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0" y="5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7936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9692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984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7056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021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71532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0261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994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780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29062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657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9/26/2023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674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thecynefin.co/about-us/about-cynefin-framework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78193C-F416-AC34-58E0-ECB2E870FA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6561" y="1473755"/>
            <a:ext cx="4571999" cy="1524000"/>
          </a:xfrm>
        </p:spPr>
        <p:txBody>
          <a:bodyPr>
            <a:noAutofit/>
          </a:bodyPr>
          <a:lstStyle/>
          <a:p>
            <a:pPr algn="l"/>
            <a:r>
              <a:rPr lang="en-GB" sz="1400">
                <a:latin typeface="Avenir Next LT Pro Light" panose="020B0304020202020204" pitchFamily="34" charset="0"/>
              </a:rPr>
              <a:t>Hwb, statements of what matters (Expressive Arts)</a:t>
            </a:r>
          </a:p>
          <a:p>
            <a:pPr algn="l"/>
            <a:endParaRPr lang="en-GB" sz="1400">
              <a:latin typeface="Avenir Next LT Pro Light" panose="020B0304020202020204" pitchFamily="34" charset="0"/>
            </a:endParaRPr>
          </a:p>
          <a:p>
            <a:pPr algn="l"/>
            <a:r>
              <a:rPr lang="en-GB" sz="1400" b="0" i="0">
                <a:solidFill>
                  <a:schemeClr val="tx1"/>
                </a:solidFill>
                <a:effectLst/>
                <a:latin typeface="Avenir Next LT Pro Light" panose="020B0304020202020204" pitchFamily="34" charset="0"/>
              </a:rPr>
              <a:t>‘create individual work and to develop their own identity as </a:t>
            </a:r>
            <a:r>
              <a:rPr lang="en-GB" sz="1400" b="0" i="1">
                <a:solidFill>
                  <a:schemeClr val="tx1"/>
                </a:solidFill>
                <a:effectLst/>
                <a:latin typeface="Avenir Next LT Pro Light" panose="020B0304020202020204" pitchFamily="34" charset="0"/>
              </a:rPr>
              <a:t>artists</a:t>
            </a:r>
            <a:r>
              <a:rPr lang="en-GB" sz="1400" b="0" i="0">
                <a:solidFill>
                  <a:schemeClr val="tx1"/>
                </a:solidFill>
                <a:effectLst/>
                <a:latin typeface="Avenir Next LT Pro Light" panose="020B0304020202020204" pitchFamily="34" charset="0"/>
              </a:rPr>
              <a:t> in Wales.’</a:t>
            </a:r>
          </a:p>
          <a:p>
            <a:pPr algn="l"/>
            <a:endParaRPr lang="en-GB" sz="1400">
              <a:solidFill>
                <a:schemeClr val="tx1"/>
              </a:solidFill>
              <a:latin typeface="Avenir Next LT Pro Light" panose="020B0304020202020204" pitchFamily="34" charset="0"/>
            </a:endParaRPr>
          </a:p>
          <a:p>
            <a:pPr algn="l"/>
            <a:r>
              <a:rPr lang="en-GB" sz="1400" b="0" i="0">
                <a:solidFill>
                  <a:schemeClr val="tx1"/>
                </a:solidFill>
                <a:effectLst/>
                <a:latin typeface="Avenir Next LT Pro Light" panose="020B0304020202020204" pitchFamily="34" charset="0"/>
              </a:rPr>
              <a:t> ’including the work of diverse </a:t>
            </a:r>
            <a:r>
              <a:rPr lang="en-GB" sz="1400" b="0" i="1">
                <a:solidFill>
                  <a:schemeClr val="tx1"/>
                </a:solidFill>
                <a:effectLst/>
                <a:latin typeface="Avenir Next LT Pro Light" panose="020B0304020202020204" pitchFamily="34" charset="0"/>
              </a:rPr>
              <a:t>artists</a:t>
            </a:r>
            <a:r>
              <a:rPr lang="en-GB" sz="1400" b="0" i="0">
                <a:solidFill>
                  <a:schemeClr val="tx1"/>
                </a:solidFill>
                <a:effectLst/>
                <a:latin typeface="Avenir Next LT Pro Light" panose="020B0304020202020204" pitchFamily="34" charset="0"/>
              </a:rPr>
              <a:t> from Wales and beyond.’</a:t>
            </a:r>
          </a:p>
          <a:p>
            <a:pPr algn="l"/>
            <a:endParaRPr lang="en-GB" sz="1400">
              <a:solidFill>
                <a:schemeClr val="tx1"/>
              </a:solidFill>
              <a:latin typeface="Avenir Next LT Pro Light" panose="020B0304020202020204" pitchFamily="34" charset="0"/>
            </a:endParaRPr>
          </a:p>
          <a:p>
            <a:pPr algn="l"/>
            <a:r>
              <a:rPr lang="en-GB" sz="1400" b="0" i="0">
                <a:solidFill>
                  <a:schemeClr val="tx1"/>
                </a:solidFill>
                <a:effectLst/>
                <a:latin typeface="Avenir Next LT Pro Light" panose="020B0304020202020204" pitchFamily="34" charset="0"/>
              </a:rPr>
              <a:t>‘The expressive arts are also a powerful medium through which learners can explore Wales and its unique and diverse traditions, history and cultures.’</a:t>
            </a:r>
            <a:endParaRPr lang="en-GB" sz="1400" dirty="0">
              <a:solidFill>
                <a:schemeClr val="tx1"/>
              </a:solidFill>
              <a:latin typeface="Avenir Next LT Pro Light" panose="020B0304020202020204" pitchFamily="34" charset="0"/>
            </a:endParaRPr>
          </a:p>
        </p:txBody>
      </p:sp>
      <p:pic>
        <p:nvPicPr>
          <p:cNvPr id="5" name="Picture 1" descr="Colorized light photo effects">
            <a:extLst>
              <a:ext uri="{FF2B5EF4-FFF2-40B4-BE49-F238E27FC236}">
                <a16:creationId xmlns:a16="http://schemas.microsoft.com/office/drawing/2014/main" id="{549D83A1-F923-02E0-473D-2EC4073D73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500" r="29727" b="1"/>
          <a:stretch/>
        </p:blipFill>
        <p:spPr>
          <a:xfrm>
            <a:off x="2" y="10"/>
            <a:ext cx="5578823" cy="6028246"/>
          </a:xfrm>
          <a:custGeom>
            <a:avLst/>
            <a:gdLst/>
            <a:ahLst/>
            <a:cxnLst/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</p:spPr>
      </p:pic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47A9921-6509-49C2-BEBF-924F28066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8783851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ED5C3-F0E0-F656-E2FE-C368C280C9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+mn-lt"/>
              </a:rPr>
              <a:t>Cynefin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CD789-7447-439B-BF6F-27682B9934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 err="1">
                <a:solidFill>
                  <a:schemeClr val="tx1"/>
                </a:solidFill>
                <a:effectLst/>
                <a:latin typeface="Avenir Next LT Pro Light" panose="020B0304020202020204" pitchFamily="34" charset="0"/>
              </a:rPr>
              <a:t>Cynefin</a:t>
            </a:r>
            <a:r>
              <a:rPr lang="en-GB" b="0" i="0" dirty="0">
                <a:solidFill>
                  <a:schemeClr val="tx1"/>
                </a:solidFill>
                <a:effectLst/>
                <a:latin typeface="Avenir Next LT Pro Light" panose="020B0304020202020204" pitchFamily="34" charset="0"/>
              </a:rPr>
              <a:t>, pronounced </a:t>
            </a:r>
            <a:r>
              <a:rPr lang="en-GB" b="0" i="0" dirty="0" err="1">
                <a:solidFill>
                  <a:schemeClr val="tx1"/>
                </a:solidFill>
                <a:effectLst/>
                <a:latin typeface="Avenir Next LT Pro Light" panose="020B0304020202020204" pitchFamily="34" charset="0"/>
              </a:rPr>
              <a:t>kuh</a:t>
            </a:r>
            <a:r>
              <a:rPr lang="en-GB" b="0" i="0" dirty="0">
                <a:solidFill>
                  <a:schemeClr val="tx1"/>
                </a:solidFill>
                <a:effectLst/>
                <a:latin typeface="Avenir Next LT Pro Light" panose="020B0304020202020204" pitchFamily="34" charset="0"/>
              </a:rPr>
              <a:t>-</a:t>
            </a:r>
            <a:r>
              <a:rPr lang="en-GB" b="0" i="0" dirty="0" err="1">
                <a:solidFill>
                  <a:schemeClr val="tx1"/>
                </a:solidFill>
                <a:effectLst/>
                <a:latin typeface="Avenir Next LT Pro Light" panose="020B0304020202020204" pitchFamily="34" charset="0"/>
              </a:rPr>
              <a:t>nev</a:t>
            </a:r>
            <a:r>
              <a:rPr lang="en-GB" b="0" i="0" dirty="0">
                <a:solidFill>
                  <a:schemeClr val="tx1"/>
                </a:solidFill>
                <a:effectLst/>
                <a:latin typeface="Avenir Next LT Pro Light" panose="020B0304020202020204" pitchFamily="34" charset="0"/>
              </a:rPr>
              <a:t>-in, is a Welsh word that signifies the multiple, intertwined factors in our environment and our experience that influence us (how we think, interpret and act) in ways we can never fully understand.</a:t>
            </a:r>
          </a:p>
          <a:p>
            <a:endParaRPr lang="en-GB" dirty="0">
              <a:solidFill>
                <a:schemeClr val="tx1"/>
              </a:solidFill>
              <a:latin typeface="Avenir Next LT Pro Light" panose="020B0304020202020204" pitchFamily="34" charset="0"/>
            </a:endParaRPr>
          </a:p>
          <a:p>
            <a:r>
              <a:rPr lang="en-GB" dirty="0">
                <a:hlinkClick r:id="rId2"/>
              </a:rPr>
              <a:t>About - </a:t>
            </a:r>
            <a:r>
              <a:rPr lang="en-GB" dirty="0" err="1">
                <a:hlinkClick r:id="rId2"/>
              </a:rPr>
              <a:t>Cynefin</a:t>
            </a:r>
            <a:r>
              <a:rPr lang="en-GB" dirty="0">
                <a:hlinkClick r:id="rId2"/>
              </a:rPr>
              <a:t> Framework - The </a:t>
            </a:r>
            <a:r>
              <a:rPr lang="en-GB" dirty="0" err="1">
                <a:hlinkClick r:id="rId2"/>
              </a:rPr>
              <a:t>Cynefin</a:t>
            </a:r>
            <a:r>
              <a:rPr lang="en-GB" dirty="0">
                <a:hlinkClick r:id="rId2"/>
              </a:rPr>
              <a:t> Co</a:t>
            </a:r>
            <a:endParaRPr lang="en-GB" dirty="0">
              <a:solidFill>
                <a:schemeClr val="tx1"/>
              </a:solidFill>
              <a:latin typeface="Avenir Next LT Pro Light" panose="020B03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085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A9D83-4C30-C22A-BB1E-FA5EF61BD5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venir Next LT Pro" panose="020B0504020202020204" pitchFamily="34" charset="0"/>
              </a:rPr>
              <a:t>Learning intentions: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F1F393-210B-5D8C-075D-17C2E9CCB5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By the end of today you will;</a:t>
            </a:r>
          </a:p>
          <a:p>
            <a:pPr>
              <a:buFontTx/>
              <a:buChar char="-"/>
            </a:pPr>
            <a:r>
              <a:rPr lang="en-GB" dirty="0"/>
              <a:t>know how you can use prompts in AI to aide mid-term planning</a:t>
            </a:r>
          </a:p>
          <a:p>
            <a:pPr>
              <a:buFontTx/>
              <a:buChar char="-"/>
            </a:pPr>
            <a:r>
              <a:rPr lang="en-GB" dirty="0"/>
              <a:t>be able to work effectively in </a:t>
            </a:r>
            <a:r>
              <a:rPr lang="en-GB" dirty="0" err="1"/>
              <a:t>AoLEs</a:t>
            </a:r>
            <a:r>
              <a:rPr lang="en-GB" dirty="0"/>
              <a:t> to plan a 6 week project that does not compromise your subject</a:t>
            </a:r>
          </a:p>
          <a:p>
            <a:pPr>
              <a:buFontTx/>
              <a:buChar char="-"/>
            </a:pPr>
            <a:r>
              <a:rPr lang="en-GB" dirty="0"/>
              <a:t>be able to use your local environment to plan innovative projects which link to </a:t>
            </a:r>
            <a:r>
              <a:rPr lang="en-GB" dirty="0" err="1"/>
              <a:t>Cynefin</a:t>
            </a:r>
            <a:r>
              <a:rPr lang="en-GB" dirty="0"/>
              <a:t> and the statements of what matters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78646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wansea Grand Theatre - Wikipedia">
            <a:extLst>
              <a:ext uri="{FF2B5EF4-FFF2-40B4-BE49-F238E27FC236}">
                <a16:creationId xmlns:a16="http://schemas.microsoft.com/office/drawing/2014/main" id="{9E2C4AD7-85A7-C77A-1BF2-A26B2E5015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938" y="683022"/>
            <a:ext cx="3364665" cy="252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D2FB538-D5D5-FC46-6FA0-1141A6473A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5348" y="3736180"/>
            <a:ext cx="3388255" cy="22574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96E842C-C800-8143-3201-5B5A628956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39359" y="797322"/>
            <a:ext cx="2520251" cy="252025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B6C7A16-EC84-1C27-9CCF-C45CA5FCE89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0997"/>
          <a:stretch/>
        </p:blipFill>
        <p:spPr>
          <a:xfrm>
            <a:off x="5019148" y="797322"/>
            <a:ext cx="3364666" cy="252025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DEF8F8F-12DE-88C7-4DEA-97622D3457A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0800000" flipV="1">
            <a:off x="5019148" y="3736180"/>
            <a:ext cx="3333752" cy="2222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8600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F6F945-08BE-4D33-9FAA-86D383E8D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578823" cy="6028256"/>
          </a:xfrm>
          <a:custGeom>
            <a:avLst/>
            <a:gdLst>
              <a:gd name="connsiteX0" fmla="*/ 0 w 5578823"/>
              <a:gd name="connsiteY0" fmla="*/ 0 h 6028256"/>
              <a:gd name="connsiteX1" fmla="*/ 3897606 w 5578823"/>
              <a:gd name="connsiteY1" fmla="*/ 0 h 6028256"/>
              <a:gd name="connsiteX2" fmla="*/ 4274232 w 5578823"/>
              <a:gd name="connsiteY2" fmla="*/ 360545 h 6028256"/>
              <a:gd name="connsiteX3" fmla="*/ 4673934 w 5578823"/>
              <a:gd name="connsiteY3" fmla="*/ 738354 h 6028256"/>
              <a:gd name="connsiteX4" fmla="*/ 5421862 w 5578823"/>
              <a:gd name="connsiteY4" fmla="*/ 1773839 h 6028256"/>
              <a:gd name="connsiteX5" fmla="*/ 5469198 w 5578823"/>
              <a:gd name="connsiteY5" fmla="*/ 3329255 h 6028256"/>
              <a:gd name="connsiteX6" fmla="*/ 4741546 w 5578823"/>
              <a:gd name="connsiteY6" fmla="*/ 4877588 h 6028256"/>
              <a:gd name="connsiteX7" fmla="*/ 1325600 w 5578823"/>
              <a:gd name="connsiteY7" fmla="*/ 5980388 h 6028256"/>
              <a:gd name="connsiteX8" fmla="*/ 137593 w 5578823"/>
              <a:gd name="connsiteY8" fmla="*/ 5804042 h 6028256"/>
              <a:gd name="connsiteX9" fmla="*/ 0 w 5578823"/>
              <a:gd name="connsiteY9" fmla="*/ 5760161 h 6028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633B38B-B87A-4288-A20F-0223A6C27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7D6EB-A5E7-B911-E9E6-00F0FBC696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286000"/>
            <a:ext cx="5334000" cy="38100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Bing AI Chat </a:t>
            </a:r>
          </a:p>
          <a:p>
            <a:pPr marL="0" indent="0">
              <a:buNone/>
            </a:pPr>
            <a:r>
              <a:rPr lang="en-GB" sz="2400" dirty="0"/>
              <a:t>(Microsoft)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Chat GPT </a:t>
            </a:r>
          </a:p>
          <a:p>
            <a:pPr marL="0" indent="0">
              <a:buNone/>
            </a:pPr>
            <a:r>
              <a:rPr lang="en-GB" sz="2400" dirty="0"/>
              <a:t>(Any browser)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068CCB-3AEE-730D-B5E0-8DD67FFF2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475899"/>
            <a:ext cx="5334000" cy="1524000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venir Next LT Pro Light" panose="020B0304020202020204" pitchFamily="34" charset="0"/>
              </a:rPr>
              <a:t>AI Prompts: Using AI to aide planning</a:t>
            </a:r>
          </a:p>
        </p:txBody>
      </p:sp>
    </p:spTree>
    <p:extLst>
      <p:ext uri="{BB962C8B-B14F-4D97-AF65-F5344CB8AC3E}">
        <p14:creationId xmlns:p14="http://schemas.microsoft.com/office/powerpoint/2010/main" val="40925134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CD34C42-7572-D9FF-1BF8-2B5A8F90CB9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868" r="18076" b="-1"/>
          <a:stretch/>
        </p:blipFill>
        <p:spPr>
          <a:xfrm>
            <a:off x="6613174" y="10"/>
            <a:ext cx="5578824" cy="6028246"/>
          </a:xfrm>
          <a:custGeom>
            <a:avLst/>
            <a:gdLst/>
            <a:ahLst/>
            <a:cxnLst/>
            <a:rect l="l" t="t" r="r" b="b"/>
            <a:pathLst>
              <a:path w="5578824" h="6028256">
                <a:moveTo>
                  <a:pt x="1681218" y="0"/>
                </a:moveTo>
                <a:lnTo>
                  <a:pt x="5578824" y="0"/>
                </a:lnTo>
                <a:lnTo>
                  <a:pt x="5578824" y="5760161"/>
                </a:lnTo>
                <a:lnTo>
                  <a:pt x="5441231" y="5804042"/>
                </a:lnTo>
                <a:cubicBezTo>
                  <a:pt x="5079089" y="5907589"/>
                  <a:pt x="4674877" y="5944442"/>
                  <a:pt x="4253224" y="5980388"/>
                </a:cubicBezTo>
                <a:cubicBezTo>
                  <a:pt x="2813852" y="6102970"/>
                  <a:pt x="1551586" y="6071494"/>
                  <a:pt x="837278" y="4877588"/>
                </a:cubicBezTo>
                <a:cubicBezTo>
                  <a:pt x="529862" y="4363935"/>
                  <a:pt x="255162" y="3847185"/>
                  <a:pt x="109626" y="3329255"/>
                </a:cubicBezTo>
                <a:cubicBezTo>
                  <a:pt x="-35907" y="2811325"/>
                  <a:pt x="-52277" y="2292214"/>
                  <a:pt x="156962" y="1773839"/>
                </a:cubicBezTo>
                <a:cubicBezTo>
                  <a:pt x="296494" y="1428108"/>
                  <a:pt x="536161" y="1082881"/>
                  <a:pt x="904890" y="738354"/>
                </a:cubicBezTo>
                <a:cubicBezTo>
                  <a:pt x="1036690" y="615181"/>
                  <a:pt x="1169968" y="488910"/>
                  <a:pt x="1304592" y="360545"/>
                </a:cubicBezTo>
                <a:close/>
              </a:path>
            </a:pathLst>
          </a:cu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362A0EA-3E81-4464-94B8-70BE5870E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87883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6B2FF5-3231-C65B-66F3-2B1FD5CE89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373" y="964406"/>
            <a:ext cx="6053138" cy="381000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/>
              <a:t>As a teacher in Wales working with Year 7 give examples of how the dockside in Swansea could be used as a springboard to planning projects in Art, Drama and Music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Provide some examples of female </a:t>
            </a:r>
            <a:r>
              <a:rPr lang="en-GB" sz="2000" dirty="0" err="1"/>
              <a:t>welsh</a:t>
            </a:r>
            <a:r>
              <a:rPr lang="en-GB" sz="2000" dirty="0"/>
              <a:t> artists who have made work about the dockside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Can you suggest contemporary musicians that have been inspired by the coast?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Give some ideas of (famous) monologues based on the coast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C6F155-AAB8-23E1-F093-F482BBB4E0F5}"/>
              </a:ext>
            </a:extLst>
          </p:cNvPr>
          <p:cNvSpPr txBox="1"/>
          <p:nvPr/>
        </p:nvSpPr>
        <p:spPr>
          <a:xfrm>
            <a:off x="121444" y="178594"/>
            <a:ext cx="5974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Explore prompts to aide planning</a:t>
            </a:r>
          </a:p>
        </p:txBody>
      </p:sp>
    </p:spTree>
    <p:extLst>
      <p:ext uri="{BB962C8B-B14F-4D97-AF65-F5344CB8AC3E}">
        <p14:creationId xmlns:p14="http://schemas.microsoft.com/office/powerpoint/2010/main" val="6622515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E9B86C0-FDA1-4FEB-807F-B6CA59CE8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17019" y="0"/>
            <a:ext cx="5578823" cy="6028256"/>
          </a:xfrm>
          <a:custGeom>
            <a:avLst/>
            <a:gdLst>
              <a:gd name="connsiteX0" fmla="*/ 0 w 5578823"/>
              <a:gd name="connsiteY0" fmla="*/ 0 h 6028256"/>
              <a:gd name="connsiteX1" fmla="*/ 3897606 w 5578823"/>
              <a:gd name="connsiteY1" fmla="*/ 0 h 6028256"/>
              <a:gd name="connsiteX2" fmla="*/ 4274232 w 5578823"/>
              <a:gd name="connsiteY2" fmla="*/ 360545 h 6028256"/>
              <a:gd name="connsiteX3" fmla="*/ 4673934 w 5578823"/>
              <a:gd name="connsiteY3" fmla="*/ 738354 h 6028256"/>
              <a:gd name="connsiteX4" fmla="*/ 5421862 w 5578823"/>
              <a:gd name="connsiteY4" fmla="*/ 1773839 h 6028256"/>
              <a:gd name="connsiteX5" fmla="*/ 5469198 w 5578823"/>
              <a:gd name="connsiteY5" fmla="*/ 3329255 h 6028256"/>
              <a:gd name="connsiteX6" fmla="*/ 4741546 w 5578823"/>
              <a:gd name="connsiteY6" fmla="*/ 4877588 h 6028256"/>
              <a:gd name="connsiteX7" fmla="*/ 1325600 w 5578823"/>
              <a:gd name="connsiteY7" fmla="*/ 5980388 h 6028256"/>
              <a:gd name="connsiteX8" fmla="*/ 137593 w 5578823"/>
              <a:gd name="connsiteY8" fmla="*/ 5804042 h 6028256"/>
              <a:gd name="connsiteX9" fmla="*/ 0 w 5578823"/>
              <a:gd name="connsiteY9" fmla="*/ 5760161 h 6028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362A0EA-3E81-4464-94B8-70BE5870E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87883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6BC6A5-4F4A-EAC0-1798-D22101D17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107" y="3048000"/>
            <a:ext cx="5310188" cy="1552575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latin typeface="+mn-lt"/>
              </a:rPr>
              <a:t>What prompts generated the best results?</a:t>
            </a:r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r>
              <a:rPr lang="en-GB" sz="3200" dirty="0">
                <a:latin typeface="+mn-lt"/>
              </a:rPr>
              <a:t>How did you refine prompts?</a:t>
            </a:r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r>
              <a:rPr lang="en-GB" sz="3200" dirty="0">
                <a:latin typeface="+mn-lt"/>
              </a:rPr>
              <a:t>What was successful?</a:t>
            </a:r>
            <a:br>
              <a:rPr lang="en-GB" sz="3200" dirty="0">
                <a:latin typeface="+mn-lt"/>
              </a:rPr>
            </a:br>
            <a:br>
              <a:rPr lang="en-GB" sz="3200" dirty="0">
                <a:latin typeface="+mn-lt"/>
              </a:rPr>
            </a:br>
            <a:r>
              <a:rPr lang="en-GB" sz="3200" dirty="0">
                <a:latin typeface="+mn-lt"/>
              </a:rPr>
              <a:t>Pros and cons</a:t>
            </a:r>
            <a:br>
              <a:rPr lang="en-GB" sz="3200" dirty="0"/>
            </a:br>
            <a:br>
              <a:rPr lang="en-GB" sz="3200" dirty="0"/>
            </a:b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021368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ulti-coloured sticky notes on a whiteboard">
            <a:extLst>
              <a:ext uri="{FF2B5EF4-FFF2-40B4-BE49-F238E27FC236}">
                <a16:creationId xmlns:a16="http://schemas.microsoft.com/office/drawing/2014/main" id="{07581268-585C-41ED-85BC-D1317B5C7F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349" r="10878" b="1"/>
          <a:stretch/>
        </p:blipFill>
        <p:spPr>
          <a:xfrm>
            <a:off x="2" y="10"/>
            <a:ext cx="5578823" cy="6028246"/>
          </a:xfrm>
          <a:custGeom>
            <a:avLst/>
            <a:gdLst/>
            <a:ahLst/>
            <a:cxnLst/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633B38B-B87A-4288-A20F-0223A6C27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3A4E0-508A-305C-1FC3-BFD9054349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286000"/>
            <a:ext cx="5334000" cy="38100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Task: </a:t>
            </a:r>
          </a:p>
          <a:p>
            <a:pPr marL="0" indent="0">
              <a:buNone/>
            </a:pPr>
            <a:r>
              <a:rPr lang="en-GB" sz="2400" dirty="0"/>
              <a:t>In groups, to include Music, Art and Drama you will be visit a given location in Swansea to plan an </a:t>
            </a:r>
            <a:r>
              <a:rPr lang="en-GB" sz="2400"/>
              <a:t>AoLE</a:t>
            </a:r>
            <a:r>
              <a:rPr lang="en-GB" sz="2400" dirty="0"/>
              <a:t> project</a:t>
            </a:r>
          </a:p>
        </p:txBody>
      </p:sp>
    </p:spTree>
    <p:extLst>
      <p:ext uri="{BB962C8B-B14F-4D97-AF65-F5344CB8AC3E}">
        <p14:creationId xmlns:p14="http://schemas.microsoft.com/office/powerpoint/2010/main" val="2042817754"/>
      </p:ext>
    </p:extLst>
  </p:cSld>
  <p:clrMapOvr>
    <a:masterClrMapping/>
  </p:clrMapOvr>
</p:sld>
</file>

<file path=ppt/theme/theme1.xml><?xml version="1.0" encoding="utf-8"?>
<a:theme xmlns:a="http://schemas.openxmlformats.org/drawingml/2006/main" name="PebbleVTI">
  <a:themeElements>
    <a:clrScheme name="AnalogousFromLightSeedLeftStep">
      <a:dk1>
        <a:srgbClr val="000000"/>
      </a:dk1>
      <a:lt1>
        <a:srgbClr val="FFFFFF"/>
      </a:lt1>
      <a:dk2>
        <a:srgbClr val="213B33"/>
      </a:dk2>
      <a:lt2>
        <a:srgbClr val="E8E3E2"/>
      </a:lt2>
      <a:accent1>
        <a:srgbClr val="4EAFBA"/>
      </a:accent1>
      <a:accent2>
        <a:srgbClr val="4DB392"/>
      </a:accent2>
      <a:accent3>
        <a:srgbClr val="4FB369"/>
      </a:accent3>
      <a:accent4>
        <a:srgbClr val="5DB54E"/>
      </a:accent4>
      <a:accent5>
        <a:srgbClr val="89AA5D"/>
      </a:accent5>
      <a:accent6>
        <a:srgbClr val="A3A546"/>
      </a:accent6>
      <a:hlink>
        <a:srgbClr val="AE7069"/>
      </a:hlink>
      <a:folHlink>
        <a:srgbClr val="7F7F7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327</Words>
  <Application>Microsoft Office PowerPoint</Application>
  <PresentationFormat>Widescreen</PresentationFormat>
  <Paragraphs>33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Avenir Next LT Pro</vt:lpstr>
      <vt:lpstr>Avenir Next LT Pro Light</vt:lpstr>
      <vt:lpstr>Sitka Subheading</vt:lpstr>
      <vt:lpstr>PebbleVTI</vt:lpstr>
      <vt:lpstr>PowerPoint Presentation</vt:lpstr>
      <vt:lpstr>Cynefin</vt:lpstr>
      <vt:lpstr>Learning intentions: </vt:lpstr>
      <vt:lpstr>PowerPoint Presentation</vt:lpstr>
      <vt:lpstr>AI Prompts: Using AI to aide planning</vt:lpstr>
      <vt:lpstr>PowerPoint Presentation</vt:lpstr>
      <vt:lpstr>What prompts generated the best results?  How did you refine prompts?  What was successful?  Pros and cons 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Daisy Wilson</dc:creator>
  <cp:lastModifiedBy>Daisy Wilson</cp:lastModifiedBy>
  <cp:revision>1</cp:revision>
  <cp:lastPrinted>2023-09-26T15:52:22Z</cp:lastPrinted>
  <dcterms:created xsi:type="dcterms:W3CDTF">2023-09-26T15:09:44Z</dcterms:created>
  <dcterms:modified xsi:type="dcterms:W3CDTF">2023-09-26T15:53:07Z</dcterms:modified>
</cp:coreProperties>
</file>