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8288000" cy="10287000"/>
  <p:notesSz cx="6858000" cy="9144000"/>
  <p:embeddedFontLst>
    <p:embeddedFont>
      <p:font typeface="Abril Fatface" panose="02000503000000020003" pitchFamily="2" charset="0"/>
      <p:regular r:id="rId17"/>
    </p:embeddedFont>
    <p:embeddedFont>
      <p:font typeface="Canva Sans" panose="020B0503030501040103" pitchFamily="34" charset="0"/>
      <p:regular r:id="rId18"/>
    </p:embeddedFont>
    <p:embeddedFont>
      <p:font typeface="Monda" panose="02000503000000000000" pitchFamily="2" charset="0"/>
      <p:regular r:id="rId19"/>
    </p:embeddedFont>
    <p:embeddedFont>
      <p:font typeface="Monda Bold" panose="02000803000000000000" pitchFamily="2" charset="0"/>
      <p:regular r:id="rId2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5" d="100"/>
          <a:sy n="55" d="100"/>
        </p:scale>
        <p:origin x="566" y="6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font" Target="fonts/font2.fntdata" /><Relationship Id="rId3" Type="http://schemas.openxmlformats.org/officeDocument/2006/relationships/slide" Target="slides/slide2.xml" /><Relationship Id="rId21" Type="http://schemas.openxmlformats.org/officeDocument/2006/relationships/presProps" Target="pres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font" Target="fonts/font1.fntdata"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font" Target="fonts/font4.fntdata"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tableStyles" Target="tableStyle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theme" Target="theme/theme1.xml" /><Relationship Id="rId10" Type="http://schemas.openxmlformats.org/officeDocument/2006/relationships/slide" Target="slides/slide9.xml" /><Relationship Id="rId19" Type="http://schemas.openxmlformats.org/officeDocument/2006/relationships/font" Target="fonts/font3.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26.07.2025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presentation is focused on exploring the influence of cultural understanding on cross-border negotiations between UK-based organisations and Chinese firms. The presentation will first provide an overview of culture and its main elements. Then, it will examine the various theoretical frameworks that can explain how cultural values might impact business behaviour. Further, this presentation will also highlight the various cultural elements based on the Chinese overcomes. Lastly, the different negotiation strategies that can be adopted for a successful deal between the UK-based and Chinese firms will be discussed thoroughly. Ultimately, a conclusion will be provided.</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Culture is typically understood as the collective programming of the mind that segregates individuals of one society or group from another. In the context of a business, culture generally refers to the communication styles, values, etiquette, body language, and power hierarchies which tend to influence how information is exchanged and how trust is created among people working together. Under this context, it would be viable to state that during negotiations, culture plays a major role in interpreting how things are stated. For example, something that might be considered assertive in UK companies can be interpreted as rude in China. Hence, it is important to understand culture in-depth.</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Culture is a set of shared norms, values, beliefs, and practices that influence decision-making and behaviour. Under this context, the most important elements of culture include communication styles, language, manners, and how things are perceived. Power distance is also a core element of culture. Therefore, understanding these elements is extremely crucial for allowing companies in the UK and China to anticipate and respect the various cultural differences, as this can foster smooth negotiations and interactions across foreign boundaries, particularly when it comes to creating long-lasting relationships.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Hofstede’s Cultural Dimensions Theory is a critical framework, providing insights into the national culture through six cultural dimensions. Applying it to the current context, the Chinese culture, values, group harmony, patience and hierarchy. Whereas, the UK-based companies focus on independence and equality. Therefore, these cultural differences very visibly explain why Chinese partners might defer their decisions during the negotiation process. Hence, understanding these dimensions of the theoretical framework is important for the UK-based company to adjust its approach. This will improve the efficacy of the negotiation process within international business settings.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Edward Hall’s High vs. Low Context Theory is a critical theory highlighting the impact of culture. This theory distinguishes high-context cultures from low-context cultures. High-context cultures can be understood from a shared understanding and non-verbal cues, whereas a low-context culture can be understood from direct and explicit communication. Concerning the current context, China has a high-context culture, and negotiators generally use implied and silent ways of communication. However, the UK, being in a low-context culture, tends to consider direct and clear language. This difference might result in increased misunderstandings during the negotiation process. Hence, this particular theory needs to be considered so that the UK negotiator can be more silent during dialogues.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Within the Chinese business culture, time is often understood to be more fluid as compared to the UK. Hence, negotiation might take longer due to the incorporation of multiple meetings for creating consensus and trust. In Chinese firms, formality is very important, and for this, they offer business cards, exchanges, greetings, and occasional gifts to show respect. Within Chinese culture, group decision-making is common and non-verbal cues like body language and silence play a major role during communication.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To negotiate effectively, the Chinese people consider an element of Guanxi, which is that personal relationships often precede formal business and trust is created over time. Chinese people might avoid saying no directly to someone. Another cultural element is hierarchy. This plays a critical role in the decision-making process within Chinese organisations. In China, decisions are generally made by senior executives and disrespecting this might pause the overall process. Hence, it is important to bridge the cultural gaps between the UK and China to form a successful partnership in the long run.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For a successful deal between the UK and Chinese companies, several negotiation strategies can be considered. The UK negotiator needs to invest their time in developing the element of Guanxi. This approach is very effective as it helps the negotiators in UK companies to create a connection with Chinese companies that is based on trust and authenticity. Getting an interpreter who can understand and interpret the perspectives of the Chinese organisations is a key negotiation practice that can be considered. This proactive strategy would help in mitigating mere chances of conflicts between the parties. Overall, creating such business proposals that are of advantage not just for the Chinese companies but also for the UK companies is also an important negotiation strategy recommendation.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Patience is an essential skill for the UK negotiators to crack the business deal with their Chinese counterparts. Moreover, active listening should be focused on by the UK negotiators. Active listening can help the organisation to understand the view of the Chinese firms better while creating lasting relationships. Also, informal ways such as informal meetups through dinner and cultural events should be emphasised, as this can act as a great strategy to crack deals. Overall, if followed properly, these strategies can be very helpful in the long run.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To </a:t>
            </a:r>
            <a:r>
              <a:rPr lang="en-US" dirty="0" err="1"/>
              <a:t>summarise</a:t>
            </a:r>
            <a:r>
              <a:rPr lang="en-US" dirty="0"/>
              <a:t>, it can be concluded that cross-cultural negotiations are very important and require beyond just legal and financial preparation. Understanding the </a:t>
            </a:r>
            <a:r>
              <a:rPr lang="en-US" dirty="0" err="1"/>
              <a:t>behaviours</a:t>
            </a:r>
            <a:r>
              <a:rPr lang="en-US" dirty="0"/>
              <a:t>, perspective, values, and expectations of the Chinese counterpart is very important for the UK negotiators to navigate with confidence, while ensuring that the deal is cracked. Considering both the theoretical frameworks will help in </a:t>
            </a:r>
            <a:r>
              <a:rPr lang="en-US" dirty="0" err="1"/>
              <a:t>recognising</a:t>
            </a:r>
            <a:r>
              <a:rPr lang="en-US" dirty="0"/>
              <a:t> the vitality of patience, relationship, relationships, and harmony that can help the UK negotiators to avoid conflicts and create trust in the long run. Overall, with a culturally informed practice of negotiation, the chances of a positive negotiation is extremely high.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7/26/2025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7/26/2025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7/26/2025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7/26/2025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5.svg" /><Relationship Id="rId5" Type="http://schemas.openxmlformats.org/officeDocument/2006/relationships/image" Target="../media/image4.png" /><Relationship Id="rId4" Type="http://schemas.openxmlformats.org/officeDocument/2006/relationships/image" Target="../media/image3.svg"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5.svg" /><Relationship Id="rId5" Type="http://schemas.openxmlformats.org/officeDocument/2006/relationships/image" Target="../media/image4.png" /><Relationship Id="rId4" Type="http://schemas.openxmlformats.org/officeDocument/2006/relationships/image" Target="../media/image3.svg" /></Relationships>
</file>

<file path=ppt/slides/_rels/slide3.xml.rels><?xml version="1.0" encoding="UTF-8" standalone="yes"?>
<Relationships xmlns="http://schemas.openxmlformats.org/package/2006/relationships"><Relationship Id="rId8" Type="http://schemas.openxmlformats.org/officeDocument/2006/relationships/image" Target="../media/image6.png" /><Relationship Id="rId3" Type="http://schemas.openxmlformats.org/officeDocument/2006/relationships/image" Target="../media/image1.jpeg" /><Relationship Id="rId7" Type="http://schemas.openxmlformats.org/officeDocument/2006/relationships/image" Target="../media/image5.svg" /><Relationship Id="rId2" Type="http://schemas.openxmlformats.org/officeDocument/2006/relationships/notesSlide" Target="../notesSlides/notesSlide1.xml" /><Relationship Id="rId1" Type="http://schemas.openxmlformats.org/officeDocument/2006/relationships/slideLayout" Target="../slideLayouts/slideLayout7.xml" /><Relationship Id="rId6" Type="http://schemas.openxmlformats.org/officeDocument/2006/relationships/image" Target="../media/image4.png" /><Relationship Id="rId5" Type="http://schemas.openxmlformats.org/officeDocument/2006/relationships/image" Target="../media/image3.svg" /><Relationship Id="rId10" Type="http://schemas.openxmlformats.org/officeDocument/2006/relationships/image" Target="../media/image8.png" /><Relationship Id="rId4" Type="http://schemas.openxmlformats.org/officeDocument/2006/relationships/image" Target="../media/image2.png" /><Relationship Id="rId9" Type="http://schemas.openxmlformats.org/officeDocument/2006/relationships/image" Target="../media/image7.svg" /></Relationships>
</file>

<file path=ppt/slides/_rels/slide4.xml.rels><?xml version="1.0" encoding="UTF-8" standalone="yes"?>
<Relationships xmlns="http://schemas.openxmlformats.org/package/2006/relationships"><Relationship Id="rId8" Type="http://schemas.openxmlformats.org/officeDocument/2006/relationships/image" Target="../media/image9.png" /><Relationship Id="rId3" Type="http://schemas.openxmlformats.org/officeDocument/2006/relationships/image" Target="../media/image1.jpeg" /><Relationship Id="rId7" Type="http://schemas.openxmlformats.org/officeDocument/2006/relationships/image" Target="../media/image5.svg" /><Relationship Id="rId2" Type="http://schemas.openxmlformats.org/officeDocument/2006/relationships/notesSlide" Target="../notesSlides/notesSlide2.xml" /><Relationship Id="rId1" Type="http://schemas.openxmlformats.org/officeDocument/2006/relationships/slideLayout" Target="../slideLayouts/slideLayout7.xml" /><Relationship Id="rId6" Type="http://schemas.openxmlformats.org/officeDocument/2006/relationships/image" Target="../media/image4.png" /><Relationship Id="rId5" Type="http://schemas.openxmlformats.org/officeDocument/2006/relationships/image" Target="../media/image3.svg" /><Relationship Id="rId4" Type="http://schemas.openxmlformats.org/officeDocument/2006/relationships/image" Target="../media/image2.png" /></Relationships>
</file>

<file path=ppt/slides/_rels/slide5.xml.rels><?xml version="1.0" encoding="UTF-8" standalone="yes"?>
<Relationships xmlns="http://schemas.openxmlformats.org/package/2006/relationships"><Relationship Id="rId8" Type="http://schemas.openxmlformats.org/officeDocument/2006/relationships/image" Target="../media/image8.png" /><Relationship Id="rId3" Type="http://schemas.openxmlformats.org/officeDocument/2006/relationships/image" Target="../media/image1.jpeg" /><Relationship Id="rId7" Type="http://schemas.openxmlformats.org/officeDocument/2006/relationships/image" Target="../media/image5.svg" /><Relationship Id="rId2" Type="http://schemas.openxmlformats.org/officeDocument/2006/relationships/notesSlide" Target="../notesSlides/notesSlide3.xml" /><Relationship Id="rId1" Type="http://schemas.openxmlformats.org/officeDocument/2006/relationships/slideLayout" Target="../slideLayouts/slideLayout7.xml" /><Relationship Id="rId6" Type="http://schemas.openxmlformats.org/officeDocument/2006/relationships/image" Target="../media/image4.png" /><Relationship Id="rId5" Type="http://schemas.openxmlformats.org/officeDocument/2006/relationships/image" Target="../media/image3.svg" /><Relationship Id="rId4" Type="http://schemas.openxmlformats.org/officeDocument/2006/relationships/image" Target="../media/image2.png" /></Relationships>
</file>

<file path=ppt/slides/_rels/slide6.xml.rels><?xml version="1.0" encoding="UTF-8" standalone="yes"?>
<Relationships xmlns="http://schemas.openxmlformats.org/package/2006/relationships"><Relationship Id="rId8" Type="http://schemas.openxmlformats.org/officeDocument/2006/relationships/image" Target="../media/image10.png" /><Relationship Id="rId3" Type="http://schemas.openxmlformats.org/officeDocument/2006/relationships/image" Target="../media/image1.jpeg" /><Relationship Id="rId7" Type="http://schemas.openxmlformats.org/officeDocument/2006/relationships/image" Target="../media/image5.svg" /><Relationship Id="rId2" Type="http://schemas.openxmlformats.org/officeDocument/2006/relationships/notesSlide" Target="../notesSlides/notesSlide4.xml" /><Relationship Id="rId1" Type="http://schemas.openxmlformats.org/officeDocument/2006/relationships/slideLayout" Target="../slideLayouts/slideLayout7.xml" /><Relationship Id="rId6" Type="http://schemas.openxmlformats.org/officeDocument/2006/relationships/image" Target="../media/image4.png" /><Relationship Id="rId5" Type="http://schemas.openxmlformats.org/officeDocument/2006/relationships/image" Target="../media/image3.svg" /><Relationship Id="rId4" Type="http://schemas.openxmlformats.org/officeDocument/2006/relationships/image" Target="../media/image2.png" /></Relationships>
</file>

<file path=ppt/slides/_rels/slide7.xml.rels><?xml version="1.0" encoding="UTF-8" standalone="yes"?>
<Relationships xmlns="http://schemas.openxmlformats.org/package/2006/relationships"><Relationship Id="rId8" Type="http://schemas.openxmlformats.org/officeDocument/2006/relationships/image" Target="../media/image11.png" /><Relationship Id="rId3" Type="http://schemas.openxmlformats.org/officeDocument/2006/relationships/image" Target="../media/image1.jpeg" /><Relationship Id="rId7" Type="http://schemas.openxmlformats.org/officeDocument/2006/relationships/image" Target="../media/image5.svg" /><Relationship Id="rId2" Type="http://schemas.openxmlformats.org/officeDocument/2006/relationships/notesSlide" Target="../notesSlides/notesSlide5.xml" /><Relationship Id="rId1" Type="http://schemas.openxmlformats.org/officeDocument/2006/relationships/slideLayout" Target="../slideLayouts/slideLayout7.xml" /><Relationship Id="rId6" Type="http://schemas.openxmlformats.org/officeDocument/2006/relationships/image" Target="../media/image4.png" /><Relationship Id="rId5" Type="http://schemas.openxmlformats.org/officeDocument/2006/relationships/image" Target="../media/image3.svg" /><Relationship Id="rId4" Type="http://schemas.openxmlformats.org/officeDocument/2006/relationships/image" Target="../media/image2.png" /></Relationships>
</file>

<file path=ppt/slides/_rels/slide8.xml.rels><?xml version="1.0" encoding="UTF-8" standalone="yes"?>
<Relationships xmlns="http://schemas.openxmlformats.org/package/2006/relationships"><Relationship Id="rId8" Type="http://schemas.openxmlformats.org/officeDocument/2006/relationships/image" Target="../media/image12.png" /><Relationship Id="rId3" Type="http://schemas.openxmlformats.org/officeDocument/2006/relationships/image" Target="../media/image1.jpeg" /><Relationship Id="rId7" Type="http://schemas.openxmlformats.org/officeDocument/2006/relationships/image" Target="../media/image5.svg" /><Relationship Id="rId2" Type="http://schemas.openxmlformats.org/officeDocument/2006/relationships/notesSlide" Target="../notesSlides/notesSlide6.xml" /><Relationship Id="rId1" Type="http://schemas.openxmlformats.org/officeDocument/2006/relationships/slideLayout" Target="../slideLayouts/slideLayout7.xml" /><Relationship Id="rId6" Type="http://schemas.openxmlformats.org/officeDocument/2006/relationships/image" Target="../media/image4.png" /><Relationship Id="rId5" Type="http://schemas.openxmlformats.org/officeDocument/2006/relationships/image" Target="../media/image3.svg" /><Relationship Id="rId4" Type="http://schemas.openxmlformats.org/officeDocument/2006/relationships/image" Target="../media/image2.png" /><Relationship Id="rId9" Type="http://schemas.openxmlformats.org/officeDocument/2006/relationships/image" Target="../media/image13.svg" /></Relationships>
</file>

<file path=ppt/slides/_rels/slide9.xml.rels><?xml version="1.0" encoding="UTF-8" standalone="yes"?>
<Relationships xmlns="http://schemas.openxmlformats.org/package/2006/relationships"><Relationship Id="rId8" Type="http://schemas.openxmlformats.org/officeDocument/2006/relationships/image" Target="../media/image14.png" /><Relationship Id="rId3" Type="http://schemas.openxmlformats.org/officeDocument/2006/relationships/image" Target="../media/image1.jpeg" /><Relationship Id="rId7" Type="http://schemas.openxmlformats.org/officeDocument/2006/relationships/image" Target="../media/image5.svg" /><Relationship Id="rId2" Type="http://schemas.openxmlformats.org/officeDocument/2006/relationships/notesSlide" Target="../notesSlides/notesSlide7.xml" /><Relationship Id="rId1" Type="http://schemas.openxmlformats.org/officeDocument/2006/relationships/slideLayout" Target="../slideLayouts/slideLayout7.xml" /><Relationship Id="rId6" Type="http://schemas.openxmlformats.org/officeDocument/2006/relationships/image" Target="../media/image4.png" /><Relationship Id="rId5" Type="http://schemas.openxmlformats.org/officeDocument/2006/relationships/image" Target="../media/image3.svg" /><Relationship Id="rId4" Type="http://schemas.openxmlformats.org/officeDocument/2006/relationships/image" Target="../media/image2.png" /></Relationships>
</file>

<file path=ppt/slides/_rels/slide10.xml.rels><?xml version="1.0" encoding="UTF-8" standalone="yes"?>
<Relationships xmlns="http://schemas.openxmlformats.org/package/2006/relationships"><Relationship Id="rId8" Type="http://schemas.openxmlformats.org/officeDocument/2006/relationships/image" Target="../media/image15.png" /><Relationship Id="rId3" Type="http://schemas.openxmlformats.org/officeDocument/2006/relationships/image" Target="../media/image1.jpeg" /><Relationship Id="rId7" Type="http://schemas.openxmlformats.org/officeDocument/2006/relationships/image" Target="../media/image5.svg" /><Relationship Id="rId2" Type="http://schemas.openxmlformats.org/officeDocument/2006/relationships/notesSlide" Target="../notesSlides/notesSlide8.xml" /><Relationship Id="rId1" Type="http://schemas.openxmlformats.org/officeDocument/2006/relationships/slideLayout" Target="../slideLayouts/slideLayout7.xml" /><Relationship Id="rId6" Type="http://schemas.openxmlformats.org/officeDocument/2006/relationships/image" Target="../media/image4.png" /><Relationship Id="rId5" Type="http://schemas.openxmlformats.org/officeDocument/2006/relationships/image" Target="../media/image3.svg" /><Relationship Id="rId4" Type="http://schemas.openxmlformats.org/officeDocument/2006/relationships/image" Target="../media/image2.png" /></Relationships>
</file>

<file path=ppt/slides/_rels/slide11.xml.rels><?xml version="1.0" encoding="UTF-8" standalone="yes"?>
<Relationships xmlns="http://schemas.openxmlformats.org/package/2006/relationships"><Relationship Id="rId8" Type="http://schemas.openxmlformats.org/officeDocument/2006/relationships/image" Target="../media/image15.png" /><Relationship Id="rId3" Type="http://schemas.openxmlformats.org/officeDocument/2006/relationships/image" Target="../media/image1.jpeg" /><Relationship Id="rId7" Type="http://schemas.openxmlformats.org/officeDocument/2006/relationships/image" Target="../media/image5.svg" /><Relationship Id="rId2" Type="http://schemas.openxmlformats.org/officeDocument/2006/relationships/notesSlide" Target="../notesSlides/notesSlide9.xml" /><Relationship Id="rId1" Type="http://schemas.openxmlformats.org/officeDocument/2006/relationships/slideLayout" Target="../slideLayouts/slideLayout7.xml" /><Relationship Id="rId6" Type="http://schemas.openxmlformats.org/officeDocument/2006/relationships/image" Target="../media/image4.png" /><Relationship Id="rId5" Type="http://schemas.openxmlformats.org/officeDocument/2006/relationships/image" Target="../media/image3.svg" /><Relationship Id="rId4" Type="http://schemas.openxmlformats.org/officeDocument/2006/relationships/image" Target="../media/image2.png" /></Relationships>
</file>

<file path=ppt/slides/_rels/slide12.xml.rels><?xml version="1.0" encoding="UTF-8" standalone="yes"?>
<Relationships xmlns="http://schemas.openxmlformats.org/package/2006/relationships"><Relationship Id="rId8" Type="http://schemas.openxmlformats.org/officeDocument/2006/relationships/image" Target="../media/image12.png" /><Relationship Id="rId3" Type="http://schemas.openxmlformats.org/officeDocument/2006/relationships/image" Target="../media/image1.jpeg" /><Relationship Id="rId7" Type="http://schemas.openxmlformats.org/officeDocument/2006/relationships/image" Target="../media/image5.svg" /><Relationship Id="rId2" Type="http://schemas.openxmlformats.org/officeDocument/2006/relationships/notesSlide" Target="../notesSlides/notesSlide10.xml" /><Relationship Id="rId1" Type="http://schemas.openxmlformats.org/officeDocument/2006/relationships/slideLayout" Target="../slideLayouts/slideLayout7.xml" /><Relationship Id="rId6" Type="http://schemas.openxmlformats.org/officeDocument/2006/relationships/image" Target="../media/image4.png" /><Relationship Id="rId5" Type="http://schemas.openxmlformats.org/officeDocument/2006/relationships/image" Target="../media/image3.svg" /><Relationship Id="rId4" Type="http://schemas.openxmlformats.org/officeDocument/2006/relationships/image" Target="../media/image2.png" /><Relationship Id="rId9" Type="http://schemas.openxmlformats.org/officeDocument/2006/relationships/image" Target="../media/image13.svg" /></Relationships>
</file>

<file path=ppt/slides/_rels/slide13.xml.rels><?xml version="1.0" encoding="UTF-8" standalone="yes"?>
<Relationships xmlns="http://schemas.openxmlformats.org/package/2006/relationships"><Relationship Id="rId8" Type="http://schemas.openxmlformats.org/officeDocument/2006/relationships/hyperlink" Target="https://blog.tcea.org/eight-tips-practicing-active-listening-classroom/" TargetMode="External" /><Relationship Id="rId3" Type="http://schemas.openxmlformats.org/officeDocument/2006/relationships/image" Target="../media/image1.jpeg" /><Relationship Id="rId7" Type="http://schemas.openxmlformats.org/officeDocument/2006/relationships/image" Target="../media/image5.svg" /><Relationship Id="rId2" Type="http://schemas.openxmlformats.org/officeDocument/2006/relationships/notesSlide" Target="../notesSlides/notesSlide11.xml" /><Relationship Id="rId1" Type="http://schemas.openxmlformats.org/officeDocument/2006/relationships/slideLayout" Target="../slideLayouts/slideLayout7.xml" /><Relationship Id="rId6" Type="http://schemas.openxmlformats.org/officeDocument/2006/relationships/image" Target="../media/image4.png" /><Relationship Id="rId11" Type="http://schemas.openxmlformats.org/officeDocument/2006/relationships/hyperlink" Target="https://corporateculture.co.uk/the-elements-of-culture/" TargetMode="External" /><Relationship Id="rId5" Type="http://schemas.openxmlformats.org/officeDocument/2006/relationships/image" Target="../media/image3.svg" /><Relationship Id="rId10" Type="http://schemas.openxmlformats.org/officeDocument/2006/relationships/hyperlink" Target="https://marketingtochina.com/guanxi-meaning/" TargetMode="External" /><Relationship Id="rId4" Type="http://schemas.openxmlformats.org/officeDocument/2006/relationships/image" Target="../media/image2.png" /><Relationship Id="rId9" Type="http://schemas.openxmlformats.org/officeDocument/2006/relationships/hyperlink" Target="https://library.fiveable.me/international-public-relations/unit-2/halls-high-context-low-context-cultures/study-guide/xembhthvaA6zRAkq" TargetMode="External" /></Relationships>
</file>

<file path=ppt/slides/_rels/slide14.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5.svg" /><Relationship Id="rId5" Type="http://schemas.openxmlformats.org/officeDocument/2006/relationships/image" Target="../media/image4.png" /><Relationship Id="rId4" Type="http://schemas.openxmlformats.org/officeDocument/2006/relationships/image" Target="../media/image3.sv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28600" y="0"/>
            <a:ext cx="18059400" cy="2867891"/>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777" b="-777"/>
            </a:stretch>
          </a:blipFill>
        </p:spPr>
        <p:txBody>
          <a:bodyPr/>
          <a:lstStyle/>
          <a:p>
            <a:endParaRPr lang="en-US" dirty="0"/>
          </a:p>
        </p:txBody>
      </p:sp>
      <p:sp>
        <p:nvSpPr>
          <p:cNvPr id="3" name="Freeform 3"/>
          <p:cNvSpPr/>
          <p:nvPr/>
        </p:nvSpPr>
        <p:spPr>
          <a:xfrm flipH="1">
            <a:off x="10273278" y="5039691"/>
            <a:ext cx="9295205" cy="5948931"/>
          </a:xfrm>
          <a:custGeom>
            <a:avLst/>
            <a:gdLst/>
            <a:ahLst/>
            <a:cxnLst/>
            <a:rect l="l" t="t" r="r" b="b"/>
            <a:pathLst>
              <a:path w="9295205" h="5948931">
                <a:moveTo>
                  <a:pt x="9295205" y="0"/>
                </a:moveTo>
                <a:lnTo>
                  <a:pt x="0" y="0"/>
                </a:lnTo>
                <a:lnTo>
                  <a:pt x="0" y="5948932"/>
                </a:lnTo>
                <a:lnTo>
                  <a:pt x="9295205" y="5948932"/>
                </a:lnTo>
                <a:lnTo>
                  <a:pt x="9295205"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flipV="1">
            <a:off x="-1280483" y="-701623"/>
            <a:ext cx="9295205" cy="5948931"/>
          </a:xfrm>
          <a:custGeom>
            <a:avLst/>
            <a:gdLst/>
            <a:ahLst/>
            <a:cxnLst/>
            <a:rect l="l" t="t" r="r" b="b"/>
            <a:pathLst>
              <a:path w="9295205" h="5948931">
                <a:moveTo>
                  <a:pt x="0" y="5948932"/>
                </a:moveTo>
                <a:lnTo>
                  <a:pt x="9295205" y="5948932"/>
                </a:lnTo>
                <a:lnTo>
                  <a:pt x="9295205" y="0"/>
                </a:lnTo>
                <a:lnTo>
                  <a:pt x="0" y="0"/>
                </a:lnTo>
                <a:lnTo>
                  <a:pt x="0" y="5948932"/>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5" name="Freeform 5"/>
          <p:cNvSpPr/>
          <p:nvPr/>
        </p:nvSpPr>
        <p:spPr>
          <a:xfrm>
            <a:off x="14790631" y="-3420266"/>
            <a:ext cx="5568589" cy="7775011"/>
          </a:xfrm>
          <a:custGeom>
            <a:avLst/>
            <a:gdLst/>
            <a:ahLst/>
            <a:cxnLst/>
            <a:rect l="l" t="t" r="r" b="b"/>
            <a:pathLst>
              <a:path w="5568589" h="7775011">
                <a:moveTo>
                  <a:pt x="0" y="0"/>
                </a:moveTo>
                <a:lnTo>
                  <a:pt x="5568589" y="0"/>
                </a:lnTo>
                <a:lnTo>
                  <a:pt x="5568589" y="7775011"/>
                </a:lnTo>
                <a:lnTo>
                  <a:pt x="0" y="777501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6" name="Freeform 6"/>
          <p:cNvSpPr/>
          <p:nvPr/>
        </p:nvSpPr>
        <p:spPr>
          <a:xfrm>
            <a:off x="-646086" y="6399494"/>
            <a:ext cx="5568589" cy="7775011"/>
          </a:xfrm>
          <a:custGeom>
            <a:avLst/>
            <a:gdLst/>
            <a:ahLst/>
            <a:cxnLst/>
            <a:rect l="l" t="t" r="r" b="b"/>
            <a:pathLst>
              <a:path w="5568589" h="7775011">
                <a:moveTo>
                  <a:pt x="0" y="0"/>
                </a:moveTo>
                <a:lnTo>
                  <a:pt x="5568589" y="0"/>
                </a:lnTo>
                <a:lnTo>
                  <a:pt x="5568589" y="7775012"/>
                </a:lnTo>
                <a:lnTo>
                  <a:pt x="0" y="777501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7" name="TextBox 7"/>
          <p:cNvSpPr txBox="1"/>
          <p:nvPr/>
        </p:nvSpPr>
        <p:spPr>
          <a:xfrm>
            <a:off x="5219885" y="6184952"/>
            <a:ext cx="8055210" cy="3864328"/>
          </a:xfrm>
          <a:prstGeom prst="rect">
            <a:avLst/>
          </a:prstGeom>
        </p:spPr>
        <p:txBody>
          <a:bodyPr wrap="square" lIns="0" tIns="0" rIns="0" bIns="0" rtlCol="0" anchor="t">
            <a:spAutoFit/>
          </a:bodyPr>
          <a:lstStyle/>
          <a:p>
            <a:pPr algn="ctr">
              <a:lnSpc>
                <a:spcPts val="7623"/>
              </a:lnSpc>
            </a:pPr>
            <a:r>
              <a:rPr lang="en-US" sz="5445" b="1" dirty="0">
                <a:solidFill>
                  <a:srgbClr val="002B58"/>
                </a:solidFill>
                <a:latin typeface="Monda"/>
                <a:ea typeface="Monda"/>
                <a:cs typeface="Monda"/>
                <a:sym typeface="Monda"/>
              </a:rPr>
              <a:t>Name: </a:t>
            </a:r>
            <a:r>
              <a:rPr lang="en-GB" sz="5445" b="1" dirty="0" err="1">
                <a:solidFill>
                  <a:srgbClr val="002B58"/>
                </a:solidFill>
                <a:latin typeface="Monda"/>
                <a:ea typeface="Monda"/>
                <a:cs typeface="Monda"/>
                <a:sym typeface="Monda"/>
              </a:rPr>
              <a:t>Brindusa</a:t>
            </a:r>
            <a:r>
              <a:rPr lang="en-GB" sz="5445" b="1" dirty="0">
                <a:solidFill>
                  <a:srgbClr val="002B58"/>
                </a:solidFill>
                <a:latin typeface="Monda"/>
                <a:ea typeface="Monda"/>
                <a:cs typeface="Monda"/>
                <a:sym typeface="Monda"/>
              </a:rPr>
              <a:t> </a:t>
            </a:r>
            <a:r>
              <a:rPr lang="en-GB" sz="5445" b="1" dirty="0" err="1">
                <a:solidFill>
                  <a:srgbClr val="002B58"/>
                </a:solidFill>
                <a:latin typeface="Monda"/>
                <a:ea typeface="Monda"/>
                <a:cs typeface="Monda"/>
                <a:sym typeface="Monda"/>
              </a:rPr>
              <a:t>Mihaela</a:t>
            </a:r>
            <a:r>
              <a:rPr lang="en-GB" sz="5445" b="1" dirty="0">
                <a:solidFill>
                  <a:srgbClr val="002B58"/>
                </a:solidFill>
                <a:latin typeface="Monda"/>
                <a:ea typeface="Monda"/>
                <a:cs typeface="Monda"/>
                <a:sym typeface="Monda"/>
              </a:rPr>
              <a:t> </a:t>
            </a:r>
            <a:r>
              <a:rPr lang="en-GB" sz="5445" b="1" dirty="0" err="1">
                <a:solidFill>
                  <a:srgbClr val="002B58"/>
                </a:solidFill>
                <a:latin typeface="Monda"/>
                <a:ea typeface="Monda"/>
                <a:cs typeface="Monda"/>
                <a:sym typeface="Monda"/>
              </a:rPr>
              <a:t>Ciobanu</a:t>
            </a:r>
            <a:endParaRPr lang="en-US" sz="5445" b="1" dirty="0">
              <a:solidFill>
                <a:srgbClr val="002B58"/>
              </a:solidFill>
              <a:latin typeface="Monda"/>
              <a:ea typeface="Monda"/>
              <a:cs typeface="Monda"/>
              <a:sym typeface="Monda"/>
            </a:endParaRPr>
          </a:p>
          <a:p>
            <a:pPr algn="ctr">
              <a:lnSpc>
                <a:spcPts val="7623"/>
              </a:lnSpc>
            </a:pPr>
            <a:r>
              <a:rPr lang="en-US" sz="5445" b="1" dirty="0">
                <a:solidFill>
                  <a:srgbClr val="002B58"/>
                </a:solidFill>
                <a:latin typeface="Monda"/>
                <a:ea typeface="Monda"/>
                <a:cs typeface="Monda"/>
                <a:sym typeface="Monda"/>
              </a:rPr>
              <a:t>Student number:</a:t>
            </a:r>
          </a:p>
          <a:p>
            <a:pPr algn="ctr">
              <a:lnSpc>
                <a:spcPts val="7623"/>
              </a:lnSpc>
            </a:pPr>
            <a:r>
              <a:rPr lang="en-GB" sz="5445" b="1" dirty="0">
                <a:solidFill>
                  <a:srgbClr val="002B58"/>
                </a:solidFill>
                <a:latin typeface="Monda"/>
                <a:ea typeface="Monda"/>
                <a:cs typeface="Monda"/>
                <a:sym typeface="Monda"/>
              </a:rPr>
              <a:t>2247469</a:t>
            </a:r>
            <a:endParaRPr lang="en-US" sz="5445" b="1" dirty="0">
              <a:solidFill>
                <a:srgbClr val="002B58"/>
              </a:solidFill>
              <a:latin typeface="Monda"/>
              <a:ea typeface="Monda"/>
              <a:cs typeface="Monda"/>
              <a:sym typeface="Monda"/>
            </a:endParaRPr>
          </a:p>
        </p:txBody>
      </p:sp>
      <p:sp>
        <p:nvSpPr>
          <p:cNvPr id="8" name="TextBox 8"/>
          <p:cNvSpPr txBox="1"/>
          <p:nvPr/>
        </p:nvSpPr>
        <p:spPr>
          <a:xfrm>
            <a:off x="3403472" y="1304641"/>
            <a:ext cx="12801040" cy="4491614"/>
          </a:xfrm>
          <a:prstGeom prst="rect">
            <a:avLst/>
          </a:prstGeom>
        </p:spPr>
        <p:txBody>
          <a:bodyPr lIns="0" tIns="0" rIns="0" bIns="0" rtlCol="0" anchor="t">
            <a:spAutoFit/>
          </a:bodyPr>
          <a:lstStyle/>
          <a:p>
            <a:pPr algn="ctr">
              <a:lnSpc>
                <a:spcPts val="9148"/>
              </a:lnSpc>
            </a:pPr>
            <a:r>
              <a:rPr lang="en-US" sz="6534" b="1" dirty="0">
                <a:solidFill>
                  <a:srgbClr val="002B58"/>
                </a:solidFill>
                <a:latin typeface="Monda Bold"/>
                <a:ea typeface="Monda Bold"/>
                <a:cs typeface="Monda Bold"/>
                <a:sym typeface="Monda Bold"/>
              </a:rPr>
              <a:t>CROSS-CULTURAL NEGOTIATIONS</a:t>
            </a:r>
          </a:p>
          <a:p>
            <a:pPr algn="ctr">
              <a:lnSpc>
                <a:spcPts val="9148"/>
              </a:lnSpc>
            </a:pPr>
            <a:endParaRPr lang="en-US" sz="6534" b="1" dirty="0">
              <a:solidFill>
                <a:srgbClr val="002B58"/>
              </a:solidFill>
              <a:latin typeface="Monda Bold"/>
              <a:ea typeface="Monda Bold"/>
              <a:cs typeface="Monda Bold"/>
              <a:sym typeface="Monda Bold"/>
            </a:endParaRPr>
          </a:p>
          <a:p>
            <a:pPr algn="ctr">
              <a:lnSpc>
                <a:spcPts val="9148"/>
              </a:lnSpc>
            </a:pPr>
            <a:r>
              <a:rPr lang="en-US" sz="3000" b="1" dirty="0">
                <a:solidFill>
                  <a:srgbClr val="002B58"/>
                </a:solidFill>
                <a:latin typeface="Monda Bold"/>
                <a:ea typeface="Monda Bold"/>
                <a:cs typeface="Monda Bold"/>
                <a:sym typeface="Monda Bold"/>
              </a:rPr>
              <a:t>COMPONENT 2: PRACTICAL: INDIVIDUAL PRESENTATION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777" b="-777"/>
            </a:stretch>
          </a:blipFill>
        </p:spPr>
      </p:sp>
      <p:sp>
        <p:nvSpPr>
          <p:cNvPr id="3" name="Freeform 3"/>
          <p:cNvSpPr/>
          <p:nvPr/>
        </p:nvSpPr>
        <p:spPr>
          <a:xfrm flipH="1">
            <a:off x="10273278" y="5039691"/>
            <a:ext cx="9295205" cy="5948931"/>
          </a:xfrm>
          <a:custGeom>
            <a:avLst/>
            <a:gdLst/>
            <a:ahLst/>
            <a:cxnLst/>
            <a:rect l="l" t="t" r="r" b="b"/>
            <a:pathLst>
              <a:path w="9295205" h="5948931">
                <a:moveTo>
                  <a:pt x="9295205" y="0"/>
                </a:moveTo>
                <a:lnTo>
                  <a:pt x="0" y="0"/>
                </a:lnTo>
                <a:lnTo>
                  <a:pt x="0" y="5948932"/>
                </a:lnTo>
                <a:lnTo>
                  <a:pt x="9295205" y="5948932"/>
                </a:lnTo>
                <a:lnTo>
                  <a:pt x="9295205"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flipV="1">
            <a:off x="-1280483" y="-701623"/>
            <a:ext cx="9295205" cy="5948931"/>
          </a:xfrm>
          <a:custGeom>
            <a:avLst/>
            <a:gdLst/>
            <a:ahLst/>
            <a:cxnLst/>
            <a:rect l="l" t="t" r="r" b="b"/>
            <a:pathLst>
              <a:path w="9295205" h="5948931">
                <a:moveTo>
                  <a:pt x="0" y="5948932"/>
                </a:moveTo>
                <a:lnTo>
                  <a:pt x="9295205" y="5948932"/>
                </a:lnTo>
                <a:lnTo>
                  <a:pt x="9295205" y="0"/>
                </a:lnTo>
                <a:lnTo>
                  <a:pt x="0" y="0"/>
                </a:lnTo>
                <a:lnTo>
                  <a:pt x="0" y="5948932"/>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5" name="Freeform 5"/>
          <p:cNvSpPr/>
          <p:nvPr/>
        </p:nvSpPr>
        <p:spPr>
          <a:xfrm>
            <a:off x="14790631" y="-3420266"/>
            <a:ext cx="5568589" cy="7775011"/>
          </a:xfrm>
          <a:custGeom>
            <a:avLst/>
            <a:gdLst/>
            <a:ahLst/>
            <a:cxnLst/>
            <a:rect l="l" t="t" r="r" b="b"/>
            <a:pathLst>
              <a:path w="5568589" h="7775011">
                <a:moveTo>
                  <a:pt x="0" y="0"/>
                </a:moveTo>
                <a:lnTo>
                  <a:pt x="5568589" y="0"/>
                </a:lnTo>
                <a:lnTo>
                  <a:pt x="5568589" y="7775011"/>
                </a:lnTo>
                <a:lnTo>
                  <a:pt x="0" y="777501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6" name="Freeform 6"/>
          <p:cNvSpPr/>
          <p:nvPr/>
        </p:nvSpPr>
        <p:spPr>
          <a:xfrm>
            <a:off x="-646086" y="6399494"/>
            <a:ext cx="5568589" cy="7775011"/>
          </a:xfrm>
          <a:custGeom>
            <a:avLst/>
            <a:gdLst/>
            <a:ahLst/>
            <a:cxnLst/>
            <a:rect l="l" t="t" r="r" b="b"/>
            <a:pathLst>
              <a:path w="5568589" h="7775011">
                <a:moveTo>
                  <a:pt x="0" y="0"/>
                </a:moveTo>
                <a:lnTo>
                  <a:pt x="5568589" y="0"/>
                </a:lnTo>
                <a:lnTo>
                  <a:pt x="5568589" y="7775012"/>
                </a:lnTo>
                <a:lnTo>
                  <a:pt x="0" y="777501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7" name="TextBox 7"/>
          <p:cNvSpPr txBox="1"/>
          <p:nvPr/>
        </p:nvSpPr>
        <p:spPr>
          <a:xfrm>
            <a:off x="4594632" y="941877"/>
            <a:ext cx="9672231" cy="1888866"/>
          </a:xfrm>
          <a:prstGeom prst="rect">
            <a:avLst/>
          </a:prstGeom>
        </p:spPr>
        <p:txBody>
          <a:bodyPr lIns="0" tIns="0" rIns="0" bIns="0" rtlCol="0" anchor="t">
            <a:spAutoFit/>
          </a:bodyPr>
          <a:lstStyle/>
          <a:p>
            <a:pPr algn="ctr">
              <a:lnSpc>
                <a:spcPts val="5089"/>
              </a:lnSpc>
            </a:pPr>
            <a:r>
              <a:rPr lang="en-US" sz="3635" b="1">
                <a:solidFill>
                  <a:srgbClr val="002B58"/>
                </a:solidFill>
                <a:latin typeface="Monda Bold"/>
                <a:ea typeface="Monda Bold"/>
                <a:cs typeface="Monda Bold"/>
                <a:sym typeface="Monda Bold"/>
              </a:rPr>
              <a:t>TABLE </a:t>
            </a:r>
          </a:p>
          <a:p>
            <a:pPr algn="ctr">
              <a:lnSpc>
                <a:spcPts val="5089"/>
              </a:lnSpc>
            </a:pPr>
            <a:r>
              <a:rPr lang="en-US" sz="3635" b="1">
                <a:solidFill>
                  <a:srgbClr val="002B58"/>
                </a:solidFill>
                <a:latin typeface="Monda Bold"/>
                <a:ea typeface="Monda Bold"/>
                <a:cs typeface="Monda Bold"/>
                <a:sym typeface="Monda Bold"/>
              </a:rPr>
              <a:t>of Contents</a:t>
            </a:r>
          </a:p>
          <a:p>
            <a:pPr algn="ctr">
              <a:lnSpc>
                <a:spcPts val="5089"/>
              </a:lnSpc>
            </a:pPr>
            <a:endParaRPr lang="en-US" sz="3635" b="1">
              <a:solidFill>
                <a:srgbClr val="002B58"/>
              </a:solidFill>
              <a:latin typeface="Monda Bold"/>
              <a:ea typeface="Monda Bold"/>
              <a:cs typeface="Monda Bold"/>
              <a:sym typeface="Monda Bold"/>
            </a:endParaRPr>
          </a:p>
        </p:txBody>
      </p:sp>
      <p:sp>
        <p:nvSpPr>
          <p:cNvPr id="8" name="TextBox 8"/>
          <p:cNvSpPr txBox="1"/>
          <p:nvPr/>
        </p:nvSpPr>
        <p:spPr>
          <a:xfrm>
            <a:off x="2138209" y="2677160"/>
            <a:ext cx="11728966" cy="6581140"/>
          </a:xfrm>
          <a:prstGeom prst="rect">
            <a:avLst/>
          </a:prstGeom>
        </p:spPr>
        <p:txBody>
          <a:bodyPr lIns="0" tIns="0" rIns="0" bIns="0" rtlCol="0" anchor="t">
            <a:spAutoFit/>
          </a:bodyPr>
          <a:lstStyle/>
          <a:p>
            <a:pPr algn="just">
              <a:lnSpc>
                <a:spcPts val="4759"/>
              </a:lnSpc>
            </a:pPr>
            <a:r>
              <a:rPr lang="en-US" sz="3399">
                <a:solidFill>
                  <a:srgbClr val="002B58"/>
                </a:solidFill>
                <a:latin typeface="Canva Sans"/>
                <a:ea typeface="Canva Sans"/>
                <a:cs typeface="Canva Sans"/>
                <a:sym typeface="Canva Sans"/>
              </a:rPr>
              <a:t>SLIDE 3: Outline of the Presentation</a:t>
            </a:r>
          </a:p>
          <a:p>
            <a:pPr algn="just">
              <a:lnSpc>
                <a:spcPts val="4759"/>
              </a:lnSpc>
            </a:pPr>
            <a:r>
              <a:rPr lang="en-US" sz="3399">
                <a:solidFill>
                  <a:srgbClr val="002B58"/>
                </a:solidFill>
                <a:latin typeface="Canva Sans"/>
                <a:ea typeface="Canva Sans"/>
                <a:cs typeface="Canva Sans"/>
                <a:sym typeface="Canva Sans"/>
              </a:rPr>
              <a:t>SLIDE 4: Definition of Culture</a:t>
            </a:r>
          </a:p>
          <a:p>
            <a:pPr algn="just">
              <a:lnSpc>
                <a:spcPts val="4759"/>
              </a:lnSpc>
            </a:pPr>
            <a:r>
              <a:rPr lang="en-US" sz="3399">
                <a:solidFill>
                  <a:srgbClr val="002B58"/>
                </a:solidFill>
                <a:latin typeface="Canva Sans"/>
                <a:ea typeface="Canva Sans"/>
                <a:cs typeface="Canva Sans"/>
                <a:sym typeface="Canva Sans"/>
              </a:rPr>
              <a:t>SLIDE 5: Various Elements of Culture</a:t>
            </a:r>
          </a:p>
          <a:p>
            <a:pPr algn="just">
              <a:lnSpc>
                <a:spcPts val="4759"/>
              </a:lnSpc>
            </a:pPr>
            <a:r>
              <a:rPr lang="en-US" sz="3399">
                <a:solidFill>
                  <a:srgbClr val="002B58"/>
                </a:solidFill>
                <a:latin typeface="Canva Sans"/>
                <a:ea typeface="Canva Sans"/>
                <a:cs typeface="Canva Sans"/>
                <a:sym typeface="Canva Sans"/>
              </a:rPr>
              <a:t>SLIDE 6-7: Theoretical Underpinning about the Impact of Culture</a:t>
            </a:r>
          </a:p>
          <a:p>
            <a:pPr algn="just">
              <a:lnSpc>
                <a:spcPts val="4759"/>
              </a:lnSpc>
            </a:pPr>
            <a:r>
              <a:rPr lang="en-US" sz="3399">
                <a:solidFill>
                  <a:srgbClr val="002B58"/>
                </a:solidFill>
                <a:latin typeface="Canva Sans"/>
                <a:ea typeface="Canva Sans"/>
                <a:cs typeface="Canva Sans"/>
                <a:sym typeface="Canva Sans"/>
              </a:rPr>
              <a:t>SLIDE 8-9: Cultural Elements based on the Chinese to Overcome</a:t>
            </a:r>
          </a:p>
          <a:p>
            <a:pPr algn="just">
              <a:lnSpc>
                <a:spcPts val="4759"/>
              </a:lnSpc>
            </a:pPr>
            <a:r>
              <a:rPr lang="en-US" sz="3399">
                <a:solidFill>
                  <a:srgbClr val="002B58"/>
                </a:solidFill>
                <a:latin typeface="Canva Sans"/>
                <a:ea typeface="Canva Sans"/>
                <a:cs typeface="Canva Sans"/>
                <a:sym typeface="Canva Sans"/>
              </a:rPr>
              <a:t>SLIDE 10-11: Negotiation Strategies</a:t>
            </a:r>
          </a:p>
          <a:p>
            <a:pPr algn="just">
              <a:lnSpc>
                <a:spcPts val="4759"/>
              </a:lnSpc>
            </a:pPr>
            <a:r>
              <a:rPr lang="en-US" sz="3399">
                <a:solidFill>
                  <a:srgbClr val="002B58"/>
                </a:solidFill>
                <a:latin typeface="Canva Sans"/>
                <a:ea typeface="Canva Sans"/>
                <a:cs typeface="Canva Sans"/>
                <a:sym typeface="Canva Sans"/>
              </a:rPr>
              <a:t>SLIDE 12: CONCLUSION</a:t>
            </a:r>
          </a:p>
          <a:p>
            <a:pPr algn="just">
              <a:lnSpc>
                <a:spcPts val="4759"/>
              </a:lnSpc>
            </a:pPr>
            <a:r>
              <a:rPr lang="en-US" sz="3399">
                <a:solidFill>
                  <a:srgbClr val="002B58"/>
                </a:solidFill>
                <a:latin typeface="Canva Sans"/>
                <a:ea typeface="Canva Sans"/>
                <a:cs typeface="Canva Sans"/>
                <a:sym typeface="Canva Sans"/>
              </a:rPr>
              <a:t>SLIDE 13: Reference List</a:t>
            </a:r>
          </a:p>
          <a:p>
            <a:pPr algn="just">
              <a:lnSpc>
                <a:spcPts val="4759"/>
              </a:lnSpc>
            </a:pPr>
            <a:r>
              <a:rPr lang="en-US" sz="3399">
                <a:solidFill>
                  <a:srgbClr val="002B58"/>
                </a:solidFill>
                <a:latin typeface="Canva Sans"/>
                <a:ea typeface="Canva Sans"/>
                <a:cs typeface="Canva Sans"/>
                <a:sym typeface="Canva Sans"/>
              </a:rPr>
              <a:t>SLIDE 14: THANK YOU!</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777" b="-777"/>
            </a:stretch>
          </a:blipFill>
        </p:spPr>
      </p:sp>
      <p:sp>
        <p:nvSpPr>
          <p:cNvPr id="3" name="Freeform 3"/>
          <p:cNvSpPr/>
          <p:nvPr/>
        </p:nvSpPr>
        <p:spPr>
          <a:xfrm flipH="1">
            <a:off x="10273278" y="5039691"/>
            <a:ext cx="9295205" cy="5948931"/>
          </a:xfrm>
          <a:custGeom>
            <a:avLst/>
            <a:gdLst/>
            <a:ahLst/>
            <a:cxnLst/>
            <a:rect l="l" t="t" r="r" b="b"/>
            <a:pathLst>
              <a:path w="9295205" h="5948931">
                <a:moveTo>
                  <a:pt x="9295205" y="0"/>
                </a:moveTo>
                <a:lnTo>
                  <a:pt x="0" y="0"/>
                </a:lnTo>
                <a:lnTo>
                  <a:pt x="0" y="5948932"/>
                </a:lnTo>
                <a:lnTo>
                  <a:pt x="9295205" y="5948932"/>
                </a:lnTo>
                <a:lnTo>
                  <a:pt x="9295205"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flipV="1">
            <a:off x="-1280483" y="-701623"/>
            <a:ext cx="9295205" cy="5948931"/>
          </a:xfrm>
          <a:custGeom>
            <a:avLst/>
            <a:gdLst/>
            <a:ahLst/>
            <a:cxnLst/>
            <a:rect l="l" t="t" r="r" b="b"/>
            <a:pathLst>
              <a:path w="9295205" h="5948931">
                <a:moveTo>
                  <a:pt x="0" y="5948932"/>
                </a:moveTo>
                <a:lnTo>
                  <a:pt x="9295205" y="5948932"/>
                </a:lnTo>
                <a:lnTo>
                  <a:pt x="9295205" y="0"/>
                </a:lnTo>
                <a:lnTo>
                  <a:pt x="0" y="0"/>
                </a:lnTo>
                <a:lnTo>
                  <a:pt x="0" y="5948932"/>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5" name="Freeform 5"/>
          <p:cNvSpPr/>
          <p:nvPr/>
        </p:nvSpPr>
        <p:spPr>
          <a:xfrm>
            <a:off x="14790631" y="-3420266"/>
            <a:ext cx="5568589" cy="7775011"/>
          </a:xfrm>
          <a:custGeom>
            <a:avLst/>
            <a:gdLst/>
            <a:ahLst/>
            <a:cxnLst/>
            <a:rect l="l" t="t" r="r" b="b"/>
            <a:pathLst>
              <a:path w="5568589" h="7775011">
                <a:moveTo>
                  <a:pt x="0" y="0"/>
                </a:moveTo>
                <a:lnTo>
                  <a:pt x="5568589" y="0"/>
                </a:lnTo>
                <a:lnTo>
                  <a:pt x="5568589" y="7775011"/>
                </a:lnTo>
                <a:lnTo>
                  <a:pt x="0" y="777501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6" name="Freeform 6"/>
          <p:cNvSpPr/>
          <p:nvPr/>
        </p:nvSpPr>
        <p:spPr>
          <a:xfrm>
            <a:off x="-646086" y="6399494"/>
            <a:ext cx="5568589" cy="7775011"/>
          </a:xfrm>
          <a:custGeom>
            <a:avLst/>
            <a:gdLst/>
            <a:ahLst/>
            <a:cxnLst/>
            <a:rect l="l" t="t" r="r" b="b"/>
            <a:pathLst>
              <a:path w="5568589" h="7775011">
                <a:moveTo>
                  <a:pt x="0" y="0"/>
                </a:moveTo>
                <a:lnTo>
                  <a:pt x="5568589" y="0"/>
                </a:lnTo>
                <a:lnTo>
                  <a:pt x="5568589" y="7775012"/>
                </a:lnTo>
                <a:lnTo>
                  <a:pt x="0" y="777501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7" name="Freeform 7"/>
          <p:cNvSpPr/>
          <p:nvPr/>
        </p:nvSpPr>
        <p:spPr>
          <a:xfrm>
            <a:off x="1648052" y="4238286"/>
            <a:ext cx="980313" cy="801406"/>
          </a:xfrm>
          <a:custGeom>
            <a:avLst/>
            <a:gdLst/>
            <a:ahLst/>
            <a:cxnLst/>
            <a:rect l="l" t="t" r="r" b="b"/>
            <a:pathLst>
              <a:path w="980313" h="801406">
                <a:moveTo>
                  <a:pt x="0" y="0"/>
                </a:moveTo>
                <a:lnTo>
                  <a:pt x="980313" y="0"/>
                </a:lnTo>
                <a:lnTo>
                  <a:pt x="980313" y="801405"/>
                </a:lnTo>
                <a:lnTo>
                  <a:pt x="0" y="80140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8" name="TextBox 8"/>
          <p:cNvSpPr txBox="1"/>
          <p:nvPr/>
        </p:nvSpPr>
        <p:spPr>
          <a:xfrm>
            <a:off x="2628365" y="3249940"/>
            <a:ext cx="7189093" cy="6033044"/>
          </a:xfrm>
          <a:prstGeom prst="rect">
            <a:avLst/>
          </a:prstGeom>
        </p:spPr>
        <p:txBody>
          <a:bodyPr lIns="0" tIns="0" rIns="0" bIns="0" rtlCol="0" anchor="t">
            <a:spAutoFit/>
          </a:bodyPr>
          <a:lstStyle/>
          <a:p>
            <a:pPr marL="616092" lvl="1" indent="-308046" algn="just">
              <a:lnSpc>
                <a:spcPts val="3995"/>
              </a:lnSpc>
              <a:buFont typeface="Arial"/>
              <a:buChar char="•"/>
            </a:pPr>
            <a:r>
              <a:rPr lang="en-US" sz="2853">
                <a:solidFill>
                  <a:srgbClr val="002B58"/>
                </a:solidFill>
                <a:latin typeface="Monda"/>
                <a:ea typeface="Monda"/>
                <a:cs typeface="Monda"/>
                <a:sym typeface="Monda"/>
              </a:rPr>
              <a:t>The presentation explores the impact of cultural understanding on cross-border negotiations between firms. </a:t>
            </a:r>
          </a:p>
          <a:p>
            <a:pPr marL="616092" lvl="1" indent="-308046" algn="just">
              <a:lnSpc>
                <a:spcPts val="3995"/>
              </a:lnSpc>
              <a:buFont typeface="Arial"/>
              <a:buChar char="•"/>
            </a:pPr>
            <a:r>
              <a:rPr lang="en-US" sz="2853">
                <a:solidFill>
                  <a:srgbClr val="002B58"/>
                </a:solidFill>
                <a:latin typeface="Monda"/>
                <a:ea typeface="Monda"/>
                <a:cs typeface="Monda"/>
                <a:sym typeface="Monda"/>
              </a:rPr>
              <a:t>An overview of culture and information on its core elements will be provided. </a:t>
            </a:r>
          </a:p>
          <a:p>
            <a:pPr marL="616092" lvl="1" indent="-308046" algn="just">
              <a:lnSpc>
                <a:spcPts val="3995"/>
              </a:lnSpc>
              <a:buFont typeface="Arial"/>
              <a:buChar char="•"/>
            </a:pPr>
            <a:r>
              <a:rPr lang="en-US" sz="2853">
                <a:solidFill>
                  <a:srgbClr val="002B58"/>
                </a:solidFill>
                <a:latin typeface="Monda"/>
                <a:ea typeface="Monda"/>
                <a:cs typeface="Monda"/>
                <a:sym typeface="Monda"/>
              </a:rPr>
              <a:t>The theoretical framework will be considered to examine the impact of cultural values. </a:t>
            </a:r>
          </a:p>
          <a:p>
            <a:pPr marL="616092" lvl="1" indent="-308046" algn="just">
              <a:lnSpc>
                <a:spcPts val="3995"/>
              </a:lnSpc>
              <a:buFont typeface="Arial"/>
              <a:buChar char="•"/>
            </a:pPr>
            <a:r>
              <a:rPr lang="en-US" sz="2853">
                <a:solidFill>
                  <a:srgbClr val="002B58"/>
                </a:solidFill>
                <a:latin typeface="Monda"/>
                <a:ea typeface="Monda"/>
                <a:cs typeface="Monda"/>
                <a:sym typeface="Monda"/>
              </a:rPr>
              <a:t>Different negotiation strategies for a successful deal will be understood. </a:t>
            </a:r>
          </a:p>
          <a:p>
            <a:pPr algn="just">
              <a:lnSpc>
                <a:spcPts val="3995"/>
              </a:lnSpc>
            </a:pPr>
            <a:endParaRPr lang="en-US" sz="2853">
              <a:solidFill>
                <a:srgbClr val="002B58"/>
              </a:solidFill>
              <a:latin typeface="Monda"/>
              <a:ea typeface="Monda"/>
              <a:cs typeface="Monda"/>
              <a:sym typeface="Monda"/>
            </a:endParaRPr>
          </a:p>
        </p:txBody>
      </p:sp>
      <p:sp>
        <p:nvSpPr>
          <p:cNvPr id="9" name="Freeform 9"/>
          <p:cNvSpPr/>
          <p:nvPr/>
        </p:nvSpPr>
        <p:spPr>
          <a:xfrm>
            <a:off x="1648052" y="5968131"/>
            <a:ext cx="980313" cy="801406"/>
          </a:xfrm>
          <a:custGeom>
            <a:avLst/>
            <a:gdLst/>
            <a:ahLst/>
            <a:cxnLst/>
            <a:rect l="l" t="t" r="r" b="b"/>
            <a:pathLst>
              <a:path w="980313" h="801406">
                <a:moveTo>
                  <a:pt x="0" y="0"/>
                </a:moveTo>
                <a:lnTo>
                  <a:pt x="980313" y="0"/>
                </a:lnTo>
                <a:lnTo>
                  <a:pt x="980313" y="801405"/>
                </a:lnTo>
                <a:lnTo>
                  <a:pt x="0" y="80140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10" name="Freeform 10"/>
          <p:cNvSpPr/>
          <p:nvPr/>
        </p:nvSpPr>
        <p:spPr>
          <a:xfrm>
            <a:off x="10273278" y="3544692"/>
            <a:ext cx="7540898" cy="4469465"/>
          </a:xfrm>
          <a:custGeom>
            <a:avLst/>
            <a:gdLst/>
            <a:ahLst/>
            <a:cxnLst/>
            <a:rect l="l" t="t" r="r" b="b"/>
            <a:pathLst>
              <a:path w="7540898" h="4469465">
                <a:moveTo>
                  <a:pt x="0" y="0"/>
                </a:moveTo>
                <a:lnTo>
                  <a:pt x="7540898" y="0"/>
                </a:lnTo>
                <a:lnTo>
                  <a:pt x="7540898" y="4469465"/>
                </a:lnTo>
                <a:lnTo>
                  <a:pt x="0" y="4469465"/>
                </a:lnTo>
                <a:lnTo>
                  <a:pt x="0" y="0"/>
                </a:lnTo>
                <a:close/>
              </a:path>
            </a:pathLst>
          </a:custGeom>
          <a:blipFill>
            <a:blip r:embed="rId10"/>
            <a:stretch>
              <a:fillRect/>
            </a:stretch>
          </a:blipFill>
        </p:spPr>
      </p:sp>
      <p:sp>
        <p:nvSpPr>
          <p:cNvPr id="11" name="TextBox 11"/>
          <p:cNvSpPr txBox="1"/>
          <p:nvPr/>
        </p:nvSpPr>
        <p:spPr>
          <a:xfrm>
            <a:off x="4447914" y="381514"/>
            <a:ext cx="9672231" cy="1677412"/>
          </a:xfrm>
          <a:prstGeom prst="rect">
            <a:avLst/>
          </a:prstGeom>
        </p:spPr>
        <p:txBody>
          <a:bodyPr lIns="0" tIns="0" rIns="0" bIns="0" rtlCol="0" anchor="t">
            <a:spAutoFit/>
          </a:bodyPr>
          <a:lstStyle/>
          <a:p>
            <a:pPr algn="ctr">
              <a:lnSpc>
                <a:spcPts val="6769"/>
              </a:lnSpc>
            </a:pPr>
            <a:r>
              <a:rPr lang="en-US" sz="4835" b="1">
                <a:solidFill>
                  <a:srgbClr val="002B58"/>
                </a:solidFill>
                <a:latin typeface="Monda Bold"/>
                <a:ea typeface="Monda Bold"/>
                <a:cs typeface="Monda Bold"/>
                <a:sym typeface="Monda Bold"/>
              </a:rPr>
              <a:t>OUTLINE OF THE PRESENTATION</a:t>
            </a:r>
          </a:p>
        </p:txBody>
      </p:sp>
      <p:sp>
        <p:nvSpPr>
          <p:cNvPr id="12" name="TextBox 12"/>
          <p:cNvSpPr txBox="1"/>
          <p:nvPr/>
        </p:nvSpPr>
        <p:spPr>
          <a:xfrm>
            <a:off x="11459002" y="8262804"/>
            <a:ext cx="4276254" cy="331845"/>
          </a:xfrm>
          <a:prstGeom prst="rect">
            <a:avLst/>
          </a:prstGeom>
        </p:spPr>
        <p:txBody>
          <a:bodyPr lIns="0" tIns="0" rIns="0" bIns="0" rtlCol="0" anchor="t">
            <a:spAutoFit/>
          </a:bodyPr>
          <a:lstStyle/>
          <a:p>
            <a:pPr algn="ctr">
              <a:lnSpc>
                <a:spcPts val="2709"/>
              </a:lnSpc>
              <a:spcBef>
                <a:spcPct val="0"/>
              </a:spcBef>
            </a:pPr>
            <a:r>
              <a:rPr lang="en-US" sz="1935" dirty="0">
                <a:solidFill>
                  <a:srgbClr val="002B58"/>
                </a:solidFill>
                <a:latin typeface="Abril Fatface"/>
                <a:ea typeface="Abril Fatface"/>
                <a:cs typeface="Abril Fatface"/>
                <a:sym typeface="Abril Fatface"/>
              </a:rPr>
              <a:t>SOURCE: SELF-MADE USING CANVA</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777" b="-777"/>
            </a:stretch>
          </a:blipFill>
        </p:spPr>
      </p:sp>
      <p:sp>
        <p:nvSpPr>
          <p:cNvPr id="3" name="Freeform 3"/>
          <p:cNvSpPr/>
          <p:nvPr/>
        </p:nvSpPr>
        <p:spPr>
          <a:xfrm flipV="1">
            <a:off x="-1674761" y="-491525"/>
            <a:ext cx="9295205" cy="5948931"/>
          </a:xfrm>
          <a:custGeom>
            <a:avLst/>
            <a:gdLst/>
            <a:ahLst/>
            <a:cxnLst/>
            <a:rect l="l" t="t" r="r" b="b"/>
            <a:pathLst>
              <a:path w="9295205" h="5948931">
                <a:moveTo>
                  <a:pt x="0" y="5948932"/>
                </a:moveTo>
                <a:lnTo>
                  <a:pt x="9295205" y="5948932"/>
                </a:lnTo>
                <a:lnTo>
                  <a:pt x="9295205" y="0"/>
                </a:lnTo>
                <a:lnTo>
                  <a:pt x="0" y="0"/>
                </a:lnTo>
                <a:lnTo>
                  <a:pt x="0" y="5948932"/>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a:off x="14790631" y="-3420266"/>
            <a:ext cx="5568589" cy="7775011"/>
          </a:xfrm>
          <a:custGeom>
            <a:avLst/>
            <a:gdLst/>
            <a:ahLst/>
            <a:cxnLst/>
            <a:rect l="l" t="t" r="r" b="b"/>
            <a:pathLst>
              <a:path w="5568589" h="7775011">
                <a:moveTo>
                  <a:pt x="0" y="0"/>
                </a:moveTo>
                <a:lnTo>
                  <a:pt x="5568589" y="0"/>
                </a:lnTo>
                <a:lnTo>
                  <a:pt x="5568589" y="7775011"/>
                </a:lnTo>
                <a:lnTo>
                  <a:pt x="0" y="777501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5" name="Freeform 5"/>
          <p:cNvSpPr/>
          <p:nvPr/>
        </p:nvSpPr>
        <p:spPr>
          <a:xfrm>
            <a:off x="-646086" y="6399494"/>
            <a:ext cx="5568589" cy="7775011"/>
          </a:xfrm>
          <a:custGeom>
            <a:avLst/>
            <a:gdLst/>
            <a:ahLst/>
            <a:cxnLst/>
            <a:rect l="l" t="t" r="r" b="b"/>
            <a:pathLst>
              <a:path w="5568589" h="7775011">
                <a:moveTo>
                  <a:pt x="0" y="0"/>
                </a:moveTo>
                <a:lnTo>
                  <a:pt x="5568589" y="0"/>
                </a:lnTo>
                <a:lnTo>
                  <a:pt x="5568589" y="7775012"/>
                </a:lnTo>
                <a:lnTo>
                  <a:pt x="0" y="777501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6" name="Freeform 6"/>
          <p:cNvSpPr/>
          <p:nvPr/>
        </p:nvSpPr>
        <p:spPr>
          <a:xfrm>
            <a:off x="621252" y="2270498"/>
            <a:ext cx="6507522" cy="5746003"/>
          </a:xfrm>
          <a:custGeom>
            <a:avLst/>
            <a:gdLst/>
            <a:ahLst/>
            <a:cxnLst/>
            <a:rect l="l" t="t" r="r" b="b"/>
            <a:pathLst>
              <a:path w="6507522" h="5746003">
                <a:moveTo>
                  <a:pt x="0" y="0"/>
                </a:moveTo>
                <a:lnTo>
                  <a:pt x="6507522" y="0"/>
                </a:lnTo>
                <a:lnTo>
                  <a:pt x="6507522" y="5746004"/>
                </a:lnTo>
                <a:lnTo>
                  <a:pt x="0" y="5746004"/>
                </a:lnTo>
                <a:lnTo>
                  <a:pt x="0" y="0"/>
                </a:lnTo>
                <a:close/>
              </a:path>
            </a:pathLst>
          </a:custGeom>
          <a:blipFill>
            <a:blip r:embed="rId8"/>
            <a:stretch>
              <a:fillRect/>
            </a:stretch>
          </a:blipFill>
        </p:spPr>
      </p:sp>
      <p:sp>
        <p:nvSpPr>
          <p:cNvPr id="7" name="TextBox 7"/>
          <p:cNvSpPr txBox="1"/>
          <p:nvPr/>
        </p:nvSpPr>
        <p:spPr>
          <a:xfrm>
            <a:off x="7746669" y="2884114"/>
            <a:ext cx="9828256" cy="6374186"/>
          </a:xfrm>
          <a:prstGeom prst="rect">
            <a:avLst/>
          </a:prstGeom>
        </p:spPr>
        <p:txBody>
          <a:bodyPr lIns="0" tIns="0" rIns="0" bIns="0" rtlCol="0" anchor="t">
            <a:spAutoFit/>
          </a:bodyPr>
          <a:lstStyle/>
          <a:p>
            <a:pPr marL="654932" lvl="1" indent="-327466" algn="just">
              <a:lnSpc>
                <a:spcPts val="4246"/>
              </a:lnSpc>
              <a:buFont typeface="Arial"/>
              <a:buChar char="•"/>
            </a:pPr>
            <a:r>
              <a:rPr lang="en-US" sz="3033">
                <a:solidFill>
                  <a:srgbClr val="002B58"/>
                </a:solidFill>
                <a:latin typeface="Monda"/>
                <a:ea typeface="Monda"/>
                <a:cs typeface="Monda"/>
                <a:sym typeface="Monda"/>
              </a:rPr>
              <a:t>Culture is a collective programming of the mind. </a:t>
            </a:r>
          </a:p>
          <a:p>
            <a:pPr marL="654932" lvl="1" indent="-327466" algn="just">
              <a:lnSpc>
                <a:spcPts val="4246"/>
              </a:lnSpc>
              <a:buFont typeface="Arial"/>
              <a:buChar char="•"/>
            </a:pPr>
            <a:r>
              <a:rPr lang="en-US" sz="3033">
                <a:solidFill>
                  <a:srgbClr val="002B58"/>
                </a:solidFill>
                <a:latin typeface="Monda"/>
                <a:ea typeface="Monda"/>
                <a:cs typeface="Monda"/>
                <a:sym typeface="Monda"/>
              </a:rPr>
              <a:t>Culture segregates a group of individuals from another (Davari, Alaedini and Cai, 2024). </a:t>
            </a:r>
          </a:p>
          <a:p>
            <a:pPr marL="654932" lvl="1" indent="-327466" algn="just">
              <a:lnSpc>
                <a:spcPts val="4246"/>
              </a:lnSpc>
              <a:buFont typeface="Arial"/>
              <a:buChar char="•"/>
            </a:pPr>
            <a:r>
              <a:rPr lang="en-US" sz="3033">
                <a:solidFill>
                  <a:srgbClr val="002B58"/>
                </a:solidFill>
                <a:latin typeface="Monda"/>
                <a:ea typeface="Monda"/>
                <a:cs typeface="Monda"/>
                <a:sym typeface="Monda"/>
              </a:rPr>
              <a:t>In business, culture encompasses power, hierarchy, etiquette, body language, etc (Petitta and Martinez-Córcoles, 2023). </a:t>
            </a:r>
          </a:p>
          <a:p>
            <a:pPr marL="654932" lvl="1" indent="-327466" algn="just">
              <a:lnSpc>
                <a:spcPts val="4246"/>
              </a:lnSpc>
              <a:buFont typeface="Arial"/>
              <a:buChar char="•"/>
            </a:pPr>
            <a:r>
              <a:rPr lang="en-US" sz="3033">
                <a:solidFill>
                  <a:srgbClr val="002B58"/>
                </a:solidFill>
                <a:latin typeface="Monda"/>
                <a:ea typeface="Monda"/>
                <a:cs typeface="Monda"/>
                <a:sym typeface="Monda"/>
              </a:rPr>
              <a:t>Culture plays a critical role during negotiations. </a:t>
            </a:r>
          </a:p>
          <a:p>
            <a:pPr marL="654932" lvl="1" indent="-327466" algn="just">
              <a:lnSpc>
                <a:spcPts val="4246"/>
              </a:lnSpc>
              <a:buFont typeface="Arial"/>
              <a:buChar char="•"/>
            </a:pPr>
            <a:r>
              <a:rPr lang="en-US" sz="3033">
                <a:solidFill>
                  <a:srgbClr val="002B58"/>
                </a:solidFill>
                <a:latin typeface="Monda"/>
                <a:ea typeface="Monda"/>
                <a:cs typeface="Monda"/>
                <a:sym typeface="Monda"/>
              </a:rPr>
              <a:t>Culture highly influences how information is interpreted. </a:t>
            </a:r>
          </a:p>
          <a:p>
            <a:pPr marL="654932" lvl="1" indent="-327466" algn="just">
              <a:lnSpc>
                <a:spcPts val="4246"/>
              </a:lnSpc>
              <a:buFont typeface="Arial"/>
              <a:buChar char="•"/>
            </a:pPr>
            <a:r>
              <a:rPr lang="en-US" sz="3033">
                <a:solidFill>
                  <a:srgbClr val="002B58"/>
                </a:solidFill>
                <a:latin typeface="Monda"/>
                <a:ea typeface="Monda"/>
                <a:cs typeface="Monda"/>
                <a:sym typeface="Monda"/>
              </a:rPr>
              <a:t>National culture highly influences business expectations and practices.</a:t>
            </a:r>
          </a:p>
          <a:p>
            <a:pPr algn="just">
              <a:lnSpc>
                <a:spcPts val="4246"/>
              </a:lnSpc>
            </a:pPr>
            <a:endParaRPr lang="en-US" sz="3033">
              <a:solidFill>
                <a:srgbClr val="002B58"/>
              </a:solidFill>
              <a:latin typeface="Monda"/>
              <a:ea typeface="Monda"/>
              <a:cs typeface="Monda"/>
              <a:sym typeface="Monda"/>
            </a:endParaRPr>
          </a:p>
        </p:txBody>
      </p:sp>
      <p:sp>
        <p:nvSpPr>
          <p:cNvPr id="8" name="TextBox 8"/>
          <p:cNvSpPr txBox="1"/>
          <p:nvPr/>
        </p:nvSpPr>
        <p:spPr>
          <a:xfrm>
            <a:off x="4684173" y="503684"/>
            <a:ext cx="9672231" cy="945257"/>
          </a:xfrm>
          <a:prstGeom prst="rect">
            <a:avLst/>
          </a:prstGeom>
        </p:spPr>
        <p:txBody>
          <a:bodyPr lIns="0" tIns="0" rIns="0" bIns="0" rtlCol="0" anchor="t">
            <a:spAutoFit/>
          </a:bodyPr>
          <a:lstStyle/>
          <a:p>
            <a:pPr algn="ctr">
              <a:lnSpc>
                <a:spcPts val="7749"/>
              </a:lnSpc>
            </a:pPr>
            <a:r>
              <a:rPr lang="en-US" sz="5535" b="1">
                <a:solidFill>
                  <a:srgbClr val="002B58"/>
                </a:solidFill>
                <a:latin typeface="Monda Bold"/>
                <a:ea typeface="Monda Bold"/>
                <a:cs typeface="Monda Bold"/>
                <a:sym typeface="Monda Bold"/>
              </a:rPr>
              <a:t>DEFINITION OF CULTURE</a:t>
            </a:r>
          </a:p>
        </p:txBody>
      </p:sp>
      <p:sp>
        <p:nvSpPr>
          <p:cNvPr id="9" name="TextBox 9"/>
          <p:cNvSpPr txBox="1"/>
          <p:nvPr/>
        </p:nvSpPr>
        <p:spPr>
          <a:xfrm>
            <a:off x="2077620" y="7959352"/>
            <a:ext cx="4024908" cy="431799"/>
          </a:xfrm>
          <a:prstGeom prst="rect">
            <a:avLst/>
          </a:prstGeom>
        </p:spPr>
        <p:txBody>
          <a:bodyPr lIns="0" tIns="0" rIns="0" bIns="0" rtlCol="0" anchor="t">
            <a:spAutoFit/>
          </a:bodyPr>
          <a:lstStyle/>
          <a:p>
            <a:pPr algn="ctr">
              <a:lnSpc>
                <a:spcPts val="3500"/>
              </a:lnSpc>
            </a:pPr>
            <a:r>
              <a:rPr lang="en-US" sz="2500">
                <a:solidFill>
                  <a:srgbClr val="002B58"/>
                </a:solidFill>
                <a:latin typeface="Canva Sans"/>
                <a:ea typeface="Canva Sans"/>
                <a:cs typeface="Canva Sans"/>
                <a:sym typeface="Canva Sans"/>
              </a:rPr>
              <a:t>Source: Willoughby, 2020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777" b="-777"/>
            </a:stretch>
          </a:blipFill>
        </p:spPr>
      </p:sp>
      <p:sp>
        <p:nvSpPr>
          <p:cNvPr id="3" name="Freeform 3"/>
          <p:cNvSpPr/>
          <p:nvPr/>
        </p:nvSpPr>
        <p:spPr>
          <a:xfrm flipH="1">
            <a:off x="10273278" y="5039691"/>
            <a:ext cx="9295205" cy="5948931"/>
          </a:xfrm>
          <a:custGeom>
            <a:avLst/>
            <a:gdLst/>
            <a:ahLst/>
            <a:cxnLst/>
            <a:rect l="l" t="t" r="r" b="b"/>
            <a:pathLst>
              <a:path w="9295205" h="5948931">
                <a:moveTo>
                  <a:pt x="9295205" y="0"/>
                </a:moveTo>
                <a:lnTo>
                  <a:pt x="0" y="0"/>
                </a:lnTo>
                <a:lnTo>
                  <a:pt x="0" y="5948932"/>
                </a:lnTo>
                <a:lnTo>
                  <a:pt x="9295205" y="5948932"/>
                </a:lnTo>
                <a:lnTo>
                  <a:pt x="9295205"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flipV="1">
            <a:off x="-1280483" y="-701623"/>
            <a:ext cx="9295205" cy="5948931"/>
          </a:xfrm>
          <a:custGeom>
            <a:avLst/>
            <a:gdLst/>
            <a:ahLst/>
            <a:cxnLst/>
            <a:rect l="l" t="t" r="r" b="b"/>
            <a:pathLst>
              <a:path w="9295205" h="5948931">
                <a:moveTo>
                  <a:pt x="0" y="5948932"/>
                </a:moveTo>
                <a:lnTo>
                  <a:pt x="9295205" y="5948932"/>
                </a:lnTo>
                <a:lnTo>
                  <a:pt x="9295205" y="0"/>
                </a:lnTo>
                <a:lnTo>
                  <a:pt x="0" y="0"/>
                </a:lnTo>
                <a:lnTo>
                  <a:pt x="0" y="5948932"/>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5" name="Freeform 5"/>
          <p:cNvSpPr/>
          <p:nvPr/>
        </p:nvSpPr>
        <p:spPr>
          <a:xfrm>
            <a:off x="14790631" y="-3420266"/>
            <a:ext cx="5568589" cy="7775011"/>
          </a:xfrm>
          <a:custGeom>
            <a:avLst/>
            <a:gdLst/>
            <a:ahLst/>
            <a:cxnLst/>
            <a:rect l="l" t="t" r="r" b="b"/>
            <a:pathLst>
              <a:path w="5568589" h="7775011">
                <a:moveTo>
                  <a:pt x="0" y="0"/>
                </a:moveTo>
                <a:lnTo>
                  <a:pt x="5568589" y="0"/>
                </a:lnTo>
                <a:lnTo>
                  <a:pt x="5568589" y="7775011"/>
                </a:lnTo>
                <a:lnTo>
                  <a:pt x="0" y="777501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6" name="Freeform 6"/>
          <p:cNvSpPr/>
          <p:nvPr/>
        </p:nvSpPr>
        <p:spPr>
          <a:xfrm>
            <a:off x="-646086" y="6399494"/>
            <a:ext cx="5568589" cy="7775011"/>
          </a:xfrm>
          <a:custGeom>
            <a:avLst/>
            <a:gdLst/>
            <a:ahLst/>
            <a:cxnLst/>
            <a:rect l="l" t="t" r="r" b="b"/>
            <a:pathLst>
              <a:path w="5568589" h="7775011">
                <a:moveTo>
                  <a:pt x="0" y="0"/>
                </a:moveTo>
                <a:lnTo>
                  <a:pt x="5568589" y="0"/>
                </a:lnTo>
                <a:lnTo>
                  <a:pt x="5568589" y="7775012"/>
                </a:lnTo>
                <a:lnTo>
                  <a:pt x="0" y="777501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7" name="TextBox 7"/>
          <p:cNvSpPr txBox="1"/>
          <p:nvPr/>
        </p:nvSpPr>
        <p:spPr>
          <a:xfrm>
            <a:off x="4307884" y="593959"/>
            <a:ext cx="9672231" cy="1961892"/>
          </a:xfrm>
          <a:prstGeom prst="rect">
            <a:avLst/>
          </a:prstGeom>
        </p:spPr>
        <p:txBody>
          <a:bodyPr lIns="0" tIns="0" rIns="0" bIns="0" rtlCol="0" anchor="t">
            <a:spAutoFit/>
          </a:bodyPr>
          <a:lstStyle/>
          <a:p>
            <a:pPr algn="ctr">
              <a:lnSpc>
                <a:spcPts val="7889"/>
              </a:lnSpc>
            </a:pPr>
            <a:r>
              <a:rPr lang="en-US" sz="5635" b="1">
                <a:solidFill>
                  <a:srgbClr val="002B58"/>
                </a:solidFill>
                <a:latin typeface="Monda Bold"/>
                <a:ea typeface="Monda Bold"/>
                <a:cs typeface="Monda Bold"/>
                <a:sym typeface="Monda Bold"/>
              </a:rPr>
              <a:t>VARIOUS ELEMENTS OF CULTURE</a:t>
            </a:r>
          </a:p>
        </p:txBody>
      </p:sp>
      <p:sp>
        <p:nvSpPr>
          <p:cNvPr id="8" name="TextBox 8"/>
          <p:cNvSpPr txBox="1"/>
          <p:nvPr/>
        </p:nvSpPr>
        <p:spPr>
          <a:xfrm>
            <a:off x="1038225" y="3590322"/>
            <a:ext cx="8410575" cy="5202835"/>
          </a:xfrm>
          <a:prstGeom prst="rect">
            <a:avLst/>
          </a:prstGeom>
        </p:spPr>
        <p:txBody>
          <a:bodyPr wrap="square" lIns="0" tIns="0" rIns="0" bIns="0" rtlCol="0" anchor="t">
            <a:spAutoFit/>
          </a:bodyPr>
          <a:lstStyle/>
          <a:p>
            <a:pPr marL="572913" lvl="1" indent="-286457" algn="just">
              <a:lnSpc>
                <a:spcPts val="3715"/>
              </a:lnSpc>
              <a:buFont typeface="Arial"/>
              <a:buChar char="•"/>
            </a:pPr>
            <a:r>
              <a:rPr lang="en-US" sz="2653" dirty="0">
                <a:solidFill>
                  <a:srgbClr val="002B58"/>
                </a:solidFill>
                <a:latin typeface="Monda"/>
                <a:ea typeface="Monda"/>
                <a:cs typeface="Monda"/>
                <a:sym typeface="Monda"/>
              </a:rPr>
              <a:t>Culture is a set of shared values, norms and beliefs. </a:t>
            </a:r>
          </a:p>
          <a:p>
            <a:pPr marL="572913" lvl="1" indent="-286457" algn="just">
              <a:lnSpc>
                <a:spcPts val="3715"/>
              </a:lnSpc>
              <a:buFont typeface="Arial"/>
              <a:buChar char="•"/>
            </a:pPr>
            <a:r>
              <a:rPr lang="en-US" sz="2653" dirty="0">
                <a:solidFill>
                  <a:srgbClr val="002B58"/>
                </a:solidFill>
                <a:latin typeface="Monda"/>
                <a:ea typeface="Monda"/>
                <a:cs typeface="Monda"/>
                <a:sym typeface="Monda"/>
              </a:rPr>
              <a:t>Elements of culture include communication styles, manners, language and power distance (Balakrishnan, 2022). </a:t>
            </a:r>
          </a:p>
          <a:p>
            <a:pPr marL="572913" lvl="1" indent="-286457" algn="just">
              <a:lnSpc>
                <a:spcPts val="3715"/>
              </a:lnSpc>
              <a:buFont typeface="Arial"/>
              <a:buChar char="•"/>
            </a:pPr>
            <a:r>
              <a:rPr lang="en-US" sz="2653" dirty="0">
                <a:solidFill>
                  <a:srgbClr val="002B58"/>
                </a:solidFill>
                <a:latin typeface="Monda"/>
                <a:ea typeface="Monda"/>
                <a:cs typeface="Monda"/>
                <a:sym typeface="Monda"/>
              </a:rPr>
              <a:t>It is important to understand the different cultures. </a:t>
            </a:r>
          </a:p>
          <a:p>
            <a:pPr marL="572913" lvl="1" indent="-286457" algn="just">
              <a:lnSpc>
                <a:spcPts val="3715"/>
              </a:lnSpc>
              <a:buFont typeface="Arial"/>
              <a:buChar char="•"/>
            </a:pPr>
            <a:r>
              <a:rPr lang="en-US" sz="2653" dirty="0">
                <a:solidFill>
                  <a:srgbClr val="002B58"/>
                </a:solidFill>
                <a:latin typeface="Monda"/>
                <a:ea typeface="Monda"/>
                <a:cs typeface="Monda"/>
                <a:sym typeface="Monda"/>
              </a:rPr>
              <a:t>Smooth negotiations and interactions can be achieved through a positive culture (Yip, 2024). </a:t>
            </a:r>
          </a:p>
          <a:p>
            <a:pPr marL="572913" lvl="1" indent="-286457" algn="just">
              <a:lnSpc>
                <a:spcPts val="3715"/>
              </a:lnSpc>
              <a:buFont typeface="Arial"/>
              <a:buChar char="•"/>
            </a:pPr>
            <a:r>
              <a:rPr lang="en-US" sz="2653" dirty="0">
                <a:solidFill>
                  <a:srgbClr val="002B58"/>
                </a:solidFill>
                <a:latin typeface="Monda"/>
                <a:ea typeface="Monda"/>
                <a:cs typeface="Monda"/>
                <a:sym typeface="Monda"/>
              </a:rPr>
              <a:t>Long-lasting relationships can also be fostered. </a:t>
            </a:r>
          </a:p>
          <a:p>
            <a:pPr algn="just">
              <a:lnSpc>
                <a:spcPts val="3715"/>
              </a:lnSpc>
            </a:pPr>
            <a:endParaRPr lang="en-US" sz="2653" dirty="0">
              <a:solidFill>
                <a:srgbClr val="002B58"/>
              </a:solidFill>
              <a:latin typeface="Monda"/>
              <a:ea typeface="Monda"/>
              <a:cs typeface="Monda"/>
              <a:sym typeface="Monda"/>
            </a:endParaRPr>
          </a:p>
        </p:txBody>
      </p:sp>
      <p:sp>
        <p:nvSpPr>
          <p:cNvPr id="9" name="Freeform 10">
            <a:extLst>
              <a:ext uri="{FF2B5EF4-FFF2-40B4-BE49-F238E27FC236}">
                <a16:creationId xmlns:a16="http://schemas.microsoft.com/office/drawing/2014/main" id="{16B74C39-D51D-1B7A-AA18-A85F3F455DD3}"/>
              </a:ext>
            </a:extLst>
          </p:cNvPr>
          <p:cNvSpPr/>
          <p:nvPr/>
        </p:nvSpPr>
        <p:spPr>
          <a:xfrm>
            <a:off x="10273278" y="3544692"/>
            <a:ext cx="7540898" cy="4469465"/>
          </a:xfrm>
          <a:custGeom>
            <a:avLst/>
            <a:gdLst/>
            <a:ahLst/>
            <a:cxnLst/>
            <a:rect l="l" t="t" r="r" b="b"/>
            <a:pathLst>
              <a:path w="7540898" h="4469465">
                <a:moveTo>
                  <a:pt x="0" y="0"/>
                </a:moveTo>
                <a:lnTo>
                  <a:pt x="7540898" y="0"/>
                </a:lnTo>
                <a:lnTo>
                  <a:pt x="7540898" y="4469465"/>
                </a:lnTo>
                <a:lnTo>
                  <a:pt x="0" y="4469465"/>
                </a:lnTo>
                <a:lnTo>
                  <a:pt x="0" y="0"/>
                </a:lnTo>
                <a:close/>
              </a:path>
            </a:pathLst>
          </a:custGeom>
          <a:blipFill>
            <a:blip r:embed="rId8"/>
            <a:stretch>
              <a:fillRect/>
            </a:stretch>
          </a:blipFill>
        </p:spPr>
      </p:sp>
      <p:sp>
        <p:nvSpPr>
          <p:cNvPr id="10" name="TextBox 12">
            <a:extLst>
              <a:ext uri="{FF2B5EF4-FFF2-40B4-BE49-F238E27FC236}">
                <a16:creationId xmlns:a16="http://schemas.microsoft.com/office/drawing/2014/main" id="{312C0660-F2D3-0DE0-A2F9-CDB1FB675570}"/>
              </a:ext>
            </a:extLst>
          </p:cNvPr>
          <p:cNvSpPr txBox="1"/>
          <p:nvPr/>
        </p:nvSpPr>
        <p:spPr>
          <a:xfrm>
            <a:off x="11459002" y="8262804"/>
            <a:ext cx="4276254" cy="331845"/>
          </a:xfrm>
          <a:prstGeom prst="rect">
            <a:avLst/>
          </a:prstGeom>
        </p:spPr>
        <p:txBody>
          <a:bodyPr lIns="0" tIns="0" rIns="0" bIns="0" rtlCol="0" anchor="t">
            <a:spAutoFit/>
          </a:bodyPr>
          <a:lstStyle/>
          <a:p>
            <a:pPr algn="ctr">
              <a:lnSpc>
                <a:spcPts val="2709"/>
              </a:lnSpc>
              <a:spcBef>
                <a:spcPct val="0"/>
              </a:spcBef>
            </a:pPr>
            <a:r>
              <a:rPr lang="en-US" sz="1935" dirty="0">
                <a:solidFill>
                  <a:srgbClr val="002B58"/>
                </a:solidFill>
                <a:latin typeface="Abril Fatface"/>
                <a:ea typeface="Abril Fatface"/>
                <a:cs typeface="Abril Fatface"/>
                <a:sym typeface="Abril Fatface"/>
              </a:rPr>
              <a:t>SOURCE: SELF-MADE USING CANVA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777" b="-777"/>
            </a:stretch>
          </a:blipFill>
        </p:spPr>
      </p:sp>
      <p:sp>
        <p:nvSpPr>
          <p:cNvPr id="3" name="Freeform 3"/>
          <p:cNvSpPr/>
          <p:nvPr/>
        </p:nvSpPr>
        <p:spPr>
          <a:xfrm flipH="1">
            <a:off x="10143028" y="5143500"/>
            <a:ext cx="9295205" cy="5948931"/>
          </a:xfrm>
          <a:custGeom>
            <a:avLst/>
            <a:gdLst/>
            <a:ahLst/>
            <a:cxnLst/>
            <a:rect l="l" t="t" r="r" b="b"/>
            <a:pathLst>
              <a:path w="9295205" h="5948931">
                <a:moveTo>
                  <a:pt x="9295206" y="0"/>
                </a:moveTo>
                <a:lnTo>
                  <a:pt x="0" y="0"/>
                </a:lnTo>
                <a:lnTo>
                  <a:pt x="0" y="5948931"/>
                </a:lnTo>
                <a:lnTo>
                  <a:pt x="9295206" y="5948931"/>
                </a:lnTo>
                <a:lnTo>
                  <a:pt x="9295206"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flipV="1">
            <a:off x="-1280483" y="-701623"/>
            <a:ext cx="9295205" cy="5948931"/>
          </a:xfrm>
          <a:custGeom>
            <a:avLst/>
            <a:gdLst/>
            <a:ahLst/>
            <a:cxnLst/>
            <a:rect l="l" t="t" r="r" b="b"/>
            <a:pathLst>
              <a:path w="9295205" h="5948931">
                <a:moveTo>
                  <a:pt x="0" y="5948932"/>
                </a:moveTo>
                <a:lnTo>
                  <a:pt x="9295205" y="5948932"/>
                </a:lnTo>
                <a:lnTo>
                  <a:pt x="9295205" y="0"/>
                </a:lnTo>
                <a:lnTo>
                  <a:pt x="0" y="0"/>
                </a:lnTo>
                <a:lnTo>
                  <a:pt x="0" y="5948932"/>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5" name="Freeform 5"/>
          <p:cNvSpPr/>
          <p:nvPr/>
        </p:nvSpPr>
        <p:spPr>
          <a:xfrm>
            <a:off x="14790631" y="-3420266"/>
            <a:ext cx="5568589" cy="7775011"/>
          </a:xfrm>
          <a:custGeom>
            <a:avLst/>
            <a:gdLst/>
            <a:ahLst/>
            <a:cxnLst/>
            <a:rect l="l" t="t" r="r" b="b"/>
            <a:pathLst>
              <a:path w="5568589" h="7775011">
                <a:moveTo>
                  <a:pt x="0" y="0"/>
                </a:moveTo>
                <a:lnTo>
                  <a:pt x="5568589" y="0"/>
                </a:lnTo>
                <a:lnTo>
                  <a:pt x="5568589" y="7775011"/>
                </a:lnTo>
                <a:lnTo>
                  <a:pt x="0" y="777501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6" name="Freeform 6"/>
          <p:cNvSpPr/>
          <p:nvPr/>
        </p:nvSpPr>
        <p:spPr>
          <a:xfrm>
            <a:off x="-646086" y="6399494"/>
            <a:ext cx="5568589" cy="7775011"/>
          </a:xfrm>
          <a:custGeom>
            <a:avLst/>
            <a:gdLst/>
            <a:ahLst/>
            <a:cxnLst/>
            <a:rect l="l" t="t" r="r" b="b"/>
            <a:pathLst>
              <a:path w="5568589" h="7775011">
                <a:moveTo>
                  <a:pt x="0" y="0"/>
                </a:moveTo>
                <a:lnTo>
                  <a:pt x="5568589" y="0"/>
                </a:lnTo>
                <a:lnTo>
                  <a:pt x="5568589" y="7775012"/>
                </a:lnTo>
                <a:lnTo>
                  <a:pt x="0" y="777501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7" name="Freeform 7"/>
          <p:cNvSpPr/>
          <p:nvPr/>
        </p:nvSpPr>
        <p:spPr>
          <a:xfrm>
            <a:off x="11649208" y="3515866"/>
            <a:ext cx="6282846" cy="5062506"/>
          </a:xfrm>
          <a:custGeom>
            <a:avLst/>
            <a:gdLst/>
            <a:ahLst/>
            <a:cxnLst/>
            <a:rect l="l" t="t" r="r" b="b"/>
            <a:pathLst>
              <a:path w="6282846" h="5062506">
                <a:moveTo>
                  <a:pt x="0" y="0"/>
                </a:moveTo>
                <a:lnTo>
                  <a:pt x="6282846" y="0"/>
                </a:lnTo>
                <a:lnTo>
                  <a:pt x="6282846" y="5062506"/>
                </a:lnTo>
                <a:lnTo>
                  <a:pt x="0" y="5062506"/>
                </a:lnTo>
                <a:lnTo>
                  <a:pt x="0" y="0"/>
                </a:lnTo>
                <a:close/>
              </a:path>
            </a:pathLst>
          </a:custGeom>
          <a:blipFill>
            <a:blip r:embed="rId8"/>
            <a:stretch>
              <a:fillRect/>
            </a:stretch>
          </a:blipFill>
        </p:spPr>
      </p:sp>
      <p:sp>
        <p:nvSpPr>
          <p:cNvPr id="8" name="TextBox 8"/>
          <p:cNvSpPr txBox="1"/>
          <p:nvPr/>
        </p:nvSpPr>
        <p:spPr>
          <a:xfrm>
            <a:off x="4743886" y="681820"/>
            <a:ext cx="9672231" cy="2370832"/>
          </a:xfrm>
          <a:prstGeom prst="rect">
            <a:avLst/>
          </a:prstGeom>
        </p:spPr>
        <p:txBody>
          <a:bodyPr lIns="0" tIns="0" rIns="0" bIns="0" rtlCol="0" anchor="t">
            <a:spAutoFit/>
          </a:bodyPr>
          <a:lstStyle/>
          <a:p>
            <a:pPr algn="ctr">
              <a:lnSpc>
                <a:spcPts val="6349"/>
              </a:lnSpc>
            </a:pPr>
            <a:r>
              <a:rPr lang="en-US" sz="4535" b="1">
                <a:solidFill>
                  <a:srgbClr val="002B58"/>
                </a:solidFill>
                <a:latin typeface="Monda Bold"/>
                <a:ea typeface="Monda Bold"/>
                <a:cs typeface="Monda Bold"/>
                <a:sym typeface="Monda Bold"/>
              </a:rPr>
              <a:t>THEORETICAL UNDERPINNING ABOUT THE IMPACT OF CULTURE </a:t>
            </a:r>
          </a:p>
        </p:txBody>
      </p:sp>
      <p:sp>
        <p:nvSpPr>
          <p:cNvPr id="9" name="TextBox 9"/>
          <p:cNvSpPr txBox="1"/>
          <p:nvPr/>
        </p:nvSpPr>
        <p:spPr>
          <a:xfrm>
            <a:off x="1278259" y="3922088"/>
            <a:ext cx="9643430" cy="4907188"/>
          </a:xfrm>
          <a:prstGeom prst="rect">
            <a:avLst/>
          </a:prstGeom>
        </p:spPr>
        <p:txBody>
          <a:bodyPr lIns="0" tIns="0" rIns="0" bIns="0" rtlCol="0" anchor="t">
            <a:spAutoFit/>
          </a:bodyPr>
          <a:lstStyle/>
          <a:p>
            <a:pPr marL="551324" lvl="1" indent="-275662" algn="l">
              <a:lnSpc>
                <a:spcPts val="3575"/>
              </a:lnSpc>
              <a:buFont typeface="Arial"/>
              <a:buChar char="•"/>
            </a:pPr>
            <a:r>
              <a:rPr lang="en-US" sz="2553">
                <a:solidFill>
                  <a:srgbClr val="002B58"/>
                </a:solidFill>
                <a:latin typeface="Monda"/>
                <a:ea typeface="Monda"/>
                <a:cs typeface="Monda"/>
                <a:sym typeface="Monda"/>
              </a:rPr>
              <a:t>Hofstede’s Cultural Dimensions Theory refers to the cross-cultural differences within a company and national culture (Lin and Lou, 2024). </a:t>
            </a:r>
          </a:p>
          <a:p>
            <a:pPr marL="551324" lvl="1" indent="-275662" algn="l">
              <a:lnSpc>
                <a:spcPts val="3575"/>
              </a:lnSpc>
              <a:buFont typeface="Arial"/>
              <a:buChar char="•"/>
            </a:pPr>
            <a:r>
              <a:rPr lang="en-US" sz="2553">
                <a:solidFill>
                  <a:srgbClr val="002B58"/>
                </a:solidFill>
                <a:latin typeface="Monda"/>
                <a:ea typeface="Monda"/>
                <a:cs typeface="Monda"/>
                <a:sym typeface="Monda"/>
              </a:rPr>
              <a:t>Six dimensions are individualism-collectivism, power distance, uncertainty avoidance, masculinity versus femininity, long-term versus short-term orientation and indulgence versus restraint (Żemojtel-Piotrowska and Piotrowski, 2023).</a:t>
            </a:r>
          </a:p>
          <a:p>
            <a:pPr marL="551324" lvl="1" indent="-275662" algn="l">
              <a:lnSpc>
                <a:spcPts val="3575"/>
              </a:lnSpc>
              <a:buFont typeface="Arial"/>
              <a:buChar char="•"/>
            </a:pPr>
            <a:r>
              <a:rPr lang="en-US" sz="2553">
                <a:solidFill>
                  <a:srgbClr val="002B58"/>
                </a:solidFill>
                <a:latin typeface="Monda"/>
                <a:ea typeface="Monda"/>
                <a:cs typeface="Monda"/>
                <a:sym typeface="Monda"/>
              </a:rPr>
              <a:t>Understanding these dimensions can improve the negotiation process.</a:t>
            </a:r>
          </a:p>
          <a:p>
            <a:pPr algn="l">
              <a:lnSpc>
                <a:spcPts val="3575"/>
              </a:lnSpc>
            </a:pPr>
            <a:endParaRPr lang="en-US" sz="2553">
              <a:solidFill>
                <a:srgbClr val="002B58"/>
              </a:solidFill>
              <a:latin typeface="Monda"/>
              <a:ea typeface="Monda"/>
              <a:cs typeface="Monda"/>
              <a:sym typeface="Monda"/>
            </a:endParaRPr>
          </a:p>
        </p:txBody>
      </p:sp>
      <p:sp>
        <p:nvSpPr>
          <p:cNvPr id="10" name="TextBox 10"/>
          <p:cNvSpPr txBox="1"/>
          <p:nvPr/>
        </p:nvSpPr>
        <p:spPr>
          <a:xfrm>
            <a:off x="12334905" y="8791176"/>
            <a:ext cx="2081212" cy="674745"/>
          </a:xfrm>
          <a:prstGeom prst="rect">
            <a:avLst/>
          </a:prstGeom>
        </p:spPr>
        <p:txBody>
          <a:bodyPr lIns="0" tIns="0" rIns="0" bIns="0" rtlCol="0" anchor="t">
            <a:spAutoFit/>
          </a:bodyPr>
          <a:lstStyle/>
          <a:p>
            <a:pPr algn="ctr">
              <a:lnSpc>
                <a:spcPts val="2709"/>
              </a:lnSpc>
              <a:spcBef>
                <a:spcPct val="0"/>
              </a:spcBef>
            </a:pPr>
            <a:r>
              <a:rPr lang="en-US" sz="1935" b="1">
                <a:solidFill>
                  <a:srgbClr val="002B58"/>
                </a:solidFill>
                <a:latin typeface="Monda Bold"/>
                <a:ea typeface="Monda Bold"/>
                <a:cs typeface="Monda Bold"/>
                <a:sym typeface="Monda Bold"/>
              </a:rPr>
              <a:t>SOURCE: SELF-MADE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777" b="-777"/>
            </a:stretch>
          </a:blipFill>
        </p:spPr>
      </p:sp>
      <p:sp>
        <p:nvSpPr>
          <p:cNvPr id="3" name="Freeform 3"/>
          <p:cNvSpPr/>
          <p:nvPr/>
        </p:nvSpPr>
        <p:spPr>
          <a:xfrm flipH="1">
            <a:off x="10273278" y="5039691"/>
            <a:ext cx="9295205" cy="5948931"/>
          </a:xfrm>
          <a:custGeom>
            <a:avLst/>
            <a:gdLst/>
            <a:ahLst/>
            <a:cxnLst/>
            <a:rect l="l" t="t" r="r" b="b"/>
            <a:pathLst>
              <a:path w="9295205" h="5948931">
                <a:moveTo>
                  <a:pt x="9295205" y="0"/>
                </a:moveTo>
                <a:lnTo>
                  <a:pt x="0" y="0"/>
                </a:lnTo>
                <a:lnTo>
                  <a:pt x="0" y="5948932"/>
                </a:lnTo>
                <a:lnTo>
                  <a:pt x="9295205" y="5948932"/>
                </a:lnTo>
                <a:lnTo>
                  <a:pt x="9295205"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flipV="1">
            <a:off x="-1280483" y="-701623"/>
            <a:ext cx="9295205" cy="5948931"/>
          </a:xfrm>
          <a:custGeom>
            <a:avLst/>
            <a:gdLst/>
            <a:ahLst/>
            <a:cxnLst/>
            <a:rect l="l" t="t" r="r" b="b"/>
            <a:pathLst>
              <a:path w="9295205" h="5948931">
                <a:moveTo>
                  <a:pt x="0" y="5948932"/>
                </a:moveTo>
                <a:lnTo>
                  <a:pt x="9295205" y="5948932"/>
                </a:lnTo>
                <a:lnTo>
                  <a:pt x="9295205" y="0"/>
                </a:lnTo>
                <a:lnTo>
                  <a:pt x="0" y="0"/>
                </a:lnTo>
                <a:lnTo>
                  <a:pt x="0" y="5948932"/>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5" name="Freeform 5"/>
          <p:cNvSpPr/>
          <p:nvPr/>
        </p:nvSpPr>
        <p:spPr>
          <a:xfrm>
            <a:off x="14790631" y="-3420266"/>
            <a:ext cx="5568589" cy="7775011"/>
          </a:xfrm>
          <a:custGeom>
            <a:avLst/>
            <a:gdLst/>
            <a:ahLst/>
            <a:cxnLst/>
            <a:rect l="l" t="t" r="r" b="b"/>
            <a:pathLst>
              <a:path w="5568589" h="7775011">
                <a:moveTo>
                  <a:pt x="0" y="0"/>
                </a:moveTo>
                <a:lnTo>
                  <a:pt x="5568589" y="0"/>
                </a:lnTo>
                <a:lnTo>
                  <a:pt x="5568589" y="7775011"/>
                </a:lnTo>
                <a:lnTo>
                  <a:pt x="0" y="777501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6" name="Freeform 6"/>
          <p:cNvSpPr/>
          <p:nvPr/>
        </p:nvSpPr>
        <p:spPr>
          <a:xfrm>
            <a:off x="-646086" y="6399494"/>
            <a:ext cx="5568589" cy="7775011"/>
          </a:xfrm>
          <a:custGeom>
            <a:avLst/>
            <a:gdLst/>
            <a:ahLst/>
            <a:cxnLst/>
            <a:rect l="l" t="t" r="r" b="b"/>
            <a:pathLst>
              <a:path w="5568589" h="7775011">
                <a:moveTo>
                  <a:pt x="0" y="0"/>
                </a:moveTo>
                <a:lnTo>
                  <a:pt x="5568589" y="0"/>
                </a:lnTo>
                <a:lnTo>
                  <a:pt x="5568589" y="7775012"/>
                </a:lnTo>
                <a:lnTo>
                  <a:pt x="0" y="777501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7" name="Freeform 7"/>
          <p:cNvSpPr/>
          <p:nvPr/>
        </p:nvSpPr>
        <p:spPr>
          <a:xfrm>
            <a:off x="10937816" y="3329184"/>
            <a:ext cx="7034199" cy="5666438"/>
          </a:xfrm>
          <a:custGeom>
            <a:avLst/>
            <a:gdLst/>
            <a:ahLst/>
            <a:cxnLst/>
            <a:rect l="l" t="t" r="r" b="b"/>
            <a:pathLst>
              <a:path w="7034199" h="5666438">
                <a:moveTo>
                  <a:pt x="0" y="0"/>
                </a:moveTo>
                <a:lnTo>
                  <a:pt x="7034199" y="0"/>
                </a:lnTo>
                <a:lnTo>
                  <a:pt x="7034199" y="5666438"/>
                </a:lnTo>
                <a:lnTo>
                  <a:pt x="0" y="5666438"/>
                </a:lnTo>
                <a:lnTo>
                  <a:pt x="0" y="0"/>
                </a:lnTo>
                <a:close/>
              </a:path>
            </a:pathLst>
          </a:custGeom>
          <a:blipFill>
            <a:blip r:embed="rId8"/>
            <a:stretch>
              <a:fillRect/>
            </a:stretch>
          </a:blipFill>
        </p:spPr>
      </p:sp>
      <p:sp>
        <p:nvSpPr>
          <p:cNvPr id="8" name="TextBox 8"/>
          <p:cNvSpPr txBox="1"/>
          <p:nvPr/>
        </p:nvSpPr>
        <p:spPr>
          <a:xfrm>
            <a:off x="1197689" y="3281559"/>
            <a:ext cx="9075589" cy="6239418"/>
          </a:xfrm>
          <a:prstGeom prst="rect">
            <a:avLst/>
          </a:prstGeom>
        </p:spPr>
        <p:txBody>
          <a:bodyPr lIns="0" tIns="0" rIns="0" bIns="0" rtlCol="0" anchor="t">
            <a:spAutoFit/>
          </a:bodyPr>
          <a:lstStyle/>
          <a:p>
            <a:pPr marL="594503" lvl="1" indent="-297251" algn="just">
              <a:lnSpc>
                <a:spcPts val="3855"/>
              </a:lnSpc>
              <a:buFont typeface="Arial"/>
              <a:buChar char="•"/>
            </a:pPr>
            <a:r>
              <a:rPr lang="en-US" sz="2753">
                <a:solidFill>
                  <a:srgbClr val="002B58"/>
                </a:solidFill>
                <a:latin typeface="Monda"/>
                <a:ea typeface="Monda"/>
                <a:cs typeface="Monda"/>
                <a:sym typeface="Monda"/>
              </a:rPr>
              <a:t>Edward Hall’s High vs. Low Context Theory distinguishes low-context cultures from high-context cultures (Alizadeh Afrouzi, 2021).</a:t>
            </a:r>
          </a:p>
          <a:p>
            <a:pPr marL="594503" lvl="1" indent="-297251" algn="just">
              <a:lnSpc>
                <a:spcPts val="3855"/>
              </a:lnSpc>
              <a:buFont typeface="Arial"/>
              <a:buChar char="•"/>
            </a:pPr>
            <a:r>
              <a:rPr lang="en-US" sz="2753">
                <a:solidFill>
                  <a:srgbClr val="002B58"/>
                </a:solidFill>
                <a:latin typeface="Monda"/>
                <a:ea typeface="Monda"/>
                <a:cs typeface="Monda"/>
                <a:sym typeface="Monda"/>
              </a:rPr>
              <a:t>China has a high-context culture, and the focus is on communicating silently and patiently (Hayati and Sinha, 2024). </a:t>
            </a:r>
          </a:p>
          <a:p>
            <a:pPr marL="594503" lvl="1" indent="-297251" algn="just">
              <a:lnSpc>
                <a:spcPts val="3855"/>
              </a:lnSpc>
              <a:buFont typeface="Arial"/>
              <a:buChar char="•"/>
            </a:pPr>
            <a:r>
              <a:rPr lang="en-US" sz="2753">
                <a:solidFill>
                  <a:srgbClr val="002B58"/>
                </a:solidFill>
                <a:latin typeface="Monda"/>
                <a:ea typeface="Monda"/>
                <a:cs typeface="Monda"/>
                <a:sym typeface="Monda"/>
              </a:rPr>
              <a:t>The UK has a low context, culture, and a focus on communicating in a clear and direct communication style (Bahrami </a:t>
            </a:r>
            <a:r>
              <a:rPr lang="en-US" sz="2753" i="1">
                <a:solidFill>
                  <a:srgbClr val="002B58"/>
                </a:solidFill>
                <a:latin typeface="Monda"/>
                <a:ea typeface="Monda"/>
                <a:cs typeface="Monda"/>
                <a:sym typeface="Monda"/>
              </a:rPr>
              <a:t>et al. </a:t>
            </a:r>
            <a:r>
              <a:rPr lang="en-US" sz="2753">
                <a:solidFill>
                  <a:srgbClr val="002B58"/>
                </a:solidFill>
                <a:latin typeface="Monda"/>
                <a:ea typeface="Monda"/>
                <a:cs typeface="Monda"/>
                <a:sym typeface="Monda"/>
              </a:rPr>
              <a:t>2023).</a:t>
            </a:r>
          </a:p>
          <a:p>
            <a:pPr marL="594503" lvl="1" indent="-297251" algn="just">
              <a:lnSpc>
                <a:spcPts val="3855"/>
              </a:lnSpc>
              <a:buFont typeface="Arial"/>
              <a:buChar char="•"/>
            </a:pPr>
            <a:r>
              <a:rPr lang="en-US" sz="2753">
                <a:solidFill>
                  <a:srgbClr val="002B58"/>
                </a:solidFill>
                <a:latin typeface="Monda"/>
                <a:ea typeface="Monda"/>
                <a:cs typeface="Monda"/>
                <a:sym typeface="Monda"/>
              </a:rPr>
              <a:t>The UK negotiators need to be more patient and silent while communicating with the Chinese firms. </a:t>
            </a:r>
          </a:p>
          <a:p>
            <a:pPr algn="just">
              <a:lnSpc>
                <a:spcPts val="3435"/>
              </a:lnSpc>
            </a:pPr>
            <a:endParaRPr lang="en-US" sz="2753">
              <a:solidFill>
                <a:srgbClr val="002B58"/>
              </a:solidFill>
              <a:latin typeface="Monda"/>
              <a:ea typeface="Monda"/>
              <a:cs typeface="Monda"/>
              <a:sym typeface="Monda"/>
            </a:endParaRPr>
          </a:p>
        </p:txBody>
      </p:sp>
      <p:sp>
        <p:nvSpPr>
          <p:cNvPr id="9" name="TextBox 9"/>
          <p:cNvSpPr txBox="1"/>
          <p:nvPr/>
        </p:nvSpPr>
        <p:spPr>
          <a:xfrm>
            <a:off x="4307884" y="952500"/>
            <a:ext cx="9672231" cy="1402456"/>
          </a:xfrm>
          <a:prstGeom prst="rect">
            <a:avLst/>
          </a:prstGeom>
        </p:spPr>
        <p:txBody>
          <a:bodyPr lIns="0" tIns="0" rIns="0" bIns="0" rtlCol="0" anchor="t">
            <a:spAutoFit/>
          </a:bodyPr>
          <a:lstStyle/>
          <a:p>
            <a:pPr algn="ctr">
              <a:lnSpc>
                <a:spcPts val="5649"/>
              </a:lnSpc>
            </a:pPr>
            <a:r>
              <a:rPr lang="en-US" sz="4035" b="1">
                <a:solidFill>
                  <a:srgbClr val="002B58"/>
                </a:solidFill>
                <a:latin typeface="Monda Bold"/>
                <a:ea typeface="Monda Bold"/>
                <a:cs typeface="Monda Bold"/>
                <a:sym typeface="Monda Bold"/>
              </a:rPr>
              <a:t>THEORETICAL UNDERPINNING ABOUT THE IMPACT OF CULTURE </a:t>
            </a:r>
          </a:p>
        </p:txBody>
      </p:sp>
      <p:sp>
        <p:nvSpPr>
          <p:cNvPr id="10" name="TextBox 10"/>
          <p:cNvSpPr txBox="1"/>
          <p:nvPr/>
        </p:nvSpPr>
        <p:spPr>
          <a:xfrm>
            <a:off x="13661067" y="9463828"/>
            <a:ext cx="4310948" cy="431799"/>
          </a:xfrm>
          <a:prstGeom prst="rect">
            <a:avLst/>
          </a:prstGeom>
        </p:spPr>
        <p:txBody>
          <a:bodyPr lIns="0" tIns="0" rIns="0" bIns="0" rtlCol="0" anchor="t">
            <a:spAutoFit/>
          </a:bodyPr>
          <a:lstStyle/>
          <a:p>
            <a:pPr algn="ctr">
              <a:lnSpc>
                <a:spcPts val="3500"/>
              </a:lnSpc>
            </a:pPr>
            <a:r>
              <a:rPr lang="en-US" sz="2500">
                <a:solidFill>
                  <a:srgbClr val="F2F2F2"/>
                </a:solidFill>
                <a:latin typeface="Canva Sans"/>
                <a:ea typeface="Canva Sans"/>
                <a:cs typeface="Canva Sans"/>
                <a:sym typeface="Canva Sans"/>
              </a:rPr>
              <a:t>Source: Fiveable, 2024)</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777" b="-777"/>
            </a:stretch>
          </a:blipFill>
        </p:spPr>
      </p:sp>
      <p:sp>
        <p:nvSpPr>
          <p:cNvPr id="3" name="Freeform 3"/>
          <p:cNvSpPr/>
          <p:nvPr/>
        </p:nvSpPr>
        <p:spPr>
          <a:xfrm flipV="1">
            <a:off x="-1280483" y="-701623"/>
            <a:ext cx="9295205" cy="5948931"/>
          </a:xfrm>
          <a:custGeom>
            <a:avLst/>
            <a:gdLst/>
            <a:ahLst/>
            <a:cxnLst/>
            <a:rect l="l" t="t" r="r" b="b"/>
            <a:pathLst>
              <a:path w="9295205" h="5948931">
                <a:moveTo>
                  <a:pt x="0" y="5948932"/>
                </a:moveTo>
                <a:lnTo>
                  <a:pt x="9295205" y="5948932"/>
                </a:lnTo>
                <a:lnTo>
                  <a:pt x="9295205" y="0"/>
                </a:lnTo>
                <a:lnTo>
                  <a:pt x="0" y="0"/>
                </a:lnTo>
                <a:lnTo>
                  <a:pt x="0" y="5948932"/>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a:off x="14790631" y="-3420266"/>
            <a:ext cx="5568589" cy="7775011"/>
          </a:xfrm>
          <a:custGeom>
            <a:avLst/>
            <a:gdLst/>
            <a:ahLst/>
            <a:cxnLst/>
            <a:rect l="l" t="t" r="r" b="b"/>
            <a:pathLst>
              <a:path w="5568589" h="7775011">
                <a:moveTo>
                  <a:pt x="0" y="0"/>
                </a:moveTo>
                <a:lnTo>
                  <a:pt x="5568589" y="0"/>
                </a:lnTo>
                <a:lnTo>
                  <a:pt x="5568589" y="7775011"/>
                </a:lnTo>
                <a:lnTo>
                  <a:pt x="0" y="777501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5" name="Freeform 5"/>
          <p:cNvSpPr/>
          <p:nvPr/>
        </p:nvSpPr>
        <p:spPr>
          <a:xfrm>
            <a:off x="-646086" y="6399494"/>
            <a:ext cx="5568589" cy="7775011"/>
          </a:xfrm>
          <a:custGeom>
            <a:avLst/>
            <a:gdLst/>
            <a:ahLst/>
            <a:cxnLst/>
            <a:rect l="l" t="t" r="r" b="b"/>
            <a:pathLst>
              <a:path w="5568589" h="7775011">
                <a:moveTo>
                  <a:pt x="0" y="0"/>
                </a:moveTo>
                <a:lnTo>
                  <a:pt x="5568589" y="0"/>
                </a:lnTo>
                <a:lnTo>
                  <a:pt x="5568589" y="7775012"/>
                </a:lnTo>
                <a:lnTo>
                  <a:pt x="0" y="777501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6" name="Freeform 6"/>
          <p:cNvSpPr/>
          <p:nvPr/>
        </p:nvSpPr>
        <p:spPr>
          <a:xfrm>
            <a:off x="1685712" y="3604546"/>
            <a:ext cx="5817841" cy="4114800"/>
          </a:xfrm>
          <a:custGeom>
            <a:avLst/>
            <a:gdLst/>
            <a:ahLst/>
            <a:cxnLst/>
            <a:rect l="l" t="t" r="r" b="b"/>
            <a:pathLst>
              <a:path w="5817841" h="4114800">
                <a:moveTo>
                  <a:pt x="0" y="0"/>
                </a:moveTo>
                <a:lnTo>
                  <a:pt x="5817840" y="0"/>
                </a:lnTo>
                <a:lnTo>
                  <a:pt x="5817840"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7" name="TextBox 7"/>
          <p:cNvSpPr txBox="1"/>
          <p:nvPr/>
        </p:nvSpPr>
        <p:spPr>
          <a:xfrm>
            <a:off x="8492408" y="3811915"/>
            <a:ext cx="9369265" cy="5118009"/>
          </a:xfrm>
          <a:prstGeom prst="rect">
            <a:avLst/>
          </a:prstGeom>
        </p:spPr>
        <p:txBody>
          <a:bodyPr lIns="0" tIns="0" rIns="0" bIns="0" rtlCol="0" anchor="t">
            <a:spAutoFit/>
          </a:bodyPr>
          <a:lstStyle/>
          <a:p>
            <a:pPr marL="702450" lvl="1" indent="-351225" algn="just">
              <a:lnSpc>
                <a:spcPts val="4555"/>
              </a:lnSpc>
              <a:buFont typeface="Arial"/>
              <a:buChar char="•"/>
            </a:pPr>
            <a:r>
              <a:rPr lang="en-US" sz="3253">
                <a:solidFill>
                  <a:srgbClr val="002B58"/>
                </a:solidFill>
                <a:latin typeface="Monda"/>
                <a:ea typeface="Monda"/>
                <a:cs typeface="Monda"/>
                <a:sym typeface="Monda"/>
              </a:rPr>
              <a:t>In Chinese business culture, time is fluid. </a:t>
            </a:r>
          </a:p>
          <a:p>
            <a:pPr marL="702450" lvl="1" indent="-351225" algn="just">
              <a:lnSpc>
                <a:spcPts val="4555"/>
              </a:lnSpc>
              <a:buFont typeface="Arial"/>
              <a:buChar char="•"/>
            </a:pPr>
            <a:r>
              <a:rPr lang="en-US" sz="3253">
                <a:solidFill>
                  <a:srgbClr val="002B58"/>
                </a:solidFill>
                <a:latin typeface="Monda"/>
                <a:ea typeface="Monda"/>
                <a:cs typeface="Monda"/>
                <a:sym typeface="Monda"/>
              </a:rPr>
              <a:t>Formality is important in Chinese organisations (Cardon </a:t>
            </a:r>
            <a:r>
              <a:rPr lang="en-US" sz="3253" i="1">
                <a:solidFill>
                  <a:srgbClr val="002B58"/>
                </a:solidFill>
                <a:latin typeface="Monda"/>
                <a:ea typeface="Monda"/>
                <a:cs typeface="Monda"/>
                <a:sym typeface="Monda"/>
              </a:rPr>
              <a:t>et al. </a:t>
            </a:r>
            <a:r>
              <a:rPr lang="en-US" sz="3253">
                <a:solidFill>
                  <a:srgbClr val="002B58"/>
                </a:solidFill>
                <a:latin typeface="Monda"/>
                <a:ea typeface="Monda"/>
                <a:cs typeface="Monda"/>
                <a:sym typeface="Monda"/>
              </a:rPr>
              <a:t>2021). </a:t>
            </a:r>
          </a:p>
          <a:p>
            <a:pPr marL="702450" lvl="1" indent="-351225" algn="just">
              <a:lnSpc>
                <a:spcPts val="4555"/>
              </a:lnSpc>
              <a:buFont typeface="Arial"/>
              <a:buChar char="•"/>
            </a:pPr>
            <a:r>
              <a:rPr lang="en-US" sz="3253">
                <a:solidFill>
                  <a:srgbClr val="002B58"/>
                </a:solidFill>
                <a:latin typeface="Monda"/>
                <a:ea typeface="Monda"/>
                <a:cs typeface="Monda"/>
                <a:sym typeface="Monda"/>
              </a:rPr>
              <a:t>Chinese culture considers group decision-making to be important. </a:t>
            </a:r>
          </a:p>
          <a:p>
            <a:pPr marL="702450" lvl="1" indent="-351225" algn="just">
              <a:lnSpc>
                <a:spcPts val="4555"/>
              </a:lnSpc>
              <a:buFont typeface="Arial"/>
              <a:buChar char="•"/>
            </a:pPr>
            <a:r>
              <a:rPr lang="en-US" sz="3253">
                <a:solidFill>
                  <a:srgbClr val="002B58"/>
                </a:solidFill>
                <a:latin typeface="Monda"/>
                <a:ea typeface="Monda"/>
                <a:cs typeface="Monda"/>
                <a:sym typeface="Monda"/>
              </a:rPr>
              <a:t>Silence and body language play a critical role in communication in China (Gutiérrez and Paniagua, 2024).</a:t>
            </a:r>
          </a:p>
          <a:p>
            <a:pPr algn="just">
              <a:lnSpc>
                <a:spcPts val="4555"/>
              </a:lnSpc>
            </a:pPr>
            <a:endParaRPr lang="en-US" sz="3253">
              <a:solidFill>
                <a:srgbClr val="002B58"/>
              </a:solidFill>
              <a:latin typeface="Monda"/>
              <a:ea typeface="Monda"/>
              <a:cs typeface="Monda"/>
              <a:sym typeface="Monda"/>
            </a:endParaRPr>
          </a:p>
        </p:txBody>
      </p:sp>
      <p:sp>
        <p:nvSpPr>
          <p:cNvPr id="8" name="TextBox 8"/>
          <p:cNvSpPr txBox="1"/>
          <p:nvPr/>
        </p:nvSpPr>
        <p:spPr>
          <a:xfrm>
            <a:off x="4594632" y="371989"/>
            <a:ext cx="9672231" cy="2598797"/>
          </a:xfrm>
          <a:prstGeom prst="rect">
            <a:avLst/>
          </a:prstGeom>
        </p:spPr>
        <p:txBody>
          <a:bodyPr lIns="0" tIns="0" rIns="0" bIns="0" rtlCol="0" anchor="t">
            <a:spAutoFit/>
          </a:bodyPr>
          <a:lstStyle/>
          <a:p>
            <a:pPr algn="ctr">
              <a:lnSpc>
                <a:spcPts val="6909"/>
              </a:lnSpc>
            </a:pPr>
            <a:r>
              <a:rPr lang="en-US" sz="4935" b="1">
                <a:solidFill>
                  <a:srgbClr val="002B58"/>
                </a:solidFill>
                <a:latin typeface="Monda Bold"/>
                <a:ea typeface="Monda Bold"/>
                <a:cs typeface="Monda Bold"/>
                <a:sym typeface="Monda Bold"/>
              </a:rPr>
              <a:t>CULTURAL ELEMENTS BASED ON THE CHINESE TO OVERCOME</a:t>
            </a:r>
          </a:p>
        </p:txBody>
      </p:sp>
      <p:sp>
        <p:nvSpPr>
          <p:cNvPr id="9" name="TextBox 9"/>
          <p:cNvSpPr txBox="1"/>
          <p:nvPr/>
        </p:nvSpPr>
        <p:spPr>
          <a:xfrm>
            <a:off x="2551122" y="7887769"/>
            <a:ext cx="4087019" cy="298830"/>
          </a:xfrm>
          <a:prstGeom prst="rect">
            <a:avLst/>
          </a:prstGeom>
        </p:spPr>
        <p:txBody>
          <a:bodyPr lIns="0" tIns="0" rIns="0" bIns="0" rtlCol="0" anchor="t">
            <a:spAutoFit/>
          </a:bodyPr>
          <a:lstStyle/>
          <a:p>
            <a:pPr algn="ctr">
              <a:lnSpc>
                <a:spcPts val="2429"/>
              </a:lnSpc>
              <a:spcBef>
                <a:spcPct val="0"/>
              </a:spcBef>
            </a:pPr>
            <a:r>
              <a:rPr lang="en-US" sz="1735" b="1" dirty="0">
                <a:solidFill>
                  <a:srgbClr val="002B58"/>
                </a:solidFill>
                <a:latin typeface="Monda Bold"/>
                <a:ea typeface="Monda Bold"/>
                <a:cs typeface="Monda Bold"/>
                <a:sym typeface="Monda Bold"/>
              </a:rPr>
              <a:t>SOURCE: SELF-MADE USING CANVA</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777" b="-777"/>
            </a:stretch>
          </a:blipFill>
        </p:spPr>
      </p:sp>
      <p:sp>
        <p:nvSpPr>
          <p:cNvPr id="3" name="Freeform 3"/>
          <p:cNvSpPr/>
          <p:nvPr/>
        </p:nvSpPr>
        <p:spPr>
          <a:xfrm flipH="1">
            <a:off x="10273278" y="5039691"/>
            <a:ext cx="9295205" cy="5948931"/>
          </a:xfrm>
          <a:custGeom>
            <a:avLst/>
            <a:gdLst/>
            <a:ahLst/>
            <a:cxnLst/>
            <a:rect l="l" t="t" r="r" b="b"/>
            <a:pathLst>
              <a:path w="9295205" h="5948931">
                <a:moveTo>
                  <a:pt x="9295205" y="0"/>
                </a:moveTo>
                <a:lnTo>
                  <a:pt x="0" y="0"/>
                </a:lnTo>
                <a:lnTo>
                  <a:pt x="0" y="5948932"/>
                </a:lnTo>
                <a:lnTo>
                  <a:pt x="9295205" y="5948932"/>
                </a:lnTo>
                <a:lnTo>
                  <a:pt x="9295205"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flipV="1">
            <a:off x="-1280483" y="-701623"/>
            <a:ext cx="9295205" cy="5948931"/>
          </a:xfrm>
          <a:custGeom>
            <a:avLst/>
            <a:gdLst/>
            <a:ahLst/>
            <a:cxnLst/>
            <a:rect l="l" t="t" r="r" b="b"/>
            <a:pathLst>
              <a:path w="9295205" h="5948931">
                <a:moveTo>
                  <a:pt x="0" y="5948932"/>
                </a:moveTo>
                <a:lnTo>
                  <a:pt x="9295205" y="5948932"/>
                </a:lnTo>
                <a:lnTo>
                  <a:pt x="9295205" y="0"/>
                </a:lnTo>
                <a:lnTo>
                  <a:pt x="0" y="0"/>
                </a:lnTo>
                <a:lnTo>
                  <a:pt x="0" y="5948932"/>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5" name="Freeform 5"/>
          <p:cNvSpPr/>
          <p:nvPr/>
        </p:nvSpPr>
        <p:spPr>
          <a:xfrm>
            <a:off x="14790631" y="-3420266"/>
            <a:ext cx="5568589" cy="7775011"/>
          </a:xfrm>
          <a:custGeom>
            <a:avLst/>
            <a:gdLst/>
            <a:ahLst/>
            <a:cxnLst/>
            <a:rect l="l" t="t" r="r" b="b"/>
            <a:pathLst>
              <a:path w="5568589" h="7775011">
                <a:moveTo>
                  <a:pt x="0" y="0"/>
                </a:moveTo>
                <a:lnTo>
                  <a:pt x="5568589" y="0"/>
                </a:lnTo>
                <a:lnTo>
                  <a:pt x="5568589" y="7775011"/>
                </a:lnTo>
                <a:lnTo>
                  <a:pt x="0" y="777501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6" name="Freeform 6"/>
          <p:cNvSpPr/>
          <p:nvPr/>
        </p:nvSpPr>
        <p:spPr>
          <a:xfrm>
            <a:off x="-646086" y="6399494"/>
            <a:ext cx="5568589" cy="7775011"/>
          </a:xfrm>
          <a:custGeom>
            <a:avLst/>
            <a:gdLst/>
            <a:ahLst/>
            <a:cxnLst/>
            <a:rect l="l" t="t" r="r" b="b"/>
            <a:pathLst>
              <a:path w="5568589" h="7775011">
                <a:moveTo>
                  <a:pt x="0" y="0"/>
                </a:moveTo>
                <a:lnTo>
                  <a:pt x="5568589" y="0"/>
                </a:lnTo>
                <a:lnTo>
                  <a:pt x="5568589" y="7775012"/>
                </a:lnTo>
                <a:lnTo>
                  <a:pt x="0" y="777501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7" name="Freeform 7"/>
          <p:cNvSpPr/>
          <p:nvPr/>
        </p:nvSpPr>
        <p:spPr>
          <a:xfrm>
            <a:off x="11616276" y="3686631"/>
            <a:ext cx="5958650" cy="4230641"/>
          </a:xfrm>
          <a:custGeom>
            <a:avLst/>
            <a:gdLst/>
            <a:ahLst/>
            <a:cxnLst/>
            <a:rect l="l" t="t" r="r" b="b"/>
            <a:pathLst>
              <a:path w="5958650" h="4230641">
                <a:moveTo>
                  <a:pt x="0" y="0"/>
                </a:moveTo>
                <a:lnTo>
                  <a:pt x="5958649" y="0"/>
                </a:lnTo>
                <a:lnTo>
                  <a:pt x="5958649" y="4230641"/>
                </a:lnTo>
                <a:lnTo>
                  <a:pt x="0" y="4230641"/>
                </a:lnTo>
                <a:lnTo>
                  <a:pt x="0" y="0"/>
                </a:lnTo>
                <a:close/>
              </a:path>
            </a:pathLst>
          </a:custGeom>
          <a:blipFill>
            <a:blip r:embed="rId8"/>
            <a:stretch>
              <a:fillRect/>
            </a:stretch>
          </a:blipFill>
        </p:spPr>
      </p:sp>
      <p:sp>
        <p:nvSpPr>
          <p:cNvPr id="8" name="TextBox 8"/>
          <p:cNvSpPr txBox="1"/>
          <p:nvPr/>
        </p:nvSpPr>
        <p:spPr>
          <a:xfrm>
            <a:off x="1833379" y="3639006"/>
            <a:ext cx="8439898" cy="4835433"/>
          </a:xfrm>
          <a:prstGeom prst="rect">
            <a:avLst/>
          </a:prstGeom>
        </p:spPr>
        <p:txBody>
          <a:bodyPr lIns="0" tIns="0" rIns="0" bIns="0" rtlCol="0" anchor="t">
            <a:spAutoFit/>
          </a:bodyPr>
          <a:lstStyle/>
          <a:p>
            <a:pPr marL="594503" lvl="1" indent="-297251" algn="just">
              <a:lnSpc>
                <a:spcPts val="3855"/>
              </a:lnSpc>
              <a:buFont typeface="Arial"/>
              <a:buChar char="•"/>
            </a:pPr>
            <a:r>
              <a:rPr lang="en-US" sz="2753">
                <a:solidFill>
                  <a:srgbClr val="002B58"/>
                </a:solidFill>
                <a:latin typeface="Monda"/>
                <a:ea typeface="Monda"/>
                <a:cs typeface="Monda"/>
                <a:sym typeface="Monda"/>
              </a:rPr>
              <a:t>Chinese people consider the element of Guanxi, which means that trust is created over time, and that personal relationships matter (Liu </a:t>
            </a:r>
            <a:r>
              <a:rPr lang="en-US" sz="2753" i="1">
                <a:solidFill>
                  <a:srgbClr val="002B58"/>
                </a:solidFill>
                <a:latin typeface="Monda"/>
                <a:ea typeface="Monda"/>
                <a:cs typeface="Monda"/>
                <a:sym typeface="Monda"/>
              </a:rPr>
              <a:t>et al. </a:t>
            </a:r>
            <a:r>
              <a:rPr lang="en-US" sz="2753">
                <a:solidFill>
                  <a:srgbClr val="002B58"/>
                </a:solidFill>
                <a:latin typeface="Monda"/>
                <a:ea typeface="Monda"/>
                <a:cs typeface="Monda"/>
                <a:sym typeface="Monda"/>
              </a:rPr>
              <a:t>2023). </a:t>
            </a:r>
          </a:p>
          <a:p>
            <a:pPr marL="594503" lvl="1" indent="-297251" algn="just">
              <a:lnSpc>
                <a:spcPts val="3855"/>
              </a:lnSpc>
              <a:buFont typeface="Arial"/>
              <a:buChar char="•"/>
            </a:pPr>
            <a:r>
              <a:rPr lang="en-US" sz="2753">
                <a:solidFill>
                  <a:srgbClr val="002B58"/>
                </a:solidFill>
                <a:latin typeface="Monda"/>
                <a:ea typeface="Monda"/>
                <a:cs typeface="Monda"/>
                <a:sym typeface="Monda"/>
              </a:rPr>
              <a:t>In China, people cannot say no easily, which means that play focuses on making personal connections. </a:t>
            </a:r>
          </a:p>
          <a:p>
            <a:pPr marL="594503" lvl="1" indent="-297251" algn="just">
              <a:lnSpc>
                <a:spcPts val="3855"/>
              </a:lnSpc>
              <a:buFont typeface="Arial"/>
              <a:buChar char="•"/>
            </a:pPr>
            <a:r>
              <a:rPr lang="en-US" sz="2753">
                <a:solidFill>
                  <a:srgbClr val="002B58"/>
                </a:solidFill>
                <a:latin typeface="Monda"/>
                <a:ea typeface="Monda"/>
                <a:cs typeface="Monda"/>
                <a:sym typeface="Monda"/>
              </a:rPr>
              <a:t>Personal connections can help in improving negotiations (Bhardwaj and Sharma, 2024). </a:t>
            </a:r>
          </a:p>
          <a:p>
            <a:pPr algn="just">
              <a:lnSpc>
                <a:spcPts val="3855"/>
              </a:lnSpc>
            </a:pPr>
            <a:endParaRPr lang="en-US" sz="2753">
              <a:solidFill>
                <a:srgbClr val="002B58"/>
              </a:solidFill>
              <a:latin typeface="Monda"/>
              <a:ea typeface="Monda"/>
              <a:cs typeface="Monda"/>
              <a:sym typeface="Monda"/>
            </a:endParaRPr>
          </a:p>
        </p:txBody>
      </p:sp>
      <p:sp>
        <p:nvSpPr>
          <p:cNvPr id="9" name="TextBox 9"/>
          <p:cNvSpPr txBox="1"/>
          <p:nvPr/>
        </p:nvSpPr>
        <p:spPr>
          <a:xfrm>
            <a:off x="4307884" y="1675755"/>
            <a:ext cx="9672231" cy="1127501"/>
          </a:xfrm>
          <a:prstGeom prst="rect">
            <a:avLst/>
          </a:prstGeom>
        </p:spPr>
        <p:txBody>
          <a:bodyPr lIns="0" tIns="0" rIns="0" bIns="0" rtlCol="0" anchor="t">
            <a:spAutoFit/>
          </a:bodyPr>
          <a:lstStyle/>
          <a:p>
            <a:pPr algn="ctr">
              <a:lnSpc>
                <a:spcPts val="4529"/>
              </a:lnSpc>
            </a:pPr>
            <a:r>
              <a:rPr lang="en-US" sz="3235" b="1">
                <a:solidFill>
                  <a:srgbClr val="002B58"/>
                </a:solidFill>
                <a:latin typeface="Monda Bold"/>
                <a:ea typeface="Monda Bold"/>
                <a:cs typeface="Monda Bold"/>
                <a:sym typeface="Monda Bold"/>
              </a:rPr>
              <a:t>CULTURAL ELEMENTS BASED ON THE CHINESE TO OVERCOME </a:t>
            </a:r>
          </a:p>
        </p:txBody>
      </p:sp>
      <p:sp>
        <p:nvSpPr>
          <p:cNvPr id="10" name="TextBox 10"/>
          <p:cNvSpPr txBox="1"/>
          <p:nvPr/>
        </p:nvSpPr>
        <p:spPr>
          <a:xfrm>
            <a:off x="12798172" y="7976057"/>
            <a:ext cx="2363887" cy="298830"/>
          </a:xfrm>
          <a:prstGeom prst="rect">
            <a:avLst/>
          </a:prstGeom>
        </p:spPr>
        <p:txBody>
          <a:bodyPr lIns="0" tIns="0" rIns="0" bIns="0" rtlCol="0" anchor="t">
            <a:spAutoFit/>
          </a:bodyPr>
          <a:lstStyle/>
          <a:p>
            <a:pPr algn="ctr">
              <a:lnSpc>
                <a:spcPts val="2429"/>
              </a:lnSpc>
              <a:spcBef>
                <a:spcPct val="0"/>
              </a:spcBef>
            </a:pPr>
            <a:r>
              <a:rPr lang="en-US" sz="1735" b="1">
                <a:solidFill>
                  <a:srgbClr val="002B58"/>
                </a:solidFill>
                <a:latin typeface="Monda Bold"/>
                <a:ea typeface="Monda Bold"/>
                <a:cs typeface="Monda Bold"/>
                <a:sym typeface="Monda Bold"/>
              </a:rPr>
              <a:t>SOURCE: GMA, 2025</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777" b="-777"/>
            </a:stretch>
          </a:blipFill>
        </p:spPr>
      </p:sp>
      <p:sp>
        <p:nvSpPr>
          <p:cNvPr id="3" name="Freeform 3"/>
          <p:cNvSpPr/>
          <p:nvPr/>
        </p:nvSpPr>
        <p:spPr>
          <a:xfrm flipH="1">
            <a:off x="10273278" y="5039691"/>
            <a:ext cx="9295205" cy="5948931"/>
          </a:xfrm>
          <a:custGeom>
            <a:avLst/>
            <a:gdLst/>
            <a:ahLst/>
            <a:cxnLst/>
            <a:rect l="l" t="t" r="r" b="b"/>
            <a:pathLst>
              <a:path w="9295205" h="5948931">
                <a:moveTo>
                  <a:pt x="9295205" y="0"/>
                </a:moveTo>
                <a:lnTo>
                  <a:pt x="0" y="0"/>
                </a:lnTo>
                <a:lnTo>
                  <a:pt x="0" y="5948932"/>
                </a:lnTo>
                <a:lnTo>
                  <a:pt x="9295205" y="5948932"/>
                </a:lnTo>
                <a:lnTo>
                  <a:pt x="9295205"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flipV="1">
            <a:off x="-1280483" y="-701623"/>
            <a:ext cx="9295205" cy="5948931"/>
          </a:xfrm>
          <a:custGeom>
            <a:avLst/>
            <a:gdLst/>
            <a:ahLst/>
            <a:cxnLst/>
            <a:rect l="l" t="t" r="r" b="b"/>
            <a:pathLst>
              <a:path w="9295205" h="5948931">
                <a:moveTo>
                  <a:pt x="0" y="5948932"/>
                </a:moveTo>
                <a:lnTo>
                  <a:pt x="9295205" y="5948932"/>
                </a:lnTo>
                <a:lnTo>
                  <a:pt x="9295205" y="0"/>
                </a:lnTo>
                <a:lnTo>
                  <a:pt x="0" y="0"/>
                </a:lnTo>
                <a:lnTo>
                  <a:pt x="0" y="5948932"/>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5" name="Freeform 5"/>
          <p:cNvSpPr/>
          <p:nvPr/>
        </p:nvSpPr>
        <p:spPr>
          <a:xfrm>
            <a:off x="14790631" y="-3420266"/>
            <a:ext cx="5568589" cy="7775011"/>
          </a:xfrm>
          <a:custGeom>
            <a:avLst/>
            <a:gdLst/>
            <a:ahLst/>
            <a:cxnLst/>
            <a:rect l="l" t="t" r="r" b="b"/>
            <a:pathLst>
              <a:path w="5568589" h="7775011">
                <a:moveTo>
                  <a:pt x="0" y="0"/>
                </a:moveTo>
                <a:lnTo>
                  <a:pt x="5568589" y="0"/>
                </a:lnTo>
                <a:lnTo>
                  <a:pt x="5568589" y="7775011"/>
                </a:lnTo>
                <a:lnTo>
                  <a:pt x="0" y="777501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6" name="Freeform 6"/>
          <p:cNvSpPr/>
          <p:nvPr/>
        </p:nvSpPr>
        <p:spPr>
          <a:xfrm>
            <a:off x="-646086" y="6399494"/>
            <a:ext cx="5568589" cy="7775011"/>
          </a:xfrm>
          <a:custGeom>
            <a:avLst/>
            <a:gdLst/>
            <a:ahLst/>
            <a:cxnLst/>
            <a:rect l="l" t="t" r="r" b="b"/>
            <a:pathLst>
              <a:path w="5568589" h="7775011">
                <a:moveTo>
                  <a:pt x="0" y="0"/>
                </a:moveTo>
                <a:lnTo>
                  <a:pt x="5568589" y="0"/>
                </a:lnTo>
                <a:lnTo>
                  <a:pt x="5568589" y="7775012"/>
                </a:lnTo>
                <a:lnTo>
                  <a:pt x="0" y="777501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7" name="TextBox 7"/>
          <p:cNvSpPr txBox="1"/>
          <p:nvPr/>
        </p:nvSpPr>
        <p:spPr>
          <a:xfrm>
            <a:off x="2138209" y="3377969"/>
            <a:ext cx="14892292" cy="2557053"/>
          </a:xfrm>
          <a:prstGeom prst="rect">
            <a:avLst/>
          </a:prstGeom>
        </p:spPr>
        <p:txBody>
          <a:bodyPr lIns="0" tIns="0" rIns="0" bIns="0" rtlCol="0" anchor="t">
            <a:spAutoFit/>
          </a:bodyPr>
          <a:lstStyle/>
          <a:p>
            <a:pPr marL="529734" lvl="1" indent="-264867" algn="just">
              <a:lnSpc>
                <a:spcPts val="3435"/>
              </a:lnSpc>
              <a:buFont typeface="Arial"/>
              <a:buChar char="•"/>
            </a:pPr>
            <a:r>
              <a:rPr lang="en-US" sz="2453">
                <a:solidFill>
                  <a:srgbClr val="002B58"/>
                </a:solidFill>
                <a:latin typeface="Monda"/>
                <a:ea typeface="Monda"/>
                <a:cs typeface="Monda"/>
                <a:sym typeface="Monda"/>
              </a:rPr>
              <a:t>Guanxi needs to be developed by the UK negotiators to ensure informal connections and lasting relationships. </a:t>
            </a:r>
          </a:p>
          <a:p>
            <a:pPr marL="529734" lvl="1" indent="-264867" algn="just">
              <a:lnSpc>
                <a:spcPts val="3435"/>
              </a:lnSpc>
              <a:buFont typeface="Arial"/>
              <a:buChar char="•"/>
            </a:pPr>
            <a:r>
              <a:rPr lang="en-US" sz="2453">
                <a:solidFill>
                  <a:srgbClr val="002B58"/>
                </a:solidFill>
                <a:latin typeface="Monda"/>
                <a:ea typeface="Monda"/>
                <a:cs typeface="Monda"/>
                <a:sym typeface="Monda"/>
              </a:rPr>
              <a:t>Long-lasting relationships might be helpful in better negotiation approaches (Rodolaki, Barakos and Hitch, 2023). </a:t>
            </a:r>
          </a:p>
          <a:p>
            <a:pPr marL="529734" lvl="1" indent="-264867" algn="just">
              <a:lnSpc>
                <a:spcPts val="3435"/>
              </a:lnSpc>
              <a:buFont typeface="Arial"/>
              <a:buChar char="•"/>
            </a:pPr>
            <a:r>
              <a:rPr lang="en-US" sz="2453">
                <a:solidFill>
                  <a:srgbClr val="002B58"/>
                </a:solidFill>
                <a:latin typeface="Monda"/>
                <a:ea typeface="Monda"/>
                <a:cs typeface="Monda"/>
                <a:sym typeface="Monda"/>
              </a:rPr>
              <a:t>Framing mutually beneficial proposals is another important negotiation strategy.</a:t>
            </a:r>
          </a:p>
          <a:p>
            <a:pPr algn="just">
              <a:lnSpc>
                <a:spcPts val="3435"/>
              </a:lnSpc>
            </a:pPr>
            <a:endParaRPr lang="en-US" sz="2453">
              <a:solidFill>
                <a:srgbClr val="002B58"/>
              </a:solidFill>
              <a:latin typeface="Monda"/>
              <a:ea typeface="Monda"/>
              <a:cs typeface="Monda"/>
              <a:sym typeface="Monda"/>
            </a:endParaRPr>
          </a:p>
        </p:txBody>
      </p:sp>
      <p:sp>
        <p:nvSpPr>
          <p:cNvPr id="8" name="TextBox 8"/>
          <p:cNvSpPr txBox="1"/>
          <p:nvPr/>
        </p:nvSpPr>
        <p:spPr>
          <a:xfrm>
            <a:off x="4748239" y="1209592"/>
            <a:ext cx="9672231" cy="688081"/>
          </a:xfrm>
          <a:prstGeom prst="rect">
            <a:avLst/>
          </a:prstGeom>
        </p:spPr>
        <p:txBody>
          <a:bodyPr lIns="0" tIns="0" rIns="0" bIns="0" rtlCol="0" anchor="t">
            <a:spAutoFit/>
          </a:bodyPr>
          <a:lstStyle/>
          <a:p>
            <a:pPr algn="ctr">
              <a:lnSpc>
                <a:spcPts val="5649"/>
              </a:lnSpc>
            </a:pPr>
            <a:r>
              <a:rPr lang="en-US" sz="4035" b="1">
                <a:solidFill>
                  <a:srgbClr val="002B58"/>
                </a:solidFill>
                <a:latin typeface="Monda Bold"/>
                <a:ea typeface="Monda Bold"/>
                <a:cs typeface="Monda Bold"/>
                <a:sym typeface="Monda Bold"/>
              </a:rPr>
              <a:t>NEGOTIATION STRATEGIES</a:t>
            </a:r>
          </a:p>
        </p:txBody>
      </p:sp>
      <p:sp>
        <p:nvSpPr>
          <p:cNvPr id="9" name="Freeform 6">
            <a:extLst>
              <a:ext uri="{FF2B5EF4-FFF2-40B4-BE49-F238E27FC236}">
                <a16:creationId xmlns:a16="http://schemas.microsoft.com/office/drawing/2014/main" id="{66C7B418-2EEB-3D35-8486-0184F55EA097}"/>
              </a:ext>
            </a:extLst>
          </p:cNvPr>
          <p:cNvSpPr/>
          <p:nvPr/>
        </p:nvSpPr>
        <p:spPr>
          <a:xfrm>
            <a:off x="5105400" y="5714308"/>
            <a:ext cx="7214889" cy="4328933"/>
          </a:xfrm>
          <a:custGeom>
            <a:avLst/>
            <a:gdLst/>
            <a:ahLst/>
            <a:cxnLst/>
            <a:rect l="l" t="t" r="r" b="b"/>
            <a:pathLst>
              <a:path w="7214889" h="4328933">
                <a:moveTo>
                  <a:pt x="0" y="0"/>
                </a:moveTo>
                <a:lnTo>
                  <a:pt x="7214889" y="0"/>
                </a:lnTo>
                <a:lnTo>
                  <a:pt x="7214889" y="4328933"/>
                </a:lnTo>
                <a:lnTo>
                  <a:pt x="0" y="4328933"/>
                </a:lnTo>
                <a:lnTo>
                  <a:pt x="0" y="0"/>
                </a:lnTo>
                <a:close/>
              </a:path>
            </a:pathLst>
          </a:custGeom>
          <a:blipFill>
            <a:blip r:embed="rId8"/>
            <a:stretch>
              <a:fillRect/>
            </a:stretch>
          </a:blipFill>
        </p:spPr>
      </p:sp>
      <p:sp>
        <p:nvSpPr>
          <p:cNvPr id="10" name="TextBox 9">
            <a:extLst>
              <a:ext uri="{FF2B5EF4-FFF2-40B4-BE49-F238E27FC236}">
                <a16:creationId xmlns:a16="http://schemas.microsoft.com/office/drawing/2014/main" id="{97739DCC-C4F2-748B-18C8-5D7C43B5D9E4}"/>
              </a:ext>
            </a:extLst>
          </p:cNvPr>
          <p:cNvSpPr txBox="1"/>
          <p:nvPr/>
        </p:nvSpPr>
        <p:spPr>
          <a:xfrm>
            <a:off x="1761362" y="9486900"/>
            <a:ext cx="3252589" cy="338830"/>
          </a:xfrm>
          <a:prstGeom prst="rect">
            <a:avLst/>
          </a:prstGeom>
        </p:spPr>
        <p:txBody>
          <a:bodyPr lIns="0" tIns="0" rIns="0" bIns="0" rtlCol="0" anchor="t">
            <a:spAutoFit/>
          </a:bodyPr>
          <a:lstStyle/>
          <a:p>
            <a:pPr algn="ctr">
              <a:lnSpc>
                <a:spcPts val="2849"/>
              </a:lnSpc>
              <a:spcBef>
                <a:spcPct val="0"/>
              </a:spcBef>
            </a:pPr>
            <a:r>
              <a:rPr lang="en-US" sz="2035" b="1" dirty="0">
                <a:solidFill>
                  <a:srgbClr val="002B58"/>
                </a:solidFill>
                <a:latin typeface="Monda Bold"/>
                <a:ea typeface="Monda Bold"/>
                <a:cs typeface="Monda Bold"/>
                <a:sym typeface="Monda Bold"/>
              </a:rPr>
              <a:t>SOURCE: BENNER, 2021</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777" b="-777"/>
            </a:stretch>
          </a:blipFill>
        </p:spPr>
      </p:sp>
      <p:sp>
        <p:nvSpPr>
          <p:cNvPr id="3" name="Freeform 3"/>
          <p:cNvSpPr/>
          <p:nvPr/>
        </p:nvSpPr>
        <p:spPr>
          <a:xfrm flipV="1">
            <a:off x="-1280483" y="-701623"/>
            <a:ext cx="9295205" cy="5948931"/>
          </a:xfrm>
          <a:custGeom>
            <a:avLst/>
            <a:gdLst/>
            <a:ahLst/>
            <a:cxnLst/>
            <a:rect l="l" t="t" r="r" b="b"/>
            <a:pathLst>
              <a:path w="9295205" h="5948931">
                <a:moveTo>
                  <a:pt x="0" y="5948932"/>
                </a:moveTo>
                <a:lnTo>
                  <a:pt x="9295205" y="5948932"/>
                </a:lnTo>
                <a:lnTo>
                  <a:pt x="9295205" y="0"/>
                </a:lnTo>
                <a:lnTo>
                  <a:pt x="0" y="0"/>
                </a:lnTo>
                <a:lnTo>
                  <a:pt x="0" y="5948932"/>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a:off x="14790631" y="-3420266"/>
            <a:ext cx="5568589" cy="7775011"/>
          </a:xfrm>
          <a:custGeom>
            <a:avLst/>
            <a:gdLst/>
            <a:ahLst/>
            <a:cxnLst/>
            <a:rect l="l" t="t" r="r" b="b"/>
            <a:pathLst>
              <a:path w="5568589" h="7775011">
                <a:moveTo>
                  <a:pt x="0" y="0"/>
                </a:moveTo>
                <a:lnTo>
                  <a:pt x="5568589" y="0"/>
                </a:lnTo>
                <a:lnTo>
                  <a:pt x="5568589" y="7775011"/>
                </a:lnTo>
                <a:lnTo>
                  <a:pt x="0" y="777501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5" name="Freeform 5"/>
          <p:cNvSpPr/>
          <p:nvPr/>
        </p:nvSpPr>
        <p:spPr>
          <a:xfrm>
            <a:off x="-646086" y="6399494"/>
            <a:ext cx="5568589" cy="7775011"/>
          </a:xfrm>
          <a:custGeom>
            <a:avLst/>
            <a:gdLst/>
            <a:ahLst/>
            <a:cxnLst/>
            <a:rect l="l" t="t" r="r" b="b"/>
            <a:pathLst>
              <a:path w="5568589" h="7775011">
                <a:moveTo>
                  <a:pt x="0" y="0"/>
                </a:moveTo>
                <a:lnTo>
                  <a:pt x="5568589" y="0"/>
                </a:lnTo>
                <a:lnTo>
                  <a:pt x="5568589" y="7775012"/>
                </a:lnTo>
                <a:lnTo>
                  <a:pt x="0" y="777501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6" name="Freeform 6"/>
          <p:cNvSpPr/>
          <p:nvPr/>
        </p:nvSpPr>
        <p:spPr>
          <a:xfrm>
            <a:off x="10044411" y="3596299"/>
            <a:ext cx="7214889" cy="4328933"/>
          </a:xfrm>
          <a:custGeom>
            <a:avLst/>
            <a:gdLst/>
            <a:ahLst/>
            <a:cxnLst/>
            <a:rect l="l" t="t" r="r" b="b"/>
            <a:pathLst>
              <a:path w="7214889" h="4328933">
                <a:moveTo>
                  <a:pt x="0" y="0"/>
                </a:moveTo>
                <a:lnTo>
                  <a:pt x="7214889" y="0"/>
                </a:lnTo>
                <a:lnTo>
                  <a:pt x="7214889" y="4328933"/>
                </a:lnTo>
                <a:lnTo>
                  <a:pt x="0" y="4328933"/>
                </a:lnTo>
                <a:lnTo>
                  <a:pt x="0" y="0"/>
                </a:lnTo>
                <a:close/>
              </a:path>
            </a:pathLst>
          </a:custGeom>
          <a:blipFill>
            <a:blip r:embed="rId8"/>
            <a:stretch>
              <a:fillRect/>
            </a:stretch>
          </a:blipFill>
        </p:spPr>
      </p:sp>
      <p:sp>
        <p:nvSpPr>
          <p:cNvPr id="7" name="TextBox 7"/>
          <p:cNvSpPr txBox="1"/>
          <p:nvPr/>
        </p:nvSpPr>
        <p:spPr>
          <a:xfrm>
            <a:off x="1479835" y="3225256"/>
            <a:ext cx="7436629" cy="5023394"/>
          </a:xfrm>
          <a:prstGeom prst="rect">
            <a:avLst/>
          </a:prstGeom>
        </p:spPr>
        <p:txBody>
          <a:bodyPr lIns="0" tIns="0" rIns="0" bIns="0" rtlCol="0" anchor="t">
            <a:spAutoFit/>
          </a:bodyPr>
          <a:lstStyle/>
          <a:p>
            <a:pPr marL="616092" lvl="1" indent="-308046" algn="just">
              <a:lnSpc>
                <a:spcPts val="3995"/>
              </a:lnSpc>
              <a:buFont typeface="Arial"/>
              <a:buChar char="•"/>
            </a:pPr>
            <a:r>
              <a:rPr lang="en-US" sz="2853">
                <a:solidFill>
                  <a:srgbClr val="002B58"/>
                </a:solidFill>
                <a:latin typeface="Monda"/>
                <a:ea typeface="Monda"/>
                <a:cs typeface="Monda"/>
                <a:sym typeface="Monda"/>
              </a:rPr>
              <a:t>The UK negotiators should act patiently to crack the business deal with Chinese companies (Frydlinger </a:t>
            </a:r>
            <a:r>
              <a:rPr lang="en-US" sz="2853" i="1">
                <a:solidFill>
                  <a:srgbClr val="002B58"/>
                </a:solidFill>
                <a:latin typeface="Monda"/>
                <a:ea typeface="Monda"/>
                <a:cs typeface="Monda"/>
                <a:sym typeface="Monda"/>
              </a:rPr>
              <a:t>et al. </a:t>
            </a:r>
            <a:r>
              <a:rPr lang="en-US" sz="2853">
                <a:solidFill>
                  <a:srgbClr val="002B58"/>
                </a:solidFill>
                <a:latin typeface="Monda"/>
                <a:ea typeface="Monda"/>
                <a:cs typeface="Monda"/>
                <a:sym typeface="Monda"/>
              </a:rPr>
              <a:t>2021).</a:t>
            </a:r>
          </a:p>
          <a:p>
            <a:pPr marL="616092" lvl="1" indent="-308046" algn="just">
              <a:lnSpc>
                <a:spcPts val="3995"/>
              </a:lnSpc>
              <a:buFont typeface="Arial"/>
              <a:buChar char="•"/>
            </a:pPr>
            <a:r>
              <a:rPr lang="en-US" sz="2853">
                <a:solidFill>
                  <a:srgbClr val="002B58"/>
                </a:solidFill>
                <a:latin typeface="Monda"/>
                <a:ea typeface="Monda"/>
                <a:cs typeface="Monda"/>
                <a:sym typeface="Monda"/>
              </a:rPr>
              <a:t>Active listening is a recommendation for the UK negotiators.</a:t>
            </a:r>
          </a:p>
          <a:p>
            <a:pPr marL="616092" lvl="1" indent="-308046" algn="just">
              <a:lnSpc>
                <a:spcPts val="3995"/>
              </a:lnSpc>
              <a:buFont typeface="Arial"/>
              <a:buChar char="•"/>
            </a:pPr>
            <a:r>
              <a:rPr lang="en-US" sz="2853">
                <a:solidFill>
                  <a:srgbClr val="002B58"/>
                </a:solidFill>
                <a:latin typeface="Monda"/>
                <a:ea typeface="Monda"/>
                <a:cs typeface="Monda"/>
                <a:sym typeface="Monda"/>
              </a:rPr>
              <a:t>Informal meet-ups such as dinners and cultural events are also a viable recommendation (Nair, 2021). </a:t>
            </a:r>
          </a:p>
          <a:p>
            <a:pPr algn="just">
              <a:lnSpc>
                <a:spcPts val="3995"/>
              </a:lnSpc>
            </a:pPr>
            <a:endParaRPr lang="en-US" sz="2853">
              <a:solidFill>
                <a:srgbClr val="002B58"/>
              </a:solidFill>
              <a:latin typeface="Monda"/>
              <a:ea typeface="Monda"/>
              <a:cs typeface="Monda"/>
              <a:sym typeface="Monda"/>
            </a:endParaRPr>
          </a:p>
        </p:txBody>
      </p:sp>
      <p:sp>
        <p:nvSpPr>
          <p:cNvPr id="8" name="TextBox 8"/>
          <p:cNvSpPr txBox="1"/>
          <p:nvPr/>
        </p:nvSpPr>
        <p:spPr>
          <a:xfrm>
            <a:off x="4748239" y="1209592"/>
            <a:ext cx="9672231" cy="688081"/>
          </a:xfrm>
          <a:prstGeom prst="rect">
            <a:avLst/>
          </a:prstGeom>
        </p:spPr>
        <p:txBody>
          <a:bodyPr lIns="0" tIns="0" rIns="0" bIns="0" rtlCol="0" anchor="t">
            <a:spAutoFit/>
          </a:bodyPr>
          <a:lstStyle/>
          <a:p>
            <a:pPr algn="ctr">
              <a:lnSpc>
                <a:spcPts val="5649"/>
              </a:lnSpc>
            </a:pPr>
            <a:r>
              <a:rPr lang="en-US" sz="4035" b="1">
                <a:solidFill>
                  <a:srgbClr val="002B58"/>
                </a:solidFill>
                <a:latin typeface="Monda Bold"/>
                <a:ea typeface="Monda Bold"/>
                <a:cs typeface="Monda Bold"/>
                <a:sym typeface="Monda Bold"/>
              </a:rPr>
              <a:t>NEGOTIATION STRATEGIES</a:t>
            </a:r>
          </a:p>
        </p:txBody>
      </p:sp>
      <p:sp>
        <p:nvSpPr>
          <p:cNvPr id="9" name="TextBox 9"/>
          <p:cNvSpPr txBox="1"/>
          <p:nvPr/>
        </p:nvSpPr>
        <p:spPr>
          <a:xfrm>
            <a:off x="12025561" y="8060185"/>
            <a:ext cx="3252589" cy="338830"/>
          </a:xfrm>
          <a:prstGeom prst="rect">
            <a:avLst/>
          </a:prstGeom>
        </p:spPr>
        <p:txBody>
          <a:bodyPr lIns="0" tIns="0" rIns="0" bIns="0" rtlCol="0" anchor="t">
            <a:spAutoFit/>
          </a:bodyPr>
          <a:lstStyle/>
          <a:p>
            <a:pPr algn="ctr">
              <a:lnSpc>
                <a:spcPts val="2849"/>
              </a:lnSpc>
              <a:spcBef>
                <a:spcPct val="0"/>
              </a:spcBef>
            </a:pPr>
            <a:r>
              <a:rPr lang="en-US" sz="2035" b="1" dirty="0">
                <a:solidFill>
                  <a:srgbClr val="002B58"/>
                </a:solidFill>
                <a:latin typeface="Monda Bold"/>
                <a:ea typeface="Monda Bold"/>
                <a:cs typeface="Monda Bold"/>
                <a:sym typeface="Monda Bold"/>
              </a:rPr>
              <a:t>SOURCE: BENNER, 2021</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777" b="-777"/>
            </a:stretch>
          </a:blipFill>
        </p:spPr>
      </p:sp>
      <p:sp>
        <p:nvSpPr>
          <p:cNvPr id="3" name="Freeform 3"/>
          <p:cNvSpPr/>
          <p:nvPr/>
        </p:nvSpPr>
        <p:spPr>
          <a:xfrm flipH="1">
            <a:off x="10273278" y="5039691"/>
            <a:ext cx="9295205" cy="5948931"/>
          </a:xfrm>
          <a:custGeom>
            <a:avLst/>
            <a:gdLst/>
            <a:ahLst/>
            <a:cxnLst/>
            <a:rect l="l" t="t" r="r" b="b"/>
            <a:pathLst>
              <a:path w="9295205" h="5948931">
                <a:moveTo>
                  <a:pt x="9295205" y="0"/>
                </a:moveTo>
                <a:lnTo>
                  <a:pt x="0" y="0"/>
                </a:lnTo>
                <a:lnTo>
                  <a:pt x="0" y="5948932"/>
                </a:lnTo>
                <a:lnTo>
                  <a:pt x="9295205" y="5948932"/>
                </a:lnTo>
                <a:lnTo>
                  <a:pt x="9295205"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flipV="1">
            <a:off x="-1280483" y="-701623"/>
            <a:ext cx="9295205" cy="5948931"/>
          </a:xfrm>
          <a:custGeom>
            <a:avLst/>
            <a:gdLst/>
            <a:ahLst/>
            <a:cxnLst/>
            <a:rect l="l" t="t" r="r" b="b"/>
            <a:pathLst>
              <a:path w="9295205" h="5948931">
                <a:moveTo>
                  <a:pt x="0" y="5948932"/>
                </a:moveTo>
                <a:lnTo>
                  <a:pt x="9295205" y="5948932"/>
                </a:lnTo>
                <a:lnTo>
                  <a:pt x="9295205" y="0"/>
                </a:lnTo>
                <a:lnTo>
                  <a:pt x="0" y="0"/>
                </a:lnTo>
                <a:lnTo>
                  <a:pt x="0" y="5948932"/>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5" name="Freeform 5"/>
          <p:cNvSpPr/>
          <p:nvPr/>
        </p:nvSpPr>
        <p:spPr>
          <a:xfrm>
            <a:off x="14790631" y="-3420266"/>
            <a:ext cx="5568589" cy="7775011"/>
          </a:xfrm>
          <a:custGeom>
            <a:avLst/>
            <a:gdLst/>
            <a:ahLst/>
            <a:cxnLst/>
            <a:rect l="l" t="t" r="r" b="b"/>
            <a:pathLst>
              <a:path w="5568589" h="7775011">
                <a:moveTo>
                  <a:pt x="0" y="0"/>
                </a:moveTo>
                <a:lnTo>
                  <a:pt x="5568589" y="0"/>
                </a:lnTo>
                <a:lnTo>
                  <a:pt x="5568589" y="7775011"/>
                </a:lnTo>
                <a:lnTo>
                  <a:pt x="0" y="777501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6" name="Freeform 6"/>
          <p:cNvSpPr/>
          <p:nvPr/>
        </p:nvSpPr>
        <p:spPr>
          <a:xfrm>
            <a:off x="-646086" y="6399494"/>
            <a:ext cx="5568589" cy="7775011"/>
          </a:xfrm>
          <a:custGeom>
            <a:avLst/>
            <a:gdLst/>
            <a:ahLst/>
            <a:cxnLst/>
            <a:rect l="l" t="t" r="r" b="b"/>
            <a:pathLst>
              <a:path w="5568589" h="7775011">
                <a:moveTo>
                  <a:pt x="0" y="0"/>
                </a:moveTo>
                <a:lnTo>
                  <a:pt x="5568589" y="0"/>
                </a:lnTo>
                <a:lnTo>
                  <a:pt x="5568589" y="7775012"/>
                </a:lnTo>
                <a:lnTo>
                  <a:pt x="0" y="777501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7" name="TextBox 7"/>
          <p:cNvSpPr txBox="1"/>
          <p:nvPr/>
        </p:nvSpPr>
        <p:spPr>
          <a:xfrm>
            <a:off x="2545951" y="3083937"/>
            <a:ext cx="6979049" cy="5982535"/>
          </a:xfrm>
          <a:prstGeom prst="rect">
            <a:avLst/>
          </a:prstGeom>
        </p:spPr>
        <p:txBody>
          <a:bodyPr wrap="square" lIns="0" tIns="0" rIns="0" bIns="0" rtlCol="0" anchor="t">
            <a:spAutoFit/>
          </a:bodyPr>
          <a:lstStyle/>
          <a:p>
            <a:pPr marL="594503" lvl="1" indent="-297251" algn="just">
              <a:lnSpc>
                <a:spcPts val="3855"/>
              </a:lnSpc>
              <a:buFont typeface="Arial"/>
              <a:buChar char="•"/>
            </a:pPr>
            <a:r>
              <a:rPr lang="en-US" sz="2753" dirty="0">
                <a:solidFill>
                  <a:srgbClr val="002B58"/>
                </a:solidFill>
                <a:latin typeface="Monda"/>
                <a:ea typeface="Monda"/>
                <a:cs typeface="Monda"/>
                <a:sym typeface="Monda"/>
              </a:rPr>
              <a:t>Cultural awareness is very important for success in cross-cultural communication.</a:t>
            </a:r>
          </a:p>
          <a:p>
            <a:pPr marL="594503" lvl="1" indent="-297251" algn="just">
              <a:lnSpc>
                <a:spcPts val="3855"/>
              </a:lnSpc>
              <a:buFont typeface="Arial"/>
              <a:buChar char="•"/>
            </a:pPr>
            <a:r>
              <a:rPr lang="en-US" sz="2753" dirty="0">
                <a:solidFill>
                  <a:srgbClr val="002B58"/>
                </a:solidFill>
                <a:latin typeface="Monda"/>
                <a:ea typeface="Monda"/>
                <a:cs typeface="Monda"/>
                <a:sym typeface="Monda"/>
              </a:rPr>
              <a:t>Recognising the Chinese values and norms is important for smoother communication and trust building.</a:t>
            </a:r>
          </a:p>
          <a:p>
            <a:pPr marL="594503" lvl="1" indent="-297251" algn="just">
              <a:lnSpc>
                <a:spcPts val="3855"/>
              </a:lnSpc>
              <a:buFont typeface="Arial"/>
              <a:buChar char="•"/>
            </a:pPr>
            <a:r>
              <a:rPr lang="en-US" sz="2753" dirty="0">
                <a:solidFill>
                  <a:srgbClr val="002B58"/>
                </a:solidFill>
                <a:latin typeface="Monda"/>
                <a:ea typeface="Monda"/>
                <a:cs typeface="Monda"/>
                <a:sym typeface="Monda"/>
              </a:rPr>
              <a:t>Decoding the meaning of these theories can help in drafting strategies accordingly for the UK negotiators.</a:t>
            </a:r>
          </a:p>
          <a:p>
            <a:pPr marL="594503" lvl="1" indent="-297251" algn="just">
              <a:lnSpc>
                <a:spcPts val="3855"/>
              </a:lnSpc>
              <a:buFont typeface="Arial"/>
              <a:buChar char="•"/>
            </a:pPr>
            <a:r>
              <a:rPr lang="en-US" sz="2753" dirty="0">
                <a:solidFill>
                  <a:srgbClr val="002B58"/>
                </a:solidFill>
                <a:latin typeface="Monda"/>
                <a:ea typeface="Monda"/>
                <a:cs typeface="Monda"/>
                <a:sym typeface="Monda"/>
              </a:rPr>
              <a:t>Cultural intelligence is important.</a:t>
            </a:r>
          </a:p>
          <a:p>
            <a:pPr algn="just">
              <a:lnSpc>
                <a:spcPts val="3855"/>
              </a:lnSpc>
            </a:pPr>
            <a:endParaRPr lang="en-US" sz="2753" dirty="0">
              <a:solidFill>
                <a:srgbClr val="002B58"/>
              </a:solidFill>
              <a:latin typeface="Monda"/>
              <a:ea typeface="Monda"/>
              <a:cs typeface="Monda"/>
              <a:sym typeface="Monda"/>
            </a:endParaRPr>
          </a:p>
        </p:txBody>
      </p:sp>
      <p:sp>
        <p:nvSpPr>
          <p:cNvPr id="8" name="TextBox 8"/>
          <p:cNvSpPr txBox="1"/>
          <p:nvPr/>
        </p:nvSpPr>
        <p:spPr>
          <a:xfrm>
            <a:off x="7040760" y="942975"/>
            <a:ext cx="4922639" cy="803490"/>
          </a:xfrm>
          <a:prstGeom prst="rect">
            <a:avLst/>
          </a:prstGeom>
        </p:spPr>
        <p:txBody>
          <a:bodyPr wrap="square" lIns="0" tIns="0" rIns="0" bIns="0" rtlCol="0" anchor="t">
            <a:spAutoFit/>
          </a:bodyPr>
          <a:lstStyle/>
          <a:p>
            <a:pPr algn="ctr">
              <a:lnSpc>
                <a:spcPts val="6489"/>
              </a:lnSpc>
              <a:spcBef>
                <a:spcPct val="0"/>
              </a:spcBef>
            </a:pPr>
            <a:r>
              <a:rPr lang="en-US" sz="4635" b="1" dirty="0">
                <a:solidFill>
                  <a:srgbClr val="002B58"/>
                </a:solidFill>
                <a:latin typeface="Monda Bold"/>
                <a:ea typeface="Monda Bold"/>
                <a:cs typeface="Monda Bold"/>
                <a:sym typeface="Monda Bold"/>
              </a:rPr>
              <a:t>CONCLUSION</a:t>
            </a:r>
          </a:p>
        </p:txBody>
      </p:sp>
      <p:sp>
        <p:nvSpPr>
          <p:cNvPr id="9" name="Freeform 6">
            <a:extLst>
              <a:ext uri="{FF2B5EF4-FFF2-40B4-BE49-F238E27FC236}">
                <a16:creationId xmlns:a16="http://schemas.microsoft.com/office/drawing/2014/main" id="{924CAE45-728E-9936-C9F8-52560DE23F87}"/>
              </a:ext>
            </a:extLst>
          </p:cNvPr>
          <p:cNvSpPr/>
          <p:nvPr/>
        </p:nvSpPr>
        <p:spPr>
          <a:xfrm>
            <a:off x="10682627" y="3533171"/>
            <a:ext cx="5817841" cy="4114800"/>
          </a:xfrm>
          <a:custGeom>
            <a:avLst/>
            <a:gdLst/>
            <a:ahLst/>
            <a:cxnLst/>
            <a:rect l="l" t="t" r="r" b="b"/>
            <a:pathLst>
              <a:path w="5817841" h="4114800">
                <a:moveTo>
                  <a:pt x="0" y="0"/>
                </a:moveTo>
                <a:lnTo>
                  <a:pt x="5817840" y="0"/>
                </a:lnTo>
                <a:lnTo>
                  <a:pt x="5817840"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10" name="TextBox 9">
            <a:extLst>
              <a:ext uri="{FF2B5EF4-FFF2-40B4-BE49-F238E27FC236}">
                <a16:creationId xmlns:a16="http://schemas.microsoft.com/office/drawing/2014/main" id="{A5AB3E2F-0C42-83B3-5469-1B067ED9543E}"/>
              </a:ext>
            </a:extLst>
          </p:cNvPr>
          <p:cNvSpPr txBox="1"/>
          <p:nvPr/>
        </p:nvSpPr>
        <p:spPr>
          <a:xfrm>
            <a:off x="10833861" y="8002914"/>
            <a:ext cx="4087019" cy="298830"/>
          </a:xfrm>
          <a:prstGeom prst="rect">
            <a:avLst/>
          </a:prstGeom>
        </p:spPr>
        <p:txBody>
          <a:bodyPr lIns="0" tIns="0" rIns="0" bIns="0" rtlCol="0" anchor="t">
            <a:spAutoFit/>
          </a:bodyPr>
          <a:lstStyle/>
          <a:p>
            <a:pPr algn="ctr">
              <a:lnSpc>
                <a:spcPts val="2429"/>
              </a:lnSpc>
              <a:spcBef>
                <a:spcPct val="0"/>
              </a:spcBef>
            </a:pPr>
            <a:r>
              <a:rPr lang="en-US" sz="1735" b="1" dirty="0">
                <a:solidFill>
                  <a:srgbClr val="002B58"/>
                </a:solidFill>
                <a:latin typeface="Monda Bold"/>
                <a:ea typeface="Monda Bold"/>
                <a:cs typeface="Monda Bold"/>
                <a:sym typeface="Monda Bold"/>
              </a:rPr>
              <a:t>SOURCE: SELF-MADE USING CANVA</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777" b="-777"/>
            </a:stretch>
          </a:blipFill>
        </p:spPr>
      </p:sp>
      <p:sp>
        <p:nvSpPr>
          <p:cNvPr id="4" name="Freeform 4"/>
          <p:cNvSpPr/>
          <p:nvPr/>
        </p:nvSpPr>
        <p:spPr>
          <a:xfrm flipV="1">
            <a:off x="-1280483" y="-701623"/>
            <a:ext cx="9295205" cy="5948931"/>
          </a:xfrm>
          <a:custGeom>
            <a:avLst/>
            <a:gdLst/>
            <a:ahLst/>
            <a:cxnLst/>
            <a:rect l="l" t="t" r="r" b="b"/>
            <a:pathLst>
              <a:path w="9295205" h="5948931">
                <a:moveTo>
                  <a:pt x="0" y="5948932"/>
                </a:moveTo>
                <a:lnTo>
                  <a:pt x="9295205" y="5948932"/>
                </a:lnTo>
                <a:lnTo>
                  <a:pt x="9295205" y="0"/>
                </a:lnTo>
                <a:lnTo>
                  <a:pt x="0" y="0"/>
                </a:lnTo>
                <a:lnTo>
                  <a:pt x="0" y="5948932"/>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5" name="Freeform 5"/>
          <p:cNvSpPr/>
          <p:nvPr/>
        </p:nvSpPr>
        <p:spPr>
          <a:xfrm>
            <a:off x="14790631" y="-3420266"/>
            <a:ext cx="5568589" cy="7775011"/>
          </a:xfrm>
          <a:custGeom>
            <a:avLst/>
            <a:gdLst/>
            <a:ahLst/>
            <a:cxnLst/>
            <a:rect l="l" t="t" r="r" b="b"/>
            <a:pathLst>
              <a:path w="5568589" h="7775011">
                <a:moveTo>
                  <a:pt x="0" y="0"/>
                </a:moveTo>
                <a:lnTo>
                  <a:pt x="5568589" y="0"/>
                </a:lnTo>
                <a:lnTo>
                  <a:pt x="5568589" y="7775011"/>
                </a:lnTo>
                <a:lnTo>
                  <a:pt x="0" y="777501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6" name="Freeform 6"/>
          <p:cNvSpPr/>
          <p:nvPr/>
        </p:nvSpPr>
        <p:spPr>
          <a:xfrm>
            <a:off x="-646086" y="6399494"/>
            <a:ext cx="5568589" cy="7775011"/>
          </a:xfrm>
          <a:custGeom>
            <a:avLst/>
            <a:gdLst/>
            <a:ahLst/>
            <a:cxnLst/>
            <a:rect l="l" t="t" r="r" b="b"/>
            <a:pathLst>
              <a:path w="5568589" h="7775011">
                <a:moveTo>
                  <a:pt x="0" y="0"/>
                </a:moveTo>
                <a:lnTo>
                  <a:pt x="5568589" y="0"/>
                </a:lnTo>
                <a:lnTo>
                  <a:pt x="5568589" y="7775012"/>
                </a:lnTo>
                <a:lnTo>
                  <a:pt x="0" y="777501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7" name="TextBox 7"/>
          <p:cNvSpPr txBox="1"/>
          <p:nvPr/>
        </p:nvSpPr>
        <p:spPr>
          <a:xfrm>
            <a:off x="2545951" y="2058128"/>
            <a:ext cx="14713349" cy="8000395"/>
          </a:xfrm>
          <a:prstGeom prst="rect">
            <a:avLst/>
          </a:prstGeom>
        </p:spPr>
        <p:txBody>
          <a:bodyPr lIns="0" tIns="0" rIns="0" bIns="0" rtlCol="0" anchor="t">
            <a:spAutoFit/>
          </a:bodyPr>
          <a:lstStyle/>
          <a:p>
            <a:pPr algn="just">
              <a:lnSpc>
                <a:spcPct val="150000"/>
              </a:lnSpc>
            </a:pPr>
            <a:r>
              <a:rPr lang="en-GB" sz="1300" dirty="0">
                <a:effectLst/>
                <a:latin typeface="Times New Roman" panose="02020603050405020304" pitchFamily="18" charset="0"/>
                <a:ea typeface="Times New Roman" panose="02020603050405020304" pitchFamily="18" charset="0"/>
              </a:rPr>
              <a:t>Alizadeh </a:t>
            </a:r>
            <a:r>
              <a:rPr lang="en-GB" sz="1300" dirty="0" err="1">
                <a:effectLst/>
                <a:latin typeface="Times New Roman" panose="02020603050405020304" pitchFamily="18" charset="0"/>
                <a:ea typeface="Times New Roman" panose="02020603050405020304" pitchFamily="18" charset="0"/>
              </a:rPr>
              <a:t>Afrouzi</a:t>
            </a:r>
            <a:r>
              <a:rPr lang="en-GB" sz="1300" dirty="0">
                <a:effectLst/>
                <a:latin typeface="Times New Roman" panose="02020603050405020304" pitchFamily="18" charset="0"/>
                <a:ea typeface="Times New Roman" panose="02020603050405020304" pitchFamily="18" charset="0"/>
              </a:rPr>
              <a:t>, O. (2021) ‘Humanitarian </a:t>
            </a:r>
            <a:r>
              <a:rPr lang="en-GB" sz="1300" dirty="0" err="1">
                <a:effectLst/>
                <a:latin typeface="Times New Roman" panose="02020603050405020304" pitchFamily="18" charset="0"/>
                <a:ea typeface="Times New Roman" panose="02020603050405020304" pitchFamily="18" charset="0"/>
              </a:rPr>
              <a:t>behavior</a:t>
            </a:r>
            <a:r>
              <a:rPr lang="en-GB" sz="1300" dirty="0">
                <a:effectLst/>
                <a:latin typeface="Times New Roman" panose="02020603050405020304" pitchFamily="18" charset="0"/>
                <a:ea typeface="Times New Roman" panose="02020603050405020304" pitchFamily="18" charset="0"/>
              </a:rPr>
              <a:t> across high-/low-context cultures: a comparative analysis between Switzerland and Colombia’, </a:t>
            </a:r>
            <a:r>
              <a:rPr lang="en-GB" sz="1300" i="1" dirty="0">
                <a:effectLst/>
                <a:latin typeface="Times New Roman" panose="02020603050405020304" pitchFamily="18" charset="0"/>
                <a:ea typeface="Times New Roman" panose="02020603050405020304" pitchFamily="18" charset="0"/>
              </a:rPr>
              <a:t>Journal of International Humanitarian Action</a:t>
            </a:r>
            <a:r>
              <a:rPr lang="en-GB" sz="1300" dirty="0">
                <a:effectLst/>
                <a:latin typeface="Times New Roman" panose="02020603050405020304" pitchFamily="18" charset="0"/>
                <a:ea typeface="Times New Roman" panose="02020603050405020304" pitchFamily="18" charset="0"/>
              </a:rPr>
              <a:t>, 6(1), p.2.</a:t>
            </a:r>
            <a:endParaRPr lang="en-IN" sz="1300" dirty="0">
              <a:effectLst/>
              <a:latin typeface="Arial" panose="020B0604020202020204" pitchFamily="34" charset="0"/>
              <a:ea typeface="Arial" panose="020B0604020202020204" pitchFamily="34" charset="0"/>
            </a:endParaRPr>
          </a:p>
          <a:p>
            <a:pPr algn="just">
              <a:lnSpc>
                <a:spcPct val="150000"/>
              </a:lnSpc>
            </a:pPr>
            <a:r>
              <a:rPr lang="en-GB" sz="1300" dirty="0">
                <a:effectLst/>
                <a:latin typeface="Times New Roman" panose="02020603050405020304" pitchFamily="18" charset="0"/>
                <a:ea typeface="Times New Roman" panose="02020603050405020304" pitchFamily="18" charset="0"/>
              </a:rPr>
              <a:t>Bahrami, P., Kim, Y., Jaiswal, A., Patel, D., </a:t>
            </a:r>
            <a:r>
              <a:rPr lang="en-GB" sz="1300" dirty="0" err="1">
                <a:effectLst/>
                <a:latin typeface="Times New Roman" panose="02020603050405020304" pitchFamily="18" charset="0"/>
                <a:ea typeface="Times New Roman" panose="02020603050405020304" pitchFamily="18" charset="0"/>
              </a:rPr>
              <a:t>Aggrawal</a:t>
            </a:r>
            <a:r>
              <a:rPr lang="en-GB" sz="1300" dirty="0">
                <a:effectLst/>
                <a:latin typeface="Times New Roman" panose="02020603050405020304" pitchFamily="18" charset="0"/>
                <a:ea typeface="Times New Roman" panose="02020603050405020304" pitchFamily="18" charset="0"/>
              </a:rPr>
              <a:t>, S. and Magana, A.J. (2023) ‘Information technology undergraduate students’ intercultural value orientations and their beliefs about the influence of such orientations on teamwork interactions’, </a:t>
            </a:r>
            <a:r>
              <a:rPr lang="en-GB" sz="1300" i="1" dirty="0">
                <a:effectLst/>
                <a:latin typeface="Times New Roman" panose="02020603050405020304" pitchFamily="18" charset="0"/>
                <a:ea typeface="Times New Roman" panose="02020603050405020304" pitchFamily="18" charset="0"/>
              </a:rPr>
              <a:t>Trends in Higher Education</a:t>
            </a:r>
            <a:r>
              <a:rPr lang="en-GB" sz="1300" dirty="0">
                <a:effectLst/>
                <a:latin typeface="Times New Roman" panose="02020603050405020304" pitchFamily="18" charset="0"/>
                <a:ea typeface="Times New Roman" panose="02020603050405020304" pitchFamily="18" charset="0"/>
              </a:rPr>
              <a:t>, 2(2), pp.270-282.</a:t>
            </a:r>
            <a:endParaRPr lang="en-IN" sz="1300" dirty="0">
              <a:effectLst/>
              <a:latin typeface="Arial" panose="020B0604020202020204" pitchFamily="34" charset="0"/>
              <a:ea typeface="Arial" panose="020B0604020202020204" pitchFamily="34" charset="0"/>
            </a:endParaRPr>
          </a:p>
          <a:p>
            <a:pPr algn="just">
              <a:lnSpc>
                <a:spcPct val="150000"/>
              </a:lnSpc>
            </a:pPr>
            <a:r>
              <a:rPr lang="en-GB" sz="1300" dirty="0">
                <a:effectLst/>
                <a:latin typeface="Times New Roman" panose="02020603050405020304" pitchFamily="18" charset="0"/>
                <a:ea typeface="Times New Roman" panose="02020603050405020304" pitchFamily="18" charset="0"/>
              </a:rPr>
              <a:t>Balakrishnan, K. (2022) ‘Influence of cultural dimensions on intercultural communication styles: Ethnicity in a moderating role’, </a:t>
            </a:r>
            <a:r>
              <a:rPr lang="en-GB" sz="1300" i="1" dirty="0">
                <a:effectLst/>
                <a:latin typeface="Times New Roman" panose="02020603050405020304" pitchFamily="18" charset="0"/>
                <a:ea typeface="Times New Roman" panose="02020603050405020304" pitchFamily="18" charset="0"/>
              </a:rPr>
              <a:t>Journal of Communication, Language and Culture</a:t>
            </a:r>
            <a:r>
              <a:rPr lang="en-GB" sz="1300" dirty="0">
                <a:effectLst/>
                <a:latin typeface="Times New Roman" panose="02020603050405020304" pitchFamily="18" charset="0"/>
                <a:ea typeface="Times New Roman" panose="02020603050405020304" pitchFamily="18" charset="0"/>
              </a:rPr>
              <a:t>, 2(1), pp.46-62.</a:t>
            </a:r>
            <a:endParaRPr lang="en-IN" sz="1300" dirty="0">
              <a:effectLst/>
              <a:latin typeface="Arial" panose="020B0604020202020204" pitchFamily="34" charset="0"/>
              <a:ea typeface="Arial" panose="020B0604020202020204" pitchFamily="34" charset="0"/>
            </a:endParaRPr>
          </a:p>
          <a:p>
            <a:pPr algn="just">
              <a:lnSpc>
                <a:spcPct val="150000"/>
              </a:lnSpc>
            </a:pPr>
            <a:r>
              <a:rPr lang="en-GB" sz="1300" dirty="0">
                <a:effectLst/>
                <a:latin typeface="Times New Roman" panose="02020603050405020304" pitchFamily="18" charset="0"/>
                <a:ea typeface="Times New Roman" panose="02020603050405020304" pitchFamily="18" charset="0"/>
              </a:rPr>
              <a:t>Benner, D. (2021). </a:t>
            </a:r>
            <a:r>
              <a:rPr lang="en-GB" sz="1300" i="1" dirty="0">
                <a:effectLst/>
                <a:latin typeface="Times New Roman" panose="02020603050405020304" pitchFamily="18" charset="0"/>
                <a:ea typeface="Times New Roman" panose="02020603050405020304" pitchFamily="18" charset="0"/>
              </a:rPr>
              <a:t>Eight Tips for Practicing Active Listening in the Classroom</a:t>
            </a:r>
            <a:r>
              <a:rPr lang="en-GB" sz="1300" dirty="0">
                <a:effectLst/>
                <a:latin typeface="Times New Roman" panose="02020603050405020304" pitchFamily="18" charset="0"/>
                <a:ea typeface="Times New Roman" panose="02020603050405020304" pitchFamily="18" charset="0"/>
              </a:rPr>
              <a:t>. [online] </a:t>
            </a:r>
            <a:r>
              <a:rPr lang="en-GB" sz="1300" dirty="0" err="1">
                <a:effectLst/>
                <a:latin typeface="Times New Roman" panose="02020603050405020304" pitchFamily="18" charset="0"/>
                <a:ea typeface="Times New Roman" panose="02020603050405020304" pitchFamily="18" charset="0"/>
              </a:rPr>
              <a:t>TechNotes</a:t>
            </a:r>
            <a:r>
              <a:rPr lang="en-GB" sz="1300" dirty="0">
                <a:effectLst/>
                <a:latin typeface="Times New Roman" panose="02020603050405020304" pitchFamily="18" charset="0"/>
                <a:ea typeface="Times New Roman" panose="02020603050405020304" pitchFamily="18" charset="0"/>
              </a:rPr>
              <a:t> Blog. Available at: </a:t>
            </a:r>
            <a:r>
              <a:rPr lang="en-GB" sz="1300" u="sng" dirty="0">
                <a:solidFill>
                  <a:srgbClr val="1155CC"/>
                </a:solidFill>
                <a:effectLst/>
                <a:latin typeface="Times New Roman" panose="02020603050405020304" pitchFamily="18" charset="0"/>
                <a:ea typeface="Times New Roman" panose="02020603050405020304" pitchFamily="18" charset="0"/>
                <a:hlinkClick r:id="rId8"/>
              </a:rPr>
              <a:t>https://blog.tcea.org/eight-tips-practicing-active-listening-classroom/</a:t>
            </a:r>
            <a:r>
              <a:rPr lang="en-GB" sz="1300" dirty="0">
                <a:effectLst/>
                <a:latin typeface="Times New Roman" panose="02020603050405020304" pitchFamily="18" charset="0"/>
                <a:ea typeface="Times New Roman" panose="02020603050405020304" pitchFamily="18" charset="0"/>
              </a:rPr>
              <a:t> (Accessed: 11 July 2025).</a:t>
            </a:r>
            <a:endParaRPr lang="en-IN" sz="1300" dirty="0">
              <a:effectLst/>
              <a:latin typeface="Arial" panose="020B0604020202020204" pitchFamily="34" charset="0"/>
              <a:ea typeface="Arial" panose="020B0604020202020204" pitchFamily="34" charset="0"/>
            </a:endParaRPr>
          </a:p>
          <a:p>
            <a:pPr algn="just">
              <a:lnSpc>
                <a:spcPct val="150000"/>
              </a:lnSpc>
            </a:pPr>
            <a:r>
              <a:rPr lang="en-GB" sz="1300" dirty="0">
                <a:effectLst/>
                <a:latin typeface="Times New Roman" panose="02020603050405020304" pitchFamily="18" charset="0"/>
                <a:ea typeface="Times New Roman" panose="02020603050405020304" pitchFamily="18" charset="0"/>
              </a:rPr>
              <a:t>Bhardwaj, B. and Sharma, D. (2024) </a:t>
            </a:r>
            <a:r>
              <a:rPr lang="en-GB" sz="1300" i="1" dirty="0">
                <a:effectLst/>
                <a:latin typeface="Times New Roman" panose="02020603050405020304" pitchFamily="18" charset="0"/>
                <a:ea typeface="Times New Roman" panose="02020603050405020304" pitchFamily="18" charset="0"/>
              </a:rPr>
              <a:t>Negotiation Skills: How to Stay Stronger in Negotiation. In Managing and Negotiating Disagreements: A Contemporary Approach for Conflict Resolution</a:t>
            </a:r>
            <a:r>
              <a:rPr lang="en-GB" sz="1300" dirty="0">
                <a:effectLst/>
                <a:latin typeface="Times New Roman" panose="02020603050405020304" pitchFamily="18" charset="0"/>
                <a:ea typeface="Times New Roman" panose="02020603050405020304" pitchFamily="18" charset="0"/>
              </a:rPr>
              <a:t> (pp. 141-151). Emerald Publishing Limited.</a:t>
            </a:r>
            <a:endParaRPr lang="en-IN" sz="1300" dirty="0">
              <a:effectLst/>
              <a:latin typeface="Arial" panose="020B0604020202020204" pitchFamily="34" charset="0"/>
              <a:ea typeface="Arial" panose="020B0604020202020204" pitchFamily="34" charset="0"/>
            </a:endParaRPr>
          </a:p>
          <a:p>
            <a:pPr algn="just">
              <a:lnSpc>
                <a:spcPct val="150000"/>
              </a:lnSpc>
            </a:pPr>
            <a:r>
              <a:rPr lang="en-GB" sz="1300" dirty="0">
                <a:effectLst/>
                <a:latin typeface="Times New Roman" panose="02020603050405020304" pitchFamily="18" charset="0"/>
                <a:ea typeface="Times New Roman" panose="02020603050405020304" pitchFamily="18" charset="0"/>
              </a:rPr>
              <a:t>Cardon, P.W., Feng, M., Ma, H. and Ma, Q. (2021) ‘Employee Voice, Communication Formality, and Employee Engagement: Is There a “New Normal” for Internal Communication in China?’, </a:t>
            </a:r>
            <a:r>
              <a:rPr lang="en-GB" sz="1300" i="1" dirty="0">
                <a:effectLst/>
                <a:latin typeface="Times New Roman" panose="02020603050405020304" pitchFamily="18" charset="0"/>
                <a:ea typeface="Times New Roman" panose="02020603050405020304" pitchFamily="18" charset="0"/>
              </a:rPr>
              <a:t>Business Communication Research and Practice</a:t>
            </a:r>
            <a:r>
              <a:rPr lang="en-GB" sz="1300" dirty="0">
                <a:effectLst/>
                <a:latin typeface="Times New Roman" panose="02020603050405020304" pitchFamily="18" charset="0"/>
                <a:ea typeface="Times New Roman" panose="02020603050405020304" pitchFamily="18" charset="0"/>
              </a:rPr>
              <a:t>, 4(2), pp.82-91.</a:t>
            </a:r>
            <a:endParaRPr lang="en-IN" sz="1300" dirty="0">
              <a:effectLst/>
              <a:latin typeface="Arial" panose="020B0604020202020204" pitchFamily="34" charset="0"/>
              <a:ea typeface="Arial" panose="020B0604020202020204" pitchFamily="34" charset="0"/>
            </a:endParaRPr>
          </a:p>
          <a:p>
            <a:pPr algn="just">
              <a:lnSpc>
                <a:spcPct val="150000"/>
              </a:lnSpc>
            </a:pPr>
            <a:r>
              <a:rPr lang="en-GB" sz="1300" dirty="0" err="1">
                <a:effectLst/>
                <a:latin typeface="Times New Roman" panose="02020603050405020304" pitchFamily="18" charset="0"/>
                <a:ea typeface="Times New Roman" panose="02020603050405020304" pitchFamily="18" charset="0"/>
              </a:rPr>
              <a:t>Davari</a:t>
            </a:r>
            <a:r>
              <a:rPr lang="en-GB" sz="1300" dirty="0">
                <a:effectLst/>
                <a:latin typeface="Times New Roman" panose="02020603050405020304" pitchFamily="18" charset="0"/>
                <a:ea typeface="Times New Roman" panose="02020603050405020304" pitchFamily="18" charset="0"/>
              </a:rPr>
              <a:t>, D., </a:t>
            </a:r>
            <a:r>
              <a:rPr lang="en-GB" sz="1300" dirty="0" err="1">
                <a:effectLst/>
                <a:latin typeface="Times New Roman" panose="02020603050405020304" pitchFamily="18" charset="0"/>
                <a:ea typeface="Times New Roman" panose="02020603050405020304" pitchFamily="18" charset="0"/>
              </a:rPr>
              <a:t>Alaedini</a:t>
            </a:r>
            <a:r>
              <a:rPr lang="en-GB" sz="1300" dirty="0">
                <a:effectLst/>
                <a:latin typeface="Times New Roman" panose="02020603050405020304" pitchFamily="18" charset="0"/>
                <a:ea typeface="Times New Roman" panose="02020603050405020304" pitchFamily="18" charset="0"/>
              </a:rPr>
              <a:t>, P. and Cai, L.A. (2024) ‘Conceptualizing destination-community hospitality: an illustrated framework leveraging Persianate culture’, </a:t>
            </a:r>
            <a:r>
              <a:rPr lang="en-GB" sz="1300" i="1" dirty="0">
                <a:effectLst/>
                <a:latin typeface="Times New Roman" panose="02020603050405020304" pitchFamily="18" charset="0"/>
                <a:ea typeface="Times New Roman" panose="02020603050405020304" pitchFamily="18" charset="0"/>
              </a:rPr>
              <a:t>International Journal of Contemporary Hospitality Management</a:t>
            </a:r>
            <a:r>
              <a:rPr lang="en-GB" sz="1300" dirty="0">
                <a:effectLst/>
                <a:latin typeface="Times New Roman" panose="02020603050405020304" pitchFamily="18" charset="0"/>
                <a:ea typeface="Times New Roman" panose="02020603050405020304" pitchFamily="18" charset="0"/>
              </a:rPr>
              <a:t>, 36(7), pp.2327-2346.</a:t>
            </a:r>
            <a:endParaRPr lang="en-IN" sz="1300" dirty="0">
              <a:effectLst/>
              <a:latin typeface="Arial" panose="020B0604020202020204" pitchFamily="34" charset="0"/>
              <a:ea typeface="Arial" panose="020B0604020202020204" pitchFamily="34" charset="0"/>
            </a:endParaRPr>
          </a:p>
          <a:p>
            <a:pPr algn="just">
              <a:lnSpc>
                <a:spcPct val="150000"/>
              </a:lnSpc>
            </a:pPr>
            <a:r>
              <a:rPr lang="en-GB" sz="1300" dirty="0" err="1">
                <a:effectLst/>
                <a:latin typeface="Times New Roman" panose="02020603050405020304" pitchFamily="18" charset="0"/>
                <a:ea typeface="Times New Roman" panose="02020603050405020304" pitchFamily="18" charset="0"/>
              </a:rPr>
              <a:t>Fiveable</a:t>
            </a:r>
            <a:r>
              <a:rPr lang="en-GB" sz="1300" dirty="0">
                <a:effectLst/>
                <a:latin typeface="Times New Roman" panose="02020603050405020304" pitchFamily="18" charset="0"/>
                <a:ea typeface="Times New Roman" panose="02020603050405020304" pitchFamily="18" charset="0"/>
              </a:rPr>
              <a:t> (2024). </a:t>
            </a:r>
            <a:r>
              <a:rPr lang="en-GB" sz="1300" i="1" dirty="0">
                <a:effectLst/>
                <a:latin typeface="Times New Roman" panose="02020603050405020304" pitchFamily="18" charset="0"/>
                <a:ea typeface="Times New Roman" panose="02020603050405020304" pitchFamily="18" charset="0"/>
              </a:rPr>
              <a:t>Hall’s high-context and low-context cultures | International Public Relations Class Notes | </a:t>
            </a:r>
            <a:r>
              <a:rPr lang="en-GB" sz="1300" i="1" dirty="0" err="1">
                <a:effectLst/>
                <a:latin typeface="Times New Roman" panose="02020603050405020304" pitchFamily="18" charset="0"/>
                <a:ea typeface="Times New Roman" panose="02020603050405020304" pitchFamily="18" charset="0"/>
              </a:rPr>
              <a:t>Fiveable</a:t>
            </a:r>
            <a:r>
              <a:rPr lang="en-GB" sz="1300" dirty="0">
                <a:effectLst/>
                <a:latin typeface="Times New Roman" panose="02020603050405020304" pitchFamily="18" charset="0"/>
                <a:ea typeface="Times New Roman" panose="02020603050405020304" pitchFamily="18" charset="0"/>
              </a:rPr>
              <a:t>. [online] Fiveable.me. Available at: </a:t>
            </a:r>
            <a:r>
              <a:rPr lang="en-GB" sz="1300" u="sng" dirty="0">
                <a:solidFill>
                  <a:srgbClr val="1155CC"/>
                </a:solidFill>
                <a:effectLst/>
                <a:latin typeface="Times New Roman" panose="02020603050405020304" pitchFamily="18" charset="0"/>
                <a:ea typeface="Times New Roman" panose="02020603050405020304" pitchFamily="18" charset="0"/>
                <a:hlinkClick r:id="rId9"/>
              </a:rPr>
              <a:t>https://library.fiveable.me/international-public-relations/unit-2/halls-high-context-low-context-cultures/study-guide/xembhthvaA6zRAkq</a:t>
            </a:r>
            <a:r>
              <a:rPr lang="en-GB" sz="1300" dirty="0">
                <a:effectLst/>
                <a:latin typeface="Times New Roman" panose="02020603050405020304" pitchFamily="18" charset="0"/>
                <a:ea typeface="Times New Roman" panose="02020603050405020304" pitchFamily="18" charset="0"/>
              </a:rPr>
              <a:t> (Accessed: 11 July 2025).</a:t>
            </a:r>
            <a:endParaRPr lang="en-IN" sz="1300" dirty="0">
              <a:effectLst/>
              <a:latin typeface="Arial" panose="020B0604020202020204" pitchFamily="34" charset="0"/>
              <a:ea typeface="Arial" panose="020B0604020202020204" pitchFamily="34" charset="0"/>
            </a:endParaRPr>
          </a:p>
          <a:p>
            <a:pPr algn="just">
              <a:lnSpc>
                <a:spcPct val="150000"/>
              </a:lnSpc>
            </a:pPr>
            <a:r>
              <a:rPr lang="en-GB" sz="1300" dirty="0" err="1">
                <a:effectLst/>
                <a:latin typeface="Times New Roman" panose="02020603050405020304" pitchFamily="18" charset="0"/>
                <a:ea typeface="Times New Roman" panose="02020603050405020304" pitchFamily="18" charset="0"/>
              </a:rPr>
              <a:t>Frydlinger</a:t>
            </a:r>
            <a:r>
              <a:rPr lang="en-GB" sz="1300" dirty="0">
                <a:effectLst/>
                <a:latin typeface="Times New Roman" panose="02020603050405020304" pitchFamily="18" charset="0"/>
                <a:ea typeface="Times New Roman" panose="02020603050405020304" pitchFamily="18" charset="0"/>
              </a:rPr>
              <a:t>, D., </a:t>
            </a:r>
            <a:r>
              <a:rPr lang="en-GB" sz="1300" dirty="0" err="1">
                <a:effectLst/>
                <a:latin typeface="Times New Roman" panose="02020603050405020304" pitchFamily="18" charset="0"/>
                <a:ea typeface="Times New Roman" panose="02020603050405020304" pitchFamily="18" charset="0"/>
              </a:rPr>
              <a:t>Vitasek</a:t>
            </a:r>
            <a:r>
              <a:rPr lang="en-GB" sz="1300" dirty="0">
                <a:effectLst/>
                <a:latin typeface="Times New Roman" panose="02020603050405020304" pitchFamily="18" charset="0"/>
                <a:ea typeface="Times New Roman" panose="02020603050405020304" pitchFamily="18" charset="0"/>
              </a:rPr>
              <a:t>, K., Bergman, J. and Cummins, T. (2021) </a:t>
            </a:r>
            <a:r>
              <a:rPr lang="en-GB" sz="1300" i="1" dirty="0">
                <a:effectLst/>
                <a:latin typeface="Times New Roman" panose="02020603050405020304" pitchFamily="18" charset="0"/>
                <a:ea typeface="Times New Roman" panose="02020603050405020304" pitchFamily="18" charset="0"/>
              </a:rPr>
              <a:t>Contracting in the new economy: using relational contracts to boost trust and collaboration in strategic business relationships</a:t>
            </a:r>
            <a:r>
              <a:rPr lang="en-GB" sz="1300" dirty="0">
                <a:effectLst/>
                <a:latin typeface="Times New Roman" panose="02020603050405020304" pitchFamily="18" charset="0"/>
                <a:ea typeface="Times New Roman" panose="02020603050405020304" pitchFamily="18" charset="0"/>
              </a:rPr>
              <a:t>. Springer Nature.</a:t>
            </a:r>
            <a:endParaRPr lang="en-IN" sz="1300" dirty="0">
              <a:effectLst/>
              <a:latin typeface="Arial" panose="020B0604020202020204" pitchFamily="34" charset="0"/>
              <a:ea typeface="Arial" panose="020B0604020202020204" pitchFamily="34" charset="0"/>
            </a:endParaRPr>
          </a:p>
          <a:p>
            <a:pPr algn="just">
              <a:lnSpc>
                <a:spcPct val="150000"/>
              </a:lnSpc>
            </a:pPr>
            <a:r>
              <a:rPr lang="en-GB" sz="1300" dirty="0">
                <a:effectLst/>
                <a:latin typeface="Times New Roman" panose="02020603050405020304" pitchFamily="18" charset="0"/>
                <a:ea typeface="Times New Roman" panose="02020603050405020304" pitchFamily="18" charset="0"/>
              </a:rPr>
              <a:t>GMA (2025). </a:t>
            </a:r>
            <a:r>
              <a:rPr lang="en-GB" sz="1300" i="1" dirty="0">
                <a:effectLst/>
                <a:latin typeface="Times New Roman" panose="02020603050405020304" pitchFamily="18" charset="0"/>
                <a:ea typeface="Times New Roman" panose="02020603050405020304" pitchFamily="18" charset="0"/>
              </a:rPr>
              <a:t>What is Guanxi Meaning? Business Relationships in China</a:t>
            </a:r>
            <a:r>
              <a:rPr lang="en-GB" sz="1300" dirty="0">
                <a:effectLst/>
                <a:latin typeface="Times New Roman" panose="02020603050405020304" pitchFamily="18" charset="0"/>
                <a:ea typeface="Times New Roman" panose="02020603050405020304" pitchFamily="18" charset="0"/>
              </a:rPr>
              <a:t>. [online] Marketing China. Available at: </a:t>
            </a:r>
            <a:r>
              <a:rPr lang="en-GB" sz="1300" u="sng" dirty="0">
                <a:solidFill>
                  <a:srgbClr val="1155CC"/>
                </a:solidFill>
                <a:effectLst/>
                <a:latin typeface="Times New Roman" panose="02020603050405020304" pitchFamily="18" charset="0"/>
                <a:ea typeface="Times New Roman" panose="02020603050405020304" pitchFamily="18" charset="0"/>
                <a:hlinkClick r:id="rId10"/>
              </a:rPr>
              <a:t>https://marketingtochina.com/guanxi-meaning/</a:t>
            </a:r>
            <a:r>
              <a:rPr lang="en-GB" sz="1300" dirty="0">
                <a:effectLst/>
                <a:latin typeface="Times New Roman" panose="02020603050405020304" pitchFamily="18" charset="0"/>
                <a:ea typeface="Times New Roman" panose="02020603050405020304" pitchFamily="18" charset="0"/>
              </a:rPr>
              <a:t> (Accessed: 11 July 2025).</a:t>
            </a:r>
            <a:endParaRPr lang="en-IN" sz="1300" dirty="0">
              <a:effectLst/>
              <a:latin typeface="Arial" panose="020B0604020202020204" pitchFamily="34" charset="0"/>
              <a:ea typeface="Arial" panose="020B0604020202020204" pitchFamily="34" charset="0"/>
            </a:endParaRPr>
          </a:p>
          <a:p>
            <a:pPr algn="just">
              <a:lnSpc>
                <a:spcPct val="150000"/>
              </a:lnSpc>
            </a:pPr>
            <a:r>
              <a:rPr lang="en-GB" sz="1300" dirty="0">
                <a:effectLst/>
                <a:latin typeface="Times New Roman" panose="02020603050405020304" pitchFamily="18" charset="0"/>
                <a:ea typeface="Times New Roman" panose="02020603050405020304" pitchFamily="18" charset="0"/>
              </a:rPr>
              <a:t>Gutiérrez, Á.L. and Paniagua, J.J.A. (2024) ‘An exploration of silence in communication’, </a:t>
            </a:r>
            <a:r>
              <a:rPr lang="en-GB" sz="1300" i="1" dirty="0">
                <a:effectLst/>
                <a:latin typeface="Times New Roman" panose="02020603050405020304" pitchFamily="18" charset="0"/>
                <a:ea typeface="Times New Roman" panose="02020603050405020304" pitchFamily="18" charset="0"/>
              </a:rPr>
              <a:t>European Public &amp; Social Innovation Review</a:t>
            </a:r>
            <a:r>
              <a:rPr lang="en-GB" sz="1300" dirty="0">
                <a:effectLst/>
                <a:latin typeface="Times New Roman" panose="02020603050405020304" pitchFamily="18" charset="0"/>
                <a:ea typeface="Times New Roman" panose="02020603050405020304" pitchFamily="18" charset="0"/>
              </a:rPr>
              <a:t>, 9, pp.1-18.</a:t>
            </a:r>
            <a:endParaRPr lang="en-IN" sz="1300" dirty="0">
              <a:effectLst/>
              <a:latin typeface="Arial" panose="020B0604020202020204" pitchFamily="34" charset="0"/>
              <a:ea typeface="Arial" panose="020B0604020202020204" pitchFamily="34" charset="0"/>
            </a:endParaRPr>
          </a:p>
          <a:p>
            <a:pPr algn="just">
              <a:lnSpc>
                <a:spcPct val="150000"/>
              </a:lnSpc>
            </a:pPr>
            <a:r>
              <a:rPr lang="en-GB" sz="1300" dirty="0" err="1">
                <a:effectLst/>
                <a:latin typeface="Times New Roman" panose="02020603050405020304" pitchFamily="18" charset="0"/>
                <a:ea typeface="Times New Roman" panose="02020603050405020304" pitchFamily="18" charset="0"/>
              </a:rPr>
              <a:t>Hayati</a:t>
            </a:r>
            <a:r>
              <a:rPr lang="en-GB" sz="1300" dirty="0">
                <a:effectLst/>
                <a:latin typeface="Times New Roman" panose="02020603050405020304" pitchFamily="18" charset="0"/>
                <a:ea typeface="Times New Roman" panose="02020603050405020304" pitchFamily="18" charset="0"/>
              </a:rPr>
              <a:t>, D. and Sinha, S. (2024) ‘Decoding Silence in Digital Cross-Cultural Communication: Overcoming Misunderstandings in Global Teams’, </a:t>
            </a:r>
            <a:r>
              <a:rPr lang="en-GB" sz="1300" i="1" dirty="0">
                <a:effectLst/>
                <a:latin typeface="Times New Roman" panose="02020603050405020304" pitchFamily="18" charset="0"/>
                <a:ea typeface="Times New Roman" panose="02020603050405020304" pitchFamily="18" charset="0"/>
              </a:rPr>
              <a:t>Language, Technology, and Social Media</a:t>
            </a:r>
            <a:r>
              <a:rPr lang="en-GB" sz="1300" dirty="0">
                <a:effectLst/>
                <a:latin typeface="Times New Roman" panose="02020603050405020304" pitchFamily="18" charset="0"/>
                <a:ea typeface="Times New Roman" panose="02020603050405020304" pitchFamily="18" charset="0"/>
              </a:rPr>
              <a:t>, 2(2), pp.128-144.</a:t>
            </a:r>
            <a:endParaRPr lang="en-IN" sz="1300" dirty="0">
              <a:effectLst/>
              <a:latin typeface="Arial" panose="020B0604020202020204" pitchFamily="34" charset="0"/>
              <a:ea typeface="Arial" panose="020B0604020202020204" pitchFamily="34" charset="0"/>
            </a:endParaRPr>
          </a:p>
          <a:p>
            <a:pPr algn="just">
              <a:lnSpc>
                <a:spcPct val="150000"/>
              </a:lnSpc>
            </a:pPr>
            <a:r>
              <a:rPr lang="en-GB" sz="1300" dirty="0">
                <a:effectLst/>
                <a:latin typeface="Times New Roman" panose="02020603050405020304" pitchFamily="18" charset="0"/>
                <a:ea typeface="Times New Roman" panose="02020603050405020304" pitchFamily="18" charset="0"/>
              </a:rPr>
              <a:t>Lin, H. and Lou, L. (2024) ‘A Study on Cross-Cultural Business Communication Based on Hofstede’s Cultural Dimensions Theory’, </a:t>
            </a:r>
            <a:r>
              <a:rPr lang="en-GB" sz="1300" i="1" dirty="0">
                <a:effectLst/>
                <a:latin typeface="Times New Roman" panose="02020603050405020304" pitchFamily="18" charset="0"/>
                <a:ea typeface="Times New Roman" panose="02020603050405020304" pitchFamily="18" charset="0"/>
              </a:rPr>
              <a:t>Open Journal of Social Sciences</a:t>
            </a:r>
            <a:r>
              <a:rPr lang="en-GB" sz="1300" dirty="0">
                <a:effectLst/>
                <a:latin typeface="Times New Roman" panose="02020603050405020304" pitchFamily="18" charset="0"/>
                <a:ea typeface="Times New Roman" panose="02020603050405020304" pitchFamily="18" charset="0"/>
              </a:rPr>
              <a:t>, 12(9), pp.352-368.</a:t>
            </a:r>
            <a:endParaRPr lang="en-IN" sz="1300" dirty="0">
              <a:effectLst/>
              <a:latin typeface="Arial" panose="020B0604020202020204" pitchFamily="34" charset="0"/>
              <a:ea typeface="Arial" panose="020B0604020202020204" pitchFamily="34" charset="0"/>
            </a:endParaRPr>
          </a:p>
          <a:p>
            <a:pPr algn="just">
              <a:lnSpc>
                <a:spcPct val="150000"/>
              </a:lnSpc>
            </a:pPr>
            <a:r>
              <a:rPr lang="en-GB" sz="1300" dirty="0">
                <a:effectLst/>
                <a:latin typeface="Times New Roman" panose="02020603050405020304" pitchFamily="18" charset="0"/>
                <a:ea typeface="Times New Roman" panose="02020603050405020304" pitchFamily="18" charset="0"/>
              </a:rPr>
              <a:t>Liu, H., Wang, T.Y., Bernardo, A.B. and Shen, H. (2023) ‘Cooperating with Different Types of Strangers: The Influence of Guanxi Perception, Trust, and Responsibility’, </a:t>
            </a:r>
            <a:r>
              <a:rPr lang="en-GB" sz="1300" i="1" dirty="0" err="1">
                <a:effectLst/>
                <a:latin typeface="Times New Roman" panose="02020603050405020304" pitchFamily="18" charset="0"/>
                <a:ea typeface="Times New Roman" panose="02020603050405020304" pitchFamily="18" charset="0"/>
              </a:rPr>
              <a:t>Behavioral</a:t>
            </a:r>
            <a:r>
              <a:rPr lang="en-GB" sz="1300" i="1" dirty="0">
                <a:effectLst/>
                <a:latin typeface="Times New Roman" panose="02020603050405020304" pitchFamily="18" charset="0"/>
                <a:ea typeface="Times New Roman" panose="02020603050405020304" pitchFamily="18" charset="0"/>
              </a:rPr>
              <a:t> Sciences</a:t>
            </a:r>
            <a:r>
              <a:rPr lang="en-GB" sz="1300" dirty="0">
                <a:effectLst/>
                <a:latin typeface="Times New Roman" panose="02020603050405020304" pitchFamily="18" charset="0"/>
                <a:ea typeface="Times New Roman" panose="02020603050405020304" pitchFamily="18" charset="0"/>
              </a:rPr>
              <a:t>, 13(6), p.473.</a:t>
            </a:r>
            <a:endParaRPr lang="en-IN" sz="1300" dirty="0">
              <a:effectLst/>
              <a:latin typeface="Arial" panose="020B0604020202020204" pitchFamily="34" charset="0"/>
              <a:ea typeface="Arial" panose="020B0604020202020204" pitchFamily="34" charset="0"/>
            </a:endParaRPr>
          </a:p>
          <a:p>
            <a:pPr algn="just">
              <a:lnSpc>
                <a:spcPct val="150000"/>
              </a:lnSpc>
            </a:pPr>
            <a:r>
              <a:rPr lang="en-GB" sz="1300" dirty="0">
                <a:effectLst/>
                <a:latin typeface="Times New Roman" panose="02020603050405020304" pitchFamily="18" charset="0"/>
                <a:ea typeface="Times New Roman" panose="02020603050405020304" pitchFamily="18" charset="0"/>
              </a:rPr>
              <a:t>Nair, D. (2021) ‘“Hanging out” while studying “up”: doing ethnographic fieldwork in international relations’, </a:t>
            </a:r>
            <a:r>
              <a:rPr lang="en-GB" sz="1300" i="1" dirty="0">
                <a:effectLst/>
                <a:latin typeface="Times New Roman" panose="02020603050405020304" pitchFamily="18" charset="0"/>
                <a:ea typeface="Times New Roman" panose="02020603050405020304" pitchFamily="18" charset="0"/>
              </a:rPr>
              <a:t>International Studies Review</a:t>
            </a:r>
            <a:r>
              <a:rPr lang="en-GB" sz="1300" dirty="0">
                <a:effectLst/>
                <a:latin typeface="Times New Roman" panose="02020603050405020304" pitchFamily="18" charset="0"/>
                <a:ea typeface="Times New Roman" panose="02020603050405020304" pitchFamily="18" charset="0"/>
              </a:rPr>
              <a:t>, 23(4), pp.1300-1327.</a:t>
            </a:r>
            <a:endParaRPr lang="en-IN" sz="1300" dirty="0">
              <a:effectLst/>
              <a:latin typeface="Arial" panose="020B0604020202020204" pitchFamily="34" charset="0"/>
              <a:ea typeface="Arial" panose="020B0604020202020204" pitchFamily="34" charset="0"/>
            </a:endParaRPr>
          </a:p>
          <a:p>
            <a:pPr algn="just">
              <a:lnSpc>
                <a:spcPct val="150000"/>
              </a:lnSpc>
            </a:pPr>
            <a:r>
              <a:rPr lang="en-GB" sz="1300" dirty="0" err="1">
                <a:effectLst/>
                <a:latin typeface="Times New Roman" panose="02020603050405020304" pitchFamily="18" charset="0"/>
                <a:ea typeface="Times New Roman" panose="02020603050405020304" pitchFamily="18" charset="0"/>
              </a:rPr>
              <a:t>Petitta</a:t>
            </a:r>
            <a:r>
              <a:rPr lang="en-GB" sz="1300" dirty="0">
                <a:effectLst/>
                <a:latin typeface="Times New Roman" panose="02020603050405020304" pitchFamily="18" charset="0"/>
                <a:ea typeface="Times New Roman" panose="02020603050405020304" pitchFamily="18" charset="0"/>
              </a:rPr>
              <a:t>, L. and Martínez-</a:t>
            </a:r>
            <a:r>
              <a:rPr lang="en-GB" sz="1300" dirty="0" err="1">
                <a:effectLst/>
                <a:latin typeface="Times New Roman" panose="02020603050405020304" pitchFamily="18" charset="0"/>
                <a:ea typeface="Times New Roman" panose="02020603050405020304" pitchFamily="18" charset="0"/>
              </a:rPr>
              <a:t>Córcoles</a:t>
            </a:r>
            <a:r>
              <a:rPr lang="en-GB" sz="1300" dirty="0">
                <a:effectLst/>
                <a:latin typeface="Times New Roman" panose="02020603050405020304" pitchFamily="18" charset="0"/>
                <a:ea typeface="Times New Roman" panose="02020603050405020304" pitchFamily="18" charset="0"/>
              </a:rPr>
              <a:t>, M. (2023) ‘A conceptual model of mindful organizing for effective safety and crisis management. The role of organizational culture’, </a:t>
            </a:r>
            <a:r>
              <a:rPr lang="en-GB" sz="1300" i="1" dirty="0">
                <a:effectLst/>
                <a:latin typeface="Times New Roman" panose="02020603050405020304" pitchFamily="18" charset="0"/>
                <a:ea typeface="Times New Roman" panose="02020603050405020304" pitchFamily="18" charset="0"/>
              </a:rPr>
              <a:t>Current Psychology</a:t>
            </a:r>
            <a:r>
              <a:rPr lang="en-GB" sz="1300" dirty="0">
                <a:effectLst/>
                <a:latin typeface="Times New Roman" panose="02020603050405020304" pitchFamily="18" charset="0"/>
                <a:ea typeface="Times New Roman" panose="02020603050405020304" pitchFamily="18" charset="0"/>
              </a:rPr>
              <a:t>, 42(29), pp.25773-25792.</a:t>
            </a:r>
            <a:endParaRPr lang="en-IN" sz="1300" dirty="0">
              <a:effectLst/>
              <a:latin typeface="Arial" panose="020B0604020202020204" pitchFamily="34" charset="0"/>
              <a:ea typeface="Arial" panose="020B0604020202020204" pitchFamily="34" charset="0"/>
            </a:endParaRPr>
          </a:p>
          <a:p>
            <a:pPr algn="just">
              <a:lnSpc>
                <a:spcPct val="150000"/>
              </a:lnSpc>
            </a:pPr>
            <a:r>
              <a:rPr lang="en-GB" sz="1300" dirty="0" err="1">
                <a:effectLst/>
                <a:latin typeface="Times New Roman" panose="02020603050405020304" pitchFamily="18" charset="0"/>
                <a:ea typeface="Times New Roman" panose="02020603050405020304" pitchFamily="18" charset="0"/>
              </a:rPr>
              <a:t>Rodolaki</a:t>
            </a:r>
            <a:r>
              <a:rPr lang="en-GB" sz="1300" dirty="0">
                <a:effectLst/>
                <a:latin typeface="Times New Roman" panose="02020603050405020304" pitchFamily="18" charset="0"/>
                <a:ea typeface="Times New Roman" panose="02020603050405020304" pitchFamily="18" charset="0"/>
              </a:rPr>
              <a:t>, C., </a:t>
            </a:r>
            <a:r>
              <a:rPr lang="en-GB" sz="1300" dirty="0" err="1">
                <a:effectLst/>
                <a:latin typeface="Times New Roman" panose="02020603050405020304" pitchFamily="18" charset="0"/>
                <a:ea typeface="Times New Roman" panose="02020603050405020304" pitchFamily="18" charset="0"/>
              </a:rPr>
              <a:t>Barakos</a:t>
            </a:r>
            <a:r>
              <a:rPr lang="en-GB" sz="1300" dirty="0">
                <a:effectLst/>
                <a:latin typeface="Times New Roman" panose="02020603050405020304" pitchFamily="18" charset="0"/>
                <a:ea typeface="Times New Roman" panose="02020603050405020304" pitchFamily="18" charset="0"/>
              </a:rPr>
              <a:t>, G. and Hitch, M. (2023) ‘The role of intercultural differences and challenges faced in negotiating active mine sites' rehabilitation objectives from Africa to Europe’, </a:t>
            </a:r>
            <a:r>
              <a:rPr lang="en-GB" sz="1300" i="1" dirty="0">
                <a:effectLst/>
                <a:latin typeface="Times New Roman" panose="02020603050405020304" pitchFamily="18" charset="0"/>
                <a:ea typeface="Times New Roman" panose="02020603050405020304" pitchFamily="18" charset="0"/>
              </a:rPr>
              <a:t>The Extractive Industries and Society</a:t>
            </a:r>
            <a:r>
              <a:rPr lang="en-GB" sz="1300" dirty="0">
                <a:effectLst/>
                <a:latin typeface="Times New Roman" panose="02020603050405020304" pitchFamily="18" charset="0"/>
                <a:ea typeface="Times New Roman" panose="02020603050405020304" pitchFamily="18" charset="0"/>
              </a:rPr>
              <a:t>, 16, p.101362.</a:t>
            </a:r>
            <a:endParaRPr lang="en-IN" sz="1300" dirty="0">
              <a:effectLst/>
              <a:latin typeface="Arial" panose="020B0604020202020204" pitchFamily="34" charset="0"/>
              <a:ea typeface="Arial" panose="020B0604020202020204" pitchFamily="34" charset="0"/>
            </a:endParaRPr>
          </a:p>
          <a:p>
            <a:pPr algn="just">
              <a:lnSpc>
                <a:spcPct val="150000"/>
              </a:lnSpc>
            </a:pPr>
            <a:r>
              <a:rPr lang="en-GB" sz="1300" dirty="0">
                <a:effectLst/>
                <a:latin typeface="Times New Roman" panose="02020603050405020304" pitchFamily="18" charset="0"/>
                <a:ea typeface="Times New Roman" panose="02020603050405020304" pitchFamily="18" charset="0"/>
              </a:rPr>
              <a:t>Willoughby, K. (2020). </a:t>
            </a:r>
            <a:r>
              <a:rPr lang="en-GB" sz="1300" i="1" dirty="0">
                <a:effectLst/>
                <a:latin typeface="Times New Roman" panose="02020603050405020304" pitchFamily="18" charset="0"/>
                <a:ea typeface="Times New Roman" panose="02020603050405020304" pitchFamily="18" charset="0"/>
              </a:rPr>
              <a:t>The elements of culture</a:t>
            </a:r>
            <a:r>
              <a:rPr lang="en-GB" sz="1300" dirty="0">
                <a:effectLst/>
                <a:latin typeface="Times New Roman" panose="02020603050405020304" pitchFamily="18" charset="0"/>
                <a:ea typeface="Times New Roman" panose="02020603050405020304" pitchFamily="18" charset="0"/>
              </a:rPr>
              <a:t>. [online] Corporate Culture Group. Available at: </a:t>
            </a:r>
            <a:r>
              <a:rPr lang="en-GB" sz="1300" u="sng" dirty="0">
                <a:solidFill>
                  <a:srgbClr val="1155CC"/>
                </a:solidFill>
                <a:effectLst/>
                <a:latin typeface="Times New Roman" panose="02020603050405020304" pitchFamily="18" charset="0"/>
                <a:ea typeface="Times New Roman" panose="02020603050405020304" pitchFamily="18" charset="0"/>
                <a:hlinkClick r:id="rId11"/>
              </a:rPr>
              <a:t>https://corporateculture.co.uk/the-elements-of-culture/</a:t>
            </a:r>
            <a:r>
              <a:rPr lang="en-GB" sz="1300" dirty="0">
                <a:effectLst/>
                <a:latin typeface="Times New Roman" panose="02020603050405020304" pitchFamily="18" charset="0"/>
                <a:ea typeface="Times New Roman" panose="02020603050405020304" pitchFamily="18" charset="0"/>
              </a:rPr>
              <a:t> (Accessed: 11 July 2025).</a:t>
            </a:r>
            <a:endParaRPr lang="en-IN" sz="1300" dirty="0">
              <a:effectLst/>
              <a:latin typeface="Arial" panose="020B0604020202020204" pitchFamily="34" charset="0"/>
              <a:ea typeface="Arial" panose="020B0604020202020204" pitchFamily="34" charset="0"/>
            </a:endParaRPr>
          </a:p>
          <a:p>
            <a:pPr algn="just">
              <a:lnSpc>
                <a:spcPct val="150000"/>
              </a:lnSpc>
            </a:pPr>
            <a:r>
              <a:rPr lang="en-GB" sz="1300" dirty="0">
                <a:effectLst/>
                <a:latin typeface="Times New Roman" panose="02020603050405020304" pitchFamily="18" charset="0"/>
                <a:ea typeface="Times New Roman" panose="02020603050405020304" pitchFamily="18" charset="0"/>
              </a:rPr>
              <a:t>Yip, S.Y. (2024) ‘Positionality and reflexivity: negotiating insider-outsider positions within and across cultures’, </a:t>
            </a:r>
            <a:r>
              <a:rPr lang="en-GB" sz="1300" i="1" dirty="0">
                <a:effectLst/>
                <a:latin typeface="Times New Roman" panose="02020603050405020304" pitchFamily="18" charset="0"/>
                <a:ea typeface="Times New Roman" panose="02020603050405020304" pitchFamily="18" charset="0"/>
              </a:rPr>
              <a:t>International Journal of Research &amp; Method in Education</a:t>
            </a:r>
            <a:r>
              <a:rPr lang="en-GB" sz="1300" dirty="0">
                <a:effectLst/>
                <a:latin typeface="Times New Roman" panose="02020603050405020304" pitchFamily="18" charset="0"/>
                <a:ea typeface="Times New Roman" panose="02020603050405020304" pitchFamily="18" charset="0"/>
              </a:rPr>
              <a:t>, 47(3), pp.222-232.</a:t>
            </a:r>
            <a:endParaRPr lang="en-IN" sz="1300" dirty="0">
              <a:effectLst/>
              <a:latin typeface="Arial" panose="020B0604020202020204" pitchFamily="34" charset="0"/>
              <a:ea typeface="Arial" panose="020B0604020202020204" pitchFamily="34" charset="0"/>
            </a:endParaRPr>
          </a:p>
          <a:p>
            <a:pPr algn="just">
              <a:lnSpc>
                <a:spcPct val="150000"/>
              </a:lnSpc>
            </a:pPr>
            <a:r>
              <a:rPr lang="en-GB" sz="1300" dirty="0" err="1">
                <a:effectLst/>
                <a:latin typeface="Times New Roman" panose="02020603050405020304" pitchFamily="18" charset="0"/>
                <a:ea typeface="Times New Roman" panose="02020603050405020304" pitchFamily="18" charset="0"/>
              </a:rPr>
              <a:t>Żemojtel-Piotrowska</a:t>
            </a:r>
            <a:r>
              <a:rPr lang="en-GB" sz="1300" dirty="0">
                <a:effectLst/>
                <a:latin typeface="Times New Roman" panose="02020603050405020304" pitchFamily="18" charset="0"/>
                <a:ea typeface="Times New Roman" panose="02020603050405020304" pitchFamily="18" charset="0"/>
              </a:rPr>
              <a:t>, M. and Piotrowski, J. (2023) </a:t>
            </a:r>
            <a:r>
              <a:rPr lang="en-GB" sz="1300" i="1" dirty="0">
                <a:effectLst/>
                <a:latin typeface="Times New Roman" panose="02020603050405020304" pitchFamily="18" charset="0"/>
                <a:ea typeface="Times New Roman" panose="02020603050405020304" pitchFamily="18" charset="0"/>
              </a:rPr>
              <a:t>Hofstede’s cultural dimensions theory. In </a:t>
            </a:r>
            <a:r>
              <a:rPr lang="en-GB" sz="1300" i="1" dirty="0" err="1">
                <a:effectLst/>
                <a:latin typeface="Times New Roman" panose="02020603050405020304" pitchFamily="18" charset="0"/>
                <a:ea typeface="Times New Roman" panose="02020603050405020304" pitchFamily="18" charset="0"/>
              </a:rPr>
              <a:t>Encyclopedia</a:t>
            </a:r>
            <a:r>
              <a:rPr lang="en-GB" sz="1300" i="1" dirty="0">
                <a:effectLst/>
                <a:latin typeface="Times New Roman" panose="02020603050405020304" pitchFamily="18" charset="0"/>
                <a:ea typeface="Times New Roman" panose="02020603050405020304" pitchFamily="18" charset="0"/>
              </a:rPr>
              <a:t> of sexual psychology and </a:t>
            </a:r>
            <a:r>
              <a:rPr lang="en-GB" sz="1300" i="1" dirty="0" err="1">
                <a:effectLst/>
                <a:latin typeface="Times New Roman" panose="02020603050405020304" pitchFamily="18" charset="0"/>
                <a:ea typeface="Times New Roman" panose="02020603050405020304" pitchFamily="18" charset="0"/>
              </a:rPr>
              <a:t>behavior</a:t>
            </a:r>
            <a:r>
              <a:rPr lang="en-GB" sz="1300" dirty="0">
                <a:effectLst/>
                <a:latin typeface="Times New Roman" panose="02020603050405020304" pitchFamily="18" charset="0"/>
                <a:ea typeface="Times New Roman" panose="02020603050405020304" pitchFamily="18" charset="0"/>
              </a:rPr>
              <a:t> (pp. 1-4). Cham: Springer International Publishing.</a:t>
            </a:r>
            <a:endParaRPr lang="en-IN" sz="1300" dirty="0">
              <a:effectLst/>
              <a:latin typeface="Arial" panose="020B0604020202020204" pitchFamily="34" charset="0"/>
              <a:ea typeface="Arial" panose="020B0604020202020204" pitchFamily="34" charset="0"/>
            </a:endParaRPr>
          </a:p>
          <a:p>
            <a:pPr algn="just">
              <a:lnSpc>
                <a:spcPts val="1615"/>
              </a:lnSpc>
            </a:pPr>
            <a:endParaRPr lang="en-US" sz="1153" dirty="0">
              <a:solidFill>
                <a:srgbClr val="002B58"/>
              </a:solidFill>
              <a:latin typeface="Monda"/>
              <a:ea typeface="Monda"/>
              <a:cs typeface="Monda"/>
              <a:sym typeface="Monda"/>
            </a:endParaRPr>
          </a:p>
        </p:txBody>
      </p:sp>
      <p:sp>
        <p:nvSpPr>
          <p:cNvPr id="8" name="TextBox 8"/>
          <p:cNvSpPr txBox="1"/>
          <p:nvPr/>
        </p:nvSpPr>
        <p:spPr>
          <a:xfrm>
            <a:off x="6592788" y="942975"/>
            <a:ext cx="5102423" cy="787142"/>
          </a:xfrm>
          <a:prstGeom prst="rect">
            <a:avLst/>
          </a:prstGeom>
        </p:spPr>
        <p:txBody>
          <a:bodyPr lIns="0" tIns="0" rIns="0" bIns="0" rtlCol="0" anchor="t">
            <a:spAutoFit/>
          </a:bodyPr>
          <a:lstStyle/>
          <a:p>
            <a:pPr algn="ctr">
              <a:lnSpc>
                <a:spcPts val="6489"/>
              </a:lnSpc>
              <a:spcBef>
                <a:spcPct val="0"/>
              </a:spcBef>
            </a:pPr>
            <a:r>
              <a:rPr lang="en-US" sz="4635" b="1">
                <a:solidFill>
                  <a:srgbClr val="002B58"/>
                </a:solidFill>
                <a:latin typeface="Monda Bold"/>
                <a:ea typeface="Monda Bold"/>
                <a:cs typeface="Monda Bold"/>
                <a:sym typeface="Monda Bold"/>
              </a:rPr>
              <a:t>REFERENCE LIST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777" b="-777"/>
            </a:stretch>
          </a:blipFill>
        </p:spPr>
      </p:sp>
      <p:sp>
        <p:nvSpPr>
          <p:cNvPr id="3" name="Freeform 3"/>
          <p:cNvSpPr/>
          <p:nvPr/>
        </p:nvSpPr>
        <p:spPr>
          <a:xfrm flipH="1">
            <a:off x="10273278" y="5039691"/>
            <a:ext cx="9295205" cy="5948931"/>
          </a:xfrm>
          <a:custGeom>
            <a:avLst/>
            <a:gdLst/>
            <a:ahLst/>
            <a:cxnLst/>
            <a:rect l="l" t="t" r="r" b="b"/>
            <a:pathLst>
              <a:path w="9295205" h="5948931">
                <a:moveTo>
                  <a:pt x="9295205" y="0"/>
                </a:moveTo>
                <a:lnTo>
                  <a:pt x="0" y="0"/>
                </a:lnTo>
                <a:lnTo>
                  <a:pt x="0" y="5948932"/>
                </a:lnTo>
                <a:lnTo>
                  <a:pt x="9295205" y="5948932"/>
                </a:lnTo>
                <a:lnTo>
                  <a:pt x="9295205"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flipV="1">
            <a:off x="-1280483" y="-701623"/>
            <a:ext cx="9295205" cy="5948931"/>
          </a:xfrm>
          <a:custGeom>
            <a:avLst/>
            <a:gdLst/>
            <a:ahLst/>
            <a:cxnLst/>
            <a:rect l="l" t="t" r="r" b="b"/>
            <a:pathLst>
              <a:path w="9295205" h="5948931">
                <a:moveTo>
                  <a:pt x="0" y="5948932"/>
                </a:moveTo>
                <a:lnTo>
                  <a:pt x="9295205" y="5948932"/>
                </a:lnTo>
                <a:lnTo>
                  <a:pt x="9295205" y="0"/>
                </a:lnTo>
                <a:lnTo>
                  <a:pt x="0" y="0"/>
                </a:lnTo>
                <a:lnTo>
                  <a:pt x="0" y="5948932"/>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5" name="Freeform 5"/>
          <p:cNvSpPr/>
          <p:nvPr/>
        </p:nvSpPr>
        <p:spPr>
          <a:xfrm>
            <a:off x="14790631" y="-3420266"/>
            <a:ext cx="5568589" cy="7775011"/>
          </a:xfrm>
          <a:custGeom>
            <a:avLst/>
            <a:gdLst/>
            <a:ahLst/>
            <a:cxnLst/>
            <a:rect l="l" t="t" r="r" b="b"/>
            <a:pathLst>
              <a:path w="5568589" h="7775011">
                <a:moveTo>
                  <a:pt x="0" y="0"/>
                </a:moveTo>
                <a:lnTo>
                  <a:pt x="5568589" y="0"/>
                </a:lnTo>
                <a:lnTo>
                  <a:pt x="5568589" y="7775011"/>
                </a:lnTo>
                <a:lnTo>
                  <a:pt x="0" y="777501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6" name="Freeform 6"/>
          <p:cNvSpPr/>
          <p:nvPr/>
        </p:nvSpPr>
        <p:spPr>
          <a:xfrm>
            <a:off x="-646086" y="6399494"/>
            <a:ext cx="5568589" cy="7775011"/>
          </a:xfrm>
          <a:custGeom>
            <a:avLst/>
            <a:gdLst/>
            <a:ahLst/>
            <a:cxnLst/>
            <a:rect l="l" t="t" r="r" b="b"/>
            <a:pathLst>
              <a:path w="5568589" h="7775011">
                <a:moveTo>
                  <a:pt x="0" y="0"/>
                </a:moveTo>
                <a:lnTo>
                  <a:pt x="5568589" y="0"/>
                </a:lnTo>
                <a:lnTo>
                  <a:pt x="5568589" y="7775012"/>
                </a:lnTo>
                <a:lnTo>
                  <a:pt x="0" y="777501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7" name="TextBox 7"/>
          <p:cNvSpPr txBox="1"/>
          <p:nvPr/>
        </p:nvSpPr>
        <p:spPr>
          <a:xfrm>
            <a:off x="2743480" y="4136923"/>
            <a:ext cx="12801040" cy="1813128"/>
          </a:xfrm>
          <a:prstGeom prst="rect">
            <a:avLst/>
          </a:prstGeom>
        </p:spPr>
        <p:txBody>
          <a:bodyPr lIns="0" tIns="0" rIns="0" bIns="0" rtlCol="0" anchor="t">
            <a:spAutoFit/>
          </a:bodyPr>
          <a:lstStyle/>
          <a:p>
            <a:pPr algn="ctr">
              <a:lnSpc>
                <a:spcPts val="14887"/>
              </a:lnSpc>
            </a:pPr>
            <a:r>
              <a:rPr lang="en-US" sz="10634" b="1">
                <a:solidFill>
                  <a:srgbClr val="002B58"/>
                </a:solidFill>
                <a:latin typeface="Monda Bold"/>
                <a:ea typeface="Monda Bold"/>
                <a:cs typeface="Monda Bold"/>
                <a:sym typeface="Monda Bold"/>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TotalTime>
  <Words>2741</Words>
  <Application>Microsoft Office PowerPoint</Application>
  <PresentationFormat>Custom</PresentationFormat>
  <Paragraphs>129</Paragraphs>
  <Slides>14</Slides>
  <Notes>11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Modern Elegant Presentation</dc:title>
  <cp:lastModifiedBy>Tudorita-Tatiana Badescu (2246905)</cp:lastModifiedBy>
  <cp:revision>4</cp:revision>
  <dcterms:created xsi:type="dcterms:W3CDTF">2006-08-16T00:00:00Z</dcterms:created>
  <dcterms:modified xsi:type="dcterms:W3CDTF">2025-07-26T12:37:13Z</dcterms:modified>
  <dc:identifier>DAGs3b25b-E</dc:identifier>
</cp:coreProperties>
</file>