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0"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6" r:id="rId30"/>
    <p:sldId id="287" r:id="rId31"/>
    <p:sldId id="288" r:id="rId32"/>
    <p:sldId id="289" r:id="rId33"/>
    <p:sldId id="292" r:id="rId34"/>
    <p:sldId id="290" r:id="rId35"/>
    <p:sldId id="291" r:id="rId36"/>
    <p:sldId id="293" r:id="rId37"/>
    <p:sldId id="294" r:id="rId38"/>
    <p:sldId id="284" r:id="rId39"/>
    <p:sldId id="28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96" d="100"/>
          <a:sy n="96" d="100"/>
        </p:scale>
        <p:origin x="42" y="51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192408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730838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B4671D-1F19-4A62-B7CF-D7347995D047}"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492149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BB4671D-1F19-4A62-B7CF-D7347995D047}"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2678400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BB4671D-1F19-4A62-B7CF-D7347995D047}" type="datetimeFigureOut">
              <a:rPr lang="en-GB" smtClean="0"/>
              <a:t>26/01/2020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4063264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BB4671D-1F19-4A62-B7CF-D7347995D047}" type="datetimeFigureOut">
              <a:rPr lang="en-GB" smtClean="0"/>
              <a:t>26/01/2020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169710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B4671D-1F19-4A62-B7CF-D7347995D047}" type="datetimeFigureOut">
              <a:rPr lang="en-GB" smtClean="0"/>
              <a:t>26/01/2020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773392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B4671D-1F19-4A62-B7CF-D7347995D047}"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539909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B4671D-1F19-4A62-B7CF-D7347995D047}"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684264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785687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98144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4671D-1F19-4A62-B7CF-D7347995D047}" type="datetimeFigureOut">
              <a:rPr lang="en-GB" smtClean="0"/>
              <a:t>26/01/2020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FDB229-DE5A-4BC7-8018-C4B0944750B4}" type="slidenum">
              <a:rPr lang="en-GB" smtClean="0"/>
              <a:t>‹#›</a:t>
            </a:fld>
            <a:endParaRPr lang="en-GB"/>
          </a:p>
        </p:txBody>
      </p:sp>
    </p:spTree>
    <p:extLst>
      <p:ext uri="{BB962C8B-B14F-4D97-AF65-F5344CB8AC3E}">
        <p14:creationId xmlns:p14="http://schemas.microsoft.com/office/powerpoint/2010/main" val="7069222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a:t>
            </a:r>
            <a:r>
              <a:rPr lang="en-GB" smtClean="0"/>
              <a:t>Logical Basis </a:t>
            </a:r>
            <a:r>
              <a:rPr lang="en-GB" dirty="0" smtClean="0"/>
              <a:t>of </a:t>
            </a:r>
            <a:r>
              <a:rPr lang="en-GB" dirty="0" smtClean="0"/>
              <a:t>Computer Systems</a:t>
            </a:r>
            <a:endParaRPr lang="en-GB" dirty="0"/>
          </a:p>
        </p:txBody>
      </p:sp>
      <p:sp>
        <p:nvSpPr>
          <p:cNvPr id="3" name="Subtitle 2"/>
          <p:cNvSpPr>
            <a:spLocks noGrp="1"/>
          </p:cNvSpPr>
          <p:nvPr>
            <p:ph type="subTitle" idx="1"/>
          </p:nvPr>
        </p:nvSpPr>
        <p:spPr/>
        <p:txBody>
          <a:bodyPr/>
          <a:lstStyle/>
          <a:p>
            <a:r>
              <a:rPr lang="en-GB" dirty="0" smtClean="0"/>
              <a:t>Professor John Rees,</a:t>
            </a:r>
          </a:p>
          <a:p>
            <a:r>
              <a:rPr lang="en-GB" dirty="0" smtClean="0"/>
              <a:t>5</a:t>
            </a:r>
            <a:r>
              <a:rPr lang="en-GB" baseline="30000" dirty="0" smtClean="0"/>
              <a:t>th</a:t>
            </a:r>
            <a:r>
              <a:rPr lang="en-GB" dirty="0" smtClean="0"/>
              <a:t> September, 2017</a:t>
            </a:r>
            <a:endParaRPr lang="en-GB" dirty="0"/>
          </a:p>
        </p:txBody>
      </p:sp>
    </p:spTree>
    <p:extLst>
      <p:ext uri="{BB962C8B-B14F-4D97-AF65-F5344CB8AC3E}">
        <p14:creationId xmlns:p14="http://schemas.microsoft.com/office/powerpoint/2010/main" val="1164228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Tricks?</a:t>
            </a:r>
            <a:endParaRPr lang="en-GB" dirty="0"/>
          </a:p>
        </p:txBody>
      </p:sp>
      <p:sp>
        <p:nvSpPr>
          <p:cNvPr id="3" name="Content Placeholder 2"/>
          <p:cNvSpPr>
            <a:spLocks noGrp="1"/>
          </p:cNvSpPr>
          <p:nvPr>
            <p:ph idx="1"/>
          </p:nvPr>
        </p:nvSpPr>
        <p:spPr/>
        <p:txBody>
          <a:bodyPr/>
          <a:lstStyle/>
          <a:p>
            <a:r>
              <a:rPr lang="en-GB" dirty="0" smtClean="0"/>
              <a:t>Not tricks, the clever bits</a:t>
            </a:r>
          </a:p>
          <a:p>
            <a:pPr lvl="1"/>
            <a:r>
              <a:rPr lang="en-GB" dirty="0" smtClean="0"/>
              <a:t>What allows computers to work</a:t>
            </a:r>
          </a:p>
          <a:p>
            <a:pPr lvl="1"/>
            <a:r>
              <a:rPr lang="en-GB" dirty="0" smtClean="0"/>
              <a:t>What allows computers to work quickly</a:t>
            </a:r>
          </a:p>
          <a:p>
            <a:pPr lvl="1"/>
            <a:r>
              <a:rPr lang="en-GB" dirty="0" smtClean="0"/>
              <a:t>What allows calculations to happen</a:t>
            </a:r>
          </a:p>
          <a:p>
            <a:pPr lvl="1"/>
            <a:r>
              <a:rPr lang="en-GB" dirty="0" smtClean="0"/>
              <a:t>What removes all the effort of manual creation of instructions</a:t>
            </a:r>
          </a:p>
          <a:p>
            <a:pPr lvl="1"/>
            <a:r>
              <a:rPr lang="en-GB" dirty="0" smtClean="0"/>
              <a:t>How we can communicate without massive sophistication</a:t>
            </a:r>
            <a:endParaRPr lang="en-GB" dirty="0"/>
          </a:p>
        </p:txBody>
      </p:sp>
    </p:spTree>
    <p:extLst>
      <p:ext uri="{BB962C8B-B14F-4D97-AF65-F5344CB8AC3E}">
        <p14:creationId xmlns:p14="http://schemas.microsoft.com/office/powerpoint/2010/main" val="2386186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Up, the Difference Between Symbols and Numbers</a:t>
            </a:r>
            <a:endParaRPr lang="en-GB" dirty="0"/>
          </a:p>
        </p:txBody>
      </p:sp>
      <p:sp>
        <p:nvSpPr>
          <p:cNvPr id="3" name="Content Placeholder 2"/>
          <p:cNvSpPr>
            <a:spLocks noGrp="1"/>
          </p:cNvSpPr>
          <p:nvPr>
            <p:ph idx="1"/>
          </p:nvPr>
        </p:nvSpPr>
        <p:spPr/>
        <p:txBody>
          <a:bodyPr/>
          <a:lstStyle/>
          <a:p>
            <a:r>
              <a:rPr lang="en-GB" dirty="0" smtClean="0"/>
              <a:t>Think decimal (ordinary numbers, as you might see it)</a:t>
            </a:r>
          </a:p>
          <a:p>
            <a:r>
              <a:rPr lang="en-GB" dirty="0" smtClean="0"/>
              <a:t>How many symbols do we use?  What are they?</a:t>
            </a:r>
          </a:p>
          <a:p>
            <a:r>
              <a:rPr lang="en-GB" dirty="0" smtClean="0"/>
              <a:t>How do we learn to add them up?</a:t>
            </a:r>
          </a:p>
          <a:p>
            <a:r>
              <a:rPr lang="en-GB" dirty="0" smtClean="0"/>
              <a:t>How do we learn to multiply them?</a:t>
            </a:r>
            <a:endParaRPr lang="en-GB" dirty="0"/>
          </a:p>
        </p:txBody>
      </p:sp>
    </p:spTree>
    <p:extLst>
      <p:ext uri="{BB962C8B-B14F-4D97-AF65-F5344CB8AC3E}">
        <p14:creationId xmlns:p14="http://schemas.microsoft.com/office/powerpoint/2010/main" val="3013456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Decimal (Denary) System</a:t>
            </a:r>
            <a:endParaRPr lang="en-GB" dirty="0"/>
          </a:p>
        </p:txBody>
      </p:sp>
      <p:sp>
        <p:nvSpPr>
          <p:cNvPr id="3" name="Content Placeholder 2"/>
          <p:cNvSpPr>
            <a:spLocks noGrp="1"/>
          </p:cNvSpPr>
          <p:nvPr>
            <p:ph idx="1"/>
          </p:nvPr>
        </p:nvSpPr>
        <p:spPr/>
        <p:txBody>
          <a:bodyPr/>
          <a:lstStyle/>
          <a:p>
            <a:r>
              <a:rPr lang="en-GB" dirty="0" smtClean="0"/>
              <a:t>Symbols?  10 of them</a:t>
            </a:r>
          </a:p>
          <a:p>
            <a:r>
              <a:rPr lang="en-GB" dirty="0" smtClean="0"/>
              <a:t>What are they?  To state the obvious: 0, 1, 2, 3, 4, 5, 6, 7, 8, 9</a:t>
            </a:r>
          </a:p>
          <a:p>
            <a:r>
              <a:rPr lang="en-GB" dirty="0" smtClean="0"/>
              <a:t>To get higher numbers, we stack them as “the number of hundreds, the number of tens, the number of units”</a:t>
            </a:r>
          </a:p>
          <a:p>
            <a:r>
              <a:rPr lang="en-GB" dirty="0" smtClean="0"/>
              <a:t>E.g. four hundred and forty three</a:t>
            </a:r>
          </a:p>
          <a:p>
            <a:endParaRPr lang="en-GB" dirty="0" smtClean="0"/>
          </a:p>
        </p:txBody>
      </p:sp>
      <p:graphicFrame>
        <p:nvGraphicFramePr>
          <p:cNvPr id="4" name="Table 3"/>
          <p:cNvGraphicFramePr>
            <a:graphicFrameLocks noGrp="1"/>
          </p:cNvGraphicFramePr>
          <p:nvPr>
            <p:extLst>
              <p:ext uri="{D42A27DB-BD31-4B8C-83A1-F6EECF244321}">
                <p14:modId xmlns:p14="http://schemas.microsoft.com/office/powerpoint/2010/main" val="707465055"/>
              </p:ext>
            </p:extLst>
          </p:nvPr>
        </p:nvGraphicFramePr>
        <p:xfrm>
          <a:off x="1809580" y="4491360"/>
          <a:ext cx="4187565" cy="1097280"/>
        </p:xfrm>
        <a:graphic>
          <a:graphicData uri="http://schemas.openxmlformats.org/drawingml/2006/table">
            <a:tbl>
              <a:tblPr firstRow="1" bandRow="1">
                <a:tableStyleId>{5C22544A-7EE6-4342-B048-85BDC9FD1C3A}</a:tableStyleId>
              </a:tblPr>
              <a:tblGrid>
                <a:gridCol w="1395855">
                  <a:extLst>
                    <a:ext uri="{9D8B030D-6E8A-4147-A177-3AD203B41FA5}">
                      <a16:colId xmlns:a16="http://schemas.microsoft.com/office/drawing/2014/main" val="20000"/>
                    </a:ext>
                  </a:extLst>
                </a:gridCol>
                <a:gridCol w="1395855">
                  <a:extLst>
                    <a:ext uri="{9D8B030D-6E8A-4147-A177-3AD203B41FA5}">
                      <a16:colId xmlns:a16="http://schemas.microsoft.com/office/drawing/2014/main" val="20001"/>
                    </a:ext>
                  </a:extLst>
                </a:gridCol>
                <a:gridCol w="1395855">
                  <a:extLst>
                    <a:ext uri="{9D8B030D-6E8A-4147-A177-3AD203B41FA5}">
                      <a16:colId xmlns:a16="http://schemas.microsoft.com/office/drawing/2014/main" val="20002"/>
                    </a:ext>
                  </a:extLst>
                </a:gridCol>
              </a:tblGrid>
              <a:tr h="171377">
                <a:tc>
                  <a:txBody>
                    <a:bodyPr/>
                    <a:lstStyle/>
                    <a:p>
                      <a:r>
                        <a:rPr lang="en-GB" dirty="0" smtClean="0"/>
                        <a:t>Hundreds</a:t>
                      </a:r>
                      <a:endParaRPr lang="en-GB" dirty="0"/>
                    </a:p>
                  </a:txBody>
                  <a:tcPr/>
                </a:tc>
                <a:tc>
                  <a:txBody>
                    <a:bodyPr/>
                    <a:lstStyle/>
                    <a:p>
                      <a:r>
                        <a:rPr lang="en-GB" dirty="0" smtClean="0"/>
                        <a:t>Tens</a:t>
                      </a:r>
                      <a:endParaRPr lang="en-GB" dirty="0"/>
                    </a:p>
                  </a:txBody>
                  <a:tcPr/>
                </a:tc>
                <a:tc>
                  <a:txBody>
                    <a:bodyPr/>
                    <a:lstStyle/>
                    <a:p>
                      <a:r>
                        <a:rPr lang="en-GB" dirty="0" smtClean="0"/>
                        <a:t>Units (Ones)</a:t>
                      </a:r>
                      <a:endParaRPr lang="en-GB" dirty="0"/>
                    </a:p>
                  </a:txBody>
                  <a:tcPr/>
                </a:tc>
                <a:extLst>
                  <a:ext uri="{0D108BD9-81ED-4DB2-BD59-A6C34878D82A}">
                    <a16:rowId xmlns:a16="http://schemas.microsoft.com/office/drawing/2014/main" val="10000"/>
                  </a:ext>
                </a:extLst>
              </a:tr>
              <a:tr h="171377">
                <a:tc>
                  <a:txBody>
                    <a:bodyPr/>
                    <a:lstStyle/>
                    <a:p>
                      <a:r>
                        <a:rPr lang="en-GB" dirty="0" smtClean="0"/>
                        <a:t>4</a:t>
                      </a:r>
                      <a:endParaRPr lang="en-GB" dirty="0"/>
                    </a:p>
                  </a:txBody>
                  <a:tcPr/>
                </a:tc>
                <a:tc>
                  <a:txBody>
                    <a:bodyPr/>
                    <a:lstStyle/>
                    <a:p>
                      <a:r>
                        <a:rPr lang="en-GB" dirty="0" smtClean="0"/>
                        <a:t>4</a:t>
                      </a:r>
                      <a:endParaRPr lang="en-GB" dirty="0"/>
                    </a:p>
                  </a:txBody>
                  <a:tcPr/>
                </a:tc>
                <a:tc>
                  <a:txBody>
                    <a:bodyPr/>
                    <a:lstStyle/>
                    <a:p>
                      <a:r>
                        <a:rPr lang="en-GB" dirty="0" smtClean="0"/>
                        <a:t>3</a:t>
                      </a:r>
                      <a:endParaRPr lang="en-GB" dirty="0"/>
                    </a:p>
                  </a:txBody>
                  <a:tcPr/>
                </a:tc>
                <a:extLst>
                  <a:ext uri="{0D108BD9-81ED-4DB2-BD59-A6C34878D82A}">
                    <a16:rowId xmlns:a16="http://schemas.microsoft.com/office/drawing/2014/main" val="10001"/>
                  </a:ext>
                </a:extLst>
              </a:tr>
              <a:tr h="171377">
                <a:tc>
                  <a:txBody>
                    <a:bodyPr/>
                    <a:lstStyle/>
                    <a:p>
                      <a:r>
                        <a:rPr lang="en-GB" dirty="0" smtClean="0"/>
                        <a:t>=400</a:t>
                      </a:r>
                      <a:endParaRPr lang="en-GB" dirty="0"/>
                    </a:p>
                  </a:txBody>
                  <a:tcPr/>
                </a:tc>
                <a:tc>
                  <a:txBody>
                    <a:bodyPr/>
                    <a:lstStyle/>
                    <a:p>
                      <a:r>
                        <a:rPr lang="en-GB" dirty="0" smtClean="0"/>
                        <a:t>=40</a:t>
                      </a:r>
                      <a:endParaRPr lang="en-GB" dirty="0"/>
                    </a:p>
                  </a:txBody>
                  <a:tcPr/>
                </a:tc>
                <a:tc>
                  <a:txBody>
                    <a:bodyPr/>
                    <a:lstStyle/>
                    <a:p>
                      <a:r>
                        <a:rPr lang="en-GB" dirty="0" smtClean="0"/>
                        <a:t>=3</a:t>
                      </a: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51657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 ‘</a:t>
            </a:r>
            <a:r>
              <a:rPr lang="en-GB" dirty="0" err="1" smtClean="0"/>
              <a:t>Em</a:t>
            </a:r>
            <a:r>
              <a:rPr lang="en-GB" dirty="0" smtClean="0"/>
              <a:t> Up?</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86431954"/>
              </p:ext>
            </p:extLst>
          </p:nvPr>
        </p:nvGraphicFramePr>
        <p:xfrm>
          <a:off x="838200" y="2613995"/>
          <a:ext cx="8369644" cy="2560320"/>
        </p:xfrm>
        <a:graphic>
          <a:graphicData uri="http://schemas.openxmlformats.org/drawingml/2006/table">
            <a:tbl>
              <a:tblPr firstRow="1" bandRow="1">
                <a:tableStyleId>{5C22544A-7EE6-4342-B048-85BDC9FD1C3A}</a:tableStyleId>
              </a:tblPr>
              <a:tblGrid>
                <a:gridCol w="1631093">
                  <a:extLst>
                    <a:ext uri="{9D8B030D-6E8A-4147-A177-3AD203B41FA5}">
                      <a16:colId xmlns:a16="http://schemas.microsoft.com/office/drawing/2014/main" val="20000"/>
                    </a:ext>
                  </a:extLst>
                </a:gridCol>
                <a:gridCol w="1878227">
                  <a:extLst>
                    <a:ext uri="{9D8B030D-6E8A-4147-A177-3AD203B41FA5}">
                      <a16:colId xmlns:a16="http://schemas.microsoft.com/office/drawing/2014/main" val="20001"/>
                    </a:ext>
                  </a:extLst>
                </a:gridCol>
                <a:gridCol w="1762897">
                  <a:extLst>
                    <a:ext uri="{9D8B030D-6E8A-4147-A177-3AD203B41FA5}">
                      <a16:colId xmlns:a16="http://schemas.microsoft.com/office/drawing/2014/main" val="20002"/>
                    </a:ext>
                  </a:extLst>
                </a:gridCol>
                <a:gridCol w="3097427">
                  <a:extLst>
                    <a:ext uri="{9D8B030D-6E8A-4147-A177-3AD203B41FA5}">
                      <a16:colId xmlns:a16="http://schemas.microsoft.com/office/drawing/2014/main" val="20003"/>
                    </a:ext>
                  </a:extLst>
                </a:gridCol>
              </a:tblGrid>
              <a:tr h="0">
                <a:tc>
                  <a:txBody>
                    <a:bodyPr/>
                    <a:lstStyle/>
                    <a:p>
                      <a:r>
                        <a:rPr lang="en-GB" dirty="0" smtClean="0"/>
                        <a:t>Thousands</a:t>
                      </a:r>
                      <a:endParaRPr lang="en-GB" dirty="0"/>
                    </a:p>
                  </a:txBody>
                  <a:tcPr/>
                </a:tc>
                <a:tc>
                  <a:txBody>
                    <a:bodyPr/>
                    <a:lstStyle/>
                    <a:p>
                      <a:r>
                        <a:rPr lang="en-GB" dirty="0" smtClean="0"/>
                        <a:t>Hundreds</a:t>
                      </a:r>
                      <a:endParaRPr lang="en-GB" dirty="0"/>
                    </a:p>
                  </a:txBody>
                  <a:tcPr/>
                </a:tc>
                <a:tc>
                  <a:txBody>
                    <a:bodyPr/>
                    <a:lstStyle/>
                    <a:p>
                      <a:r>
                        <a:rPr lang="en-GB" dirty="0" smtClean="0"/>
                        <a:t>Tens </a:t>
                      </a:r>
                      <a:endParaRPr lang="en-GB" dirty="0"/>
                    </a:p>
                  </a:txBody>
                  <a:tcPr/>
                </a:tc>
                <a:tc>
                  <a:txBody>
                    <a:bodyPr/>
                    <a:lstStyle/>
                    <a:p>
                      <a:r>
                        <a:rPr lang="en-GB" dirty="0" smtClean="0"/>
                        <a:t>Units</a:t>
                      </a:r>
                      <a:endParaRPr lang="en-GB" dirty="0"/>
                    </a:p>
                  </a:txBody>
                  <a:tcPr/>
                </a:tc>
                <a:extLst>
                  <a:ext uri="{0D108BD9-81ED-4DB2-BD59-A6C34878D82A}">
                    <a16:rowId xmlns:a16="http://schemas.microsoft.com/office/drawing/2014/main" val="10000"/>
                  </a:ext>
                </a:extLst>
              </a:tr>
              <a:tr h="0">
                <a:tc>
                  <a:txBody>
                    <a:bodyPr/>
                    <a:lstStyle/>
                    <a:p>
                      <a:endParaRPr lang="en-GB"/>
                    </a:p>
                  </a:txBody>
                  <a:tcPr/>
                </a:tc>
                <a:tc>
                  <a:txBody>
                    <a:bodyPr/>
                    <a:lstStyle/>
                    <a:p>
                      <a:r>
                        <a:rPr lang="en-GB" dirty="0" smtClean="0"/>
                        <a:t>4</a:t>
                      </a:r>
                      <a:endParaRPr lang="en-GB" dirty="0"/>
                    </a:p>
                  </a:txBody>
                  <a:tcPr/>
                </a:tc>
                <a:tc>
                  <a:txBody>
                    <a:bodyPr/>
                    <a:lstStyle/>
                    <a:p>
                      <a:r>
                        <a:rPr lang="en-GB" dirty="0" smtClean="0"/>
                        <a:t>4</a:t>
                      </a:r>
                      <a:endParaRPr lang="en-GB" dirty="0"/>
                    </a:p>
                  </a:txBody>
                  <a:tcPr/>
                </a:tc>
                <a:tc>
                  <a:txBody>
                    <a:bodyPr/>
                    <a:lstStyle/>
                    <a:p>
                      <a:r>
                        <a:rPr lang="en-GB" dirty="0" smtClean="0"/>
                        <a:t>3</a:t>
                      </a:r>
                      <a:endParaRPr lang="en-GB" dirty="0"/>
                    </a:p>
                  </a:txBody>
                  <a:tcPr/>
                </a:tc>
                <a:extLst>
                  <a:ext uri="{0D108BD9-81ED-4DB2-BD59-A6C34878D82A}">
                    <a16:rowId xmlns:a16="http://schemas.microsoft.com/office/drawing/2014/main" val="10001"/>
                  </a:ext>
                </a:extLst>
              </a:tr>
              <a:tr h="0">
                <a:tc>
                  <a:txBody>
                    <a:bodyPr/>
                    <a:lstStyle/>
                    <a:p>
                      <a:endParaRPr lang="en-GB"/>
                    </a:p>
                  </a:txBody>
                  <a:tcPr/>
                </a:tc>
                <a:tc>
                  <a:txBody>
                    <a:bodyPr/>
                    <a:lstStyle/>
                    <a:p>
                      <a:r>
                        <a:rPr lang="en-GB" dirty="0" smtClean="0"/>
                        <a:t>5</a:t>
                      </a:r>
                      <a:endParaRPr lang="en-GB" dirty="0"/>
                    </a:p>
                  </a:txBody>
                  <a:tcPr/>
                </a:tc>
                <a:tc>
                  <a:txBody>
                    <a:bodyPr/>
                    <a:lstStyle/>
                    <a:p>
                      <a:r>
                        <a:rPr lang="en-GB" dirty="0" smtClean="0"/>
                        <a:t>5</a:t>
                      </a:r>
                      <a:endParaRPr lang="en-GB" dirty="0"/>
                    </a:p>
                  </a:txBody>
                  <a:tcPr/>
                </a:tc>
                <a:tc>
                  <a:txBody>
                    <a:bodyPr/>
                    <a:lstStyle/>
                    <a:p>
                      <a:r>
                        <a:rPr lang="en-GB" dirty="0" smtClean="0"/>
                        <a:t>8</a:t>
                      </a:r>
                      <a:endParaRPr lang="en-GB" dirty="0"/>
                    </a:p>
                  </a:txBody>
                  <a:tcPr/>
                </a:tc>
                <a:extLst>
                  <a:ext uri="{0D108BD9-81ED-4DB2-BD59-A6C34878D82A}">
                    <a16:rowId xmlns:a16="http://schemas.microsoft.com/office/drawing/2014/main" val="10002"/>
                  </a:ext>
                </a:extLst>
              </a:tr>
              <a:tr h="0">
                <a:tc>
                  <a:txBody>
                    <a:bodyPr/>
                    <a:lstStyle/>
                    <a:p>
                      <a:endParaRPr lang="en-GB" dirty="0"/>
                    </a:p>
                  </a:txBody>
                  <a:tcPr/>
                </a:tc>
                <a:tc>
                  <a:txBody>
                    <a:bodyPr/>
                    <a:lstStyle/>
                    <a:p>
                      <a:r>
                        <a:rPr lang="en-GB" dirty="0" smtClean="0"/>
                        <a:t>9</a:t>
                      </a:r>
                      <a:endParaRPr lang="en-GB" dirty="0"/>
                    </a:p>
                  </a:txBody>
                  <a:tcPr/>
                </a:tc>
                <a:tc>
                  <a:txBody>
                    <a:bodyPr/>
                    <a:lstStyle/>
                    <a:p>
                      <a:r>
                        <a:rPr lang="en-GB" dirty="0" smtClean="0"/>
                        <a:t>9</a:t>
                      </a:r>
                      <a:endParaRPr lang="en-GB" dirty="0"/>
                    </a:p>
                  </a:txBody>
                  <a:tcPr/>
                </a:tc>
                <a:tc>
                  <a:txBody>
                    <a:bodyPr/>
                    <a:lstStyle/>
                    <a:p>
                      <a:r>
                        <a:rPr lang="en-GB" dirty="0" smtClean="0"/>
                        <a:t>11? Can’t go higher than</a:t>
                      </a:r>
                      <a:r>
                        <a:rPr lang="en-GB" baseline="0" dirty="0" smtClean="0"/>
                        <a:t> 9</a:t>
                      </a:r>
                      <a:endParaRPr lang="en-GB" dirty="0"/>
                    </a:p>
                  </a:txBody>
                  <a:tcPr/>
                </a:tc>
                <a:extLst>
                  <a:ext uri="{0D108BD9-81ED-4DB2-BD59-A6C34878D82A}">
                    <a16:rowId xmlns:a16="http://schemas.microsoft.com/office/drawing/2014/main" val="10003"/>
                  </a:ext>
                </a:extLst>
              </a:tr>
              <a:tr h="0">
                <a:tc>
                  <a:txBody>
                    <a:bodyPr/>
                    <a:lstStyle/>
                    <a:p>
                      <a:endParaRPr lang="en-GB" dirty="0"/>
                    </a:p>
                  </a:txBody>
                  <a:tcPr/>
                </a:tc>
                <a:tc>
                  <a:txBody>
                    <a:bodyPr/>
                    <a:lstStyle/>
                    <a:p>
                      <a:r>
                        <a:rPr lang="en-GB" dirty="0" smtClean="0"/>
                        <a:t>9</a:t>
                      </a:r>
                      <a:endParaRPr lang="en-GB" dirty="0"/>
                    </a:p>
                  </a:txBody>
                  <a:tcPr/>
                </a:tc>
                <a:tc>
                  <a:txBody>
                    <a:bodyPr/>
                    <a:lstStyle/>
                    <a:p>
                      <a:r>
                        <a:rPr lang="en-GB" dirty="0" smtClean="0"/>
                        <a:t>10?  And again…</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4"/>
                  </a:ext>
                </a:extLst>
              </a:tr>
              <a:tr h="0">
                <a:tc>
                  <a:txBody>
                    <a:bodyPr/>
                    <a:lstStyle/>
                    <a:p>
                      <a:endParaRPr lang="en-GB" dirty="0"/>
                    </a:p>
                  </a:txBody>
                  <a:tcPr/>
                </a:tc>
                <a:tc>
                  <a:txBody>
                    <a:bodyPr/>
                    <a:lstStyle/>
                    <a:p>
                      <a:r>
                        <a:rPr lang="en-GB" dirty="0" smtClean="0"/>
                        <a:t>10?  And again …</a:t>
                      </a:r>
                      <a:endParaRPr lang="en-GB" dirty="0"/>
                    </a:p>
                  </a:txBody>
                  <a:tcPr/>
                </a:tc>
                <a:tc>
                  <a:txBody>
                    <a:bodyPr/>
                    <a:lstStyle/>
                    <a:p>
                      <a:r>
                        <a:rPr lang="en-GB" dirty="0" smtClean="0"/>
                        <a:t>0</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5"/>
                  </a:ext>
                </a:extLst>
              </a:tr>
              <a:tr h="0">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838200" y="1919464"/>
            <a:ext cx="1887761" cy="369332"/>
          </a:xfrm>
          <a:prstGeom prst="rect">
            <a:avLst/>
          </a:prstGeom>
          <a:noFill/>
        </p:spPr>
        <p:txBody>
          <a:bodyPr wrap="none" rtlCol="0">
            <a:spAutoFit/>
          </a:bodyPr>
          <a:lstStyle/>
          <a:p>
            <a:r>
              <a:rPr lang="en-GB" dirty="0" smtClean="0"/>
              <a:t>Let’s do 443 + 558</a:t>
            </a:r>
            <a:endParaRPr lang="en-GB" dirty="0"/>
          </a:p>
        </p:txBody>
      </p:sp>
      <p:sp>
        <p:nvSpPr>
          <p:cNvPr id="6" name="TextBox 5"/>
          <p:cNvSpPr txBox="1"/>
          <p:nvPr/>
        </p:nvSpPr>
        <p:spPr>
          <a:xfrm>
            <a:off x="838200" y="5455381"/>
            <a:ext cx="5006692" cy="646331"/>
          </a:xfrm>
          <a:prstGeom prst="rect">
            <a:avLst/>
          </a:prstGeom>
          <a:noFill/>
        </p:spPr>
        <p:txBody>
          <a:bodyPr wrap="none" rtlCol="0">
            <a:spAutoFit/>
          </a:bodyPr>
          <a:lstStyle/>
          <a:p>
            <a:r>
              <a:rPr lang="en-GB" dirty="0" smtClean="0"/>
              <a:t>And 1001 we have, which is correct.</a:t>
            </a:r>
          </a:p>
          <a:p>
            <a:r>
              <a:rPr lang="en-GB" dirty="0" smtClean="0"/>
              <a:t>So, we have to carry the excess to the right column.</a:t>
            </a:r>
            <a:endParaRPr lang="en-GB" dirty="0"/>
          </a:p>
        </p:txBody>
      </p:sp>
    </p:spTree>
    <p:extLst>
      <p:ext uri="{BB962C8B-B14F-4D97-AF65-F5344CB8AC3E}">
        <p14:creationId xmlns:p14="http://schemas.microsoft.com/office/powerpoint/2010/main" val="458507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Multiply Them?</a:t>
            </a:r>
            <a:endParaRPr lang="en-GB" dirty="0"/>
          </a:p>
        </p:txBody>
      </p:sp>
      <p:sp>
        <p:nvSpPr>
          <p:cNvPr id="3" name="Content Placeholder 2"/>
          <p:cNvSpPr>
            <a:spLocks noGrp="1"/>
          </p:cNvSpPr>
          <p:nvPr>
            <p:ph idx="1"/>
          </p:nvPr>
        </p:nvSpPr>
        <p:spPr/>
        <p:txBody>
          <a:bodyPr/>
          <a:lstStyle/>
          <a:p>
            <a:r>
              <a:rPr lang="en-GB" dirty="0" smtClean="0"/>
              <a:t>Let’s do 443 x 15</a:t>
            </a:r>
          </a:p>
          <a:p>
            <a:r>
              <a:rPr lang="en-GB" dirty="0" smtClean="0"/>
              <a:t>If we separate the tens and units in the multiplier, = 443x(10+5)</a:t>
            </a:r>
          </a:p>
          <a:p>
            <a:r>
              <a:rPr lang="en-GB" dirty="0" smtClean="0"/>
              <a:t>So, 443 times one ten, plus 443 times 5 ones (or units)</a:t>
            </a:r>
          </a:p>
        </p:txBody>
      </p:sp>
      <p:graphicFrame>
        <p:nvGraphicFramePr>
          <p:cNvPr id="4" name="Table 3"/>
          <p:cNvGraphicFramePr>
            <a:graphicFrameLocks noGrp="1"/>
          </p:cNvGraphicFramePr>
          <p:nvPr>
            <p:extLst>
              <p:ext uri="{D42A27DB-BD31-4B8C-83A1-F6EECF244321}">
                <p14:modId xmlns:p14="http://schemas.microsoft.com/office/powerpoint/2010/main" val="2675318604"/>
              </p:ext>
            </p:extLst>
          </p:nvPr>
        </p:nvGraphicFramePr>
        <p:xfrm>
          <a:off x="1241168" y="3680186"/>
          <a:ext cx="8128000" cy="25908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tblGrid>
              <a:tr h="0">
                <a:tc>
                  <a:txBody>
                    <a:bodyPr/>
                    <a:lstStyle/>
                    <a:p>
                      <a:r>
                        <a:rPr lang="en-GB" dirty="0" smtClean="0"/>
                        <a:t>Thousands</a:t>
                      </a:r>
                      <a:endParaRPr lang="en-GB" dirty="0"/>
                    </a:p>
                  </a:txBody>
                  <a:tcPr/>
                </a:tc>
                <a:tc>
                  <a:txBody>
                    <a:bodyPr/>
                    <a:lstStyle/>
                    <a:p>
                      <a:r>
                        <a:rPr lang="en-GB" dirty="0" smtClean="0"/>
                        <a:t>Hundreds</a:t>
                      </a:r>
                      <a:endParaRPr lang="en-GB" dirty="0"/>
                    </a:p>
                  </a:txBody>
                  <a:tcPr/>
                </a:tc>
                <a:tc>
                  <a:txBody>
                    <a:bodyPr/>
                    <a:lstStyle/>
                    <a:p>
                      <a:r>
                        <a:rPr lang="en-GB" dirty="0" smtClean="0"/>
                        <a:t>Tens</a:t>
                      </a:r>
                      <a:endParaRPr lang="en-GB" dirty="0"/>
                    </a:p>
                  </a:txBody>
                  <a:tcPr/>
                </a:tc>
                <a:tc>
                  <a:txBody>
                    <a:bodyPr/>
                    <a:lstStyle/>
                    <a:p>
                      <a:r>
                        <a:rPr lang="en-GB" dirty="0" smtClean="0"/>
                        <a:t>Units</a:t>
                      </a:r>
                      <a:endParaRPr lang="en-GB" dirty="0"/>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r>
                        <a:rPr lang="en-GB" dirty="0" smtClean="0"/>
                        <a:t>4</a:t>
                      </a:r>
                      <a:endParaRPr lang="en-GB" dirty="0"/>
                    </a:p>
                  </a:txBody>
                  <a:tcPr/>
                </a:tc>
                <a:tc>
                  <a:txBody>
                    <a:bodyPr/>
                    <a:lstStyle/>
                    <a:p>
                      <a:r>
                        <a:rPr lang="en-GB" dirty="0" smtClean="0"/>
                        <a:t>4</a:t>
                      </a:r>
                      <a:endParaRPr lang="en-GB" dirty="0"/>
                    </a:p>
                  </a:txBody>
                  <a:tcPr/>
                </a:tc>
                <a:tc>
                  <a:txBody>
                    <a:bodyPr/>
                    <a:lstStyle/>
                    <a:p>
                      <a:r>
                        <a:rPr lang="en-GB" dirty="0" smtClean="0"/>
                        <a:t>3</a:t>
                      </a:r>
                      <a:endParaRPr lang="en-GB" dirty="0"/>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r>
                        <a:rPr lang="en-GB" dirty="0" smtClean="0"/>
                        <a:t>20</a:t>
                      </a:r>
                      <a:endParaRPr lang="en-GB" dirty="0"/>
                    </a:p>
                  </a:txBody>
                  <a:tcPr/>
                </a:tc>
                <a:tc>
                  <a:txBody>
                    <a:bodyPr/>
                    <a:lstStyle/>
                    <a:p>
                      <a:r>
                        <a:rPr lang="en-GB" dirty="0" smtClean="0"/>
                        <a:t>20</a:t>
                      </a:r>
                      <a:endParaRPr lang="en-GB" dirty="0"/>
                    </a:p>
                  </a:txBody>
                  <a:tcPr/>
                </a:tc>
                <a:tc>
                  <a:txBody>
                    <a:bodyPr/>
                    <a:lstStyle/>
                    <a:p>
                      <a:r>
                        <a:rPr lang="en-GB" dirty="0" smtClean="0"/>
                        <a:t>15</a:t>
                      </a:r>
                      <a:endParaRPr lang="en-GB" dirty="0"/>
                    </a:p>
                  </a:txBody>
                  <a:tcPr/>
                </a:tc>
                <a:extLst>
                  <a:ext uri="{0D108BD9-81ED-4DB2-BD59-A6C34878D82A}">
                    <a16:rowId xmlns:a16="http://schemas.microsoft.com/office/drawing/2014/main" val="10002"/>
                  </a:ext>
                </a:extLst>
              </a:tr>
              <a:tr h="370840">
                <a:tc>
                  <a:txBody>
                    <a:bodyPr/>
                    <a:lstStyle/>
                    <a:p>
                      <a:r>
                        <a:rPr lang="en-GB" dirty="0" smtClean="0"/>
                        <a:t>2</a:t>
                      </a:r>
                      <a:endParaRPr lang="en-GB" dirty="0"/>
                    </a:p>
                  </a:txBody>
                  <a:tcPr/>
                </a:tc>
                <a:tc>
                  <a:txBody>
                    <a:bodyPr/>
                    <a:lstStyle/>
                    <a:p>
                      <a:r>
                        <a:rPr lang="en-GB" dirty="0" smtClean="0"/>
                        <a:t>2</a:t>
                      </a:r>
                      <a:endParaRPr lang="en-GB" dirty="0"/>
                    </a:p>
                  </a:txBody>
                  <a:tcPr/>
                </a:tc>
                <a:tc>
                  <a:txBody>
                    <a:bodyPr/>
                    <a:lstStyle/>
                    <a:p>
                      <a:r>
                        <a:rPr lang="en-GB" dirty="0" smtClean="0"/>
                        <a:t>1</a:t>
                      </a:r>
                      <a:endParaRPr lang="en-GB" dirty="0"/>
                    </a:p>
                  </a:txBody>
                  <a:tcPr/>
                </a:tc>
                <a:tc>
                  <a:txBody>
                    <a:bodyPr/>
                    <a:lstStyle/>
                    <a:p>
                      <a:r>
                        <a:rPr lang="en-GB" dirty="0" smtClean="0"/>
                        <a:t>5</a:t>
                      </a:r>
                      <a:endParaRPr lang="en-GB" dirty="0"/>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r>
                        <a:rPr lang="en-GB" dirty="0" smtClean="0"/>
                        <a:t>40</a:t>
                      </a:r>
                      <a:endParaRPr lang="en-GB" dirty="0"/>
                    </a:p>
                  </a:txBody>
                  <a:tcPr/>
                </a:tc>
                <a:tc>
                  <a:txBody>
                    <a:bodyPr/>
                    <a:lstStyle/>
                    <a:p>
                      <a:r>
                        <a:rPr lang="en-GB" dirty="0" smtClean="0"/>
                        <a:t>40</a:t>
                      </a:r>
                      <a:endParaRPr lang="en-GB" dirty="0"/>
                    </a:p>
                  </a:txBody>
                  <a:tcPr/>
                </a:tc>
                <a:tc>
                  <a:txBody>
                    <a:bodyPr/>
                    <a:lstStyle/>
                    <a:p>
                      <a:r>
                        <a:rPr lang="en-GB" dirty="0" smtClean="0"/>
                        <a:t>30</a:t>
                      </a:r>
                      <a:endParaRPr lang="en-GB" dirty="0"/>
                    </a:p>
                  </a:txBody>
                  <a:tcPr/>
                </a:tc>
                <a:extLst>
                  <a:ext uri="{0D108BD9-81ED-4DB2-BD59-A6C34878D82A}">
                    <a16:rowId xmlns:a16="http://schemas.microsoft.com/office/drawing/2014/main" val="10004"/>
                  </a:ext>
                </a:extLst>
              </a:tr>
              <a:tr h="370840">
                <a:tc>
                  <a:txBody>
                    <a:bodyPr/>
                    <a:lstStyle/>
                    <a:p>
                      <a:r>
                        <a:rPr lang="en-GB" dirty="0" smtClean="0"/>
                        <a:t>4</a:t>
                      </a:r>
                      <a:endParaRPr lang="en-GB" dirty="0"/>
                    </a:p>
                  </a:txBody>
                  <a:tcPr/>
                </a:tc>
                <a:tc>
                  <a:txBody>
                    <a:bodyPr/>
                    <a:lstStyle/>
                    <a:p>
                      <a:r>
                        <a:rPr lang="en-GB" dirty="0" smtClean="0"/>
                        <a:t>4</a:t>
                      </a:r>
                      <a:endParaRPr lang="en-GB" dirty="0"/>
                    </a:p>
                  </a:txBody>
                  <a:tcPr/>
                </a:tc>
                <a:tc>
                  <a:txBody>
                    <a:bodyPr/>
                    <a:lstStyle/>
                    <a:p>
                      <a:r>
                        <a:rPr lang="en-GB" dirty="0" smtClean="0"/>
                        <a:t>3</a:t>
                      </a:r>
                      <a:endParaRPr lang="en-GB" dirty="0"/>
                    </a:p>
                  </a:txBody>
                  <a:tcPr/>
                </a:tc>
                <a:tc>
                  <a:txBody>
                    <a:bodyPr/>
                    <a:lstStyle/>
                    <a:p>
                      <a:r>
                        <a:rPr lang="en-GB" dirty="0" smtClean="0"/>
                        <a:t>0</a:t>
                      </a:r>
                      <a:endParaRPr lang="en-GB" dirty="0"/>
                    </a:p>
                  </a:txBody>
                  <a:tcPr/>
                </a:tc>
                <a:extLst>
                  <a:ext uri="{0D108BD9-81ED-4DB2-BD59-A6C34878D82A}">
                    <a16:rowId xmlns:a16="http://schemas.microsoft.com/office/drawing/2014/main" val="10005"/>
                  </a:ext>
                </a:extLst>
              </a:tr>
              <a:tr h="370840">
                <a:tc>
                  <a:txBody>
                    <a:bodyPr/>
                    <a:lstStyle/>
                    <a:p>
                      <a:r>
                        <a:rPr lang="en-GB" dirty="0" smtClean="0"/>
                        <a:t>6</a:t>
                      </a:r>
                      <a:endParaRPr lang="en-GB" dirty="0"/>
                    </a:p>
                  </a:txBody>
                  <a:tcPr/>
                </a:tc>
                <a:tc>
                  <a:txBody>
                    <a:bodyPr/>
                    <a:lstStyle/>
                    <a:p>
                      <a:r>
                        <a:rPr lang="en-GB" dirty="0" smtClean="0"/>
                        <a:t>6</a:t>
                      </a:r>
                      <a:endParaRPr lang="en-GB" dirty="0"/>
                    </a:p>
                  </a:txBody>
                  <a:tcPr/>
                </a:tc>
                <a:tc>
                  <a:txBody>
                    <a:bodyPr/>
                    <a:lstStyle/>
                    <a:p>
                      <a:r>
                        <a:rPr lang="en-GB" dirty="0" smtClean="0"/>
                        <a:t>4</a:t>
                      </a:r>
                      <a:endParaRPr lang="en-GB" dirty="0"/>
                    </a:p>
                  </a:txBody>
                  <a:tcPr/>
                </a:tc>
                <a:tc>
                  <a:txBody>
                    <a:bodyPr/>
                    <a:lstStyle/>
                    <a:p>
                      <a:r>
                        <a:rPr lang="en-GB" dirty="0" smtClean="0"/>
                        <a:t>5</a:t>
                      </a:r>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9483812" y="5141373"/>
            <a:ext cx="986167" cy="369332"/>
          </a:xfrm>
          <a:prstGeom prst="rect">
            <a:avLst/>
          </a:prstGeom>
          <a:noFill/>
        </p:spPr>
        <p:txBody>
          <a:bodyPr wrap="none" rtlCol="0">
            <a:spAutoFit/>
          </a:bodyPr>
          <a:lstStyle/>
          <a:p>
            <a:r>
              <a:rPr lang="en-GB" dirty="0"/>
              <a:t>x</a:t>
            </a:r>
            <a:r>
              <a:rPr lang="en-GB" dirty="0" smtClean="0"/>
              <a:t> 1 of 10</a:t>
            </a:r>
            <a:endParaRPr lang="en-GB" dirty="0"/>
          </a:p>
        </p:txBody>
      </p:sp>
      <p:sp>
        <p:nvSpPr>
          <p:cNvPr id="6" name="TextBox 5"/>
          <p:cNvSpPr txBox="1"/>
          <p:nvPr/>
        </p:nvSpPr>
        <p:spPr>
          <a:xfrm>
            <a:off x="9475635" y="4415406"/>
            <a:ext cx="1002519" cy="369332"/>
          </a:xfrm>
          <a:prstGeom prst="rect">
            <a:avLst/>
          </a:prstGeom>
          <a:noFill/>
        </p:spPr>
        <p:txBody>
          <a:bodyPr wrap="none" rtlCol="0">
            <a:spAutoFit/>
          </a:bodyPr>
          <a:lstStyle/>
          <a:p>
            <a:r>
              <a:rPr lang="en-GB" dirty="0" smtClean="0"/>
              <a:t>x 5 of 1’s</a:t>
            </a:r>
            <a:endParaRPr lang="en-GB" dirty="0"/>
          </a:p>
        </p:txBody>
      </p:sp>
      <p:sp>
        <p:nvSpPr>
          <p:cNvPr id="7" name="TextBox 6"/>
          <p:cNvSpPr txBox="1"/>
          <p:nvPr/>
        </p:nvSpPr>
        <p:spPr>
          <a:xfrm>
            <a:off x="9481752" y="5854643"/>
            <a:ext cx="1148071" cy="369332"/>
          </a:xfrm>
          <a:prstGeom prst="rect">
            <a:avLst/>
          </a:prstGeom>
          <a:noFill/>
        </p:spPr>
        <p:txBody>
          <a:bodyPr wrap="none" rtlCol="0">
            <a:spAutoFit/>
          </a:bodyPr>
          <a:lstStyle/>
          <a:p>
            <a:r>
              <a:rPr lang="en-GB" dirty="0" smtClean="0"/>
              <a:t>Add Them</a:t>
            </a:r>
            <a:endParaRPr lang="en-GB" dirty="0"/>
          </a:p>
        </p:txBody>
      </p:sp>
    </p:spTree>
    <p:extLst>
      <p:ext uri="{BB962C8B-B14F-4D97-AF65-F5344CB8AC3E}">
        <p14:creationId xmlns:p14="http://schemas.microsoft.com/office/powerpoint/2010/main" val="2748781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a:t>
            </a:r>
            <a:endParaRPr lang="en-GB" dirty="0"/>
          </a:p>
        </p:txBody>
      </p:sp>
      <p:sp>
        <p:nvSpPr>
          <p:cNvPr id="3" name="Content Placeholder 2"/>
          <p:cNvSpPr>
            <a:spLocks noGrp="1"/>
          </p:cNvSpPr>
          <p:nvPr>
            <p:ph idx="1"/>
          </p:nvPr>
        </p:nvSpPr>
        <p:spPr/>
        <p:txBody>
          <a:bodyPr/>
          <a:lstStyle/>
          <a:p>
            <a:r>
              <a:rPr lang="en-GB" dirty="0" smtClean="0"/>
              <a:t>Look at the 4</a:t>
            </a:r>
            <a:r>
              <a:rPr lang="en-GB" baseline="30000" dirty="0" smtClean="0"/>
              <a:t>th</a:t>
            </a:r>
            <a:r>
              <a:rPr lang="en-GB" dirty="0" smtClean="0"/>
              <a:t> and 5</a:t>
            </a:r>
            <a:r>
              <a:rPr lang="en-GB" baseline="30000" dirty="0" smtClean="0"/>
              <a:t>th</a:t>
            </a:r>
            <a:r>
              <a:rPr lang="en-GB" dirty="0" smtClean="0"/>
              <a:t> lines.  We could have just shifted on place to the left.</a:t>
            </a:r>
          </a:p>
          <a:p>
            <a:r>
              <a:rPr lang="en-GB" dirty="0" smtClean="0"/>
              <a:t>If you multiply by the number base (in this case we are in base 10), all you do is shift the symbols</a:t>
            </a:r>
            <a:endParaRPr lang="en-GB" dirty="0"/>
          </a:p>
        </p:txBody>
      </p:sp>
      <p:pic>
        <p:nvPicPr>
          <p:cNvPr id="4" name="Picture 3"/>
          <p:cNvPicPr>
            <a:picLocks noChangeAspect="1"/>
          </p:cNvPicPr>
          <p:nvPr/>
        </p:nvPicPr>
        <p:blipFill>
          <a:blip r:embed="rId2"/>
          <a:stretch>
            <a:fillRect/>
          </a:stretch>
        </p:blipFill>
        <p:spPr>
          <a:xfrm>
            <a:off x="1080450" y="3651139"/>
            <a:ext cx="8169348" cy="2719052"/>
          </a:xfrm>
          <a:prstGeom prst="rect">
            <a:avLst/>
          </a:prstGeom>
        </p:spPr>
      </p:pic>
      <p:pic>
        <p:nvPicPr>
          <p:cNvPr id="5" name="Picture 4"/>
          <p:cNvPicPr>
            <a:picLocks noChangeAspect="1"/>
          </p:cNvPicPr>
          <p:nvPr/>
        </p:nvPicPr>
        <p:blipFill>
          <a:blip r:embed="rId3"/>
          <a:stretch>
            <a:fillRect/>
          </a:stretch>
        </p:blipFill>
        <p:spPr>
          <a:xfrm>
            <a:off x="9249798" y="4437592"/>
            <a:ext cx="1255885" cy="1932599"/>
          </a:xfrm>
          <a:prstGeom prst="rect">
            <a:avLst/>
          </a:prstGeom>
        </p:spPr>
      </p:pic>
    </p:spTree>
    <p:extLst>
      <p:ext uri="{BB962C8B-B14F-4D97-AF65-F5344CB8AC3E}">
        <p14:creationId xmlns:p14="http://schemas.microsoft.com/office/powerpoint/2010/main" val="3345539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Denary System</a:t>
            </a:r>
            <a:endParaRPr lang="en-GB" dirty="0"/>
          </a:p>
        </p:txBody>
      </p:sp>
      <p:sp>
        <p:nvSpPr>
          <p:cNvPr id="3" name="Content Placeholder 2"/>
          <p:cNvSpPr>
            <a:spLocks noGrp="1"/>
          </p:cNvSpPr>
          <p:nvPr>
            <p:ph idx="1"/>
          </p:nvPr>
        </p:nvSpPr>
        <p:spPr/>
        <p:txBody>
          <a:bodyPr/>
          <a:lstStyle/>
          <a:p>
            <a:r>
              <a:rPr lang="en-GB" dirty="0" smtClean="0"/>
              <a:t>So we use a number of symbols, then stack them to represent the number we want to write down (save).</a:t>
            </a:r>
          </a:p>
          <a:p>
            <a:r>
              <a:rPr lang="en-GB" dirty="0" smtClean="0"/>
              <a:t>We can add them in columns, then shift the number of the next type of digit to the next column up (e.g. shift a ten from ones to tens column)</a:t>
            </a:r>
          </a:p>
          <a:p>
            <a:r>
              <a:rPr lang="en-GB" dirty="0" smtClean="0"/>
              <a:t>We can multiply them by shifting and multiplying digits</a:t>
            </a:r>
          </a:p>
          <a:p>
            <a:r>
              <a:rPr lang="en-GB" dirty="0" smtClean="0"/>
              <a:t>The process is mechanical and repeatable – no magic, only mechanics</a:t>
            </a:r>
          </a:p>
        </p:txBody>
      </p:sp>
    </p:spTree>
    <p:extLst>
      <p:ext uri="{BB962C8B-B14F-4D97-AF65-F5344CB8AC3E}">
        <p14:creationId xmlns:p14="http://schemas.microsoft.com/office/powerpoint/2010/main" val="1472486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Binary (Base 2)</a:t>
            </a:r>
            <a:endParaRPr lang="en-GB" dirty="0"/>
          </a:p>
        </p:txBody>
      </p:sp>
      <p:sp>
        <p:nvSpPr>
          <p:cNvPr id="3" name="Content Placeholder 2"/>
          <p:cNvSpPr>
            <a:spLocks noGrp="1"/>
          </p:cNvSpPr>
          <p:nvPr>
            <p:ph idx="1"/>
          </p:nvPr>
        </p:nvSpPr>
        <p:spPr/>
        <p:txBody>
          <a:bodyPr/>
          <a:lstStyle/>
          <a:p>
            <a:r>
              <a:rPr lang="en-GB" dirty="0" smtClean="0"/>
              <a:t>We could use 1’s, 2’s, 4’s, 8’s rather than units, tens, hundreds, thousands (bear with me!)</a:t>
            </a:r>
          </a:p>
          <a:p>
            <a:r>
              <a:rPr lang="en-GB" dirty="0" smtClean="0"/>
              <a:t>So the ordinary denary number 12 would become:</a:t>
            </a:r>
          </a:p>
          <a:p>
            <a:endParaRPr lang="en-GB" dirty="0"/>
          </a:p>
          <a:p>
            <a:endParaRPr lang="en-GB" dirty="0" smtClean="0"/>
          </a:p>
          <a:p>
            <a:endParaRPr lang="en-GB" dirty="0"/>
          </a:p>
          <a:p>
            <a:r>
              <a:rPr lang="en-GB" dirty="0" smtClean="0"/>
              <a:t>1x4 + 1x8 = 12</a:t>
            </a:r>
          </a:p>
          <a:p>
            <a:r>
              <a:rPr lang="en-GB" dirty="0" smtClean="0"/>
              <a:t>All the same stuff – adding columns, shifting things above the digit limit to add, shifting and multiplying to multiply, work here as well</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730837066"/>
              </p:ext>
            </p:extLst>
          </p:nvPr>
        </p:nvGraphicFramePr>
        <p:xfrm>
          <a:off x="1241167" y="3630454"/>
          <a:ext cx="8128000" cy="7416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tblGrid>
              <a:tr h="370840">
                <a:tc>
                  <a:txBody>
                    <a:bodyPr/>
                    <a:lstStyle/>
                    <a:p>
                      <a:r>
                        <a:rPr lang="en-GB" dirty="0" smtClean="0"/>
                        <a:t>8’s = 2</a:t>
                      </a:r>
                      <a:r>
                        <a:rPr lang="en-GB" baseline="30000" dirty="0" smtClean="0"/>
                        <a:t>3</a:t>
                      </a:r>
                      <a:endParaRPr lang="en-GB" dirty="0"/>
                    </a:p>
                  </a:txBody>
                  <a:tcPr/>
                </a:tc>
                <a:tc>
                  <a:txBody>
                    <a:bodyPr/>
                    <a:lstStyle/>
                    <a:p>
                      <a:r>
                        <a:rPr lang="en-GB" dirty="0" smtClean="0"/>
                        <a:t>4’s = 2</a:t>
                      </a:r>
                      <a:r>
                        <a:rPr lang="en-GB" baseline="30000" dirty="0" smtClean="0"/>
                        <a:t>2</a:t>
                      </a:r>
                      <a:endParaRPr lang="en-GB" dirty="0"/>
                    </a:p>
                  </a:txBody>
                  <a:tcPr/>
                </a:tc>
                <a:tc>
                  <a:txBody>
                    <a:bodyPr/>
                    <a:lstStyle/>
                    <a:p>
                      <a:r>
                        <a:rPr lang="en-GB" dirty="0" smtClean="0"/>
                        <a:t>2’s = 2</a:t>
                      </a:r>
                      <a:r>
                        <a:rPr lang="en-GB" baseline="30000" dirty="0" smtClean="0"/>
                        <a:t>1</a:t>
                      </a:r>
                      <a:endParaRPr lang="en-GB" dirty="0"/>
                    </a:p>
                  </a:txBody>
                  <a:tcPr/>
                </a:tc>
                <a:tc>
                  <a:txBody>
                    <a:bodyPr/>
                    <a:lstStyle/>
                    <a:p>
                      <a:r>
                        <a:rPr lang="en-GB" dirty="0" smtClean="0"/>
                        <a:t>1’s = 2</a:t>
                      </a:r>
                      <a:r>
                        <a:rPr lang="en-GB" baseline="30000" dirty="0" smtClean="0"/>
                        <a:t>0</a:t>
                      </a:r>
                      <a:endParaRPr lang="en-GB" dirty="0"/>
                    </a:p>
                  </a:txBody>
                  <a:tcPr/>
                </a:tc>
                <a:extLst>
                  <a:ext uri="{0D108BD9-81ED-4DB2-BD59-A6C34878D82A}">
                    <a16:rowId xmlns:a16="http://schemas.microsoft.com/office/drawing/2014/main" val="10000"/>
                  </a:ext>
                </a:extLst>
              </a:tr>
              <a:tr h="370840">
                <a:tc>
                  <a:txBody>
                    <a:bodyPr/>
                    <a:lstStyle/>
                    <a:p>
                      <a:r>
                        <a:rPr lang="en-GB" dirty="0" smtClean="0"/>
                        <a:t>1</a:t>
                      </a:r>
                      <a:endParaRPr lang="en-GB" dirty="0"/>
                    </a:p>
                  </a:txBody>
                  <a:tcPr/>
                </a:tc>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74116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a:t>
            </a:r>
            <a:endParaRPr lang="en-GB" dirty="0"/>
          </a:p>
        </p:txBody>
      </p:sp>
      <p:sp>
        <p:nvSpPr>
          <p:cNvPr id="3" name="Content Placeholder 2"/>
          <p:cNvSpPr>
            <a:spLocks noGrp="1"/>
          </p:cNvSpPr>
          <p:nvPr>
            <p:ph idx="1"/>
          </p:nvPr>
        </p:nvSpPr>
        <p:spPr/>
        <p:txBody>
          <a:bodyPr/>
          <a:lstStyle/>
          <a:p>
            <a:r>
              <a:rPr lang="en-GB" dirty="0" smtClean="0"/>
              <a:t>There is what we might call a price balance at work</a:t>
            </a:r>
          </a:p>
          <a:p>
            <a:r>
              <a:rPr lang="en-GB" dirty="0" smtClean="0"/>
              <a:t>The more symbols we use, the less digits we need to store a number</a:t>
            </a:r>
          </a:p>
          <a:p>
            <a:r>
              <a:rPr lang="en-GB" dirty="0" smtClean="0"/>
              <a:t>But the more different symbols we use, the more ways of representing a digit we need</a:t>
            </a:r>
          </a:p>
          <a:p>
            <a:r>
              <a:rPr lang="en-GB" dirty="0"/>
              <a:t>F</a:t>
            </a:r>
            <a:r>
              <a:rPr lang="en-GB" dirty="0" smtClean="0"/>
              <a:t>ewer symbols means longer representations for the same number – but we can still represent all the numbers</a:t>
            </a:r>
          </a:p>
          <a:p>
            <a:r>
              <a:rPr lang="en-GB" dirty="0" smtClean="0"/>
              <a:t>So: symbol efficiency against digit efficiency</a:t>
            </a:r>
          </a:p>
          <a:p>
            <a:pPr lvl="1"/>
            <a:r>
              <a:rPr lang="en-GB" dirty="0" smtClean="0"/>
              <a:t>Count up to 1024 on your fingers (binary)</a:t>
            </a:r>
          </a:p>
          <a:p>
            <a:pPr lvl="1"/>
            <a:r>
              <a:rPr lang="en-GB" dirty="0" smtClean="0"/>
              <a:t>100 is three digits in denary, seven digits (110 0100) in binary</a:t>
            </a:r>
            <a:endParaRPr lang="en-GB" dirty="0"/>
          </a:p>
        </p:txBody>
      </p:sp>
    </p:spTree>
    <p:extLst>
      <p:ext uri="{BB962C8B-B14F-4D97-AF65-F5344CB8AC3E}">
        <p14:creationId xmlns:p14="http://schemas.microsoft.com/office/powerpoint/2010/main" val="2392767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a:t>
            </a:r>
            <a:endParaRPr lang="en-GB" dirty="0"/>
          </a:p>
        </p:txBody>
      </p:sp>
      <p:sp>
        <p:nvSpPr>
          <p:cNvPr id="3" name="Content Placeholder 2"/>
          <p:cNvSpPr>
            <a:spLocks noGrp="1"/>
          </p:cNvSpPr>
          <p:nvPr>
            <p:ph idx="1"/>
          </p:nvPr>
        </p:nvSpPr>
        <p:spPr/>
        <p:txBody>
          <a:bodyPr/>
          <a:lstStyle/>
          <a:p>
            <a:r>
              <a:rPr lang="en-GB" dirty="0" smtClean="0"/>
              <a:t>Drop into a world in which everything is either </a:t>
            </a:r>
            <a:r>
              <a:rPr lang="en-GB" b="1" dirty="0" smtClean="0"/>
              <a:t>there</a:t>
            </a:r>
            <a:r>
              <a:rPr lang="en-GB" dirty="0" smtClean="0"/>
              <a:t> or </a:t>
            </a:r>
            <a:r>
              <a:rPr lang="en-GB" b="1" dirty="0" smtClean="0"/>
              <a:t>not there</a:t>
            </a:r>
            <a:endParaRPr lang="en-GB" dirty="0" smtClean="0"/>
          </a:p>
          <a:p>
            <a:pPr lvl="1"/>
            <a:r>
              <a:rPr lang="en-GB" dirty="0" smtClean="0"/>
              <a:t>For example, simple lights – either switched on or switched off</a:t>
            </a:r>
          </a:p>
          <a:p>
            <a:r>
              <a:rPr lang="en-GB" dirty="0" smtClean="0"/>
              <a:t>We could abstract this conceptual world into maths, representing it as a set of binary values</a:t>
            </a:r>
          </a:p>
          <a:p>
            <a:r>
              <a:rPr lang="en-GB" dirty="0" smtClean="0">
                <a:solidFill>
                  <a:srgbClr val="FF0000"/>
                </a:solidFill>
              </a:rPr>
              <a:t>(This is an overarching good trick that we won’t talk about yet:  the ability to abstract the world into properties or values that are two-valued or multi-valued)</a:t>
            </a:r>
          </a:p>
          <a:p>
            <a:r>
              <a:rPr lang="en-GB" dirty="0" smtClean="0"/>
              <a:t>It is relatively straightforward to create electronic circuits that deal with this there/not there, on/off thinking</a:t>
            </a:r>
          </a:p>
          <a:p>
            <a:endParaRPr lang="en-GB" dirty="0"/>
          </a:p>
        </p:txBody>
      </p:sp>
    </p:spTree>
    <p:extLst>
      <p:ext uri="{BB962C8B-B14F-4D97-AF65-F5344CB8AC3E}">
        <p14:creationId xmlns:p14="http://schemas.microsoft.com/office/powerpoint/2010/main" val="1801989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It’s Called Binary Logic</a:t>
            </a:r>
            <a:endParaRPr lang="en-GB" dirty="0"/>
          </a:p>
        </p:txBody>
      </p:sp>
      <p:sp>
        <p:nvSpPr>
          <p:cNvPr id="3" name="Content Placeholder 2"/>
          <p:cNvSpPr>
            <a:spLocks noGrp="1"/>
          </p:cNvSpPr>
          <p:nvPr>
            <p:ph idx="1"/>
          </p:nvPr>
        </p:nvSpPr>
        <p:spPr/>
        <p:txBody>
          <a:bodyPr>
            <a:normAutofit lnSpcReduction="10000"/>
          </a:bodyPr>
          <a:lstStyle/>
          <a:p>
            <a:r>
              <a:rPr lang="en-GB" dirty="0" smtClean="0"/>
              <a:t>Binary logic is the basis of computer processing</a:t>
            </a:r>
          </a:p>
          <a:p>
            <a:r>
              <a:rPr lang="en-GB" dirty="0" smtClean="0"/>
              <a:t>Take three very simple examples, called gates</a:t>
            </a:r>
          </a:p>
          <a:p>
            <a:pPr marL="0" indent="0">
              <a:buNone/>
            </a:pPr>
            <a:endParaRPr lang="en-GB" dirty="0" smtClean="0"/>
          </a:p>
          <a:p>
            <a:pPr marL="514350" indent="-514350">
              <a:buFont typeface="+mj-lt"/>
              <a:buAutoNum type="arabicPeriod"/>
            </a:pPr>
            <a:r>
              <a:rPr lang="en-GB" dirty="0" smtClean="0"/>
              <a:t>The NOT gate:  Put in a ‘1’, get out a ‘0’, and vice versa.  The output is NOT what you put in</a:t>
            </a:r>
          </a:p>
          <a:p>
            <a:pPr marL="0" indent="0">
              <a:buNone/>
            </a:pPr>
            <a:endParaRPr lang="en-GB" dirty="0" smtClean="0"/>
          </a:p>
          <a:p>
            <a:pPr marL="0" indent="0">
              <a:buNone/>
            </a:pPr>
            <a:endParaRPr lang="en-GB" dirty="0" smtClean="0"/>
          </a:p>
          <a:p>
            <a:pPr marL="0" indent="0">
              <a:buNone/>
            </a:pPr>
            <a:endParaRPr lang="en-GB" dirty="0" smtClean="0"/>
          </a:p>
          <a:p>
            <a:pPr marL="0" indent="0">
              <a:buNone/>
            </a:pPr>
            <a:r>
              <a:rPr lang="en-GB" dirty="0" smtClean="0"/>
              <a:t>This only needs one input to have an output</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006193575"/>
              </p:ext>
            </p:extLst>
          </p:nvPr>
        </p:nvGraphicFramePr>
        <p:xfrm>
          <a:off x="1456038" y="4088942"/>
          <a:ext cx="2853038" cy="1112520"/>
        </p:xfrm>
        <a:graphic>
          <a:graphicData uri="http://schemas.openxmlformats.org/drawingml/2006/table">
            <a:tbl>
              <a:tblPr firstRow="1" bandRow="1">
                <a:tableStyleId>{5C22544A-7EE6-4342-B048-85BDC9FD1C3A}</a:tableStyleId>
              </a:tblPr>
              <a:tblGrid>
                <a:gridCol w="1426519">
                  <a:extLst>
                    <a:ext uri="{9D8B030D-6E8A-4147-A177-3AD203B41FA5}">
                      <a16:colId xmlns:a16="http://schemas.microsoft.com/office/drawing/2014/main" val="20000"/>
                    </a:ext>
                  </a:extLst>
                </a:gridCol>
                <a:gridCol w="1426519">
                  <a:extLst>
                    <a:ext uri="{9D8B030D-6E8A-4147-A177-3AD203B41FA5}">
                      <a16:colId xmlns:a16="http://schemas.microsoft.com/office/drawing/2014/main" val="20001"/>
                    </a:ext>
                  </a:extLst>
                </a:gridCol>
              </a:tblGrid>
              <a:tr h="370840">
                <a:tc>
                  <a:txBody>
                    <a:bodyPr/>
                    <a:lstStyle/>
                    <a:p>
                      <a:r>
                        <a:rPr lang="en-GB" dirty="0" smtClean="0"/>
                        <a:t>Input</a:t>
                      </a:r>
                      <a:endParaRPr lang="en-GB" dirty="0"/>
                    </a:p>
                  </a:txBody>
                  <a:tcPr/>
                </a:tc>
                <a:tc>
                  <a:txBody>
                    <a:bodyPr/>
                    <a:lstStyle/>
                    <a:p>
                      <a:r>
                        <a:rPr lang="en-GB" dirty="0" smtClean="0"/>
                        <a:t>Output</a:t>
                      </a:r>
                      <a:endParaRPr lang="en-GB" dirty="0"/>
                    </a:p>
                  </a:txBody>
                  <a:tcPr/>
                </a:tc>
                <a:extLst>
                  <a:ext uri="{0D108BD9-81ED-4DB2-BD59-A6C34878D82A}">
                    <a16:rowId xmlns:a16="http://schemas.microsoft.com/office/drawing/2014/main" val="10000"/>
                  </a:ext>
                </a:extLst>
              </a:tr>
              <a:tr h="370840">
                <a:tc>
                  <a:txBody>
                    <a:bodyPr/>
                    <a:lstStyle/>
                    <a:p>
                      <a:r>
                        <a:rPr lang="en-GB" dirty="0" smtClean="0"/>
                        <a:t>0</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1"/>
                  </a:ext>
                </a:extLst>
              </a:tr>
              <a:tr h="370840">
                <a:tc>
                  <a:txBody>
                    <a:bodyPr/>
                    <a:lstStyle/>
                    <a:p>
                      <a:r>
                        <a:rPr lang="en-GB" dirty="0" smtClean="0"/>
                        <a:t>1</a:t>
                      </a:r>
                      <a:endParaRPr lang="en-GB" dirty="0"/>
                    </a:p>
                  </a:txBody>
                  <a:tcPr/>
                </a:tc>
                <a:tc>
                  <a:txBody>
                    <a:bodyPr/>
                    <a:lstStyle/>
                    <a:p>
                      <a:r>
                        <a:rPr lang="en-GB" dirty="0" smtClean="0"/>
                        <a:t>0</a:t>
                      </a:r>
                      <a:endParaRPr lang="en-GB" dirty="0"/>
                    </a:p>
                  </a:txBody>
                  <a:tcPr/>
                </a:tc>
                <a:extLst>
                  <a:ext uri="{0D108BD9-81ED-4DB2-BD59-A6C34878D82A}">
                    <a16:rowId xmlns:a16="http://schemas.microsoft.com/office/drawing/2014/main" val="10002"/>
                  </a:ext>
                </a:extLst>
              </a:tr>
            </a:tbl>
          </a:graphicData>
        </a:graphic>
      </p:graphicFrame>
      <p:sp>
        <p:nvSpPr>
          <p:cNvPr id="5" name="Isosceles Triangle 4"/>
          <p:cNvSpPr/>
          <p:nvPr/>
        </p:nvSpPr>
        <p:spPr>
          <a:xfrm rot="19533274">
            <a:off x="6718041" y="4282751"/>
            <a:ext cx="699796" cy="550506"/>
          </a:xfrm>
          <a:prstGeom prst="triangl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512177" y="4542565"/>
            <a:ext cx="74645" cy="1026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6623701" y="4593883"/>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7572826" y="4588004"/>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7915958" y="4415095"/>
            <a:ext cx="856325" cy="369332"/>
          </a:xfrm>
          <a:prstGeom prst="rect">
            <a:avLst/>
          </a:prstGeom>
          <a:noFill/>
        </p:spPr>
        <p:txBody>
          <a:bodyPr wrap="none" rtlCol="0">
            <a:spAutoFit/>
          </a:bodyPr>
          <a:lstStyle/>
          <a:p>
            <a:r>
              <a:rPr lang="en-GB" dirty="0" smtClean="0"/>
              <a:t>Output</a:t>
            </a:r>
            <a:endParaRPr lang="en-GB" dirty="0"/>
          </a:p>
        </p:txBody>
      </p:sp>
      <p:sp>
        <p:nvSpPr>
          <p:cNvPr id="12" name="TextBox 11"/>
          <p:cNvSpPr txBox="1"/>
          <p:nvPr/>
        </p:nvSpPr>
        <p:spPr>
          <a:xfrm>
            <a:off x="5933783" y="4403338"/>
            <a:ext cx="684803" cy="369332"/>
          </a:xfrm>
          <a:prstGeom prst="rect">
            <a:avLst/>
          </a:prstGeom>
          <a:noFill/>
        </p:spPr>
        <p:txBody>
          <a:bodyPr wrap="none" rtlCol="0">
            <a:spAutoFit/>
          </a:bodyPr>
          <a:lstStyle/>
          <a:p>
            <a:r>
              <a:rPr lang="en-GB" dirty="0" smtClean="0"/>
              <a:t>Input</a:t>
            </a:r>
            <a:endParaRPr lang="en-GB" dirty="0"/>
          </a:p>
        </p:txBody>
      </p:sp>
    </p:spTree>
    <p:extLst>
      <p:ext uri="{BB962C8B-B14F-4D97-AF65-F5344CB8AC3E}">
        <p14:creationId xmlns:p14="http://schemas.microsoft.com/office/powerpoint/2010/main" val="2403862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Binary Logic</a:t>
            </a:r>
            <a:endParaRPr lang="en-GB" dirty="0"/>
          </a:p>
        </p:txBody>
      </p:sp>
      <p:sp>
        <p:nvSpPr>
          <p:cNvPr id="3" name="Content Placeholder 2"/>
          <p:cNvSpPr>
            <a:spLocks noGrp="1"/>
          </p:cNvSpPr>
          <p:nvPr>
            <p:ph idx="1"/>
          </p:nvPr>
        </p:nvSpPr>
        <p:spPr/>
        <p:txBody>
          <a:bodyPr/>
          <a:lstStyle/>
          <a:p>
            <a:pPr marL="514350" indent="-514350">
              <a:buFont typeface="+mj-lt"/>
              <a:buAutoNum type="arabicPeriod" startAt="2"/>
            </a:pPr>
            <a:r>
              <a:rPr lang="en-GB" dirty="0" smtClean="0"/>
              <a:t>The AND gate</a:t>
            </a:r>
          </a:p>
          <a:p>
            <a:pPr marL="0" indent="0">
              <a:buNone/>
            </a:pPr>
            <a:r>
              <a:rPr lang="en-GB" dirty="0" smtClean="0"/>
              <a:t>The output is a ‘1’ if and only if (</a:t>
            </a:r>
            <a:r>
              <a:rPr lang="en-GB" dirty="0" err="1" smtClean="0"/>
              <a:t>iff</a:t>
            </a:r>
            <a:r>
              <a:rPr lang="en-GB" dirty="0" smtClean="0"/>
              <a:t>) all the inputs are a ‘1’</a:t>
            </a:r>
          </a:p>
          <a:p>
            <a:pPr marL="0" indent="0">
              <a:buNone/>
            </a:pPr>
            <a:r>
              <a:rPr lang="en-GB" dirty="0" smtClean="0"/>
              <a:t>Take a simple two input example:</a:t>
            </a:r>
          </a:p>
        </p:txBody>
      </p:sp>
      <p:graphicFrame>
        <p:nvGraphicFramePr>
          <p:cNvPr id="4" name="Table 3"/>
          <p:cNvGraphicFramePr>
            <a:graphicFrameLocks noGrp="1"/>
          </p:cNvGraphicFramePr>
          <p:nvPr>
            <p:extLst>
              <p:ext uri="{D42A27DB-BD31-4B8C-83A1-F6EECF244321}">
                <p14:modId xmlns:p14="http://schemas.microsoft.com/office/powerpoint/2010/main" val="2859938231"/>
              </p:ext>
            </p:extLst>
          </p:nvPr>
        </p:nvGraphicFramePr>
        <p:xfrm>
          <a:off x="838200" y="3504055"/>
          <a:ext cx="3891006" cy="1854200"/>
        </p:xfrm>
        <a:graphic>
          <a:graphicData uri="http://schemas.openxmlformats.org/drawingml/2006/table">
            <a:tbl>
              <a:tblPr firstRow="1" bandRow="1">
                <a:tableStyleId>{5C22544A-7EE6-4342-B048-85BDC9FD1C3A}</a:tableStyleId>
              </a:tblPr>
              <a:tblGrid>
                <a:gridCol w="1297002">
                  <a:extLst>
                    <a:ext uri="{9D8B030D-6E8A-4147-A177-3AD203B41FA5}">
                      <a16:colId xmlns:a16="http://schemas.microsoft.com/office/drawing/2014/main" val="20000"/>
                    </a:ext>
                  </a:extLst>
                </a:gridCol>
                <a:gridCol w="1297002">
                  <a:extLst>
                    <a:ext uri="{9D8B030D-6E8A-4147-A177-3AD203B41FA5}">
                      <a16:colId xmlns:a16="http://schemas.microsoft.com/office/drawing/2014/main" val="20001"/>
                    </a:ext>
                  </a:extLst>
                </a:gridCol>
                <a:gridCol w="1297002">
                  <a:extLst>
                    <a:ext uri="{9D8B030D-6E8A-4147-A177-3AD203B41FA5}">
                      <a16:colId xmlns:a16="http://schemas.microsoft.com/office/drawing/2014/main" val="20002"/>
                    </a:ext>
                  </a:extLst>
                </a:gridCol>
              </a:tblGrid>
              <a:tr h="370840">
                <a:tc>
                  <a:txBody>
                    <a:bodyPr/>
                    <a:lstStyle/>
                    <a:p>
                      <a:r>
                        <a:rPr lang="en-GB" dirty="0" smtClean="0"/>
                        <a:t>Input 2</a:t>
                      </a:r>
                      <a:endParaRPr lang="en-GB" dirty="0"/>
                    </a:p>
                  </a:txBody>
                  <a:tcPr/>
                </a:tc>
                <a:tc>
                  <a:txBody>
                    <a:bodyPr/>
                    <a:lstStyle/>
                    <a:p>
                      <a:r>
                        <a:rPr lang="en-GB" dirty="0" smtClean="0"/>
                        <a:t>Input 1</a:t>
                      </a:r>
                      <a:endParaRPr lang="en-GB" dirty="0"/>
                    </a:p>
                  </a:txBody>
                  <a:tcPr/>
                </a:tc>
                <a:tc>
                  <a:txBody>
                    <a:bodyPr/>
                    <a:lstStyle/>
                    <a:p>
                      <a:r>
                        <a:rPr lang="en-GB" dirty="0" smtClean="0"/>
                        <a:t>Output</a:t>
                      </a:r>
                      <a:endParaRPr lang="en-GB" dirty="0"/>
                    </a:p>
                  </a:txBody>
                  <a:tcPr/>
                </a:tc>
                <a:extLst>
                  <a:ext uri="{0D108BD9-81ED-4DB2-BD59-A6C34878D82A}">
                    <a16:rowId xmlns:a16="http://schemas.microsoft.com/office/drawing/2014/main" val="10000"/>
                  </a:ext>
                </a:extLst>
              </a:tr>
              <a:tr h="370840">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extLst>
                  <a:ext uri="{0D108BD9-81ED-4DB2-BD59-A6C34878D82A}">
                    <a16:rowId xmlns:a16="http://schemas.microsoft.com/office/drawing/2014/main" val="10001"/>
                  </a:ext>
                </a:extLst>
              </a:tr>
              <a:tr h="370840">
                <a:tc>
                  <a:txBody>
                    <a:bodyPr/>
                    <a:lstStyle/>
                    <a:p>
                      <a:r>
                        <a:rPr lang="en-GB" dirty="0" smtClean="0"/>
                        <a:t>0</a:t>
                      </a:r>
                      <a:endParaRPr lang="en-GB" dirty="0"/>
                    </a:p>
                  </a:txBody>
                  <a:tcPr/>
                </a:tc>
                <a:tc>
                  <a:txBody>
                    <a:bodyPr/>
                    <a:lstStyle/>
                    <a:p>
                      <a:r>
                        <a:rPr lang="en-GB" dirty="0" smtClean="0"/>
                        <a:t>1</a:t>
                      </a:r>
                      <a:endParaRPr lang="en-GB" dirty="0"/>
                    </a:p>
                  </a:txBody>
                  <a:tcPr/>
                </a:tc>
                <a:tc>
                  <a:txBody>
                    <a:bodyPr/>
                    <a:lstStyle/>
                    <a:p>
                      <a:r>
                        <a:rPr lang="en-GB" dirty="0" smtClean="0"/>
                        <a:t>0</a:t>
                      </a:r>
                      <a:endParaRPr lang="en-GB" dirty="0"/>
                    </a:p>
                  </a:txBody>
                  <a:tcPr/>
                </a:tc>
                <a:extLst>
                  <a:ext uri="{0D108BD9-81ED-4DB2-BD59-A6C34878D82A}">
                    <a16:rowId xmlns:a16="http://schemas.microsoft.com/office/drawing/2014/main" val="10002"/>
                  </a:ext>
                </a:extLst>
              </a:tr>
              <a:tr h="370840">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extLst>
                  <a:ext uri="{0D108BD9-81ED-4DB2-BD59-A6C34878D82A}">
                    <a16:rowId xmlns:a16="http://schemas.microsoft.com/office/drawing/2014/main" val="10003"/>
                  </a:ext>
                </a:extLst>
              </a:tr>
              <a:tr h="370840">
                <a:tc>
                  <a:txBody>
                    <a:bodyPr/>
                    <a:lstStyle/>
                    <a:p>
                      <a:r>
                        <a:rPr lang="en-GB" dirty="0" smtClean="0"/>
                        <a:t>1</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4"/>
                  </a:ext>
                </a:extLst>
              </a:tr>
            </a:tbl>
          </a:graphicData>
        </a:graphic>
      </p:graphicFrame>
      <p:sp>
        <p:nvSpPr>
          <p:cNvPr id="5" name="Flowchart: Delay 4"/>
          <p:cNvSpPr/>
          <p:nvPr/>
        </p:nvSpPr>
        <p:spPr>
          <a:xfrm>
            <a:off x="6351373" y="4001294"/>
            <a:ext cx="980303" cy="751938"/>
          </a:xfrm>
          <a:prstGeom prst="flowChartDelay">
            <a:avLst/>
          </a:prstGeom>
          <a:no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flipH="1" flipV="1">
            <a:off x="5955957" y="4184822"/>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flipV="1">
            <a:off x="5955957" y="4551406"/>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flipV="1">
            <a:off x="7335795" y="4387561"/>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5162356" y="4000156"/>
            <a:ext cx="854721" cy="369332"/>
          </a:xfrm>
          <a:prstGeom prst="rect">
            <a:avLst/>
          </a:prstGeom>
          <a:noFill/>
        </p:spPr>
        <p:txBody>
          <a:bodyPr wrap="none" rtlCol="0">
            <a:spAutoFit/>
          </a:bodyPr>
          <a:lstStyle/>
          <a:p>
            <a:r>
              <a:rPr lang="en-GB" dirty="0" smtClean="0"/>
              <a:t>Input 1</a:t>
            </a:r>
            <a:endParaRPr lang="en-GB" dirty="0"/>
          </a:p>
        </p:txBody>
      </p:sp>
      <p:sp>
        <p:nvSpPr>
          <p:cNvPr id="15" name="TextBox 14"/>
          <p:cNvSpPr txBox="1"/>
          <p:nvPr/>
        </p:nvSpPr>
        <p:spPr>
          <a:xfrm>
            <a:off x="5162356" y="4377263"/>
            <a:ext cx="854721" cy="369332"/>
          </a:xfrm>
          <a:prstGeom prst="rect">
            <a:avLst/>
          </a:prstGeom>
          <a:noFill/>
        </p:spPr>
        <p:txBody>
          <a:bodyPr wrap="none" rtlCol="0">
            <a:spAutoFit/>
          </a:bodyPr>
          <a:lstStyle/>
          <a:p>
            <a:r>
              <a:rPr lang="en-GB" dirty="0" smtClean="0"/>
              <a:t>Input 2</a:t>
            </a:r>
            <a:endParaRPr lang="en-GB" dirty="0"/>
          </a:p>
        </p:txBody>
      </p:sp>
      <p:sp>
        <p:nvSpPr>
          <p:cNvPr id="16" name="TextBox 15"/>
          <p:cNvSpPr txBox="1"/>
          <p:nvPr/>
        </p:nvSpPr>
        <p:spPr>
          <a:xfrm>
            <a:off x="7829113" y="4211132"/>
            <a:ext cx="856325" cy="369332"/>
          </a:xfrm>
          <a:prstGeom prst="rect">
            <a:avLst/>
          </a:prstGeom>
          <a:noFill/>
        </p:spPr>
        <p:txBody>
          <a:bodyPr wrap="none" rtlCol="0">
            <a:spAutoFit/>
          </a:bodyPr>
          <a:lstStyle/>
          <a:p>
            <a:r>
              <a:rPr lang="en-GB" dirty="0" smtClean="0"/>
              <a:t>Output</a:t>
            </a:r>
            <a:endParaRPr lang="en-GB" dirty="0"/>
          </a:p>
        </p:txBody>
      </p:sp>
    </p:spTree>
    <p:extLst>
      <p:ext uri="{BB962C8B-B14F-4D97-AF65-F5344CB8AC3E}">
        <p14:creationId xmlns:p14="http://schemas.microsoft.com/office/powerpoint/2010/main" val="631809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Binary Logic</a:t>
            </a:r>
            <a:endParaRPr lang="en-GB" dirty="0"/>
          </a:p>
        </p:txBody>
      </p:sp>
      <p:sp>
        <p:nvSpPr>
          <p:cNvPr id="3" name="Content Placeholder 2"/>
          <p:cNvSpPr>
            <a:spLocks noGrp="1"/>
          </p:cNvSpPr>
          <p:nvPr>
            <p:ph idx="1"/>
          </p:nvPr>
        </p:nvSpPr>
        <p:spPr/>
        <p:txBody>
          <a:bodyPr/>
          <a:lstStyle/>
          <a:p>
            <a:pPr marL="514350" indent="-514350">
              <a:buFont typeface="+mj-lt"/>
              <a:buAutoNum type="arabicPeriod" startAt="3"/>
            </a:pPr>
            <a:r>
              <a:rPr lang="en-GB" dirty="0" smtClean="0"/>
              <a:t>The OR gate</a:t>
            </a:r>
          </a:p>
          <a:p>
            <a:pPr marL="0" lvl="0" indent="0">
              <a:buNone/>
            </a:pPr>
            <a:r>
              <a:rPr lang="en-GB" dirty="0">
                <a:solidFill>
                  <a:prstClr val="black"/>
                </a:solidFill>
              </a:rPr>
              <a:t>The output is a ‘1’ if </a:t>
            </a:r>
            <a:r>
              <a:rPr lang="en-GB" dirty="0" smtClean="0">
                <a:solidFill>
                  <a:prstClr val="black"/>
                </a:solidFill>
              </a:rPr>
              <a:t>any or all of the </a:t>
            </a:r>
            <a:r>
              <a:rPr lang="en-GB" dirty="0">
                <a:solidFill>
                  <a:prstClr val="black"/>
                </a:solidFill>
              </a:rPr>
              <a:t>inputs are a ‘1’</a:t>
            </a:r>
          </a:p>
          <a:p>
            <a:pPr marL="0" lvl="0" indent="0">
              <a:buNone/>
            </a:pPr>
            <a:r>
              <a:rPr lang="en-GB" dirty="0">
                <a:solidFill>
                  <a:prstClr val="black"/>
                </a:solidFill>
              </a:rPr>
              <a:t>Take a simple two input example:</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540071410"/>
              </p:ext>
            </p:extLst>
          </p:nvPr>
        </p:nvGraphicFramePr>
        <p:xfrm>
          <a:off x="952844" y="3701764"/>
          <a:ext cx="4064001" cy="1854200"/>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20000"/>
                    </a:ext>
                  </a:extLst>
                </a:gridCol>
                <a:gridCol w="1354667">
                  <a:extLst>
                    <a:ext uri="{9D8B030D-6E8A-4147-A177-3AD203B41FA5}">
                      <a16:colId xmlns:a16="http://schemas.microsoft.com/office/drawing/2014/main" val="20001"/>
                    </a:ext>
                  </a:extLst>
                </a:gridCol>
                <a:gridCol w="1354667">
                  <a:extLst>
                    <a:ext uri="{9D8B030D-6E8A-4147-A177-3AD203B41FA5}">
                      <a16:colId xmlns:a16="http://schemas.microsoft.com/office/drawing/2014/main" val="20002"/>
                    </a:ext>
                  </a:extLst>
                </a:gridCol>
              </a:tblGrid>
              <a:tr h="370840">
                <a:tc>
                  <a:txBody>
                    <a:bodyPr/>
                    <a:lstStyle/>
                    <a:p>
                      <a:r>
                        <a:rPr lang="en-GB" dirty="0" smtClean="0"/>
                        <a:t>Input 2</a:t>
                      </a:r>
                      <a:endParaRPr lang="en-GB" dirty="0"/>
                    </a:p>
                  </a:txBody>
                  <a:tcPr/>
                </a:tc>
                <a:tc>
                  <a:txBody>
                    <a:bodyPr/>
                    <a:lstStyle/>
                    <a:p>
                      <a:r>
                        <a:rPr lang="en-GB" dirty="0" smtClean="0"/>
                        <a:t>Input 1</a:t>
                      </a:r>
                      <a:endParaRPr lang="en-GB" dirty="0"/>
                    </a:p>
                  </a:txBody>
                  <a:tcPr/>
                </a:tc>
                <a:tc>
                  <a:txBody>
                    <a:bodyPr/>
                    <a:lstStyle/>
                    <a:p>
                      <a:r>
                        <a:rPr lang="en-GB" dirty="0" smtClean="0"/>
                        <a:t>Output</a:t>
                      </a:r>
                      <a:endParaRPr lang="en-GB" dirty="0"/>
                    </a:p>
                  </a:txBody>
                  <a:tcPr/>
                </a:tc>
                <a:extLst>
                  <a:ext uri="{0D108BD9-81ED-4DB2-BD59-A6C34878D82A}">
                    <a16:rowId xmlns:a16="http://schemas.microsoft.com/office/drawing/2014/main" val="10000"/>
                  </a:ext>
                </a:extLst>
              </a:tr>
              <a:tr h="370840">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extLst>
                  <a:ext uri="{0D108BD9-81ED-4DB2-BD59-A6C34878D82A}">
                    <a16:rowId xmlns:a16="http://schemas.microsoft.com/office/drawing/2014/main" val="10001"/>
                  </a:ext>
                </a:extLst>
              </a:tr>
              <a:tr h="370840">
                <a:tc>
                  <a:txBody>
                    <a:bodyPr/>
                    <a:lstStyle/>
                    <a:p>
                      <a:r>
                        <a:rPr lang="en-GB" dirty="0" smtClean="0"/>
                        <a:t>0</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2"/>
                  </a:ext>
                </a:extLst>
              </a:tr>
              <a:tr h="370840">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3"/>
                  </a:ext>
                </a:extLst>
              </a:tr>
              <a:tr h="370840">
                <a:tc>
                  <a:txBody>
                    <a:bodyPr/>
                    <a:lstStyle/>
                    <a:p>
                      <a:r>
                        <a:rPr lang="en-GB" dirty="0" smtClean="0"/>
                        <a:t>1</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extLst>
                  <a:ext uri="{0D108BD9-81ED-4DB2-BD59-A6C34878D82A}">
                    <a16:rowId xmlns:a16="http://schemas.microsoft.com/office/drawing/2014/main" val="10004"/>
                  </a:ext>
                </a:extLst>
              </a:tr>
            </a:tbl>
          </a:graphicData>
        </a:graphic>
      </p:graphicFrame>
      <p:sp>
        <p:nvSpPr>
          <p:cNvPr id="6" name="Arc 3"/>
          <p:cNvSpPr>
            <a:spLocks/>
          </p:cNvSpPr>
          <p:nvPr/>
        </p:nvSpPr>
        <p:spPr bwMode="auto">
          <a:xfrm>
            <a:off x="6634807" y="4127157"/>
            <a:ext cx="1057275" cy="908050"/>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Arc 4"/>
          <p:cNvSpPr>
            <a:spLocks/>
          </p:cNvSpPr>
          <p:nvPr/>
        </p:nvSpPr>
        <p:spPr bwMode="auto">
          <a:xfrm flipV="1">
            <a:off x="6634807" y="4424020"/>
            <a:ext cx="1057275" cy="873303"/>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 name="Arc 5"/>
          <p:cNvSpPr>
            <a:spLocks/>
          </p:cNvSpPr>
          <p:nvPr/>
        </p:nvSpPr>
        <p:spPr bwMode="auto">
          <a:xfrm rot="2334890">
            <a:off x="6091882" y="4173195"/>
            <a:ext cx="914400" cy="941387"/>
          </a:xfrm>
          <a:custGeom>
            <a:avLst/>
            <a:gdLst>
              <a:gd name="G0" fmla="+- 0 0 0"/>
              <a:gd name="G1" fmla="+- 21019 0 0"/>
              <a:gd name="G2" fmla="+- 21600 0 0"/>
              <a:gd name="T0" fmla="*/ 4977 w 21600"/>
              <a:gd name="T1" fmla="*/ 0 h 22194"/>
              <a:gd name="T2" fmla="*/ 21568 w 21600"/>
              <a:gd name="T3" fmla="*/ 22194 h 22194"/>
              <a:gd name="T4" fmla="*/ 0 w 21600"/>
              <a:gd name="T5" fmla="*/ 21019 h 22194"/>
            </a:gdLst>
            <a:ahLst/>
            <a:cxnLst>
              <a:cxn ang="0">
                <a:pos x="T0" y="T1"/>
              </a:cxn>
              <a:cxn ang="0">
                <a:pos x="T2" y="T3"/>
              </a:cxn>
              <a:cxn ang="0">
                <a:pos x="T4" y="T5"/>
              </a:cxn>
            </a:cxnLst>
            <a:rect l="0" t="0" r="r" b="b"/>
            <a:pathLst>
              <a:path w="21600" h="22194" fill="none" extrusionOk="0">
                <a:moveTo>
                  <a:pt x="4976" y="0"/>
                </a:moveTo>
                <a:cubicBezTo>
                  <a:pt x="14719" y="2307"/>
                  <a:pt x="21600" y="11006"/>
                  <a:pt x="21600" y="21019"/>
                </a:cubicBezTo>
                <a:cubicBezTo>
                  <a:pt x="21600" y="21410"/>
                  <a:pt x="21589" y="21802"/>
                  <a:pt x="21568" y="22194"/>
                </a:cubicBezTo>
              </a:path>
              <a:path w="21600" h="22194" stroke="0" extrusionOk="0">
                <a:moveTo>
                  <a:pt x="4976" y="0"/>
                </a:moveTo>
                <a:cubicBezTo>
                  <a:pt x="14719" y="2307"/>
                  <a:pt x="21600" y="11006"/>
                  <a:pt x="21600" y="21019"/>
                </a:cubicBezTo>
                <a:cubicBezTo>
                  <a:pt x="21600" y="21410"/>
                  <a:pt x="21589" y="21802"/>
                  <a:pt x="21568" y="22194"/>
                </a:cubicBezTo>
                <a:lnTo>
                  <a:pt x="0" y="21019"/>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 name="Line 6"/>
          <p:cNvSpPr>
            <a:spLocks noChangeShapeType="1"/>
          </p:cNvSpPr>
          <p:nvPr/>
        </p:nvSpPr>
        <p:spPr bwMode="auto">
          <a:xfrm flipH="1">
            <a:off x="6406207" y="4424020"/>
            <a:ext cx="3810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 name="Line 7"/>
          <p:cNvSpPr>
            <a:spLocks noChangeShapeType="1"/>
          </p:cNvSpPr>
          <p:nvPr/>
        </p:nvSpPr>
        <p:spPr bwMode="auto">
          <a:xfrm flipH="1">
            <a:off x="6406207" y="5033620"/>
            <a:ext cx="3810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 name="Line 8"/>
          <p:cNvSpPr>
            <a:spLocks noChangeShapeType="1"/>
          </p:cNvSpPr>
          <p:nvPr/>
        </p:nvSpPr>
        <p:spPr bwMode="auto">
          <a:xfrm flipH="1">
            <a:off x="7692082" y="4728820"/>
            <a:ext cx="3810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 name="TextBox 15"/>
          <p:cNvSpPr txBox="1"/>
          <p:nvPr/>
        </p:nvSpPr>
        <p:spPr>
          <a:xfrm>
            <a:off x="8136507" y="4544154"/>
            <a:ext cx="856325" cy="369332"/>
          </a:xfrm>
          <a:prstGeom prst="rect">
            <a:avLst/>
          </a:prstGeom>
          <a:noFill/>
        </p:spPr>
        <p:txBody>
          <a:bodyPr wrap="none" rtlCol="0">
            <a:spAutoFit/>
          </a:bodyPr>
          <a:lstStyle/>
          <a:p>
            <a:r>
              <a:rPr lang="en-GB" dirty="0" smtClean="0"/>
              <a:t>Output</a:t>
            </a:r>
            <a:endParaRPr lang="en-GB" dirty="0"/>
          </a:p>
        </p:txBody>
      </p:sp>
      <p:sp>
        <p:nvSpPr>
          <p:cNvPr id="17" name="TextBox 16"/>
          <p:cNvSpPr txBox="1"/>
          <p:nvPr/>
        </p:nvSpPr>
        <p:spPr>
          <a:xfrm>
            <a:off x="5565622" y="4239354"/>
            <a:ext cx="854721" cy="369332"/>
          </a:xfrm>
          <a:prstGeom prst="rect">
            <a:avLst/>
          </a:prstGeom>
          <a:noFill/>
        </p:spPr>
        <p:txBody>
          <a:bodyPr wrap="none" rtlCol="0">
            <a:spAutoFit/>
          </a:bodyPr>
          <a:lstStyle/>
          <a:p>
            <a:r>
              <a:rPr lang="en-GB" dirty="0" smtClean="0"/>
              <a:t>Input 1</a:t>
            </a:r>
            <a:endParaRPr lang="en-GB" dirty="0"/>
          </a:p>
        </p:txBody>
      </p:sp>
      <p:sp>
        <p:nvSpPr>
          <p:cNvPr id="18" name="TextBox 17"/>
          <p:cNvSpPr txBox="1"/>
          <p:nvPr/>
        </p:nvSpPr>
        <p:spPr>
          <a:xfrm>
            <a:off x="5565622" y="4848954"/>
            <a:ext cx="854721" cy="369332"/>
          </a:xfrm>
          <a:prstGeom prst="rect">
            <a:avLst/>
          </a:prstGeom>
          <a:noFill/>
        </p:spPr>
        <p:txBody>
          <a:bodyPr wrap="none" rtlCol="0">
            <a:spAutoFit/>
          </a:bodyPr>
          <a:lstStyle/>
          <a:p>
            <a:r>
              <a:rPr lang="en-GB" dirty="0" smtClean="0"/>
              <a:t>Input 2</a:t>
            </a:r>
            <a:endParaRPr lang="en-GB" dirty="0"/>
          </a:p>
        </p:txBody>
      </p:sp>
    </p:spTree>
    <p:extLst>
      <p:ext uri="{BB962C8B-B14F-4D97-AF65-F5344CB8AC3E}">
        <p14:creationId xmlns:p14="http://schemas.microsoft.com/office/powerpoint/2010/main" val="2794395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Again, So What?</a:t>
            </a:r>
            <a:endParaRPr lang="en-GB" dirty="0"/>
          </a:p>
        </p:txBody>
      </p:sp>
      <p:sp>
        <p:nvSpPr>
          <p:cNvPr id="3" name="Content Placeholder 2"/>
          <p:cNvSpPr>
            <a:spLocks noGrp="1"/>
          </p:cNvSpPr>
          <p:nvPr>
            <p:ph idx="1"/>
          </p:nvPr>
        </p:nvSpPr>
        <p:spPr/>
        <p:txBody>
          <a:bodyPr>
            <a:normAutofit/>
          </a:bodyPr>
          <a:lstStyle/>
          <a:p>
            <a:r>
              <a:rPr lang="en-GB" dirty="0" smtClean="0"/>
              <a:t>What about addition?  Start at the units column and work to the right, taking each column in turn:</a:t>
            </a:r>
          </a:p>
          <a:p>
            <a:pPr lvl="1"/>
            <a:r>
              <a:rPr lang="en-GB" dirty="0" smtClean="0"/>
              <a:t>For the binary “units” column, if one digit in a column is a ‘1’, the answer contains a ‘1’ in that column position</a:t>
            </a:r>
          </a:p>
          <a:p>
            <a:pPr lvl="1"/>
            <a:r>
              <a:rPr lang="en-GB" dirty="0" smtClean="0"/>
              <a:t>If both digits are ‘1’, the answer contains a ‘0’ in that position and a ‘1’ must be carried forward to be added to the next column</a:t>
            </a:r>
          </a:p>
          <a:p>
            <a:pPr lvl="1"/>
            <a:r>
              <a:rPr lang="en-GB" dirty="0" smtClean="0"/>
              <a:t>If one or three of the column values (addition A, addition B, carry forward) are ‘1’, the column answer is ‘1’</a:t>
            </a:r>
          </a:p>
          <a:p>
            <a:pPr lvl="1"/>
            <a:r>
              <a:rPr lang="en-GB" dirty="0" smtClean="0"/>
              <a:t>If zero or two of the column values are ‘1’, the column answer is ‘0’</a:t>
            </a:r>
          </a:p>
          <a:p>
            <a:pPr lvl="1"/>
            <a:r>
              <a:rPr lang="en-GB" dirty="0" smtClean="0"/>
              <a:t>If two of the column values are ‘1’, the answer is ‘0’ and a ‘1’ is carried forward</a:t>
            </a:r>
            <a:endParaRPr lang="en-GB" dirty="0"/>
          </a:p>
        </p:txBody>
      </p:sp>
    </p:spTree>
    <p:extLst>
      <p:ext uri="{BB962C8B-B14F-4D97-AF65-F5344CB8AC3E}">
        <p14:creationId xmlns:p14="http://schemas.microsoft.com/office/powerpoint/2010/main" val="2261282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 What You See:  The “Units” Column</a:t>
            </a:r>
            <a:endParaRPr lang="en-GB" dirty="0"/>
          </a:p>
        </p:txBody>
      </p:sp>
      <p:sp>
        <p:nvSpPr>
          <p:cNvPr id="3" name="Content Placeholder 2"/>
          <p:cNvSpPr>
            <a:spLocks noGrp="1"/>
          </p:cNvSpPr>
          <p:nvPr>
            <p:ph idx="1"/>
          </p:nvPr>
        </p:nvSpPr>
        <p:spPr/>
        <p:txBody>
          <a:bodyPr/>
          <a:lstStyle/>
          <a:p>
            <a:r>
              <a:rPr lang="en-GB" dirty="0" smtClean="0"/>
              <a:t>If (A OR B) AND (NOT (A AND B)), OUTPUT “UNITS”= 1</a:t>
            </a:r>
          </a:p>
          <a:p>
            <a:r>
              <a:rPr lang="en-GB" dirty="0" smtClean="0"/>
              <a:t>You will see this written as UNITS = (A OR B) AND (NOT (A AND B))</a:t>
            </a:r>
          </a:p>
          <a:p>
            <a:r>
              <a:rPr lang="en-GB" dirty="0" smtClean="0"/>
              <a:t>UNITS CARRY FORWARD = A AND B</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622228111"/>
              </p:ext>
            </p:extLst>
          </p:nvPr>
        </p:nvGraphicFramePr>
        <p:xfrm>
          <a:off x="270587" y="3733453"/>
          <a:ext cx="3013788" cy="1112520"/>
        </p:xfrm>
        <a:graphic>
          <a:graphicData uri="http://schemas.openxmlformats.org/drawingml/2006/table">
            <a:tbl>
              <a:tblPr firstRow="1" bandRow="1">
                <a:tableStyleId>{5C22544A-7EE6-4342-B048-85BDC9FD1C3A}</a:tableStyleId>
              </a:tblPr>
              <a:tblGrid>
                <a:gridCol w="1004596">
                  <a:extLst>
                    <a:ext uri="{9D8B030D-6E8A-4147-A177-3AD203B41FA5}">
                      <a16:colId xmlns:a16="http://schemas.microsoft.com/office/drawing/2014/main" val="20000"/>
                    </a:ext>
                  </a:extLst>
                </a:gridCol>
                <a:gridCol w="1004596">
                  <a:extLst>
                    <a:ext uri="{9D8B030D-6E8A-4147-A177-3AD203B41FA5}">
                      <a16:colId xmlns:a16="http://schemas.microsoft.com/office/drawing/2014/main" val="20001"/>
                    </a:ext>
                  </a:extLst>
                </a:gridCol>
                <a:gridCol w="1004596">
                  <a:extLst>
                    <a:ext uri="{9D8B030D-6E8A-4147-A177-3AD203B41FA5}">
                      <a16:colId xmlns:a16="http://schemas.microsoft.com/office/drawing/2014/main" val="20002"/>
                    </a:ext>
                  </a:extLst>
                </a:gridCol>
              </a:tblGrid>
              <a:tr h="370840">
                <a:tc>
                  <a:txBody>
                    <a:bodyPr/>
                    <a:lstStyle/>
                    <a:p>
                      <a:r>
                        <a:rPr lang="en-GB" dirty="0" smtClean="0"/>
                        <a:t>Addition</a:t>
                      </a:r>
                      <a:endParaRPr lang="en-GB" dirty="0"/>
                    </a:p>
                  </a:txBody>
                  <a:tcPr/>
                </a:tc>
                <a:tc>
                  <a:txBody>
                    <a:bodyPr/>
                    <a:lstStyle/>
                    <a:p>
                      <a:r>
                        <a:rPr lang="en-GB" dirty="0" smtClean="0"/>
                        <a:t>“Twos”</a:t>
                      </a:r>
                      <a:endParaRPr lang="en-GB" dirty="0"/>
                    </a:p>
                  </a:txBody>
                  <a:tcPr/>
                </a:tc>
                <a:tc>
                  <a:txBody>
                    <a:bodyPr/>
                    <a:lstStyle/>
                    <a:p>
                      <a:r>
                        <a:rPr lang="en-GB" dirty="0" smtClean="0"/>
                        <a:t>“Units”</a:t>
                      </a:r>
                      <a:endParaRPr lang="en-GB" dirty="0"/>
                    </a:p>
                  </a:txBody>
                  <a:tcPr/>
                </a:tc>
                <a:extLst>
                  <a:ext uri="{0D108BD9-81ED-4DB2-BD59-A6C34878D82A}">
                    <a16:rowId xmlns:a16="http://schemas.microsoft.com/office/drawing/2014/main" val="10000"/>
                  </a:ext>
                </a:extLst>
              </a:tr>
              <a:tr h="370840">
                <a:tc>
                  <a:txBody>
                    <a:bodyPr/>
                    <a:lstStyle/>
                    <a:p>
                      <a:r>
                        <a:rPr lang="en-GB" dirty="0" smtClean="0"/>
                        <a:t>Add A</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dirty="0" smtClean="0"/>
                        <a:t>Add B</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
        <p:nvSpPr>
          <p:cNvPr id="5" name="Arc 3"/>
          <p:cNvSpPr>
            <a:spLocks/>
          </p:cNvSpPr>
          <p:nvPr/>
        </p:nvSpPr>
        <p:spPr bwMode="auto">
          <a:xfrm>
            <a:off x="5038725" y="3870156"/>
            <a:ext cx="1057275" cy="908050"/>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 name="Arc 4"/>
          <p:cNvSpPr>
            <a:spLocks/>
          </p:cNvSpPr>
          <p:nvPr/>
        </p:nvSpPr>
        <p:spPr bwMode="auto">
          <a:xfrm flipV="1">
            <a:off x="5038725" y="4167019"/>
            <a:ext cx="1057275" cy="873303"/>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Arc 5"/>
          <p:cNvSpPr>
            <a:spLocks/>
          </p:cNvSpPr>
          <p:nvPr/>
        </p:nvSpPr>
        <p:spPr bwMode="auto">
          <a:xfrm rot="2334890">
            <a:off x="4495800" y="3916194"/>
            <a:ext cx="914400" cy="941387"/>
          </a:xfrm>
          <a:custGeom>
            <a:avLst/>
            <a:gdLst>
              <a:gd name="G0" fmla="+- 0 0 0"/>
              <a:gd name="G1" fmla="+- 21019 0 0"/>
              <a:gd name="G2" fmla="+- 21600 0 0"/>
              <a:gd name="T0" fmla="*/ 4977 w 21600"/>
              <a:gd name="T1" fmla="*/ 0 h 22194"/>
              <a:gd name="T2" fmla="*/ 21568 w 21600"/>
              <a:gd name="T3" fmla="*/ 22194 h 22194"/>
              <a:gd name="T4" fmla="*/ 0 w 21600"/>
              <a:gd name="T5" fmla="*/ 21019 h 22194"/>
            </a:gdLst>
            <a:ahLst/>
            <a:cxnLst>
              <a:cxn ang="0">
                <a:pos x="T0" y="T1"/>
              </a:cxn>
              <a:cxn ang="0">
                <a:pos x="T2" y="T3"/>
              </a:cxn>
              <a:cxn ang="0">
                <a:pos x="T4" y="T5"/>
              </a:cxn>
            </a:cxnLst>
            <a:rect l="0" t="0" r="r" b="b"/>
            <a:pathLst>
              <a:path w="21600" h="22194" fill="none" extrusionOk="0">
                <a:moveTo>
                  <a:pt x="4976" y="0"/>
                </a:moveTo>
                <a:cubicBezTo>
                  <a:pt x="14719" y="2307"/>
                  <a:pt x="21600" y="11006"/>
                  <a:pt x="21600" y="21019"/>
                </a:cubicBezTo>
                <a:cubicBezTo>
                  <a:pt x="21600" y="21410"/>
                  <a:pt x="21589" y="21802"/>
                  <a:pt x="21568" y="22194"/>
                </a:cubicBezTo>
              </a:path>
              <a:path w="21600" h="22194" stroke="0" extrusionOk="0">
                <a:moveTo>
                  <a:pt x="4976" y="0"/>
                </a:moveTo>
                <a:cubicBezTo>
                  <a:pt x="14719" y="2307"/>
                  <a:pt x="21600" y="11006"/>
                  <a:pt x="21600" y="21019"/>
                </a:cubicBezTo>
                <a:cubicBezTo>
                  <a:pt x="21600" y="21410"/>
                  <a:pt x="21589" y="21802"/>
                  <a:pt x="21568" y="22194"/>
                </a:cubicBezTo>
                <a:lnTo>
                  <a:pt x="0" y="21019"/>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 name="Line 6"/>
          <p:cNvSpPr>
            <a:spLocks noChangeShapeType="1"/>
          </p:cNvSpPr>
          <p:nvPr/>
        </p:nvSpPr>
        <p:spPr bwMode="auto">
          <a:xfrm flipH="1">
            <a:off x="3284375" y="4167019"/>
            <a:ext cx="19067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 name="Line 7"/>
          <p:cNvSpPr>
            <a:spLocks noChangeShapeType="1"/>
          </p:cNvSpPr>
          <p:nvPr/>
        </p:nvSpPr>
        <p:spPr bwMode="auto">
          <a:xfrm flipH="1">
            <a:off x="3284375" y="4776618"/>
            <a:ext cx="1906750" cy="158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 name="Line 8"/>
          <p:cNvSpPr>
            <a:spLocks noChangeShapeType="1"/>
          </p:cNvSpPr>
          <p:nvPr/>
        </p:nvSpPr>
        <p:spPr bwMode="auto">
          <a:xfrm flipH="1">
            <a:off x="6095999" y="4460033"/>
            <a:ext cx="1909665" cy="11786"/>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 name="Flowchart: Delay 13"/>
          <p:cNvSpPr/>
          <p:nvPr/>
        </p:nvSpPr>
        <p:spPr>
          <a:xfrm>
            <a:off x="5038725" y="5337185"/>
            <a:ext cx="980303" cy="751938"/>
          </a:xfrm>
          <a:prstGeom prst="flowChartDelay">
            <a:avLst/>
          </a:prstGeom>
          <a:no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flipH="1" flipV="1">
            <a:off x="4643309" y="5520713"/>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flipV="1">
            <a:off x="4301588" y="5848838"/>
            <a:ext cx="728899" cy="4669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flipV="1">
            <a:off x="6023147" y="5723452"/>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4637314" y="4167018"/>
            <a:ext cx="5995" cy="1349906"/>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4301588" y="4795740"/>
            <a:ext cx="0" cy="1027855"/>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25" name="Isosceles Triangle 24"/>
          <p:cNvSpPr/>
          <p:nvPr/>
        </p:nvSpPr>
        <p:spPr>
          <a:xfrm rot="19533274">
            <a:off x="6527781" y="5427597"/>
            <a:ext cx="699796" cy="550506"/>
          </a:xfrm>
          <a:prstGeom prst="triangl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7321917" y="5687411"/>
            <a:ext cx="74645" cy="1026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p:cNvCxnSpPr/>
          <p:nvPr/>
        </p:nvCxnSpPr>
        <p:spPr>
          <a:xfrm>
            <a:off x="6433441" y="5738729"/>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7382566" y="5732850"/>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V="1">
            <a:off x="7682530" y="4776618"/>
            <a:ext cx="0" cy="973868"/>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31" name="Flowchart: Delay 30"/>
          <p:cNvSpPr/>
          <p:nvPr/>
        </p:nvSpPr>
        <p:spPr>
          <a:xfrm>
            <a:off x="8415598" y="4284087"/>
            <a:ext cx="980303" cy="751938"/>
          </a:xfrm>
          <a:prstGeom prst="flowChartDelay">
            <a:avLst/>
          </a:prstGeom>
          <a:no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p:cNvCxnSpPr/>
          <p:nvPr/>
        </p:nvCxnSpPr>
        <p:spPr>
          <a:xfrm flipH="1" flipV="1">
            <a:off x="8020182" y="4467615"/>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H="1" flipV="1">
            <a:off x="7678461" y="4795740"/>
            <a:ext cx="728899" cy="4669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flipV="1">
            <a:off x="9400020" y="4670354"/>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6410325" y="5723452"/>
            <a:ext cx="23116" cy="86396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flipH="1">
            <a:off x="6439928" y="6537215"/>
            <a:ext cx="3347270" cy="36592"/>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9787198" y="6370845"/>
            <a:ext cx="2056910" cy="369332"/>
          </a:xfrm>
          <a:prstGeom prst="rect">
            <a:avLst/>
          </a:prstGeom>
          <a:noFill/>
        </p:spPr>
        <p:txBody>
          <a:bodyPr wrap="none" rtlCol="0">
            <a:spAutoFit/>
          </a:bodyPr>
          <a:lstStyle/>
          <a:p>
            <a:r>
              <a:rPr lang="en-GB" dirty="0" smtClean="0"/>
              <a:t>Units Carry Forward</a:t>
            </a:r>
            <a:endParaRPr lang="en-GB" dirty="0"/>
          </a:p>
        </p:txBody>
      </p:sp>
      <p:sp>
        <p:nvSpPr>
          <p:cNvPr id="42" name="TextBox 41"/>
          <p:cNvSpPr txBox="1"/>
          <p:nvPr/>
        </p:nvSpPr>
        <p:spPr>
          <a:xfrm>
            <a:off x="9787198" y="4493925"/>
            <a:ext cx="673582" cy="369332"/>
          </a:xfrm>
          <a:prstGeom prst="rect">
            <a:avLst/>
          </a:prstGeom>
          <a:noFill/>
        </p:spPr>
        <p:txBody>
          <a:bodyPr wrap="none" rtlCol="0">
            <a:spAutoFit/>
          </a:bodyPr>
          <a:lstStyle/>
          <a:p>
            <a:r>
              <a:rPr lang="en-GB" dirty="0" smtClean="0"/>
              <a:t>Units</a:t>
            </a:r>
            <a:endParaRPr lang="en-GB" dirty="0"/>
          </a:p>
        </p:txBody>
      </p:sp>
    </p:spTree>
    <p:extLst>
      <p:ext uri="{BB962C8B-B14F-4D97-AF65-F5344CB8AC3E}">
        <p14:creationId xmlns:p14="http://schemas.microsoft.com/office/powerpoint/2010/main" val="3636347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OK, But …</a:t>
            </a:r>
            <a:endParaRPr lang="en-GB" dirty="0"/>
          </a:p>
        </p:txBody>
      </p:sp>
      <p:sp>
        <p:nvSpPr>
          <p:cNvPr id="3" name="Content Placeholder 2"/>
          <p:cNvSpPr>
            <a:spLocks noGrp="1"/>
          </p:cNvSpPr>
          <p:nvPr>
            <p:ph idx="1"/>
          </p:nvPr>
        </p:nvSpPr>
        <p:spPr/>
        <p:txBody>
          <a:bodyPr/>
          <a:lstStyle/>
          <a:p>
            <a:r>
              <a:rPr lang="en-GB" dirty="0" smtClean="0"/>
              <a:t>This is fine, does the job, but it is </a:t>
            </a:r>
            <a:r>
              <a:rPr lang="en-GB" b="1" dirty="0" smtClean="0"/>
              <a:t>asynchronous</a:t>
            </a:r>
          </a:p>
          <a:p>
            <a:r>
              <a:rPr lang="en-GB" dirty="0" smtClean="0"/>
              <a:t>This means things happen when they happen – logic takes time to change its value</a:t>
            </a:r>
          </a:p>
          <a:p>
            <a:r>
              <a:rPr lang="en-GB" dirty="0" smtClean="0"/>
              <a:t>You wouldn’t want this in a complex circuit, because there might be intermediate values if different paths take different time to change</a:t>
            </a:r>
          </a:p>
          <a:p>
            <a:r>
              <a:rPr lang="en-GB" dirty="0" smtClean="0"/>
              <a:t>So we do things on a “clock” signal, which means things happen when we want them to and we only look at the answers once they have settled</a:t>
            </a:r>
            <a:endParaRPr lang="en-GB" dirty="0"/>
          </a:p>
        </p:txBody>
      </p:sp>
    </p:spTree>
    <p:extLst>
      <p:ext uri="{BB962C8B-B14F-4D97-AF65-F5344CB8AC3E}">
        <p14:creationId xmlns:p14="http://schemas.microsoft.com/office/powerpoint/2010/main" val="3509897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Came Looking for a “Good Trick”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 and we’ve might say we’ve found one!</a:t>
            </a:r>
          </a:p>
          <a:p>
            <a:r>
              <a:rPr lang="en-GB" dirty="0" smtClean="0"/>
              <a:t>We only need two values (one and nought) to do our mathematics and logic</a:t>
            </a:r>
          </a:p>
          <a:p>
            <a:r>
              <a:rPr lang="en-GB" dirty="0" smtClean="0"/>
              <a:t>Crucially, this is relatively easy to build in electronics – all you need is a switch </a:t>
            </a:r>
          </a:p>
          <a:p>
            <a:r>
              <a:rPr lang="en-GB" dirty="0" smtClean="0"/>
              <a:t>With a bit of thought, you can then build every complex thing in the digital world (just about) by putting together more and more sophisticated designs based on switches</a:t>
            </a:r>
          </a:p>
          <a:p>
            <a:pPr lvl="1"/>
            <a:r>
              <a:rPr lang="en-GB" dirty="0" smtClean="0"/>
              <a:t>A “bit of thought”?  Just over a hundred years’ worth at present</a:t>
            </a:r>
          </a:p>
          <a:p>
            <a:pPr lvl="1"/>
            <a:r>
              <a:rPr lang="en-GB" dirty="0" smtClean="0"/>
              <a:t>Still, better progress than 50,000 years from the wheel and the pointy stick to the bow and arrow and the cannon!</a:t>
            </a:r>
          </a:p>
        </p:txBody>
      </p:sp>
    </p:spTree>
    <p:extLst>
      <p:ext uri="{BB962C8B-B14F-4D97-AF65-F5344CB8AC3E}">
        <p14:creationId xmlns:p14="http://schemas.microsoft.com/office/powerpoint/2010/main" val="3820261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Switches?</a:t>
            </a:r>
            <a:endParaRPr lang="en-GB" dirty="0"/>
          </a:p>
        </p:txBody>
      </p:sp>
      <p:sp>
        <p:nvSpPr>
          <p:cNvPr id="3" name="Content Placeholder 2"/>
          <p:cNvSpPr>
            <a:spLocks noGrp="1"/>
          </p:cNvSpPr>
          <p:nvPr>
            <p:ph idx="1"/>
          </p:nvPr>
        </p:nvSpPr>
        <p:spPr/>
        <p:txBody>
          <a:bodyPr/>
          <a:lstStyle/>
          <a:p>
            <a:r>
              <a:rPr lang="en-GB" dirty="0" smtClean="0"/>
              <a:t>NOT gate – 2 (2 transistors)</a:t>
            </a:r>
          </a:p>
          <a:p>
            <a:r>
              <a:rPr lang="en-GB" dirty="0" smtClean="0"/>
              <a:t>AND gate – 6</a:t>
            </a:r>
          </a:p>
          <a:p>
            <a:r>
              <a:rPr lang="en-GB" dirty="0" smtClean="0"/>
              <a:t>OR gate – 6 </a:t>
            </a:r>
          </a:p>
          <a:p>
            <a:endParaRPr lang="en-GB" dirty="0"/>
          </a:p>
          <a:p>
            <a:r>
              <a:rPr lang="en-GB" dirty="0" smtClean="0"/>
              <a:t>1,400,000,000 in the Intel quad core i7 Haswell processor (2014), and many more in current top of the market devices!</a:t>
            </a:r>
          </a:p>
        </p:txBody>
      </p:sp>
    </p:spTree>
    <p:extLst>
      <p:ext uri="{BB962C8B-B14F-4D97-AF65-F5344CB8AC3E}">
        <p14:creationId xmlns:p14="http://schemas.microsoft.com/office/powerpoint/2010/main" val="610819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Second “Trick”</a:t>
            </a:r>
            <a:endParaRPr lang="en-GB" dirty="0"/>
          </a:p>
        </p:txBody>
      </p:sp>
      <p:sp>
        <p:nvSpPr>
          <p:cNvPr id="3" name="Content Placeholder 2"/>
          <p:cNvSpPr>
            <a:spLocks noGrp="1"/>
          </p:cNvSpPr>
          <p:nvPr>
            <p:ph idx="1"/>
          </p:nvPr>
        </p:nvSpPr>
        <p:spPr/>
        <p:txBody>
          <a:bodyPr/>
          <a:lstStyle/>
          <a:p>
            <a:r>
              <a:rPr lang="en-GB" dirty="0" smtClean="0"/>
              <a:t>Draw a large circle</a:t>
            </a:r>
          </a:p>
          <a:p>
            <a:r>
              <a:rPr lang="en-GB" dirty="0" smtClean="0"/>
              <a:t>Draw a circle 1/3 the size at the top of it</a:t>
            </a:r>
          </a:p>
          <a:p>
            <a:r>
              <a:rPr lang="en-GB" dirty="0" smtClean="0"/>
              <a:t>Draw two triangles at +/- 30 degrees at the top of the smaller circle</a:t>
            </a:r>
          </a:p>
          <a:p>
            <a:r>
              <a:rPr lang="en-GB" dirty="0" smtClean="0"/>
              <a:t>Congratulations – you are halfway to sketching a kitty cat</a:t>
            </a:r>
          </a:p>
          <a:p>
            <a:r>
              <a:rPr lang="en-GB" dirty="0" smtClean="0"/>
              <a:t>This business of breaking complex problems down into simple stages is called “</a:t>
            </a:r>
            <a:r>
              <a:rPr lang="en-GB" b="1" dirty="0" smtClean="0">
                <a:solidFill>
                  <a:srgbClr val="FF0000"/>
                </a:solidFill>
              </a:rPr>
              <a:t>PROGRAMMING</a:t>
            </a:r>
            <a:r>
              <a:rPr lang="en-GB" dirty="0" smtClean="0"/>
              <a:t>”</a:t>
            </a:r>
            <a:endParaRPr lang="en-GB" dirty="0"/>
          </a:p>
        </p:txBody>
      </p:sp>
    </p:spTree>
    <p:extLst>
      <p:ext uri="{BB962C8B-B14F-4D97-AF65-F5344CB8AC3E}">
        <p14:creationId xmlns:p14="http://schemas.microsoft.com/office/powerpoint/2010/main" val="2627441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There’s a Problem</a:t>
            </a:r>
            <a:endParaRPr lang="en-GB" dirty="0"/>
          </a:p>
        </p:txBody>
      </p:sp>
      <p:sp>
        <p:nvSpPr>
          <p:cNvPr id="3" name="Content Placeholder 2"/>
          <p:cNvSpPr>
            <a:spLocks noGrp="1"/>
          </p:cNvSpPr>
          <p:nvPr>
            <p:ph idx="1"/>
          </p:nvPr>
        </p:nvSpPr>
        <p:spPr/>
        <p:txBody>
          <a:bodyPr/>
          <a:lstStyle/>
          <a:p>
            <a:r>
              <a:rPr lang="en-GB" dirty="0" smtClean="0"/>
              <a:t>My “cat” program had one instruction at a time</a:t>
            </a:r>
          </a:p>
          <a:p>
            <a:r>
              <a:rPr lang="en-GB" dirty="0" smtClean="0"/>
              <a:t>It is stored in my head (on my slide) until I ask you to do it</a:t>
            </a:r>
          </a:p>
          <a:p>
            <a:r>
              <a:rPr lang="en-GB" dirty="0" smtClean="0"/>
              <a:t>The earliest computers needed operators to set up the pattern of ‘1’s and ‘0’s on control input sequence switches to tell the computer what to do</a:t>
            </a:r>
          </a:p>
          <a:p>
            <a:r>
              <a:rPr lang="en-GB" dirty="0" smtClean="0"/>
              <a:t>Clearly not the way to do things, but how to get away from it?</a:t>
            </a:r>
            <a:endParaRPr lang="en-GB" dirty="0"/>
          </a:p>
        </p:txBody>
      </p:sp>
    </p:spTree>
    <p:extLst>
      <p:ext uri="{BB962C8B-B14F-4D97-AF65-F5344CB8AC3E}">
        <p14:creationId xmlns:p14="http://schemas.microsoft.com/office/powerpoint/2010/main" val="13335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Von Neumann:  The Stored Program Concept</a:t>
            </a:r>
            <a:endParaRPr lang="en-GB" dirty="0"/>
          </a:p>
        </p:txBody>
      </p:sp>
      <p:sp>
        <p:nvSpPr>
          <p:cNvPr id="3" name="Content Placeholder 2"/>
          <p:cNvSpPr>
            <a:spLocks noGrp="1"/>
          </p:cNvSpPr>
          <p:nvPr>
            <p:ph idx="1"/>
          </p:nvPr>
        </p:nvSpPr>
        <p:spPr/>
        <p:txBody>
          <a:bodyPr/>
          <a:lstStyle/>
          <a:p>
            <a:r>
              <a:rPr lang="en-GB" dirty="0" smtClean="0"/>
              <a:t>My pattern of control switch inputs is just ones and noughts</a:t>
            </a:r>
          </a:p>
          <a:p>
            <a:r>
              <a:rPr lang="en-GB" dirty="0" smtClean="0"/>
              <a:t>My computer deals with ones and noughts in numbers</a:t>
            </a:r>
          </a:p>
          <a:p>
            <a:r>
              <a:rPr lang="en-GB" dirty="0" smtClean="0"/>
              <a:t>Why not represent my control inputs as ones and noughts and find a way to make sure the machine puts control inputs into a control unit?</a:t>
            </a:r>
          </a:p>
          <a:p>
            <a:r>
              <a:rPr lang="en-GB" dirty="0" smtClean="0"/>
              <a:t>At the same time, need to ensure the data ones and noughts (the numbers) are dealt with as inputs into the data processor, commonly called the accumulator, which does the sums as instructed by the control inputs</a:t>
            </a:r>
          </a:p>
        </p:txBody>
      </p:sp>
    </p:spTree>
    <p:extLst>
      <p:ext uri="{BB962C8B-B14F-4D97-AF65-F5344CB8AC3E}">
        <p14:creationId xmlns:p14="http://schemas.microsoft.com/office/powerpoint/2010/main" val="2638167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Brings Us to Von Neumann</a:t>
            </a:r>
            <a:endParaRPr lang="en-GB" dirty="0"/>
          </a:p>
        </p:txBody>
      </p:sp>
      <p:sp>
        <p:nvSpPr>
          <p:cNvPr id="3" name="Content Placeholder 2"/>
          <p:cNvSpPr>
            <a:spLocks noGrp="1"/>
          </p:cNvSpPr>
          <p:nvPr>
            <p:ph idx="1"/>
          </p:nvPr>
        </p:nvSpPr>
        <p:spPr/>
        <p:txBody>
          <a:bodyPr/>
          <a:lstStyle/>
          <a:p>
            <a:r>
              <a:rPr lang="en-GB" dirty="0" smtClean="0"/>
              <a:t>See the handout excerpt from Von Neumann’s original description</a:t>
            </a:r>
          </a:p>
          <a:p>
            <a:r>
              <a:rPr lang="en-GB" dirty="0" smtClean="0"/>
              <a:t>The really clever bit comes in the understanding that data and control instructions can both be just patterns of 1’s and 0’s</a:t>
            </a:r>
          </a:p>
          <a:p>
            <a:r>
              <a:rPr lang="en-GB" dirty="0" smtClean="0"/>
              <a:t>So why not store them in the same storage space, but identify them by where (i.e. in which chosen areas) they are stored</a:t>
            </a:r>
          </a:p>
          <a:p>
            <a:r>
              <a:rPr lang="en-GB" dirty="0" smtClean="0"/>
              <a:t>Processing then becomes fetching an instruction, decoding it, fetching the data it needs, storing it inside the processor where it can be manipulated (accumulator/registers), doing the instruction then storing, displaying or doing what the </a:t>
            </a:r>
            <a:r>
              <a:rPr lang="en-GB" smtClean="0"/>
              <a:t>outcome requires</a:t>
            </a:r>
            <a:endParaRPr lang="en-GB" dirty="0"/>
          </a:p>
        </p:txBody>
      </p:sp>
    </p:spTree>
    <p:extLst>
      <p:ext uri="{BB962C8B-B14F-4D97-AF65-F5344CB8AC3E}">
        <p14:creationId xmlns:p14="http://schemas.microsoft.com/office/powerpoint/2010/main" val="822297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 a Few Details to Clear Up - Data</a:t>
            </a:r>
            <a:endParaRPr lang="en-GB" dirty="0"/>
          </a:p>
        </p:txBody>
      </p:sp>
      <p:sp>
        <p:nvSpPr>
          <p:cNvPr id="3" name="Content Placeholder 2"/>
          <p:cNvSpPr>
            <a:spLocks noGrp="1"/>
          </p:cNvSpPr>
          <p:nvPr>
            <p:ph idx="1"/>
          </p:nvPr>
        </p:nvSpPr>
        <p:spPr/>
        <p:txBody>
          <a:bodyPr/>
          <a:lstStyle/>
          <a:p>
            <a:r>
              <a:rPr lang="en-GB" dirty="0" smtClean="0"/>
              <a:t>Fetching/storing from/to what?</a:t>
            </a:r>
          </a:p>
          <a:p>
            <a:r>
              <a:rPr lang="en-GB" dirty="0" smtClean="0"/>
              <a:t>Fetching over what?</a:t>
            </a:r>
          </a:p>
          <a:p>
            <a:r>
              <a:rPr lang="en-GB" dirty="0" smtClean="0"/>
              <a:t>What representation for a 1 or a 0 (these are, after all, abstract concepts – they need a </a:t>
            </a:r>
            <a:r>
              <a:rPr lang="en-GB" i="1" dirty="0" smtClean="0">
                <a:solidFill>
                  <a:srgbClr val="FF0000"/>
                </a:solidFill>
              </a:rPr>
              <a:t>real, physical </a:t>
            </a:r>
            <a:r>
              <a:rPr lang="en-GB" dirty="0" smtClean="0"/>
              <a:t>implementation)</a:t>
            </a:r>
          </a:p>
          <a:p>
            <a:r>
              <a:rPr lang="en-GB" dirty="0" smtClean="0"/>
              <a:t>Fetching/storing </a:t>
            </a:r>
            <a:r>
              <a:rPr lang="en-GB" i="1" dirty="0" smtClean="0">
                <a:solidFill>
                  <a:srgbClr val="FF0000"/>
                </a:solidFill>
              </a:rPr>
              <a:t>where</a:t>
            </a:r>
            <a:r>
              <a:rPr lang="en-GB" i="1" dirty="0" smtClean="0"/>
              <a:t>: </a:t>
            </a:r>
            <a:r>
              <a:rPr lang="en-GB" dirty="0" smtClean="0"/>
              <a:t> how can we know where things are, how big they are?</a:t>
            </a:r>
          </a:p>
          <a:p>
            <a:r>
              <a:rPr lang="en-GB" dirty="0" smtClean="0"/>
              <a:t>How do we know where to fetch from next?</a:t>
            </a:r>
          </a:p>
          <a:p>
            <a:r>
              <a:rPr lang="en-GB" dirty="0" smtClean="0"/>
              <a:t>We could fetch one digit at a time; we could fetch all the digits at once:  what implications for speed and complexity?</a:t>
            </a:r>
            <a:endParaRPr lang="en-GB" dirty="0"/>
          </a:p>
        </p:txBody>
      </p:sp>
    </p:spTree>
    <p:extLst>
      <p:ext uri="{BB962C8B-B14F-4D97-AF65-F5344CB8AC3E}">
        <p14:creationId xmlns:p14="http://schemas.microsoft.com/office/powerpoint/2010/main" val="3856745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Von Neumann and Others Concepts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From a </a:t>
            </a:r>
            <a:r>
              <a:rPr lang="en-GB" b="1" dirty="0" smtClean="0"/>
              <a:t>memory</a:t>
            </a:r>
            <a:r>
              <a:rPr lang="en-GB" dirty="0" smtClean="0"/>
              <a:t> (a place to store constants, variables or instructions)</a:t>
            </a:r>
          </a:p>
          <a:p>
            <a:r>
              <a:rPr lang="en-GB" dirty="0" smtClean="0"/>
              <a:t>Computers are machines.  Over a physical path, usually called a </a:t>
            </a:r>
            <a:r>
              <a:rPr lang="en-GB" b="1" dirty="0" smtClean="0"/>
              <a:t>bus</a:t>
            </a:r>
            <a:endParaRPr lang="en-GB" dirty="0" smtClean="0"/>
          </a:p>
          <a:p>
            <a:r>
              <a:rPr lang="en-GB" dirty="0" smtClean="0"/>
              <a:t>Most computers use a </a:t>
            </a:r>
            <a:r>
              <a:rPr lang="en-GB" b="1" dirty="0" smtClean="0"/>
              <a:t>voltage</a:t>
            </a:r>
            <a:r>
              <a:rPr lang="en-GB" dirty="0" smtClean="0"/>
              <a:t> to represent a </a:t>
            </a:r>
            <a:r>
              <a:rPr lang="en-GB" b="1" dirty="0" smtClean="0"/>
              <a:t>digit</a:t>
            </a:r>
            <a:r>
              <a:rPr lang="en-GB" dirty="0" smtClean="0"/>
              <a:t>, 5V in old devices, now 3.3V or 2.7V or 2.4V</a:t>
            </a:r>
          </a:p>
          <a:p>
            <a:r>
              <a:rPr lang="en-GB" dirty="0" smtClean="0"/>
              <a:t>Where/how big?</a:t>
            </a:r>
          </a:p>
          <a:p>
            <a:pPr lvl="1"/>
            <a:r>
              <a:rPr lang="en-GB" dirty="0" smtClean="0"/>
              <a:t>We must decide our storage size – it is a choice we make based on design parameters (or because that’s what’s available to buy!)</a:t>
            </a:r>
          </a:p>
          <a:p>
            <a:pPr lvl="1"/>
            <a:r>
              <a:rPr lang="en-GB" dirty="0" smtClean="0"/>
              <a:t>We use a </a:t>
            </a:r>
            <a:r>
              <a:rPr lang="en-GB" b="1" dirty="0" smtClean="0"/>
              <a:t>location</a:t>
            </a:r>
            <a:r>
              <a:rPr lang="en-GB" dirty="0" smtClean="0"/>
              <a:t> indicator known as an </a:t>
            </a:r>
            <a:r>
              <a:rPr lang="en-GB" b="1" dirty="0" smtClean="0"/>
              <a:t>address</a:t>
            </a:r>
            <a:endParaRPr lang="en-GB" dirty="0" smtClean="0"/>
          </a:p>
          <a:p>
            <a:r>
              <a:rPr lang="en-GB" dirty="0" smtClean="0"/>
              <a:t>An instruction pointer or a memory address location</a:t>
            </a:r>
          </a:p>
          <a:p>
            <a:r>
              <a:rPr lang="en-GB" dirty="0" smtClean="0"/>
              <a:t>Think about it.  If the bus is the same size (</a:t>
            </a:r>
            <a:r>
              <a:rPr lang="en-GB" b="1" dirty="0" smtClean="0"/>
              <a:t>bus width</a:t>
            </a:r>
            <a:r>
              <a:rPr lang="en-GB" dirty="0" smtClean="0"/>
              <a:t>) as our numbers, we get or store a whole item in one fetch/store.</a:t>
            </a:r>
            <a:endParaRPr lang="en-GB" dirty="0"/>
          </a:p>
        </p:txBody>
      </p:sp>
    </p:spTree>
    <p:extLst>
      <p:ext uri="{BB962C8B-B14F-4D97-AF65-F5344CB8AC3E}">
        <p14:creationId xmlns:p14="http://schemas.microsoft.com/office/powerpoint/2010/main" val="3851525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Details - Control</a:t>
            </a:r>
            <a:endParaRPr lang="en-GB" dirty="0"/>
          </a:p>
        </p:txBody>
      </p:sp>
      <p:sp>
        <p:nvSpPr>
          <p:cNvPr id="3" name="Content Placeholder 2"/>
          <p:cNvSpPr>
            <a:spLocks noGrp="1"/>
          </p:cNvSpPr>
          <p:nvPr>
            <p:ph idx="1"/>
          </p:nvPr>
        </p:nvSpPr>
        <p:spPr/>
        <p:txBody>
          <a:bodyPr>
            <a:normAutofit lnSpcReduction="10000"/>
          </a:bodyPr>
          <a:lstStyle/>
          <a:p>
            <a:r>
              <a:rPr lang="en-GB" dirty="0" smtClean="0"/>
              <a:t>How do we know what to do, what an instruction means?</a:t>
            </a:r>
          </a:p>
          <a:p>
            <a:r>
              <a:rPr lang="en-GB" dirty="0" smtClean="0"/>
              <a:t>How do we know we are getting an instruction or data (a number) to work on?</a:t>
            </a:r>
          </a:p>
          <a:p>
            <a:r>
              <a:rPr lang="en-GB" dirty="0" smtClean="0"/>
              <a:t>I want to do instructions in set sequences, so what do I do?</a:t>
            </a:r>
          </a:p>
          <a:p>
            <a:r>
              <a:rPr lang="en-GB" dirty="0" smtClean="0"/>
              <a:t>What if I want to do the same set of instructions over and over again (like adding up a list)?</a:t>
            </a:r>
          </a:p>
          <a:p>
            <a:r>
              <a:rPr lang="en-GB" dirty="0" smtClean="0"/>
              <a:t>At this point we are getting near to software (the instructions), as opposed to hardware (the machine).  The difference?</a:t>
            </a:r>
          </a:p>
          <a:p>
            <a:pPr lvl="1"/>
            <a:r>
              <a:rPr lang="en-GB" dirty="0" smtClean="0"/>
              <a:t>A very old joke:  if you can kick it, it is hardware.  If you want to kick it, it is software</a:t>
            </a:r>
            <a:endParaRPr lang="en-GB" dirty="0"/>
          </a:p>
        </p:txBody>
      </p:sp>
    </p:spTree>
    <p:extLst>
      <p:ext uri="{BB962C8B-B14F-4D97-AF65-F5344CB8AC3E}">
        <p14:creationId xmlns:p14="http://schemas.microsoft.com/office/powerpoint/2010/main" val="2882525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Engineering, but Software </a:t>
            </a:r>
            <a:r>
              <a:rPr lang="en-GB" dirty="0"/>
              <a:t>i</a:t>
            </a:r>
            <a:r>
              <a:rPr lang="en-GB" dirty="0" smtClean="0"/>
              <a:t>sn’t </a:t>
            </a:r>
            <a:r>
              <a:rPr lang="en-GB" dirty="0"/>
              <a:t>l</a:t>
            </a:r>
            <a:r>
              <a:rPr lang="en-GB" dirty="0" smtClean="0"/>
              <a:t>ike Brickwork</a:t>
            </a:r>
            <a:endParaRPr lang="en-GB" dirty="0"/>
          </a:p>
        </p:txBody>
      </p:sp>
      <p:sp>
        <p:nvSpPr>
          <p:cNvPr id="3" name="Content Placeholder 2"/>
          <p:cNvSpPr>
            <a:spLocks noGrp="1"/>
          </p:cNvSpPr>
          <p:nvPr>
            <p:ph idx="1"/>
          </p:nvPr>
        </p:nvSpPr>
        <p:spPr>
          <a:xfrm>
            <a:off x="838199" y="1825625"/>
            <a:ext cx="10686535" cy="4351338"/>
          </a:xfrm>
        </p:spPr>
        <p:txBody>
          <a:bodyPr>
            <a:normAutofit lnSpcReduction="10000"/>
          </a:bodyPr>
          <a:lstStyle/>
          <a:p>
            <a:r>
              <a:rPr lang="en-GB" dirty="0" smtClean="0"/>
              <a:t>A thousand different ways to solve a problem, but only one way to stick two bricks together</a:t>
            </a:r>
          </a:p>
          <a:p>
            <a:r>
              <a:rPr lang="en-GB" dirty="0" smtClean="0"/>
              <a:t>Still, if you solve the problem well, why solve it again</a:t>
            </a:r>
          </a:p>
          <a:p>
            <a:pPr lvl="1"/>
            <a:r>
              <a:rPr lang="en-GB" b="1" dirty="0" smtClean="0">
                <a:solidFill>
                  <a:srgbClr val="FF0000"/>
                </a:solidFill>
              </a:rPr>
              <a:t>Software reusability</a:t>
            </a:r>
            <a:endParaRPr lang="en-GB" dirty="0" smtClean="0"/>
          </a:p>
          <a:p>
            <a:r>
              <a:rPr lang="en-GB" dirty="0" smtClean="0"/>
              <a:t>To make software reusable?</a:t>
            </a:r>
          </a:p>
          <a:p>
            <a:pPr lvl="1"/>
            <a:r>
              <a:rPr lang="en-GB" dirty="0" smtClean="0"/>
              <a:t>Functionally specific – know what to feed the routine, what you get out from it</a:t>
            </a:r>
          </a:p>
          <a:p>
            <a:pPr lvl="1"/>
            <a:r>
              <a:rPr lang="en-GB" dirty="0" smtClean="0"/>
              <a:t>Encapsulated (i.e</a:t>
            </a:r>
            <a:r>
              <a:rPr lang="en-GB" dirty="0"/>
              <a:t>. </a:t>
            </a:r>
            <a:r>
              <a:rPr lang="en-GB" dirty="0" smtClean="0"/>
              <a:t>self-contained) – when the routine starts, anything is might affect is stored and safe; when it finishes, the original state is restored</a:t>
            </a:r>
          </a:p>
          <a:p>
            <a:pPr lvl="1"/>
            <a:r>
              <a:rPr lang="en-GB" dirty="0" smtClean="0"/>
              <a:t>Portable – no absolute addresses: instruction x is 300 positions from the base address, rather than instruction x is at location 0x00001300; and a whole lot of other things besides</a:t>
            </a:r>
            <a:endParaRPr lang="en-GB" dirty="0"/>
          </a:p>
        </p:txBody>
      </p:sp>
    </p:spTree>
    <p:extLst>
      <p:ext uri="{BB962C8B-B14F-4D97-AF65-F5344CB8AC3E}">
        <p14:creationId xmlns:p14="http://schemas.microsoft.com/office/powerpoint/2010/main" val="24041273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Engineering, but Software isn’t like Brickwork</a:t>
            </a:r>
          </a:p>
        </p:txBody>
      </p:sp>
      <p:sp>
        <p:nvSpPr>
          <p:cNvPr id="3" name="Content Placeholder 2"/>
          <p:cNvSpPr>
            <a:spLocks noGrp="1"/>
          </p:cNvSpPr>
          <p:nvPr>
            <p:ph idx="1"/>
          </p:nvPr>
        </p:nvSpPr>
        <p:spPr/>
        <p:txBody>
          <a:bodyPr>
            <a:normAutofit lnSpcReduction="10000"/>
          </a:bodyPr>
          <a:lstStyle/>
          <a:p>
            <a:r>
              <a:rPr lang="en-GB" dirty="0" smtClean="0"/>
              <a:t>All of which is mechanistic, and fine</a:t>
            </a:r>
          </a:p>
          <a:p>
            <a:r>
              <a:rPr lang="en-GB" dirty="0" smtClean="0"/>
              <a:t>The real problem is in the “wetware”</a:t>
            </a:r>
          </a:p>
          <a:p>
            <a:pPr lvl="1"/>
            <a:r>
              <a:rPr lang="en-GB" dirty="0" smtClean="0"/>
              <a:t>Clients don’t know what they want, nor how to build it, nor how complex or difficult it is to implement</a:t>
            </a:r>
          </a:p>
          <a:p>
            <a:pPr lvl="1"/>
            <a:r>
              <a:rPr lang="en-GB" dirty="0" smtClean="0"/>
              <a:t>Worst case, clients don’t know what they want until they see it (and even then …)</a:t>
            </a:r>
          </a:p>
          <a:p>
            <a:pPr lvl="1"/>
            <a:r>
              <a:rPr lang="en-GB" dirty="0" smtClean="0"/>
              <a:t>Specification creep (growth)</a:t>
            </a:r>
          </a:p>
          <a:p>
            <a:pPr lvl="1"/>
            <a:r>
              <a:rPr lang="en-GB" dirty="0" smtClean="0"/>
              <a:t>“I would have thought …”</a:t>
            </a:r>
          </a:p>
          <a:p>
            <a:pPr lvl="1"/>
            <a:r>
              <a:rPr lang="en-GB" dirty="0" smtClean="0"/>
              <a:t>The original 10 users becomes 200,000,000 users</a:t>
            </a:r>
          </a:p>
          <a:p>
            <a:pPr lvl="1"/>
            <a:r>
              <a:rPr lang="en-GB" dirty="0" smtClean="0"/>
              <a:t>More code wanted, but no more money</a:t>
            </a:r>
          </a:p>
          <a:p>
            <a:r>
              <a:rPr lang="en-GB" dirty="0" smtClean="0"/>
              <a:t>Software engineering later in the course!</a:t>
            </a:r>
            <a:endParaRPr lang="en-GB" dirty="0"/>
          </a:p>
        </p:txBody>
      </p:sp>
    </p:spTree>
    <p:extLst>
      <p:ext uri="{BB962C8B-B14F-4D97-AF65-F5344CB8AC3E}">
        <p14:creationId xmlns:p14="http://schemas.microsoft.com/office/powerpoint/2010/main" val="17408216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a:t>
            </a:r>
            <a:r>
              <a:rPr lang="en-GB" smtClean="0"/>
              <a:t>for Speed</a:t>
            </a:r>
            <a:endParaRPr lang="en-GB"/>
          </a:p>
        </p:txBody>
      </p:sp>
      <p:sp>
        <p:nvSpPr>
          <p:cNvPr id="3" name="Content Placeholder 2"/>
          <p:cNvSpPr>
            <a:spLocks noGrp="1"/>
          </p:cNvSpPr>
          <p:nvPr>
            <p:ph idx="1"/>
          </p:nvPr>
        </p:nvSpPr>
        <p:spPr/>
        <p:txBody>
          <a:bodyPr/>
          <a:lstStyle/>
          <a:p>
            <a:r>
              <a:rPr lang="en-GB" dirty="0" smtClean="0"/>
              <a:t>Each individual instruction we do is, of itself, a simple calculation</a:t>
            </a:r>
          </a:p>
          <a:p>
            <a:r>
              <a:rPr lang="en-GB" dirty="0" smtClean="0"/>
              <a:t>Put a lot of them together and we can implement sophisticated calculations</a:t>
            </a:r>
          </a:p>
          <a:p>
            <a:r>
              <a:rPr lang="en-GB" dirty="0" smtClean="0"/>
              <a:t>To make things fast, we can do the same calculations but make the electronics faster</a:t>
            </a:r>
          </a:p>
          <a:p>
            <a:r>
              <a:rPr lang="en-GB" dirty="0" smtClean="0"/>
              <a:t>And we do mean faster!</a:t>
            </a:r>
          </a:p>
          <a:p>
            <a:pPr lvl="1"/>
            <a:r>
              <a:rPr lang="en-GB" dirty="0" smtClean="0"/>
              <a:t>Olympic sprinters leaving the blocks in less than 0.1 sec are false started</a:t>
            </a:r>
          </a:p>
          <a:p>
            <a:pPr lvl="1"/>
            <a:r>
              <a:rPr lang="en-GB" dirty="0" smtClean="0"/>
              <a:t>One instruction in a modern processor can execute in 0.000 000 01 sec or less</a:t>
            </a:r>
          </a:p>
          <a:p>
            <a:pPr lvl="1"/>
            <a:r>
              <a:rPr lang="en-GB" dirty="0" smtClean="0"/>
              <a:t>Our computers work in a dimension 10</a:t>
            </a:r>
            <a:r>
              <a:rPr lang="en-GB" baseline="30000" dirty="0" smtClean="0"/>
              <a:t>8</a:t>
            </a:r>
            <a:r>
              <a:rPr lang="en-GB" dirty="0" smtClean="0"/>
              <a:t> times faster than the animal world</a:t>
            </a:r>
            <a:endParaRPr lang="en-GB" dirty="0"/>
          </a:p>
        </p:txBody>
      </p:sp>
    </p:spTree>
    <p:extLst>
      <p:ext uri="{BB962C8B-B14F-4D97-AF65-F5344CB8AC3E}">
        <p14:creationId xmlns:p14="http://schemas.microsoft.com/office/powerpoint/2010/main" val="2052747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Speed</a:t>
            </a:r>
            <a:endParaRPr lang="en-GB" dirty="0"/>
          </a:p>
        </p:txBody>
      </p:sp>
      <p:sp>
        <p:nvSpPr>
          <p:cNvPr id="3" name="Content Placeholder 2"/>
          <p:cNvSpPr>
            <a:spLocks noGrp="1"/>
          </p:cNvSpPr>
          <p:nvPr>
            <p:ph idx="1"/>
          </p:nvPr>
        </p:nvSpPr>
        <p:spPr/>
        <p:txBody>
          <a:bodyPr/>
          <a:lstStyle/>
          <a:p>
            <a:r>
              <a:rPr lang="en-GB" dirty="0" smtClean="0"/>
              <a:t>Remember, executing the instruction is only part of the job</a:t>
            </a:r>
          </a:p>
          <a:p>
            <a:pPr lvl="1"/>
            <a:r>
              <a:rPr lang="en-GB" dirty="0" smtClean="0"/>
              <a:t>Fetch the instruction from memory</a:t>
            </a:r>
          </a:p>
          <a:p>
            <a:pPr lvl="1"/>
            <a:r>
              <a:rPr lang="en-GB" dirty="0" smtClean="0"/>
              <a:t>Fetch the datum from memory</a:t>
            </a:r>
          </a:p>
          <a:p>
            <a:pPr lvl="1"/>
            <a:r>
              <a:rPr lang="en-GB" dirty="0" smtClean="0"/>
              <a:t>Implement the instruction</a:t>
            </a:r>
          </a:p>
          <a:p>
            <a:pPr lvl="1"/>
            <a:r>
              <a:rPr lang="en-GB" dirty="0" smtClean="0"/>
              <a:t>Store the datum in memory</a:t>
            </a:r>
          </a:p>
          <a:p>
            <a:r>
              <a:rPr lang="en-GB" dirty="0" smtClean="0"/>
              <a:t>Looking at it, how fast we can fetch/store is an important factor in speed</a:t>
            </a:r>
          </a:p>
          <a:p>
            <a:r>
              <a:rPr lang="en-GB" dirty="0" smtClean="0"/>
              <a:t>So, how can we change our approach for speed?</a:t>
            </a:r>
          </a:p>
          <a:p>
            <a:r>
              <a:rPr lang="en-GB" dirty="0" smtClean="0"/>
              <a:t>Let’s stick with one processor, one execution unit, for now</a:t>
            </a:r>
            <a:endParaRPr lang="en-GB" dirty="0"/>
          </a:p>
        </p:txBody>
      </p:sp>
    </p:spTree>
    <p:extLst>
      <p:ext uri="{BB962C8B-B14F-4D97-AF65-F5344CB8AC3E}">
        <p14:creationId xmlns:p14="http://schemas.microsoft.com/office/powerpoint/2010/main" val="41924321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Speed</a:t>
            </a:r>
            <a:endParaRPr lang="en-GB" dirty="0"/>
          </a:p>
        </p:txBody>
      </p:sp>
      <p:sp>
        <p:nvSpPr>
          <p:cNvPr id="3" name="Content Placeholder 2"/>
          <p:cNvSpPr>
            <a:spLocks noGrp="1"/>
          </p:cNvSpPr>
          <p:nvPr>
            <p:ph idx="1"/>
          </p:nvPr>
        </p:nvSpPr>
        <p:spPr/>
        <p:txBody>
          <a:bodyPr>
            <a:normAutofit lnSpcReduction="10000"/>
          </a:bodyPr>
          <a:lstStyle/>
          <a:p>
            <a:r>
              <a:rPr lang="en-GB" dirty="0" smtClean="0"/>
              <a:t>Dealing with the processes</a:t>
            </a:r>
          </a:p>
          <a:p>
            <a:pPr lvl="1"/>
            <a:r>
              <a:rPr lang="en-GB" dirty="0" smtClean="0"/>
              <a:t>Reduce the access bottleneck</a:t>
            </a:r>
          </a:p>
          <a:p>
            <a:pPr lvl="2"/>
            <a:r>
              <a:rPr lang="en-GB" dirty="0"/>
              <a:t>Make the memory </a:t>
            </a:r>
            <a:r>
              <a:rPr lang="en-GB" dirty="0" smtClean="0"/>
              <a:t>faster</a:t>
            </a:r>
          </a:p>
          <a:p>
            <a:pPr lvl="2"/>
            <a:r>
              <a:rPr lang="en-GB" dirty="0" smtClean="0"/>
              <a:t>Make the transfer faster (speed up the bus)</a:t>
            </a:r>
          </a:p>
          <a:p>
            <a:pPr lvl="2"/>
            <a:r>
              <a:rPr lang="en-GB" dirty="0" err="1" smtClean="0"/>
              <a:t>Prefetch</a:t>
            </a:r>
            <a:r>
              <a:rPr lang="en-GB" dirty="0" smtClean="0"/>
              <a:t> and pre-decode our instructions in a queue</a:t>
            </a:r>
          </a:p>
          <a:p>
            <a:pPr lvl="2"/>
            <a:r>
              <a:rPr lang="en-GB" dirty="0" err="1" smtClean="0"/>
              <a:t>Prefetch</a:t>
            </a:r>
            <a:r>
              <a:rPr lang="en-GB" dirty="0" smtClean="0"/>
              <a:t> our data in a queue</a:t>
            </a:r>
          </a:p>
          <a:p>
            <a:pPr lvl="1"/>
            <a:r>
              <a:rPr lang="en-GB" dirty="0" smtClean="0"/>
              <a:t>Store our output temporarily to put back into main memory when convenient</a:t>
            </a:r>
          </a:p>
          <a:p>
            <a:pPr lvl="1"/>
            <a:r>
              <a:rPr lang="en-GB" dirty="0" smtClean="0"/>
              <a:t>Make instructions as fast as possible</a:t>
            </a:r>
          </a:p>
          <a:p>
            <a:pPr lvl="1"/>
            <a:r>
              <a:rPr lang="en-GB" dirty="0" smtClean="0"/>
              <a:t>(Do as more things with one instruction)</a:t>
            </a:r>
          </a:p>
          <a:p>
            <a:r>
              <a:rPr lang="en-GB" dirty="0" smtClean="0"/>
              <a:t>Do things differently – change the hardware</a:t>
            </a:r>
          </a:p>
          <a:p>
            <a:pPr lvl="1"/>
            <a:r>
              <a:rPr lang="en-GB" dirty="0" smtClean="0"/>
              <a:t>More registers per processor; more execution units per processor; separate buses for instructions and data (for each execution unit?)</a:t>
            </a:r>
            <a:endParaRPr lang="en-GB" dirty="0"/>
          </a:p>
        </p:txBody>
      </p:sp>
    </p:spTree>
    <p:extLst>
      <p:ext uri="{BB962C8B-B14F-4D97-AF65-F5344CB8AC3E}">
        <p14:creationId xmlns:p14="http://schemas.microsoft.com/office/powerpoint/2010/main" val="23155375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Speed</a:t>
            </a:r>
            <a:endParaRPr lang="en-GB" dirty="0"/>
          </a:p>
        </p:txBody>
      </p:sp>
      <p:sp>
        <p:nvSpPr>
          <p:cNvPr id="3" name="Content Placeholder 2"/>
          <p:cNvSpPr>
            <a:spLocks noGrp="1"/>
          </p:cNvSpPr>
          <p:nvPr>
            <p:ph idx="1"/>
          </p:nvPr>
        </p:nvSpPr>
        <p:spPr/>
        <p:txBody>
          <a:bodyPr/>
          <a:lstStyle/>
          <a:p>
            <a:r>
              <a:rPr lang="en-GB" dirty="0" smtClean="0"/>
              <a:t>Even light takes time to travel (c = 3x 10</a:t>
            </a:r>
            <a:r>
              <a:rPr lang="en-GB" baseline="30000" dirty="0" smtClean="0"/>
              <a:t>8</a:t>
            </a:r>
            <a:r>
              <a:rPr lang="en-GB" dirty="0" smtClean="0"/>
              <a:t> m/s)</a:t>
            </a:r>
          </a:p>
          <a:p>
            <a:pPr lvl="1"/>
            <a:r>
              <a:rPr lang="en-GB" dirty="0" smtClean="0"/>
              <a:t>Aside:  Electricity in a conductor travels at around 1.5 x 10</a:t>
            </a:r>
            <a:r>
              <a:rPr lang="en-GB" baseline="30000" dirty="0" smtClean="0"/>
              <a:t>8</a:t>
            </a:r>
            <a:r>
              <a:rPr lang="en-GB" dirty="0" smtClean="0"/>
              <a:t> m/s</a:t>
            </a:r>
          </a:p>
          <a:p>
            <a:pPr lvl="1"/>
            <a:r>
              <a:rPr lang="en-GB" dirty="0" smtClean="0"/>
              <a:t>So, in rough concept, how far does an electric signal travel between pulses with a processor clocked at 1GHz (=10</a:t>
            </a:r>
            <a:r>
              <a:rPr lang="en-GB" baseline="30000" dirty="0" smtClean="0"/>
              <a:t>9</a:t>
            </a:r>
            <a:r>
              <a:rPr lang="en-GB" dirty="0" smtClean="0"/>
              <a:t> Hz)?</a:t>
            </a:r>
          </a:p>
          <a:p>
            <a:r>
              <a:rPr lang="en-GB" dirty="0" smtClean="0"/>
              <a:t>Might reasonably say “small is beautiful” in terms of distances between processing elements (and components) in computers</a:t>
            </a:r>
          </a:p>
        </p:txBody>
      </p:sp>
    </p:spTree>
    <p:extLst>
      <p:ext uri="{BB962C8B-B14F-4D97-AF65-F5344CB8AC3E}">
        <p14:creationId xmlns:p14="http://schemas.microsoft.com/office/powerpoint/2010/main" val="40114034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Silicon </a:t>
            </a:r>
            <a:r>
              <a:rPr lang="en-GB" dirty="0" smtClean="0"/>
              <a:t>Devices on Dies</a:t>
            </a:r>
            <a:endParaRPr lang="en-GB" dirty="0"/>
          </a:p>
        </p:txBody>
      </p:sp>
      <p:pic>
        <p:nvPicPr>
          <p:cNvPr id="5" name="Picture 4"/>
          <p:cNvPicPr>
            <a:picLocks noChangeAspect="1"/>
          </p:cNvPicPr>
          <p:nvPr/>
        </p:nvPicPr>
        <p:blipFill>
          <a:blip r:embed="rId2"/>
          <a:stretch>
            <a:fillRect/>
          </a:stretch>
        </p:blipFill>
        <p:spPr>
          <a:xfrm>
            <a:off x="2108885" y="1843216"/>
            <a:ext cx="6260757" cy="4695568"/>
          </a:xfrm>
          <a:prstGeom prst="rect">
            <a:avLst/>
          </a:prstGeom>
        </p:spPr>
      </p:pic>
    </p:spTree>
    <p:extLst>
      <p:ext uri="{BB962C8B-B14F-4D97-AF65-F5344CB8AC3E}">
        <p14:creationId xmlns:p14="http://schemas.microsoft.com/office/powerpoint/2010/main" val="2942480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Size Matters</a:t>
            </a:r>
            <a:endParaRPr lang="en-GB" dirty="0"/>
          </a:p>
        </p:txBody>
      </p:sp>
      <p:sp>
        <p:nvSpPr>
          <p:cNvPr id="3" name="Content Placeholder 2"/>
          <p:cNvSpPr>
            <a:spLocks noGrp="1"/>
          </p:cNvSpPr>
          <p:nvPr>
            <p:ph idx="1"/>
          </p:nvPr>
        </p:nvSpPr>
        <p:spPr/>
        <p:txBody>
          <a:bodyPr/>
          <a:lstStyle/>
          <a:p>
            <a:r>
              <a:rPr lang="en-GB" dirty="0" smtClean="0"/>
              <a:t>All electronics, including processors, is based on creating transistors by doping (adding chemicals) to a crystal lattice, usually of silicon</a:t>
            </a:r>
          </a:p>
          <a:p>
            <a:r>
              <a:rPr lang="en-GB" dirty="0" smtClean="0"/>
              <a:t>Referred to as a silicon die</a:t>
            </a:r>
          </a:p>
          <a:p>
            <a:r>
              <a:rPr lang="en-GB" dirty="0" smtClean="0"/>
              <a:t>All crystal lattices contain defects (see the concept of </a:t>
            </a:r>
            <a:r>
              <a:rPr lang="en-GB" b="1" dirty="0" smtClean="0"/>
              <a:t>entropy </a:t>
            </a:r>
            <a:r>
              <a:rPr lang="en-GB" dirty="0" smtClean="0"/>
              <a:t>for details)</a:t>
            </a:r>
          </a:p>
          <a:p>
            <a:r>
              <a:rPr lang="en-GB" dirty="0" smtClean="0"/>
              <a:t>If a defect is part of our device, the device is defective and probably won’t work</a:t>
            </a:r>
          </a:p>
          <a:p>
            <a:r>
              <a:rPr lang="en-GB" dirty="0" smtClean="0"/>
              <a:t>The money spent on creating the device, and on putting it in a package, and on testing it, is wasted</a:t>
            </a:r>
            <a:endParaRPr lang="en-GB" dirty="0"/>
          </a:p>
        </p:txBody>
      </p:sp>
    </p:spTree>
    <p:extLst>
      <p:ext uri="{BB962C8B-B14F-4D97-AF65-F5344CB8AC3E}">
        <p14:creationId xmlns:p14="http://schemas.microsoft.com/office/powerpoint/2010/main" val="34229645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Size</a:t>
            </a:r>
            <a:endParaRPr lang="en-GB" dirty="0"/>
          </a:p>
        </p:txBody>
      </p:sp>
      <p:sp>
        <p:nvSpPr>
          <p:cNvPr id="3" name="Content Placeholder 2"/>
          <p:cNvSpPr>
            <a:spLocks noGrp="1"/>
          </p:cNvSpPr>
          <p:nvPr>
            <p:ph idx="1"/>
          </p:nvPr>
        </p:nvSpPr>
        <p:spPr/>
        <p:txBody>
          <a:bodyPr/>
          <a:lstStyle/>
          <a:p>
            <a:r>
              <a:rPr lang="en-GB" dirty="0" smtClean="0"/>
              <a:t>What happens if we can make our transistors smaller?  The area of silicon our device covers will be smaller.</a:t>
            </a:r>
          </a:p>
          <a:p>
            <a:r>
              <a:rPr lang="en-GB" dirty="0" smtClean="0"/>
              <a:t>Think about it:</a:t>
            </a:r>
            <a:endParaRPr lang="en-GB" dirty="0"/>
          </a:p>
        </p:txBody>
      </p:sp>
      <p:sp>
        <p:nvSpPr>
          <p:cNvPr id="4" name="Oval 3"/>
          <p:cNvSpPr/>
          <p:nvPr/>
        </p:nvSpPr>
        <p:spPr>
          <a:xfrm>
            <a:off x="1869989" y="3764692"/>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397843" y="3764691"/>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664411" y="400358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005384" y="400358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005384" y="4802660"/>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2"/>
          <a:stretch>
            <a:fillRect/>
          </a:stretch>
        </p:blipFill>
        <p:spPr>
          <a:xfrm>
            <a:off x="6652518" y="4790679"/>
            <a:ext cx="682811" cy="823031"/>
          </a:xfrm>
          <a:prstGeom prst="rect">
            <a:avLst/>
          </a:prstGeom>
        </p:spPr>
      </p:pic>
      <p:sp>
        <p:nvSpPr>
          <p:cNvPr id="10" name="Oval 9"/>
          <p:cNvSpPr/>
          <p:nvPr/>
        </p:nvSpPr>
        <p:spPr>
          <a:xfrm>
            <a:off x="3732245" y="4901512"/>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3884645" y="5053912"/>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6993923" y="4914737"/>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a:stretch>
            <a:fillRect/>
          </a:stretch>
        </p:blipFill>
        <p:spPr>
          <a:xfrm>
            <a:off x="7080075" y="5038666"/>
            <a:ext cx="60965" cy="60965"/>
          </a:xfrm>
          <a:prstGeom prst="rect">
            <a:avLst/>
          </a:prstGeom>
        </p:spPr>
      </p:pic>
    </p:spTree>
    <p:extLst>
      <p:ext uri="{BB962C8B-B14F-4D97-AF65-F5344CB8AC3E}">
        <p14:creationId xmlns:p14="http://schemas.microsoft.com/office/powerpoint/2010/main" val="36044343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Yield?</a:t>
            </a:r>
            <a:endParaRPr lang="en-GB" dirty="0"/>
          </a:p>
        </p:txBody>
      </p:sp>
      <p:sp>
        <p:nvSpPr>
          <p:cNvPr id="5" name="Oval 4"/>
          <p:cNvSpPr/>
          <p:nvPr/>
        </p:nvSpPr>
        <p:spPr>
          <a:xfrm>
            <a:off x="838200" y="2840960"/>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104768"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445741"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445741" y="387892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2"/>
          <a:stretch>
            <a:fillRect/>
          </a:stretch>
        </p:blipFill>
        <p:spPr>
          <a:xfrm>
            <a:off x="2092875" y="3866948"/>
            <a:ext cx="682811" cy="823031"/>
          </a:xfrm>
          <a:prstGeom prst="rect">
            <a:avLst/>
          </a:prstGeom>
        </p:spPr>
      </p:pic>
      <p:sp>
        <p:nvSpPr>
          <p:cNvPr id="10" name="Oval 9"/>
          <p:cNvSpPr/>
          <p:nvPr/>
        </p:nvSpPr>
        <p:spPr>
          <a:xfrm>
            <a:off x="2434280" y="3991006"/>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p:cNvPicPr>
            <a:picLocks noChangeAspect="1"/>
          </p:cNvPicPr>
          <p:nvPr/>
        </p:nvPicPr>
        <p:blipFill>
          <a:blip r:embed="rId3"/>
          <a:stretch>
            <a:fillRect/>
          </a:stretch>
        </p:blipFill>
        <p:spPr>
          <a:xfrm>
            <a:off x="2520432" y="4114935"/>
            <a:ext cx="60965" cy="60965"/>
          </a:xfrm>
          <a:prstGeom prst="rect">
            <a:avLst/>
          </a:prstGeom>
        </p:spPr>
      </p:pic>
      <p:sp>
        <p:nvSpPr>
          <p:cNvPr id="12" name="Oval 11"/>
          <p:cNvSpPr/>
          <p:nvPr/>
        </p:nvSpPr>
        <p:spPr>
          <a:xfrm>
            <a:off x="3993292" y="2840960"/>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259860"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00833"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00833" y="387892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a:stretch>
            <a:fillRect/>
          </a:stretch>
        </p:blipFill>
        <p:spPr>
          <a:xfrm>
            <a:off x="5247967" y="3866948"/>
            <a:ext cx="682811" cy="823031"/>
          </a:xfrm>
          <a:prstGeom prst="rect">
            <a:avLst/>
          </a:prstGeom>
        </p:spPr>
      </p:pic>
      <p:sp>
        <p:nvSpPr>
          <p:cNvPr id="17" name="Oval 16"/>
          <p:cNvSpPr/>
          <p:nvPr/>
        </p:nvSpPr>
        <p:spPr>
          <a:xfrm>
            <a:off x="5589372" y="3991006"/>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p:cNvPicPr>
            <a:picLocks noChangeAspect="1"/>
          </p:cNvPicPr>
          <p:nvPr/>
        </p:nvPicPr>
        <p:blipFill>
          <a:blip r:embed="rId3"/>
          <a:stretch>
            <a:fillRect/>
          </a:stretch>
        </p:blipFill>
        <p:spPr>
          <a:xfrm>
            <a:off x="5675524" y="4114935"/>
            <a:ext cx="60965" cy="60965"/>
          </a:xfrm>
          <a:prstGeom prst="rect">
            <a:avLst/>
          </a:prstGeom>
        </p:spPr>
      </p:pic>
      <p:cxnSp>
        <p:nvCxnSpPr>
          <p:cNvPr id="20" name="Straight Connector 19"/>
          <p:cNvCxnSpPr>
            <a:stCxn id="13" idx="0"/>
          </p:cNvCxnSpPr>
          <p:nvPr/>
        </p:nvCxnSpPr>
        <p:spPr>
          <a:xfrm flipH="1">
            <a:off x="5589372"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4947434" y="307386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4" idx="1"/>
          </p:cNvCxnSpPr>
          <p:nvPr/>
        </p:nvCxnSpPr>
        <p:spPr>
          <a:xfrm flipV="1">
            <a:off x="4600833" y="347939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4576351" y="428445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27" name="Oval 26"/>
          <p:cNvSpPr/>
          <p:nvPr/>
        </p:nvSpPr>
        <p:spPr>
          <a:xfrm>
            <a:off x="7136491" y="2840960"/>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8403059"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7744032"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7744032" y="387892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 name="Picture 30"/>
          <p:cNvPicPr>
            <a:picLocks noChangeAspect="1"/>
          </p:cNvPicPr>
          <p:nvPr/>
        </p:nvPicPr>
        <p:blipFill>
          <a:blip r:embed="rId2"/>
          <a:stretch>
            <a:fillRect/>
          </a:stretch>
        </p:blipFill>
        <p:spPr>
          <a:xfrm>
            <a:off x="8391166" y="3866948"/>
            <a:ext cx="682811" cy="823031"/>
          </a:xfrm>
          <a:prstGeom prst="rect">
            <a:avLst/>
          </a:prstGeom>
        </p:spPr>
      </p:pic>
      <p:sp>
        <p:nvSpPr>
          <p:cNvPr id="32" name="Oval 31"/>
          <p:cNvSpPr/>
          <p:nvPr/>
        </p:nvSpPr>
        <p:spPr>
          <a:xfrm>
            <a:off x="8732571" y="3991006"/>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p:cNvPicPr>
            <a:picLocks noChangeAspect="1"/>
          </p:cNvPicPr>
          <p:nvPr/>
        </p:nvPicPr>
        <p:blipFill>
          <a:blip r:embed="rId3"/>
          <a:stretch>
            <a:fillRect/>
          </a:stretch>
        </p:blipFill>
        <p:spPr>
          <a:xfrm>
            <a:off x="8818723" y="4114935"/>
            <a:ext cx="60965" cy="60965"/>
          </a:xfrm>
          <a:prstGeom prst="rect">
            <a:avLst/>
          </a:prstGeom>
        </p:spPr>
      </p:pic>
      <p:cxnSp>
        <p:nvCxnSpPr>
          <p:cNvPr id="34" name="Straight Connector 33"/>
          <p:cNvCxnSpPr>
            <a:stCxn id="28" idx="0"/>
          </p:cNvCxnSpPr>
          <p:nvPr/>
        </p:nvCxnSpPr>
        <p:spPr>
          <a:xfrm flipH="1">
            <a:off x="8732571"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a:off x="8090633" y="307386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6" name="Straight Connector 35"/>
          <p:cNvCxnSpPr>
            <a:stCxn id="29" idx="1"/>
          </p:cNvCxnSpPr>
          <p:nvPr/>
        </p:nvCxnSpPr>
        <p:spPr>
          <a:xfrm flipV="1">
            <a:off x="7744032" y="347939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V="1">
            <a:off x="7719550" y="428445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flipV="1">
            <a:off x="7719549" y="3276789"/>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V="1">
            <a:off x="7762018" y="3681996"/>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flipV="1">
            <a:off x="7738086" y="4075700"/>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V="1">
            <a:off x="7762018" y="4469405"/>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flipH="1">
            <a:off x="7917330"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flipH="1">
            <a:off x="8252199"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flipH="1">
            <a:off x="8576357" y="3061887"/>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flipH="1">
            <a:off x="8905869" y="3061886"/>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1278294" y="5753036"/>
            <a:ext cx="1080745" cy="369332"/>
          </a:xfrm>
          <a:prstGeom prst="rect">
            <a:avLst/>
          </a:prstGeom>
          <a:noFill/>
        </p:spPr>
        <p:txBody>
          <a:bodyPr wrap="none" rtlCol="0">
            <a:spAutoFit/>
          </a:bodyPr>
          <a:lstStyle/>
          <a:p>
            <a:r>
              <a:rPr lang="en-GB" dirty="0" smtClean="0"/>
              <a:t>1 in 4 =  ?</a:t>
            </a:r>
            <a:endParaRPr lang="en-GB" dirty="0"/>
          </a:p>
        </p:txBody>
      </p:sp>
      <p:sp>
        <p:nvSpPr>
          <p:cNvPr id="47" name="TextBox 46"/>
          <p:cNvSpPr txBox="1"/>
          <p:nvPr/>
        </p:nvSpPr>
        <p:spPr>
          <a:xfrm>
            <a:off x="4323183" y="5752161"/>
            <a:ext cx="1197764" cy="369332"/>
          </a:xfrm>
          <a:prstGeom prst="rect">
            <a:avLst/>
          </a:prstGeom>
          <a:noFill/>
        </p:spPr>
        <p:txBody>
          <a:bodyPr wrap="none" rtlCol="0">
            <a:spAutoFit/>
          </a:bodyPr>
          <a:lstStyle/>
          <a:p>
            <a:r>
              <a:rPr lang="en-GB" dirty="0" smtClean="0"/>
              <a:t>1 in 16 =  ?</a:t>
            </a:r>
            <a:endParaRPr lang="en-GB" dirty="0"/>
          </a:p>
        </p:txBody>
      </p:sp>
      <p:sp>
        <p:nvSpPr>
          <p:cNvPr id="48" name="TextBox 47"/>
          <p:cNvSpPr txBox="1"/>
          <p:nvPr/>
        </p:nvSpPr>
        <p:spPr>
          <a:xfrm>
            <a:off x="7738862" y="5752161"/>
            <a:ext cx="1197764" cy="369332"/>
          </a:xfrm>
          <a:prstGeom prst="rect">
            <a:avLst/>
          </a:prstGeom>
          <a:noFill/>
        </p:spPr>
        <p:txBody>
          <a:bodyPr wrap="none" rtlCol="0">
            <a:spAutoFit/>
          </a:bodyPr>
          <a:lstStyle/>
          <a:p>
            <a:r>
              <a:rPr lang="en-GB" dirty="0"/>
              <a:t>2</a:t>
            </a:r>
            <a:r>
              <a:rPr lang="en-GB" dirty="0" smtClean="0"/>
              <a:t> in 64 =  ?</a:t>
            </a:r>
            <a:endParaRPr lang="en-GB" dirty="0"/>
          </a:p>
        </p:txBody>
      </p:sp>
    </p:spTree>
    <p:extLst>
      <p:ext uri="{BB962C8B-B14F-4D97-AF65-F5344CB8AC3E}">
        <p14:creationId xmlns:p14="http://schemas.microsoft.com/office/powerpoint/2010/main" val="21321140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We Have A Trade-Off</a:t>
            </a:r>
            <a:endParaRPr lang="en-GB" dirty="0"/>
          </a:p>
        </p:txBody>
      </p:sp>
      <p:sp>
        <p:nvSpPr>
          <p:cNvPr id="3" name="Content Placeholder 2"/>
          <p:cNvSpPr>
            <a:spLocks noGrp="1"/>
          </p:cNvSpPr>
          <p:nvPr>
            <p:ph idx="1"/>
          </p:nvPr>
        </p:nvSpPr>
        <p:spPr/>
        <p:txBody>
          <a:bodyPr/>
          <a:lstStyle/>
          <a:p>
            <a:r>
              <a:rPr lang="en-GB" dirty="0" smtClean="0"/>
              <a:t>Smaller device, better yield (more devices per unit raw material)</a:t>
            </a:r>
          </a:p>
          <a:p>
            <a:r>
              <a:rPr lang="en-GB" dirty="0" smtClean="0"/>
              <a:t>Bigger device, more transistors, more functionality (higher price per device)</a:t>
            </a:r>
          </a:p>
          <a:p>
            <a:r>
              <a:rPr lang="en-GB" dirty="0" smtClean="0"/>
              <a:t>And …</a:t>
            </a:r>
          </a:p>
          <a:p>
            <a:pPr lvl="1"/>
            <a:r>
              <a:rPr lang="en-GB" dirty="0" smtClean="0"/>
              <a:t>Purer crystal, higher yield</a:t>
            </a:r>
          </a:p>
          <a:p>
            <a:pPr lvl="1"/>
            <a:r>
              <a:rPr lang="en-GB" dirty="0" smtClean="0"/>
              <a:t>Smaller device = smaller “line width” (approx. 22nm in 2011)</a:t>
            </a:r>
          </a:p>
          <a:p>
            <a:r>
              <a:rPr lang="en-GB" dirty="0" smtClean="0"/>
              <a:t>And …</a:t>
            </a:r>
          </a:p>
          <a:p>
            <a:pPr lvl="1"/>
            <a:r>
              <a:rPr lang="en-GB" dirty="0" smtClean="0"/>
              <a:t>Smaller device, shorter distances, higher speed</a:t>
            </a:r>
          </a:p>
          <a:p>
            <a:r>
              <a:rPr lang="en-GB" dirty="0" smtClean="0"/>
              <a:t>But this is only the device silicon:  systems need bits connected parts</a:t>
            </a:r>
            <a:endParaRPr lang="en-GB" dirty="0"/>
          </a:p>
        </p:txBody>
      </p:sp>
    </p:spTree>
    <p:extLst>
      <p:ext uri="{BB962C8B-B14F-4D97-AF65-F5344CB8AC3E}">
        <p14:creationId xmlns:p14="http://schemas.microsoft.com/office/powerpoint/2010/main" val="30073781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Principle of Locality</a:t>
            </a:r>
            <a:endParaRPr lang="en-GB" dirty="0"/>
          </a:p>
        </p:txBody>
      </p:sp>
      <p:sp>
        <p:nvSpPr>
          <p:cNvPr id="3" name="Content Placeholder 2"/>
          <p:cNvSpPr>
            <a:spLocks noGrp="1"/>
          </p:cNvSpPr>
          <p:nvPr>
            <p:ph idx="1"/>
          </p:nvPr>
        </p:nvSpPr>
        <p:spPr/>
        <p:txBody>
          <a:bodyPr>
            <a:normAutofit lnSpcReduction="10000"/>
          </a:bodyPr>
          <a:lstStyle/>
          <a:p>
            <a:r>
              <a:rPr lang="en-GB" dirty="0" smtClean="0"/>
              <a:t>Think about how we store data and records (files for people, etc.)</a:t>
            </a:r>
          </a:p>
          <a:p>
            <a:r>
              <a:rPr lang="en-GB" dirty="0" smtClean="0"/>
              <a:t>Chunks of data, similar format and content, one after the other (e.g. in a filing cabinet)</a:t>
            </a:r>
          </a:p>
          <a:p>
            <a:r>
              <a:rPr lang="en-GB" dirty="0" smtClean="0"/>
              <a:t>We call these databases, which are made up of files and records, each of which, at the level of the 1’s and 0’s, is a </a:t>
            </a:r>
            <a:r>
              <a:rPr lang="en-GB" b="1" dirty="0" smtClean="0"/>
              <a:t>data structure</a:t>
            </a:r>
            <a:endParaRPr lang="en-GB" dirty="0" smtClean="0"/>
          </a:p>
          <a:p>
            <a:r>
              <a:rPr lang="en-GB" dirty="0" smtClean="0"/>
              <a:t>If we are processing them (say we are billing a monthly membership of an online video club), we go through them one at a time, dealing with each one in turn</a:t>
            </a:r>
          </a:p>
          <a:p>
            <a:r>
              <a:rPr lang="en-GB" dirty="0" smtClean="0"/>
              <a:t>Think about a list of numbers (the account, perhaps).  We go through these adding each one in turn to a total to get our total income</a:t>
            </a:r>
            <a:endParaRPr lang="en-GB" dirty="0"/>
          </a:p>
        </p:txBody>
      </p:sp>
    </p:spTree>
    <p:extLst>
      <p:ext uri="{BB962C8B-B14F-4D97-AF65-F5344CB8AC3E}">
        <p14:creationId xmlns:p14="http://schemas.microsoft.com/office/powerpoint/2010/main" val="33682860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Locality</a:t>
            </a:r>
            <a:endParaRPr lang="en-GB" dirty="0"/>
          </a:p>
        </p:txBody>
      </p:sp>
      <p:sp>
        <p:nvSpPr>
          <p:cNvPr id="3" name="Content Placeholder 2"/>
          <p:cNvSpPr>
            <a:spLocks noGrp="1"/>
          </p:cNvSpPr>
          <p:nvPr>
            <p:ph idx="1"/>
          </p:nvPr>
        </p:nvSpPr>
        <p:spPr/>
        <p:txBody>
          <a:bodyPr/>
          <a:lstStyle/>
          <a:p>
            <a:r>
              <a:rPr lang="en-GB" dirty="0" smtClean="0"/>
              <a:t>The point is that the next block of data we want is likely to be right next to, or at least near, the one we are currently processing</a:t>
            </a:r>
            <a:endParaRPr lang="en-GB" dirty="0"/>
          </a:p>
        </p:txBody>
      </p:sp>
    </p:spTree>
    <p:extLst>
      <p:ext uri="{BB962C8B-B14F-4D97-AF65-F5344CB8AC3E}">
        <p14:creationId xmlns:p14="http://schemas.microsoft.com/office/powerpoint/2010/main" val="318907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TotalTime>
  <Words>3000</Words>
  <Application>Microsoft Office PowerPoint</Application>
  <PresentationFormat>Widescreen</PresentationFormat>
  <Paragraphs>350</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Office Theme</vt:lpstr>
      <vt:lpstr>The Logical Basis of Computer Systems</vt:lpstr>
      <vt:lpstr>Tricks?</vt:lpstr>
      <vt:lpstr>First Up, the Difference Between Symbols and Numbers</vt:lpstr>
      <vt:lpstr>Decimal (Denary) System</vt:lpstr>
      <vt:lpstr>Add ‘Em Up?</vt:lpstr>
      <vt:lpstr>Multiply Them?</vt:lpstr>
      <vt:lpstr>So What?</vt:lpstr>
      <vt:lpstr>Denary System</vt:lpstr>
      <vt:lpstr>Binary (Base 2)</vt:lpstr>
      <vt:lpstr>So What?</vt:lpstr>
      <vt:lpstr>So What?</vt:lpstr>
      <vt:lpstr>It’s Called Binary Logic</vt:lpstr>
      <vt:lpstr>Binary Logic</vt:lpstr>
      <vt:lpstr>Binary Logic</vt:lpstr>
      <vt:lpstr>Again, So What?</vt:lpstr>
      <vt:lpstr>State What You See:  The “Units” Column</vt:lpstr>
      <vt:lpstr>OK, But …</vt:lpstr>
      <vt:lpstr>We Came Looking for a “Good Trick”</vt:lpstr>
      <vt:lpstr>How Many Switches?</vt:lpstr>
      <vt:lpstr>The Second “Trick”</vt:lpstr>
      <vt:lpstr>But There’s a Problem</vt:lpstr>
      <vt:lpstr>John Von Neumann:  The Stored Program Concept</vt:lpstr>
      <vt:lpstr>Which Brings Us to Von Neumann</vt:lpstr>
      <vt:lpstr>Just a Few Details to Clear Up - Data</vt:lpstr>
      <vt:lpstr>Von Neumann and Others Concepts</vt:lpstr>
      <vt:lpstr>Details - Control</vt:lpstr>
      <vt:lpstr>Engineering, but Software isn’t like Brickwork</vt:lpstr>
      <vt:lpstr>Engineering, but Software isn’t like Brickwork</vt:lpstr>
      <vt:lpstr>The Need for Speed</vt:lpstr>
      <vt:lpstr>The Need for Speed</vt:lpstr>
      <vt:lpstr>Speed</vt:lpstr>
      <vt:lpstr>Speed</vt:lpstr>
      <vt:lpstr>Silicon Devices on Dies</vt:lpstr>
      <vt:lpstr>Size Matters</vt:lpstr>
      <vt:lpstr>Size</vt:lpstr>
      <vt:lpstr>Yield?</vt:lpstr>
      <vt:lpstr>So, We Have A Trade-Off</vt:lpstr>
      <vt:lpstr>The Principle of Locality</vt:lpstr>
      <vt:lpstr>Principle of Locality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Majical Tricks of Computer Systems</dc:title>
  <dc:creator>John Rees</dc:creator>
  <cp:lastModifiedBy>John Rees</cp:lastModifiedBy>
  <cp:revision>12</cp:revision>
  <dcterms:created xsi:type="dcterms:W3CDTF">2017-09-05T09:46:49Z</dcterms:created>
  <dcterms:modified xsi:type="dcterms:W3CDTF">2020-01-26T12:09:54Z</dcterms:modified>
</cp:coreProperties>
</file>