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9" r:id="rId1"/>
  </p:sldMasterIdLst>
  <p:sldIdLst>
    <p:sldId id="256" r:id="rId2"/>
    <p:sldId id="257" r:id="rId3"/>
    <p:sldId id="259" r:id="rId4"/>
    <p:sldId id="261" r:id="rId5"/>
    <p:sldId id="260" r:id="rId6"/>
    <p:sldId id="262" r:id="rId7"/>
    <p:sldId id="263" r:id="rId8"/>
    <p:sldId id="264" r:id="rId9"/>
    <p:sldId id="258" r:id="rId10"/>
  </p:sldIdLst>
  <p:sldSz cx="13716000" cy="6943725"/>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04406-9FC5-ACFE-893D-D4EADEB1A89D}"/>
              </a:ext>
            </a:extLst>
          </p:cNvPr>
          <p:cNvSpPr>
            <a:spLocks noGrp="1"/>
          </p:cNvSpPr>
          <p:nvPr>
            <p:ph type="ctrTitle"/>
          </p:nvPr>
        </p:nvSpPr>
        <p:spPr>
          <a:xfrm>
            <a:off x="308388" y="745440"/>
            <a:ext cx="8132227" cy="3559859"/>
          </a:xfrm>
        </p:spPr>
        <p:txBody>
          <a:bodyPr anchor="t">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BC0AF19C-C14B-F137-2DE9-1992459045F5}"/>
              </a:ext>
            </a:extLst>
          </p:cNvPr>
          <p:cNvSpPr>
            <a:spLocks noGrp="1"/>
          </p:cNvSpPr>
          <p:nvPr>
            <p:ph type="subTitle" idx="1"/>
          </p:nvPr>
        </p:nvSpPr>
        <p:spPr>
          <a:xfrm>
            <a:off x="317308" y="4669316"/>
            <a:ext cx="8132227" cy="135048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AC6A999-B8D4-1774-9F1B-9F9FE1B3BFA6}"/>
              </a:ext>
            </a:extLst>
          </p:cNvPr>
          <p:cNvSpPr>
            <a:spLocks noGrp="1"/>
          </p:cNvSpPr>
          <p:nvPr>
            <p:ph type="dt" sz="half" idx="10"/>
          </p:nvPr>
        </p:nvSpPr>
        <p:spPr/>
        <p:txBody>
          <a:bodyPr/>
          <a:lstStyle/>
          <a:p>
            <a:fld id="{F2EE3B7B-C7B5-42CF-90CF-67B3D21B2314}" type="datetime1">
              <a:rPr lang="en-US" smtClean="0"/>
              <a:t>2/29/24</a:t>
            </a:fld>
            <a:endParaRPr lang="en-US"/>
          </a:p>
        </p:txBody>
      </p:sp>
      <p:sp>
        <p:nvSpPr>
          <p:cNvPr id="5" name="Footer Placeholder 4">
            <a:extLst>
              <a:ext uri="{FF2B5EF4-FFF2-40B4-BE49-F238E27FC236}">
                <a16:creationId xmlns:a16="http://schemas.microsoft.com/office/drawing/2014/main" id="{61165D5D-2AE2-6F91-D1EB-6DD8FC3CE64C}"/>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BF0029E4-3A4E-970A-17A8-1E17D37D1F2B}"/>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4010127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5D22A-1F6D-0DE5-E04A-DC466353DA6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4ADD6F-7C93-3CD3-AC8D-28A78787CB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9706E74-14FC-84D9-4B41-7D9FB0D573C4}"/>
              </a:ext>
            </a:extLst>
          </p:cNvPr>
          <p:cNvSpPr>
            <a:spLocks noGrp="1"/>
          </p:cNvSpPr>
          <p:nvPr>
            <p:ph type="dt" sz="half" idx="10"/>
          </p:nvPr>
        </p:nvSpPr>
        <p:spPr/>
        <p:txBody>
          <a:bodyPr/>
          <a:lstStyle/>
          <a:p>
            <a:fld id="{0F996519-E62D-4F8C-AE1E-36928EC7D15C}" type="datetime1">
              <a:rPr lang="en-US" smtClean="0"/>
              <a:t>2/29/24</a:t>
            </a:fld>
            <a:endParaRPr lang="en-US"/>
          </a:p>
        </p:txBody>
      </p:sp>
      <p:sp>
        <p:nvSpPr>
          <p:cNvPr id="5" name="Footer Placeholder 4">
            <a:extLst>
              <a:ext uri="{FF2B5EF4-FFF2-40B4-BE49-F238E27FC236}">
                <a16:creationId xmlns:a16="http://schemas.microsoft.com/office/drawing/2014/main" id="{1F35A7DC-6292-6181-949E-F8BC3FA11BA6}"/>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1050F5C6-EADC-E072-B19B-49BB11DF0309}"/>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3682110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B2054-1AE7-534F-0CFE-1F0628A09FC1}"/>
              </a:ext>
            </a:extLst>
          </p:cNvPr>
          <p:cNvSpPr>
            <a:spLocks noGrp="1"/>
          </p:cNvSpPr>
          <p:nvPr>
            <p:ph type="title"/>
          </p:nvPr>
        </p:nvSpPr>
        <p:spPr>
          <a:xfrm>
            <a:off x="340138" y="2243708"/>
            <a:ext cx="9156288" cy="3776091"/>
          </a:xfrm>
        </p:spPr>
        <p:txBody>
          <a:bodyPr anchor="b">
            <a:normAutofit/>
          </a:bodyPr>
          <a:lstStyle>
            <a:lvl1pPr>
              <a:defRPr sz="6600"/>
            </a:lvl1pPr>
          </a:lstStyle>
          <a:p>
            <a:r>
              <a:rPr lang="en-US"/>
              <a:t>Click to edit Master title style</a:t>
            </a:r>
          </a:p>
        </p:txBody>
      </p:sp>
      <p:sp>
        <p:nvSpPr>
          <p:cNvPr id="3" name="Text Placeholder 2">
            <a:extLst>
              <a:ext uri="{FF2B5EF4-FFF2-40B4-BE49-F238E27FC236}">
                <a16:creationId xmlns:a16="http://schemas.microsoft.com/office/drawing/2014/main" id="{3988EC2A-45C7-131C-0F4A-56E62EB029C2}"/>
              </a:ext>
            </a:extLst>
          </p:cNvPr>
          <p:cNvSpPr>
            <a:spLocks noGrp="1"/>
          </p:cNvSpPr>
          <p:nvPr>
            <p:ph type="body" idx="1"/>
          </p:nvPr>
        </p:nvSpPr>
        <p:spPr>
          <a:xfrm>
            <a:off x="340137" y="838201"/>
            <a:ext cx="9156289" cy="1405508"/>
          </a:xfrm>
        </p:spPr>
        <p:txBody>
          <a:bodyPr>
            <a:normAutofit/>
          </a:bodyPr>
          <a:lstStyle>
            <a:lvl1pPr marL="0" indent="0">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C75A323-2679-E978-8856-2FEBE8F5AE45}"/>
              </a:ext>
            </a:extLst>
          </p:cNvPr>
          <p:cNvSpPr>
            <a:spLocks noGrp="1"/>
          </p:cNvSpPr>
          <p:nvPr>
            <p:ph type="dt" sz="half" idx="10"/>
          </p:nvPr>
        </p:nvSpPr>
        <p:spPr/>
        <p:txBody>
          <a:bodyPr/>
          <a:lstStyle/>
          <a:p>
            <a:fld id="{6477AEB6-FCE1-4CD5-923B-84E54F1460D5}" type="datetime1">
              <a:rPr lang="en-US" smtClean="0"/>
              <a:t>2/29/24</a:t>
            </a:fld>
            <a:endParaRPr lang="en-US"/>
          </a:p>
        </p:txBody>
      </p:sp>
      <p:sp>
        <p:nvSpPr>
          <p:cNvPr id="5" name="Footer Placeholder 4">
            <a:extLst>
              <a:ext uri="{FF2B5EF4-FFF2-40B4-BE49-F238E27FC236}">
                <a16:creationId xmlns:a16="http://schemas.microsoft.com/office/drawing/2014/main" id="{2C971DC2-625E-0477-BF8C-F3CDDCE4B11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8EF1A644-D449-E464-C2DF-F045A51899D0}"/>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42458595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12719-44A3-3EE8-D757-F0E0F9632AEC}"/>
              </a:ext>
            </a:extLst>
          </p:cNvPr>
          <p:cNvSpPr>
            <a:spLocks noGrp="1"/>
          </p:cNvSpPr>
          <p:nvPr>
            <p:ph type="title"/>
          </p:nvPr>
        </p:nvSpPr>
        <p:spPr>
          <a:xfrm>
            <a:off x="303197" y="750627"/>
            <a:ext cx="10846556" cy="1304150"/>
          </a:xfrm>
        </p:spPr>
        <p:txBody>
          <a:bodyPr anchor="t"/>
          <a:lstStyle/>
          <a:p>
            <a:r>
              <a:rPr lang="en-US"/>
              <a:t>Click to edit Master title style</a:t>
            </a:r>
          </a:p>
        </p:txBody>
      </p:sp>
      <p:sp>
        <p:nvSpPr>
          <p:cNvPr id="3" name="Content Placeholder 2">
            <a:extLst>
              <a:ext uri="{FF2B5EF4-FFF2-40B4-BE49-F238E27FC236}">
                <a16:creationId xmlns:a16="http://schemas.microsoft.com/office/drawing/2014/main" id="{40440DC2-69F2-A056-508C-F5138E71FCA2}"/>
              </a:ext>
            </a:extLst>
          </p:cNvPr>
          <p:cNvSpPr>
            <a:spLocks noGrp="1"/>
          </p:cNvSpPr>
          <p:nvPr>
            <p:ph sz="half" idx="1"/>
          </p:nvPr>
        </p:nvSpPr>
        <p:spPr>
          <a:xfrm>
            <a:off x="1056961" y="2075250"/>
            <a:ext cx="4571288" cy="4101492"/>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DA2243E-0673-54F2-5B38-DF5D2C7367F4}"/>
              </a:ext>
            </a:extLst>
          </p:cNvPr>
          <p:cNvSpPr>
            <a:spLocks noGrp="1"/>
          </p:cNvSpPr>
          <p:nvPr>
            <p:ph sz="half" idx="2"/>
          </p:nvPr>
        </p:nvSpPr>
        <p:spPr>
          <a:xfrm>
            <a:off x="6379560" y="2075250"/>
            <a:ext cx="4770191" cy="4101492"/>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E946B7D-7BAF-8DE9-FB5A-282908B03106}"/>
              </a:ext>
            </a:extLst>
          </p:cNvPr>
          <p:cNvSpPr>
            <a:spLocks noGrp="1"/>
          </p:cNvSpPr>
          <p:nvPr>
            <p:ph type="dt" sz="half" idx="10"/>
          </p:nvPr>
        </p:nvSpPr>
        <p:spPr/>
        <p:txBody>
          <a:bodyPr/>
          <a:lstStyle/>
          <a:p>
            <a:fld id="{96374C2F-71A1-43C9-B2F6-A4FAC8157F1A}" type="datetime1">
              <a:rPr lang="en-US" smtClean="0"/>
              <a:t>2/29/24</a:t>
            </a:fld>
            <a:endParaRPr lang="en-US"/>
          </a:p>
        </p:txBody>
      </p:sp>
      <p:sp>
        <p:nvSpPr>
          <p:cNvPr id="6" name="Footer Placeholder 5">
            <a:extLst>
              <a:ext uri="{FF2B5EF4-FFF2-40B4-BE49-F238E27FC236}">
                <a16:creationId xmlns:a16="http://schemas.microsoft.com/office/drawing/2014/main" id="{0AF99017-BDD7-56C7-43AE-4B86AC78194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CF6E7D63-14BF-E333-B350-75DA58E281CF}"/>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34558255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C7F72-3970-859F-C268-E9940EF2D0E4}"/>
              </a:ext>
            </a:extLst>
          </p:cNvPr>
          <p:cNvSpPr>
            <a:spLocks noGrp="1"/>
          </p:cNvSpPr>
          <p:nvPr>
            <p:ph type="title"/>
          </p:nvPr>
        </p:nvSpPr>
        <p:spPr>
          <a:xfrm>
            <a:off x="305649" y="743803"/>
            <a:ext cx="10764271" cy="1025362"/>
          </a:xfrm>
        </p:spPr>
        <p:txBody>
          <a:bodyPr anchor="t"/>
          <a:lstStyle/>
          <a:p>
            <a:r>
              <a:rPr lang="en-US"/>
              <a:t>Click to edit Master title style</a:t>
            </a:r>
          </a:p>
        </p:txBody>
      </p:sp>
      <p:sp>
        <p:nvSpPr>
          <p:cNvPr id="3" name="Text Placeholder 2">
            <a:extLst>
              <a:ext uri="{FF2B5EF4-FFF2-40B4-BE49-F238E27FC236}">
                <a16:creationId xmlns:a16="http://schemas.microsoft.com/office/drawing/2014/main" id="{F9B37CC6-89B8-3CF3-6973-1B5B71782F56}"/>
              </a:ext>
            </a:extLst>
          </p:cNvPr>
          <p:cNvSpPr>
            <a:spLocks noGrp="1"/>
          </p:cNvSpPr>
          <p:nvPr>
            <p:ph type="body" idx="1"/>
          </p:nvPr>
        </p:nvSpPr>
        <p:spPr>
          <a:xfrm>
            <a:off x="1056961" y="1769166"/>
            <a:ext cx="4571287" cy="815008"/>
          </a:xfrm>
        </p:spPr>
        <p:txBody>
          <a:bodyPr anchor="b">
            <a:noAutofit/>
          </a:bodyPr>
          <a:lstStyle>
            <a:lvl1pPr marL="0" indent="0">
              <a:buNone/>
              <a:defRPr sz="2000" b="0"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0650EB0-E35B-DA3D-B6A1-2422B01C6005}"/>
              </a:ext>
            </a:extLst>
          </p:cNvPr>
          <p:cNvSpPr>
            <a:spLocks noGrp="1"/>
          </p:cNvSpPr>
          <p:nvPr>
            <p:ph sz="half" idx="2"/>
          </p:nvPr>
        </p:nvSpPr>
        <p:spPr>
          <a:xfrm>
            <a:off x="1056961" y="2678597"/>
            <a:ext cx="4571287" cy="35067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57A15D0-F178-1506-0E61-C8FFDF9BD6B5}"/>
              </a:ext>
            </a:extLst>
          </p:cNvPr>
          <p:cNvSpPr>
            <a:spLocks noGrp="1"/>
          </p:cNvSpPr>
          <p:nvPr>
            <p:ph type="body" sz="quarter" idx="3"/>
          </p:nvPr>
        </p:nvSpPr>
        <p:spPr>
          <a:xfrm>
            <a:off x="6498633" y="1769166"/>
            <a:ext cx="4571287" cy="815008"/>
          </a:xfrm>
        </p:spPr>
        <p:txBody>
          <a:bodyPr anchor="b">
            <a:noAutofit/>
          </a:bodyPr>
          <a:lstStyle>
            <a:lvl1pPr marL="0" indent="0">
              <a:buNone/>
              <a:defRPr sz="2000" b="0"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56CB421-A65A-A7DC-40A7-D8B76F9C3A3A}"/>
              </a:ext>
            </a:extLst>
          </p:cNvPr>
          <p:cNvSpPr>
            <a:spLocks noGrp="1"/>
          </p:cNvSpPr>
          <p:nvPr>
            <p:ph sz="quarter" idx="4"/>
          </p:nvPr>
        </p:nvSpPr>
        <p:spPr>
          <a:xfrm>
            <a:off x="6498633" y="2678596"/>
            <a:ext cx="4571287" cy="3506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7AF5675-5329-D2DB-FAFF-700D076CA886}"/>
              </a:ext>
            </a:extLst>
          </p:cNvPr>
          <p:cNvSpPr>
            <a:spLocks noGrp="1"/>
          </p:cNvSpPr>
          <p:nvPr>
            <p:ph type="dt" sz="half" idx="10"/>
          </p:nvPr>
        </p:nvSpPr>
        <p:spPr/>
        <p:txBody>
          <a:bodyPr/>
          <a:lstStyle/>
          <a:p>
            <a:fld id="{AD631DCC-9916-4BB7-A2E9-25EC84C740A7}" type="datetime1">
              <a:rPr lang="en-US" smtClean="0"/>
              <a:t>2/29/24</a:t>
            </a:fld>
            <a:endParaRPr lang="en-US"/>
          </a:p>
        </p:txBody>
      </p:sp>
      <p:sp>
        <p:nvSpPr>
          <p:cNvPr id="8" name="Footer Placeholder 7">
            <a:extLst>
              <a:ext uri="{FF2B5EF4-FFF2-40B4-BE49-F238E27FC236}">
                <a16:creationId xmlns:a16="http://schemas.microsoft.com/office/drawing/2014/main" id="{D1392A97-07D9-5E5C-2A31-3B7D764CE1B8}"/>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4E626143-8FEE-0ABD-25C7-C34AF6568B83}"/>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16896731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26EFE-D86C-B076-D4D1-FAD1883E0813}"/>
              </a:ext>
            </a:extLst>
          </p:cNvPr>
          <p:cNvSpPr>
            <a:spLocks noGrp="1"/>
          </p:cNvSpPr>
          <p:nvPr>
            <p:ph type="title"/>
          </p:nvPr>
        </p:nvSpPr>
        <p:spPr>
          <a:xfrm>
            <a:off x="308387" y="757766"/>
            <a:ext cx="7240293" cy="3547534"/>
          </a:xfrm>
        </p:spPr>
        <p:txBody>
          <a:bodyPr anchor="t"/>
          <a:lstStyle/>
          <a:p>
            <a:r>
              <a:rPr lang="en-US"/>
              <a:t>Click to edit Master title style</a:t>
            </a:r>
          </a:p>
        </p:txBody>
      </p:sp>
      <p:sp>
        <p:nvSpPr>
          <p:cNvPr id="3" name="Date Placeholder 2">
            <a:extLst>
              <a:ext uri="{FF2B5EF4-FFF2-40B4-BE49-F238E27FC236}">
                <a16:creationId xmlns:a16="http://schemas.microsoft.com/office/drawing/2014/main" id="{C23F3B23-C631-4B62-3211-30222ABE1C33}"/>
              </a:ext>
            </a:extLst>
          </p:cNvPr>
          <p:cNvSpPr>
            <a:spLocks noGrp="1"/>
          </p:cNvSpPr>
          <p:nvPr>
            <p:ph type="dt" sz="half" idx="10"/>
          </p:nvPr>
        </p:nvSpPr>
        <p:spPr/>
        <p:txBody>
          <a:bodyPr/>
          <a:lstStyle/>
          <a:p>
            <a:fld id="{AF59146A-335D-4B7F-86AE-5D483B1F631C}" type="datetime1">
              <a:rPr lang="en-US" smtClean="0"/>
              <a:t>2/29/24</a:t>
            </a:fld>
            <a:endParaRPr lang="en-US"/>
          </a:p>
        </p:txBody>
      </p:sp>
      <p:sp>
        <p:nvSpPr>
          <p:cNvPr id="4" name="Footer Placeholder 3">
            <a:extLst>
              <a:ext uri="{FF2B5EF4-FFF2-40B4-BE49-F238E27FC236}">
                <a16:creationId xmlns:a16="http://schemas.microsoft.com/office/drawing/2014/main" id="{7789A1FB-EA0D-F6A3-A4EB-001AA082AAFF}"/>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C6D671B7-A902-587D-89D0-ECFB738FD702}"/>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1361704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9A27D49-E5B4-0E67-FCFC-62A04E705682}"/>
              </a:ext>
            </a:extLst>
          </p:cNvPr>
          <p:cNvSpPr>
            <a:spLocks noGrp="1"/>
          </p:cNvSpPr>
          <p:nvPr>
            <p:ph type="dt" sz="half" idx="10"/>
          </p:nvPr>
        </p:nvSpPr>
        <p:spPr/>
        <p:txBody>
          <a:bodyPr/>
          <a:lstStyle/>
          <a:p>
            <a:fld id="{DD71D8EC-8E17-4CE6-99C2-C22488572868}" type="datetime1">
              <a:rPr lang="en-US" smtClean="0"/>
              <a:t>2/29/24</a:t>
            </a:fld>
            <a:endParaRPr lang="en-US"/>
          </a:p>
        </p:txBody>
      </p:sp>
      <p:sp>
        <p:nvSpPr>
          <p:cNvPr id="3" name="Footer Placeholder 2">
            <a:extLst>
              <a:ext uri="{FF2B5EF4-FFF2-40B4-BE49-F238E27FC236}">
                <a16:creationId xmlns:a16="http://schemas.microsoft.com/office/drawing/2014/main" id="{6B0E4B02-DD32-C63F-6FEE-BC36E2EFD012}"/>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CF25FA8B-18F7-7DDC-74E0-B1C7139E7B05}"/>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29814307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2D42A-8FC3-F6BE-4CF7-1490DE4FD462}"/>
              </a:ext>
            </a:extLst>
          </p:cNvPr>
          <p:cNvSpPr>
            <a:spLocks noGrp="1"/>
          </p:cNvSpPr>
          <p:nvPr>
            <p:ph type="title"/>
          </p:nvPr>
        </p:nvSpPr>
        <p:spPr>
          <a:xfrm>
            <a:off x="317395" y="766636"/>
            <a:ext cx="3951745" cy="1510628"/>
          </a:xfrm>
        </p:spPr>
        <p:txBody>
          <a:bodyPr anchor="t"/>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CAA2BAA-1CCB-696D-D506-5E1747080119}"/>
              </a:ext>
            </a:extLst>
          </p:cNvPr>
          <p:cNvSpPr>
            <a:spLocks noGrp="1"/>
          </p:cNvSpPr>
          <p:nvPr>
            <p:ph idx="1"/>
          </p:nvPr>
        </p:nvSpPr>
        <p:spPr>
          <a:xfrm>
            <a:off x="5105400" y="702452"/>
            <a:ext cx="6249988" cy="531734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0B3C3E7-B970-EF6C-A6D3-6CB81C948775}"/>
              </a:ext>
            </a:extLst>
          </p:cNvPr>
          <p:cNvSpPr>
            <a:spLocks noGrp="1"/>
          </p:cNvSpPr>
          <p:nvPr>
            <p:ph type="body" sz="half" idx="2"/>
          </p:nvPr>
        </p:nvSpPr>
        <p:spPr>
          <a:xfrm>
            <a:off x="323953" y="2277264"/>
            <a:ext cx="3752747" cy="374253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F32464-D130-7DA0-050D-B444566B1A2F}"/>
              </a:ext>
            </a:extLst>
          </p:cNvPr>
          <p:cNvSpPr>
            <a:spLocks noGrp="1"/>
          </p:cNvSpPr>
          <p:nvPr>
            <p:ph type="dt" sz="half" idx="10"/>
          </p:nvPr>
        </p:nvSpPr>
        <p:spPr/>
        <p:txBody>
          <a:bodyPr/>
          <a:lstStyle/>
          <a:p>
            <a:fld id="{9A750ABA-DFFA-4B13-BB77-624D9164A38B}" type="datetime1">
              <a:rPr lang="en-US" smtClean="0"/>
              <a:t>2/29/24</a:t>
            </a:fld>
            <a:endParaRPr lang="en-US"/>
          </a:p>
        </p:txBody>
      </p:sp>
      <p:sp>
        <p:nvSpPr>
          <p:cNvPr id="6" name="Footer Placeholder 5">
            <a:extLst>
              <a:ext uri="{FF2B5EF4-FFF2-40B4-BE49-F238E27FC236}">
                <a16:creationId xmlns:a16="http://schemas.microsoft.com/office/drawing/2014/main" id="{3FC2B3B4-209E-187A-6F86-2F2EAD9F7476}"/>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036A2A86-6CB1-F027-66AC-8EBFA9D0647A}"/>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32904885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68F49-A418-C21F-25DC-E4C2E1716387}"/>
              </a:ext>
            </a:extLst>
          </p:cNvPr>
          <p:cNvSpPr>
            <a:spLocks noGrp="1"/>
          </p:cNvSpPr>
          <p:nvPr>
            <p:ph type="title"/>
          </p:nvPr>
        </p:nvSpPr>
        <p:spPr>
          <a:xfrm>
            <a:off x="318972" y="765850"/>
            <a:ext cx="3995693" cy="1774778"/>
          </a:xfrm>
        </p:spPr>
        <p:txBody>
          <a:bodyPr anchor="t"/>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378CDE2-0C1B-D3BE-F399-98D983EF4534}"/>
              </a:ext>
            </a:extLst>
          </p:cNvPr>
          <p:cNvSpPr>
            <a:spLocks noGrp="1"/>
          </p:cNvSpPr>
          <p:nvPr>
            <p:ph type="pic" idx="1"/>
          </p:nvPr>
        </p:nvSpPr>
        <p:spPr>
          <a:xfrm>
            <a:off x="5105400" y="838200"/>
            <a:ext cx="6249988" cy="51815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38786322-CA2D-A634-C10E-4F22BCE48B7F}"/>
              </a:ext>
            </a:extLst>
          </p:cNvPr>
          <p:cNvSpPr>
            <a:spLocks noGrp="1"/>
          </p:cNvSpPr>
          <p:nvPr>
            <p:ph type="body" sz="half" idx="2"/>
          </p:nvPr>
        </p:nvSpPr>
        <p:spPr>
          <a:xfrm>
            <a:off x="340137" y="2552699"/>
            <a:ext cx="3736563" cy="3467099"/>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DAD0DD6-F55F-4437-DEC5-FA6028509A2D}"/>
              </a:ext>
            </a:extLst>
          </p:cNvPr>
          <p:cNvSpPr>
            <a:spLocks noGrp="1"/>
          </p:cNvSpPr>
          <p:nvPr>
            <p:ph type="dt" sz="half" idx="10"/>
          </p:nvPr>
        </p:nvSpPr>
        <p:spPr>
          <a:xfrm>
            <a:off x="340137" y="63202"/>
            <a:ext cx="2743200" cy="318221"/>
          </a:xfrm>
        </p:spPr>
        <p:txBody>
          <a:bodyPr/>
          <a:lstStyle/>
          <a:p>
            <a:fld id="{3220A08F-2B1D-4498-A043-7C299B1C2561}" type="datetime1">
              <a:rPr lang="en-US" smtClean="0"/>
              <a:t>2/29/24</a:t>
            </a:fld>
            <a:endParaRPr lang="en-US"/>
          </a:p>
        </p:txBody>
      </p:sp>
      <p:sp>
        <p:nvSpPr>
          <p:cNvPr id="6" name="Footer Placeholder 5">
            <a:extLst>
              <a:ext uri="{FF2B5EF4-FFF2-40B4-BE49-F238E27FC236}">
                <a16:creationId xmlns:a16="http://schemas.microsoft.com/office/drawing/2014/main" id="{595B46D7-EE7C-E399-6A6B-18237228F6B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F211B808-3207-D755-3B0B-E1D8814B2FA1}"/>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20067603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CDEBC-9F49-FA9D-D13C-DB380A6281E2}"/>
              </a:ext>
            </a:extLst>
          </p:cNvPr>
          <p:cNvSpPr>
            <a:spLocks noGrp="1"/>
          </p:cNvSpPr>
          <p:nvPr>
            <p:ph type="title"/>
          </p:nvPr>
        </p:nvSpPr>
        <p:spPr>
          <a:xfrm>
            <a:off x="308387" y="757451"/>
            <a:ext cx="10875953" cy="1214650"/>
          </a:xfrm>
        </p:spPr>
        <p:txBody>
          <a:bodyPr anchor="t"/>
          <a:lstStyle/>
          <a:p>
            <a:r>
              <a:rPr lang="en-US"/>
              <a:t>Click to edit Master title style</a:t>
            </a:r>
          </a:p>
        </p:txBody>
      </p:sp>
      <p:sp>
        <p:nvSpPr>
          <p:cNvPr id="3" name="Vertical Text Placeholder 2">
            <a:extLst>
              <a:ext uri="{FF2B5EF4-FFF2-40B4-BE49-F238E27FC236}">
                <a16:creationId xmlns:a16="http://schemas.microsoft.com/office/drawing/2014/main" id="{BA00CB13-23E6-D711-450C-A85A0CB99576}"/>
              </a:ext>
            </a:extLst>
          </p:cNvPr>
          <p:cNvSpPr>
            <a:spLocks noGrp="1"/>
          </p:cNvSpPr>
          <p:nvPr>
            <p:ph type="body" orient="vert" idx="1"/>
          </p:nvPr>
        </p:nvSpPr>
        <p:spPr>
          <a:xfrm>
            <a:off x="335467" y="1972101"/>
            <a:ext cx="10848873" cy="40476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89BB7B-5C14-76DB-FEA8-3DBC09A96516}"/>
              </a:ext>
            </a:extLst>
          </p:cNvPr>
          <p:cNvSpPr>
            <a:spLocks noGrp="1"/>
          </p:cNvSpPr>
          <p:nvPr>
            <p:ph type="dt" sz="half" idx="10"/>
          </p:nvPr>
        </p:nvSpPr>
        <p:spPr/>
        <p:txBody>
          <a:bodyPr/>
          <a:lstStyle/>
          <a:p>
            <a:fld id="{6BAD9902-F134-45BD-ABD2-80C28059B090}" type="datetime1">
              <a:rPr lang="en-US" smtClean="0"/>
              <a:t>2/29/24</a:t>
            </a:fld>
            <a:endParaRPr lang="en-US"/>
          </a:p>
        </p:txBody>
      </p:sp>
      <p:sp>
        <p:nvSpPr>
          <p:cNvPr id="5" name="Footer Placeholder 4">
            <a:extLst>
              <a:ext uri="{FF2B5EF4-FFF2-40B4-BE49-F238E27FC236}">
                <a16:creationId xmlns:a16="http://schemas.microsoft.com/office/drawing/2014/main" id="{48BC13CC-29B3-9FDC-C746-D5D65CC2A5D3}"/>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9AB52A12-895F-E9BE-5289-4E0411BD3F4B}"/>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39374595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A17614-2270-537D-8B09-6CB65016AD8F}"/>
              </a:ext>
            </a:extLst>
          </p:cNvPr>
          <p:cNvSpPr>
            <a:spLocks noGrp="1"/>
          </p:cNvSpPr>
          <p:nvPr>
            <p:ph type="title" orient="vert"/>
          </p:nvPr>
        </p:nvSpPr>
        <p:spPr>
          <a:xfrm>
            <a:off x="9359496" y="755981"/>
            <a:ext cx="2277552" cy="5338369"/>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0BC98B5-885C-CBB1-A858-76F65F7D28BD}"/>
              </a:ext>
            </a:extLst>
          </p:cNvPr>
          <p:cNvSpPr>
            <a:spLocks noGrp="1"/>
          </p:cNvSpPr>
          <p:nvPr>
            <p:ph type="body" orient="vert" idx="1"/>
          </p:nvPr>
        </p:nvSpPr>
        <p:spPr>
          <a:xfrm>
            <a:off x="838199" y="755981"/>
            <a:ext cx="8230086" cy="533836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CE5DAFE-6A83-FB7D-72DF-232EFE20424E}"/>
              </a:ext>
            </a:extLst>
          </p:cNvPr>
          <p:cNvSpPr>
            <a:spLocks noGrp="1"/>
          </p:cNvSpPr>
          <p:nvPr>
            <p:ph type="dt" sz="half" idx="10"/>
          </p:nvPr>
        </p:nvSpPr>
        <p:spPr/>
        <p:txBody>
          <a:bodyPr/>
          <a:lstStyle/>
          <a:p>
            <a:fld id="{C2B04DB0-379A-41B7-9B29-7F42F0D571D5}" type="datetime1">
              <a:rPr lang="en-US" smtClean="0"/>
              <a:t>2/29/24</a:t>
            </a:fld>
            <a:endParaRPr lang="en-US"/>
          </a:p>
        </p:txBody>
      </p:sp>
      <p:sp>
        <p:nvSpPr>
          <p:cNvPr id="5" name="Footer Placeholder 4">
            <a:extLst>
              <a:ext uri="{FF2B5EF4-FFF2-40B4-BE49-F238E27FC236}">
                <a16:creationId xmlns:a16="http://schemas.microsoft.com/office/drawing/2014/main" id="{43B41CCF-A3CD-506E-3AAE-CAEFA8C1BB12}"/>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7420DD9D-25C2-0EDF-A6F4-71946D57B3CD}"/>
              </a:ext>
            </a:extLst>
          </p:cNvPr>
          <p:cNvSpPr>
            <a:spLocks noGrp="1"/>
          </p:cNvSpPr>
          <p:nvPr>
            <p:ph type="sldNum" sz="quarter" idx="12"/>
          </p:nvPr>
        </p:nvSpPr>
        <p:spPr/>
        <p:txBody>
          <a:bodyPr/>
          <a:lstStyle/>
          <a:p>
            <a:fld id="{6E91CC32-6A6B-4E2E-BBA1-6864F305DA26}" type="slidenum">
              <a:rPr lang="en-US" smtClean="0"/>
              <a:t>‹#›</a:t>
            </a:fld>
            <a:endParaRPr lang="en-US"/>
          </a:p>
        </p:txBody>
      </p:sp>
    </p:spTree>
    <p:extLst>
      <p:ext uri="{BB962C8B-B14F-4D97-AF65-F5344CB8AC3E}">
        <p14:creationId xmlns:p14="http://schemas.microsoft.com/office/powerpoint/2010/main" val="13615643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BFF45E2-9197-4E34-029A-725ADAC0C752}"/>
              </a:ext>
            </a:extLst>
          </p:cNvPr>
          <p:cNvSpPr>
            <a:spLocks noGrp="1"/>
          </p:cNvSpPr>
          <p:nvPr>
            <p:ph type="title"/>
          </p:nvPr>
        </p:nvSpPr>
        <p:spPr>
          <a:xfrm>
            <a:off x="308387" y="620202"/>
            <a:ext cx="9956747" cy="1438780"/>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268CC19E-63FE-1D76-2550-01FD9A6D9A95}"/>
              </a:ext>
            </a:extLst>
          </p:cNvPr>
          <p:cNvSpPr>
            <a:spLocks noGrp="1"/>
          </p:cNvSpPr>
          <p:nvPr>
            <p:ph type="body" idx="1"/>
          </p:nvPr>
        </p:nvSpPr>
        <p:spPr>
          <a:xfrm>
            <a:off x="335467" y="2306781"/>
            <a:ext cx="9956747" cy="38701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DFA067-55BA-33CD-E6F2-B24B2D5DE896}"/>
              </a:ext>
            </a:extLst>
          </p:cNvPr>
          <p:cNvSpPr>
            <a:spLocks noGrp="1"/>
          </p:cNvSpPr>
          <p:nvPr>
            <p:ph type="dt" sz="half" idx="2"/>
          </p:nvPr>
        </p:nvSpPr>
        <p:spPr>
          <a:xfrm>
            <a:off x="340137" y="63202"/>
            <a:ext cx="2743200" cy="318221"/>
          </a:xfrm>
          <a:prstGeom prst="rect">
            <a:avLst/>
          </a:prstGeom>
        </p:spPr>
        <p:txBody>
          <a:bodyPr vert="horz" lIns="91440" tIns="45720" rIns="91440" bIns="45720" rtlCol="0" anchor="ctr"/>
          <a:lstStyle>
            <a:lvl1pPr algn="l">
              <a:defRPr sz="800">
                <a:solidFill>
                  <a:schemeClr val="tx1"/>
                </a:solidFill>
              </a:defRPr>
            </a:lvl1pPr>
          </a:lstStyle>
          <a:p>
            <a:fld id="{567E9B64-DC09-41C8-9DE3-DA74AF8D2F97}" type="datetime1">
              <a:rPr lang="en-US" smtClean="0"/>
              <a:t>2/29/24</a:t>
            </a:fld>
            <a:endParaRPr lang="en-US"/>
          </a:p>
        </p:txBody>
      </p:sp>
      <p:sp>
        <p:nvSpPr>
          <p:cNvPr id="5" name="Footer Placeholder 4">
            <a:extLst>
              <a:ext uri="{FF2B5EF4-FFF2-40B4-BE49-F238E27FC236}">
                <a16:creationId xmlns:a16="http://schemas.microsoft.com/office/drawing/2014/main" id="{C965EAE2-7EF5-FFAA-CD74-AA63C671197D}"/>
              </a:ext>
            </a:extLst>
          </p:cNvPr>
          <p:cNvSpPr>
            <a:spLocks noGrp="1"/>
          </p:cNvSpPr>
          <p:nvPr>
            <p:ph type="ftr" sz="quarter" idx="3"/>
          </p:nvPr>
        </p:nvSpPr>
        <p:spPr>
          <a:xfrm>
            <a:off x="7344016" y="6424761"/>
            <a:ext cx="4059936" cy="365125"/>
          </a:xfrm>
          <a:prstGeom prst="rect">
            <a:avLst/>
          </a:prstGeom>
        </p:spPr>
        <p:txBody>
          <a:bodyPr vert="horz" lIns="91440" tIns="45720" rIns="91440" bIns="45720" rtlCol="0" anchor="ctr"/>
          <a:lstStyle>
            <a:lvl1pPr algn="r">
              <a:defRPr sz="800" b="0" cap="all" spc="0" baseline="0">
                <a:solidFill>
                  <a:schemeClr val="tx1"/>
                </a:solidFill>
              </a:defRPr>
            </a:lvl1pPr>
          </a:lstStyle>
          <a:p>
            <a:r>
              <a:rPr lang="en-US"/>
              <a:t>Sample Footer Text</a:t>
            </a:r>
          </a:p>
        </p:txBody>
      </p:sp>
      <p:sp>
        <p:nvSpPr>
          <p:cNvPr id="6" name="Slide Number Placeholder 5">
            <a:extLst>
              <a:ext uri="{FF2B5EF4-FFF2-40B4-BE49-F238E27FC236}">
                <a16:creationId xmlns:a16="http://schemas.microsoft.com/office/drawing/2014/main" id="{D109DC1A-2539-3AE9-11EA-B87D22E62CDB}"/>
              </a:ext>
            </a:extLst>
          </p:cNvPr>
          <p:cNvSpPr>
            <a:spLocks noGrp="1"/>
          </p:cNvSpPr>
          <p:nvPr>
            <p:ph type="sldNum" sz="quarter" idx="4"/>
          </p:nvPr>
        </p:nvSpPr>
        <p:spPr>
          <a:xfrm>
            <a:off x="11403951" y="6425816"/>
            <a:ext cx="429768" cy="365125"/>
          </a:xfrm>
          <a:prstGeom prst="rect">
            <a:avLst/>
          </a:prstGeom>
        </p:spPr>
        <p:txBody>
          <a:bodyPr vert="horz" lIns="91440" tIns="45720" rIns="91440" bIns="45720" rtlCol="0" anchor="ctr"/>
          <a:lstStyle>
            <a:lvl1pPr algn="r">
              <a:defRPr sz="800">
                <a:solidFill>
                  <a:schemeClr val="tx1"/>
                </a:solidFill>
              </a:defRPr>
            </a:lvl1pPr>
          </a:lstStyle>
          <a:p>
            <a:fld id="{6E91CC32-6A6B-4E2E-BBA1-6864F305DA26}" type="slidenum">
              <a:rPr lang="en-US" smtClean="0"/>
              <a:t>‹#›</a:t>
            </a:fld>
            <a:endParaRPr lang="en-US"/>
          </a:p>
        </p:txBody>
      </p:sp>
    </p:spTree>
    <p:extLst>
      <p:ext uri="{BB962C8B-B14F-4D97-AF65-F5344CB8AC3E}">
        <p14:creationId xmlns:p14="http://schemas.microsoft.com/office/powerpoint/2010/main" val="1514006517"/>
      </p:ext>
    </p:extLst>
  </p:cSld>
  <p:clrMap bg1="dk1" tx1="lt1" bg2="dk2" tx2="lt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2" r:id="rId6"/>
    <p:sldLayoutId id="2147483698" r:id="rId7"/>
    <p:sldLayoutId id="2147483699" r:id="rId8"/>
    <p:sldLayoutId id="2147483700" r:id="rId9"/>
    <p:sldLayoutId id="2147483701" r:id="rId10"/>
    <p:sldLayoutId id="2147483703" r:id="rId11"/>
  </p:sldLayoutIdLst>
  <p:hf hdr="0"/>
  <p:txStyles>
    <p:title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Neue Haas Grotesk Text Pro" panose="020B0504020202020204" pitchFamily="34" charset="0"/>
        <a:buChar char="+"/>
        <a:defRPr sz="16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868680" indent="-228600" algn="l" defTabSz="914400" rtl="0" eaLnBrk="1" latinLnBrk="0" hangingPunct="1">
        <a:lnSpc>
          <a:spcPct val="120000"/>
        </a:lnSpc>
        <a:spcBef>
          <a:spcPts val="500"/>
        </a:spcBef>
        <a:buFont typeface="Neue Haas Grotesk Text Pro" panose="020B0504020202020204" pitchFamily="34" charset="0"/>
        <a:buChar char="+"/>
        <a:defRPr sz="1200" kern="1200">
          <a:solidFill>
            <a:schemeClr val="tx1"/>
          </a:solidFill>
          <a:latin typeface="+mn-lt"/>
          <a:ea typeface="+mn-ea"/>
          <a:cs typeface="+mn-cs"/>
        </a:defRPr>
      </a:lvl4pPr>
      <a:lvl5pPr marL="109728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hyperlink" Target="https://www.llanellich.org.uk/files/395-alexander-raby-ironmaster-coalmaster" TargetMode="Externa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allthatsinteresting.com/james-watt-steam-engine" TargetMode="External"/><Relationship Id="rId2" Type="http://schemas.openxmlformats.org/officeDocument/2006/relationships/hyperlink" Target="https://www.history.com/topics/industrial-revolution/industrial-revolution#impact-of-steam-power" TargetMode="External"/><Relationship Id="rId1" Type="http://schemas.openxmlformats.org/officeDocument/2006/relationships/slideLayout" Target="../slideLayouts/slideLayout2.xml"/><Relationship Id="rId6" Type="http://schemas.openxmlformats.org/officeDocument/2006/relationships/hyperlink" Target="https://www.theguardian.com/theobserver/2015/may/31/james-watt-genius-exaggerated" TargetMode="External"/><Relationship Id="rId5" Type="http://schemas.openxmlformats.org/officeDocument/2006/relationships/hyperlink" Target="https://earthwise.bgs.ac.uk/index.php/Bedrock_Geology_UK_South:_Carboniferous" TargetMode="External"/><Relationship Id="rId4" Type="http://schemas.openxmlformats.org/officeDocument/2006/relationships/hyperlink" Target="https://www.genuki.org.uk/big/wal/CMN/Llanelli/Lloy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B80FCB87-A9C2-6E51-36D5-4E44C40F55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3716000" cy="6943725"/>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882839" y="5644402"/>
            <a:ext cx="12217958" cy="844742"/>
          </a:xfrm>
        </p:spPr>
        <p:txBody>
          <a:bodyPr anchor="ctr">
            <a:normAutofit/>
          </a:bodyPr>
          <a:lstStyle/>
          <a:p>
            <a:pPr algn="r"/>
            <a:r>
              <a:rPr lang="en-GB"/>
              <a:t>By Ciprian Borcea</a:t>
            </a:r>
          </a:p>
        </p:txBody>
      </p:sp>
      <p:sp>
        <p:nvSpPr>
          <p:cNvPr id="6" name="Freeform: Shape 10">
            <a:extLst>
              <a:ext uri="{FF2B5EF4-FFF2-40B4-BE49-F238E27FC236}">
                <a16:creationId xmlns:a16="http://schemas.microsoft.com/office/drawing/2014/main" id="{025EC668-E747-D464-223E-1129F9A6DD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0449"/>
            <a:ext cx="13716001" cy="5218243"/>
          </a:xfrm>
          <a:custGeom>
            <a:avLst/>
            <a:gdLst>
              <a:gd name="connsiteX0" fmla="*/ 0 w 12192001"/>
              <a:gd name="connsiteY0" fmla="*/ 0 h 5153821"/>
              <a:gd name="connsiteX1" fmla="*/ 12192001 w 12192001"/>
              <a:gd name="connsiteY1" fmla="*/ 0 h 5153821"/>
              <a:gd name="connsiteX2" fmla="*/ 12192001 w 12192001"/>
              <a:gd name="connsiteY2" fmla="*/ 4475908 h 5153821"/>
              <a:gd name="connsiteX3" fmla="*/ 11514088 w 12192001"/>
              <a:gd name="connsiteY3" fmla="*/ 5153821 h 5153821"/>
              <a:gd name="connsiteX4" fmla="*/ 677913 w 12192001"/>
              <a:gd name="connsiteY4" fmla="*/ 5153821 h 5153821"/>
              <a:gd name="connsiteX5" fmla="*/ 0 w 12192001"/>
              <a:gd name="connsiteY5" fmla="*/ 4475908 h 5153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92001" h="5153821">
                <a:moveTo>
                  <a:pt x="0" y="0"/>
                </a:moveTo>
                <a:lnTo>
                  <a:pt x="12192001" y="0"/>
                </a:lnTo>
                <a:lnTo>
                  <a:pt x="12192001" y="4475908"/>
                </a:lnTo>
                <a:cubicBezTo>
                  <a:pt x="12192001" y="4850309"/>
                  <a:pt x="11888489" y="5153821"/>
                  <a:pt x="11514088" y="5153821"/>
                </a:cubicBezTo>
                <a:lnTo>
                  <a:pt x="677913" y="5153821"/>
                </a:lnTo>
                <a:cubicBezTo>
                  <a:pt x="303512" y="5153821"/>
                  <a:pt x="0" y="4850309"/>
                  <a:pt x="0" y="4475908"/>
                </a:cubicBezTo>
                <a:close/>
              </a:path>
            </a:pathLst>
          </a:cu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6">
            <a:extLst>
              <a:ext uri="{FF2B5EF4-FFF2-40B4-BE49-F238E27FC236}">
                <a16:creationId xmlns:a16="http://schemas.microsoft.com/office/drawing/2014/main" id="{3BBED196-443A-D1F5-CB35-AEA74ACF47F1}"/>
              </a:ext>
            </a:extLst>
          </p:cNvPr>
          <p:cNvPicPr>
            <a:picLocks noChangeAspect="1"/>
          </p:cNvPicPr>
          <p:nvPr/>
        </p:nvPicPr>
        <p:blipFill rotWithShape="1">
          <a:blip r:embed="rId2">
            <a:alphaModFix amt="60000"/>
          </a:blip>
          <a:srcRect t="26769" r="6253" b="9825"/>
          <a:stretch/>
        </p:blipFill>
        <p:spPr>
          <a:xfrm>
            <a:off x="20" y="-6297"/>
            <a:ext cx="13715981" cy="5218243"/>
          </a:xfrm>
          <a:custGeom>
            <a:avLst/>
            <a:gdLst/>
            <a:ahLst/>
            <a:cxnLst/>
            <a:rect l="l" t="t" r="r" b="b"/>
            <a:pathLst>
              <a:path w="12192001" h="5153821">
                <a:moveTo>
                  <a:pt x="0" y="0"/>
                </a:moveTo>
                <a:lnTo>
                  <a:pt x="12192001" y="0"/>
                </a:lnTo>
                <a:lnTo>
                  <a:pt x="12192001" y="4475908"/>
                </a:lnTo>
                <a:cubicBezTo>
                  <a:pt x="12192001" y="4850309"/>
                  <a:pt x="11888489" y="5153821"/>
                  <a:pt x="11514088" y="5153821"/>
                </a:cubicBezTo>
                <a:lnTo>
                  <a:pt x="677913" y="5153821"/>
                </a:lnTo>
                <a:cubicBezTo>
                  <a:pt x="303512" y="5153821"/>
                  <a:pt x="0" y="4850309"/>
                  <a:pt x="0" y="4475908"/>
                </a:cubicBezTo>
                <a:close/>
              </a:path>
            </a:pathLst>
          </a:custGeom>
        </p:spPr>
      </p:pic>
      <p:sp>
        <p:nvSpPr>
          <p:cNvPr id="2" name="Title 1"/>
          <p:cNvSpPr>
            <a:spLocks noGrp="1"/>
          </p:cNvSpPr>
          <p:nvPr>
            <p:ph type="ctrTitle"/>
          </p:nvPr>
        </p:nvSpPr>
        <p:spPr>
          <a:xfrm>
            <a:off x="346936" y="735995"/>
            <a:ext cx="8782776" cy="3358358"/>
          </a:xfrm>
        </p:spPr>
        <p:txBody>
          <a:bodyPr anchor="t">
            <a:normAutofit/>
          </a:bodyPr>
          <a:lstStyle/>
          <a:p>
            <a:r>
              <a:rPr lang="en-GB" sz="7000" u="sng">
                <a:solidFill>
                  <a:srgbClr val="FFFFFF"/>
                </a:solidFill>
                <a:ea typeface="+mj-lt"/>
                <a:cs typeface="+mj-lt"/>
              </a:rPr>
              <a:t>Llanelli's industrial revolution</a:t>
            </a:r>
            <a:endParaRPr lang="en-GB" sz="7000">
              <a:solidFill>
                <a:srgbClr val="FFFFFF"/>
              </a:solidFill>
              <a:ea typeface="+mj-lt"/>
              <a:cs typeface="+mj-lt"/>
            </a:endParaRPr>
          </a:p>
          <a:p>
            <a:endParaRPr lang="en-GB" sz="7000">
              <a:solidFill>
                <a:srgbClr val="FFFFFF"/>
              </a:solidFill>
              <a:cs typeface="Calibri Light"/>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A2BC11C-25CD-BA01-B738-D4A5DD658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3716000" cy="6943725"/>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46963C-D8F7-911E-3AE6-05C2ED353695}"/>
              </a:ext>
            </a:extLst>
          </p:cNvPr>
          <p:cNvSpPr>
            <a:spLocks noGrp="1"/>
          </p:cNvSpPr>
          <p:nvPr>
            <p:ph type="title"/>
          </p:nvPr>
        </p:nvSpPr>
        <p:spPr>
          <a:xfrm>
            <a:off x="120494" y="242061"/>
            <a:ext cx="6329115" cy="1828177"/>
          </a:xfrm>
        </p:spPr>
        <p:txBody>
          <a:bodyPr anchor="t">
            <a:normAutofit/>
          </a:bodyPr>
          <a:lstStyle/>
          <a:p>
            <a:r>
              <a:rPr lang="en-GB" sz="2400" b="0" u="sng">
                <a:highlight>
                  <a:srgbClr val="FF0000"/>
                </a:highlight>
                <a:latin typeface="Calibri"/>
                <a:ea typeface="+mj-lt"/>
                <a:cs typeface="+mj-lt"/>
              </a:rPr>
              <a:t>The industrial revolution – introduction of the life in the 19th century</a:t>
            </a:r>
            <a:endParaRPr lang="en-GB" sz="2400" b="0">
              <a:highlight>
                <a:srgbClr val="FF0000"/>
              </a:highlight>
              <a:latin typeface="Calibri"/>
              <a:ea typeface="+mj-lt"/>
              <a:cs typeface="+mj-lt"/>
            </a:endParaRPr>
          </a:p>
          <a:p>
            <a:endParaRPr lang="en-GB" sz="4100"/>
          </a:p>
        </p:txBody>
      </p:sp>
      <p:sp>
        <p:nvSpPr>
          <p:cNvPr id="4" name="Date Placeholder 3">
            <a:extLst>
              <a:ext uri="{FF2B5EF4-FFF2-40B4-BE49-F238E27FC236}">
                <a16:creationId xmlns:a16="http://schemas.microsoft.com/office/drawing/2014/main" id="{7E7898AE-421C-75B5-CA76-9BAF0EB7F68D}"/>
              </a:ext>
            </a:extLst>
          </p:cNvPr>
          <p:cNvSpPr>
            <a:spLocks noGrp="1"/>
          </p:cNvSpPr>
          <p:nvPr>
            <p:ph type="dt" sz="half" idx="10"/>
          </p:nvPr>
        </p:nvSpPr>
        <p:spPr>
          <a:xfrm>
            <a:off x="382654" y="63992"/>
            <a:ext cx="3086100" cy="322198"/>
          </a:xfrm>
        </p:spPr>
        <p:txBody>
          <a:bodyPr>
            <a:normAutofit/>
          </a:bodyPr>
          <a:lstStyle/>
          <a:p>
            <a:pPr>
              <a:spcAft>
                <a:spcPts val="600"/>
              </a:spcAft>
            </a:pPr>
            <a:fld id="{0F996519-E62D-4F8C-AE1E-36928EC7D15C}" type="datetime1">
              <a:rPr lang="en-US" smtClean="0"/>
              <a:pPr>
                <a:spcAft>
                  <a:spcPts val="600"/>
                </a:spcAft>
              </a:pPr>
              <a:t>2/29/24</a:t>
            </a:fld>
            <a:endParaRPr lang="en-US"/>
          </a:p>
        </p:txBody>
      </p:sp>
      <p:sp>
        <p:nvSpPr>
          <p:cNvPr id="3" name="Content Placeholder 2">
            <a:extLst>
              <a:ext uri="{FF2B5EF4-FFF2-40B4-BE49-F238E27FC236}">
                <a16:creationId xmlns:a16="http://schemas.microsoft.com/office/drawing/2014/main" id="{D2AB0DED-487B-79BD-F6E3-B38032C6588E}"/>
              </a:ext>
            </a:extLst>
          </p:cNvPr>
          <p:cNvSpPr>
            <a:spLocks noGrp="1"/>
          </p:cNvSpPr>
          <p:nvPr>
            <p:ph idx="1"/>
          </p:nvPr>
        </p:nvSpPr>
        <p:spPr>
          <a:xfrm>
            <a:off x="-85857" y="3653662"/>
            <a:ext cx="6173883" cy="3599934"/>
          </a:xfrm>
        </p:spPr>
        <p:txBody>
          <a:bodyPr vert="horz" lIns="91440" tIns="45720" rIns="91440" bIns="45720" rtlCol="0" anchor="b">
            <a:noAutofit/>
          </a:bodyPr>
          <a:lstStyle/>
          <a:p>
            <a:pPr>
              <a:lnSpc>
                <a:spcPct val="110000"/>
              </a:lnSpc>
            </a:pPr>
            <a:r>
              <a:rPr lang="en-GB" sz="1600" b="1">
                <a:ea typeface="+mn-lt"/>
                <a:cs typeface="+mn-lt"/>
              </a:rPr>
              <a:t>The late 18th and early 19th centuries saw the start of the industrial revolution, which turned rural European and American societies into industrialised ones. It is regarded as one of the most important historical periods, characterised by innovation and prosperity that supported global urbanisation. New machinery began to produce products that had previously been made by hand; however, the industrial revolution had profound consequences that went beyond advancements in science and business. It was a historic turning point that deeply impacted many aspects of daily life, including labour, where women and children were frequently forced to work in hazardous and poor conditions. Cities grew because of the growth of factories because people travelled there in search of employment. This resulted in dirty water, poorly constructed housing, and poor sanitation, all of which posed health risks to the population. The industrial revolution also brought about the division of labour, which resulted in horrific living conditions for the working class and lower class, while the upper class profited from it by creating the foundation for capitalists.  </a:t>
            </a:r>
            <a:r>
              <a:rPr lang="en-GB" sz="1600">
                <a:ea typeface="+mn-lt"/>
                <a:cs typeface="+mn-lt"/>
              </a:rPr>
              <a:t>(History.com, 2023)</a:t>
            </a:r>
          </a:p>
          <a:p>
            <a:pPr>
              <a:lnSpc>
                <a:spcPct val="110000"/>
              </a:lnSpc>
            </a:pPr>
            <a:endParaRPr lang="en-GB" sz="1100" b="1"/>
          </a:p>
        </p:txBody>
      </p:sp>
      <p:sp>
        <p:nvSpPr>
          <p:cNvPr id="14" name="Freeform: Shape 13">
            <a:extLst>
              <a:ext uri="{FF2B5EF4-FFF2-40B4-BE49-F238E27FC236}">
                <a16:creationId xmlns:a16="http://schemas.microsoft.com/office/drawing/2014/main" id="{7EDC370B-A1E5-1BCE-360E-25CD04D0F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29282" y="0"/>
            <a:ext cx="5686718" cy="6943725"/>
          </a:xfrm>
          <a:custGeom>
            <a:avLst/>
            <a:gdLst>
              <a:gd name="connsiteX0" fmla="*/ 677913 w 5054860"/>
              <a:gd name="connsiteY0" fmla="*/ 0 h 6858000"/>
              <a:gd name="connsiteX1" fmla="*/ 5054860 w 5054860"/>
              <a:gd name="connsiteY1" fmla="*/ 0 h 6858000"/>
              <a:gd name="connsiteX2" fmla="*/ 5054860 w 5054860"/>
              <a:gd name="connsiteY2" fmla="*/ 6858000 h 6858000"/>
              <a:gd name="connsiteX3" fmla="*/ 677913 w 5054860"/>
              <a:gd name="connsiteY3" fmla="*/ 6858000 h 6858000"/>
              <a:gd name="connsiteX4" fmla="*/ 0 w 5054860"/>
              <a:gd name="connsiteY4" fmla="*/ 6180087 h 6858000"/>
              <a:gd name="connsiteX5" fmla="*/ 0 w 5054860"/>
              <a:gd name="connsiteY5" fmla="*/ 677913 h 6858000"/>
              <a:gd name="connsiteX6" fmla="*/ 677913 w 505486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54860" h="6858000">
                <a:moveTo>
                  <a:pt x="677913" y="0"/>
                </a:moveTo>
                <a:lnTo>
                  <a:pt x="5054860" y="0"/>
                </a:lnTo>
                <a:lnTo>
                  <a:pt x="5054860" y="6858000"/>
                </a:lnTo>
                <a:lnTo>
                  <a:pt x="677913" y="6858000"/>
                </a:lnTo>
                <a:cubicBezTo>
                  <a:pt x="303512" y="6858000"/>
                  <a:pt x="0" y="6554488"/>
                  <a:pt x="0" y="6180087"/>
                </a:cubicBezTo>
                <a:lnTo>
                  <a:pt x="0" y="677913"/>
                </a:lnTo>
                <a:cubicBezTo>
                  <a:pt x="0" y="303512"/>
                  <a:pt x="303512" y="0"/>
                  <a:pt x="677913"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6" descr="A group of people in a room&#10;&#10;Description automatically generated">
            <a:extLst>
              <a:ext uri="{FF2B5EF4-FFF2-40B4-BE49-F238E27FC236}">
                <a16:creationId xmlns:a16="http://schemas.microsoft.com/office/drawing/2014/main" id="{BD4F00B6-45E2-1C2D-0BD2-AD74F04A3B07}"/>
              </a:ext>
            </a:extLst>
          </p:cNvPr>
          <p:cNvPicPr>
            <a:picLocks noChangeAspect="1"/>
          </p:cNvPicPr>
          <p:nvPr/>
        </p:nvPicPr>
        <p:blipFill>
          <a:blip r:embed="rId2"/>
          <a:stretch>
            <a:fillRect/>
          </a:stretch>
        </p:blipFill>
        <p:spPr>
          <a:xfrm>
            <a:off x="8908402" y="1998175"/>
            <a:ext cx="3921044" cy="2783941"/>
          </a:xfrm>
          <a:prstGeom prst="rect">
            <a:avLst/>
          </a:prstGeom>
        </p:spPr>
      </p:pic>
      <p:sp>
        <p:nvSpPr>
          <p:cNvPr id="6" name="Slide Number Placeholder 5">
            <a:extLst>
              <a:ext uri="{FF2B5EF4-FFF2-40B4-BE49-F238E27FC236}">
                <a16:creationId xmlns:a16="http://schemas.microsoft.com/office/drawing/2014/main" id="{C50548C5-85FB-BD2C-7DBA-C5C28FB33895}"/>
              </a:ext>
            </a:extLst>
          </p:cNvPr>
          <p:cNvSpPr>
            <a:spLocks noGrp="1"/>
          </p:cNvSpPr>
          <p:nvPr>
            <p:ph type="sldNum" sz="quarter" idx="12"/>
          </p:nvPr>
        </p:nvSpPr>
        <p:spPr>
          <a:xfrm>
            <a:off x="12829444" y="6506138"/>
            <a:ext cx="483489" cy="369689"/>
          </a:xfrm>
        </p:spPr>
        <p:txBody>
          <a:bodyPr>
            <a:normAutofit/>
          </a:bodyPr>
          <a:lstStyle/>
          <a:p>
            <a:pPr>
              <a:spcAft>
                <a:spcPts val="600"/>
              </a:spcAft>
            </a:pPr>
            <a:fld id="{6E91CC32-6A6B-4E2E-BBA1-6864F305DA26}" type="slidenum">
              <a:rPr lang="en-US">
                <a:solidFill>
                  <a:srgbClr val="000000"/>
                </a:solidFill>
              </a:rPr>
              <a:pPr>
                <a:spcAft>
                  <a:spcPts val="600"/>
                </a:spcAft>
              </a:pPr>
              <a:t>2</a:t>
            </a:fld>
            <a:endParaRPr lang="en-US">
              <a:solidFill>
                <a:srgbClr val="000000"/>
              </a:solidFill>
            </a:endParaRPr>
          </a:p>
        </p:txBody>
      </p:sp>
      <p:sp>
        <p:nvSpPr>
          <p:cNvPr id="5" name="TextBox 4">
            <a:extLst>
              <a:ext uri="{FF2B5EF4-FFF2-40B4-BE49-F238E27FC236}">
                <a16:creationId xmlns:a16="http://schemas.microsoft.com/office/drawing/2014/main" id="{52C5F2E6-3DA2-8466-5F68-3F6375D9B931}"/>
              </a:ext>
            </a:extLst>
          </p:cNvPr>
          <p:cNvSpPr txBox="1"/>
          <p:nvPr/>
        </p:nvSpPr>
        <p:spPr>
          <a:xfrm>
            <a:off x="9344410" y="5074228"/>
            <a:ext cx="418650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solidFill>
                  <a:srgbClr val="0D0D0D"/>
                </a:solidFill>
                <a:highlight>
                  <a:srgbClr val="FFFFFF"/>
                </a:highlight>
                <a:latin typeface="Söhne"/>
                <a:ea typeface="Söhne"/>
                <a:cs typeface="Söhne"/>
              </a:rPr>
              <a:t>History.com (2023).</a:t>
            </a:r>
            <a:endParaRPr lang="en-GB"/>
          </a:p>
        </p:txBody>
      </p:sp>
    </p:spTree>
    <p:extLst>
      <p:ext uri="{BB962C8B-B14F-4D97-AF65-F5344CB8AC3E}">
        <p14:creationId xmlns:p14="http://schemas.microsoft.com/office/powerpoint/2010/main" val="19607882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2524A-9C26-4127-2B1B-79DDF95A4E64}"/>
              </a:ext>
            </a:extLst>
          </p:cNvPr>
          <p:cNvSpPr>
            <a:spLocks noGrp="1"/>
          </p:cNvSpPr>
          <p:nvPr>
            <p:ph type="title"/>
          </p:nvPr>
        </p:nvSpPr>
        <p:spPr>
          <a:xfrm>
            <a:off x="1071" y="-642293"/>
            <a:ext cx="9956747" cy="1438780"/>
          </a:xfrm>
        </p:spPr>
        <p:txBody>
          <a:bodyPr/>
          <a:lstStyle/>
          <a:p>
            <a:r>
              <a:rPr lang="en-GB">
                <a:highlight>
                  <a:srgbClr val="FF0000"/>
                </a:highlight>
              </a:rPr>
              <a:t>The role of steam power In Britain </a:t>
            </a:r>
          </a:p>
        </p:txBody>
      </p:sp>
      <p:sp>
        <p:nvSpPr>
          <p:cNvPr id="3" name="Content Placeholder 2">
            <a:extLst>
              <a:ext uri="{FF2B5EF4-FFF2-40B4-BE49-F238E27FC236}">
                <a16:creationId xmlns:a16="http://schemas.microsoft.com/office/drawing/2014/main" id="{B56EABF6-4F1E-A6FB-853B-8AD08F67109E}"/>
              </a:ext>
            </a:extLst>
          </p:cNvPr>
          <p:cNvSpPr>
            <a:spLocks noGrp="1"/>
          </p:cNvSpPr>
          <p:nvPr>
            <p:ph idx="1"/>
          </p:nvPr>
        </p:nvSpPr>
        <p:spPr>
          <a:xfrm>
            <a:off x="76675" y="898614"/>
            <a:ext cx="13482793" cy="5537322"/>
          </a:xfrm>
        </p:spPr>
        <p:txBody>
          <a:bodyPr vert="horz" lIns="91440" tIns="45720" rIns="91440" bIns="45720" rtlCol="0" anchor="t">
            <a:normAutofit/>
          </a:bodyPr>
          <a:lstStyle/>
          <a:p>
            <a:r>
              <a:rPr lang="en-GB" sz="1600" b="1">
                <a:latin typeface="Neue Haas Grotesk Text Pro"/>
                <a:ea typeface="Calibri"/>
                <a:cs typeface="Calibri"/>
              </a:rPr>
              <a:t> The beginning of an incredible period of industrialisation that transformed industries like manufacturing, textiles and transportation was led by the invention of the steam engine, created by James Watt.  The steam engines made it possible for the textile industry to run industry equipment like the power loom, which drastically increased the output while fostering economic expansions. In addition, the manufacturing sector also benefited from the invention of steam engines; it made it possible for machines to operate different processes at a higher rate. This resulted in the emergence of massive factories that were not constrained by location, which in turn promoted urbanisation and changed the availability of labour.</a:t>
            </a:r>
            <a:r>
              <a:rPr lang="en-GB" sz="1600" b="1">
                <a:ea typeface="+mn-lt"/>
                <a:cs typeface="+mn-lt"/>
              </a:rPr>
              <a:t>(</a:t>
            </a:r>
            <a:r>
              <a:rPr lang="en-GB" sz="1600" b="1">
                <a:latin typeface="Neue Haas Grotesk Text Pro"/>
                <a:cs typeface="Segoe UI"/>
              </a:rPr>
              <a:t>Rennie, 2019)</a:t>
            </a:r>
            <a:endParaRPr lang="en-GB" sz="1600" b="1">
              <a:latin typeface="Neue Haas Grotesk Text Pro"/>
            </a:endParaRPr>
          </a:p>
        </p:txBody>
      </p:sp>
      <p:sp>
        <p:nvSpPr>
          <p:cNvPr id="4" name="Date Placeholder 3">
            <a:extLst>
              <a:ext uri="{FF2B5EF4-FFF2-40B4-BE49-F238E27FC236}">
                <a16:creationId xmlns:a16="http://schemas.microsoft.com/office/drawing/2014/main" id="{7E97F151-199E-FCD1-DF23-8E6639BA8093}"/>
              </a:ext>
            </a:extLst>
          </p:cNvPr>
          <p:cNvSpPr>
            <a:spLocks noGrp="1"/>
          </p:cNvSpPr>
          <p:nvPr>
            <p:ph type="dt" sz="half" idx="10"/>
          </p:nvPr>
        </p:nvSpPr>
        <p:spPr/>
        <p:txBody>
          <a:bodyPr/>
          <a:lstStyle/>
          <a:p>
            <a:fld id="{0F996519-E62D-4F8C-AE1E-36928EC7D15C}" type="datetime1">
              <a:rPr lang="en-US" smtClean="0"/>
              <a:t>2/29/24</a:t>
            </a:fld>
            <a:endParaRPr lang="en-US"/>
          </a:p>
        </p:txBody>
      </p:sp>
      <p:sp>
        <p:nvSpPr>
          <p:cNvPr id="5" name="Footer Placeholder 4">
            <a:extLst>
              <a:ext uri="{FF2B5EF4-FFF2-40B4-BE49-F238E27FC236}">
                <a16:creationId xmlns:a16="http://schemas.microsoft.com/office/drawing/2014/main" id="{D92FDA0A-B555-F794-9DA6-6AD787AA3647}"/>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79C375E8-E991-5662-0981-DB51DACD5948}"/>
              </a:ext>
            </a:extLst>
          </p:cNvPr>
          <p:cNvSpPr>
            <a:spLocks noGrp="1"/>
          </p:cNvSpPr>
          <p:nvPr>
            <p:ph type="sldNum" sz="quarter" idx="12"/>
          </p:nvPr>
        </p:nvSpPr>
        <p:spPr/>
        <p:txBody>
          <a:bodyPr/>
          <a:lstStyle/>
          <a:p>
            <a:fld id="{6E91CC32-6A6B-4E2E-BBA1-6864F305DA26}" type="slidenum">
              <a:rPr lang="en-US" smtClean="0"/>
              <a:t>3</a:t>
            </a:fld>
            <a:endParaRPr lang="en-US"/>
          </a:p>
        </p:txBody>
      </p:sp>
      <p:sp>
        <p:nvSpPr>
          <p:cNvPr id="7" name="TextBox 6">
            <a:extLst>
              <a:ext uri="{FF2B5EF4-FFF2-40B4-BE49-F238E27FC236}">
                <a16:creationId xmlns:a16="http://schemas.microsoft.com/office/drawing/2014/main" id="{A570E642-AE60-70EB-FDC0-5680318DF3C1}"/>
              </a:ext>
            </a:extLst>
          </p:cNvPr>
          <p:cNvSpPr txBox="1"/>
          <p:nvPr/>
        </p:nvSpPr>
        <p:spPr>
          <a:xfrm>
            <a:off x="278203" y="2806244"/>
            <a:ext cx="12755231"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a:latin typeface="Neue Haas Grotesk Text Pro"/>
                <a:cs typeface="Segoe UI"/>
              </a:rPr>
              <a:t>Engineers  like George Stephenson (1781–1848), known as the "Father of Railways," transformed the transportation sector by introducing steamships and locomotives. Due to his inventions, which included the renowned locomotive "Rocket," trade and travel times were greatly reduced. Owing to their reliance on steam engines, coal mining activities increased dramatically to fulfil the growing need for fuel. As a result, areas with abundant coal reserves, such as</a:t>
            </a:r>
            <a:r>
              <a:rPr lang="en-US" sz="1600" b="1" u="sng">
                <a:latin typeface="Neue Haas Grotesk Text Pro"/>
                <a:cs typeface="Segoe UI"/>
              </a:rPr>
              <a:t> South Wales</a:t>
            </a:r>
            <a:r>
              <a:rPr lang="en-US" sz="1600" b="1">
                <a:latin typeface="Neue Haas Grotesk Text Pro"/>
                <a:cs typeface="Segoe UI"/>
              </a:rPr>
              <a:t>, became industrial powerhouses. (Science and Industry Museum, n.d.)​</a:t>
            </a:r>
            <a:endParaRPr lang="en-US"/>
          </a:p>
        </p:txBody>
      </p:sp>
    </p:spTree>
    <p:extLst>
      <p:ext uri="{BB962C8B-B14F-4D97-AF65-F5344CB8AC3E}">
        <p14:creationId xmlns:p14="http://schemas.microsoft.com/office/powerpoint/2010/main" val="28660933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FA042AA3-5BE5-3AE5-5A03-B899D5ADD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3716000" cy="6943725"/>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4252F6-5C33-20FD-BE4D-A1083BEC5781}"/>
              </a:ext>
            </a:extLst>
          </p:cNvPr>
          <p:cNvSpPr>
            <a:spLocks noGrp="1"/>
          </p:cNvSpPr>
          <p:nvPr>
            <p:ph type="title"/>
          </p:nvPr>
        </p:nvSpPr>
        <p:spPr>
          <a:xfrm>
            <a:off x="104489" y="-686"/>
            <a:ext cx="13225110" cy="1857440"/>
          </a:xfrm>
        </p:spPr>
        <p:txBody>
          <a:bodyPr anchor="t">
            <a:normAutofit/>
          </a:bodyPr>
          <a:lstStyle/>
          <a:p>
            <a:r>
              <a:rPr lang="en-GB" sz="4100">
                <a:highlight>
                  <a:srgbClr val="FF0000"/>
                </a:highlight>
              </a:rPr>
              <a:t>Key people – industrialisation of Llanelli ( case study)</a:t>
            </a:r>
          </a:p>
        </p:txBody>
      </p:sp>
      <p:sp>
        <p:nvSpPr>
          <p:cNvPr id="4" name="Date Placeholder 3">
            <a:extLst>
              <a:ext uri="{FF2B5EF4-FFF2-40B4-BE49-F238E27FC236}">
                <a16:creationId xmlns:a16="http://schemas.microsoft.com/office/drawing/2014/main" id="{6B812698-B549-993D-BE8A-31C6DEA42191}"/>
              </a:ext>
            </a:extLst>
          </p:cNvPr>
          <p:cNvSpPr>
            <a:spLocks noGrp="1"/>
          </p:cNvSpPr>
          <p:nvPr>
            <p:ph type="dt" sz="half" idx="10"/>
          </p:nvPr>
        </p:nvSpPr>
        <p:spPr>
          <a:xfrm>
            <a:off x="382654" y="63992"/>
            <a:ext cx="3086100" cy="322198"/>
          </a:xfrm>
        </p:spPr>
        <p:txBody>
          <a:bodyPr>
            <a:normAutofit/>
          </a:bodyPr>
          <a:lstStyle/>
          <a:p>
            <a:pPr>
              <a:spcAft>
                <a:spcPts val="600"/>
              </a:spcAft>
            </a:pPr>
            <a:fld id="{0F996519-E62D-4F8C-AE1E-36928EC7D15C}" type="datetime1">
              <a:rPr lang="en-US" smtClean="0"/>
              <a:pPr>
                <a:spcAft>
                  <a:spcPts val="600"/>
                </a:spcAft>
              </a:pPr>
              <a:t>2/29/24</a:t>
            </a:fld>
            <a:endParaRPr lang="en-US"/>
          </a:p>
        </p:txBody>
      </p:sp>
      <p:sp>
        <p:nvSpPr>
          <p:cNvPr id="3" name="Content Placeholder 2">
            <a:extLst>
              <a:ext uri="{FF2B5EF4-FFF2-40B4-BE49-F238E27FC236}">
                <a16:creationId xmlns:a16="http://schemas.microsoft.com/office/drawing/2014/main" id="{7ACEE181-AC0D-A064-8017-BC75B18A2495}"/>
              </a:ext>
            </a:extLst>
          </p:cNvPr>
          <p:cNvSpPr>
            <a:spLocks noGrp="1"/>
          </p:cNvSpPr>
          <p:nvPr>
            <p:ph idx="1"/>
          </p:nvPr>
        </p:nvSpPr>
        <p:spPr>
          <a:xfrm>
            <a:off x="140308" y="3945572"/>
            <a:ext cx="6784280" cy="3599577"/>
          </a:xfrm>
        </p:spPr>
        <p:txBody>
          <a:bodyPr vert="horz" lIns="91440" tIns="45720" rIns="91440" bIns="45720" rtlCol="0" anchor="b">
            <a:noAutofit/>
          </a:bodyPr>
          <a:lstStyle/>
          <a:p>
            <a:pPr marL="0" indent="0">
              <a:lnSpc>
                <a:spcPct val="110000"/>
              </a:lnSpc>
              <a:buNone/>
            </a:pPr>
            <a:r>
              <a:rPr lang="en-GB" sz="1600" b="1">
                <a:ea typeface="+mn-lt"/>
                <a:cs typeface="+mn-lt"/>
              </a:rPr>
              <a:t>When Alexander Raby, an Englishman, crossed Falcon Bridge in 1796, Llanelli's industrial revolution began. The incident turned the tiny fishing village into the largest coal and steel hub in South Wales. Raby contributed to the industrial development of the town as a businessman, ironmaster, and coal baron. Before assuming control of their iron  in 1796, Raby initially provided funding to iron founders John Gevers and Thomas Ingman. He built his home in </a:t>
            </a:r>
            <a:r>
              <a:rPr lang="en-GB" sz="1600" b="1" err="1">
                <a:ea typeface="+mn-lt"/>
                <a:cs typeface="+mn-lt"/>
              </a:rPr>
              <a:t>Cwmddyche</a:t>
            </a:r>
            <a:r>
              <a:rPr lang="en-GB" sz="1600" b="1">
                <a:ea typeface="+mn-lt"/>
                <a:cs typeface="+mn-lt"/>
              </a:rPr>
              <a:t>, which came to be known as Furnace village, and a second furnace in </a:t>
            </a:r>
            <a:r>
              <a:rPr lang="en-GB" sz="1600" b="1" err="1">
                <a:ea typeface="+mn-lt"/>
                <a:cs typeface="+mn-lt"/>
              </a:rPr>
              <a:t>Stradey</a:t>
            </a:r>
            <a:r>
              <a:rPr lang="en-GB" sz="1600" b="1">
                <a:ea typeface="+mn-lt"/>
                <a:cs typeface="+mn-lt"/>
              </a:rPr>
              <a:t> in 1800 in order to grow his business. As Raby supplied weapons to the war effort, its influence grew during the French wars. By building a dock and installing high-pressure steam engines, he embraced new technology. Because of Raby's actions, Llanelli's population increased, and he constructed more than a hundred houses to meet the city's housing needs. However, disagreements, accounting errors, and economic crises were the main reasons for Raby's downfall. His industrial empire failed by 1825, bringing an end to an era. The village of Furnace and the remnants of Raby's blast furnace now stand as monuments to this important person in Llanelli's industrial past. </a:t>
            </a:r>
            <a:br>
              <a:rPr lang="en-GB" sz="1400" b="1">
                <a:ea typeface="+mn-lt"/>
                <a:cs typeface="+mn-lt"/>
              </a:rPr>
            </a:br>
            <a:endParaRPr lang="en-GB" sz="1400">
              <a:ea typeface="+mn-lt"/>
              <a:cs typeface="+mn-lt"/>
            </a:endParaRPr>
          </a:p>
          <a:p>
            <a:pPr marL="0" indent="0">
              <a:lnSpc>
                <a:spcPct val="110000"/>
              </a:lnSpc>
              <a:buNone/>
            </a:pPr>
            <a:endParaRPr lang="en-GB" sz="1100" b="1"/>
          </a:p>
        </p:txBody>
      </p:sp>
      <p:sp>
        <p:nvSpPr>
          <p:cNvPr id="17" name="Freeform: Shape 16">
            <a:extLst>
              <a:ext uri="{FF2B5EF4-FFF2-40B4-BE49-F238E27FC236}">
                <a16:creationId xmlns:a16="http://schemas.microsoft.com/office/drawing/2014/main" id="{64E20BCB-8196-1122-DE4C-6DD264344E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72933" y="848677"/>
            <a:ext cx="5900093" cy="5246370"/>
          </a:xfrm>
          <a:custGeom>
            <a:avLst/>
            <a:gdLst>
              <a:gd name="connsiteX0" fmla="*/ 525103 w 5244527"/>
              <a:gd name="connsiteY0" fmla="*/ 0 h 5181600"/>
              <a:gd name="connsiteX1" fmla="*/ 4719424 w 5244527"/>
              <a:gd name="connsiteY1" fmla="*/ 0 h 5181600"/>
              <a:gd name="connsiteX2" fmla="*/ 5244527 w 5244527"/>
              <a:gd name="connsiteY2" fmla="*/ 525103 h 5181600"/>
              <a:gd name="connsiteX3" fmla="*/ 5244527 w 5244527"/>
              <a:gd name="connsiteY3" fmla="*/ 4656497 h 5181600"/>
              <a:gd name="connsiteX4" fmla="*/ 4719424 w 5244527"/>
              <a:gd name="connsiteY4" fmla="*/ 5181600 h 5181600"/>
              <a:gd name="connsiteX5" fmla="*/ 525103 w 5244527"/>
              <a:gd name="connsiteY5" fmla="*/ 5181600 h 5181600"/>
              <a:gd name="connsiteX6" fmla="*/ 0 w 5244527"/>
              <a:gd name="connsiteY6" fmla="*/ 4656497 h 5181600"/>
              <a:gd name="connsiteX7" fmla="*/ 0 w 5244527"/>
              <a:gd name="connsiteY7" fmla="*/ 525103 h 5181600"/>
              <a:gd name="connsiteX8" fmla="*/ 525103 w 5244527"/>
              <a:gd name="connsiteY8" fmla="*/ 0 h 518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244527" h="5181600">
                <a:moveTo>
                  <a:pt x="525103" y="0"/>
                </a:moveTo>
                <a:lnTo>
                  <a:pt x="4719424" y="0"/>
                </a:lnTo>
                <a:cubicBezTo>
                  <a:pt x="5009430" y="0"/>
                  <a:pt x="5244527" y="235097"/>
                  <a:pt x="5244527" y="525103"/>
                </a:cubicBezTo>
                <a:lnTo>
                  <a:pt x="5244527" y="4656497"/>
                </a:lnTo>
                <a:cubicBezTo>
                  <a:pt x="5244527" y="4946503"/>
                  <a:pt x="5009430" y="5181600"/>
                  <a:pt x="4719424" y="5181600"/>
                </a:cubicBezTo>
                <a:lnTo>
                  <a:pt x="525103" y="5181600"/>
                </a:lnTo>
                <a:cubicBezTo>
                  <a:pt x="235097" y="5181600"/>
                  <a:pt x="0" y="4946503"/>
                  <a:pt x="0" y="4656497"/>
                </a:cubicBezTo>
                <a:lnTo>
                  <a:pt x="0" y="525103"/>
                </a:lnTo>
                <a:cubicBezTo>
                  <a:pt x="0" y="235097"/>
                  <a:pt x="235097" y="0"/>
                  <a:pt x="525103"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9" name="Picture 8" descr="A close-up of a person&#10;&#10;Description automatically generated">
            <a:extLst>
              <a:ext uri="{FF2B5EF4-FFF2-40B4-BE49-F238E27FC236}">
                <a16:creationId xmlns:a16="http://schemas.microsoft.com/office/drawing/2014/main" id="{1A9AA121-44BB-8DBC-48EE-64519B6372B8}"/>
              </a:ext>
            </a:extLst>
          </p:cNvPr>
          <p:cNvPicPr>
            <a:picLocks noChangeAspect="1"/>
          </p:cNvPicPr>
          <p:nvPr/>
        </p:nvPicPr>
        <p:blipFill>
          <a:blip r:embed="rId2"/>
          <a:stretch>
            <a:fillRect/>
          </a:stretch>
        </p:blipFill>
        <p:spPr>
          <a:xfrm>
            <a:off x="7394531" y="856000"/>
            <a:ext cx="1549026" cy="2339920"/>
          </a:xfrm>
          <a:prstGeom prst="rect">
            <a:avLst/>
          </a:prstGeom>
        </p:spPr>
      </p:pic>
      <p:pic>
        <p:nvPicPr>
          <p:cNvPr id="7" name="Picture 6" descr="A map of a town&#10;&#10;Description automatically generated">
            <a:extLst>
              <a:ext uri="{FF2B5EF4-FFF2-40B4-BE49-F238E27FC236}">
                <a16:creationId xmlns:a16="http://schemas.microsoft.com/office/drawing/2014/main" id="{3FE6EA37-F1E4-6987-186E-096B762CC14B}"/>
              </a:ext>
            </a:extLst>
          </p:cNvPr>
          <p:cNvPicPr>
            <a:picLocks noChangeAspect="1"/>
          </p:cNvPicPr>
          <p:nvPr/>
        </p:nvPicPr>
        <p:blipFill>
          <a:blip r:embed="rId3"/>
          <a:stretch>
            <a:fillRect/>
          </a:stretch>
        </p:blipFill>
        <p:spPr>
          <a:xfrm>
            <a:off x="9985285" y="856000"/>
            <a:ext cx="2457634" cy="2291362"/>
          </a:xfrm>
          <a:prstGeom prst="rect">
            <a:avLst/>
          </a:prstGeom>
        </p:spPr>
      </p:pic>
      <p:pic>
        <p:nvPicPr>
          <p:cNvPr id="10" name="Picture 9" descr="A drawing of a village&#10;&#10;Description automatically generated">
            <a:extLst>
              <a:ext uri="{FF2B5EF4-FFF2-40B4-BE49-F238E27FC236}">
                <a16:creationId xmlns:a16="http://schemas.microsoft.com/office/drawing/2014/main" id="{E26992FC-313F-359A-DE71-AD4F2643044B}"/>
              </a:ext>
            </a:extLst>
          </p:cNvPr>
          <p:cNvPicPr>
            <a:picLocks noChangeAspect="1"/>
          </p:cNvPicPr>
          <p:nvPr/>
        </p:nvPicPr>
        <p:blipFill>
          <a:blip r:embed="rId4"/>
          <a:stretch>
            <a:fillRect/>
          </a:stretch>
        </p:blipFill>
        <p:spPr>
          <a:xfrm>
            <a:off x="6912407" y="3842925"/>
            <a:ext cx="2173608" cy="1604300"/>
          </a:xfrm>
          <a:prstGeom prst="rect">
            <a:avLst/>
          </a:prstGeom>
        </p:spPr>
      </p:pic>
      <p:sp>
        <p:nvSpPr>
          <p:cNvPr id="6" name="Slide Number Placeholder 5">
            <a:extLst>
              <a:ext uri="{FF2B5EF4-FFF2-40B4-BE49-F238E27FC236}">
                <a16:creationId xmlns:a16="http://schemas.microsoft.com/office/drawing/2014/main" id="{03FFB44C-0565-D5F2-24D8-E21B93A993C3}"/>
              </a:ext>
            </a:extLst>
          </p:cNvPr>
          <p:cNvSpPr>
            <a:spLocks noGrp="1"/>
          </p:cNvSpPr>
          <p:nvPr>
            <p:ph type="sldNum" sz="quarter" idx="12"/>
          </p:nvPr>
        </p:nvSpPr>
        <p:spPr>
          <a:xfrm>
            <a:off x="12829444" y="6506138"/>
            <a:ext cx="483489" cy="369689"/>
          </a:xfrm>
        </p:spPr>
        <p:txBody>
          <a:bodyPr>
            <a:normAutofit/>
          </a:bodyPr>
          <a:lstStyle/>
          <a:p>
            <a:pPr>
              <a:spcAft>
                <a:spcPts val="600"/>
              </a:spcAft>
            </a:pPr>
            <a:fld id="{6E91CC32-6A6B-4E2E-BBA1-6864F305DA26}" type="slidenum">
              <a:rPr lang="en-US" smtClean="0"/>
              <a:pPr>
                <a:spcAft>
                  <a:spcPts val="600"/>
                </a:spcAft>
              </a:pPr>
              <a:t>4</a:t>
            </a:fld>
            <a:endParaRPr lang="en-US"/>
          </a:p>
        </p:txBody>
      </p:sp>
      <p:sp>
        <p:nvSpPr>
          <p:cNvPr id="11" name="TextBox 10">
            <a:extLst>
              <a:ext uri="{FF2B5EF4-FFF2-40B4-BE49-F238E27FC236}">
                <a16:creationId xmlns:a16="http://schemas.microsoft.com/office/drawing/2014/main" id="{350A0EAE-626A-274D-9DED-3E4A5756EEDA}"/>
              </a:ext>
            </a:extLst>
          </p:cNvPr>
          <p:cNvSpPr txBox="1"/>
          <p:nvPr/>
        </p:nvSpPr>
        <p:spPr>
          <a:xfrm>
            <a:off x="7022980" y="3210891"/>
            <a:ext cx="279172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700" i="1">
                <a:solidFill>
                  <a:srgbClr val="0D0D0D"/>
                </a:solidFill>
                <a:highlight>
                  <a:srgbClr val="FFFFFF"/>
                </a:highlight>
                <a:latin typeface="Calibri"/>
                <a:ea typeface="Calibri"/>
                <a:cs typeface="Calibri"/>
              </a:rPr>
              <a:t>Ll</a:t>
            </a:r>
            <a:r>
              <a:rPr lang="en-US" sz="700" i="1">
                <a:solidFill>
                  <a:schemeClr val="bg1"/>
                </a:solidFill>
                <a:latin typeface="Calibri"/>
                <a:ea typeface="Calibri"/>
                <a:cs typeface="Calibri"/>
              </a:rPr>
              <a:t>anelli Community Heritage. (n.d.). Alexander Raby: Ironmaster &amp; Coalmaster. Retrieved from </a:t>
            </a:r>
            <a:r>
              <a:rPr lang="en-US" sz="700" i="1">
                <a:solidFill>
                  <a:schemeClr val="bg1"/>
                </a:solidFill>
                <a:latin typeface="Calibri"/>
                <a:ea typeface="Calibri"/>
                <a:cs typeface="Calibri"/>
                <a:hlinkClick r:id="rId5">
                  <a:extLst>
                    <a:ext uri="{A12FA001-AC4F-418D-AE19-62706E023703}">
                      <ahyp:hlinkClr xmlns:ahyp="http://schemas.microsoft.com/office/drawing/2018/hyperlinkcolor" val="tx"/>
                    </a:ext>
                  </a:extLst>
                </a:hlinkClick>
              </a:rPr>
              <a:t>https://www.llanellich.org.uk/files/395-alexander-raby-ironmaster-coalmaster</a:t>
            </a:r>
            <a:r>
              <a:rPr lang="en-US" sz="700" i="1">
                <a:solidFill>
                  <a:schemeClr val="bg1"/>
                </a:solidFill>
                <a:latin typeface="Calibri"/>
                <a:ea typeface="Calibri"/>
                <a:cs typeface="Calibri"/>
              </a:rPr>
              <a:t> (Author: Lyn John; Published: 28 July 2018; Last Updated: 24 January 2022)</a:t>
            </a:r>
            <a:endParaRPr lang="en-US" sz="700">
              <a:solidFill>
                <a:schemeClr val="bg1"/>
              </a:solidFill>
              <a:latin typeface="Calibri"/>
              <a:ea typeface="Calibri"/>
              <a:cs typeface="Calibri"/>
            </a:endParaRPr>
          </a:p>
        </p:txBody>
      </p:sp>
      <p:sp>
        <p:nvSpPr>
          <p:cNvPr id="12" name="TextBox 11">
            <a:extLst>
              <a:ext uri="{FF2B5EF4-FFF2-40B4-BE49-F238E27FC236}">
                <a16:creationId xmlns:a16="http://schemas.microsoft.com/office/drawing/2014/main" id="{957C3BE5-3DED-D794-2932-34C64B44C1E2}"/>
              </a:ext>
            </a:extLst>
          </p:cNvPr>
          <p:cNvSpPr txBox="1"/>
          <p:nvPr/>
        </p:nvSpPr>
        <p:spPr>
          <a:xfrm>
            <a:off x="9982919" y="3291820"/>
            <a:ext cx="2791724"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i="1">
                <a:solidFill>
                  <a:srgbClr val="0D0D0D"/>
                </a:solidFill>
                <a:latin typeface="Calibri"/>
                <a:ea typeface="Calibri"/>
                <a:cs typeface="Calibri"/>
              </a:rPr>
              <a:t>Llanelli Community Heritage. (n.d.). Alexander Raby: Ironmaster &amp; Coalmaster. Retrieved from </a:t>
            </a:r>
            <a:r>
              <a:rPr lang="en-US" sz="1100" i="1">
                <a:solidFill>
                  <a:srgbClr val="0D0D0D"/>
                </a:solidFill>
                <a:latin typeface="Calibri"/>
                <a:ea typeface="Calibri"/>
                <a:cs typeface="Calibri"/>
                <a:hlinkClick r:id="rId5"/>
              </a:rPr>
              <a:t>https://www.llanellich.org.uk/files/395-alexander-raby-ironmaster-coalmaster</a:t>
            </a:r>
            <a:r>
              <a:rPr lang="en-US" sz="1100" i="1">
                <a:solidFill>
                  <a:srgbClr val="0D0D0D"/>
                </a:solidFill>
                <a:latin typeface="Calibri"/>
                <a:ea typeface="Calibri"/>
                <a:cs typeface="Calibri"/>
              </a:rPr>
              <a:t> (Author: Lyn John; Published: 28 July 2018; Last Updated: 24 January 2022)</a:t>
            </a:r>
            <a:endParaRPr lang="en-US" sz="1400">
              <a:latin typeface="Calibri"/>
              <a:ea typeface="Calibri"/>
              <a:cs typeface="Calibri"/>
            </a:endParaRPr>
          </a:p>
        </p:txBody>
      </p:sp>
      <p:sp>
        <p:nvSpPr>
          <p:cNvPr id="13" name="TextBox 12">
            <a:extLst>
              <a:ext uri="{FF2B5EF4-FFF2-40B4-BE49-F238E27FC236}">
                <a16:creationId xmlns:a16="http://schemas.microsoft.com/office/drawing/2014/main" id="{FB5C8D24-C383-7890-AB6B-A069AFDE59FF}"/>
              </a:ext>
            </a:extLst>
          </p:cNvPr>
          <p:cNvSpPr txBox="1"/>
          <p:nvPr/>
        </p:nvSpPr>
        <p:spPr>
          <a:xfrm>
            <a:off x="7022980" y="5460722"/>
            <a:ext cx="5411997" cy="6001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i="1">
                <a:solidFill>
                  <a:srgbClr val="0D0D0D"/>
                </a:solidFill>
                <a:latin typeface="Calibri"/>
                <a:ea typeface="Calibri"/>
                <a:cs typeface="Calibri"/>
              </a:rPr>
              <a:t>Llanelli Community Heritage. (n.d.). Alexander Raby: Ironmaster &amp; Coalmaster. Retrieved from </a:t>
            </a:r>
            <a:r>
              <a:rPr lang="en-US" sz="1100" i="1">
                <a:solidFill>
                  <a:srgbClr val="0D0D0D"/>
                </a:solidFill>
                <a:latin typeface="Calibri"/>
                <a:ea typeface="Calibri"/>
                <a:cs typeface="Calibri"/>
                <a:hlinkClick r:id="rId5"/>
              </a:rPr>
              <a:t>https://www.llanellich.org.uk/files/395-alexander-raby-ironmaster-coalmaster</a:t>
            </a:r>
            <a:r>
              <a:rPr lang="en-US" sz="1100" i="1">
                <a:solidFill>
                  <a:srgbClr val="0D0D0D"/>
                </a:solidFill>
                <a:latin typeface="Calibri"/>
                <a:ea typeface="Calibri"/>
                <a:cs typeface="Calibri"/>
              </a:rPr>
              <a:t> (Author: Lyn John; Published: 28 July 2018; Last Updated: 24 January 2022)</a:t>
            </a:r>
            <a:endParaRPr lang="en-US" sz="1100">
              <a:latin typeface="Calibri"/>
              <a:ea typeface="Calibri"/>
              <a:cs typeface="Calibri"/>
            </a:endParaRPr>
          </a:p>
        </p:txBody>
      </p:sp>
    </p:spTree>
    <p:extLst>
      <p:ext uri="{BB962C8B-B14F-4D97-AF65-F5344CB8AC3E}">
        <p14:creationId xmlns:p14="http://schemas.microsoft.com/office/powerpoint/2010/main" val="22448805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D99CB1-8851-45A3-F1B5-7368E293D738}"/>
              </a:ext>
            </a:extLst>
          </p:cNvPr>
          <p:cNvSpPr>
            <a:spLocks noGrp="1"/>
          </p:cNvSpPr>
          <p:nvPr>
            <p:ph type="title"/>
          </p:nvPr>
        </p:nvSpPr>
        <p:spPr>
          <a:xfrm>
            <a:off x="49595" y="-868895"/>
            <a:ext cx="9956747" cy="1438780"/>
          </a:xfrm>
        </p:spPr>
        <p:txBody>
          <a:bodyPr>
            <a:normAutofit/>
          </a:bodyPr>
          <a:lstStyle/>
          <a:p>
            <a:r>
              <a:rPr lang="en-GB" sz="2800" baseline="0">
                <a:solidFill>
                  <a:srgbClr val="E7E8E2"/>
                </a:solidFill>
                <a:highlight>
                  <a:srgbClr val="FF0000"/>
                </a:highlight>
                <a:latin typeface="Calibri"/>
              </a:rPr>
              <a:t>Geographical and industrial overview of Llanelli</a:t>
            </a:r>
            <a:endParaRPr lang="en-GB" sz="2800"/>
          </a:p>
        </p:txBody>
      </p:sp>
      <p:sp>
        <p:nvSpPr>
          <p:cNvPr id="3" name="Content Placeholder 2">
            <a:extLst>
              <a:ext uri="{FF2B5EF4-FFF2-40B4-BE49-F238E27FC236}">
                <a16:creationId xmlns:a16="http://schemas.microsoft.com/office/drawing/2014/main" id="{EFEFCC8B-7B47-98B0-5C25-BFACC628E9C4}"/>
              </a:ext>
            </a:extLst>
          </p:cNvPr>
          <p:cNvSpPr>
            <a:spLocks noGrp="1"/>
          </p:cNvSpPr>
          <p:nvPr>
            <p:ph idx="1"/>
          </p:nvPr>
        </p:nvSpPr>
        <p:spPr>
          <a:xfrm>
            <a:off x="-68895" y="574896"/>
            <a:ext cx="11396279" cy="5844854"/>
          </a:xfrm>
        </p:spPr>
        <p:txBody>
          <a:bodyPr vert="horz" lIns="91440" tIns="45720" rIns="91440" bIns="45720" rtlCol="0" anchor="t">
            <a:noAutofit/>
          </a:bodyPr>
          <a:lstStyle/>
          <a:p>
            <a:pPr>
              <a:lnSpc>
                <a:spcPct val="110000"/>
              </a:lnSpc>
            </a:pPr>
            <a:r>
              <a:rPr lang="en-GB" sz="1600" b="1">
                <a:solidFill>
                  <a:srgbClr val="E7E8E2"/>
                </a:solidFill>
                <a:latin typeface="Neue Haas Grotesk Text Pro"/>
                <a:ea typeface="Calibri"/>
                <a:cs typeface="Calibri"/>
              </a:rPr>
              <a:t>Llaneli is situated in Carmarthenshire, South Wales. Llanelli boasts a strategic position near the Loughor Estuary, on the southwest of Wales. This  location contributed significantly to its industrial development.  Llanelli's industrial success was largely attributed to its proximity to large deposits of iron ore and coalfields. Llanelli's industrial operations relied heavily on the South Wales Coalfield, which is among the biggest in Britain, to supply the coal required for energy and production processes. The development of its tinplate and steel industries depended heavily on its plentiful access to coal and iron ore, which enabled Llanelli to effectively utilise these resources and maintain its industrial momentum. Llanelli's geographical advantages were bolstered by its strong transport infrastructure. The town's coastal location was not only important for maritime trade, but it also facilitated the development of ports necessary for exporting goods, particularly tinplate, to global markets. Furthermore, the introduction of the railway in the nineteenth century altered Llanelli's industrial landscape by providing faster, more reliable connections to other industrial centres and markets. These transport networks helped to distribute raw materials to Llanelli's factories and ship finished goods, cementing the city's reputation as an industrial powerhouse. The convergence of Llanelli's strategic location, resource availability, and transportation links accelerated its transformation into an industrial hub during the Industrial Revolution. Llanelli's industries developed specially tinplate manufacturing, which earned the town the nickname '</a:t>
            </a:r>
            <a:r>
              <a:rPr lang="en-GB" sz="1600" b="1" err="1">
                <a:solidFill>
                  <a:srgbClr val="E7E8E2"/>
                </a:solidFill>
                <a:latin typeface="Neue Haas Grotesk Text Pro"/>
                <a:ea typeface="Calibri"/>
                <a:cs typeface="Calibri"/>
              </a:rPr>
              <a:t>Tinopolis</a:t>
            </a:r>
            <a:r>
              <a:rPr lang="en-GB" sz="1600" b="1">
                <a:solidFill>
                  <a:srgbClr val="E7E8E2"/>
                </a:solidFill>
                <a:latin typeface="Neue Haas Grotesk Text Pro"/>
                <a:ea typeface="Calibri"/>
                <a:cs typeface="Calibri"/>
              </a:rPr>
              <a:t>' due to its dominance in the sector. This nickname represented Llanelli's significant contribution to the industrial landscape, not just in Wales, but throughout the British Empire. The town's ability to capitalise on its geographical advantages demonstrated the significance of location in industrial development. The geographical characteristics that had positioned Llanelli as an ideal site for industrialisation aided not only its economic development but also shaped its social landscape.</a:t>
            </a:r>
            <a:r>
              <a:rPr lang="en-GB" sz="1200" b="1">
                <a:latin typeface="Neue Haas Grotesk Text Pro"/>
                <a:ea typeface="Calibri"/>
                <a:cs typeface="Calibri"/>
              </a:rPr>
              <a:t> </a:t>
            </a:r>
            <a:r>
              <a:rPr lang="en-GB" sz="1200">
                <a:ea typeface="+mn-lt"/>
                <a:cs typeface="+mn-lt"/>
              </a:rPr>
              <a:t>("The Rise of Llanelli Through the Industrial Period," 2019 </a:t>
            </a:r>
            <a:r>
              <a:rPr lang="en-GB" sz="1600">
                <a:ea typeface="+mn-lt"/>
                <a:cs typeface="+mn-lt"/>
              </a:rPr>
              <a:t>)</a:t>
            </a:r>
            <a:endParaRPr lang="en-US" sz="1600" b="1">
              <a:latin typeface="Neue Haas Grotesk Text Pro"/>
              <a:ea typeface="Calibri"/>
              <a:cs typeface="Calibri"/>
            </a:endParaRPr>
          </a:p>
          <a:p>
            <a:pPr>
              <a:lnSpc>
                <a:spcPct val="110000"/>
              </a:lnSpc>
            </a:pPr>
            <a:endParaRPr lang="en-GB" sz="1400">
              <a:latin typeface="Neue Haas Grotesk Text Pro"/>
              <a:ea typeface="Calibri"/>
              <a:cs typeface="Calibri"/>
            </a:endParaRPr>
          </a:p>
          <a:p>
            <a:pPr>
              <a:lnSpc>
                <a:spcPct val="110000"/>
              </a:lnSpc>
            </a:pPr>
            <a:endParaRPr lang="en-GB" sz="700">
              <a:latin typeface="Calibri"/>
              <a:ea typeface="Calibri"/>
              <a:cs typeface="Calibri"/>
            </a:endParaRPr>
          </a:p>
          <a:p>
            <a:endParaRPr lang="en-GB"/>
          </a:p>
        </p:txBody>
      </p:sp>
      <p:sp>
        <p:nvSpPr>
          <p:cNvPr id="4" name="Date Placeholder 3">
            <a:extLst>
              <a:ext uri="{FF2B5EF4-FFF2-40B4-BE49-F238E27FC236}">
                <a16:creationId xmlns:a16="http://schemas.microsoft.com/office/drawing/2014/main" id="{016DBAB0-0B5D-EAF3-B013-246886466354}"/>
              </a:ext>
            </a:extLst>
          </p:cNvPr>
          <p:cNvSpPr>
            <a:spLocks noGrp="1"/>
          </p:cNvSpPr>
          <p:nvPr>
            <p:ph type="dt" sz="half" idx="10"/>
          </p:nvPr>
        </p:nvSpPr>
        <p:spPr/>
        <p:txBody>
          <a:bodyPr/>
          <a:lstStyle/>
          <a:p>
            <a:fld id="{0F996519-E62D-4F8C-AE1E-36928EC7D15C}" type="datetime1">
              <a:rPr lang="en-US" smtClean="0"/>
              <a:t>2/29/24</a:t>
            </a:fld>
            <a:endParaRPr lang="en-US"/>
          </a:p>
        </p:txBody>
      </p:sp>
      <p:sp>
        <p:nvSpPr>
          <p:cNvPr id="6" name="Slide Number Placeholder 5">
            <a:extLst>
              <a:ext uri="{FF2B5EF4-FFF2-40B4-BE49-F238E27FC236}">
                <a16:creationId xmlns:a16="http://schemas.microsoft.com/office/drawing/2014/main" id="{FB93084C-C3A8-EE1D-9145-67C5468D0802}"/>
              </a:ext>
            </a:extLst>
          </p:cNvPr>
          <p:cNvSpPr>
            <a:spLocks noGrp="1"/>
          </p:cNvSpPr>
          <p:nvPr>
            <p:ph type="sldNum" sz="quarter" idx="12"/>
          </p:nvPr>
        </p:nvSpPr>
        <p:spPr/>
        <p:txBody>
          <a:bodyPr/>
          <a:lstStyle/>
          <a:p>
            <a:fld id="{6E91CC32-6A6B-4E2E-BBA1-6864F305DA26}" type="slidenum">
              <a:rPr lang="en-US" smtClean="0"/>
              <a:t>5</a:t>
            </a:fld>
            <a:endParaRPr lang="en-US"/>
          </a:p>
        </p:txBody>
      </p:sp>
    </p:spTree>
    <p:extLst>
      <p:ext uri="{BB962C8B-B14F-4D97-AF65-F5344CB8AC3E}">
        <p14:creationId xmlns:p14="http://schemas.microsoft.com/office/powerpoint/2010/main" val="19332018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BBC5F-30C8-D13E-9919-7C9DABD8F282}"/>
              </a:ext>
            </a:extLst>
          </p:cNvPr>
          <p:cNvSpPr>
            <a:spLocks noGrp="1"/>
          </p:cNvSpPr>
          <p:nvPr>
            <p:ph type="title"/>
          </p:nvPr>
        </p:nvSpPr>
        <p:spPr>
          <a:xfrm>
            <a:off x="2616" y="-529807"/>
            <a:ext cx="9956747" cy="1438780"/>
          </a:xfrm>
        </p:spPr>
        <p:txBody>
          <a:bodyPr/>
          <a:lstStyle/>
          <a:p>
            <a:r>
              <a:rPr lang="en-GB">
                <a:highlight>
                  <a:srgbClr val="FF0000"/>
                </a:highlight>
              </a:rPr>
              <a:t>How did coal form in South Wales?</a:t>
            </a:r>
          </a:p>
        </p:txBody>
      </p:sp>
      <p:sp>
        <p:nvSpPr>
          <p:cNvPr id="3" name="Content Placeholder 2">
            <a:extLst>
              <a:ext uri="{FF2B5EF4-FFF2-40B4-BE49-F238E27FC236}">
                <a16:creationId xmlns:a16="http://schemas.microsoft.com/office/drawing/2014/main" id="{6A71DF0B-B2E6-E252-99E0-483EE9447F5E}"/>
              </a:ext>
            </a:extLst>
          </p:cNvPr>
          <p:cNvSpPr>
            <a:spLocks noGrp="1"/>
          </p:cNvSpPr>
          <p:nvPr>
            <p:ph idx="1"/>
          </p:nvPr>
        </p:nvSpPr>
        <p:spPr>
          <a:xfrm>
            <a:off x="-145030" y="618160"/>
            <a:ext cx="13509511" cy="5937284"/>
          </a:xfrm>
        </p:spPr>
        <p:txBody>
          <a:bodyPr vert="horz" lIns="91440" tIns="45720" rIns="91440" bIns="45720" rtlCol="0" anchor="t">
            <a:normAutofit/>
          </a:bodyPr>
          <a:lstStyle/>
          <a:p>
            <a:endParaRPr lang="en-GB"/>
          </a:p>
          <a:p>
            <a:r>
              <a:rPr lang="en-GB">
                <a:ea typeface="+mn-lt"/>
                <a:cs typeface="+mn-lt"/>
              </a:rPr>
              <a:t>Coal formation is an important part of South Wales' geological history. </a:t>
            </a:r>
            <a:r>
              <a:rPr lang="en-GB"/>
              <a:t>Coal is an essential resource that plays a significant role in society, as a fossil fuel that has been a vital source for revolutions and industrialisations. Coal forms through the decomposition of organic material. In context of South Wales, t</a:t>
            </a:r>
            <a:r>
              <a:rPr lang="en-GB">
                <a:latin typeface="Arial"/>
                <a:cs typeface="Arial"/>
              </a:rPr>
              <a:t>he primary phase of coal formation in this region occurred during the Carboniferous period, around 360 million years ago. This era was distinguished by vast swampy ecosystems that supported abundant vegetation. Over millions of years, these lush plant deposits accumulated, paving the way for the formation of the rich coal reserves found in South Wales today. </a:t>
            </a:r>
            <a:endParaRPr lang="en-US">
              <a:latin typeface="Arial"/>
              <a:cs typeface="Arial"/>
            </a:endParaRPr>
          </a:p>
          <a:p>
            <a:endParaRPr lang="en-GB">
              <a:latin typeface="Arial"/>
              <a:cs typeface="Arial"/>
            </a:endParaRPr>
          </a:p>
          <a:p>
            <a:endParaRPr lang="en-GB">
              <a:latin typeface="Arial"/>
              <a:cs typeface="Arial"/>
            </a:endParaRPr>
          </a:p>
          <a:p>
            <a:endParaRPr lang="en-GB"/>
          </a:p>
        </p:txBody>
      </p:sp>
      <p:sp>
        <p:nvSpPr>
          <p:cNvPr id="4" name="Date Placeholder 3">
            <a:extLst>
              <a:ext uri="{FF2B5EF4-FFF2-40B4-BE49-F238E27FC236}">
                <a16:creationId xmlns:a16="http://schemas.microsoft.com/office/drawing/2014/main" id="{316BE291-686D-AC0B-E84A-99204CDF0303}"/>
              </a:ext>
            </a:extLst>
          </p:cNvPr>
          <p:cNvSpPr>
            <a:spLocks noGrp="1"/>
          </p:cNvSpPr>
          <p:nvPr>
            <p:ph type="dt" sz="half" idx="10"/>
          </p:nvPr>
        </p:nvSpPr>
        <p:spPr/>
        <p:txBody>
          <a:bodyPr/>
          <a:lstStyle/>
          <a:p>
            <a:fld id="{0F996519-E62D-4F8C-AE1E-36928EC7D15C}" type="datetime1">
              <a:rPr lang="en-US" smtClean="0"/>
              <a:t>2/29/24</a:t>
            </a:fld>
            <a:endParaRPr lang="en-US"/>
          </a:p>
        </p:txBody>
      </p:sp>
      <p:sp>
        <p:nvSpPr>
          <p:cNvPr id="5" name="Footer Placeholder 4">
            <a:extLst>
              <a:ext uri="{FF2B5EF4-FFF2-40B4-BE49-F238E27FC236}">
                <a16:creationId xmlns:a16="http://schemas.microsoft.com/office/drawing/2014/main" id="{D5D0DFF9-F3F5-6940-4B71-7C87786C09CF}"/>
              </a:ext>
            </a:extLst>
          </p:cNvPr>
          <p:cNvSpPr>
            <a:spLocks noGrp="1"/>
          </p:cNvSpPr>
          <p:nvPr>
            <p:ph type="ftr" sz="quarter" idx="11"/>
          </p:nvPr>
        </p:nvSpPr>
        <p:spPr>
          <a:xfrm>
            <a:off x="12396513" y="7239957"/>
            <a:ext cx="1832179" cy="292340"/>
          </a:xfrm>
        </p:spPr>
        <p:txBody>
          <a:bodyPr/>
          <a:lstStyle/>
          <a:p>
            <a:endParaRPr lang="en-US"/>
          </a:p>
        </p:txBody>
      </p:sp>
      <p:sp>
        <p:nvSpPr>
          <p:cNvPr id="6" name="Slide Number Placeholder 5">
            <a:extLst>
              <a:ext uri="{FF2B5EF4-FFF2-40B4-BE49-F238E27FC236}">
                <a16:creationId xmlns:a16="http://schemas.microsoft.com/office/drawing/2014/main" id="{91F6786D-8561-8332-4BD6-7134B17F11FD}"/>
              </a:ext>
            </a:extLst>
          </p:cNvPr>
          <p:cNvSpPr>
            <a:spLocks noGrp="1"/>
          </p:cNvSpPr>
          <p:nvPr>
            <p:ph type="sldNum" sz="quarter" idx="12"/>
          </p:nvPr>
        </p:nvSpPr>
        <p:spPr/>
        <p:txBody>
          <a:bodyPr/>
          <a:lstStyle/>
          <a:p>
            <a:fld id="{6E91CC32-6A6B-4E2E-BBA1-6864F305DA26}" type="slidenum">
              <a:rPr lang="en-US" smtClean="0"/>
              <a:t>6</a:t>
            </a:fld>
            <a:endParaRPr lang="en-US"/>
          </a:p>
        </p:txBody>
      </p:sp>
    </p:spTree>
    <p:extLst>
      <p:ext uri="{BB962C8B-B14F-4D97-AF65-F5344CB8AC3E}">
        <p14:creationId xmlns:p14="http://schemas.microsoft.com/office/powerpoint/2010/main" val="21730236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3B81CA-9538-AC65-31B3-914FF91B0B1C}"/>
              </a:ext>
            </a:extLst>
          </p:cNvPr>
          <p:cNvSpPr>
            <a:spLocks noGrp="1"/>
          </p:cNvSpPr>
          <p:nvPr>
            <p:ph type="title"/>
          </p:nvPr>
        </p:nvSpPr>
        <p:spPr>
          <a:xfrm>
            <a:off x="75419" y="-719049"/>
            <a:ext cx="9956747" cy="1438780"/>
          </a:xfrm>
        </p:spPr>
        <p:txBody>
          <a:bodyPr/>
          <a:lstStyle/>
          <a:p>
            <a:r>
              <a:rPr lang="en-GB">
                <a:highlight>
                  <a:srgbClr val="FF0000"/>
                </a:highlight>
              </a:rPr>
              <a:t>Key dates and figures </a:t>
            </a:r>
          </a:p>
        </p:txBody>
      </p:sp>
      <p:sp>
        <p:nvSpPr>
          <p:cNvPr id="3" name="Content Placeholder 2">
            <a:extLst>
              <a:ext uri="{FF2B5EF4-FFF2-40B4-BE49-F238E27FC236}">
                <a16:creationId xmlns:a16="http://schemas.microsoft.com/office/drawing/2014/main" id="{176D6DCF-6737-F74E-16A6-110C83B09D1F}"/>
              </a:ext>
            </a:extLst>
          </p:cNvPr>
          <p:cNvSpPr>
            <a:spLocks noGrp="1"/>
          </p:cNvSpPr>
          <p:nvPr>
            <p:ph idx="1"/>
          </p:nvPr>
        </p:nvSpPr>
        <p:spPr>
          <a:xfrm>
            <a:off x="131620" y="705503"/>
            <a:ext cx="9956747" cy="3870181"/>
          </a:xfrm>
        </p:spPr>
        <p:txBody>
          <a:bodyPr vert="horz" lIns="91440" tIns="45720" rIns="91440" bIns="45720" rtlCol="0" anchor="t">
            <a:noAutofit/>
          </a:bodyPr>
          <a:lstStyle/>
          <a:p>
            <a:endParaRPr lang="en-GB" sz="1900"/>
          </a:p>
          <a:p>
            <a:r>
              <a:rPr lang="en-GB" sz="1900">
                <a:ea typeface="+mn-lt"/>
                <a:cs typeface="+mn-lt"/>
              </a:rPr>
              <a:t>Llanelli's industrial development began in the late 18th century. </a:t>
            </a:r>
            <a:endParaRPr lang="en-GB" sz="1900"/>
          </a:p>
          <a:p>
            <a:endParaRPr lang="en-GB" sz="1900"/>
          </a:p>
          <a:p>
            <a:r>
              <a:rPr lang="en-GB" sz="1900">
                <a:ea typeface="+mn-lt"/>
                <a:cs typeface="+mn-lt"/>
              </a:rPr>
              <a:t>Alexander Raby arrives in Llanelli in 1796, becoming a pivotal figure in the industrial landscape. </a:t>
            </a:r>
            <a:endParaRPr lang="en-GB" sz="1900"/>
          </a:p>
          <a:p>
            <a:endParaRPr lang="en-GB" sz="1900"/>
          </a:p>
          <a:p>
            <a:r>
              <a:rPr lang="en-GB" sz="1900" err="1">
                <a:ea typeface="+mn-lt"/>
                <a:cs typeface="+mn-lt"/>
              </a:rPr>
              <a:t>Stradey's</a:t>
            </a:r>
            <a:r>
              <a:rPr lang="en-GB" sz="1900">
                <a:ea typeface="+mn-lt"/>
                <a:cs typeface="+mn-lt"/>
              </a:rPr>
              <a:t> second boiler is built in 1800, marking the start of industrial expansion. </a:t>
            </a:r>
            <a:endParaRPr lang="en-GB" sz="1900"/>
          </a:p>
          <a:p>
            <a:endParaRPr lang="en-GB" sz="1900"/>
          </a:p>
          <a:p>
            <a:r>
              <a:rPr lang="en-GB" sz="1900">
                <a:ea typeface="+mn-lt"/>
                <a:cs typeface="+mn-lt"/>
              </a:rPr>
              <a:t>1802: Parliament passes legislation authorising the construction of a railway connecting Llanelli to </a:t>
            </a:r>
            <a:r>
              <a:rPr lang="en-GB" sz="1900" err="1">
                <a:ea typeface="+mn-lt"/>
                <a:cs typeface="+mn-lt"/>
              </a:rPr>
              <a:t>Mynydd</a:t>
            </a:r>
            <a:r>
              <a:rPr lang="en-GB" sz="1900">
                <a:ea typeface="+mn-lt"/>
                <a:cs typeface="+mn-lt"/>
              </a:rPr>
              <a:t> Mawr. </a:t>
            </a:r>
            <a:endParaRPr lang="en-GB" sz="1900"/>
          </a:p>
          <a:p>
            <a:endParaRPr lang="en-GB" sz="1900"/>
          </a:p>
          <a:p>
            <a:r>
              <a:rPr lang="en-GB" sz="1900">
                <a:ea typeface="+mn-lt"/>
                <a:cs typeface="+mn-lt"/>
              </a:rPr>
              <a:t>Early nineteenth century: Llanelli's population explodes as a result of industrial growth.</a:t>
            </a:r>
            <a:endParaRPr lang="en-GB" sz="1900"/>
          </a:p>
        </p:txBody>
      </p:sp>
      <p:sp>
        <p:nvSpPr>
          <p:cNvPr id="4" name="Date Placeholder 3">
            <a:extLst>
              <a:ext uri="{FF2B5EF4-FFF2-40B4-BE49-F238E27FC236}">
                <a16:creationId xmlns:a16="http://schemas.microsoft.com/office/drawing/2014/main" id="{73DD06E1-180B-B668-C440-575B5893896A}"/>
              </a:ext>
            </a:extLst>
          </p:cNvPr>
          <p:cNvSpPr>
            <a:spLocks noGrp="1"/>
          </p:cNvSpPr>
          <p:nvPr>
            <p:ph type="dt" sz="half" idx="10"/>
          </p:nvPr>
        </p:nvSpPr>
        <p:spPr/>
        <p:txBody>
          <a:bodyPr/>
          <a:lstStyle/>
          <a:p>
            <a:fld id="{0F996519-E62D-4F8C-AE1E-36928EC7D15C}" type="datetime1">
              <a:rPr lang="en-US" smtClean="0"/>
              <a:t>2/29/24</a:t>
            </a:fld>
            <a:endParaRPr lang="en-US"/>
          </a:p>
        </p:txBody>
      </p:sp>
      <p:sp>
        <p:nvSpPr>
          <p:cNvPr id="5" name="Footer Placeholder 4">
            <a:extLst>
              <a:ext uri="{FF2B5EF4-FFF2-40B4-BE49-F238E27FC236}">
                <a16:creationId xmlns:a16="http://schemas.microsoft.com/office/drawing/2014/main" id="{8FFFD0CF-385C-2403-8C02-DD2D82319B1C}"/>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648C4584-E527-207D-BEE3-DBBC771AE97F}"/>
              </a:ext>
            </a:extLst>
          </p:cNvPr>
          <p:cNvSpPr>
            <a:spLocks noGrp="1"/>
          </p:cNvSpPr>
          <p:nvPr>
            <p:ph type="sldNum" sz="quarter" idx="12"/>
          </p:nvPr>
        </p:nvSpPr>
        <p:spPr/>
        <p:txBody>
          <a:bodyPr/>
          <a:lstStyle/>
          <a:p>
            <a:fld id="{6E91CC32-6A6B-4E2E-BBA1-6864F305DA26}" type="slidenum">
              <a:rPr lang="en-US" smtClean="0"/>
              <a:t>7</a:t>
            </a:fld>
            <a:endParaRPr lang="en-US"/>
          </a:p>
        </p:txBody>
      </p:sp>
    </p:spTree>
    <p:extLst>
      <p:ext uri="{BB962C8B-B14F-4D97-AF65-F5344CB8AC3E}">
        <p14:creationId xmlns:p14="http://schemas.microsoft.com/office/powerpoint/2010/main" val="33118946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08F89B-0BCC-2FE8-F081-7FA8ECA56F0C}"/>
              </a:ext>
            </a:extLst>
          </p:cNvPr>
          <p:cNvSpPr>
            <a:spLocks noGrp="1"/>
          </p:cNvSpPr>
          <p:nvPr>
            <p:ph type="title"/>
          </p:nvPr>
        </p:nvSpPr>
        <p:spPr>
          <a:xfrm>
            <a:off x="2616" y="-617149"/>
            <a:ext cx="9956747" cy="1438780"/>
          </a:xfrm>
        </p:spPr>
        <p:txBody>
          <a:bodyPr/>
          <a:lstStyle/>
          <a:p>
            <a:r>
              <a:rPr lang="en-GB">
                <a:highlight>
                  <a:srgbClr val="FF0000"/>
                </a:highlight>
              </a:rPr>
              <a:t>Conclusion </a:t>
            </a:r>
          </a:p>
        </p:txBody>
      </p:sp>
      <p:sp>
        <p:nvSpPr>
          <p:cNvPr id="3" name="Content Placeholder 2">
            <a:extLst>
              <a:ext uri="{FF2B5EF4-FFF2-40B4-BE49-F238E27FC236}">
                <a16:creationId xmlns:a16="http://schemas.microsoft.com/office/drawing/2014/main" id="{73630BCD-411F-85A7-4B39-D878AF20F6F3}"/>
              </a:ext>
            </a:extLst>
          </p:cNvPr>
          <p:cNvSpPr>
            <a:spLocks noGrp="1"/>
          </p:cNvSpPr>
          <p:nvPr>
            <p:ph idx="1"/>
          </p:nvPr>
        </p:nvSpPr>
        <p:spPr>
          <a:xfrm>
            <a:off x="575" y="952974"/>
            <a:ext cx="13494950" cy="5777157"/>
          </a:xfrm>
        </p:spPr>
        <p:txBody>
          <a:bodyPr vert="horz" lIns="91440" tIns="45720" rIns="91440" bIns="45720" rtlCol="0" anchor="t">
            <a:normAutofit/>
          </a:bodyPr>
          <a:lstStyle/>
          <a:p>
            <a:pPr>
              <a:buNone/>
            </a:pPr>
            <a:r>
              <a:rPr lang="en-US">
                <a:ea typeface="+mn-lt"/>
                <a:cs typeface="+mn-lt"/>
              </a:rPr>
              <a:t>In perspective, Llanelli's journey through the Industrial Revolution exemplifies the intersection of vision, resources, and industry. Alexander Raby's arrival in the late 18th century marked a watershed moment in the town's history, propelling it into a vibrant industrial landscape. The key dates and events, ranging from the construction of furnaces and railways to the use of steam power, form a narrative of progress and transformation. The key players in this industrial transformation were Alexander Raby, John Gevers, and Thomas Ingman, whose entrepreneurial spirit and strategic investments fueled the flames of innovation. The region's abundant coal had a wide-ranging impact, driving iron production, powering steam engines, and shaping infrastructure. Specific industries and developments, such as the </a:t>
            </a:r>
            <a:r>
              <a:rPr lang="en-US" err="1">
                <a:ea typeface="+mn-lt"/>
                <a:cs typeface="+mn-lt"/>
              </a:rPr>
              <a:t>Stradey</a:t>
            </a:r>
            <a:r>
              <a:rPr lang="en-US">
                <a:ea typeface="+mn-lt"/>
                <a:cs typeface="+mn-lt"/>
              </a:rPr>
              <a:t> furnace, the Carmarthenshire Railroad Company, and the growing population, highlight Llanelli's vibrancy at this time. The legacy of Raby's empire, despite financial difficulties and eventual decline, laid the groundwork for Llanelli's development into a major industrial town.  Even though the coal-fired furnaces have gone, the remnants of Llanelli's industrial heritage still bear witness to the Industrial Revolution. Today, the town serves as a historical canvas, painted by the </a:t>
            </a:r>
            <a:r>
              <a:rPr lang="en-US" err="1">
                <a:ea typeface="+mn-lt"/>
                <a:cs typeface="+mn-lt"/>
              </a:rPr>
              <a:t>fervour</a:t>
            </a:r>
            <a:r>
              <a:rPr lang="en-US">
                <a:ea typeface="+mn-lt"/>
                <a:cs typeface="+mn-lt"/>
              </a:rPr>
              <a:t> of ironmasters and the constant hum of steam engines—a testament to a past era that continues to shape Llanelli's identity and resilience.</a:t>
            </a:r>
            <a:endParaRPr lang="en-US"/>
          </a:p>
          <a:p>
            <a:pPr>
              <a:buNone/>
            </a:pPr>
            <a:endParaRPr lang="en-US"/>
          </a:p>
          <a:p>
            <a:pPr>
              <a:buNone/>
            </a:pPr>
            <a:endParaRPr lang="en-US"/>
          </a:p>
          <a:p>
            <a:pPr>
              <a:buNone/>
            </a:pPr>
            <a:endParaRPr lang="en-US"/>
          </a:p>
          <a:p>
            <a:pPr>
              <a:buNone/>
            </a:pPr>
            <a:endParaRPr lang="en-US"/>
          </a:p>
          <a:p>
            <a:pPr>
              <a:buNone/>
            </a:pPr>
            <a:endParaRPr lang="en-US"/>
          </a:p>
          <a:p>
            <a:pPr>
              <a:buNone/>
            </a:pPr>
            <a:endParaRPr lang="en-US"/>
          </a:p>
        </p:txBody>
      </p:sp>
      <p:sp>
        <p:nvSpPr>
          <p:cNvPr id="4" name="Date Placeholder 3">
            <a:extLst>
              <a:ext uri="{FF2B5EF4-FFF2-40B4-BE49-F238E27FC236}">
                <a16:creationId xmlns:a16="http://schemas.microsoft.com/office/drawing/2014/main" id="{96B532AF-909B-4347-9FF7-3F31B00EC329}"/>
              </a:ext>
            </a:extLst>
          </p:cNvPr>
          <p:cNvSpPr>
            <a:spLocks noGrp="1"/>
          </p:cNvSpPr>
          <p:nvPr>
            <p:ph type="dt" sz="half" idx="10"/>
          </p:nvPr>
        </p:nvSpPr>
        <p:spPr/>
        <p:txBody>
          <a:bodyPr/>
          <a:lstStyle/>
          <a:p>
            <a:fld id="{0F996519-E62D-4F8C-AE1E-36928EC7D15C}" type="datetime1">
              <a:rPr lang="en-US" smtClean="0"/>
              <a:t>2/29/24</a:t>
            </a:fld>
            <a:endParaRPr lang="en-US"/>
          </a:p>
        </p:txBody>
      </p:sp>
      <p:sp>
        <p:nvSpPr>
          <p:cNvPr id="5" name="Footer Placeholder 4">
            <a:extLst>
              <a:ext uri="{FF2B5EF4-FFF2-40B4-BE49-F238E27FC236}">
                <a16:creationId xmlns:a16="http://schemas.microsoft.com/office/drawing/2014/main" id="{EDB7E5FB-1963-D061-7FCD-970C80F5D7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2EFA371-3AE7-F990-5467-992405997784}"/>
              </a:ext>
            </a:extLst>
          </p:cNvPr>
          <p:cNvSpPr>
            <a:spLocks noGrp="1"/>
          </p:cNvSpPr>
          <p:nvPr>
            <p:ph type="sldNum" sz="quarter" idx="12"/>
          </p:nvPr>
        </p:nvSpPr>
        <p:spPr/>
        <p:txBody>
          <a:bodyPr/>
          <a:lstStyle/>
          <a:p>
            <a:fld id="{6E91CC32-6A6B-4E2E-BBA1-6864F305DA26}" type="slidenum">
              <a:rPr lang="en-US" smtClean="0"/>
              <a:t>8</a:t>
            </a:fld>
            <a:endParaRPr lang="en-US"/>
          </a:p>
        </p:txBody>
      </p:sp>
    </p:spTree>
    <p:extLst>
      <p:ext uri="{BB962C8B-B14F-4D97-AF65-F5344CB8AC3E}">
        <p14:creationId xmlns:p14="http://schemas.microsoft.com/office/powerpoint/2010/main" val="896078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40B3B-F616-B15E-B46C-39570B3358C9}"/>
              </a:ext>
            </a:extLst>
          </p:cNvPr>
          <p:cNvSpPr>
            <a:spLocks noGrp="1"/>
          </p:cNvSpPr>
          <p:nvPr>
            <p:ph type="title"/>
          </p:nvPr>
        </p:nvSpPr>
        <p:spPr>
          <a:xfrm>
            <a:off x="81944" y="-723223"/>
            <a:ext cx="9956747" cy="1438780"/>
          </a:xfrm>
        </p:spPr>
        <p:txBody>
          <a:bodyPr/>
          <a:lstStyle/>
          <a:p>
            <a:r>
              <a:rPr lang="en-GB">
                <a:highlight>
                  <a:srgbClr val="FF0000"/>
                </a:highlight>
              </a:rPr>
              <a:t>Reference list</a:t>
            </a:r>
          </a:p>
        </p:txBody>
      </p:sp>
      <p:sp>
        <p:nvSpPr>
          <p:cNvPr id="3" name="Content Placeholder 2">
            <a:extLst>
              <a:ext uri="{FF2B5EF4-FFF2-40B4-BE49-F238E27FC236}">
                <a16:creationId xmlns:a16="http://schemas.microsoft.com/office/drawing/2014/main" id="{69418979-07EE-E650-6D9E-73499304AA79}"/>
              </a:ext>
            </a:extLst>
          </p:cNvPr>
          <p:cNvSpPr>
            <a:spLocks noGrp="1"/>
          </p:cNvSpPr>
          <p:nvPr>
            <p:ph idx="1"/>
          </p:nvPr>
        </p:nvSpPr>
        <p:spPr>
          <a:xfrm>
            <a:off x="76675" y="720569"/>
            <a:ext cx="13207826" cy="5958154"/>
          </a:xfrm>
        </p:spPr>
        <p:txBody>
          <a:bodyPr vert="horz" lIns="91440" tIns="45720" rIns="91440" bIns="45720" rtlCol="0" anchor="t">
            <a:normAutofit lnSpcReduction="10000"/>
          </a:bodyPr>
          <a:lstStyle/>
          <a:p>
            <a:pPr marL="0" indent="0">
              <a:buNone/>
            </a:pPr>
            <a:r>
              <a:rPr lang="en-GB"/>
              <a:t>1 .  </a:t>
            </a:r>
            <a:r>
              <a:rPr lang="en-GB" sz="1600">
                <a:latin typeface="Calibri"/>
                <a:ea typeface="+mn-lt"/>
                <a:cs typeface="+mn-lt"/>
              </a:rPr>
              <a:t>History.com (2023). Industrial Revolution. Retrieved February 22, 2024, from </a:t>
            </a:r>
            <a:r>
              <a:rPr lang="en-GB" sz="1600">
                <a:latin typeface="Calibri"/>
                <a:ea typeface="+mn-lt"/>
                <a:cs typeface="+mn-lt"/>
                <a:hlinkClick r:id="rId2">
                  <a:extLst>
                    <a:ext uri="{A12FA001-AC4F-418D-AE19-62706E023703}">
                      <ahyp:hlinkClr xmlns:ahyp="http://schemas.microsoft.com/office/drawing/2018/hyperlinkcolor" val="tx"/>
                    </a:ext>
                  </a:extLst>
                </a:hlinkClick>
              </a:rPr>
              <a:t>https://www.history.com/topics/industrial-revolution/industrial-revolution#impact-of-steam-power</a:t>
            </a:r>
          </a:p>
          <a:p>
            <a:pPr marL="0" indent="0">
              <a:buNone/>
            </a:pPr>
            <a:r>
              <a:rPr lang="en-GB" sz="1600">
                <a:latin typeface="Calibri"/>
                <a:ea typeface="+mn-lt"/>
                <a:cs typeface="+mn-lt"/>
              </a:rPr>
              <a:t>2 .  Rennie, D. (2019, February 14). James Watt And The Steam Engine. All That’s Interesting, edited by J. Kuroski. Retrieved February 22, 2024, from </a:t>
            </a:r>
            <a:r>
              <a:rPr lang="en-GB" sz="1600">
                <a:latin typeface="Calibri"/>
                <a:ea typeface="+mn-lt"/>
                <a:cs typeface="+mn-lt"/>
                <a:hlinkClick r:id="rId3">
                  <a:extLst>
                    <a:ext uri="{A12FA001-AC4F-418D-AE19-62706E023703}">
                      <ahyp:hlinkClr xmlns:ahyp="http://schemas.microsoft.com/office/drawing/2018/hyperlinkcolor" val="tx"/>
                    </a:ext>
                  </a:extLst>
                </a:hlinkClick>
              </a:rPr>
              <a:t>https://allthatsinteresting.com/james-watt-steam-engine</a:t>
            </a:r>
          </a:p>
          <a:p>
            <a:pPr marL="0" indent="0">
              <a:buNone/>
            </a:pPr>
            <a:r>
              <a:rPr lang="en-GB" sz="1600">
                <a:latin typeface="Calibri"/>
                <a:ea typeface="+mn-lt"/>
                <a:cs typeface="+mn-lt"/>
              </a:rPr>
              <a:t>3.  Lloyd, S. (2019). GENUKI: A History of Carmarthenshire, Carmarthenshire. Retrieved from </a:t>
            </a:r>
            <a:r>
              <a:rPr lang="en-GB" sz="1600">
                <a:latin typeface="Calibri"/>
                <a:ea typeface="+mn-lt"/>
                <a:cs typeface="+mn-lt"/>
                <a:hlinkClick r:id="rId4">
                  <a:extLst>
                    <a:ext uri="{A12FA001-AC4F-418D-AE19-62706E023703}">
                      <ahyp:hlinkClr xmlns:ahyp="http://schemas.microsoft.com/office/drawing/2018/hyperlinkcolor" val="tx"/>
                    </a:ext>
                  </a:extLst>
                </a:hlinkClick>
              </a:rPr>
              <a:t>https://www.genuki.org.uk/big/wal/CMN/Llanelli/Lloyd</a:t>
            </a:r>
          </a:p>
          <a:p>
            <a:pPr marL="0" indent="0">
              <a:buNone/>
            </a:pPr>
            <a:r>
              <a:rPr lang="en-GB" sz="1600">
                <a:latin typeface="Calibri"/>
                <a:ea typeface="Calibri"/>
                <a:cs typeface="Calibri"/>
              </a:rPr>
              <a:t>4. </a:t>
            </a:r>
            <a:r>
              <a:rPr lang="en-GB" sz="1600">
                <a:latin typeface="Calibri"/>
                <a:ea typeface="+mn-lt"/>
                <a:cs typeface="+mn-lt"/>
              </a:rPr>
              <a:t>Llanelli Community Heritage. (n.d.). Alexander Raby: Ironmaster &amp; Coalmaster. Retrieved from https://www.llanellich.org.uk/files/395-alexander-raby-ironmaster-coalmaster</a:t>
            </a:r>
            <a:endParaRPr lang="en-GB" sz="1600">
              <a:latin typeface="Calibri"/>
              <a:ea typeface="Calibri"/>
              <a:cs typeface="Calibri"/>
              <a:hlinkClick r:id="" action="ppaction://noaction">
                <a:extLst>
                  <a:ext uri="{A12FA001-AC4F-418D-AE19-62706E023703}">
                    <ahyp:hlinkClr xmlns:ahyp="http://schemas.microsoft.com/office/drawing/2018/hyperlinkcolor" val="tx"/>
                  </a:ext>
                </a:extLst>
              </a:hlinkClick>
            </a:endParaRPr>
          </a:p>
          <a:p>
            <a:pPr marL="0" indent="0">
              <a:buNone/>
            </a:pPr>
            <a:r>
              <a:rPr lang="en-GB" sz="1600">
                <a:latin typeface="Calibri"/>
                <a:ea typeface="Calibri"/>
                <a:cs typeface="Calibri"/>
              </a:rPr>
              <a:t>5.</a:t>
            </a:r>
            <a:r>
              <a:rPr lang="en-GB" sz="2000">
                <a:latin typeface="Calibri"/>
                <a:ea typeface="Calibri"/>
                <a:cs typeface="Calibri"/>
              </a:rPr>
              <a:t> </a:t>
            </a:r>
            <a:r>
              <a:rPr lang="en-GB" sz="1600">
                <a:latin typeface="Calibri"/>
                <a:ea typeface="+mn-lt"/>
                <a:cs typeface="+mn-lt"/>
              </a:rPr>
              <a:t>GENUKI. (n.d.). Llanelli - Lewis 1833. Retrieved from </a:t>
            </a:r>
            <a:r>
              <a:rPr lang="en-GB" sz="1600">
                <a:latin typeface="Calibri"/>
                <a:ea typeface="+mn-lt"/>
                <a:cs typeface="+mn-lt"/>
                <a:hlinkClick r:id="rId4">
                  <a:extLst>
                    <a:ext uri="{A12FA001-AC4F-418D-AE19-62706E023703}">
                      <ahyp:hlinkClr xmlns:ahyp="http://schemas.microsoft.com/office/drawing/2018/hyperlinkcolor" val="tx"/>
                    </a:ext>
                  </a:extLst>
                </a:hlinkClick>
              </a:rPr>
              <a:t>https://www.genuki.org.uk/big/wal/CMN/Llanelli/Lloyd</a:t>
            </a:r>
            <a:endParaRPr lang="en-GB" sz="2000">
              <a:latin typeface="Calibri"/>
              <a:ea typeface="Calibri"/>
              <a:cs typeface="Calibri"/>
              <a:hlinkClick r:id="rId4">
                <a:extLst>
                  <a:ext uri="{A12FA001-AC4F-418D-AE19-62706E023703}">
                    <ahyp:hlinkClr xmlns:ahyp="http://schemas.microsoft.com/office/drawing/2018/hyperlinkcolor" val="tx"/>
                  </a:ext>
                </a:extLst>
              </a:hlinkClick>
            </a:endParaRPr>
          </a:p>
          <a:p>
            <a:pPr marL="0" indent="0">
              <a:buNone/>
            </a:pPr>
            <a:r>
              <a:rPr lang="en-GB" sz="1600">
                <a:latin typeface="Calibri"/>
                <a:cs typeface="Calibri"/>
              </a:rPr>
              <a:t>6.</a:t>
            </a:r>
            <a:r>
              <a:rPr lang="en-GB" sz="1400">
                <a:latin typeface="Calibri"/>
                <a:cs typeface="Calibri"/>
              </a:rPr>
              <a:t> </a:t>
            </a:r>
            <a:r>
              <a:rPr lang="en-GB" sz="1400" b="1">
                <a:latin typeface="Calibri"/>
                <a:ea typeface="+mn-lt"/>
                <a:cs typeface="+mn-lt"/>
              </a:rPr>
              <a:t>Jackson, A. A. (British Geological Survey). (n.d.). Bedrock Geology UK South: Carboniferous. Earthwise.</a:t>
            </a:r>
            <a:r>
              <a:rPr lang="en-GB" sz="1400">
                <a:latin typeface="Calibri"/>
                <a:ea typeface="+mn-lt"/>
                <a:cs typeface="+mn-lt"/>
              </a:rPr>
              <a:t> Retrieved from </a:t>
            </a:r>
            <a:r>
              <a:rPr lang="en-GB" sz="1400">
                <a:latin typeface="Calibri"/>
                <a:ea typeface="+mn-lt"/>
                <a:cs typeface="+mn-lt"/>
                <a:hlinkClick r:id="rId5">
                  <a:extLst>
                    <a:ext uri="{A12FA001-AC4F-418D-AE19-62706E023703}">
                      <ahyp:hlinkClr xmlns:ahyp="http://schemas.microsoft.com/office/drawing/2018/hyperlinkcolor" val="tx"/>
                    </a:ext>
                  </a:extLst>
                </a:hlinkClick>
              </a:rPr>
              <a:t>https://earthwise.bgs.ac.uk/index.php/Bedrock_Geology_UK_South:_Carboniferous</a:t>
            </a:r>
            <a:endParaRPr lang="en-GB" sz="1400">
              <a:latin typeface="Calibri"/>
              <a:cs typeface="Calibri"/>
              <a:hlinkClick r:id="" action="ppaction://noaction">
                <a:extLst>
                  <a:ext uri="{A12FA001-AC4F-418D-AE19-62706E023703}">
                    <ahyp:hlinkClr xmlns:ahyp="http://schemas.microsoft.com/office/drawing/2018/hyperlinkcolor" val="tx"/>
                  </a:ext>
                </a:extLst>
              </a:hlinkClick>
            </a:endParaRPr>
          </a:p>
          <a:p>
            <a:pPr marL="0" indent="0">
              <a:buNone/>
            </a:pPr>
            <a:r>
              <a:rPr lang="en-GB" sz="1400">
                <a:latin typeface="Calibri"/>
                <a:cs typeface="Calibri"/>
              </a:rPr>
              <a:t>7. </a:t>
            </a:r>
            <a:r>
              <a:rPr lang="en-US" sz="1600">
                <a:latin typeface="Calibri"/>
                <a:cs typeface="Calibri"/>
              </a:rPr>
              <a:t>The Guardian. (2015). James Watt: </a:t>
            </a:r>
            <a:r>
              <a:rPr lang="en-US" sz="1600" i="1">
                <a:latin typeface="Calibri"/>
                <a:cs typeface="Calibri"/>
              </a:rPr>
              <a:t>Genius Exaggerated...</a:t>
            </a:r>
            <a:r>
              <a:rPr lang="en-US" sz="1600">
                <a:latin typeface="Calibri"/>
                <a:cs typeface="Calibri"/>
              </a:rPr>
              <a:t>  </a:t>
            </a:r>
            <a:r>
              <a:rPr lang="en-US" sz="1600">
                <a:latin typeface="Calibri"/>
                <a:cs typeface="Calibri"/>
                <a:hlinkClick r:id="rId6"/>
              </a:rPr>
              <a:t>https://www.theguardian.com/theobserver/2015/may/31/james-watt-genius-exaggerated</a:t>
            </a:r>
            <a:r>
              <a:rPr lang="en-US" sz="1600">
                <a:latin typeface="Calibri"/>
                <a:cs typeface="Calibri"/>
              </a:rPr>
              <a:t> (Accessed: 22 February 2024)</a:t>
            </a:r>
            <a:endParaRPr lang="en-GB" sz="1600">
              <a:solidFill>
                <a:srgbClr val="000000"/>
              </a:solidFill>
              <a:latin typeface="Calibri"/>
              <a:cs typeface="Calibri"/>
            </a:endParaRPr>
          </a:p>
          <a:p>
            <a:pPr marL="0" indent="0">
              <a:buNone/>
            </a:pPr>
            <a:endParaRPr lang="en-GB" sz="1400">
              <a:latin typeface="Calibri"/>
              <a:cs typeface="Calibri"/>
            </a:endParaRPr>
          </a:p>
          <a:p>
            <a:pPr marL="0" indent="0">
              <a:buNone/>
            </a:pPr>
            <a:endParaRPr lang="en-GB" sz="1600">
              <a:latin typeface="Calibri"/>
              <a:cs typeface="Calibri"/>
            </a:endParaRPr>
          </a:p>
          <a:p>
            <a:pPr marL="0" indent="0">
              <a:buNone/>
            </a:pPr>
            <a:br>
              <a:rPr lang="en-US"/>
            </a:br>
            <a:endParaRPr lang="en-US"/>
          </a:p>
        </p:txBody>
      </p:sp>
      <p:sp>
        <p:nvSpPr>
          <p:cNvPr id="4" name="Date Placeholder 3">
            <a:extLst>
              <a:ext uri="{FF2B5EF4-FFF2-40B4-BE49-F238E27FC236}">
                <a16:creationId xmlns:a16="http://schemas.microsoft.com/office/drawing/2014/main" id="{D69D3B3C-E23A-9142-FA17-C89B880553F7}"/>
              </a:ext>
            </a:extLst>
          </p:cNvPr>
          <p:cNvSpPr>
            <a:spLocks noGrp="1"/>
          </p:cNvSpPr>
          <p:nvPr>
            <p:ph type="dt" sz="half" idx="10"/>
          </p:nvPr>
        </p:nvSpPr>
        <p:spPr/>
        <p:txBody>
          <a:bodyPr/>
          <a:lstStyle/>
          <a:p>
            <a:fld id="{0F996519-E62D-4F8C-AE1E-36928EC7D15C}" type="datetime1">
              <a:rPr lang="en-US" smtClean="0"/>
              <a:t>2/29/24</a:t>
            </a:fld>
            <a:endParaRPr lang="en-US"/>
          </a:p>
        </p:txBody>
      </p:sp>
      <p:sp>
        <p:nvSpPr>
          <p:cNvPr id="6" name="Slide Number Placeholder 5">
            <a:extLst>
              <a:ext uri="{FF2B5EF4-FFF2-40B4-BE49-F238E27FC236}">
                <a16:creationId xmlns:a16="http://schemas.microsoft.com/office/drawing/2014/main" id="{732E958A-F5FC-B182-1088-3DE85DAD9365}"/>
              </a:ext>
            </a:extLst>
          </p:cNvPr>
          <p:cNvSpPr>
            <a:spLocks noGrp="1"/>
          </p:cNvSpPr>
          <p:nvPr>
            <p:ph type="sldNum" sz="quarter" idx="12"/>
          </p:nvPr>
        </p:nvSpPr>
        <p:spPr/>
        <p:txBody>
          <a:bodyPr/>
          <a:lstStyle/>
          <a:p>
            <a:fld id="{6E91CC32-6A6B-4E2E-BBA1-6864F305DA26}" type="slidenum">
              <a:rPr lang="en-US" smtClean="0"/>
              <a:t>9</a:t>
            </a:fld>
            <a:endParaRPr lang="en-US"/>
          </a:p>
        </p:txBody>
      </p:sp>
    </p:spTree>
    <p:extLst>
      <p:ext uri="{BB962C8B-B14F-4D97-AF65-F5344CB8AC3E}">
        <p14:creationId xmlns:p14="http://schemas.microsoft.com/office/powerpoint/2010/main" val="3781348509"/>
      </p:ext>
    </p:extLst>
  </p:cSld>
  <p:clrMapOvr>
    <a:masterClrMapping/>
  </p:clrMapOvr>
</p:sld>
</file>

<file path=ppt/theme/theme1.xml><?xml version="1.0" encoding="utf-8"?>
<a:theme xmlns:a="http://schemas.openxmlformats.org/drawingml/2006/main" name="DylanVTI">
  <a:themeElements>
    <a:clrScheme name="AnalogousFromLightSeedRightStep">
      <a:dk1>
        <a:srgbClr val="000000"/>
      </a:dk1>
      <a:lt1>
        <a:srgbClr val="FFFFFF"/>
      </a:lt1>
      <a:dk2>
        <a:srgbClr val="292441"/>
      </a:dk2>
      <a:lt2>
        <a:srgbClr val="E8E3E2"/>
      </a:lt2>
      <a:accent1>
        <a:srgbClr val="80A8AD"/>
      </a:accent1>
      <a:accent2>
        <a:srgbClr val="7F9BBA"/>
      </a:accent2>
      <a:accent3>
        <a:srgbClr val="9699C6"/>
      </a:accent3>
      <a:accent4>
        <a:srgbClr val="947FBA"/>
      </a:accent4>
      <a:accent5>
        <a:srgbClr val="BA95C5"/>
      </a:accent5>
      <a:accent6>
        <a:srgbClr val="BA7FAE"/>
      </a:accent6>
      <a:hlink>
        <a:srgbClr val="AE7169"/>
      </a:hlink>
      <a:folHlink>
        <a:srgbClr val="7F7F7F"/>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ylanVTI" id="{602636BD-A055-489B-83EC-AD971B7E5F9C}" vid="{CD33A9BC-C4B5-4F36-8A14-490DC4E38F27}"/>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Custom</PresentationFormat>
  <Slides>9</Slides>
  <Notes>0</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DylanVTI</vt:lpstr>
      <vt:lpstr>Llanelli's industrial revolution </vt:lpstr>
      <vt:lpstr>The industrial revolution – introduction of the life in the 19th century </vt:lpstr>
      <vt:lpstr>The role of steam power In Britain </vt:lpstr>
      <vt:lpstr>Key people – industrialisation of Llanelli ( case study)</vt:lpstr>
      <vt:lpstr>Geographical and industrial overview of Llanelli</vt:lpstr>
      <vt:lpstr>How did coal form in South Wales?</vt:lpstr>
      <vt:lpstr>Key dates and figures </vt:lpstr>
      <vt:lpstr>Conclusion </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19iborcea</cp:lastModifiedBy>
  <cp:revision>2</cp:revision>
  <dcterms:created xsi:type="dcterms:W3CDTF">2024-02-25T15:15:27Z</dcterms:created>
  <dcterms:modified xsi:type="dcterms:W3CDTF">2024-02-29T20:24:27Z</dcterms:modified>
</cp:coreProperties>
</file>