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4" r:id="rId7"/>
    <p:sldId id="263"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5C3D"/>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B72DF7-8349-011C-31AE-3EC9DBAABAF3}" v="2" dt="2025-12-06T17:23:47.950"/>
    <p1510:client id="{27734283-EEDE-6C89-B2FC-A7E16B319386}" v="473" dt="2025-12-06T16:30:57.7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12/6/2025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483658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12/6/2025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791254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12/6/2025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5998904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12/6/2025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4837007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12/6/2025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6870114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12/6/2025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75739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12/6/2025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993075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12/6/2025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3385017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12/6/2025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2262087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12/6/2025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6187051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12/6/2025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455474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12/6/2025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303563434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75EB0-0863-26F0-A91B-B4536F4B35E2}"/>
              </a:ext>
            </a:extLst>
          </p:cNvPr>
          <p:cNvSpPr>
            <a:spLocks noGrp="1"/>
          </p:cNvSpPr>
          <p:nvPr>
            <p:ph type="ctrTitle"/>
          </p:nvPr>
        </p:nvSpPr>
        <p:spPr>
          <a:xfrm>
            <a:off x="1524000" y="272015"/>
            <a:ext cx="9144000" cy="2895600"/>
          </a:xfrm>
        </p:spPr>
        <p:txBody>
          <a:bodyPr>
            <a:normAutofit/>
          </a:bodyPr>
          <a:lstStyle/>
          <a:p>
            <a:br>
              <a:rPr lang="en-US" sz="2400" b="1" i="1"/>
            </a:br>
            <a:endParaRPr lang="en-US" sz="2400" b="1" i="1"/>
          </a:p>
        </p:txBody>
      </p:sp>
      <p:sp>
        <p:nvSpPr>
          <p:cNvPr id="3" name="Subtitle 2">
            <a:extLst>
              <a:ext uri="{FF2B5EF4-FFF2-40B4-BE49-F238E27FC236}">
                <a16:creationId xmlns:a16="http://schemas.microsoft.com/office/drawing/2014/main" id="{BE2DCD88-5E69-9F7D-C458-8F59C5560814}"/>
              </a:ext>
            </a:extLst>
          </p:cNvPr>
          <p:cNvSpPr>
            <a:spLocks noGrp="1"/>
          </p:cNvSpPr>
          <p:nvPr>
            <p:ph type="subTitle" idx="1"/>
          </p:nvPr>
        </p:nvSpPr>
        <p:spPr>
          <a:xfrm>
            <a:off x="1192696" y="2326817"/>
            <a:ext cx="9475304" cy="4532286"/>
          </a:xfrm>
        </p:spPr>
        <p:txBody>
          <a:bodyPr vert="horz" lIns="91440" tIns="45720" rIns="91440" bIns="45720" rtlCol="0" anchor="t">
            <a:noAutofit/>
          </a:bodyPr>
          <a:lstStyle/>
          <a:p>
            <a:r>
              <a:rPr lang="en-US" sz="2400" b="1" i="1">
                <a:latin typeface="Aptos Display"/>
              </a:rPr>
              <a:t>Individual Presentation pitch to Lecturer</a:t>
            </a:r>
            <a:br>
              <a:rPr lang="en-US" sz="2400" b="1" i="1">
                <a:latin typeface="Aptos Display"/>
              </a:rPr>
            </a:br>
            <a:br>
              <a:rPr lang="en-US" sz="2400" b="1" i="1">
                <a:latin typeface="Aptos Display"/>
              </a:rPr>
            </a:br>
            <a:r>
              <a:rPr lang="en-US" sz="2400" b="1" i="1">
                <a:latin typeface="Aptos Display"/>
              </a:rPr>
              <a:t>Module name: Enterprise and </a:t>
            </a:r>
            <a:r>
              <a:rPr lang="en-US" sz="2400" b="1" i="1" err="1">
                <a:latin typeface="Aptos Display"/>
              </a:rPr>
              <a:t>Enterpreneurship</a:t>
            </a:r>
            <a:endParaRPr lang="en-US" sz="2400" err="1"/>
          </a:p>
          <a:p>
            <a:r>
              <a:rPr lang="en-US" sz="2400" b="1" i="1">
                <a:latin typeface="Aptos Display"/>
              </a:rPr>
              <a:t>Module code: LCLM4006</a:t>
            </a:r>
            <a:br>
              <a:rPr lang="en-US" sz="2400" b="1" i="1">
                <a:latin typeface="Aptos Display"/>
              </a:rPr>
            </a:br>
            <a:r>
              <a:rPr lang="en-US" sz="2400" b="1" i="1">
                <a:latin typeface="Aptos Display"/>
              </a:rPr>
              <a:t>Student name: Sanda Dobre</a:t>
            </a:r>
            <a:br>
              <a:rPr lang="en-US" sz="2400" b="1" i="1">
                <a:latin typeface="Aptos Display"/>
              </a:rPr>
            </a:br>
            <a:r>
              <a:rPr lang="en-US" sz="2400" b="1" i="1">
                <a:latin typeface="Aptos Display"/>
              </a:rPr>
              <a:t>Student ID:2415765</a:t>
            </a:r>
            <a:endParaRPr lang="en-US" sz="2400"/>
          </a:p>
          <a:p>
            <a:r>
              <a:rPr lang="en-US" sz="2400" b="1" i="1">
                <a:latin typeface="Aptos Display"/>
              </a:rPr>
              <a:t>Lecture's name: </a:t>
            </a:r>
            <a:r>
              <a:rPr lang="en-US" sz="2400" b="1" i="1" err="1">
                <a:latin typeface="Aptos Display"/>
              </a:rPr>
              <a:t>Prof.Andry</a:t>
            </a:r>
            <a:r>
              <a:rPr lang="en-US" sz="2400" b="1" i="1">
                <a:latin typeface="Aptos Display"/>
              </a:rPr>
              <a:t> </a:t>
            </a:r>
            <a:r>
              <a:rPr lang="en-US" sz="2400" b="1" i="1" err="1">
                <a:latin typeface="Aptos Display"/>
              </a:rPr>
              <a:t>Rokotovololona</a:t>
            </a:r>
            <a:endParaRPr lang="en-US" sz="2400" b="1" i="1">
              <a:latin typeface="Aptos Display"/>
            </a:endParaRPr>
          </a:p>
          <a:p>
            <a:r>
              <a:rPr lang="en-US" sz="2400" b="1" i="1" err="1">
                <a:latin typeface="Aptos Display"/>
              </a:rPr>
              <a:t>Assigment</a:t>
            </a:r>
            <a:r>
              <a:rPr lang="en-US" sz="2400" b="1" i="1">
                <a:latin typeface="Aptos Display"/>
              </a:rPr>
              <a:t> 2:" Little Feet ,Big Steps"</a:t>
            </a:r>
          </a:p>
          <a:p>
            <a:r>
              <a:rPr lang="en-US" sz="2400" b="1" i="1">
                <a:latin typeface="Aptos Display"/>
              </a:rPr>
              <a:t>Children's Shoes Store</a:t>
            </a:r>
          </a:p>
          <a:p>
            <a:endParaRPr lang="en-US" sz="2400" b="1" i="1">
              <a:latin typeface="Aptos Display"/>
            </a:endParaRPr>
          </a:p>
          <a:p>
            <a:endParaRPr lang="en-US" sz="2400" b="1" i="1">
              <a:latin typeface="Aptos Display"/>
            </a:endParaRPr>
          </a:p>
          <a:p>
            <a:endParaRPr lang="en-US" sz="2400" b="1" i="1">
              <a:latin typeface="Aptos Display"/>
            </a:endParaRPr>
          </a:p>
          <a:p>
            <a:endParaRPr lang="en-US" sz="2400" b="1" i="1">
              <a:latin typeface="Aptos Display"/>
            </a:endParaRPr>
          </a:p>
        </p:txBody>
      </p:sp>
      <p:pic>
        <p:nvPicPr>
          <p:cNvPr id="4" name="Picture 3" descr="university-of-wales-trinity-saint-david-logo-vector | ESRC Wales Doctoral  Training Partnership">
            <a:extLst>
              <a:ext uri="{FF2B5EF4-FFF2-40B4-BE49-F238E27FC236}">
                <a16:creationId xmlns:a16="http://schemas.microsoft.com/office/drawing/2014/main" id="{7289D48D-5555-D7CF-C590-8F15F47F890E}"/>
              </a:ext>
            </a:extLst>
          </p:cNvPr>
          <p:cNvPicPr>
            <a:picLocks noChangeAspect="1"/>
          </p:cNvPicPr>
          <p:nvPr/>
        </p:nvPicPr>
        <p:blipFill>
          <a:blip r:embed="rId2"/>
          <a:stretch>
            <a:fillRect/>
          </a:stretch>
        </p:blipFill>
        <p:spPr>
          <a:xfrm>
            <a:off x="251791" y="568737"/>
            <a:ext cx="5854850" cy="1328431"/>
          </a:xfrm>
          <a:prstGeom prst="rect">
            <a:avLst/>
          </a:prstGeom>
        </p:spPr>
      </p:pic>
    </p:spTree>
    <p:extLst>
      <p:ext uri="{BB962C8B-B14F-4D97-AF65-F5344CB8AC3E}">
        <p14:creationId xmlns:p14="http://schemas.microsoft.com/office/powerpoint/2010/main" val="4069470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F4FC5-B087-1F22-F890-390C0DABD9F4}"/>
              </a:ext>
            </a:extLst>
          </p:cNvPr>
          <p:cNvSpPr>
            <a:spLocks noGrp="1"/>
          </p:cNvSpPr>
          <p:nvPr>
            <p:ph type="title"/>
          </p:nvPr>
        </p:nvSpPr>
        <p:spPr>
          <a:xfrm>
            <a:off x="838200" y="3026905"/>
            <a:ext cx="4597053" cy="396550"/>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BD7D4E25-1B76-C0BB-6107-197E9EF2FF7F}"/>
              </a:ext>
            </a:extLst>
          </p:cNvPr>
          <p:cNvSpPr>
            <a:spLocks noGrp="1"/>
          </p:cNvSpPr>
          <p:nvPr>
            <p:ph idx="1"/>
          </p:nvPr>
        </p:nvSpPr>
        <p:spPr>
          <a:xfrm>
            <a:off x="253652" y="186804"/>
            <a:ext cx="9837107" cy="5687447"/>
          </a:xfrm>
        </p:spPr>
        <p:txBody>
          <a:bodyPr vert="horz" lIns="91440" tIns="45720" rIns="91440" bIns="45720" rtlCol="0" anchor="t">
            <a:normAutofit/>
          </a:bodyPr>
          <a:lstStyle/>
          <a:p>
            <a:pPr>
              <a:buNone/>
            </a:pPr>
            <a:r>
              <a:rPr lang="en-US" sz="2400">
                <a:ea typeface="+mn-lt"/>
                <a:cs typeface="+mn-lt"/>
              </a:rPr>
              <a:t>     </a:t>
            </a:r>
            <a:r>
              <a:rPr lang="en-US" sz="2800" b="1">
                <a:ea typeface="+mn-lt"/>
                <a:cs typeface="+mn-lt"/>
              </a:rPr>
              <a:t>Introduction</a:t>
            </a:r>
          </a:p>
          <a:p>
            <a:pPr>
              <a:buNone/>
            </a:pPr>
            <a:endParaRPr lang="en-US" sz="2400">
              <a:ea typeface="+mn-lt"/>
              <a:cs typeface="+mn-lt"/>
            </a:endParaRPr>
          </a:p>
          <a:p>
            <a:pPr>
              <a:buNone/>
            </a:pPr>
            <a:r>
              <a:rPr lang="en-US" sz="2400">
                <a:ea typeface="+mn-lt"/>
                <a:cs typeface="+mn-lt"/>
              </a:rPr>
              <a:t>  </a:t>
            </a:r>
            <a:endParaRPr lang="en-US" sz="2400"/>
          </a:p>
          <a:p>
            <a:pPr>
              <a:buNone/>
            </a:pPr>
            <a:endParaRPr lang="en-US" sz="2400"/>
          </a:p>
          <a:p>
            <a:pPr>
              <a:buNone/>
            </a:pPr>
            <a:endParaRPr lang="en-US" sz="2400"/>
          </a:p>
          <a:p>
            <a:pPr>
              <a:buNone/>
            </a:pPr>
            <a:endParaRPr lang="en-US" sz="2400"/>
          </a:p>
          <a:p>
            <a:pPr>
              <a:buNone/>
            </a:pPr>
            <a:endParaRPr lang="en-US" sz="2400"/>
          </a:p>
          <a:p>
            <a:pPr>
              <a:buNone/>
            </a:pPr>
            <a:endParaRPr lang="en-US" sz="2400"/>
          </a:p>
          <a:p>
            <a:pPr>
              <a:buNone/>
            </a:pPr>
            <a:endParaRPr lang="en-US" sz="2400"/>
          </a:p>
          <a:p>
            <a:pPr marL="0" indent="0">
              <a:buNone/>
            </a:pPr>
            <a:endParaRPr lang="en-US"/>
          </a:p>
        </p:txBody>
      </p:sp>
      <p:sp>
        <p:nvSpPr>
          <p:cNvPr id="7" name="Flowchart: Punched Tape 6">
            <a:extLst>
              <a:ext uri="{FF2B5EF4-FFF2-40B4-BE49-F238E27FC236}">
                <a16:creationId xmlns:a16="http://schemas.microsoft.com/office/drawing/2014/main" id="{6B889248-4135-F268-EB21-C64B64CA23E0}"/>
              </a:ext>
            </a:extLst>
          </p:cNvPr>
          <p:cNvSpPr/>
          <p:nvPr/>
        </p:nvSpPr>
        <p:spPr>
          <a:xfrm>
            <a:off x="260114" y="2962"/>
            <a:ext cx="11684801" cy="6849296"/>
          </a:xfrm>
          <a:prstGeom prst="flowChartPunchedTape">
            <a:avLst/>
          </a:prstGeom>
          <a:solidFill>
            <a:srgbClr val="FFFF00"/>
          </a:solidFill>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endParaRPr lang="en-US" sz="2400"/>
          </a:p>
          <a:p>
            <a:pPr algn="ctr"/>
            <a:endParaRPr lang="en-US" sz="2400"/>
          </a:p>
          <a:p>
            <a:pPr algn="ctr"/>
            <a:endParaRPr lang="en-US" sz="2400"/>
          </a:p>
          <a:p>
            <a:pPr algn="ctr"/>
            <a:endParaRPr lang="en-US" sz="2400"/>
          </a:p>
          <a:p>
            <a:pPr algn="ctr"/>
            <a:endParaRPr lang="en-US" sz="2400"/>
          </a:p>
          <a:p>
            <a:pPr algn="ctr"/>
            <a:endParaRPr lang="en-US" sz="2400"/>
          </a:p>
          <a:p>
            <a:pPr algn="ctr"/>
            <a:endParaRPr lang="en-US" sz="2400"/>
          </a:p>
          <a:p>
            <a:pPr algn="ctr"/>
            <a:r>
              <a:rPr lang="en-US" sz="2400"/>
              <a:t>  </a:t>
            </a:r>
            <a:r>
              <a:rPr lang="en-US" sz="2400">
                <a:ea typeface="+mn-lt"/>
                <a:cs typeface="+mn-lt"/>
              </a:rPr>
              <a:t>This business plan presents Little Feet, Big Steps, a specialist children’s footwear store offering only </a:t>
            </a:r>
            <a:r>
              <a:rPr lang="en-US" sz="2400" err="1">
                <a:ea typeface="+mn-lt"/>
                <a:cs typeface="+mn-lt"/>
              </a:rPr>
              <a:t>paediatrician</a:t>
            </a:r>
            <a:r>
              <a:rPr lang="en-US" sz="2400">
                <a:ea typeface="+mn-lt"/>
                <a:cs typeface="+mn-lt"/>
              </a:rPr>
              <a:t>- and podiatrist-recommended shoes for children aged 0–12 years. The idea was born from a personal experience (my younger cousin struggled with flat feet and there was no trustworthy, affordable shop to find proper shoes). Little Feet, Big Steps aims to fill this clear market gap by providing high-quality, health-focused footwear in a welcoming physical store and online, ensuring every child takes their next steps with healthy and happy feet.</a:t>
            </a:r>
            <a:endParaRPr lang="en-US"/>
          </a:p>
          <a:p>
            <a:pPr algn="ctr"/>
            <a:endParaRPr lang="en-US" sz="2400"/>
          </a:p>
          <a:p>
            <a:pPr algn="ctr"/>
            <a:endParaRPr lang="en-US" sz="2400"/>
          </a:p>
        </p:txBody>
      </p:sp>
      <p:pic>
        <p:nvPicPr>
          <p:cNvPr id="8" name="Picture 7">
            <a:extLst>
              <a:ext uri="{FF2B5EF4-FFF2-40B4-BE49-F238E27FC236}">
                <a16:creationId xmlns:a16="http://schemas.microsoft.com/office/drawing/2014/main" id="{5283D65B-EC9E-A8AA-5483-E4F0F0568B2D}"/>
              </a:ext>
            </a:extLst>
          </p:cNvPr>
          <p:cNvPicPr>
            <a:picLocks noChangeAspect="1"/>
          </p:cNvPicPr>
          <p:nvPr/>
        </p:nvPicPr>
        <p:blipFill>
          <a:blip r:embed="rId2"/>
          <a:stretch>
            <a:fillRect/>
          </a:stretch>
        </p:blipFill>
        <p:spPr>
          <a:xfrm>
            <a:off x="5919237" y="187739"/>
            <a:ext cx="5449991" cy="262834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565220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FF761-7D5A-E638-00C3-AE90835266BD}"/>
              </a:ext>
            </a:extLst>
          </p:cNvPr>
          <p:cNvSpPr>
            <a:spLocks noGrp="1"/>
          </p:cNvSpPr>
          <p:nvPr>
            <p:ph type="title"/>
          </p:nvPr>
        </p:nvSpPr>
        <p:spPr>
          <a:xfrm>
            <a:off x="831850" y="-2000"/>
            <a:ext cx="10515600" cy="1604823"/>
          </a:xfrm>
        </p:spPr>
        <p:txBody>
          <a:bodyPr>
            <a:normAutofit/>
          </a:bodyPr>
          <a:lstStyle/>
          <a:p>
            <a:r>
              <a:rPr lang="en-US" b="1">
                <a:ea typeface="+mj-lt"/>
                <a:cs typeface="+mj-lt"/>
              </a:rPr>
              <a:t>     </a:t>
            </a:r>
            <a:endParaRPr lang="en-US" b="1"/>
          </a:p>
          <a:p>
            <a:endParaRPr lang="en-US" sz="2400"/>
          </a:p>
        </p:txBody>
      </p:sp>
      <p:sp>
        <p:nvSpPr>
          <p:cNvPr id="3" name="Text Placeholder 2">
            <a:extLst>
              <a:ext uri="{FF2B5EF4-FFF2-40B4-BE49-F238E27FC236}">
                <a16:creationId xmlns:a16="http://schemas.microsoft.com/office/drawing/2014/main" id="{AE3A5B2E-05F0-85B0-8BA7-74E659664E9C}"/>
              </a:ext>
            </a:extLst>
          </p:cNvPr>
          <p:cNvSpPr>
            <a:spLocks noGrp="1"/>
          </p:cNvSpPr>
          <p:nvPr>
            <p:ph type="body" idx="1"/>
          </p:nvPr>
        </p:nvSpPr>
        <p:spPr>
          <a:xfrm>
            <a:off x="831850" y="1287465"/>
            <a:ext cx="10515600" cy="4415664"/>
          </a:xfrm>
        </p:spPr>
        <p:txBody>
          <a:bodyPr vert="horz" lIns="91440" tIns="45720" rIns="91440" bIns="45720" rtlCol="0" anchor="t">
            <a:normAutofit/>
          </a:bodyPr>
          <a:lstStyle/>
          <a:p>
            <a:pPr>
              <a:spcBef>
                <a:spcPct val="0"/>
              </a:spcBef>
            </a:pPr>
            <a:endParaRPr lang="en-US">
              <a:solidFill>
                <a:srgbClr val="000000"/>
              </a:solidFill>
              <a:latin typeface="Aptos Display"/>
            </a:endParaRPr>
          </a:p>
          <a:p>
            <a:pPr>
              <a:spcBef>
                <a:spcPct val="0"/>
              </a:spcBef>
            </a:pPr>
            <a:endParaRPr lang="en-US">
              <a:solidFill>
                <a:srgbClr val="000000"/>
              </a:solidFill>
              <a:latin typeface="Aptos Display"/>
            </a:endParaRPr>
          </a:p>
          <a:p>
            <a:pPr>
              <a:spcBef>
                <a:spcPct val="0"/>
              </a:spcBef>
            </a:pPr>
            <a:endParaRPr lang="en-US">
              <a:solidFill>
                <a:srgbClr val="000000"/>
              </a:solidFill>
              <a:latin typeface="Aptos Display"/>
            </a:endParaRPr>
          </a:p>
          <a:p>
            <a:endParaRPr lang="en-US">
              <a:latin typeface="Arial"/>
              <a:cs typeface="Arial"/>
            </a:endParaRPr>
          </a:p>
        </p:txBody>
      </p:sp>
      <p:sp>
        <p:nvSpPr>
          <p:cNvPr id="4" name="Scroll: Vertical 3">
            <a:extLst>
              <a:ext uri="{FF2B5EF4-FFF2-40B4-BE49-F238E27FC236}">
                <a16:creationId xmlns:a16="http://schemas.microsoft.com/office/drawing/2014/main" id="{6FD1918B-4848-3EE4-0E98-69C951F20422}"/>
              </a:ext>
            </a:extLst>
          </p:cNvPr>
          <p:cNvSpPr/>
          <p:nvPr/>
        </p:nvSpPr>
        <p:spPr>
          <a:xfrm>
            <a:off x="261273" y="1716591"/>
            <a:ext cx="10773620" cy="5140739"/>
          </a:xfrm>
          <a:prstGeom prst="verticalScroll">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0" i="0" u="none" strike="noStrike" baseline="0">
                <a:solidFill>
                  <a:srgbClr val="000000"/>
                </a:solidFill>
                <a:latin typeface="Arial"/>
                <a:ea typeface="Arial"/>
                <a:cs typeface="Arial"/>
              </a:rPr>
              <a:t>Little Feet, Big Steps is a specialist children’s shoe shop (ages 0–12) selling only </a:t>
            </a:r>
            <a:r>
              <a:rPr lang="en-US" sz="2400" b="0" i="0" u="none" strike="noStrike" baseline="0" err="1">
                <a:solidFill>
                  <a:srgbClr val="000000"/>
                </a:solidFill>
                <a:latin typeface="Arial"/>
                <a:ea typeface="Arial"/>
                <a:cs typeface="Arial"/>
              </a:rPr>
              <a:t>paediatrician</a:t>
            </a:r>
            <a:r>
              <a:rPr lang="en-US" sz="2400" b="0" i="0" u="none" strike="noStrike" baseline="0">
                <a:solidFill>
                  <a:srgbClr val="000000"/>
                </a:solidFill>
                <a:latin typeface="Arial"/>
                <a:ea typeface="Arial"/>
                <a:cs typeface="Arial"/>
              </a:rPr>
              <a:t>-approved brands </a:t>
            </a:r>
            <a:r>
              <a:rPr lang="en-US" sz="2400">
                <a:solidFill>
                  <a:srgbClr val="000000"/>
                </a:solidFill>
                <a:latin typeface="Arial"/>
                <a:ea typeface="Arial"/>
                <a:cs typeface="Arial"/>
              </a:rPr>
              <a:t>(</a:t>
            </a:r>
            <a:r>
              <a:rPr lang="en-US" sz="2400" err="1">
                <a:solidFill>
                  <a:srgbClr val="000000"/>
                </a:solidFill>
                <a:latin typeface="Arial"/>
                <a:ea typeface="Arial"/>
                <a:cs typeface="Arial"/>
              </a:rPr>
              <a:t>Biomecanics,</a:t>
            </a:r>
            <a:r>
              <a:rPr lang="en-US" sz="2400" b="0" i="0" u="none" strike="noStrike" baseline="0" err="1">
                <a:solidFill>
                  <a:srgbClr val="000000"/>
                </a:solidFill>
                <a:latin typeface="Arial"/>
                <a:ea typeface="Arial"/>
                <a:cs typeface="Arial"/>
              </a:rPr>
              <a:t>Ricosta</a:t>
            </a:r>
            <a:r>
              <a:rPr lang="en-US" sz="2400">
                <a:solidFill>
                  <a:srgbClr val="000000"/>
                </a:solidFill>
                <a:latin typeface="Arial"/>
                <a:ea typeface="Arial"/>
                <a:cs typeface="Arial"/>
              </a:rPr>
              <a:t> ,Frodo ,etc</a:t>
            </a:r>
            <a:r>
              <a:rPr lang="en-US" sz="2400" b="0" i="0" u="none" strike="noStrike" baseline="0">
                <a:solidFill>
                  <a:srgbClr val="000000"/>
                </a:solidFill>
                <a:latin typeface="Arial"/>
                <a:ea typeface="Arial"/>
                <a:cs typeface="Arial"/>
              </a:rPr>
              <a:t>.). Unlike regular stores, every single pair is 100 % healthy for growing feet. We offer one friendly high-street shop with free 3D foot scanning plus a simple online store. Run by me, my mum (ex-</a:t>
            </a:r>
            <a:r>
              <a:rPr lang="en-US" sz="2400" b="0" i="0" u="none" strike="noStrike" baseline="0" err="1">
                <a:solidFill>
                  <a:srgbClr val="000000"/>
                </a:solidFill>
                <a:latin typeface="Arial"/>
                <a:ea typeface="Arial"/>
                <a:cs typeface="Arial"/>
              </a:rPr>
              <a:t>paediatric</a:t>
            </a:r>
            <a:r>
              <a:rPr lang="en-US" sz="2400" b="0" i="0" u="none" strike="noStrike" baseline="0">
                <a:solidFill>
                  <a:srgbClr val="000000"/>
                </a:solidFill>
                <a:latin typeface="Arial"/>
                <a:ea typeface="Arial"/>
                <a:cs typeface="Arial"/>
              </a:rPr>
              <a:t> nurse), and one trained fitter, and registered as a UK Private Limited Company, we give parents total confidence and kids happy, healthy steps.</a:t>
            </a:r>
            <a:r>
              <a:rPr lang="en-US" sz="2400" b="0" i="0">
                <a:solidFill>
                  <a:srgbClr val="000000"/>
                </a:solidFill>
                <a:latin typeface="Arial"/>
                <a:ea typeface="Arial"/>
                <a:cs typeface="Arial"/>
              </a:rPr>
              <a:t>​</a:t>
            </a:r>
            <a:endParaRPr lang="en-US"/>
          </a:p>
        </p:txBody>
      </p:sp>
      <p:sp>
        <p:nvSpPr>
          <p:cNvPr id="5" name="Speech Bubble: Rectangle with Corners Rounded 4">
            <a:extLst>
              <a:ext uri="{FF2B5EF4-FFF2-40B4-BE49-F238E27FC236}">
                <a16:creationId xmlns:a16="http://schemas.microsoft.com/office/drawing/2014/main" id="{A124F319-249D-1CEC-6288-6E59F6626DCA}"/>
              </a:ext>
            </a:extLst>
          </p:cNvPr>
          <p:cNvSpPr/>
          <p:nvPr/>
        </p:nvSpPr>
        <p:spPr>
          <a:xfrm>
            <a:off x="836173" y="-5728"/>
            <a:ext cx="10025265" cy="1595514"/>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i="0" u="none" strike="noStrike" baseline="0">
                <a:solidFill>
                  <a:srgbClr val="000000"/>
                </a:solidFill>
                <a:latin typeface="Aptos Display"/>
                <a:ea typeface="Aptos Display"/>
                <a:cs typeface="Aptos Display"/>
              </a:rPr>
              <a:t>Business Idea Overview</a:t>
            </a:r>
            <a:r>
              <a:rPr lang="en-US" sz="6000" b="1">
                <a:solidFill>
                  <a:srgbClr val="000000"/>
                </a:solidFill>
                <a:latin typeface="Aptos Display"/>
                <a:ea typeface="Aptos Display"/>
                <a:cs typeface="Aptos Display"/>
              </a:rPr>
              <a:t>                          </a:t>
            </a:r>
            <a:endParaRPr lang="en-US"/>
          </a:p>
        </p:txBody>
      </p:sp>
      <p:pic>
        <p:nvPicPr>
          <p:cNvPr id="7" name="Picture 6">
            <a:extLst>
              <a:ext uri="{FF2B5EF4-FFF2-40B4-BE49-F238E27FC236}">
                <a16:creationId xmlns:a16="http://schemas.microsoft.com/office/drawing/2014/main" id="{80598EE3-59A6-CE15-A279-59B7E79021F0}"/>
              </a:ext>
            </a:extLst>
          </p:cNvPr>
          <p:cNvPicPr>
            <a:picLocks noChangeAspect="1"/>
          </p:cNvPicPr>
          <p:nvPr/>
        </p:nvPicPr>
        <p:blipFill>
          <a:blip r:embed="rId2"/>
          <a:stretch>
            <a:fillRect/>
          </a:stretch>
        </p:blipFill>
        <p:spPr>
          <a:xfrm>
            <a:off x="6510192" y="187739"/>
            <a:ext cx="3721529" cy="1314175"/>
          </a:xfrm>
          <a:prstGeom prst="ellipse">
            <a:avLst/>
          </a:prstGeom>
          <a:ln>
            <a:noFill/>
          </a:ln>
          <a:effectLst>
            <a:softEdge rad="112500"/>
          </a:effectLst>
        </p:spPr>
      </p:pic>
    </p:spTree>
    <p:extLst>
      <p:ext uri="{BB962C8B-B14F-4D97-AF65-F5344CB8AC3E}">
        <p14:creationId xmlns:p14="http://schemas.microsoft.com/office/powerpoint/2010/main" val="790658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A1D31-BEAE-4667-3B84-F2EBB9CDEFDC}"/>
              </a:ext>
            </a:extLst>
          </p:cNvPr>
          <p:cNvSpPr>
            <a:spLocks noGrp="1"/>
          </p:cNvSpPr>
          <p:nvPr>
            <p:ph type="title"/>
          </p:nvPr>
        </p:nvSpPr>
        <p:spPr/>
        <p:txBody>
          <a:bodyPr/>
          <a:lstStyle/>
          <a:p>
            <a:r>
              <a:rPr lang="en-US"/>
              <a:t>  </a:t>
            </a:r>
            <a:r>
              <a:rPr lang="en-US" sz="3200"/>
              <a:t> </a:t>
            </a:r>
            <a:endParaRPr lang="en-US" sz="3200" b="1"/>
          </a:p>
        </p:txBody>
      </p:sp>
      <p:sp>
        <p:nvSpPr>
          <p:cNvPr id="3" name="Content Placeholder 2">
            <a:extLst>
              <a:ext uri="{FF2B5EF4-FFF2-40B4-BE49-F238E27FC236}">
                <a16:creationId xmlns:a16="http://schemas.microsoft.com/office/drawing/2014/main" id="{C3788CEC-4A2C-6C0D-2D0A-9E5721E8309A}"/>
              </a:ext>
            </a:extLst>
          </p:cNvPr>
          <p:cNvSpPr>
            <a:spLocks noGrp="1"/>
          </p:cNvSpPr>
          <p:nvPr>
            <p:ph sz="half" idx="1"/>
          </p:nvPr>
        </p:nvSpPr>
        <p:spPr/>
        <p:txBody>
          <a:bodyPr vert="horz" lIns="91440" tIns="45720" rIns="91440" bIns="45720" rtlCol="0" anchor="t">
            <a:normAutofit/>
          </a:bodyPr>
          <a:lstStyle/>
          <a:p>
            <a:endParaRPr lang="en-US"/>
          </a:p>
        </p:txBody>
      </p:sp>
      <p:sp>
        <p:nvSpPr>
          <p:cNvPr id="4" name="Content Placeholder 3">
            <a:extLst>
              <a:ext uri="{FF2B5EF4-FFF2-40B4-BE49-F238E27FC236}">
                <a16:creationId xmlns:a16="http://schemas.microsoft.com/office/drawing/2014/main" id="{D78293CC-8A74-C634-9722-A4FB37204A11}"/>
              </a:ext>
            </a:extLst>
          </p:cNvPr>
          <p:cNvSpPr>
            <a:spLocks noGrp="1"/>
          </p:cNvSpPr>
          <p:nvPr>
            <p:ph sz="half" idx="2"/>
          </p:nvPr>
        </p:nvSpPr>
        <p:spPr>
          <a:xfrm>
            <a:off x="6093760" y="1691154"/>
            <a:ext cx="5260040" cy="5371074"/>
          </a:xfrm>
        </p:spPr>
        <p:txBody>
          <a:bodyPr vert="horz" lIns="91440" tIns="45720" rIns="91440" bIns="45720" rtlCol="0" anchor="t">
            <a:normAutofit/>
          </a:bodyPr>
          <a:lstStyle/>
          <a:p>
            <a:pPr marL="0" indent="0">
              <a:buNone/>
            </a:pPr>
            <a:r>
              <a:rPr lang="en-US">
                <a:ea typeface="+mn-lt"/>
                <a:cs typeface="+mn-lt"/>
              </a:rPr>
              <a:t>    </a:t>
            </a:r>
            <a:endParaRPr lang="en-US"/>
          </a:p>
          <a:p>
            <a:endParaRPr lang="en-US"/>
          </a:p>
        </p:txBody>
      </p:sp>
      <p:sp>
        <p:nvSpPr>
          <p:cNvPr id="5" name="Arrow: Right 4">
            <a:extLst>
              <a:ext uri="{FF2B5EF4-FFF2-40B4-BE49-F238E27FC236}">
                <a16:creationId xmlns:a16="http://schemas.microsoft.com/office/drawing/2014/main" id="{5B2DF6E5-0273-14BE-033E-33C513F2B7BB}"/>
              </a:ext>
            </a:extLst>
          </p:cNvPr>
          <p:cNvSpPr/>
          <p:nvPr/>
        </p:nvSpPr>
        <p:spPr>
          <a:xfrm>
            <a:off x="838054" y="5291"/>
            <a:ext cx="8231860" cy="144183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i="0" u="none" strike="noStrike" baseline="0">
                <a:solidFill>
                  <a:srgbClr val="000000"/>
                </a:solidFill>
                <a:latin typeface="Aptos Display"/>
                <a:ea typeface="Aptos Display"/>
                <a:cs typeface="Aptos Display"/>
              </a:rPr>
              <a:t>PESTLE  Analysis</a:t>
            </a:r>
            <a:r>
              <a:rPr lang="en-US" sz="3200" b="0" i="0" u="none" strike="noStrike" baseline="0">
                <a:solidFill>
                  <a:srgbClr val="000000"/>
                </a:solidFill>
                <a:latin typeface="Aptos Display"/>
                <a:ea typeface="Aptos Display"/>
                <a:cs typeface="Aptos Display"/>
              </a:rPr>
              <a:t>​</a:t>
            </a:r>
            <a:endParaRPr lang="en-US"/>
          </a:p>
        </p:txBody>
      </p:sp>
      <p:sp>
        <p:nvSpPr>
          <p:cNvPr id="6" name="Flowchart: Predefined Process 5">
            <a:extLst>
              <a:ext uri="{FF2B5EF4-FFF2-40B4-BE49-F238E27FC236}">
                <a16:creationId xmlns:a16="http://schemas.microsoft.com/office/drawing/2014/main" id="{D4A44F99-47B2-20EE-C2F1-AF7A82224A6F}"/>
              </a:ext>
            </a:extLst>
          </p:cNvPr>
          <p:cNvSpPr/>
          <p:nvPr/>
        </p:nvSpPr>
        <p:spPr>
          <a:xfrm>
            <a:off x="833320" y="1449765"/>
            <a:ext cx="5150223" cy="5386353"/>
          </a:xfrm>
          <a:prstGeom prst="flowChartPredefinedProcess">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28600" lvl="0" indent="-228600" algn="l" rtl="0">
              <a:buFont typeface=""/>
              <a:buChar char="•"/>
            </a:pPr>
            <a:r>
              <a:rPr lang="en-US" sz="1900" b="1" i="0" u="none" strike="noStrike" baseline="0">
                <a:solidFill>
                  <a:srgbClr val="000000"/>
                </a:solidFill>
                <a:latin typeface="Neue Haas Grotesk Text Pro"/>
                <a:ea typeface="Arial"/>
                <a:cs typeface="Arial"/>
              </a:rPr>
              <a:t>Political: </a:t>
            </a:r>
            <a:r>
              <a:rPr lang="en-US" sz="1900" b="0" i="0" u="none" strike="noStrike" baseline="0">
                <a:solidFill>
                  <a:srgbClr val="000000"/>
                </a:solidFill>
                <a:latin typeface="Neue Haas Grotesk Text Pro"/>
                <a:ea typeface="Arial"/>
                <a:cs typeface="Arial"/>
              </a:rPr>
              <a:t>NHS and doctors are pushing hard for proper kids’ shoes. Government loves businesses that help children’s health → easier loans and grants.</a:t>
            </a:r>
            <a:r>
              <a:rPr lang="en-US" sz="1900" b="0" i="0">
                <a:solidFill>
                  <a:srgbClr val="000000"/>
                </a:solidFill>
                <a:latin typeface="Neue Haas Grotesk Text Pro"/>
                <a:ea typeface="Arial"/>
                <a:cs typeface="Arial"/>
              </a:rPr>
              <a:t>​</a:t>
            </a:r>
          </a:p>
          <a:p>
            <a:pPr marL="228600" lvl="0" indent="-228600" algn="l" rtl="0">
              <a:buFont typeface=""/>
              <a:buChar char="•"/>
            </a:pPr>
            <a:endParaRPr lang="en-US" b="0" i="0">
              <a:solidFill>
                <a:srgbClr val="000000"/>
              </a:solidFill>
              <a:latin typeface="Arial"/>
              <a:ea typeface="Arial"/>
              <a:cs typeface="Arial"/>
            </a:endParaRPr>
          </a:p>
          <a:p>
            <a:pPr marL="228600" lvl="0" indent="-228600" algn="l" rtl="0">
              <a:buFont typeface=""/>
              <a:buChar char="•"/>
            </a:pPr>
            <a:endParaRPr lang="en-US" b="0" i="0">
              <a:solidFill>
                <a:srgbClr val="000000"/>
              </a:solidFill>
              <a:latin typeface="Arial"/>
              <a:ea typeface="Arial"/>
              <a:cs typeface="Arial"/>
            </a:endParaRPr>
          </a:p>
          <a:p>
            <a:pPr marL="228600" lvl="0" indent="-228600" algn="l" rtl="0">
              <a:buFont typeface=""/>
              <a:buChar char="•"/>
            </a:pPr>
            <a:r>
              <a:rPr lang="en-US" sz="1900" b="1" i="0" u="none" strike="noStrike" baseline="0">
                <a:solidFill>
                  <a:srgbClr val="000000"/>
                </a:solidFill>
                <a:latin typeface="Neue Haas Grotesk Text Pro"/>
                <a:ea typeface="Arial"/>
                <a:cs typeface="Arial"/>
              </a:rPr>
              <a:t>Economic: </a:t>
            </a:r>
            <a:r>
              <a:rPr lang="en-US" sz="1900" b="0" i="0" u="none" strike="noStrike" baseline="0">
                <a:solidFill>
                  <a:srgbClr val="000000"/>
                </a:solidFill>
                <a:latin typeface="Neue Haas Grotesk Text Pro"/>
                <a:ea typeface="Arial"/>
                <a:cs typeface="Arial"/>
              </a:rPr>
              <a:t>Parents happily pay £50–70 for “the right pair”. Kids’ quality shoe sales are up 25–30 % in the last few years. People have the money when it’s about their child’s health.</a:t>
            </a:r>
            <a:r>
              <a:rPr lang="en-US" sz="1900" b="0" i="0">
                <a:solidFill>
                  <a:srgbClr val="000000"/>
                </a:solidFill>
                <a:latin typeface="Neue Haas Grotesk Text Pro"/>
                <a:ea typeface="Arial"/>
                <a:cs typeface="Arial"/>
              </a:rPr>
              <a:t>​</a:t>
            </a:r>
            <a:endParaRPr lang="en-US"/>
          </a:p>
        </p:txBody>
      </p:sp>
      <p:sp>
        <p:nvSpPr>
          <p:cNvPr id="7" name="Flowchart: Predefined Process 6">
            <a:extLst>
              <a:ext uri="{FF2B5EF4-FFF2-40B4-BE49-F238E27FC236}">
                <a16:creationId xmlns:a16="http://schemas.microsoft.com/office/drawing/2014/main" id="{EFB4506C-2D27-1B23-60B7-FAA53AEFC14F}"/>
              </a:ext>
            </a:extLst>
          </p:cNvPr>
          <p:cNvSpPr/>
          <p:nvPr/>
        </p:nvSpPr>
        <p:spPr>
          <a:xfrm>
            <a:off x="6556095" y="1468759"/>
            <a:ext cx="5015752" cy="5363939"/>
          </a:xfrm>
          <a:prstGeom prst="flowChartPredefinedProcess">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28600" lvl="0" indent="-228600" algn="l" rtl="0">
              <a:buFont typeface=""/>
              <a:buChar char="•"/>
            </a:pPr>
            <a:r>
              <a:rPr lang="en-US" sz="1900" b="1" i="0" u="none" strike="noStrike" baseline="0">
                <a:solidFill>
                  <a:srgbClr val="000000"/>
                </a:solidFill>
                <a:latin typeface="Neue Haas Grotesk Text Pro"/>
                <a:ea typeface="Arial"/>
                <a:cs typeface="Arial"/>
              </a:rPr>
              <a:t>Social</a:t>
            </a:r>
            <a:r>
              <a:rPr lang="en-US" sz="1900" b="0" i="0" u="none" strike="noStrike" baseline="0">
                <a:solidFill>
                  <a:srgbClr val="000000"/>
                </a:solidFill>
                <a:latin typeface="Neue Haas Grotesk Text Pro"/>
                <a:ea typeface="Arial"/>
                <a:cs typeface="Arial"/>
              </a:rPr>
              <a:t> Every mum group is full of “Where do I find wide/proper shoes?!” Parents today want healthy + cute, and they tell everyone when they find it.</a:t>
            </a:r>
            <a:r>
              <a:rPr lang="en-US" sz="1900" b="0" i="0">
                <a:solidFill>
                  <a:srgbClr val="000000"/>
                </a:solidFill>
                <a:latin typeface="Neue Haas Grotesk Text Pro"/>
                <a:ea typeface="Arial"/>
                <a:cs typeface="Arial"/>
              </a:rPr>
              <a:t>​</a:t>
            </a:r>
          </a:p>
          <a:p>
            <a:pPr marL="228600" lvl="0" indent="-228600" algn="l" rtl="0">
              <a:buFont typeface=""/>
              <a:buChar char="•"/>
            </a:pPr>
            <a:endParaRPr lang="en-US" b="0" i="0">
              <a:solidFill>
                <a:srgbClr val="000000"/>
              </a:solidFill>
              <a:latin typeface="Arial"/>
              <a:ea typeface="Arial"/>
              <a:cs typeface="Arial"/>
            </a:endParaRPr>
          </a:p>
          <a:p>
            <a:pPr marL="228600" lvl="0" indent="-228600" algn="l" rtl="0">
              <a:buFont typeface=""/>
              <a:buChar char="•"/>
            </a:pPr>
            <a:r>
              <a:rPr lang="en-US" sz="1900" b="1" i="0" u="none" strike="noStrike" baseline="0">
                <a:solidFill>
                  <a:srgbClr val="000000"/>
                </a:solidFill>
                <a:latin typeface="Neue Haas Grotesk Text Pro"/>
                <a:ea typeface="Arial"/>
                <a:cs typeface="Arial"/>
              </a:rPr>
              <a:t>Technological</a:t>
            </a:r>
            <a:r>
              <a:rPr lang="en-US" sz="1900" b="0" i="0" u="none" strike="noStrike" baseline="0">
                <a:solidFill>
                  <a:srgbClr val="000000"/>
                </a:solidFill>
                <a:latin typeface="Neue Haas Grotesk Text Pro"/>
                <a:ea typeface="Arial"/>
                <a:cs typeface="Arial"/>
              </a:rPr>
              <a:t> 3D foot scanners went from £25k to £4k. Ten-second perfect fit. Game-changer.</a:t>
            </a:r>
            <a:r>
              <a:rPr lang="en-US" sz="1900" b="0" i="0">
                <a:solidFill>
                  <a:srgbClr val="000000"/>
                </a:solidFill>
                <a:latin typeface="Neue Haas Grotesk Text Pro"/>
                <a:ea typeface="Arial"/>
                <a:cs typeface="Arial"/>
              </a:rPr>
              <a:t>​</a:t>
            </a:r>
          </a:p>
          <a:p>
            <a:pPr marL="228600" lvl="0" indent="-228600" algn="l" rtl="0">
              <a:buFont typeface=""/>
              <a:buChar char="•"/>
            </a:pPr>
            <a:endParaRPr lang="en-US" b="0" i="0">
              <a:solidFill>
                <a:srgbClr val="000000"/>
              </a:solidFill>
              <a:latin typeface="Arial"/>
              <a:ea typeface="Arial"/>
              <a:cs typeface="Arial"/>
            </a:endParaRPr>
          </a:p>
          <a:p>
            <a:pPr marL="228600" lvl="0" indent="-228600" algn="l" rtl="0">
              <a:buFont typeface=""/>
              <a:buChar char="•"/>
            </a:pPr>
            <a:r>
              <a:rPr lang="en-US" sz="1900" b="1" i="0" u="none" strike="noStrike" baseline="0">
                <a:solidFill>
                  <a:srgbClr val="000000"/>
                </a:solidFill>
                <a:latin typeface="Neue Haas Grotesk Text Pro"/>
                <a:ea typeface="Arial"/>
                <a:cs typeface="Arial"/>
              </a:rPr>
              <a:t>Legal</a:t>
            </a:r>
            <a:r>
              <a:rPr lang="en-US" sz="1900" b="0" i="0" u="none" strike="noStrike" baseline="0">
                <a:solidFill>
                  <a:srgbClr val="000000"/>
                </a:solidFill>
                <a:latin typeface="Neue Haas Grotesk Text Pro"/>
                <a:ea typeface="Arial"/>
                <a:cs typeface="Arial"/>
              </a:rPr>
              <a:t> Just follow normal kids’ shoe safety rules + we can get tax breaks for investors (SEIS/EIS). Simple.</a:t>
            </a:r>
            <a:r>
              <a:rPr lang="en-US" sz="1900" b="0" i="0">
                <a:solidFill>
                  <a:srgbClr val="000000"/>
                </a:solidFill>
                <a:latin typeface="Neue Haas Grotesk Text Pro"/>
                <a:ea typeface="Arial"/>
                <a:cs typeface="Arial"/>
              </a:rPr>
              <a:t>​</a:t>
            </a:r>
          </a:p>
          <a:p>
            <a:pPr marL="228600" lvl="0" indent="-228600" algn="l" rtl="0">
              <a:buFont typeface=""/>
              <a:buChar char="•"/>
            </a:pPr>
            <a:endParaRPr lang="en-US"/>
          </a:p>
        </p:txBody>
      </p:sp>
    </p:spTree>
    <p:extLst>
      <p:ext uri="{BB962C8B-B14F-4D97-AF65-F5344CB8AC3E}">
        <p14:creationId xmlns:p14="http://schemas.microsoft.com/office/powerpoint/2010/main" val="1758501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F486-1A26-A6E2-AE1F-29533BCA1BAA}"/>
              </a:ext>
            </a:extLst>
          </p:cNvPr>
          <p:cNvSpPr>
            <a:spLocks noGrp="1"/>
          </p:cNvSpPr>
          <p:nvPr>
            <p:ph type="title"/>
          </p:nvPr>
        </p:nvSpPr>
        <p:spPr>
          <a:xfrm>
            <a:off x="609600" y="43132"/>
            <a:ext cx="10745788" cy="2207849"/>
          </a:xfrm>
        </p:spPr>
        <p:txBody>
          <a:bodyPr/>
          <a:lstStyle/>
          <a:p>
            <a:endParaRPr lang="en-US"/>
          </a:p>
        </p:txBody>
      </p:sp>
      <p:sp>
        <p:nvSpPr>
          <p:cNvPr id="3" name="Text Placeholder 2">
            <a:extLst>
              <a:ext uri="{FF2B5EF4-FFF2-40B4-BE49-F238E27FC236}">
                <a16:creationId xmlns:a16="http://schemas.microsoft.com/office/drawing/2014/main" id="{DF06C4FA-3876-0C01-5FB6-A2CA30B36451}"/>
              </a:ext>
            </a:extLst>
          </p:cNvPr>
          <p:cNvSpPr>
            <a:spLocks noGrp="1"/>
          </p:cNvSpPr>
          <p:nvPr>
            <p:ph type="body" idx="1"/>
          </p:nvPr>
        </p:nvSpPr>
        <p:spPr>
          <a:xfrm>
            <a:off x="475129" y="2380499"/>
            <a:ext cx="5157787" cy="4481893"/>
          </a:xfrm>
        </p:spPr>
        <p:txBody>
          <a:bodyPr>
            <a:normAutofit/>
          </a:bodyPr>
          <a:lstStyle/>
          <a:p>
            <a:pPr marL="285750" indent="-285750">
              <a:buFont typeface="Arial"/>
              <a:buChar char="•"/>
            </a:pPr>
            <a:r>
              <a:rPr lang="en-US" b="0">
                <a:ea typeface="+mn-lt"/>
                <a:cs typeface="+mn-lt"/>
              </a:rPr>
              <a:t>Free 3D foot scan every visit → parents post it everywhere.</a:t>
            </a:r>
            <a:endParaRPr lang="en-US"/>
          </a:p>
          <a:p>
            <a:pPr marL="285750" indent="-285750">
              <a:buFont typeface="Arial"/>
              <a:buChar char="•"/>
            </a:pPr>
            <a:r>
              <a:rPr lang="en-US" b="0">
                <a:ea typeface="+mn-lt"/>
                <a:cs typeface="+mn-lt"/>
              </a:rPr>
              <a:t>Flyers in every </a:t>
            </a:r>
            <a:r>
              <a:rPr lang="en-US" b="0" err="1">
                <a:ea typeface="+mn-lt"/>
                <a:cs typeface="+mn-lt"/>
              </a:rPr>
              <a:t>paediatrician</a:t>
            </a:r>
            <a:r>
              <a:rPr lang="en-US" b="0">
                <a:ea typeface="+mn-lt"/>
                <a:cs typeface="+mn-lt"/>
              </a:rPr>
              <a:t> &amp; podiatrist waiting room.</a:t>
            </a:r>
            <a:endParaRPr lang="en-US"/>
          </a:p>
          <a:p>
            <a:pPr marL="285750" indent="-285750">
              <a:buFont typeface="Arial"/>
              <a:buChar char="•"/>
            </a:pPr>
            <a:r>
              <a:rPr lang="en-US" b="0">
                <a:ea typeface="+mn-lt"/>
                <a:cs typeface="+mn-lt"/>
              </a:rPr>
              <a:t>Dominate local mum Facebook groups + cute Instagram/TikTok reels.</a:t>
            </a:r>
            <a:endParaRPr lang="en-US"/>
          </a:p>
          <a:p>
            <a:pPr marL="285750" indent="-285750">
              <a:buFont typeface="Arial"/>
              <a:buChar char="•"/>
            </a:pPr>
            <a:r>
              <a:rPr lang="en-US" b="0"/>
              <a:t>Loyalty: buy 4 pairs, get 5th half-price.</a:t>
            </a:r>
          </a:p>
          <a:p>
            <a:endParaRPr lang="en-US" b="0"/>
          </a:p>
          <a:p>
            <a:endParaRPr lang="en-US"/>
          </a:p>
        </p:txBody>
      </p:sp>
      <p:pic>
        <p:nvPicPr>
          <p:cNvPr id="11" name="Content Placeholder 10" descr="marketing strategy: 2,4 milioane imagini, fotografii de stoc și ilustrații  royalty free | Shutterstock">
            <a:extLst>
              <a:ext uri="{FF2B5EF4-FFF2-40B4-BE49-F238E27FC236}">
                <a16:creationId xmlns:a16="http://schemas.microsoft.com/office/drawing/2014/main" id="{21121EE2-5452-E7A5-276B-0FA502418A14}"/>
              </a:ext>
            </a:extLst>
          </p:cNvPr>
          <p:cNvPicPr>
            <a:picLocks noGrp="1" noChangeAspect="1"/>
          </p:cNvPicPr>
          <p:nvPr>
            <p:ph sz="half" idx="2"/>
          </p:nvPr>
        </p:nvPicPr>
        <p:blipFill>
          <a:blip r:embed="rId2"/>
          <a:stretch>
            <a:fillRect/>
          </a:stretch>
        </p:blipFill>
        <p:spPr>
          <a:xfrm>
            <a:off x="604223" y="33655"/>
            <a:ext cx="5381451" cy="2207475"/>
          </a:xfrm>
          <a:prstGeom prst="rect">
            <a:avLst/>
          </a:prstGeom>
        </p:spPr>
      </p:pic>
      <p:sp>
        <p:nvSpPr>
          <p:cNvPr id="5" name="Text Placeholder 4">
            <a:extLst>
              <a:ext uri="{FF2B5EF4-FFF2-40B4-BE49-F238E27FC236}">
                <a16:creationId xmlns:a16="http://schemas.microsoft.com/office/drawing/2014/main" id="{3E143297-D2BB-E557-4B22-4BBF5C1DE26C}"/>
              </a:ext>
            </a:extLst>
          </p:cNvPr>
          <p:cNvSpPr>
            <a:spLocks noGrp="1"/>
          </p:cNvSpPr>
          <p:nvPr>
            <p:ph type="body" sz="quarter" idx="3"/>
          </p:nvPr>
        </p:nvSpPr>
        <p:spPr>
          <a:xfrm>
            <a:off x="6093761" y="2246027"/>
            <a:ext cx="5261627" cy="537424"/>
          </a:xfrm>
        </p:spPr>
        <p:txBody>
          <a:bodyPr>
            <a:normAutofit/>
          </a:bodyPr>
          <a:lstStyle/>
          <a:p>
            <a:endParaRPr lang="en-US"/>
          </a:p>
        </p:txBody>
      </p:sp>
      <p:sp>
        <p:nvSpPr>
          <p:cNvPr id="6" name="Content Placeholder 5">
            <a:extLst>
              <a:ext uri="{FF2B5EF4-FFF2-40B4-BE49-F238E27FC236}">
                <a16:creationId xmlns:a16="http://schemas.microsoft.com/office/drawing/2014/main" id="{DAAD592E-3B6F-0D6D-2B4B-E975C5B5D8B3}"/>
              </a:ext>
            </a:extLst>
          </p:cNvPr>
          <p:cNvSpPr>
            <a:spLocks noGrp="1"/>
          </p:cNvSpPr>
          <p:nvPr>
            <p:ph sz="quarter" idx="4"/>
          </p:nvPr>
        </p:nvSpPr>
        <p:spPr>
          <a:xfrm>
            <a:off x="5981699" y="2510159"/>
            <a:ext cx="5250424" cy="4123677"/>
          </a:xfrm>
        </p:spPr>
        <p:txBody>
          <a:bodyPr vert="horz" lIns="91440" tIns="45720" rIns="91440" bIns="45720" rtlCol="0" anchor="t">
            <a:noAutofit/>
          </a:bodyPr>
          <a:lstStyle/>
          <a:p>
            <a:endParaRPr lang="en-US"/>
          </a:p>
          <a:p>
            <a:r>
              <a:rPr lang="en-US">
                <a:ea typeface="+mn-lt"/>
                <a:cs typeface="+mn-lt"/>
              </a:rPr>
              <a:t>Google/Facebook ads only around the shop (“wide kids shoes near me”).</a:t>
            </a:r>
            <a:endParaRPr lang="en-US"/>
          </a:p>
          <a:p>
            <a:r>
              <a:rPr lang="en-US">
                <a:ea typeface="+mn-lt"/>
                <a:cs typeface="+mn-lt"/>
              </a:rPr>
              <a:t>Big fun launch day with coffee and balloons.</a:t>
            </a:r>
            <a:endParaRPr lang="en-US"/>
          </a:p>
          <a:p>
            <a:r>
              <a:rPr lang="en-US">
                <a:ea typeface="+mn-lt"/>
                <a:cs typeface="+mn-lt"/>
              </a:rPr>
              <a:t>£18k Year 1 budget. Parents try us once → they’re customers for the next 12 years.</a:t>
            </a:r>
            <a:endParaRPr lang="en-US"/>
          </a:p>
          <a:p>
            <a:endParaRPr lang="en-US" sz="2400"/>
          </a:p>
        </p:txBody>
      </p:sp>
      <p:sp>
        <p:nvSpPr>
          <p:cNvPr id="7" name="Date Placeholder 6">
            <a:extLst>
              <a:ext uri="{FF2B5EF4-FFF2-40B4-BE49-F238E27FC236}">
                <a16:creationId xmlns:a16="http://schemas.microsoft.com/office/drawing/2014/main" id="{6101690A-8CC2-575A-8682-1FAECE023FF6}"/>
              </a:ext>
            </a:extLst>
          </p:cNvPr>
          <p:cNvSpPr>
            <a:spLocks noGrp="1"/>
          </p:cNvSpPr>
          <p:nvPr>
            <p:ph type="dt" sz="half" idx="10"/>
          </p:nvPr>
        </p:nvSpPr>
        <p:spPr/>
        <p:txBody>
          <a:bodyPr/>
          <a:lstStyle/>
          <a:p>
            <a:fld id="{5103B118-7973-4B68-A0C6-AA615D022F85}" type="datetime1">
              <a:t>12/6/2025</a:t>
            </a:fld>
            <a:endParaRPr lang="en-US"/>
          </a:p>
        </p:txBody>
      </p:sp>
      <p:sp>
        <p:nvSpPr>
          <p:cNvPr id="8" name="Footer Placeholder 7">
            <a:extLst>
              <a:ext uri="{FF2B5EF4-FFF2-40B4-BE49-F238E27FC236}">
                <a16:creationId xmlns:a16="http://schemas.microsoft.com/office/drawing/2014/main" id="{D80B19F3-E9A7-AF20-36D7-3159AADFA1F8}"/>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96D3E69D-1B70-526A-C78A-50209FB5786B}"/>
              </a:ext>
            </a:extLst>
          </p:cNvPr>
          <p:cNvSpPr>
            <a:spLocks noGrp="1"/>
          </p:cNvSpPr>
          <p:nvPr>
            <p:ph type="sldNum" sz="quarter" idx="12"/>
          </p:nvPr>
        </p:nvSpPr>
        <p:spPr/>
        <p:txBody>
          <a:bodyPr/>
          <a:lstStyle/>
          <a:p>
            <a:fld id="{CC057153-B650-4DEB-B370-79DDCFDCE934}" type="slidenum">
              <a:rPr lang="en-US" dirty="0"/>
              <a:t>5</a:t>
            </a:fld>
            <a:endParaRPr lang="en-US"/>
          </a:p>
        </p:txBody>
      </p:sp>
      <p:sp>
        <p:nvSpPr>
          <p:cNvPr id="10" name="Arrow: Left-Right 9">
            <a:extLst>
              <a:ext uri="{FF2B5EF4-FFF2-40B4-BE49-F238E27FC236}">
                <a16:creationId xmlns:a16="http://schemas.microsoft.com/office/drawing/2014/main" id="{6F0962DF-4061-352B-35C4-47CD75401009}"/>
              </a:ext>
            </a:extLst>
          </p:cNvPr>
          <p:cNvSpPr/>
          <p:nvPr/>
        </p:nvSpPr>
        <p:spPr>
          <a:xfrm>
            <a:off x="6744280" y="4275"/>
            <a:ext cx="5329323" cy="2180179"/>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i="0" u="none" strike="noStrike" baseline="0">
                <a:solidFill>
                  <a:srgbClr val="000000"/>
                </a:solidFill>
                <a:latin typeface="Neue Haas Grotesk Text Pro"/>
                <a:ea typeface="Neue Haas Grotesk Text Pro"/>
                <a:cs typeface="Neue Haas Grotesk Text Pro"/>
              </a:rPr>
              <a:t>Marketing Strategies</a:t>
            </a:r>
            <a:r>
              <a:rPr lang="en-US" sz="3600" b="0" i="0">
                <a:solidFill>
                  <a:srgbClr val="000000"/>
                </a:solidFill>
                <a:latin typeface="Neue Haas Grotesk Text Pro"/>
                <a:ea typeface="Neue Haas Grotesk Text Pro"/>
                <a:cs typeface="Neue Haas Grotesk Text Pro"/>
              </a:rPr>
              <a:t>​</a:t>
            </a:r>
            <a:endParaRPr lang="en-US"/>
          </a:p>
        </p:txBody>
      </p:sp>
    </p:spTree>
    <p:extLst>
      <p:ext uri="{BB962C8B-B14F-4D97-AF65-F5344CB8AC3E}">
        <p14:creationId xmlns:p14="http://schemas.microsoft.com/office/powerpoint/2010/main" val="3300220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59B70-3826-F1C7-4FF9-40FE6CBC83C8}"/>
              </a:ext>
            </a:extLst>
          </p:cNvPr>
          <p:cNvSpPr>
            <a:spLocks noGrp="1"/>
          </p:cNvSpPr>
          <p:nvPr>
            <p:ph type="title"/>
          </p:nvPr>
        </p:nvSpPr>
        <p:spPr>
          <a:xfrm>
            <a:off x="-743262" y="33171"/>
            <a:ext cx="13712782" cy="7351517"/>
          </a:xfrm>
          <a:solidFill>
            <a:srgbClr val="FFFF00"/>
          </a:solidFill>
        </p:spPr>
        <p:txBody>
          <a:bodyPr vert="horz" lIns="91440" tIns="45720" rIns="91440" bIns="45720" rtlCol="0" anchor="t">
            <a:normAutofit/>
          </a:bodyPr>
          <a:lstStyle/>
          <a:p>
            <a:pPr marL="285750" indent="-285750">
              <a:buFont typeface="Wingdings"/>
              <a:buChar char="Ø"/>
            </a:pPr>
            <a:br>
              <a:rPr lang="en-US" sz="1800">
                <a:solidFill>
                  <a:srgbClr val="000000"/>
                </a:solidFill>
                <a:latin typeface="Aptos"/>
                <a:ea typeface="Aptos"/>
                <a:cs typeface="Aptos"/>
              </a:rPr>
            </a:br>
            <a:br>
              <a:rPr lang="en-US" sz="1800">
                <a:solidFill>
                  <a:srgbClr val="000000"/>
                </a:solidFill>
                <a:latin typeface="Aptos"/>
                <a:ea typeface="Aptos"/>
                <a:cs typeface="Aptos"/>
              </a:rPr>
            </a:br>
            <a:br>
              <a:rPr lang="en-US" sz="1800">
                <a:latin typeface="Aptos"/>
                <a:ea typeface="Aptos"/>
                <a:cs typeface="Aptos"/>
              </a:rPr>
            </a:br>
            <a:br>
              <a:rPr lang="en-US" sz="1800">
                <a:latin typeface="Aptos"/>
                <a:ea typeface="Aptos"/>
                <a:cs typeface="Aptos"/>
              </a:rPr>
            </a:br>
            <a:br>
              <a:rPr lang="en-US" sz="1800">
                <a:latin typeface="Aptos"/>
                <a:ea typeface="Aptos"/>
                <a:cs typeface="Aptos"/>
              </a:rPr>
            </a:br>
            <a:br>
              <a:rPr lang="en-US" sz="1800">
                <a:latin typeface="Aptos"/>
                <a:ea typeface="Aptos"/>
                <a:cs typeface="Aptos"/>
              </a:rPr>
            </a:br>
            <a:br>
              <a:rPr lang="en-US" sz="1800">
                <a:latin typeface="Aptos"/>
                <a:ea typeface="Aptos"/>
                <a:cs typeface="Aptos"/>
              </a:rPr>
            </a:br>
            <a:r>
              <a:rPr lang="en-US">
                <a:latin typeface="Aptos"/>
                <a:ea typeface="Aptos"/>
                <a:cs typeface="Aptos"/>
              </a:rPr>
              <a:t>                 </a:t>
            </a:r>
            <a:r>
              <a:rPr lang="en-US" b="1" i="0">
                <a:latin typeface="Aptos"/>
                <a:ea typeface="Aptos"/>
                <a:cs typeface="Aptos"/>
              </a:rPr>
              <a:t>Cost Area                            Estimated Amount (GBP)</a:t>
            </a:r>
            <a:br>
              <a:rPr lang="en-US">
                <a:latin typeface="Aptos"/>
                <a:ea typeface="Aptos"/>
                <a:cs typeface="Aptos"/>
              </a:rPr>
            </a:br>
            <a:endParaRPr lang="en-US" b="0" i="0">
              <a:latin typeface="Aptos"/>
              <a:ea typeface="Aptos"/>
              <a:cs typeface="Aptos"/>
            </a:endParaRPr>
          </a:p>
          <a:p>
            <a:pPr marL="457200" indent="-457200">
              <a:buFont typeface="Wingdings"/>
              <a:buChar char="Ø"/>
            </a:pPr>
            <a:r>
              <a:rPr lang="en-US" sz="2800" b="0">
                <a:latin typeface="Aptos"/>
                <a:ea typeface="Segoe UI"/>
                <a:cs typeface="Segoe UI"/>
              </a:rPr>
              <a:t>Rand</a:t>
            </a:r>
            <a:r>
              <a:rPr lang="en-US" sz="2800" b="0" i="0">
                <a:latin typeface="Aptos"/>
                <a:ea typeface="Segoe UI"/>
                <a:cs typeface="Segoe UI"/>
              </a:rPr>
              <a:t> Setup for space (</a:t>
            </a:r>
            <a:r>
              <a:rPr lang="en-US" sz="2800" b="0" i="0" err="1">
                <a:latin typeface="Aptos"/>
                <a:ea typeface="Segoe UI"/>
                <a:cs typeface="Segoe UI"/>
              </a:rPr>
              <a:t>Wearhause+Store</a:t>
            </a:r>
            <a:r>
              <a:rPr lang="en-US" sz="2800" b="0" i="0">
                <a:latin typeface="Aptos"/>
                <a:ea typeface="Segoe UI"/>
                <a:cs typeface="Segoe UI"/>
              </a:rPr>
              <a:t>)                                        25,000 – </a:t>
            </a:r>
            <a:r>
              <a:rPr lang="en-US" sz="2800" b="0">
                <a:latin typeface="Aptos"/>
                <a:ea typeface="Segoe UI"/>
                <a:cs typeface="Segoe UI"/>
              </a:rPr>
              <a:t>45,000</a:t>
            </a:r>
            <a:br>
              <a:rPr lang="en-US" sz="2800" b="0">
                <a:latin typeface="Aptos"/>
                <a:ea typeface="Segoe UI"/>
                <a:cs typeface="Segoe UI"/>
              </a:rPr>
            </a:br>
            <a:r>
              <a:rPr lang="en-US" sz="2800" b="0">
                <a:latin typeface="Aptos"/>
                <a:ea typeface="Segoe UI"/>
                <a:cs typeface="Segoe UI"/>
              </a:rPr>
              <a:t>Renovation</a:t>
            </a:r>
            <a:r>
              <a:rPr lang="en-US" sz="2800" b="0" i="0">
                <a:latin typeface="Aptos"/>
                <a:ea typeface="Segoe UI"/>
                <a:cs typeface="Segoe UI"/>
              </a:rPr>
              <a:t> and Child-Friendly Interior Design                                 15,000 –</a:t>
            </a:r>
            <a:r>
              <a:rPr lang="en-US" sz="2800" b="0">
                <a:latin typeface="Aptos"/>
                <a:ea typeface="Segoe UI"/>
                <a:cs typeface="Segoe UI"/>
              </a:rPr>
              <a:t>25,000</a:t>
            </a:r>
            <a:endParaRPr lang="en-US" sz="2800" b="0" i="0">
              <a:latin typeface="Aptos"/>
              <a:ea typeface="Segoe UI"/>
              <a:cs typeface="Segoe UI"/>
            </a:endParaRPr>
          </a:p>
          <a:p>
            <a:pPr marL="457200" indent="-457200">
              <a:buFont typeface="Wingdings"/>
              <a:buChar char="Ø"/>
            </a:pPr>
            <a:r>
              <a:rPr lang="en-US" sz="2800" b="0" i="0">
                <a:latin typeface="Aptos"/>
                <a:ea typeface="Segoe UI"/>
                <a:cs typeface="Segoe UI"/>
              </a:rPr>
              <a:t>Initial Inventory (Spring-Summer &amp; Fall Season)                             35,000 –50,000</a:t>
            </a:r>
          </a:p>
          <a:p>
            <a:pPr marL="457200" indent="-457200">
              <a:buFont typeface="Wingdings"/>
              <a:buChar char="Ø"/>
            </a:pPr>
            <a:r>
              <a:rPr lang="en-US" sz="2800" b="0" i="0">
                <a:latin typeface="Aptos"/>
                <a:ea typeface="Segoe UI"/>
                <a:cs typeface="Segoe UI"/>
              </a:rPr>
              <a:t>Full Branding (Logo ,</a:t>
            </a:r>
            <a:r>
              <a:rPr lang="en-US" sz="2800" b="0" i="0" err="1">
                <a:latin typeface="Aptos"/>
                <a:ea typeface="Segoe UI"/>
                <a:cs typeface="Segoe UI"/>
              </a:rPr>
              <a:t>Packing,Bags,Labels</a:t>
            </a:r>
            <a:r>
              <a:rPr lang="en-US" sz="2800" b="0" i="0">
                <a:latin typeface="Aptos"/>
                <a:ea typeface="Segoe UI"/>
                <a:cs typeface="Segoe UI"/>
              </a:rPr>
              <a:t>)                                          3000 -5000</a:t>
            </a:r>
          </a:p>
          <a:p>
            <a:pPr marL="457200" indent="-457200">
              <a:buFont typeface="Wingdings"/>
              <a:buChar char="Ø"/>
            </a:pPr>
            <a:r>
              <a:rPr lang="en-US" sz="2800" b="0" i="0">
                <a:latin typeface="Aptos"/>
                <a:ea typeface="Segoe UI"/>
                <a:cs typeface="Segoe UI"/>
              </a:rPr>
              <a:t> Launch Marketing (Google Meta, Mum influencers ,TikTok)        6000 – 10,000</a:t>
            </a:r>
          </a:p>
          <a:p>
            <a:pPr marL="457200" indent="-457200">
              <a:buFont typeface="Wingdings"/>
              <a:buChar char="Ø"/>
            </a:pPr>
            <a:r>
              <a:rPr lang="en-US" sz="2800" b="0" i="0">
                <a:latin typeface="Aptos"/>
                <a:ea typeface="Segoe UI"/>
                <a:cs typeface="Segoe UI"/>
              </a:rPr>
              <a:t>In Store POP Materials and Decor ( Photo, Stickers )                      1500 – 2500</a:t>
            </a:r>
          </a:p>
          <a:p>
            <a:pPr marL="457200" indent="-457200">
              <a:buFont typeface="Wingdings"/>
              <a:buChar char="Ø"/>
            </a:pPr>
            <a:r>
              <a:rPr lang="en-US" sz="2800" b="0" i="0">
                <a:latin typeface="Aptos"/>
                <a:ea typeface="Segoe UI"/>
                <a:cs typeface="Segoe UI"/>
              </a:rPr>
              <a:t>Salaries for First 3 Months (2-3 Sales Staff Marketing role )         12,000 – 18,000</a:t>
            </a:r>
          </a:p>
          <a:p>
            <a:pPr marL="457200" indent="-457200">
              <a:buFont typeface="Wingdings"/>
              <a:buChar char="Ø"/>
            </a:pPr>
            <a:r>
              <a:rPr lang="en-US" sz="2800" b="0" i="0">
                <a:latin typeface="Aptos"/>
                <a:ea typeface="Segoe UI"/>
                <a:cs typeface="Segoe UI"/>
              </a:rPr>
              <a:t>Insurance and Initial Taxes                                                                          1,000 – 1,500</a:t>
            </a:r>
          </a:p>
          <a:p>
            <a:pPr marL="457200" indent="-457200">
              <a:buFont typeface="Wingdings"/>
              <a:buChar char="Ø"/>
            </a:pPr>
            <a:r>
              <a:rPr lang="en-US" sz="2800" b="0" i="0">
                <a:latin typeface="Aptos"/>
                <a:ea typeface="Segoe UI"/>
                <a:cs typeface="Segoe UI"/>
              </a:rPr>
              <a:t>Cash Reserve / Buffer for Unforeseen (Recommended 20 –30 %)  12,000-20,000</a:t>
            </a:r>
            <a:endParaRPr lang="en-US" sz="2800" b="0">
              <a:latin typeface="Aptos"/>
              <a:ea typeface="Segoe UI"/>
              <a:cs typeface="Segoe UI"/>
            </a:endParaRPr>
          </a:p>
          <a:p>
            <a:pPr marL="457200" indent="-457200">
              <a:lnSpc>
                <a:spcPts val="2354"/>
              </a:lnSpc>
              <a:buFont typeface="Wingdings"/>
              <a:buChar char="Ø"/>
            </a:pPr>
            <a:endParaRPr lang="en-US" sz="2800">
              <a:latin typeface="Aptos"/>
            </a:endParaRPr>
          </a:p>
        </p:txBody>
      </p:sp>
      <p:sp>
        <p:nvSpPr>
          <p:cNvPr id="3" name="Date Placeholder 2">
            <a:extLst>
              <a:ext uri="{FF2B5EF4-FFF2-40B4-BE49-F238E27FC236}">
                <a16:creationId xmlns:a16="http://schemas.microsoft.com/office/drawing/2014/main" id="{07386713-9D06-AAFB-9B00-076C11361C1E}"/>
              </a:ext>
            </a:extLst>
          </p:cNvPr>
          <p:cNvSpPr>
            <a:spLocks noGrp="1"/>
          </p:cNvSpPr>
          <p:nvPr>
            <p:ph type="dt" sz="half" idx="10"/>
          </p:nvPr>
        </p:nvSpPr>
        <p:spPr/>
        <p:txBody>
          <a:bodyPr/>
          <a:lstStyle/>
          <a:p>
            <a:fld id="{C762F11F-9A2F-4D0D-B2AF-5BA58486ECD1}" type="datetime1">
              <a:t>12/6/2025</a:t>
            </a:fld>
            <a:endParaRPr lang="en-US"/>
          </a:p>
        </p:txBody>
      </p:sp>
      <p:sp>
        <p:nvSpPr>
          <p:cNvPr id="4" name="Footer Placeholder 3">
            <a:extLst>
              <a:ext uri="{FF2B5EF4-FFF2-40B4-BE49-F238E27FC236}">
                <a16:creationId xmlns:a16="http://schemas.microsoft.com/office/drawing/2014/main" id="{5D318BE9-8C94-EAF0-F739-62DC91CB93A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24D84B7D-85D1-1CEC-9E67-E7AB616158C7}"/>
              </a:ext>
            </a:extLst>
          </p:cNvPr>
          <p:cNvSpPr>
            <a:spLocks noGrp="1"/>
          </p:cNvSpPr>
          <p:nvPr>
            <p:ph type="sldNum" sz="quarter" idx="12"/>
          </p:nvPr>
        </p:nvSpPr>
        <p:spPr/>
        <p:txBody>
          <a:bodyPr/>
          <a:lstStyle/>
          <a:p>
            <a:fld id="{CC057153-B650-4DEB-B370-79DDCFDCE934}" type="slidenum">
              <a:rPr lang="en-US" dirty="0"/>
              <a:t>6</a:t>
            </a:fld>
            <a:endParaRPr lang="en-US"/>
          </a:p>
        </p:txBody>
      </p:sp>
      <p:sp>
        <p:nvSpPr>
          <p:cNvPr id="6" name="Cylinder 5">
            <a:extLst>
              <a:ext uri="{FF2B5EF4-FFF2-40B4-BE49-F238E27FC236}">
                <a16:creationId xmlns:a16="http://schemas.microsoft.com/office/drawing/2014/main" id="{0A586653-083F-B5FF-973F-A5A515E1A938}"/>
              </a:ext>
            </a:extLst>
          </p:cNvPr>
          <p:cNvSpPr/>
          <p:nvPr/>
        </p:nvSpPr>
        <p:spPr>
          <a:xfrm>
            <a:off x="23430" y="262830"/>
            <a:ext cx="11817723" cy="216865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endParaRPr lang="en-US" sz="4000">
              <a:solidFill>
                <a:srgbClr val="000000"/>
              </a:solidFill>
            </a:endParaRPr>
          </a:p>
        </p:txBody>
      </p:sp>
      <p:pic>
        <p:nvPicPr>
          <p:cNvPr id="7" name="Picture 6" descr="15+ Thousand Budget Evaluation Royalty-Free Images, Stock Photos &amp; Pictures  | Shutterstock">
            <a:extLst>
              <a:ext uri="{FF2B5EF4-FFF2-40B4-BE49-F238E27FC236}">
                <a16:creationId xmlns:a16="http://schemas.microsoft.com/office/drawing/2014/main" id="{3787DFA0-E2A1-AEBD-F373-CE93C540FC74}"/>
              </a:ext>
            </a:extLst>
          </p:cNvPr>
          <p:cNvPicPr>
            <a:picLocks noChangeAspect="1"/>
          </p:cNvPicPr>
          <p:nvPr/>
        </p:nvPicPr>
        <p:blipFill>
          <a:blip r:embed="rId2"/>
          <a:stretch>
            <a:fillRect/>
          </a:stretch>
        </p:blipFill>
        <p:spPr>
          <a:xfrm>
            <a:off x="6520142" y="513509"/>
            <a:ext cx="5102037" cy="1438274"/>
          </a:xfrm>
          <a:prstGeom prst="rect">
            <a:avLst/>
          </a:prstGeom>
        </p:spPr>
      </p:pic>
      <p:sp>
        <p:nvSpPr>
          <p:cNvPr id="9" name="Ribbon: Curved and Tilted Up 8">
            <a:extLst>
              <a:ext uri="{FF2B5EF4-FFF2-40B4-BE49-F238E27FC236}">
                <a16:creationId xmlns:a16="http://schemas.microsoft.com/office/drawing/2014/main" id="{2840D9D7-FD1D-2EB1-CBAE-AD1888D0F68B}"/>
              </a:ext>
            </a:extLst>
          </p:cNvPr>
          <p:cNvSpPr/>
          <p:nvPr/>
        </p:nvSpPr>
        <p:spPr>
          <a:xfrm>
            <a:off x="25469" y="502229"/>
            <a:ext cx="6460502" cy="1442506"/>
          </a:xfrm>
          <a:prstGeom prst="ellipseRibbon2">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i="0" u="none" strike="noStrike" baseline="0">
                <a:solidFill>
                  <a:srgbClr val="000000"/>
                </a:solidFill>
                <a:latin typeface="Neue Haas Grotesk Text Pro"/>
                <a:ea typeface="Neue Haas Grotesk Text Pro"/>
                <a:cs typeface="Neue Haas Grotesk Text Pro"/>
              </a:rPr>
              <a:t>Funding Evaluation</a:t>
            </a:r>
            <a:r>
              <a:rPr lang="en-US" sz="4000" b="0" i="0" u="none" strike="noStrike" baseline="0">
                <a:solidFill>
                  <a:srgbClr val="000000"/>
                </a:solidFill>
                <a:latin typeface="Neue Haas Grotesk Text Pro"/>
                <a:ea typeface="Neue Haas Grotesk Text Pro"/>
                <a:cs typeface="Neue Haas Grotesk Text Pro"/>
              </a:rPr>
              <a:t>​</a:t>
            </a:r>
            <a:r>
              <a:rPr lang="en-US" sz="4000" b="0" i="0">
                <a:solidFill>
                  <a:srgbClr val="000000"/>
                </a:solidFill>
                <a:latin typeface="Neue Haas Grotesk Text Pro"/>
                <a:ea typeface="Neue Haas Grotesk Text Pro"/>
                <a:cs typeface="Neue Haas Grotesk Text Pro"/>
              </a:rPr>
              <a:t>​</a:t>
            </a:r>
            <a:endParaRPr lang="en-US"/>
          </a:p>
        </p:txBody>
      </p:sp>
    </p:spTree>
    <p:extLst>
      <p:ext uri="{BB962C8B-B14F-4D97-AF65-F5344CB8AC3E}">
        <p14:creationId xmlns:p14="http://schemas.microsoft.com/office/powerpoint/2010/main" val="3874505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460FD-B819-57DD-36CF-090680C94064}"/>
              </a:ext>
            </a:extLst>
          </p:cNvPr>
          <p:cNvSpPr>
            <a:spLocks noGrp="1"/>
          </p:cNvSpPr>
          <p:nvPr>
            <p:ph type="title"/>
          </p:nvPr>
        </p:nvSpPr>
        <p:spPr>
          <a:xfrm>
            <a:off x="605565" y="625019"/>
            <a:ext cx="3584429" cy="1383078"/>
          </a:xfrm>
        </p:spPr>
        <p:txBody>
          <a:bodyPr>
            <a:normAutofit fontScale="90000"/>
          </a:bodyPr>
          <a:lstStyle/>
          <a:p>
            <a:br>
              <a:rPr lang="en-US"/>
            </a:br>
            <a:r>
              <a:rPr lang="en-US"/>
              <a:t>        </a:t>
            </a:r>
            <a:br>
              <a:rPr lang="en-US"/>
            </a:br>
            <a:br>
              <a:rPr lang="en-US"/>
            </a:br>
            <a:endParaRPr lang="en-US"/>
          </a:p>
        </p:txBody>
      </p:sp>
      <p:sp>
        <p:nvSpPr>
          <p:cNvPr id="4" name="Text Placeholder 3">
            <a:extLst>
              <a:ext uri="{FF2B5EF4-FFF2-40B4-BE49-F238E27FC236}">
                <a16:creationId xmlns:a16="http://schemas.microsoft.com/office/drawing/2014/main" id="{74845E37-1E7C-82FB-FB20-9F032E8A70FA}"/>
              </a:ext>
            </a:extLst>
          </p:cNvPr>
          <p:cNvSpPr>
            <a:spLocks noGrp="1"/>
          </p:cNvSpPr>
          <p:nvPr>
            <p:ph type="body" sz="half" idx="2"/>
          </p:nvPr>
        </p:nvSpPr>
        <p:spPr>
          <a:xfrm>
            <a:off x="4485" y="1873638"/>
            <a:ext cx="5042348" cy="4981051"/>
          </a:xfrm>
          <a:solidFill>
            <a:srgbClr val="FFFF00"/>
          </a:solidFill>
        </p:spPr>
        <p:txBody>
          <a:bodyPr vert="horz" lIns="91440" tIns="45720" rIns="91440" bIns="45720" rtlCol="0" anchor="b">
            <a:noAutofit/>
          </a:bodyPr>
          <a:lstStyle/>
          <a:p>
            <a:endParaRPr lang="en-US" sz="1800">
              <a:ea typeface="+mn-lt"/>
              <a:cs typeface="+mn-lt"/>
            </a:endParaRPr>
          </a:p>
          <a:p>
            <a:endParaRPr lang="en-US" sz="1800">
              <a:ea typeface="+mn-lt"/>
              <a:cs typeface="+mn-lt"/>
            </a:endParaRPr>
          </a:p>
          <a:p>
            <a:endParaRPr lang="en-US" sz="1800" b="1">
              <a:ea typeface="+mn-lt"/>
              <a:cs typeface="+mn-lt"/>
            </a:endParaRPr>
          </a:p>
          <a:p>
            <a:endParaRPr lang="en-US" sz="1800" b="1">
              <a:ea typeface="+mn-lt"/>
              <a:cs typeface="+mn-lt"/>
            </a:endParaRPr>
          </a:p>
          <a:p>
            <a:endParaRPr lang="en-US" sz="1800" b="1">
              <a:ea typeface="+mn-lt"/>
              <a:cs typeface="+mn-lt"/>
            </a:endParaRPr>
          </a:p>
          <a:p>
            <a:endParaRPr lang="en-US" sz="1800" b="1">
              <a:ea typeface="+mn-lt"/>
              <a:cs typeface="+mn-lt"/>
            </a:endParaRPr>
          </a:p>
          <a:p>
            <a:endParaRPr lang="en-US" sz="1800" b="1">
              <a:ea typeface="+mn-lt"/>
              <a:cs typeface="+mn-lt"/>
            </a:endParaRPr>
          </a:p>
          <a:p>
            <a:r>
              <a:rPr lang="en-US" sz="1800" b="1">
                <a:ea typeface="+mn-lt"/>
                <a:cs typeface="+mn-lt"/>
              </a:rPr>
              <a:t>Launching a proper children’s shoe shop in the UK (2025–2026) is totally realistic and still attractive.</a:t>
            </a:r>
            <a:endParaRPr lang="en-US" sz="1800" b="1"/>
          </a:p>
          <a:p>
            <a:r>
              <a:rPr lang="en-US" sz="1800" b="1">
                <a:ea typeface="+mn-lt"/>
                <a:cs typeface="+mn-lt"/>
              </a:rPr>
              <a:t>A solid medium setup — 50–80 sqm store in a decent spot + strong online — will cost you £125k–£175k.</a:t>
            </a:r>
            <a:endParaRPr lang="en-US" sz="1800" b="1"/>
          </a:p>
          <a:p>
            <a:r>
              <a:rPr lang="en-US" sz="1800" b="1">
                <a:ea typeface="+mn-lt"/>
                <a:cs typeface="+mn-lt"/>
              </a:rPr>
              <a:t>That gets you a fun, child-friendly fit-out, good stock, a proper website, launch marketing and enough cash buffer to sleep at night.</a:t>
            </a:r>
            <a:endParaRPr lang="en-US" sz="1800" b="1"/>
          </a:p>
          <a:p>
            <a:r>
              <a:rPr lang="en-US" sz="1800" b="1">
                <a:ea typeface="+mn-lt"/>
                <a:cs typeface="+mn-lt"/>
              </a:rPr>
              <a:t>Do it right and you’ve got a profitable little gem. Simple as that.</a:t>
            </a:r>
            <a:endParaRPr lang="en-US" sz="1800" b="1"/>
          </a:p>
          <a:p>
            <a:endParaRPr lang="en-US" sz="1800" b="1"/>
          </a:p>
        </p:txBody>
      </p:sp>
      <p:sp>
        <p:nvSpPr>
          <p:cNvPr id="5" name="Date Placeholder 4">
            <a:extLst>
              <a:ext uri="{FF2B5EF4-FFF2-40B4-BE49-F238E27FC236}">
                <a16:creationId xmlns:a16="http://schemas.microsoft.com/office/drawing/2014/main" id="{378BCB60-860E-39C5-884E-D377EF38DA89}"/>
              </a:ext>
            </a:extLst>
          </p:cNvPr>
          <p:cNvSpPr>
            <a:spLocks noGrp="1"/>
          </p:cNvSpPr>
          <p:nvPr>
            <p:ph type="dt" sz="half" idx="10"/>
          </p:nvPr>
        </p:nvSpPr>
        <p:spPr/>
        <p:txBody>
          <a:bodyPr/>
          <a:lstStyle/>
          <a:p>
            <a:fld id="{8D1DFD9E-9093-45B7-992E-4C7B3A29D478}" type="datetime1">
              <a:t>12/6/2025</a:t>
            </a:fld>
            <a:endParaRPr lang="en-US"/>
          </a:p>
        </p:txBody>
      </p:sp>
      <p:sp>
        <p:nvSpPr>
          <p:cNvPr id="6" name="Footer Placeholder 5">
            <a:extLst>
              <a:ext uri="{FF2B5EF4-FFF2-40B4-BE49-F238E27FC236}">
                <a16:creationId xmlns:a16="http://schemas.microsoft.com/office/drawing/2014/main" id="{4BF4FCD7-456E-193E-40FE-4875665A6C00}"/>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EADCCCD7-8C0B-D505-F96D-B7EAB9BEED81}"/>
              </a:ext>
            </a:extLst>
          </p:cNvPr>
          <p:cNvSpPr>
            <a:spLocks noGrp="1"/>
          </p:cNvSpPr>
          <p:nvPr>
            <p:ph type="sldNum" sz="quarter" idx="12"/>
          </p:nvPr>
        </p:nvSpPr>
        <p:spPr/>
        <p:txBody>
          <a:bodyPr/>
          <a:lstStyle/>
          <a:p>
            <a:fld id="{CC057153-B650-4DEB-B370-79DDCFDCE934}" type="slidenum">
              <a:rPr lang="en-US" dirty="0"/>
              <a:t>7</a:t>
            </a:fld>
            <a:endParaRPr lang="en-US"/>
          </a:p>
        </p:txBody>
      </p:sp>
      <p:sp>
        <p:nvSpPr>
          <p:cNvPr id="11" name="Picture Placeholder 10">
            <a:extLst>
              <a:ext uri="{FF2B5EF4-FFF2-40B4-BE49-F238E27FC236}">
                <a16:creationId xmlns:a16="http://schemas.microsoft.com/office/drawing/2014/main" id="{CBDFF0A6-5663-7392-F946-37D804C4865F}"/>
              </a:ext>
            </a:extLst>
          </p:cNvPr>
          <p:cNvSpPr>
            <a:spLocks noGrp="1"/>
          </p:cNvSpPr>
          <p:nvPr>
            <p:ph type="pic" idx="1"/>
          </p:nvPr>
        </p:nvSpPr>
        <p:spPr>
          <a:xfrm>
            <a:off x="5052114" y="-15249"/>
            <a:ext cx="7021568" cy="6833372"/>
          </a:xfrm>
          <a:solidFill>
            <a:srgbClr val="00B0F0"/>
          </a:solidFill>
        </p:spPr>
      </p:sp>
      <p:sp>
        <p:nvSpPr>
          <p:cNvPr id="8" name="Flowchart: Multidocument 7">
            <a:extLst>
              <a:ext uri="{FF2B5EF4-FFF2-40B4-BE49-F238E27FC236}">
                <a16:creationId xmlns:a16="http://schemas.microsoft.com/office/drawing/2014/main" id="{37A0AA6B-994A-7DA7-4775-33CF7897F355}"/>
              </a:ext>
            </a:extLst>
          </p:cNvPr>
          <p:cNvSpPr/>
          <p:nvPr/>
        </p:nvSpPr>
        <p:spPr>
          <a:xfrm>
            <a:off x="5096" y="-281167"/>
            <a:ext cx="4859494" cy="2148482"/>
          </a:xfrm>
          <a:prstGeom prst="flowChartMultidocumen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lgn="ctr">
              <a:buFont typeface="Wingdings"/>
              <a:buChar char="v"/>
            </a:pPr>
            <a:r>
              <a:rPr lang="en-US" sz="2800" b="1" i="0" u="none" strike="noStrike" baseline="0">
                <a:solidFill>
                  <a:srgbClr val="000000"/>
                </a:solidFill>
                <a:latin typeface="Neue Haas Grotesk Text Pro"/>
                <a:ea typeface="Neue Haas Grotesk Text Pro"/>
                <a:cs typeface="Neue Haas Grotesk Text Pro"/>
              </a:rPr>
              <a:t>Conclusion</a:t>
            </a:r>
            <a:endParaRPr lang="en-US" sz="2800"/>
          </a:p>
        </p:txBody>
      </p:sp>
      <p:sp>
        <p:nvSpPr>
          <p:cNvPr id="13" name="TextBox 12">
            <a:extLst>
              <a:ext uri="{FF2B5EF4-FFF2-40B4-BE49-F238E27FC236}">
                <a16:creationId xmlns:a16="http://schemas.microsoft.com/office/drawing/2014/main" id="{86A6DE13-72C3-82D3-9B78-91829D0F21AD}"/>
              </a:ext>
            </a:extLst>
          </p:cNvPr>
          <p:cNvSpPr txBox="1"/>
          <p:nvPr/>
        </p:nvSpPr>
        <p:spPr>
          <a:xfrm>
            <a:off x="5367618" y="44823"/>
            <a:ext cx="6476997"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marL="342900" indent="-342900">
              <a:buFont typeface="Wingdings"/>
              <a:buChar char="Ø"/>
            </a:pPr>
            <a:r>
              <a:rPr lang="en-US" sz="2400" b="1"/>
              <a:t>In UK children’s footwear market remains resilient (parents rarely cut spending on their children’s foot health and comfort), and brands that combine proper fitting advice, sustainable materials, and a joyful shopping experience continue to see strong customer loyalty and healthy margins (typically 50–60 % on mid-range and premium lines).                </a:t>
            </a:r>
          </a:p>
          <a:p>
            <a:pPr algn="ctr"/>
            <a:endParaRPr lang="en-US" sz="2400" b="1"/>
          </a:p>
        </p:txBody>
      </p:sp>
      <p:sp>
        <p:nvSpPr>
          <p:cNvPr id="14" name="TextBox 13">
            <a:extLst>
              <a:ext uri="{FF2B5EF4-FFF2-40B4-BE49-F238E27FC236}">
                <a16:creationId xmlns:a16="http://schemas.microsoft.com/office/drawing/2014/main" id="{A909D23C-92F7-4BB8-B19C-0349B0A24601}"/>
              </a:ext>
            </a:extLst>
          </p:cNvPr>
          <p:cNvSpPr txBox="1"/>
          <p:nvPr/>
        </p:nvSpPr>
        <p:spPr>
          <a:xfrm>
            <a:off x="5502089" y="4247029"/>
            <a:ext cx="6163232" cy="2585323"/>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en-US" sz="2400" b="1">
                <a:latin typeface="Arial"/>
                <a:cs typeface="Arial"/>
              </a:rPr>
              <a:t>With careful location choice, disciplined cost control, and a clear omnichannel strategy from day one, the business can realistically reach break-even within 10–18 months and generate attractive returns thereafter.</a:t>
            </a:r>
            <a:endParaRPr lang="en-US" b="1"/>
          </a:p>
          <a:p>
            <a:pPr algn="ctr"/>
            <a:endParaRPr lang="en-US" b="1"/>
          </a:p>
        </p:txBody>
      </p:sp>
    </p:spTree>
    <p:extLst>
      <p:ext uri="{BB962C8B-B14F-4D97-AF65-F5344CB8AC3E}">
        <p14:creationId xmlns:p14="http://schemas.microsoft.com/office/powerpoint/2010/main" val="3340468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A1AF3-2D4F-0D6F-0300-391769F8F8D4}"/>
              </a:ext>
            </a:extLst>
          </p:cNvPr>
          <p:cNvSpPr>
            <a:spLocks noGrp="1"/>
          </p:cNvSpPr>
          <p:nvPr>
            <p:ph type="title"/>
          </p:nvPr>
        </p:nvSpPr>
        <p:spPr>
          <a:xfrm>
            <a:off x="-3676" y="190051"/>
            <a:ext cx="12222401" cy="6667962"/>
          </a:xfrm>
          <a:solidFill>
            <a:schemeClr val="tx1">
              <a:lumMod val="50000"/>
              <a:lumOff val="50000"/>
            </a:schemeClr>
          </a:solidFill>
        </p:spPr>
        <p:txBody>
          <a:bodyPr/>
          <a:lstStyle/>
          <a:p>
            <a:r>
              <a:rPr lang="en-US"/>
              <a:t>             Children's shoes</a:t>
            </a:r>
          </a:p>
        </p:txBody>
      </p:sp>
      <p:sp>
        <p:nvSpPr>
          <p:cNvPr id="3" name="Date Placeholder 2">
            <a:extLst>
              <a:ext uri="{FF2B5EF4-FFF2-40B4-BE49-F238E27FC236}">
                <a16:creationId xmlns:a16="http://schemas.microsoft.com/office/drawing/2014/main" id="{8CB706DE-E2F0-D463-B89E-7932EF5F1BA3}"/>
              </a:ext>
            </a:extLst>
          </p:cNvPr>
          <p:cNvSpPr>
            <a:spLocks noGrp="1"/>
          </p:cNvSpPr>
          <p:nvPr>
            <p:ph type="dt" sz="half" idx="10"/>
          </p:nvPr>
        </p:nvSpPr>
        <p:spPr/>
        <p:txBody>
          <a:bodyPr/>
          <a:lstStyle/>
          <a:p>
            <a:fld id="{7D306042-5CF1-4B46-AD78-4C90EC8002B8}" type="datetime1">
              <a:rPr lang="en-US"/>
              <a:t>12/6/2025</a:t>
            </a:fld>
            <a:endParaRPr lang="en-US"/>
          </a:p>
        </p:txBody>
      </p:sp>
      <p:sp>
        <p:nvSpPr>
          <p:cNvPr id="4" name="Footer Placeholder 3">
            <a:extLst>
              <a:ext uri="{FF2B5EF4-FFF2-40B4-BE49-F238E27FC236}">
                <a16:creationId xmlns:a16="http://schemas.microsoft.com/office/drawing/2014/main" id="{0A3F2EB6-ECF5-B57D-F143-6F7A4CFB43A3}"/>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C54892C3-F82E-C68C-A314-D6ACA8ADA6C4}"/>
              </a:ext>
            </a:extLst>
          </p:cNvPr>
          <p:cNvSpPr>
            <a:spLocks noGrp="1"/>
          </p:cNvSpPr>
          <p:nvPr>
            <p:ph type="sldNum" sz="quarter" idx="12"/>
          </p:nvPr>
        </p:nvSpPr>
        <p:spPr/>
        <p:txBody>
          <a:bodyPr/>
          <a:lstStyle/>
          <a:p>
            <a:fld id="{CC057153-B650-4DEB-B370-79DDCFDCE934}" type="slidenum">
              <a:rPr lang="en-US" dirty="0"/>
              <a:t>8</a:t>
            </a:fld>
            <a:endParaRPr lang="en-US"/>
          </a:p>
        </p:txBody>
      </p:sp>
      <p:pic>
        <p:nvPicPr>
          <p:cNvPr id="7" name="Picture 6" descr="Thank You So Much Images – Browse 1,335 Stock Photos ...">
            <a:extLst>
              <a:ext uri="{FF2B5EF4-FFF2-40B4-BE49-F238E27FC236}">
                <a16:creationId xmlns:a16="http://schemas.microsoft.com/office/drawing/2014/main" id="{699BE58F-CE36-149B-6F61-BACA3FA97CD9}"/>
              </a:ext>
            </a:extLst>
          </p:cNvPr>
          <p:cNvPicPr>
            <a:picLocks noChangeAspect="1"/>
          </p:cNvPicPr>
          <p:nvPr/>
        </p:nvPicPr>
        <p:blipFill>
          <a:blip r:embed="rId2"/>
          <a:stretch>
            <a:fillRect/>
          </a:stretch>
        </p:blipFill>
        <p:spPr>
          <a:xfrm>
            <a:off x="1596840" y="1199031"/>
            <a:ext cx="9009527" cy="4538381"/>
          </a:xfrm>
          <a:prstGeom prst="rect">
            <a:avLst/>
          </a:prstGeom>
        </p:spPr>
      </p:pic>
    </p:spTree>
    <p:extLst>
      <p:ext uri="{BB962C8B-B14F-4D97-AF65-F5344CB8AC3E}">
        <p14:creationId xmlns:p14="http://schemas.microsoft.com/office/powerpoint/2010/main" val="3186350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VanillaVTI</vt:lpstr>
      <vt:lpstr> </vt:lpstr>
      <vt:lpstr>PowerPoint Presentation</vt:lpstr>
      <vt:lpstr>      </vt:lpstr>
      <vt:lpstr>   </vt:lpstr>
      <vt:lpstr>PowerPoint Presentation</vt:lpstr>
      <vt:lpstr>                        Cost Area                            Estimated Amount (GBP)  Rand Setup for space (Wearhause+Store)                                        25,000 – 45,000 Renovation and Child-Friendly Interior Design                                 15,000 –25,000 Initial Inventory (Spring-Summer &amp; Fall Season)                             35,000 –50,000 Full Branding (Logo ,Packing,Bags,Labels)                                          3000 -5000  Launch Marketing (Google Meta, Mum influencers ,TikTok)        6000 – 10,000 In Store POP Materials and Decor ( Photo, Stickers )                      1500 – 2500 Salaries for First 3 Months (2-3 Sales Staff Marketing role )         12,000 – 18,000 Insurance and Initial Taxes                                                                          1,000 – 1,500 Cash Reserve / Buffer for Unforeseen (Recommended 20 –30 %)  12,000-20,000 </vt:lpstr>
      <vt:lpstr>           </vt:lpstr>
      <vt:lpstr>             Children's shoes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cp:revision>
  <dcterms:created xsi:type="dcterms:W3CDTF">2025-11-30T13:58:08Z</dcterms:created>
  <dcterms:modified xsi:type="dcterms:W3CDTF">2025-12-06T17:25:48Z</dcterms:modified>
</cp:coreProperties>
</file>