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64B5F-AA11-41A6-8F5D-85DB8D7723C1}" v="4" dt="2026-07-13T10:08:24.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p:cViewPr varScale="1">
        <p:scale>
          <a:sx n="78" d="100"/>
          <a:sy n="78" d="100"/>
        </p:scale>
        <p:origin x="878" y="7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dirty="0"/>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dirty="0"/>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US"/>
              <a:t>Click to edit Master title style</a:t>
            </a:r>
            <a:endParaRPr lang="en-US" dirty="0"/>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US"/>
              <a:t>Click to edit Master title style</a:t>
            </a:r>
            <a:endParaRPr lang="en-US" dirty="0"/>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7/13/2026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dirty="0"/>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dirty="0"/>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dirty="0"/>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7/13/2026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US"/>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a:xfrm>
            <a:off x="77002" y="105878"/>
            <a:ext cx="6933398" cy="6563481"/>
          </a:xfrm>
        </p:spPr>
        <p:txBody>
          <a:bodyPr>
            <a:normAutofit fontScale="90000"/>
          </a:bodyPr>
          <a:lstStyle/>
          <a:p>
            <a:pPr algn="ctr"/>
            <a:br>
              <a:rPr lang="en-US" sz="1800" dirty="0"/>
            </a:br>
            <a:br>
              <a:rPr lang="en-US" sz="1800" dirty="0"/>
            </a:br>
            <a:br>
              <a:rPr lang="en-US" sz="1800" dirty="0"/>
            </a:br>
            <a:br>
              <a:rPr lang="en-US" sz="1800" dirty="0"/>
            </a:br>
            <a:br>
              <a:rPr lang="en-US" sz="1800" dirty="0"/>
            </a:br>
            <a:r>
              <a:rPr lang="en-US" sz="2000" b="1" dirty="0"/>
              <a:t>University of Wales Trinity San David</a:t>
            </a:r>
            <a:br>
              <a:rPr lang="en-US" sz="2000" b="1" dirty="0"/>
            </a:br>
            <a:br>
              <a:rPr lang="en-US" sz="1800" b="1" dirty="0"/>
            </a:br>
            <a:br>
              <a:rPr lang="en-US" sz="1800" b="1" dirty="0"/>
            </a:br>
            <a:r>
              <a:rPr lang="en-US" sz="1800" b="1" dirty="0"/>
              <a:t>Managing business information</a:t>
            </a:r>
            <a:br>
              <a:rPr lang="en-US" sz="1800" b="1" dirty="0"/>
            </a:br>
            <a:br>
              <a:rPr lang="en-US" sz="1800" b="1" dirty="0"/>
            </a:br>
            <a:r>
              <a:rPr lang="en-US" sz="1800" dirty="0"/>
              <a:t>Student Name: Edilson Francisco de Oliveira</a:t>
            </a:r>
            <a:br>
              <a:rPr lang="en-US" sz="1800" dirty="0"/>
            </a:br>
            <a:br>
              <a:rPr lang="en-US" sz="1800" dirty="0"/>
            </a:br>
            <a:r>
              <a:rPr lang="en-US" sz="1800" dirty="0"/>
              <a:t>student id: 1818480</a:t>
            </a:r>
            <a:br>
              <a:rPr lang="en-US" sz="1800" dirty="0"/>
            </a:br>
            <a:br>
              <a:rPr lang="en-US" sz="1800" dirty="0"/>
            </a:br>
            <a:r>
              <a:rPr lang="en-US" sz="1800" dirty="0"/>
              <a:t>Lecture name: Amitave Banik</a:t>
            </a:r>
            <a:br>
              <a:rPr lang="en-US" sz="1800" dirty="0"/>
            </a:br>
            <a:br>
              <a:rPr lang="en-US" sz="1800" dirty="0"/>
            </a:br>
            <a:r>
              <a:rPr lang="en-US" sz="1800" dirty="0"/>
              <a:t>Presentation:</a:t>
            </a:r>
            <a:br>
              <a:rPr lang="en-US" sz="1800" dirty="0"/>
            </a:br>
            <a:br>
              <a:rPr lang="en-US" sz="1800" dirty="0"/>
            </a:br>
            <a:r>
              <a:rPr lang="en-US" sz="1800" dirty="0"/>
              <a:t>Topics: ETHICAL considerations</a:t>
            </a:r>
            <a:br>
              <a:rPr lang="en-US" sz="1800" dirty="0"/>
            </a:br>
            <a:br>
              <a:rPr lang="en-US" sz="1800" dirty="0"/>
            </a:br>
            <a:br>
              <a:rPr lang="en-US" sz="1800" dirty="0"/>
            </a:br>
            <a:r>
              <a:rPr lang="en-US" sz="1800" dirty="0"/>
              <a:t>Discuss: (Data privacy, Security and ethical concerns, AI decision making, Employee monitoring and bias, ways to Mitigate risks and responsibility to use).</a:t>
            </a: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endParaRPr lang="en-US" sz="1800" dirty="0"/>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Tree>
    <p:extLst>
      <p:ext uri="{BB962C8B-B14F-4D97-AF65-F5344CB8AC3E}">
        <p14:creationId xmlns:p14="http://schemas.microsoft.com/office/powerpoint/2010/main" val="171634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56CD5-6FA8-11CA-9278-47E2C7FA5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7225F7-EC57-DE9F-A32B-7F1FC575DA93}"/>
              </a:ext>
            </a:extLst>
          </p:cNvPr>
          <p:cNvSpPr>
            <a:spLocks noGrp="1"/>
          </p:cNvSpPr>
          <p:nvPr>
            <p:ph type="ctrTitle"/>
          </p:nvPr>
        </p:nvSpPr>
        <p:spPr>
          <a:xfrm>
            <a:off x="34028" y="1"/>
            <a:ext cx="7142092" cy="6710740"/>
          </a:xfrm>
        </p:spPr>
        <p:txBody>
          <a:bodyPr>
            <a:normAutofit fontScale="90000"/>
          </a:bodyPr>
          <a:lstStyle/>
          <a:p>
            <a:br>
              <a:rPr lang="en-US" sz="1800" dirty="0"/>
            </a:br>
            <a:br>
              <a:rPr lang="en-US" sz="1800" dirty="0"/>
            </a:br>
            <a:br>
              <a:rPr lang="en-US" sz="1800" dirty="0"/>
            </a:br>
            <a:br>
              <a:rPr lang="en-US" sz="1800" dirty="0"/>
            </a:br>
            <a:r>
              <a:rPr lang="en-US" sz="2000" b="1" dirty="0"/>
              <a:t>Data Privacy</a:t>
            </a:r>
            <a:br>
              <a:rPr lang="en-US" sz="2000" b="1" dirty="0"/>
            </a:br>
            <a:br>
              <a:rPr lang="en-US" sz="2000" b="1" dirty="0"/>
            </a:br>
            <a:br>
              <a:rPr lang="en-US" sz="1800" b="1" dirty="0"/>
            </a:br>
            <a:br>
              <a:rPr lang="en-US" sz="1800" b="1" dirty="0"/>
            </a:br>
            <a:r>
              <a:rPr lang="en-US" sz="1800" b="1" dirty="0"/>
              <a:t>data privacy </a:t>
            </a:r>
            <a:r>
              <a:rPr lang="en-US" sz="1800" dirty="0"/>
              <a:t>is the protection of personal information, and the control people have over how their data is collected, used, shared and stored. </a:t>
            </a:r>
            <a:br>
              <a:rPr lang="en-US" sz="1800" dirty="0"/>
            </a:br>
            <a:br>
              <a:rPr lang="en-US" sz="1800" dirty="0"/>
            </a:br>
            <a:r>
              <a:rPr lang="en-US" sz="1800" dirty="0"/>
              <a:t>In summary it ensures that personal data as a name, email, phone number etc. keep safe.</a:t>
            </a:r>
            <a:br>
              <a:rPr lang="en-US" sz="1800" dirty="0"/>
            </a:br>
            <a:br>
              <a:rPr lang="en-US" sz="1800" dirty="0"/>
            </a:br>
            <a:r>
              <a:rPr lang="en-US" sz="1800" dirty="0"/>
              <a:t>Helps prevent unauthorized access of our personal information.</a:t>
            </a:r>
            <a:br>
              <a:rPr lang="en-US" sz="1800" dirty="0"/>
            </a:br>
            <a:br>
              <a:rPr lang="en-US" sz="1800" dirty="0"/>
            </a:br>
            <a:r>
              <a:rPr lang="en-US" sz="1800" dirty="0"/>
              <a:t>In simple terms, data privacy means keeping personal information secure and giving people control over how their data is used.</a:t>
            </a:r>
            <a:br>
              <a:rPr lang="en-US" sz="1800" dirty="0"/>
            </a:br>
            <a:br>
              <a:rPr lang="en-US" sz="1800" b="1" dirty="0"/>
            </a:br>
            <a:br>
              <a:rPr lang="en-US" sz="1800" b="1" dirty="0"/>
            </a:br>
            <a:br>
              <a:rPr lang="en-US" sz="1800" i="1"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endParaRPr lang="en-US" sz="1800" dirty="0"/>
          </a:p>
        </p:txBody>
      </p:sp>
      <p:pic>
        <p:nvPicPr>
          <p:cNvPr id="6" name="Picture Placeholder 5">
            <a:extLst>
              <a:ext uri="{FF2B5EF4-FFF2-40B4-BE49-F238E27FC236}">
                <a16:creationId xmlns:a16="http://schemas.microsoft.com/office/drawing/2014/main" id="{8E14C302-64BD-2853-0C7B-9A2C9CB02D9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Tree>
    <p:extLst>
      <p:ext uri="{BB962C8B-B14F-4D97-AF65-F5344CB8AC3E}">
        <p14:creationId xmlns:p14="http://schemas.microsoft.com/office/powerpoint/2010/main" val="3150915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ECF17-DFB0-7FC8-5FAB-CAF9D44A359A}"/>
            </a:ext>
          </a:extLst>
        </p:cNvPr>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0BE05AEA-395E-7BC4-15A3-661B27EF284B}"/>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
        <p:nvSpPr>
          <p:cNvPr id="4" name="Title 3">
            <a:extLst>
              <a:ext uri="{FF2B5EF4-FFF2-40B4-BE49-F238E27FC236}">
                <a16:creationId xmlns:a16="http://schemas.microsoft.com/office/drawing/2014/main" id="{39CE3ACF-55F2-BA7A-72ED-72EDB1E3CEA1}"/>
              </a:ext>
            </a:extLst>
          </p:cNvPr>
          <p:cNvSpPr>
            <a:spLocks noGrp="1"/>
          </p:cNvSpPr>
          <p:nvPr>
            <p:ph type="ctrTitle"/>
          </p:nvPr>
        </p:nvSpPr>
        <p:spPr>
          <a:xfrm>
            <a:off x="0" y="1"/>
            <a:ext cx="7576666" cy="6746744"/>
          </a:xfrm>
        </p:spPr>
        <p:txBody>
          <a:bodyPr>
            <a:normAutofit/>
          </a:bodyPr>
          <a:lstStyle/>
          <a:p>
            <a:r>
              <a:rPr lang="en-GB" sz="1800" b="1" dirty="0"/>
              <a:t>SECURITY AND ETHICAL CONCERNS</a:t>
            </a:r>
            <a:br>
              <a:rPr lang="en-GB" sz="1800" b="1" dirty="0"/>
            </a:br>
            <a:br>
              <a:rPr lang="en-GB" sz="1800" b="1" dirty="0"/>
            </a:br>
            <a:r>
              <a:rPr lang="en-GB" sz="1600" b="1" dirty="0"/>
              <a:t>SECURITY CONCERNS:</a:t>
            </a:r>
            <a:br>
              <a:rPr lang="en-GB" sz="1600" b="1" dirty="0"/>
            </a:br>
            <a:br>
              <a:rPr lang="en-GB" sz="1800" b="1" dirty="0"/>
            </a:br>
            <a:r>
              <a:rPr lang="en-GB" sz="1600" dirty="0"/>
              <a:t>REFERS TO THE RISK OF NOT UNAUTHORIZED ACCESS OR DEMAGE TO DATA AND COMPUTER SYSTEM. FOCUS IN PROTECT DATA AND SYSTEMS FROM THREATS.</a:t>
            </a:r>
            <a:br>
              <a:rPr lang="en-GB" sz="1600" dirty="0"/>
            </a:br>
            <a:br>
              <a:rPr lang="en-GB" sz="1600" dirty="0"/>
            </a:br>
            <a:r>
              <a:rPr lang="en-GB" sz="1600" dirty="0"/>
              <a:t>EXAMPLE:</a:t>
            </a:r>
            <a:br>
              <a:rPr lang="en-GB" sz="1600" dirty="0"/>
            </a:br>
            <a:br>
              <a:rPr lang="en-GB" sz="1600" dirty="0"/>
            </a:br>
            <a:r>
              <a:rPr lang="en-GB" sz="1600" dirty="0"/>
              <a:t>.DATA BREACHES-SENSITIVE INFORMATION  IS STOLEN OR EXPOSED.</a:t>
            </a:r>
            <a:br>
              <a:rPr lang="en-GB" sz="1600" dirty="0"/>
            </a:br>
            <a:br>
              <a:rPr lang="en-GB" sz="1600" dirty="0"/>
            </a:br>
            <a:r>
              <a:rPr lang="en-GB" sz="1600" dirty="0"/>
              <a:t>.CYBERATTACKS-HACKERS PHISHING TO ATTACK SYSTEM.</a:t>
            </a:r>
            <a:br>
              <a:rPr lang="en-GB" sz="1600" dirty="0"/>
            </a:br>
            <a:br>
              <a:rPr lang="en-GB" sz="1600" dirty="0"/>
            </a:br>
            <a:r>
              <a:rPr lang="en-GB" sz="1600" dirty="0"/>
              <a:t>.WEAK PASSWORD-EASY-TO-GUESS PASSWORDS INCREASE SECURITY RISKS</a:t>
            </a:r>
            <a:br>
              <a:rPr lang="en-GB" sz="1600" dirty="0"/>
            </a:br>
            <a:br>
              <a:rPr lang="en-GB" sz="1600" dirty="0"/>
            </a:br>
            <a:r>
              <a:rPr lang="en-GB" sz="1600" b="1" dirty="0"/>
              <a:t>ETHICAL CONCERNS:</a:t>
            </a:r>
            <a:br>
              <a:rPr lang="en-GB" sz="1600" b="1" dirty="0"/>
            </a:br>
            <a:br>
              <a:rPr lang="en-GB" sz="1600" dirty="0"/>
            </a:br>
            <a:r>
              <a:rPr lang="en-GB" sz="1600" dirty="0"/>
              <a:t>INVOLVE USING TECHNOLOGY AND DATA IN A FAIR, RESPONSIBLE, AND RESPECTFUL WAY FOR PEOPLE RIGHTS. </a:t>
            </a:r>
            <a:br>
              <a:rPr lang="en-GB" sz="1600" dirty="0"/>
            </a:br>
            <a:br>
              <a:rPr lang="en-GB" sz="1600" dirty="0"/>
            </a:br>
            <a:r>
              <a:rPr lang="en-GB" sz="1600" dirty="0"/>
              <a:t>EXAMPLE:</a:t>
            </a:r>
            <a:br>
              <a:rPr lang="en-GB" sz="1600" dirty="0"/>
            </a:br>
            <a:r>
              <a:rPr lang="en-GB" sz="1600" dirty="0"/>
              <a:t>. PRIVACY-RESPECT PEOPLE PERSONAL INFORMATION.</a:t>
            </a:r>
            <a:br>
              <a:rPr lang="en-GB" sz="1600" dirty="0"/>
            </a:br>
            <a:br>
              <a:rPr lang="en-GB" sz="1600" dirty="0"/>
            </a:br>
            <a:r>
              <a:rPr lang="en-GB" sz="1600" dirty="0"/>
              <a:t>.CONSENT-COLLECTING AND USE DATAONLY BY PERMISSION.</a:t>
            </a:r>
            <a:br>
              <a:rPr lang="en-GB" sz="1600" dirty="0"/>
            </a:br>
            <a:br>
              <a:rPr lang="en-GB" sz="1600" dirty="0"/>
            </a:br>
            <a:r>
              <a:rPr lang="en-GB" sz="1600" dirty="0"/>
              <a:t>.DATA MISUSE- USING PERSONAL INFORMATION FOR PURPOSES NOT AGREED TO.</a:t>
            </a:r>
          </a:p>
        </p:txBody>
      </p:sp>
    </p:spTree>
    <p:extLst>
      <p:ext uri="{BB962C8B-B14F-4D97-AF65-F5344CB8AC3E}">
        <p14:creationId xmlns:p14="http://schemas.microsoft.com/office/powerpoint/2010/main" val="3418148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A6A87-80E6-4563-AC8D-85439B506B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4CFDD0-5D09-72D7-41E9-88649EC75BB3}"/>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439CA8DD-445E-A681-3149-DAC19A21733A}"/>
              </a:ext>
            </a:extLst>
          </p:cNvPr>
          <p:cNvSpPr>
            <a:spLocks noGrp="1"/>
          </p:cNvSpPr>
          <p:nvPr>
            <p:ph type="subTitle" idx="1"/>
          </p:nvPr>
        </p:nvSpPr>
        <p:spPr>
          <a:xfrm>
            <a:off x="77788" y="0"/>
            <a:ext cx="7530380" cy="6830045"/>
          </a:xfrm>
        </p:spPr>
        <p:txBody>
          <a:bodyPr>
            <a:normAutofit fontScale="92500" lnSpcReduction="20000"/>
          </a:bodyPr>
          <a:lstStyle/>
          <a:p>
            <a:pPr algn="ctr"/>
            <a:r>
              <a:rPr lang="en-GB" sz="1800" b="1" dirty="0"/>
              <a:t>AI DECISION MAKING</a:t>
            </a:r>
          </a:p>
          <a:p>
            <a:r>
              <a:rPr lang="en-GB" dirty="0"/>
              <a:t>AI DECISION MAKING IS THE PROCESS BY WHICH AN ARTIFICIAL </a:t>
            </a:r>
          </a:p>
          <a:p>
            <a:endParaRPr lang="en-GB" dirty="0"/>
          </a:p>
          <a:p>
            <a:r>
              <a:rPr lang="en-GB" sz="1900" b="1" dirty="0"/>
              <a:t>AI DECISION MAKING</a:t>
            </a:r>
          </a:p>
          <a:p>
            <a:r>
              <a:rPr lang="en-US" sz="1900" dirty="0"/>
              <a:t>AI DECISION MAKING IS THE PROCESS BY WHICH AN ARTIFICIAL INTELIGENCE SYSTEM ANALIZES DATA, IDENTIFIES PATTERNS, AND MAKING DECISION WITHOUT HUMAN INTERVENTION.</a:t>
            </a:r>
          </a:p>
          <a:p>
            <a:endParaRPr lang="en-GB" dirty="0"/>
          </a:p>
          <a:p>
            <a:r>
              <a:rPr lang="en-GB" dirty="0"/>
              <a:t>HOW AI MAKE DECISIONS:</a:t>
            </a:r>
          </a:p>
          <a:p>
            <a:r>
              <a:rPr lang="en-GB" dirty="0"/>
              <a:t>. COLLECT DATA AND ANALYSE THE DATA BY MACHINE LEARN MODELS.</a:t>
            </a:r>
          </a:p>
          <a:p>
            <a:r>
              <a:rPr lang="en-GB" dirty="0"/>
              <a:t>. IDENTIFIES PATTERNS AND RELATIONSHIPS.</a:t>
            </a:r>
          </a:p>
          <a:p>
            <a:r>
              <a:rPr lang="en-GB" dirty="0"/>
              <a:t>. MAKES A PREDICTION OR DECISION BASED ON THE ANALYSES</a:t>
            </a:r>
          </a:p>
          <a:p>
            <a:r>
              <a:rPr lang="en-GB" dirty="0"/>
              <a:t>EXAMPLES:</a:t>
            </a:r>
          </a:p>
          <a:p>
            <a:r>
              <a:rPr lang="en-GB" dirty="0"/>
              <a:t>. RECOMENDING MOVIES OR PRODUCTS</a:t>
            </a:r>
          </a:p>
          <a:p>
            <a:r>
              <a:rPr lang="en-GB" dirty="0"/>
              <a:t>. ASSISTING DOCTORS IN DIAGNISING DISEASES.</a:t>
            </a:r>
          </a:p>
          <a:p>
            <a:r>
              <a:rPr lang="en-GB" dirty="0"/>
              <a:t>.DETECTING FRAUDULENT BANKING TRANSACTIONS</a:t>
            </a:r>
          </a:p>
          <a:p>
            <a:r>
              <a:rPr lang="en-GB" dirty="0"/>
              <a:t>AI DECISION-MAKING IS THE PROCESS OF USING DATA AND ALGORITHMS TO MAKE PREDICTIONS OR DECISIONS AUTOMATICALLY AND HELPING PEOPLE SOLVE PROBLEMS MORE QUICKLY. </a:t>
            </a:r>
          </a:p>
          <a:p>
            <a:endParaRPr lang="en-GB" sz="1800" dirty="0"/>
          </a:p>
          <a:p>
            <a:endParaRPr lang="en-GB" sz="1800" dirty="0"/>
          </a:p>
          <a:p>
            <a:pPr algn="ctr"/>
            <a:endParaRPr lang="en-GB" sz="1800" dirty="0"/>
          </a:p>
        </p:txBody>
      </p:sp>
      <p:pic>
        <p:nvPicPr>
          <p:cNvPr id="6" name="Picture Placeholder 5">
            <a:extLst>
              <a:ext uri="{FF2B5EF4-FFF2-40B4-BE49-F238E27FC236}">
                <a16:creationId xmlns:a16="http://schemas.microsoft.com/office/drawing/2014/main" id="{4032ADCA-F811-4B9B-A301-BAB78040905C}"/>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2310881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D33BA-EBA3-EBEE-4B8C-7780C14B42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3E094C-A7B2-E213-60CC-61C25F3EB914}"/>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B19EA21F-82D6-BA0E-F164-785A420C3D1A}"/>
              </a:ext>
            </a:extLst>
          </p:cNvPr>
          <p:cNvSpPr>
            <a:spLocks noGrp="1"/>
          </p:cNvSpPr>
          <p:nvPr>
            <p:ph type="subTitle" idx="1"/>
          </p:nvPr>
        </p:nvSpPr>
        <p:spPr>
          <a:xfrm>
            <a:off x="26185" y="120349"/>
            <a:ext cx="7530380" cy="6751636"/>
          </a:xfrm>
        </p:spPr>
        <p:txBody>
          <a:bodyPr>
            <a:normAutofit fontScale="92500" lnSpcReduction="20000"/>
          </a:bodyPr>
          <a:lstStyle/>
          <a:p>
            <a:endParaRPr lang="en-GB" sz="1800" b="1" dirty="0"/>
          </a:p>
          <a:p>
            <a:endParaRPr lang="en-GB" sz="1800" b="1" dirty="0"/>
          </a:p>
          <a:p>
            <a:endParaRPr lang="en-GB" sz="1800" dirty="0"/>
          </a:p>
          <a:p>
            <a:endParaRPr lang="en-GB" sz="1800" b="1" dirty="0"/>
          </a:p>
          <a:p>
            <a:r>
              <a:rPr lang="en-GB" sz="1800" b="1" dirty="0"/>
              <a:t>WAYS TO MITIGATE RISKS AND ENSURE RESPONSIBILITY IN AI</a:t>
            </a:r>
          </a:p>
          <a:p>
            <a:endParaRPr lang="en-GB" sz="1800" b="1" dirty="0"/>
          </a:p>
          <a:p>
            <a:r>
              <a:rPr lang="en-GB" sz="1800" dirty="0"/>
              <a:t>. PROTECT DATA PRIVACY-COLLECT ONLY THE NECESSARY DATA AND KEEP PERSONAL INFORMATION SECURE.</a:t>
            </a:r>
          </a:p>
          <a:p>
            <a:r>
              <a:rPr lang="en-GB" sz="1800" dirty="0"/>
              <a:t>. ENSURE TRANSPARENCY-EXPLAIN HOW AI SYSTEMS MAKE DECISIONS WHENEVER POSSIBLE.</a:t>
            </a:r>
          </a:p>
          <a:p>
            <a:r>
              <a:rPr lang="en-GB" sz="1800" dirty="0"/>
              <a:t>.HUMAN OVERSIGHT- HAVE PEOPLE REVIEW AND MONITORING IMPORTANT AI DECISION.</a:t>
            </a:r>
          </a:p>
          <a:p>
            <a:r>
              <a:rPr lang="en-GB" sz="1800" dirty="0"/>
              <a:t>. REGULAR TESTING AND MONITORING-ALWAYS CHECK AI SYSTEM FOR ERRORS, BIAS, AND SECURITY RISKS.</a:t>
            </a:r>
          </a:p>
          <a:p>
            <a:r>
              <a:rPr lang="en-GB" sz="1800" dirty="0"/>
              <a:t>. ACCOUNTABILITY- CLEARLY DEFINE WHO IS RESPONSIBLE FOR AI DECISIONS AND THEIS OUTCOMES.</a:t>
            </a:r>
          </a:p>
          <a:p>
            <a:r>
              <a:rPr lang="en-GB" sz="1800" dirty="0"/>
              <a:t>IN SIMPLE TERMSTO MITIGATE RISKS AND ENSURE RESPONSIBILITY, AI SHOULD BE FAIR, TRANSPARENT, SECURE, REGULARLY MONITORED, RESPECT PRIVACY,COMPLY WITH LAWS, AND INCLUDE HUMAN OVERSIGHT FOR IMPORTANT DECISION.</a:t>
            </a:r>
            <a:endParaRPr lang="en-GB" dirty="0"/>
          </a:p>
          <a:p>
            <a:endParaRPr lang="en-GB" sz="1800" dirty="0"/>
          </a:p>
          <a:p>
            <a:endParaRPr lang="en-GB" sz="1800" dirty="0"/>
          </a:p>
          <a:p>
            <a:pPr algn="ctr"/>
            <a:endParaRPr lang="en-GB" sz="1800" dirty="0"/>
          </a:p>
        </p:txBody>
      </p:sp>
      <p:pic>
        <p:nvPicPr>
          <p:cNvPr id="6" name="Picture Placeholder 5">
            <a:extLst>
              <a:ext uri="{FF2B5EF4-FFF2-40B4-BE49-F238E27FC236}">
                <a16:creationId xmlns:a16="http://schemas.microsoft.com/office/drawing/2014/main" id="{76F0F316-0351-32C8-F170-5781AAAF996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219307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60375-1C12-1B31-70FE-788BD47610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6D54F2-EE40-BBD6-7681-C3CF82DABB19}"/>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C4D4A562-F0B0-4C3E-AF01-E0D0E1C16744}"/>
              </a:ext>
            </a:extLst>
          </p:cNvPr>
          <p:cNvSpPr>
            <a:spLocks noGrp="1"/>
          </p:cNvSpPr>
          <p:nvPr>
            <p:ph type="subTitle" idx="1"/>
          </p:nvPr>
        </p:nvSpPr>
        <p:spPr>
          <a:xfrm>
            <a:off x="26185" y="120349"/>
            <a:ext cx="7530380" cy="6751636"/>
          </a:xfrm>
        </p:spPr>
        <p:txBody>
          <a:bodyPr>
            <a:normAutofit fontScale="70000" lnSpcReduction="20000"/>
          </a:bodyPr>
          <a:lstStyle/>
          <a:p>
            <a:endParaRPr lang="en-GB" sz="1800" b="1" dirty="0"/>
          </a:p>
          <a:p>
            <a:endParaRPr lang="en-GB" sz="1800" b="1" dirty="0"/>
          </a:p>
          <a:p>
            <a:endParaRPr lang="en-GB" sz="1800" dirty="0"/>
          </a:p>
          <a:p>
            <a:endParaRPr lang="en-GB" sz="1800" b="1" dirty="0"/>
          </a:p>
          <a:p>
            <a:r>
              <a:rPr lang="en-GB" sz="1800" b="1" dirty="0"/>
              <a:t>RFERENCES:</a:t>
            </a:r>
          </a:p>
          <a:p>
            <a:r>
              <a:rPr lang="en-GB" sz="1800" i="1" dirty="0"/>
              <a:t>.DATA PRIVACY:</a:t>
            </a:r>
          </a:p>
          <a:p>
            <a:br>
              <a:rPr lang="en-US" sz="1800" b="1" i="1" dirty="0"/>
            </a:br>
            <a:r>
              <a:rPr lang="en-US" sz="1800" i="1" dirty="0"/>
              <a:t>1 GENERAL DATA  PROTECTION (GDPPR)</a:t>
            </a:r>
            <a:br>
              <a:rPr lang="en-US" sz="1800" i="1" dirty="0"/>
            </a:br>
            <a:r>
              <a:rPr lang="en-US" sz="1800" i="1" dirty="0"/>
              <a:t>(2016). REGULATION (EU)2016/679 ON THE PROTECTION OF NATURALPERSONS WITH REGARD TO THE PROCESSING OF PERSONAL DATA. (08/07.2026).</a:t>
            </a:r>
          </a:p>
          <a:p>
            <a:r>
              <a:rPr lang="en-US" sz="1800" i="1" dirty="0"/>
              <a:t>2 SECURITY AND ETHICAL CONCERNS</a:t>
            </a:r>
          </a:p>
          <a:p>
            <a:r>
              <a:rPr lang="en-US" sz="1800" i="1" dirty="0"/>
              <a:t>NATIONAL INSTITUTE OF STANDARDS AND TECHNOLOGY.(2024) CYBERSECURITY FRAMEWORK (CSF) 2.0. . (08/07.2026).</a:t>
            </a:r>
          </a:p>
          <a:p>
            <a:r>
              <a:rPr lang="en-US" sz="1800" i="1" dirty="0"/>
              <a:t>3 AI DECISION MAKING</a:t>
            </a:r>
          </a:p>
          <a:p>
            <a:r>
              <a:rPr lang="en-US" sz="1800" i="1" dirty="0"/>
              <a:t>ORGANIZATION FOR ECONOMC CO-OPERATION AND DEVELOPMENT. (2024). OECD AI PRINCIPLES. . (08/07.2026).</a:t>
            </a:r>
          </a:p>
          <a:p>
            <a:r>
              <a:rPr lang="en-US" sz="1800" i="1" dirty="0"/>
              <a:t>4 EMPLYEE MONITORING AND BIAS</a:t>
            </a:r>
          </a:p>
          <a:p>
            <a:r>
              <a:rPr lang="en-US" sz="1800" i="1" dirty="0"/>
              <a:t>INTERNATIONAL LABOUR ORGANIZATION. (2023). GENERATIVE AI AND JOBS:  A GLOBAL ANALYSIS OF POTENTIAL EFFECTS ON JOB QUANTITY AND QUALITY. . (09/07.2026).</a:t>
            </a:r>
          </a:p>
          <a:p>
            <a:r>
              <a:rPr lang="en-GB" sz="1800" dirty="0"/>
              <a:t>5 MITIGATE RISKS AND RESPONSABILITIES</a:t>
            </a:r>
          </a:p>
          <a:p>
            <a:r>
              <a:rPr lang="en-GB" sz="1800" dirty="0"/>
              <a:t>NATIONAL INSTITUTE OF STANDARDS AND TECHNOLOGY. (2023). ARTIFICIAL INTELLIGENCE RISK MANAGEMENT FRAMEWORK (AI RMF1.0). </a:t>
            </a:r>
            <a:r>
              <a:rPr lang="en-US" sz="1800" i="1" dirty="0"/>
              <a:t>. (09/07.2026).</a:t>
            </a:r>
            <a:endParaRPr lang="en-GB" sz="1800" dirty="0"/>
          </a:p>
          <a:p>
            <a:pPr algn="ctr"/>
            <a:endParaRPr lang="en-GB" sz="1800" dirty="0"/>
          </a:p>
        </p:txBody>
      </p:sp>
      <p:pic>
        <p:nvPicPr>
          <p:cNvPr id="6" name="Picture Placeholder 5">
            <a:extLst>
              <a:ext uri="{FF2B5EF4-FFF2-40B4-BE49-F238E27FC236}">
                <a16:creationId xmlns:a16="http://schemas.microsoft.com/office/drawing/2014/main" id="{D5DCBA7D-4C91-24C7-FEC9-F85B08BBB4F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3760122752"/>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2E911A2-2017-41E4-8340-9C55208FC2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33346F-C811-4404-B626-0E7631B21215}">
  <ds:schemaRefs>
    <ds:schemaRef ds:uri="http://schemas.microsoft.com/sharepoint/v3/contenttype/forms"/>
  </ds:schemaRefs>
</ds:datastoreItem>
</file>

<file path=customXml/itemProps3.xml><?xml version="1.0" encoding="utf-8"?>
<ds:datastoreItem xmlns:ds="http://schemas.openxmlformats.org/officeDocument/2006/customXml" ds:itemID="{0DA384A2-DC2C-4578-B8CE-512657D68B3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217</TotalTime>
  <Words>755</Words>
  <Application>Microsoft Office PowerPoint</Application>
  <PresentationFormat>Widescreen</PresentationFormat>
  <Paragraphs>50</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Neue Haas Grotesk Text Pro</vt:lpstr>
      <vt:lpstr>Oasis</vt:lpstr>
      <vt:lpstr>     University of Wales Trinity San David   Managing business information  Student Name: Edilson Francisco de Oliveira  student id: 1818480  Lecture name: Amitave Banik  Presentation:  Topics: ETHICAL considerations   Discuss: (Data privacy, Security and ethical concerns, AI decision making, Employee monitoring and bias, ways to Mitigate risks and responsibility to use).            </vt:lpstr>
      <vt:lpstr>    Data Privacy    data privacy is the protection of personal information, and the control people have over how their data is collected, used, shared and stored.   In summary it ensures that personal data as a name, email, phone number etc. keep safe.  Helps prevent unauthorized access of our personal information.  In simple terms, data privacy means keeping personal information secure and giving people control over how their data is used.             </vt:lpstr>
      <vt:lpstr>SECURITY AND ETHICAL CONCERNS  SECURITY CONCERNS:  REFERS TO THE RISK OF NOT UNAUTHORIZED ACCESS OR DEMAGE TO DATA AND COMPUTER SYSTEM. FOCUS IN PROTECT DATA AND SYSTEMS FROM THREATS.  EXAMPLE:  .DATA BREACHES-SENSITIVE INFORMATION  IS STOLEN OR EXPOSED.  .CYBERATTACKS-HACKERS PHISHING TO ATTACK SYSTEM.  .WEAK PASSWORD-EASY-TO-GUESS PASSWORDS INCREASE SECURITY RISKS  ETHICAL CONCERNS:  INVOLVE USING TECHNOLOGY AND DATA IN A FAIR, RESPONSIBLE, AND RESPECTFUL WAY FOR PEOPLE RIGHTS.   EXAMPLE: . PRIVACY-RESPECT PEOPLE PERSONAL INFORMATION.  .CONSENT-COLLECTING AND USE DATAONLY BY PERMISSION.  .DATA MISUSE- USING PERSONAL INFORMATION FOR PURPOSES NOT AGREED TO.</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Edilson Francisco De Oliveira</dc:creator>
  <cp:lastModifiedBy>Edilson Francisco De Oliveira</cp:lastModifiedBy>
  <cp:revision>3</cp:revision>
  <dcterms:created xsi:type="dcterms:W3CDTF">2026-07-08T12:54:38Z</dcterms:created>
  <dcterms:modified xsi:type="dcterms:W3CDTF">2026-07-13T10:09:19Z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