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75" r:id="rId13"/>
    <p:sldId id="338" r:id="rId14"/>
    <p:sldId id="265" r:id="rId15"/>
    <p:sldId id="263" r:id="rId16"/>
    <p:sldId id="339" r:id="rId17"/>
    <p:sldId id="266"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3C9FD9-0C49-7D59-C1CC-9E0972C3EDD7}" v="512" dt="2025-10-11T22:09:12.602"/>
    <p1510:client id="{B87E6057-9860-C27A-FED7-6E53092388AC}" v="1707" dt="2025-10-12T21:09:59.730"/>
    <p1510:client id="{C2CD49C6-7118-5E66-40A5-C25211548D9B}" v="2" dt="2025-10-11T22:12:08.1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Aman (2433438)" userId="S::2433438@student.uwtsd.ac.uk::3fabbbe1-4e26-455a-8697-7e98be7f7a11" providerId="AD" clId="Web-{C2CD49C6-7118-5E66-40A5-C25211548D9B}"/>
    <pc:docChg chg="modSld">
      <pc:chgData name="Mohammed Aman (2433438)" userId="S::2433438@student.uwtsd.ac.uk::3fabbbe1-4e26-455a-8697-7e98be7f7a11" providerId="AD" clId="Web-{C2CD49C6-7118-5E66-40A5-C25211548D9B}" dt="2025-10-11T22:12:08.130" v="1" actId="20577"/>
      <pc:docMkLst>
        <pc:docMk/>
      </pc:docMkLst>
      <pc:sldChg chg="modSp">
        <pc:chgData name="Mohammed Aman (2433438)" userId="S::2433438@student.uwtsd.ac.uk::3fabbbe1-4e26-455a-8697-7e98be7f7a11" providerId="AD" clId="Web-{C2CD49C6-7118-5E66-40A5-C25211548D9B}" dt="2025-10-11T22:12:08.130" v="1" actId="20577"/>
        <pc:sldMkLst>
          <pc:docMk/>
          <pc:sldMk cId="1037257886" sldId="265"/>
        </pc:sldMkLst>
        <pc:spChg chg="mod">
          <ac:chgData name="Mohammed Aman (2433438)" userId="S::2433438@student.uwtsd.ac.uk::3fabbbe1-4e26-455a-8697-7e98be7f7a11" providerId="AD" clId="Web-{C2CD49C6-7118-5E66-40A5-C25211548D9B}" dt="2025-10-11T22:12:08.130" v="1" actId="20577"/>
          <ac:spMkLst>
            <pc:docMk/>
            <pc:sldMk cId="1037257886" sldId="265"/>
            <ac:spMk id="2" creationId="{68A8AF1C-86E0-7043-44A2-DA950ED42D52}"/>
          </ac:spMkLst>
        </pc:spChg>
      </pc:sldChg>
      <pc:sldChg chg="modSp">
        <pc:chgData name="Mohammed Aman (2433438)" userId="S::2433438@student.uwtsd.ac.uk::3fabbbe1-4e26-455a-8697-7e98be7f7a11" providerId="AD" clId="Web-{C2CD49C6-7118-5E66-40A5-C25211548D9B}" dt="2025-10-11T22:09:42.531" v="0" actId="14100"/>
        <pc:sldMkLst>
          <pc:docMk/>
          <pc:sldMk cId="2319079123" sldId="337"/>
        </pc:sldMkLst>
        <pc:spChg chg="mod">
          <ac:chgData name="Mohammed Aman (2433438)" userId="S::2433438@student.uwtsd.ac.uk::3fabbbe1-4e26-455a-8697-7e98be7f7a11" providerId="AD" clId="Web-{C2CD49C6-7118-5E66-40A5-C25211548D9B}" dt="2025-10-11T22:09:42.531" v="0" actId="14100"/>
          <ac:spMkLst>
            <pc:docMk/>
            <pc:sldMk cId="2319079123" sldId="337"/>
            <ac:spMk id="3" creationId="{1B4D8426-20C5-630E-80E5-EAB06B11CCD5}"/>
          </ac:spMkLst>
        </pc:spChg>
      </pc:sldChg>
    </pc:docChg>
  </pc:docChgLst>
  <pc:docChgLst>
    <pc:chgData name="Mohammed Aman (2433438)" userId="S::2433438@student.uwtsd.ac.uk::3fabbbe1-4e26-455a-8697-7e98be7f7a11" providerId="AD" clId="Web-{A53C9FD9-0C49-7D59-C1CC-9E0972C3EDD7}"/>
    <pc:docChg chg="addSld delSld modSld">
      <pc:chgData name="Mohammed Aman (2433438)" userId="S::2433438@student.uwtsd.ac.uk::3fabbbe1-4e26-455a-8697-7e98be7f7a11" providerId="AD" clId="Web-{A53C9FD9-0C49-7D59-C1CC-9E0972C3EDD7}" dt="2025-10-11T22:09:12.602" v="444" actId="14100"/>
      <pc:docMkLst>
        <pc:docMk/>
      </pc:docMkLst>
      <pc:sldChg chg="modSp">
        <pc:chgData name="Mohammed Aman (2433438)" userId="S::2433438@student.uwtsd.ac.uk::3fabbbe1-4e26-455a-8697-7e98be7f7a11" providerId="AD" clId="Web-{A53C9FD9-0C49-7D59-C1CC-9E0972C3EDD7}" dt="2025-10-11T21:40:56.402" v="336" actId="14100"/>
        <pc:sldMkLst>
          <pc:docMk/>
          <pc:sldMk cId="764605052" sldId="261"/>
        </pc:sldMkLst>
        <pc:spChg chg="mod">
          <ac:chgData name="Mohammed Aman (2433438)" userId="S::2433438@student.uwtsd.ac.uk::3fabbbe1-4e26-455a-8697-7e98be7f7a11" providerId="AD" clId="Web-{A53C9FD9-0C49-7D59-C1CC-9E0972C3EDD7}" dt="2025-10-11T21:40:56.402" v="336" actId="14100"/>
          <ac:spMkLst>
            <pc:docMk/>
            <pc:sldMk cId="764605052" sldId="261"/>
            <ac:spMk id="3" creationId="{E04C29E1-0FF6-7114-4118-5B68E71110F6}"/>
          </ac:spMkLst>
        </pc:spChg>
        <pc:graphicFrameChg chg="mod modGraphic">
          <ac:chgData name="Mohammed Aman (2433438)" userId="S::2433438@student.uwtsd.ac.uk::3fabbbe1-4e26-455a-8697-7e98be7f7a11" providerId="AD" clId="Web-{A53C9FD9-0C49-7D59-C1CC-9E0972C3EDD7}" dt="2025-10-11T21:40:21.854" v="332"/>
          <ac:graphicFrameMkLst>
            <pc:docMk/>
            <pc:sldMk cId="764605052" sldId="261"/>
            <ac:graphicFrameMk id="7" creationId="{108D2D3F-BBD3-F859-AF29-5BEF174F1637}"/>
          </ac:graphicFrameMkLst>
        </pc:graphicFrameChg>
      </pc:sldChg>
      <pc:sldChg chg="modSp">
        <pc:chgData name="Mohammed Aman (2433438)" userId="S::2433438@student.uwtsd.ac.uk::3fabbbe1-4e26-455a-8697-7e98be7f7a11" providerId="AD" clId="Web-{A53C9FD9-0C49-7D59-C1CC-9E0972C3EDD7}" dt="2025-10-11T21:42:42.701" v="356" actId="20577"/>
        <pc:sldMkLst>
          <pc:docMk/>
          <pc:sldMk cId="2451324015" sldId="263"/>
        </pc:sldMkLst>
        <pc:spChg chg="mod">
          <ac:chgData name="Mohammed Aman (2433438)" userId="S::2433438@student.uwtsd.ac.uk::3fabbbe1-4e26-455a-8697-7e98be7f7a11" providerId="AD" clId="Web-{A53C9FD9-0C49-7D59-C1CC-9E0972C3EDD7}" dt="2025-10-11T21:42:42.701" v="356" actId="20577"/>
          <ac:spMkLst>
            <pc:docMk/>
            <pc:sldMk cId="2451324015" sldId="263"/>
            <ac:spMk id="3" creationId="{E04C29E1-0FF6-7114-4118-5B68E71110F6}"/>
          </ac:spMkLst>
        </pc:spChg>
      </pc:sldChg>
      <pc:sldChg chg="addSp delSp modSp">
        <pc:chgData name="Mohammed Aman (2433438)" userId="S::2433438@student.uwtsd.ac.uk::3fabbbe1-4e26-455a-8697-7e98be7f7a11" providerId="AD" clId="Web-{A53C9FD9-0C49-7D59-C1CC-9E0972C3EDD7}" dt="2025-10-11T21:31:34.323" v="150"/>
        <pc:sldMkLst>
          <pc:docMk/>
          <pc:sldMk cId="2661610389" sldId="273"/>
        </pc:sldMkLst>
        <pc:spChg chg="mod">
          <ac:chgData name="Mohammed Aman (2433438)" userId="S::2433438@student.uwtsd.ac.uk::3fabbbe1-4e26-455a-8697-7e98be7f7a11" providerId="AD" clId="Web-{A53C9FD9-0C49-7D59-C1CC-9E0972C3EDD7}" dt="2025-10-11T21:26:37.209" v="122" actId="20577"/>
          <ac:spMkLst>
            <pc:docMk/>
            <pc:sldMk cId="2661610389" sldId="273"/>
            <ac:spMk id="3" creationId="{881B820E-B9B3-5CF2-E1AE-F54AA3FA003E}"/>
          </ac:spMkLst>
        </pc:spChg>
        <pc:spChg chg="add del mod">
          <ac:chgData name="Mohammed Aman (2433438)" userId="S::2433438@student.uwtsd.ac.uk::3fabbbe1-4e26-455a-8697-7e98be7f7a11" providerId="AD" clId="Web-{A53C9FD9-0C49-7D59-C1CC-9E0972C3EDD7}" dt="2025-10-11T21:18:17.733" v="77"/>
          <ac:spMkLst>
            <pc:docMk/>
            <pc:sldMk cId="2661610389" sldId="273"/>
            <ac:spMk id="4" creationId="{D8A22544-4F18-BBEF-A17D-835A4E3422F8}"/>
          </ac:spMkLst>
        </pc:spChg>
        <pc:spChg chg="add mod">
          <ac:chgData name="Mohammed Aman (2433438)" userId="S::2433438@student.uwtsd.ac.uk::3fabbbe1-4e26-455a-8697-7e98be7f7a11" providerId="AD" clId="Web-{A53C9FD9-0C49-7D59-C1CC-9E0972C3EDD7}" dt="2025-10-11T21:30:57.011" v="146" actId="14100"/>
          <ac:spMkLst>
            <pc:docMk/>
            <pc:sldMk cId="2661610389" sldId="273"/>
            <ac:spMk id="5" creationId="{DBC2B4A9-2563-D606-47D1-347BA92AFD93}"/>
          </ac:spMkLst>
        </pc:spChg>
        <pc:spChg chg="add del mod">
          <ac:chgData name="Mohammed Aman (2433438)" userId="S::2433438@student.uwtsd.ac.uk::3fabbbe1-4e26-455a-8697-7e98be7f7a11" providerId="AD" clId="Web-{A53C9FD9-0C49-7D59-C1CC-9E0972C3EDD7}" dt="2025-10-11T21:30:29.448" v="144"/>
          <ac:spMkLst>
            <pc:docMk/>
            <pc:sldMk cId="2661610389" sldId="273"/>
            <ac:spMk id="6" creationId="{797E807D-5F6B-B648-ABD3-FB4F5C962C29}"/>
          </ac:spMkLst>
        </pc:spChg>
        <pc:spChg chg="add del mod">
          <ac:chgData name="Mohammed Aman (2433438)" userId="S::2433438@student.uwtsd.ac.uk::3fabbbe1-4e26-455a-8697-7e98be7f7a11" providerId="AD" clId="Web-{A53C9FD9-0C49-7D59-C1CC-9E0972C3EDD7}" dt="2025-10-11T21:31:34.323" v="150"/>
          <ac:spMkLst>
            <pc:docMk/>
            <pc:sldMk cId="2661610389" sldId="273"/>
            <ac:spMk id="7" creationId="{B29AEA7E-1834-10B8-D2B4-6BE077DF7863}"/>
          </ac:spMkLst>
        </pc:spChg>
      </pc:sldChg>
      <pc:sldChg chg="modSp">
        <pc:chgData name="Mohammed Aman (2433438)" userId="S::2433438@student.uwtsd.ac.uk::3fabbbe1-4e26-455a-8697-7e98be7f7a11" providerId="AD" clId="Web-{A53C9FD9-0C49-7D59-C1CC-9E0972C3EDD7}" dt="2025-10-11T21:13:19.908" v="57"/>
        <pc:sldMkLst>
          <pc:docMk/>
          <pc:sldMk cId="2496961718" sldId="336"/>
        </pc:sldMkLst>
        <pc:graphicFrameChg chg="mod modGraphic">
          <ac:chgData name="Mohammed Aman (2433438)" userId="S::2433438@student.uwtsd.ac.uk::3fabbbe1-4e26-455a-8697-7e98be7f7a11" providerId="AD" clId="Web-{A53C9FD9-0C49-7D59-C1CC-9E0972C3EDD7}" dt="2025-10-11T21:13:19.908" v="57"/>
          <ac:graphicFrameMkLst>
            <pc:docMk/>
            <pc:sldMk cId="2496961718" sldId="336"/>
            <ac:graphicFrameMk id="5" creationId="{A2EE408F-2C4B-7EA4-C94A-EC225621176C}"/>
          </ac:graphicFrameMkLst>
        </pc:graphicFrameChg>
      </pc:sldChg>
      <pc:sldChg chg="addSp modSp">
        <pc:chgData name="Mohammed Aman (2433438)" userId="S::2433438@student.uwtsd.ac.uk::3fabbbe1-4e26-455a-8697-7e98be7f7a11" providerId="AD" clId="Web-{A53C9FD9-0C49-7D59-C1CC-9E0972C3EDD7}" dt="2025-10-11T22:09:12.602" v="444" actId="14100"/>
        <pc:sldMkLst>
          <pc:docMk/>
          <pc:sldMk cId="2319079123" sldId="337"/>
        </pc:sldMkLst>
        <pc:spChg chg="mod">
          <ac:chgData name="Mohammed Aman (2433438)" userId="S::2433438@student.uwtsd.ac.uk::3fabbbe1-4e26-455a-8697-7e98be7f7a11" providerId="AD" clId="Web-{A53C9FD9-0C49-7D59-C1CC-9E0972C3EDD7}" dt="2025-10-11T22:08:44.396" v="439" actId="1076"/>
          <ac:spMkLst>
            <pc:docMk/>
            <pc:sldMk cId="2319079123" sldId="337"/>
            <ac:spMk id="3" creationId="{1B4D8426-20C5-630E-80E5-EAB06B11CCD5}"/>
          </ac:spMkLst>
        </pc:spChg>
        <pc:spChg chg="add mod">
          <ac:chgData name="Mohammed Aman (2433438)" userId="S::2433438@student.uwtsd.ac.uk::3fabbbe1-4e26-455a-8697-7e98be7f7a11" providerId="AD" clId="Web-{A53C9FD9-0C49-7D59-C1CC-9E0972C3EDD7}" dt="2025-10-11T22:09:12.602" v="444" actId="14100"/>
          <ac:spMkLst>
            <pc:docMk/>
            <pc:sldMk cId="2319079123" sldId="337"/>
            <ac:spMk id="4" creationId="{25821E47-FDA6-2D12-727F-E2DA2DB2480A}"/>
          </ac:spMkLst>
        </pc:spChg>
      </pc:sldChg>
      <pc:sldChg chg="new del">
        <pc:chgData name="Mohammed Aman (2433438)" userId="S::2433438@student.uwtsd.ac.uk::3fabbbe1-4e26-455a-8697-7e98be7f7a11" providerId="AD" clId="Web-{A53C9FD9-0C49-7D59-C1CC-9E0972C3EDD7}" dt="2025-10-11T21:29:10.228" v="130"/>
        <pc:sldMkLst>
          <pc:docMk/>
          <pc:sldMk cId="708146599" sldId="338"/>
        </pc:sldMkLst>
      </pc:sldChg>
    </pc:docChg>
  </pc:docChgLst>
  <pc:docChgLst>
    <pc:chgData name="Mohammed Aman (2433438)" userId="S::2433438@student.uwtsd.ac.uk::3fabbbe1-4e26-455a-8697-7e98be7f7a11" providerId="AD" clId="Web-{D5E50211-CCFA-4234-DE26-E811F0C53255}"/>
    <pc:docChg chg="addSld delSld modSld sldOrd">
      <pc:chgData name="Mohammed Aman (2433438)" userId="S::2433438@student.uwtsd.ac.uk::3fabbbe1-4e26-455a-8697-7e98be7f7a11" providerId="AD" clId="Web-{D5E50211-CCFA-4234-DE26-E811F0C53255}" dt="2025-09-29T12:58:45.456" v="407"/>
      <pc:docMkLst>
        <pc:docMk/>
      </pc:docMkLst>
      <pc:sldChg chg="modSp ord">
        <pc:chgData name="Mohammed Aman (2433438)" userId="S::2433438@student.uwtsd.ac.uk::3fabbbe1-4e26-455a-8697-7e98be7f7a11" providerId="AD" clId="Web-{D5E50211-CCFA-4234-DE26-E811F0C53255}" dt="2025-09-29T12:18:07.151" v="92"/>
        <pc:sldMkLst>
          <pc:docMk/>
          <pc:sldMk cId="702059637" sldId="270"/>
        </pc:sldMkLst>
        <pc:spChg chg="mod">
          <ac:chgData name="Mohammed Aman (2433438)" userId="S::2433438@student.uwtsd.ac.uk::3fabbbe1-4e26-455a-8697-7e98be7f7a11" providerId="AD" clId="Web-{D5E50211-CCFA-4234-DE26-E811F0C53255}" dt="2025-09-29T11:54:01.790" v="11" actId="20577"/>
          <ac:spMkLst>
            <pc:docMk/>
            <pc:sldMk cId="702059637" sldId="270"/>
            <ac:spMk id="4" creationId="{0275301B-F9FE-639C-99FA-5A78A9B0F8AC}"/>
          </ac:spMkLst>
        </pc:spChg>
      </pc:sldChg>
      <pc:sldChg chg="modSp">
        <pc:chgData name="Mohammed Aman (2433438)" userId="S::2433438@student.uwtsd.ac.uk::3fabbbe1-4e26-455a-8697-7e98be7f7a11" providerId="AD" clId="Web-{D5E50211-CCFA-4234-DE26-E811F0C53255}" dt="2025-09-29T12:24:50.955" v="112" actId="20577"/>
        <pc:sldMkLst>
          <pc:docMk/>
          <pc:sldMk cId="3321023050" sldId="271"/>
        </pc:sldMkLst>
        <pc:spChg chg="mod">
          <ac:chgData name="Mohammed Aman (2433438)" userId="S::2433438@student.uwtsd.ac.uk::3fabbbe1-4e26-455a-8697-7e98be7f7a11" providerId="AD" clId="Web-{D5E50211-CCFA-4234-DE26-E811F0C53255}" dt="2025-09-29T11:55:55.502" v="16" actId="20577"/>
          <ac:spMkLst>
            <pc:docMk/>
            <pc:sldMk cId="3321023050" sldId="271"/>
            <ac:spMk id="2" creationId="{23379A11-1CF0-5125-F775-02C08085203B}"/>
          </ac:spMkLst>
        </pc:spChg>
        <pc:spChg chg="mod">
          <ac:chgData name="Mohammed Aman (2433438)" userId="S::2433438@student.uwtsd.ac.uk::3fabbbe1-4e26-455a-8697-7e98be7f7a11" providerId="AD" clId="Web-{D5E50211-CCFA-4234-DE26-E811F0C53255}" dt="2025-09-29T12:24:50.955" v="112" actId="20577"/>
          <ac:spMkLst>
            <pc:docMk/>
            <pc:sldMk cId="3321023050" sldId="271"/>
            <ac:spMk id="3" creationId="{04A3744F-9B08-5DB9-23DC-76B7A65F7E67}"/>
          </ac:spMkLst>
        </pc:spChg>
      </pc:sldChg>
      <pc:sldChg chg="modSp">
        <pc:chgData name="Mohammed Aman (2433438)" userId="S::2433438@student.uwtsd.ac.uk::3fabbbe1-4e26-455a-8697-7e98be7f7a11" providerId="AD" clId="Web-{D5E50211-CCFA-4234-DE26-E811F0C53255}" dt="2025-09-29T12:17:39.791" v="91" actId="20577"/>
        <pc:sldMkLst>
          <pc:docMk/>
          <pc:sldMk cId="1027608494" sldId="272"/>
        </pc:sldMkLst>
        <pc:spChg chg="mod">
          <ac:chgData name="Mohammed Aman (2433438)" userId="S::2433438@student.uwtsd.ac.uk::3fabbbe1-4e26-455a-8697-7e98be7f7a11" providerId="AD" clId="Web-{D5E50211-CCFA-4234-DE26-E811F0C53255}" dt="2025-09-29T12:17:39.791" v="91" actId="20577"/>
          <ac:spMkLst>
            <pc:docMk/>
            <pc:sldMk cId="1027608494" sldId="272"/>
            <ac:spMk id="2" creationId="{8A50C2D0-4F0F-32FA-368C-29CAACE5786E}"/>
          </ac:spMkLst>
        </pc:spChg>
        <pc:spChg chg="mod">
          <ac:chgData name="Mohammed Aman (2433438)" userId="S::2433438@student.uwtsd.ac.uk::3fabbbe1-4e26-455a-8697-7e98be7f7a11" providerId="AD" clId="Web-{D5E50211-CCFA-4234-DE26-E811F0C53255}" dt="2025-09-29T12:17:30.525" v="90" actId="20577"/>
          <ac:spMkLst>
            <pc:docMk/>
            <pc:sldMk cId="1027608494" sldId="272"/>
            <ac:spMk id="3" creationId="{E292113E-450D-CB08-601E-E45AB99509E7}"/>
          </ac:spMkLst>
        </pc:spChg>
      </pc:sldChg>
      <pc:sldChg chg="modSp add del">
        <pc:chgData name="Mohammed Aman (2433438)" userId="S::2433438@student.uwtsd.ac.uk::3fabbbe1-4e26-455a-8697-7e98be7f7a11" providerId="AD" clId="Web-{D5E50211-CCFA-4234-DE26-E811F0C53255}" dt="2025-09-29T12:54:05.095" v="273" actId="20577"/>
        <pc:sldMkLst>
          <pc:docMk/>
          <pc:sldMk cId="860344735" sldId="274"/>
        </pc:sldMkLst>
        <pc:spChg chg="mod">
          <ac:chgData name="Mohammed Aman (2433438)" userId="S::2433438@student.uwtsd.ac.uk::3fabbbe1-4e26-455a-8697-7e98be7f7a11" providerId="AD" clId="Web-{D5E50211-CCFA-4234-DE26-E811F0C53255}" dt="2025-09-29T12:54:05.095" v="273" actId="20577"/>
          <ac:spMkLst>
            <pc:docMk/>
            <pc:sldMk cId="860344735" sldId="274"/>
            <ac:spMk id="3" creationId="{5A83545D-6FBE-2985-5F35-4C84283CFC53}"/>
          </ac:spMkLst>
        </pc:spChg>
      </pc:sldChg>
      <pc:sldChg chg="modSp">
        <pc:chgData name="Mohammed Aman (2433438)" userId="S::2433438@student.uwtsd.ac.uk::3fabbbe1-4e26-455a-8697-7e98be7f7a11" providerId="AD" clId="Web-{D5E50211-CCFA-4234-DE26-E811F0C53255}" dt="2025-09-29T12:58:45.456" v="407"/>
        <pc:sldMkLst>
          <pc:docMk/>
          <pc:sldMk cId="2496961718" sldId="336"/>
        </pc:sldMkLst>
        <pc:spChg chg="mod">
          <ac:chgData name="Mohammed Aman (2433438)" userId="S::2433438@student.uwtsd.ac.uk::3fabbbe1-4e26-455a-8697-7e98be7f7a11" providerId="AD" clId="Web-{D5E50211-CCFA-4234-DE26-E811F0C53255}" dt="2025-09-29T12:58:11.919" v="391" actId="20577"/>
          <ac:spMkLst>
            <pc:docMk/>
            <pc:sldMk cId="2496961718" sldId="336"/>
            <ac:spMk id="2" creationId="{114F40AF-1DC8-A37F-53F7-202B11A20FAE}"/>
          </ac:spMkLst>
        </pc:spChg>
        <pc:spChg chg="mod">
          <ac:chgData name="Mohammed Aman (2433438)" userId="S::2433438@student.uwtsd.ac.uk::3fabbbe1-4e26-455a-8697-7e98be7f7a11" providerId="AD" clId="Web-{D5E50211-CCFA-4234-DE26-E811F0C53255}" dt="2025-09-29T12:53:16.985" v="267" actId="14100"/>
          <ac:spMkLst>
            <pc:docMk/>
            <pc:sldMk cId="2496961718" sldId="336"/>
            <ac:spMk id="6" creationId="{BF06D522-2E79-CDE6-025D-40436EF041A1}"/>
          </ac:spMkLst>
        </pc:spChg>
        <pc:graphicFrameChg chg="mod modGraphic">
          <ac:chgData name="Mohammed Aman (2433438)" userId="S::2433438@student.uwtsd.ac.uk::3fabbbe1-4e26-455a-8697-7e98be7f7a11" providerId="AD" clId="Web-{D5E50211-CCFA-4234-DE26-E811F0C53255}" dt="2025-09-29T12:58:45.456" v="407"/>
          <ac:graphicFrameMkLst>
            <pc:docMk/>
            <pc:sldMk cId="2496961718" sldId="336"/>
            <ac:graphicFrameMk id="5" creationId="{A2EE408F-2C4B-7EA4-C94A-EC225621176C}"/>
          </ac:graphicFrameMkLst>
        </pc:graphicFrameChg>
      </pc:sldChg>
    </pc:docChg>
  </pc:docChgLst>
  <pc:docChgLst>
    <pc:chgData name="Mohammed Aman (2433438)" userId="S::2433438@student.uwtsd.ac.uk::3fabbbe1-4e26-455a-8697-7e98be7f7a11" providerId="AD" clId="Web-{B87E6057-9860-C27A-FED7-6E53092388AC}"/>
    <pc:docChg chg="addSld modSld sldOrd">
      <pc:chgData name="Mohammed Aman (2433438)" userId="S::2433438@student.uwtsd.ac.uk::3fabbbe1-4e26-455a-8697-7e98be7f7a11" providerId="AD" clId="Web-{B87E6057-9860-C27A-FED7-6E53092388AC}" dt="2025-10-12T21:09:59.730" v="1701"/>
      <pc:docMkLst>
        <pc:docMk/>
      </pc:docMkLst>
      <pc:sldChg chg="modSp">
        <pc:chgData name="Mohammed Aman (2433438)" userId="S::2433438@student.uwtsd.ac.uk::3fabbbe1-4e26-455a-8697-7e98be7f7a11" providerId="AD" clId="Web-{B87E6057-9860-C27A-FED7-6E53092388AC}" dt="2025-10-12T19:42:20.457" v="23" actId="20577"/>
        <pc:sldMkLst>
          <pc:docMk/>
          <pc:sldMk cId="764605052" sldId="261"/>
        </pc:sldMkLst>
        <pc:spChg chg="mod">
          <ac:chgData name="Mohammed Aman (2433438)" userId="S::2433438@student.uwtsd.ac.uk::3fabbbe1-4e26-455a-8697-7e98be7f7a11" providerId="AD" clId="Web-{B87E6057-9860-C27A-FED7-6E53092388AC}" dt="2025-10-12T19:42:20.457" v="23" actId="20577"/>
          <ac:spMkLst>
            <pc:docMk/>
            <pc:sldMk cId="764605052" sldId="261"/>
            <ac:spMk id="2" creationId="{68A8AF1C-86E0-7043-44A2-DA950ED42D52}"/>
          </ac:spMkLst>
        </pc:spChg>
      </pc:sldChg>
      <pc:sldChg chg="addSp delSp modSp">
        <pc:chgData name="Mohammed Aman (2433438)" userId="S::2433438@student.uwtsd.ac.uk::3fabbbe1-4e26-455a-8697-7e98be7f7a11" providerId="AD" clId="Web-{B87E6057-9860-C27A-FED7-6E53092388AC}" dt="2025-10-12T21:06:10.179" v="1677" actId="20577"/>
        <pc:sldMkLst>
          <pc:docMk/>
          <pc:sldMk cId="2451324015" sldId="263"/>
        </pc:sldMkLst>
        <pc:spChg chg="del mod">
          <ac:chgData name="Mohammed Aman (2433438)" userId="S::2433438@student.uwtsd.ac.uk::3fabbbe1-4e26-455a-8697-7e98be7f7a11" providerId="AD" clId="Web-{B87E6057-9860-C27A-FED7-6E53092388AC}" dt="2025-10-12T20:47:10.388" v="1485"/>
          <ac:spMkLst>
            <pc:docMk/>
            <pc:sldMk cId="2451324015" sldId="263"/>
            <ac:spMk id="3" creationId="{E04C29E1-0FF6-7114-4118-5B68E71110F6}"/>
          </ac:spMkLst>
        </pc:spChg>
        <pc:spChg chg="add mod">
          <ac:chgData name="Mohammed Aman (2433438)" userId="S::2433438@student.uwtsd.ac.uk::3fabbbe1-4e26-455a-8697-7e98be7f7a11" providerId="AD" clId="Web-{B87E6057-9860-C27A-FED7-6E53092388AC}" dt="2025-10-12T21:06:10.179" v="1677" actId="20577"/>
          <ac:spMkLst>
            <pc:docMk/>
            <pc:sldMk cId="2451324015" sldId="263"/>
            <ac:spMk id="5" creationId="{ADBE628D-0A68-0887-12BE-92E5523F1BD2}"/>
          </ac:spMkLst>
        </pc:spChg>
      </pc:sldChg>
      <pc:sldChg chg="modSp">
        <pc:chgData name="Mohammed Aman (2433438)" userId="S::2433438@student.uwtsd.ac.uk::3fabbbe1-4e26-455a-8697-7e98be7f7a11" providerId="AD" clId="Web-{B87E6057-9860-C27A-FED7-6E53092388AC}" dt="2025-10-12T20:44:10.715" v="1480" actId="20577"/>
        <pc:sldMkLst>
          <pc:docMk/>
          <pc:sldMk cId="1037257886" sldId="265"/>
        </pc:sldMkLst>
        <pc:spChg chg="mod">
          <ac:chgData name="Mohammed Aman (2433438)" userId="S::2433438@student.uwtsd.ac.uk::3fabbbe1-4e26-455a-8697-7e98be7f7a11" providerId="AD" clId="Web-{B87E6057-9860-C27A-FED7-6E53092388AC}" dt="2025-10-12T20:44:10.715" v="1480" actId="20577"/>
          <ac:spMkLst>
            <pc:docMk/>
            <pc:sldMk cId="1037257886" sldId="265"/>
            <ac:spMk id="3" creationId="{E04C29E1-0FF6-7114-4118-5B68E71110F6}"/>
          </ac:spMkLst>
        </pc:spChg>
      </pc:sldChg>
      <pc:sldChg chg="ord">
        <pc:chgData name="Mohammed Aman (2433438)" userId="S::2433438@student.uwtsd.ac.uk::3fabbbe1-4e26-455a-8697-7e98be7f7a11" providerId="AD" clId="Web-{B87E6057-9860-C27A-FED7-6E53092388AC}" dt="2025-10-12T21:09:59.730" v="1701"/>
        <pc:sldMkLst>
          <pc:docMk/>
          <pc:sldMk cId="702059637" sldId="270"/>
        </pc:sldMkLst>
      </pc:sldChg>
      <pc:sldChg chg="modSp">
        <pc:chgData name="Mohammed Aman (2433438)" userId="S::2433438@student.uwtsd.ac.uk::3fabbbe1-4e26-455a-8697-7e98be7f7a11" providerId="AD" clId="Web-{B87E6057-9860-C27A-FED7-6E53092388AC}" dt="2025-10-12T20:30:32.922" v="990" actId="20577"/>
        <pc:sldMkLst>
          <pc:docMk/>
          <pc:sldMk cId="2661610389" sldId="273"/>
        </pc:sldMkLst>
        <pc:spChg chg="mod">
          <ac:chgData name="Mohammed Aman (2433438)" userId="S::2433438@student.uwtsd.ac.uk::3fabbbe1-4e26-455a-8697-7e98be7f7a11" providerId="AD" clId="Web-{B87E6057-9860-C27A-FED7-6E53092388AC}" dt="2025-10-12T20:30:19.781" v="988" actId="20577"/>
          <ac:spMkLst>
            <pc:docMk/>
            <pc:sldMk cId="2661610389" sldId="273"/>
            <ac:spMk id="2" creationId="{F1DF348C-F75E-75E9-74BA-22A65FB9E02F}"/>
          </ac:spMkLst>
        </pc:spChg>
        <pc:spChg chg="mod">
          <ac:chgData name="Mohammed Aman (2433438)" userId="S::2433438@student.uwtsd.ac.uk::3fabbbe1-4e26-455a-8697-7e98be7f7a11" providerId="AD" clId="Web-{B87E6057-9860-C27A-FED7-6E53092388AC}" dt="2025-10-12T20:30:32.922" v="990" actId="20577"/>
          <ac:spMkLst>
            <pc:docMk/>
            <pc:sldMk cId="2661610389" sldId="273"/>
            <ac:spMk id="5" creationId="{DBC2B4A9-2563-D606-47D1-347BA92AFD93}"/>
          </ac:spMkLst>
        </pc:spChg>
      </pc:sldChg>
      <pc:sldChg chg="modSp">
        <pc:chgData name="Mohammed Aman (2433438)" userId="S::2433438@student.uwtsd.ac.uk::3fabbbe1-4e26-455a-8697-7e98be7f7a11" providerId="AD" clId="Web-{B87E6057-9860-C27A-FED7-6E53092388AC}" dt="2025-10-12T19:49:19.594" v="39" actId="20577"/>
        <pc:sldMkLst>
          <pc:docMk/>
          <pc:sldMk cId="1780730117" sldId="275"/>
        </pc:sldMkLst>
        <pc:spChg chg="mod">
          <ac:chgData name="Mohammed Aman (2433438)" userId="S::2433438@student.uwtsd.ac.uk::3fabbbe1-4e26-455a-8697-7e98be7f7a11" providerId="AD" clId="Web-{B87E6057-9860-C27A-FED7-6E53092388AC}" dt="2025-10-12T19:49:19.594" v="39" actId="20577"/>
          <ac:spMkLst>
            <pc:docMk/>
            <pc:sldMk cId="1780730117" sldId="275"/>
            <ac:spMk id="6" creationId="{A505395B-EB6B-5ED1-186D-E017DA15A205}"/>
          </ac:spMkLst>
        </pc:spChg>
        <pc:picChg chg="mod">
          <ac:chgData name="Mohammed Aman (2433438)" userId="S::2433438@student.uwtsd.ac.uk::3fabbbe1-4e26-455a-8697-7e98be7f7a11" providerId="AD" clId="Web-{B87E6057-9860-C27A-FED7-6E53092388AC}" dt="2025-10-12T19:44:29.165" v="26" actId="14100"/>
          <ac:picMkLst>
            <pc:docMk/>
            <pc:sldMk cId="1780730117" sldId="275"/>
            <ac:picMk id="4" creationId="{1798DD34-A1DE-B2C0-3EA4-13491D3F844A}"/>
          </ac:picMkLst>
        </pc:picChg>
      </pc:sldChg>
      <pc:sldChg chg="delSp modSp">
        <pc:chgData name="Mohammed Aman (2433438)" userId="S::2433438@student.uwtsd.ac.uk::3fabbbe1-4e26-455a-8697-7e98be7f7a11" providerId="AD" clId="Web-{B87E6057-9860-C27A-FED7-6E53092388AC}" dt="2025-10-12T20:29:41.015" v="971" actId="20577"/>
        <pc:sldMkLst>
          <pc:docMk/>
          <pc:sldMk cId="2319079123" sldId="337"/>
        </pc:sldMkLst>
        <pc:spChg chg="del mod">
          <ac:chgData name="Mohammed Aman (2433438)" userId="S::2433438@student.uwtsd.ac.uk::3fabbbe1-4e26-455a-8697-7e98be7f7a11" providerId="AD" clId="Web-{B87E6057-9860-C27A-FED7-6E53092388AC}" dt="2025-10-12T20:29:21.124" v="967"/>
          <ac:spMkLst>
            <pc:docMk/>
            <pc:sldMk cId="2319079123" sldId="337"/>
            <ac:spMk id="3" creationId="{1B4D8426-20C5-630E-80E5-EAB06B11CCD5}"/>
          </ac:spMkLst>
        </pc:spChg>
        <pc:spChg chg="mod">
          <ac:chgData name="Mohammed Aman (2433438)" userId="S::2433438@student.uwtsd.ac.uk::3fabbbe1-4e26-455a-8697-7e98be7f7a11" providerId="AD" clId="Web-{B87E6057-9860-C27A-FED7-6E53092388AC}" dt="2025-10-12T20:29:41.015" v="971" actId="20577"/>
          <ac:spMkLst>
            <pc:docMk/>
            <pc:sldMk cId="2319079123" sldId="337"/>
            <ac:spMk id="4" creationId="{25821E47-FDA6-2D12-727F-E2DA2DB2480A}"/>
          </ac:spMkLst>
        </pc:spChg>
      </pc:sldChg>
      <pc:sldChg chg="modSp new">
        <pc:chgData name="Mohammed Aman (2433438)" userId="S::2433438@student.uwtsd.ac.uk::3fabbbe1-4e26-455a-8697-7e98be7f7a11" providerId="AD" clId="Web-{B87E6057-9860-C27A-FED7-6E53092388AC}" dt="2025-10-12T20:27:16.999" v="955" actId="20577"/>
        <pc:sldMkLst>
          <pc:docMk/>
          <pc:sldMk cId="1191453740" sldId="338"/>
        </pc:sldMkLst>
        <pc:spChg chg="mod">
          <ac:chgData name="Mohammed Aman (2433438)" userId="S::2433438@student.uwtsd.ac.uk::3fabbbe1-4e26-455a-8697-7e98be7f7a11" providerId="AD" clId="Web-{B87E6057-9860-C27A-FED7-6E53092388AC}" dt="2025-10-12T19:56:30.520" v="58" actId="20577"/>
          <ac:spMkLst>
            <pc:docMk/>
            <pc:sldMk cId="1191453740" sldId="338"/>
            <ac:spMk id="2" creationId="{E6695E7E-E185-0442-A380-51FD94246093}"/>
          </ac:spMkLst>
        </pc:spChg>
        <pc:spChg chg="mod">
          <ac:chgData name="Mohammed Aman (2433438)" userId="S::2433438@student.uwtsd.ac.uk::3fabbbe1-4e26-455a-8697-7e98be7f7a11" providerId="AD" clId="Web-{B87E6057-9860-C27A-FED7-6E53092388AC}" dt="2025-10-12T20:27:16.999" v="955" actId="20577"/>
          <ac:spMkLst>
            <pc:docMk/>
            <pc:sldMk cId="1191453740" sldId="338"/>
            <ac:spMk id="3" creationId="{A9ADDAF5-5B37-E849-8255-DBCA82563F90}"/>
          </ac:spMkLst>
        </pc:spChg>
      </pc:sldChg>
      <pc:sldChg chg="modSp new">
        <pc:chgData name="Mohammed Aman (2433438)" userId="S::2433438@student.uwtsd.ac.uk::3fabbbe1-4e26-455a-8697-7e98be7f7a11" providerId="AD" clId="Web-{B87E6057-9860-C27A-FED7-6E53092388AC}" dt="2025-10-12T21:07:04.071" v="1700" actId="20577"/>
        <pc:sldMkLst>
          <pc:docMk/>
          <pc:sldMk cId="2880646441" sldId="339"/>
        </pc:sldMkLst>
        <pc:spChg chg="mod">
          <ac:chgData name="Mohammed Aman (2433438)" userId="S::2433438@student.uwtsd.ac.uk::3fabbbe1-4e26-455a-8697-7e98be7f7a11" providerId="AD" clId="Web-{B87E6057-9860-C27A-FED7-6E53092388AC}" dt="2025-10-12T21:02:42.235" v="1621" actId="20577"/>
          <ac:spMkLst>
            <pc:docMk/>
            <pc:sldMk cId="2880646441" sldId="339"/>
            <ac:spMk id="2" creationId="{CCA1A8E1-AC43-6E4B-EBD9-0214934A0FEF}"/>
          </ac:spMkLst>
        </pc:spChg>
        <pc:spChg chg="mod">
          <ac:chgData name="Mohammed Aman (2433438)" userId="S::2433438@student.uwtsd.ac.uk::3fabbbe1-4e26-455a-8697-7e98be7f7a11" providerId="AD" clId="Web-{B87E6057-9860-C27A-FED7-6E53092388AC}" dt="2025-10-12T21:07:04.071" v="1700" actId="20577"/>
          <ac:spMkLst>
            <pc:docMk/>
            <pc:sldMk cId="2880646441" sldId="339"/>
            <ac:spMk id="3" creationId="{7946D8CF-C278-04CF-7944-32538AEEE81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12/10/2025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bbc.co.uk/bitesize/guides/zd3prj6/revision/5" TargetMode="External"/><Relationship Id="rId3" Type="http://schemas.openxmlformats.org/officeDocument/2006/relationships/hyperlink" Target="https://pmc.ncbi.nlm.nih.gov/articles/PMC11077513/#:~:text=Generates%20possible%20causes%20that%20we,the%20possible%20causes%20and%20solutions" TargetMode="External"/><Relationship Id="rId7" Type="http://schemas.openxmlformats.org/officeDocument/2006/relationships/hyperlink" Target="https://www.trademarkwizards.co.uk/advice/understanding-legal-factors-affecting-business-success/#:~:text=What%20are%20the%20legal%20factors,business%20performance%20and%20growth%20potential" TargetMode="External"/><Relationship Id="rId2" Type="http://schemas.openxmlformats.org/officeDocument/2006/relationships/hyperlink" Target="https://www.theknowledgeacademy.com/blog/advantages-and-disadvantages-of-root-cause-analysis/#:~:text=When%20individuals%20or%20teams%20are,benefits%20of%20RCA%20are%20realised" TargetMode="External"/><Relationship Id="rId1" Type="http://schemas.openxmlformats.org/officeDocument/2006/relationships/slideLayout" Target="../slideLayouts/slideLayout2.xml"/><Relationship Id="rId6" Type="http://schemas.openxmlformats.org/officeDocument/2006/relationships/hyperlink" Target="https://www.bbc.co.uk/bitesize/guides/zd3prj6/revision/6" TargetMode="External"/><Relationship Id="rId11" Type="http://schemas.openxmlformats.org/officeDocument/2006/relationships/hyperlink" Target="https://www.researchgate.net/publication/325125171_Political_Instability_and_its_Effects_on_International_Companies_A_Case_Study_on_Sierra_Rutile_Limited_Sierra_Leone#:~:text=1.,effect%20on%20the%20revenue%20of" TargetMode="External"/><Relationship Id="rId5" Type="http://schemas.openxmlformats.org/officeDocument/2006/relationships/hyperlink" Target="https://www.juran.com/blog/the-ultimate-guide-to-cause-and-effect-diagrams/#:~:text=It%20is%20a%20visual%20representation,are%20generally%20qualitative%20and%20hypothetical" TargetMode="External"/><Relationship Id="rId10" Type="http://schemas.openxmlformats.org/officeDocument/2006/relationships/hyperlink" Target="https://revisionworld.com/level-revision/business-level-revision/managing-business-activities/managing-finance/business#:~:text=Lack%20of%20Financial%20Control:,monitoring%2C%20resulting%20in%20financial%20strain" TargetMode="External"/><Relationship Id="rId4" Type="http://schemas.openxmlformats.org/officeDocument/2006/relationships/hyperlink" Target="https://www.juran.com/blog/the-ultimate-guide-to-cause-and-effect-diagrams/#:~:text=These%20lists%20are%20characterized%20as%20the%205,Machines:%20Place%20(environment)%20*%20Measurements:%20Patrons%20(customers)" TargetMode="External"/><Relationship Id="rId9" Type="http://schemas.openxmlformats.org/officeDocument/2006/relationships/hyperlink" Target="https://www.bbc.co.uk/bitesize/guides/zd3prj6/revision/4#:~:text=Social%20factors%20are%20the%20things,fitness%20trackers%20are%20being%20us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bitesize/guides/zd3prj6/revision/4#:~:text=Social%20factors%20are%20the%20things,fitness%20trackers%20are%20being%20used" TargetMode="External"/><Relationship Id="rId2" Type="http://schemas.openxmlformats.org/officeDocument/2006/relationships/hyperlink" Target="https://www.bbc.co.uk/bitesize/guides/zd3prj6/revision/5" TargetMode="External"/><Relationship Id="rId1" Type="http://schemas.openxmlformats.org/officeDocument/2006/relationships/slideLayout" Target="../slideLayouts/slideLayout2.xml"/><Relationship Id="rId5" Type="http://schemas.openxmlformats.org/officeDocument/2006/relationships/hyperlink" Target="https://www.researchgate.net/publication/325125171_Political_Instability_and_its_Effects_on_International_Companies_A_Case_Study_on_Sierra_Rutile_Limited_Sierra_Leone#:~:text=1.,effect%20on%20the%20revenue%20of" TargetMode="External"/><Relationship Id="rId4" Type="http://schemas.openxmlformats.org/officeDocument/2006/relationships/hyperlink" Target="https://revisionworld.com/level-revision/business-level-revision/managing-business-activities/managing-finance/business#:~:text=Lack%20of%20Financial%20Control:,monitoring%2C%20resulting%20in%20financial%20strain"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5139869"/>
          </a:xfrm>
          <a:prstGeom prst="rect">
            <a:avLst/>
          </a:prstGeom>
          <a:noFill/>
        </p:spPr>
        <p:txBody>
          <a:bodyPr wrap="square" lIns="91440" tIns="45720" rIns="91440" bIns="45720" rtlCol="0" anchor="t">
            <a:spAutoFit/>
          </a:bodyPr>
          <a:lstStyle/>
          <a:p>
            <a:r>
              <a:rPr lang="en-GB" sz="3200" b="1">
                <a:latin typeface="Arial"/>
                <a:cs typeface="Arial"/>
              </a:rPr>
              <a:t>Student Name: Mohammed Aman</a:t>
            </a:r>
            <a:endParaRPr lang="en-GB" sz="3200">
              <a:latin typeface="Arial" panose="020B0604020202020204" pitchFamily="34" charset="0"/>
              <a:cs typeface="Arial" panose="020B0604020202020204" pitchFamily="34" charset="0"/>
            </a:endParaRPr>
          </a:p>
          <a:p>
            <a:endParaRPr lang="en-GB" sz="3200" b="1">
              <a:latin typeface="Arial"/>
              <a:cs typeface="Arial"/>
            </a:endParaRPr>
          </a:p>
          <a:p>
            <a:r>
              <a:rPr lang="en-GB" sz="3200" b="1">
                <a:latin typeface="Arial"/>
                <a:cs typeface="Arial"/>
              </a:rPr>
              <a:t>Student ID: 2433438</a:t>
            </a:r>
            <a:endParaRPr lang="en-GB" sz="3200">
              <a:latin typeface="Arial"/>
              <a:cs typeface="Arial"/>
            </a:endParaRPr>
          </a:p>
          <a:p>
            <a:endParaRPr lang="en-GB" sz="1600">
              <a:latin typeface="Arial" panose="020B0604020202020204" pitchFamily="34" charset="0"/>
              <a:cs typeface="Arial" panose="020B0604020202020204" pitchFamily="34" charset="0"/>
            </a:endParaRPr>
          </a:p>
          <a:p>
            <a:r>
              <a:rPr lang="en-GB" sz="3200" b="1">
                <a:latin typeface="Arial"/>
                <a:cs typeface="Arial"/>
              </a:rPr>
              <a:t>Lecturer’s Name:	</a:t>
            </a:r>
            <a:endParaRPr lang="en-GB" sz="3200">
              <a:latin typeface="Arial"/>
              <a:cs typeface="Arial"/>
            </a:endParaRPr>
          </a:p>
          <a:p>
            <a:endParaRPr lang="en-GB" sz="3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Code: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LCLM 4004</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Name: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Problem Solving and Decision-Making</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Component 1: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a:latin typeface="Arial"/>
                <a:cs typeface="Arial"/>
              </a:rPr>
              <a:t>Introduction</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061110"/>
            <a:ext cx="11102197" cy="1814421"/>
          </a:xfrm>
        </p:spPr>
        <p:txBody>
          <a:bodyPr vert="horz" lIns="91440" tIns="45720" rIns="91440" bIns="45720" rtlCol="0" anchor="t">
            <a:normAutofit/>
          </a:bodyPr>
          <a:lstStyle/>
          <a:p>
            <a:pPr marL="0" indent="0">
              <a:buNone/>
            </a:pPr>
            <a:r>
              <a:rPr lang="en-GB">
                <a:latin typeface="Arial"/>
                <a:cs typeface="Arial"/>
              </a:rPr>
              <a:t>Good morning my name is Mohammed Aman, in my presentation I will be talking about Green Havan Florists. I will be giving you information about how the business did well and identifying the problems whilst providing 5W2H model and  a PESTEL framework.</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endParaRPr lang="en-GB"/>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a:latin typeface="Arial"/>
                <a:cs typeface="Arial"/>
              </a:rPr>
              <a:t>Green Haven Florist </a:t>
            </a:r>
            <a:endParaRPr lang="en-GB" sz="3200" b="1" u="sng">
              <a:latin typeface="Arial"/>
              <a:ea typeface="Calibri Light"/>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vert="horz" lIns="91440" tIns="45720" rIns="91440" bIns="45720" rtlCol="0" anchor="t">
            <a:normAutofit/>
          </a:bodyPr>
          <a:lstStyle/>
          <a:p>
            <a:pPr marL="0" indent="0">
              <a:buNone/>
            </a:pPr>
            <a:r>
              <a:rPr lang="en-GB">
                <a:latin typeface="Arial"/>
                <a:cs typeface="Arial"/>
              </a:rPr>
              <a:t>Green Haven florist is a small independent company founded in 2016 by partners Liam and Priya Patel. The shop gained popularity and a good reputation for its bespoke floral arrange to and its link to eco-friendly packaging. They also developed strong community ties allowing them to gain a wide range of consumers. The business did really due to its personal touch and sustainable ethos which helped the business to connect with environmentally conscious consumers. </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a:latin typeface="Arial" panose="020B0604020202020204" pitchFamily="34" charset="0"/>
                <a:cs typeface="Arial" panose="020B0604020202020204" pitchFamily="34" charset="0"/>
              </a:rPr>
              <a:t>Provide an insight into the problems Green Haven Florists are facing (approx. 1 minute).</a:t>
            </a:r>
            <a:endParaRPr lang="en-GB" sz="3200" u="sng"/>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rmAutofit fontScale="47500" lnSpcReduction="20000"/>
          </a:bodyPr>
          <a:lstStyle/>
          <a:p>
            <a:pPr>
              <a:lnSpc>
                <a:spcPct val="120000"/>
              </a:lnSpc>
            </a:pPr>
            <a:r>
              <a:rPr lang="en-GB">
                <a:latin typeface="Arial"/>
                <a:cs typeface="Arial"/>
              </a:rPr>
              <a:t>Green haven have started to have some problems within the past year, they have experienced a 30% decline in store sales, the business is struggling to maintain profitability as Liam and Priya are faced with the challenges of adapting their business to survive in a fast-changing retail environment. They have received more online orders however  they have not compensated for the loss of foot traffic.</a:t>
            </a:r>
            <a:endParaRPr lang="en-GB">
              <a:latin typeface="Arial" panose="020B0604020202020204" pitchFamily="34" charset="0"/>
              <a:cs typeface="Arial" panose="020B0604020202020204" pitchFamily="34" charset="0"/>
            </a:endParaRPr>
          </a:p>
          <a:p>
            <a:endParaRPr lang="en-GB" sz="900">
              <a:latin typeface="Arial" panose="020B0604020202020204" pitchFamily="34" charset="0"/>
              <a:cs typeface="Arial" panose="020B0604020202020204" pitchFamily="34" charset="0"/>
            </a:endParaRPr>
          </a:p>
          <a:p>
            <a:pPr>
              <a:lnSpc>
                <a:spcPct val="120000"/>
              </a:lnSpc>
            </a:pPr>
            <a:r>
              <a:rPr lang="en-GB">
                <a:latin typeface="Arial"/>
                <a:cs typeface="Arial"/>
              </a:rPr>
              <a:t>Some reasons as to why there are declines in sales, the shop is located on a high street that used to be very busy, however due to closures of nearby business and a general shift towards online shopping it has caused a decline in sales. Many consumers now find it more efficient  and convenient  to shop online due to lower prices, same day deliveries and frequent discounts they find online. </a:t>
            </a:r>
            <a:endParaRPr lang="en-GB">
              <a:latin typeface="Arial" panose="020B0604020202020204" pitchFamily="34" charset="0"/>
              <a:cs typeface="Arial" panose="020B0604020202020204" pitchFamily="34" charset="0"/>
            </a:endParaRPr>
          </a:p>
          <a:p>
            <a:pPr>
              <a:lnSpc>
                <a:spcPct val="120000"/>
              </a:lnSpc>
            </a:pPr>
            <a:r>
              <a:rPr lang="en-GB">
                <a:latin typeface="Arial"/>
                <a:cs typeface="Arial"/>
              </a:rPr>
              <a:t>Rising costs have put a strain on business as the prices of fresh flowers such as orchids and tulips have surged due to supply chain disruptions and inflation.  Green Haven are an ecofriendly business, upholding the use of sustainable materials such as biodegradable wrapping paper has become expensive for them to uphold. </a:t>
            </a:r>
          </a:p>
          <a:p>
            <a:pPr>
              <a:lnSpc>
                <a:spcPct val="120000"/>
              </a:lnSpc>
            </a:pPr>
            <a:r>
              <a:rPr lang="en-GB">
                <a:latin typeface="Arial"/>
                <a:cs typeface="Arial"/>
              </a:rPr>
              <a:t>Customer feedback has reviled that some consumers are happy with the quality and creativity of the floral arrangements on </a:t>
            </a:r>
            <a:r>
              <a:rPr lang="en-GB" err="1">
                <a:latin typeface="Arial"/>
                <a:cs typeface="Arial"/>
              </a:rPr>
              <a:t>th</a:t>
            </a:r>
            <a:r>
              <a:rPr lang="en-GB">
                <a:latin typeface="Arial"/>
                <a:cs typeface="Arial"/>
              </a:rPr>
              <a:t> flip side some consumers find that the shops website is outdated and difficult to navigate. Some have expressed they would like more flexible delivery options. </a:t>
            </a:r>
            <a:endParaRPr lang="en-GB">
              <a:latin typeface="Arial" panose="020B0604020202020204" pitchFamily="34" charset="0"/>
              <a:cs typeface="Arial" panose="020B0604020202020204" pitchFamily="34" charset="0"/>
            </a:endParaRPr>
          </a:p>
          <a:p>
            <a:pPr>
              <a:lnSpc>
                <a:spcPct val="120000"/>
              </a:lnSpc>
            </a:pPr>
            <a:r>
              <a:rPr lang="en-GB">
                <a:latin typeface="Arial"/>
                <a:cs typeface="Arial"/>
              </a:rPr>
              <a:t>Liam  and Priya struggle with digital marketing and rely on word to mouth, to promote their business, adding to this two new businesses have opened  both providing very different but effective services. One of them have a strong presence of Instagram and another provide a flexible range of delivery options. </a:t>
            </a:r>
          </a:p>
          <a:p>
            <a:endParaRPr lang="en-GB" sz="900">
              <a:latin typeface="Arial" panose="020B0604020202020204" pitchFamily="34" charset="0"/>
              <a:cs typeface="Arial" panose="020B0604020202020204" pitchFamily="34" charset="0"/>
            </a:endParaRPr>
          </a:p>
          <a:p>
            <a:r>
              <a:rPr lang="en-GB">
                <a:latin typeface="Arial"/>
                <a:cs typeface="Arial"/>
              </a:rPr>
              <a:t>Some of these problems are external such as the two new business opening, rising costs of products and inflation in itself. However, some are internal such as delivery options, marketing aspects of the business and working on customer feed back. Evaluate the nature and scope of these problems. Green Haven has control on a few of these problems that can be solved such as working on customer feedback, updating the website and looking into flexible delivery options. </a:t>
            </a:r>
            <a:r>
              <a:rPr lang="en-GB" sz="2600">
                <a:latin typeface="Arial"/>
                <a:cs typeface="Arial"/>
              </a:rPr>
              <a:t>.</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984065125"/>
              </p:ext>
            </p:extLst>
          </p:nvPr>
        </p:nvGraphicFramePr>
        <p:xfrm>
          <a:off x="120315" y="753978"/>
          <a:ext cx="11802224" cy="5842640"/>
        </p:xfrm>
        <a:graphic>
          <a:graphicData uri="http://schemas.openxmlformats.org/drawingml/2006/table">
            <a:tbl>
              <a:tblPr firstRow="1" bandRow="1">
                <a:tableStyleId>{93296810-A885-4BE3-A3E7-6D5BEEA58F35}</a:tableStyleId>
              </a:tblPr>
              <a:tblGrid>
                <a:gridCol w="1686032">
                  <a:extLst>
                    <a:ext uri="{9D8B030D-6E8A-4147-A177-3AD203B41FA5}">
                      <a16:colId xmlns:a16="http://schemas.microsoft.com/office/drawing/2014/main" val="516700139"/>
                    </a:ext>
                  </a:extLst>
                </a:gridCol>
                <a:gridCol w="1686032">
                  <a:extLst>
                    <a:ext uri="{9D8B030D-6E8A-4147-A177-3AD203B41FA5}">
                      <a16:colId xmlns:a16="http://schemas.microsoft.com/office/drawing/2014/main" val="1482979515"/>
                    </a:ext>
                  </a:extLst>
                </a:gridCol>
                <a:gridCol w="1686032">
                  <a:extLst>
                    <a:ext uri="{9D8B030D-6E8A-4147-A177-3AD203B41FA5}">
                      <a16:colId xmlns:a16="http://schemas.microsoft.com/office/drawing/2014/main" val="1537974666"/>
                    </a:ext>
                  </a:extLst>
                </a:gridCol>
                <a:gridCol w="1686032">
                  <a:extLst>
                    <a:ext uri="{9D8B030D-6E8A-4147-A177-3AD203B41FA5}">
                      <a16:colId xmlns:a16="http://schemas.microsoft.com/office/drawing/2014/main" val="2616223528"/>
                    </a:ext>
                  </a:extLst>
                </a:gridCol>
                <a:gridCol w="1686032">
                  <a:extLst>
                    <a:ext uri="{9D8B030D-6E8A-4147-A177-3AD203B41FA5}">
                      <a16:colId xmlns:a16="http://schemas.microsoft.com/office/drawing/2014/main" val="3425015451"/>
                    </a:ext>
                  </a:extLst>
                </a:gridCol>
                <a:gridCol w="1686032">
                  <a:extLst>
                    <a:ext uri="{9D8B030D-6E8A-4147-A177-3AD203B41FA5}">
                      <a16:colId xmlns:a16="http://schemas.microsoft.com/office/drawing/2014/main" val="1430925739"/>
                    </a:ext>
                  </a:extLst>
                </a:gridCol>
                <a:gridCol w="1686032">
                  <a:extLst>
                    <a:ext uri="{9D8B030D-6E8A-4147-A177-3AD203B41FA5}">
                      <a16:colId xmlns:a16="http://schemas.microsoft.com/office/drawing/2014/main" val="283900714"/>
                    </a:ext>
                  </a:extLst>
                </a:gridCol>
              </a:tblGrid>
              <a:tr h="455979">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820763">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443935">
                <a:tc>
                  <a:txBody>
                    <a:bodyPr/>
                    <a:lstStyle/>
                    <a:p>
                      <a:r>
                        <a:rPr lang="en-GB"/>
                        <a:t>What effect is it having?</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1170348">
                <a:tc>
                  <a:txBody>
                    <a:bodyPr/>
                    <a:lstStyle/>
                    <a:p>
                      <a:pPr marL="285750" indent="-285750">
                        <a:buFont typeface="Arial" panose="020B0604020202020204" pitchFamily="34" charset="0"/>
                        <a:buChar char="•"/>
                      </a:pPr>
                      <a:r>
                        <a:rPr lang="en-GB" sz="1800"/>
                        <a:t>30% decline in store sales</a:t>
                      </a:r>
                    </a:p>
                  </a:txBody>
                  <a:tcPr>
                    <a:solidFill>
                      <a:srgbClr val="FF0000"/>
                    </a:solidFill>
                  </a:tcPr>
                </a:tc>
                <a:tc>
                  <a:txBody>
                    <a:bodyPr/>
                    <a:lstStyle/>
                    <a:p>
                      <a:pPr marL="285750" indent="-285750">
                        <a:buFont typeface="Arial" panose="020B0604020202020204" pitchFamily="34" charset="0"/>
                        <a:buChar char="•"/>
                      </a:pPr>
                      <a:r>
                        <a:rPr lang="en-GB"/>
                        <a:t>In store</a:t>
                      </a:r>
                    </a:p>
                  </a:txBody>
                  <a:tcPr>
                    <a:solidFill>
                      <a:srgbClr val="FFC000"/>
                    </a:solidFill>
                  </a:tcPr>
                </a:tc>
                <a:tc>
                  <a:txBody>
                    <a:bodyPr/>
                    <a:lstStyle/>
                    <a:p>
                      <a:pPr marL="285750" indent="-285750">
                        <a:buFont typeface="Arial" panose="020B0604020202020204" pitchFamily="34" charset="0"/>
                        <a:buChar char="•"/>
                      </a:pPr>
                      <a:r>
                        <a:rPr lang="en-GB"/>
                        <a:t>Year ago</a:t>
                      </a:r>
                    </a:p>
                  </a:txBody>
                  <a:tcPr>
                    <a:solidFill>
                      <a:srgbClr val="FFFF00"/>
                    </a:solidFill>
                  </a:tcPr>
                </a:tc>
                <a:tc>
                  <a:txBody>
                    <a:bodyPr/>
                    <a:lstStyle/>
                    <a:p>
                      <a:pPr marL="285750" indent="-285750">
                        <a:buFont typeface="Arial" panose="020B0604020202020204" pitchFamily="34" charset="0"/>
                        <a:buChar char="•"/>
                      </a:pPr>
                      <a:r>
                        <a:rPr lang="en-GB"/>
                        <a:t>Business  owners </a:t>
                      </a:r>
                    </a:p>
                  </a:txBody>
                  <a:tcPr>
                    <a:solidFill>
                      <a:srgbClr val="92D050"/>
                    </a:solidFill>
                  </a:tcPr>
                </a:tc>
                <a:tc>
                  <a:txBody>
                    <a:bodyPr/>
                    <a:lstStyle/>
                    <a:p>
                      <a:pPr marL="285750" indent="-285750">
                        <a:buFont typeface="Arial" panose="020B0604020202020204" pitchFamily="34" charset="0"/>
                        <a:buChar char="•"/>
                      </a:pPr>
                      <a:r>
                        <a:rPr lang="en-GB"/>
                        <a:t>Competition</a:t>
                      </a:r>
                    </a:p>
                  </a:txBody>
                  <a:tcPr>
                    <a:solidFill>
                      <a:srgbClr val="00B0F0"/>
                    </a:solidFill>
                  </a:tcPr>
                </a:tc>
                <a:tc>
                  <a:txBody>
                    <a:bodyPr/>
                    <a:lstStyle/>
                    <a:p>
                      <a:pPr marL="285750" indent="-285750">
                        <a:buFont typeface="Arial" panose="020B0604020202020204" pitchFamily="34" charset="0"/>
                        <a:buChar char="•"/>
                      </a:pPr>
                      <a:r>
                        <a:rPr lang="en-GB"/>
                        <a:t>Not as serious if you're able to compete </a:t>
                      </a:r>
                    </a:p>
                  </a:txBody>
                  <a:tcPr>
                    <a:solidFill>
                      <a:srgbClr val="0070C0"/>
                    </a:solidFill>
                  </a:tcPr>
                </a:tc>
                <a:tc>
                  <a:txBody>
                    <a:bodyPr/>
                    <a:lstStyle/>
                    <a:p>
                      <a:pPr marL="285750" indent="-285750">
                        <a:buFont typeface="Arial" panose="020B0604020202020204" pitchFamily="34" charset="0"/>
                        <a:buChar char="•"/>
                      </a:pPr>
                      <a:r>
                        <a:rPr lang="en-GB"/>
                        <a:t>30% decline</a:t>
                      </a:r>
                    </a:p>
                  </a:txBody>
                  <a:tcPr>
                    <a:solidFill>
                      <a:srgbClr val="7030A0"/>
                    </a:solidFill>
                  </a:tcPr>
                </a:tc>
                <a:extLst>
                  <a:ext uri="{0D108BD9-81ED-4DB2-BD59-A6C34878D82A}">
                    <a16:rowId xmlns:a16="http://schemas.microsoft.com/office/drawing/2014/main" val="886584623"/>
                  </a:ext>
                </a:extLst>
              </a:tr>
              <a:tr h="1291942">
                <a:tc>
                  <a:txBody>
                    <a:bodyPr/>
                    <a:lstStyle/>
                    <a:p>
                      <a:pPr marL="285750" indent="-285750">
                        <a:buFont typeface="Arial" panose="020B0604020202020204" pitchFamily="34" charset="0"/>
                        <a:buChar char="•"/>
                      </a:pPr>
                      <a:r>
                        <a:rPr lang="en-GB"/>
                        <a:t>Struggling to stay cost effective </a:t>
                      </a:r>
                    </a:p>
                  </a:txBody>
                  <a:tcPr>
                    <a:solidFill>
                      <a:srgbClr val="FF0000"/>
                    </a:solidFill>
                  </a:tcPr>
                </a:tc>
                <a:tc>
                  <a:txBody>
                    <a:bodyPr/>
                    <a:lstStyle/>
                    <a:p>
                      <a:pPr marL="285750" indent="-285750">
                        <a:buFont typeface="Arial" panose="020B0604020202020204" pitchFamily="34" charset="0"/>
                        <a:buChar char="•"/>
                      </a:pPr>
                      <a:r>
                        <a:rPr lang="en-GB"/>
                        <a:t>online</a:t>
                      </a:r>
                    </a:p>
                  </a:txBody>
                  <a:tcPr>
                    <a:solidFill>
                      <a:srgbClr val="FFC000"/>
                    </a:solidFill>
                  </a:tcPr>
                </a:tc>
                <a:tc>
                  <a:txBody>
                    <a:bodyPr/>
                    <a:lstStyle/>
                    <a:p>
                      <a:pPr marL="0" indent="0">
                        <a:buNone/>
                      </a:pPr>
                      <a:endParaRPr lang="en-GB"/>
                    </a:p>
                  </a:txBody>
                  <a:tcPr>
                    <a:solidFill>
                      <a:srgbClr val="FFFF00"/>
                    </a:solidFill>
                  </a:tcPr>
                </a:tc>
                <a:tc>
                  <a:txBody>
                    <a:bodyPr/>
                    <a:lstStyle/>
                    <a:p>
                      <a:pPr marL="285750" indent="-285750">
                        <a:buFont typeface="Arial" panose="020B0604020202020204" pitchFamily="34" charset="0"/>
                        <a:buChar char="•"/>
                      </a:pPr>
                      <a:r>
                        <a:rPr lang="en-GB"/>
                        <a:t>Owners who </a:t>
                      </a:r>
                      <a:r>
                        <a:rPr lang="en-GB" err="1"/>
                        <a:t>dont</a:t>
                      </a:r>
                      <a:r>
                        <a:rPr lang="en-GB"/>
                        <a:t> know digital marketing </a:t>
                      </a:r>
                    </a:p>
                  </a:txBody>
                  <a:tcPr>
                    <a:solidFill>
                      <a:srgbClr val="92D050"/>
                    </a:solidFill>
                  </a:tcPr>
                </a:tc>
                <a:tc>
                  <a:txBody>
                    <a:bodyPr/>
                    <a:lstStyle/>
                    <a:p>
                      <a:pPr marL="285750" indent="-285750">
                        <a:buFont typeface="Arial" panose="020B0604020202020204" pitchFamily="34" charset="0"/>
                        <a:buChar char="•"/>
                      </a:pPr>
                      <a:r>
                        <a:rPr lang="en-GB"/>
                        <a:t>Rise of digital presence </a:t>
                      </a:r>
                    </a:p>
                  </a:txBody>
                  <a:tcPr>
                    <a:solidFill>
                      <a:srgbClr val="00B0F0"/>
                    </a:solidFill>
                  </a:tcPr>
                </a:tc>
                <a:tc>
                  <a:txBody>
                    <a:bodyPr/>
                    <a:lstStyle/>
                    <a:p>
                      <a:pPr marL="285750" indent="-285750">
                        <a:buFont typeface="Arial" panose="020B0604020202020204" pitchFamily="34" charset="0"/>
                        <a:buChar char="•"/>
                      </a:pPr>
                      <a:r>
                        <a:rPr lang="en-GB"/>
                        <a:t>Not as serious, course on digital skills </a:t>
                      </a:r>
                    </a:p>
                  </a:txBody>
                  <a:tcPr>
                    <a:solidFill>
                      <a:srgbClr val="0070C0"/>
                    </a:solidFill>
                  </a:tcPr>
                </a:tc>
                <a:tc>
                  <a:txBody>
                    <a:bodyPr/>
                    <a:lstStyle/>
                    <a:p>
                      <a:pPr marL="0" indent="0">
                        <a:buNone/>
                      </a:pPr>
                      <a:endParaRPr lang="en-GB"/>
                    </a:p>
                  </a:txBody>
                  <a:tcPr>
                    <a:solidFill>
                      <a:srgbClr val="7030A0"/>
                    </a:solidFill>
                  </a:tcPr>
                </a:tc>
                <a:extLst>
                  <a:ext uri="{0D108BD9-81ED-4DB2-BD59-A6C34878D82A}">
                    <a16:rowId xmlns:a16="http://schemas.microsoft.com/office/drawing/2014/main" val="3439326847"/>
                  </a:ext>
                </a:extLst>
              </a:tr>
              <a:tr h="607972">
                <a:tc>
                  <a:txBody>
                    <a:bodyPr/>
                    <a:lstStyle/>
                    <a:p>
                      <a:pPr marL="285750" indent="-285750">
                        <a:buFont typeface="Arial" panose="020B0604020202020204" pitchFamily="34" charset="0"/>
                        <a:buChar char="•"/>
                      </a:pPr>
                      <a:r>
                        <a:rPr lang="en-GB"/>
                        <a:t>digital marketing </a:t>
                      </a:r>
                    </a:p>
                  </a:txBody>
                  <a:tcPr>
                    <a:solidFill>
                      <a:srgbClr val="FF0000"/>
                    </a:solidFill>
                  </a:tcPr>
                </a:tc>
                <a:tc>
                  <a:txBody>
                    <a:bodyPr/>
                    <a:lstStyle/>
                    <a:p>
                      <a:pPr marL="285750" indent="-285750">
                        <a:buFont typeface="Arial" panose="020B0604020202020204" pitchFamily="34" charset="0"/>
                        <a:buChar char="•"/>
                      </a:pPr>
                      <a:r>
                        <a:rPr lang="en-GB"/>
                        <a:t>Competition </a:t>
                      </a:r>
                    </a:p>
                  </a:txBody>
                  <a:tcPr>
                    <a:solidFill>
                      <a:srgbClr val="FFC000"/>
                    </a:solidFill>
                  </a:tcPr>
                </a:tc>
                <a:tc>
                  <a:txBody>
                    <a:bodyPr/>
                    <a:lstStyle/>
                    <a:p>
                      <a:pPr marL="285750" indent="-285750">
                        <a:buFont typeface="Arial" panose="020B0604020202020204" pitchFamily="34" charset="0"/>
                        <a:buChar char="•"/>
                      </a:pPr>
                      <a:endParaRPr lang="en-GB"/>
                    </a:p>
                  </a:txBody>
                  <a:tcPr>
                    <a:solidFill>
                      <a:srgbClr val="FFFF00"/>
                    </a:solidFill>
                  </a:tcPr>
                </a:tc>
                <a:tc>
                  <a:txBody>
                    <a:bodyPr/>
                    <a:lstStyle/>
                    <a:p>
                      <a:pPr marL="285750" indent="-285750">
                        <a:buFont typeface="Arial" panose="020B0604020202020204" pitchFamily="34" charset="0"/>
                        <a:buChar char="•"/>
                      </a:pPr>
                      <a:r>
                        <a:rPr lang="en-GB"/>
                        <a:t>consumers</a:t>
                      </a:r>
                    </a:p>
                  </a:txBody>
                  <a:tcPr>
                    <a:solidFill>
                      <a:srgbClr val="92D050"/>
                    </a:solidFill>
                  </a:tcPr>
                </a:tc>
                <a:tc>
                  <a:txBody>
                    <a:bodyPr/>
                    <a:lstStyle/>
                    <a:p>
                      <a:pPr marL="285750" indent="-285750">
                        <a:buFont typeface="Arial" panose="020B0604020202020204" pitchFamily="34" charset="0"/>
                        <a:buChar char="•"/>
                      </a:pPr>
                      <a:r>
                        <a:rPr lang="en-GB"/>
                        <a:t>Cost of living</a:t>
                      </a:r>
                    </a:p>
                  </a:txBody>
                  <a:tcPr>
                    <a:solidFill>
                      <a:srgbClr val="00B0F0"/>
                    </a:solidFill>
                  </a:tcPr>
                </a:tc>
                <a:tc>
                  <a:txBody>
                    <a:bodyPr/>
                    <a:lstStyle/>
                    <a:p>
                      <a:pPr marL="285750" indent="-285750">
                        <a:buFont typeface="Arial" panose="020B0604020202020204" pitchFamily="34" charset="0"/>
                        <a:buChar char="•"/>
                      </a:pPr>
                      <a:r>
                        <a:rPr lang="en-GB"/>
                        <a:t>Research </a:t>
                      </a:r>
                    </a:p>
                  </a:txBody>
                  <a:tcPr>
                    <a:solidFill>
                      <a:srgbClr val="0070C0"/>
                    </a:solidFill>
                  </a:tcPr>
                </a:tc>
                <a:tc>
                  <a:txBody>
                    <a:bodyPr/>
                    <a:lstStyle/>
                    <a:p>
                      <a:pPr marL="0" indent="0">
                        <a:buNone/>
                      </a:pPr>
                      <a:endParaRPr lang="en-GB"/>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015663"/>
          </a:xfrm>
          <a:prstGeom prst="rect">
            <a:avLst/>
          </a:prstGeom>
          <a:noFill/>
        </p:spPr>
        <p:txBody>
          <a:bodyPr wrap="square" lIns="91440" tIns="45720" rIns="91440" bIns="45720" anchor="t">
            <a:spAutoFit/>
          </a:bodyPr>
          <a:lstStyle/>
          <a:p>
            <a:r>
              <a:rPr lang="en-GB" sz="2800" b="1" u="sng">
                <a:latin typeface="Arial"/>
                <a:cs typeface="Arial"/>
              </a:rPr>
              <a:t>5W2H model</a:t>
            </a:r>
          </a:p>
          <a:p>
            <a:endParaRPr lang="en-GB" sz="3200" b="1" u="sng"/>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a:cs typeface="Arial"/>
              </a:rPr>
              <a:t>Provide a critique of PESTEL.</a:t>
            </a:r>
            <a:endParaRPr lang="en-GB"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825625"/>
            <a:ext cx="1307433" cy="1752518"/>
          </a:xfrm>
        </p:spPr>
        <p:txBody>
          <a:bodyPr vert="horz" lIns="91440" tIns="45720" rIns="91440" bIns="45720" rtlCol="0" anchor="t">
            <a:normAutofit/>
          </a:bodyPr>
          <a:lstStyle/>
          <a:p>
            <a:pPr marL="0" indent="0">
              <a:lnSpc>
                <a:spcPct val="100000"/>
              </a:lnSpc>
              <a:buNone/>
            </a:pPr>
            <a:endParaRPr lang="en-GB">
              <a:latin typeface="Arial"/>
              <a:cs typeface="Arial"/>
            </a:endParaRPr>
          </a:p>
          <a:p>
            <a:pPr>
              <a:lnSpc>
                <a:spcPct val="100000"/>
              </a:lnSpc>
            </a:pPr>
            <a:endParaRPr lang="en-GB" sz="2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C2B4A9-2563-D606-47D1-347BA92AFD93}"/>
              </a:ext>
            </a:extLst>
          </p:cNvPr>
          <p:cNvSpPr txBox="1"/>
          <p:nvPr/>
        </p:nvSpPr>
        <p:spPr>
          <a:xfrm>
            <a:off x="481264" y="1580147"/>
            <a:ext cx="1118134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Calibri"/>
                <a:cs typeface="Calibri"/>
              </a:rPr>
              <a:t>PESTEL is a tool used by marketers to analyse and monitor external marketing environment . Factors that have an impact on an organisation. It's a framework that helps understanding of the wider business environment .  It encourages the development of external and strategic thinking, in order to take action.  It is used to help people male strategic decision. Benefits of this is it allows you to look at several different influential factors that could affect a company's market success. Research shows that PESTLE framework is helpful to explain market changes that have occurred in the past, but it is not always best to use if predicting or foresee upcoming market changes. </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a:cs typeface="Arial"/>
              </a:rPr>
              <a:t>PESTEL Framework.</a:t>
            </a:r>
            <a:br>
              <a:rPr lang="en-GB" b="1" u="sng" dirty="0"/>
            </a:br>
            <a:br>
              <a:rPr lang="en-GB" b="1" dirty="0">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39290"/>
            <a:ext cx="10671496" cy="3987739"/>
          </a:xfrm>
        </p:spPr>
        <p:txBody>
          <a:bodyPr vert="horz" lIns="91440" tIns="45720" rIns="91440" bIns="45720" rtlCol="0" anchor="t">
            <a:normAutofi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Here is the tabular PESTLE analysis of </a:t>
            </a:r>
            <a:r>
              <a:rPr lang="en-GB" sz="2800" b="1">
                <a:effectLst/>
                <a:latin typeface="Arial" panose="020B0604020202020204" pitchFamily="34" charset="0"/>
                <a:ea typeface="Aptos" panose="020B0004020202020204" pitchFamily="34" charset="0"/>
                <a:cs typeface="Arial" panose="020B0604020202020204" pitchFamily="34" charset="0"/>
              </a:rPr>
              <a:t>Olive Tree Bistro.</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Calibri" panose="020F0502020204030204"/>
              <a:ea typeface="Calibri" panose="020F0502020204030204"/>
              <a:cs typeface="Calibri" panose="020F0502020204030204"/>
            </a:endParaRP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054564887"/>
              </p:ext>
            </p:extLst>
          </p:nvPr>
        </p:nvGraphicFramePr>
        <p:xfrm>
          <a:off x="948904" y="2123386"/>
          <a:ext cx="9782355" cy="303617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a:t>Trade regulations</a:t>
                      </a:r>
                    </a:p>
                    <a:p>
                      <a:pPr marL="285750" indent="-285750">
                        <a:buFont typeface="Wingdings" panose="05000000000000000000" pitchFamily="2" charset="2"/>
                        <a:buChar char="§"/>
                      </a:pPr>
                      <a:r>
                        <a:rPr lang="en-GB" sz="1400" b="1"/>
                        <a:t>Tax policy's </a:t>
                      </a:r>
                    </a:p>
                    <a:p>
                      <a:pPr marL="285750" lvl="0" indent="-285750">
                        <a:buFont typeface="Wingdings" panose="05000000000000000000" pitchFamily="2" charset="2"/>
                        <a:buChar char="§"/>
                      </a:pPr>
                      <a:r>
                        <a:rPr lang="en-GB" sz="1400" b="1"/>
                        <a:t>Internatinal trade policy</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inflation</a:t>
                      </a:r>
                    </a:p>
                    <a:p>
                      <a:pPr marL="285750" indent="-285750">
                        <a:buFont typeface="Wingdings" panose="05000000000000000000" pitchFamily="2" charset="2"/>
                        <a:buChar char="§"/>
                      </a:pPr>
                      <a:r>
                        <a:rPr lang="en-GB" sz="1400" b="1" err="1"/>
                        <a:t>Intrest</a:t>
                      </a:r>
                      <a:r>
                        <a:rPr lang="en-GB" sz="1400" b="1"/>
                        <a:t> rates</a:t>
                      </a:r>
                    </a:p>
                    <a:p>
                      <a:endParaRPr lang="en-GB" sz="1400" b="1"/>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a:t>Work place attitude</a:t>
                      </a:r>
                    </a:p>
                    <a:p>
                      <a:pPr marL="285750" indent="-285750">
                        <a:buFont typeface="Wingdings" panose="05000000000000000000" pitchFamily="2" charset="2"/>
                        <a:buChar char="§"/>
                      </a:pPr>
                      <a:r>
                        <a:rPr lang="en-GB" sz="1400" b="1"/>
                        <a:t>Life style trends</a:t>
                      </a:r>
                    </a:p>
                    <a:p>
                      <a:pPr marL="285750" lvl="0" indent="-285750">
                        <a:buFont typeface="Wingdings" panose="05000000000000000000" pitchFamily="2" charset="2"/>
                        <a:buChar char="§"/>
                      </a:pPr>
                      <a:r>
                        <a:rPr lang="en-GB" sz="1400" b="1"/>
                        <a:t>Consumer habits </a:t>
                      </a:r>
                    </a:p>
                    <a:p>
                      <a:endParaRPr lang="en-GB" sz="1400" b="1"/>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AI</a:t>
                      </a:r>
                    </a:p>
                    <a:p>
                      <a:pPr marL="285750" indent="-285750">
                        <a:buFont typeface="Wingdings" panose="05000000000000000000" pitchFamily="2" charset="2"/>
                        <a:buChar char="§"/>
                      </a:pPr>
                      <a:r>
                        <a:rPr lang="en-GB" sz="1400" b="1"/>
                        <a:t>E-Commerce.                                                                                                         </a:t>
                      </a:r>
                    </a:p>
                    <a:p>
                      <a:endParaRPr lang="en-GB" sz="1400" b="1"/>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a:t>Employee laws</a:t>
                      </a:r>
                    </a:p>
                    <a:p>
                      <a:pPr marL="285750" indent="-285750">
                        <a:buFont typeface="Wingdings" panose="05000000000000000000" pitchFamily="2" charset="2"/>
                        <a:buChar char="§"/>
                      </a:pPr>
                      <a:r>
                        <a:rPr lang="en-GB" sz="1400" b="1"/>
                        <a:t>Data protection</a:t>
                      </a:r>
                    </a:p>
                    <a:p>
                      <a:pPr marL="285750" lvl="0" indent="-285750">
                        <a:buFont typeface="Wingdings" panose="05000000000000000000" pitchFamily="2" charset="2"/>
                        <a:buChar char="§"/>
                      </a:pPr>
                      <a:r>
                        <a:rPr lang="en-GB" sz="1400" b="1"/>
                        <a:t>Consumer and trading standards </a:t>
                      </a:r>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Climate change</a:t>
                      </a:r>
                    </a:p>
                    <a:p>
                      <a:pPr marL="285750" indent="-285750">
                        <a:buFont typeface="Wingdings" panose="05000000000000000000" pitchFamily="2" charset="2"/>
                        <a:buChar char="§"/>
                      </a:pPr>
                      <a:r>
                        <a:rPr lang="en-GB" sz="1400" b="1"/>
                        <a:t>Consumer awareness </a:t>
                      </a:r>
                    </a:p>
                    <a:p>
                      <a:pPr marL="285750" lvl="0" indent="-285750">
                        <a:buFont typeface="Wingdings" panose="05000000000000000000" pitchFamily="2" charset="2"/>
                        <a:buChar char="§"/>
                      </a:pPr>
                      <a:r>
                        <a:rPr lang="en-GB" sz="1400" b="1"/>
                        <a:t>Regulatory and political; frame work.</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Cause-and-Effect model (approx. 1 minute).</a:t>
            </a:r>
          </a:p>
        </p:txBody>
      </p:sp>
      <p:sp>
        <p:nvSpPr>
          <p:cNvPr id="4" name="TextBox 3">
            <a:extLst>
              <a:ext uri="{FF2B5EF4-FFF2-40B4-BE49-F238E27FC236}">
                <a16:creationId xmlns:a16="http://schemas.microsoft.com/office/drawing/2014/main" id="{25821E47-FDA6-2D12-727F-E2DA2DB2480A}"/>
              </a:ext>
            </a:extLst>
          </p:cNvPr>
          <p:cNvSpPr txBox="1"/>
          <p:nvPr/>
        </p:nvSpPr>
        <p:spPr>
          <a:xfrm>
            <a:off x="1049698" y="2248466"/>
            <a:ext cx="1031507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Calibri"/>
                <a:cs typeface="Calibri"/>
              </a:rPr>
              <a:t>The cause-and-effect model is a visual tool that some people may call a fish bone. It's used to identify all potential causes of a specific problem. It's used to help people break down problems by exploring categories of potential causes. It is used by identifying the problem and allowing you to analyse and identify the root causes by visually seeing the problem. That is a benefit of using this model as you are able to visualise potential causes and identifying root problems. A criticism can be it oversimplifies complex organisational and market issues. </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2056021" y="1836606"/>
            <a:ext cx="7872984" cy="3577606"/>
          </a:xfrm>
          <a:prstGeom prst="rect">
            <a:avLst/>
          </a:prstGeom>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827129" y="275265"/>
            <a:ext cx="10287636" cy="584775"/>
          </a:xfrm>
          <a:prstGeom prst="rect">
            <a:avLst/>
          </a:prstGeom>
          <a:noFill/>
        </p:spPr>
        <p:txBody>
          <a:bodyPr wrap="square" lIns="91440" tIns="45720" rIns="91440" bIns="45720" anchor="t">
            <a:spAutoFit/>
          </a:bodyPr>
          <a:lstStyle/>
          <a:p>
            <a:r>
              <a:rPr lang="en-GB" sz="3200" b="1" u="sng" dirty="0">
                <a:latin typeface="Arial"/>
                <a:cs typeface="Arial"/>
              </a:rPr>
              <a:t>Provide an application and discuss.</a:t>
            </a:r>
            <a:endParaRPr lang="en-GB" sz="3200" dirty="0"/>
          </a:p>
        </p:txBody>
      </p:sp>
      <p:sp>
        <p:nvSpPr>
          <p:cNvPr id="8" name="TextBox 7">
            <a:extLst>
              <a:ext uri="{FF2B5EF4-FFF2-40B4-BE49-F238E27FC236}">
                <a16:creationId xmlns:a16="http://schemas.microsoft.com/office/drawing/2014/main" id="{8945A82A-043D-3087-38CE-0365EA342AE0}"/>
              </a:ext>
            </a:extLst>
          </p:cNvPr>
          <p:cNvSpPr txBox="1"/>
          <p:nvPr/>
        </p:nvSpPr>
        <p:spPr>
          <a:xfrm>
            <a:off x="827128" y="5751738"/>
            <a:ext cx="10223309" cy="830997"/>
          </a:xfrm>
          <a:prstGeom prst="rect">
            <a:avLst/>
          </a:prstGeom>
          <a:noFill/>
        </p:spPr>
        <p:txBody>
          <a:bodyPr wrap="square">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Ensure that you reference all the sources you have used in this discussion on the slide/s.</a:t>
            </a:r>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5E7E-E185-0442-A380-51FD94246093}"/>
              </a:ext>
            </a:extLst>
          </p:cNvPr>
          <p:cNvSpPr>
            <a:spLocks noGrp="1"/>
          </p:cNvSpPr>
          <p:nvPr>
            <p:ph type="title"/>
          </p:nvPr>
        </p:nvSpPr>
        <p:spPr/>
        <p:txBody>
          <a:bodyPr/>
          <a:lstStyle/>
          <a:p>
            <a:r>
              <a:rPr lang="en-GB" dirty="0">
                <a:ea typeface="Calibri Light"/>
                <a:cs typeface="Calibri Light"/>
              </a:rPr>
              <a:t>Fish bone method </a:t>
            </a:r>
            <a:br>
              <a:rPr lang="en-GB" dirty="0">
                <a:ea typeface="Calibri Light"/>
                <a:cs typeface="Calibri Light"/>
              </a:rPr>
            </a:br>
            <a:endParaRPr lang="en-GB"/>
          </a:p>
        </p:txBody>
      </p:sp>
      <p:sp>
        <p:nvSpPr>
          <p:cNvPr id="3" name="Content Placeholder 2">
            <a:extLst>
              <a:ext uri="{FF2B5EF4-FFF2-40B4-BE49-F238E27FC236}">
                <a16:creationId xmlns:a16="http://schemas.microsoft.com/office/drawing/2014/main" id="{A9ADDAF5-5B37-E849-8255-DBCA82563F90}"/>
              </a:ext>
            </a:extLst>
          </p:cNvPr>
          <p:cNvSpPr>
            <a:spLocks noGrp="1"/>
          </p:cNvSpPr>
          <p:nvPr>
            <p:ph idx="1"/>
          </p:nvPr>
        </p:nvSpPr>
        <p:spPr/>
        <p:txBody>
          <a:bodyPr vert="horz" lIns="91440" tIns="45720" rIns="91440" bIns="45720" rtlCol="0" anchor="t">
            <a:normAutofit fontScale="70000" lnSpcReduction="20000"/>
          </a:bodyPr>
          <a:lstStyle/>
          <a:p>
            <a:r>
              <a:rPr lang="en-GB" dirty="0">
                <a:ea typeface="Calibri"/>
                <a:cs typeface="Calibri"/>
              </a:rPr>
              <a:t>Method – for a lack of communication they can prepare training for staff to engage better with the costumers making the feel content with the service</a:t>
            </a:r>
          </a:p>
          <a:p>
            <a:r>
              <a:rPr lang="en-GB" dirty="0">
                <a:ea typeface="Calibri"/>
                <a:cs typeface="Calibri"/>
              </a:rPr>
              <a:t>Machinery- they can update their website by redesigning it and making it user friendly for all ages for instance they can provide an AI assistant helping customers through the website.</a:t>
            </a:r>
          </a:p>
          <a:p>
            <a:r>
              <a:rPr lang="en-GB" dirty="0">
                <a:ea typeface="Calibri"/>
                <a:cs typeface="Calibri"/>
              </a:rPr>
              <a:t>People -Liam and Priya lack updated skills in many things one being their website skills and updating their website which will affect the sales as the costumers feel the business isn't working with them to make them happy </a:t>
            </a:r>
          </a:p>
          <a:p>
            <a:r>
              <a:rPr lang="en-GB" dirty="0">
                <a:ea typeface="Calibri"/>
                <a:cs typeface="Calibri"/>
              </a:rPr>
              <a:t>Materials - their material are bio-degradable and eco-friendly however they are too costly which can have a large impact on the businesses margin profit and overall income.</a:t>
            </a:r>
          </a:p>
          <a:p>
            <a:r>
              <a:rPr lang="en-GB" dirty="0">
                <a:ea typeface="Calibri"/>
                <a:cs typeface="Calibri"/>
              </a:rPr>
              <a:t>Measurement- the business doesn't act upon the feedback from costumers ,which is what they want to see. However, because they are reactive and not proactive it causes a fall back with the relationship with their customers.</a:t>
            </a:r>
          </a:p>
          <a:p>
            <a:r>
              <a:rPr lang="en-GB" dirty="0">
                <a:ea typeface="Calibri"/>
                <a:cs typeface="Calibri"/>
              </a:rPr>
              <a:t>Environment- there is large shift of where costumers shop from outside to online for convenance or they just prefer it, so if they do update their website, it will improve their sales.   </a:t>
            </a:r>
            <a:endParaRPr lang="en-GB" dirty="0"/>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191453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a:latin typeface="Arial"/>
                <a:cs typeface="Arial"/>
              </a:rPr>
              <a:t>A summary of your Key Findings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fontScale="92500" lnSpcReduction="20000"/>
          </a:bodyPr>
          <a:lstStyle/>
          <a:p>
            <a:r>
              <a:rPr lang="en-GB" dirty="0">
                <a:latin typeface="Arial"/>
                <a:cs typeface="Arial"/>
              </a:rPr>
              <a:t>Detail and discuss the key findings from your presentation:</a:t>
            </a:r>
          </a:p>
          <a:p>
            <a:endParaRPr lang="en-GB" sz="1000">
              <a:latin typeface="Arial" panose="020B0604020202020204" pitchFamily="34" charset="0"/>
              <a:cs typeface="Arial" panose="020B0604020202020204" pitchFamily="34" charset="0"/>
            </a:endParaRPr>
          </a:p>
          <a:p>
            <a:pPr lvl="2"/>
            <a:r>
              <a:rPr lang="en-GB" sz="2400" b="1" dirty="0">
                <a:latin typeface="Arial"/>
                <a:cs typeface="Arial"/>
              </a:rPr>
              <a:t>Key Finding 1</a:t>
            </a:r>
            <a:r>
              <a:rPr lang="en-GB" sz="2400" dirty="0">
                <a:latin typeface="Arial"/>
                <a:cs typeface="Arial"/>
              </a:rPr>
              <a:t>: Using the fish bone method can help Liam and Priya in all factors of the business as it finds the problem in specific areas.  </a:t>
            </a:r>
            <a:endParaRPr lang="en-GB" sz="2400" dirty="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2</a:t>
            </a:r>
            <a:r>
              <a:rPr lang="en-GB" sz="2400" dirty="0">
                <a:latin typeface="Arial"/>
                <a:cs typeface="Arial"/>
              </a:rPr>
              <a:t>: PESTEL can also be used to support Liam and Priya, although this helps identify and solve external factors which effect the business. </a:t>
            </a:r>
          </a:p>
          <a:p>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3</a:t>
            </a:r>
            <a:r>
              <a:rPr lang="en-GB" sz="2400" dirty="0">
                <a:latin typeface="Arial"/>
                <a:cs typeface="Arial"/>
              </a:rPr>
              <a:t>: If Liam and Priya  need to break down the issues they can do that with the 5W 'sand 2 H's</a:t>
            </a:r>
          </a:p>
          <a:p>
            <a:pPr marL="0" indent="0">
              <a:buNone/>
            </a:pPr>
            <a:endParaRPr lang="en-GB">
              <a:latin typeface="Arial" panose="020B0604020202020204" pitchFamily="34" charset="0"/>
              <a:cs typeface="Arial" panose="020B0604020202020204" pitchFamily="34" charset="0"/>
            </a:endParaRPr>
          </a:p>
          <a:p>
            <a:pPr lvl="2"/>
            <a:r>
              <a:rPr lang="en-GB" sz="2400" b="1" dirty="0">
                <a:latin typeface="Arial"/>
                <a:cs typeface="Arial"/>
              </a:rPr>
              <a:t>Key Finding 4</a:t>
            </a:r>
            <a:r>
              <a:rPr lang="en-GB" sz="2400" dirty="0">
                <a:latin typeface="Arial"/>
                <a:cs typeface="Arial"/>
              </a:rPr>
              <a:t>: They can also do further market research to provide more information weather that is through external or internal sources.   </a:t>
            </a:r>
          </a:p>
        </p:txBody>
      </p:sp>
    </p:spTree>
    <p:extLst>
      <p:ext uri="{BB962C8B-B14F-4D97-AF65-F5344CB8AC3E}">
        <p14:creationId xmlns:p14="http://schemas.microsoft.com/office/powerpoint/2010/main" val="1037257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5" name="Content Placeholder 4">
            <a:extLst>
              <a:ext uri="{FF2B5EF4-FFF2-40B4-BE49-F238E27FC236}">
                <a16:creationId xmlns:a16="http://schemas.microsoft.com/office/drawing/2014/main" id="{ADBE628D-0A68-0887-12BE-92E5523F1BD2}"/>
              </a:ext>
            </a:extLst>
          </p:cNvPr>
          <p:cNvSpPr>
            <a:spLocks noGrp="1"/>
          </p:cNvSpPr>
          <p:nvPr>
            <p:ph idx="1"/>
          </p:nvPr>
        </p:nvSpPr>
        <p:spPr/>
        <p:txBody>
          <a:bodyPr vert="horz" lIns="91440" tIns="45720" rIns="91440" bIns="45720" rtlCol="0" anchor="t">
            <a:noAutofit/>
          </a:bodyPr>
          <a:lstStyle/>
          <a:p>
            <a:pPr marL="0" indent="0">
              <a:buNone/>
            </a:pPr>
            <a:r>
              <a:rPr lang="en-GB" sz="1800" dirty="0">
                <a:solidFill>
                  <a:srgbClr val="1155CC"/>
                </a:solidFill>
                <a:latin typeface="Arial"/>
                <a:ea typeface="Calibri"/>
                <a:cs typeface="Arial"/>
                <a:hlinkClick r:id="rId2"/>
              </a:rPr>
              <a:t>https://www.theknowledgeacademy.com/blog/advantages-and-disadvantages-of-root-cause-analysis/#:~:text=When%20individuals%20or%20teams%20are,benefits%20of%20RCA%20are%20realised</a:t>
            </a:r>
            <a:r>
              <a:rPr lang="en-GB" sz="1800" dirty="0">
                <a:solidFill>
                  <a:srgbClr val="222222"/>
                </a:solidFill>
                <a:latin typeface="Arial"/>
                <a:ea typeface="Calibri"/>
                <a:cs typeface="Arial"/>
              </a:rPr>
              <a:t>. 10/10/25</a:t>
            </a:r>
            <a:endParaRPr lang="en-US" sz="1800" dirty="0">
              <a:solidFill>
                <a:srgbClr val="000000"/>
              </a:solidFill>
              <a:latin typeface="Calibri" panose="020F0502020204030204"/>
              <a:ea typeface="Calibri"/>
              <a:cs typeface="Calibri" panose="020F0502020204030204"/>
            </a:endParaRP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3"/>
              </a:rPr>
              <a:t>https://pmc.ncbi.nlm.nih.gov/articles/PMC11077513/#:~:text=Generates%20possible%20causes%20that%20we,the%20possible%20causes%20and%20solutions</a:t>
            </a:r>
            <a:r>
              <a:rPr lang="en-US" sz="1800" dirty="0">
                <a:solidFill>
                  <a:srgbClr val="000000"/>
                </a:solidFill>
                <a:latin typeface="Calibri" panose="020F0502020204030204"/>
                <a:ea typeface="Calibri"/>
                <a:cs typeface="Calibri"/>
              </a:rPr>
              <a:t> 05/10/25</a:t>
            </a: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4"/>
              </a:rPr>
              <a:t>https://www.juran.com/blog/the-ultimate-guide-to-cause-and-effect-diagrams/#:~:text=These%20lists%20are%20characterized%20as%20the%205,Machines:%20Place%20(environment)%20*%20Measurements:%20Patrons%20(customers)</a:t>
            </a:r>
            <a:r>
              <a:rPr lang="en-US" sz="1800" dirty="0">
                <a:solidFill>
                  <a:srgbClr val="000000"/>
                </a:solidFill>
                <a:latin typeface="Calibri" panose="020F0502020204030204"/>
                <a:ea typeface="Calibri"/>
                <a:cs typeface="Calibri"/>
              </a:rPr>
              <a:t> 05/10/2025</a:t>
            </a: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5">
                  <a:extLst>
                    <a:ext uri="{A12FA001-AC4F-418D-AE19-62706E023703}">
                      <ahyp:hlinkClr xmlns:ahyp="http://schemas.microsoft.com/office/drawing/2018/hyperlinkcolor" val="tx"/>
                    </a:ext>
                  </a:extLst>
                </a:hlinkClick>
              </a:rPr>
              <a:t>https://www.juran.com/blog/</a:t>
            </a:r>
            <a:r>
              <a:rPr lang="en-GB" sz="1800" dirty="0">
                <a:solidFill>
                  <a:srgbClr val="1155CC"/>
                </a:solidFill>
                <a:latin typeface="Arial"/>
                <a:ea typeface="Calibri"/>
                <a:cs typeface="Arial"/>
                <a:hlinkClick r:id="rId5"/>
              </a:rPr>
              <a:t>the-ultimate-guide-to-cause-and-effect-diagrams</a:t>
            </a:r>
            <a:r>
              <a:rPr lang="en-GB" sz="1800" dirty="0">
                <a:solidFill>
                  <a:srgbClr val="1155CC"/>
                </a:solidFill>
                <a:latin typeface="Arial"/>
                <a:ea typeface="Calibri"/>
                <a:cs typeface="Arial"/>
                <a:hlinkClick r:id="rId5">
                  <a:extLst>
                    <a:ext uri="{A12FA001-AC4F-418D-AE19-62706E023703}">
                      <ahyp:hlinkClr xmlns:ahyp="http://schemas.microsoft.com/office/drawing/2018/hyperlinkcolor" val="tx"/>
                    </a:ext>
                  </a:extLst>
                </a:hlinkClick>
              </a:rPr>
              <a:t>/#:~:text=It%20is%20a%20visual%20representation,are%20generally%20qualitative%20and%20hypothetical</a:t>
            </a:r>
            <a:r>
              <a:rPr lang="en-GB" sz="1800" dirty="0">
                <a:solidFill>
                  <a:srgbClr val="222222"/>
                </a:solidFill>
                <a:latin typeface="Arial"/>
                <a:ea typeface="Calibri"/>
                <a:cs typeface="Arial"/>
              </a:rPr>
              <a:t>. 06/10/25</a:t>
            </a:r>
            <a:endParaRPr lang="en-US" sz="1800" dirty="0">
              <a:solidFill>
                <a:srgbClr val="000000"/>
              </a:solidFill>
              <a:latin typeface="Calibri" panose="020F0502020204030204"/>
              <a:ea typeface="Calibri"/>
              <a:cs typeface="Calibri"/>
            </a:endParaRP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6"/>
              </a:rPr>
              <a:t>https://www.bbc.co.uk/bitesize/guides/zd3prj6/revision/6</a:t>
            </a: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7"/>
              </a:rPr>
              <a:t>https://www.trademarkwizards.co.uk/advice/understanding-legal-factors-affecting-business-success/#:~:text=What%20are%20the%20legal%20factors,business%20performance%20and%20growth%20potential</a:t>
            </a:r>
            <a:r>
              <a:rPr lang="en-GB" sz="1800" dirty="0">
                <a:solidFill>
                  <a:srgbClr val="222222"/>
                </a:solidFill>
                <a:latin typeface="Arial"/>
                <a:ea typeface="Calibri"/>
                <a:cs typeface="Arial"/>
              </a:rPr>
              <a:t>.05/10/25</a:t>
            </a:r>
            <a:endParaRPr lang="en-US" sz="1800" dirty="0">
              <a:solidFill>
                <a:srgbClr val="000000"/>
              </a:solidFill>
              <a:latin typeface="Calibri" panose="020F0502020204030204"/>
              <a:ea typeface="Calibri"/>
              <a:cs typeface="Calibri"/>
            </a:endParaRP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8"/>
              </a:rPr>
              <a:t>https://www.bbc.co.uk/bitesize/guides/zd3prj6/revision/5</a:t>
            </a: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9"/>
              </a:rPr>
              <a:t>https://www.bbc.co.uk/bitesize/guides/zd3prj6/revision/4#:~:text=Social%20factors%20are%20the%20things,fitness%20trackers%20are%20being%20used</a:t>
            </a:r>
            <a:r>
              <a:rPr lang="en-US" sz="1800" dirty="0">
                <a:solidFill>
                  <a:srgbClr val="000000"/>
                </a:solidFill>
                <a:latin typeface="Calibri" panose="020F0502020204030204"/>
                <a:ea typeface="Calibri"/>
                <a:cs typeface="Calibri"/>
              </a:rPr>
              <a:t> 10/10/25</a:t>
            </a: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10"/>
              </a:rPr>
              <a:t>https://revisionworld.com/level-revision/business-level-revision/managing-business-activities/managing-finance/business#:~:text=Lack%20of%20Financial%20Control</a:t>
            </a:r>
            <a:r>
              <a:rPr lang="en-GB" sz="1800" dirty="0">
                <a:solidFill>
                  <a:srgbClr val="222222"/>
                </a:solidFill>
                <a:latin typeface="Arial"/>
                <a:ea typeface="Calibri"/>
                <a:cs typeface="Arial"/>
                <a:hlinkClick r:id="rId10"/>
              </a:rPr>
              <a:t>:,monitoring%2C%20resulting%20in%20financial%20strain</a:t>
            </a:r>
            <a:r>
              <a:rPr lang="en-US" sz="1800" dirty="0">
                <a:solidFill>
                  <a:srgbClr val="000000"/>
                </a:solidFill>
                <a:latin typeface="Calibri" panose="020F0502020204030204"/>
                <a:ea typeface="Calibri"/>
                <a:cs typeface="Calibri"/>
              </a:rPr>
              <a:t> 11/10/25</a:t>
            </a:r>
          </a:p>
          <a:p>
            <a:pPr marL="0" indent="0">
              <a:buNone/>
            </a:pPr>
            <a:r>
              <a:rPr lang="en-GB" sz="1800" dirty="0">
                <a:solidFill>
                  <a:srgbClr val="222222"/>
                </a:solidFill>
                <a:latin typeface="Arial"/>
                <a:ea typeface="Calibri"/>
                <a:cs typeface="Arial"/>
              </a:rPr>
              <a:t>. </a:t>
            </a:r>
            <a:r>
              <a:rPr lang="en-GB" sz="1800" dirty="0">
                <a:solidFill>
                  <a:srgbClr val="1155CC"/>
                </a:solidFill>
                <a:latin typeface="Arial"/>
                <a:ea typeface="Calibri"/>
                <a:cs typeface="Arial"/>
                <a:hlinkClick r:id="rId11"/>
              </a:rPr>
              <a:t>https://www.researchgate.net/publication/325125171_Political_Instability_and_its_Effects_on_International_Companies_A_Case_Study_on_Sierra_Rutile_Limited_Sierra_Leone#:~:text=1</a:t>
            </a:r>
            <a:r>
              <a:rPr lang="en-GB" sz="1800" dirty="0">
                <a:solidFill>
                  <a:srgbClr val="222222"/>
                </a:solidFill>
                <a:latin typeface="Arial"/>
                <a:ea typeface="Calibri"/>
                <a:cs typeface="Arial"/>
                <a:hlinkClick r:id="rId11"/>
              </a:rPr>
              <a:t>.,effect%20on%20the%20revenue%20of</a:t>
            </a:r>
            <a:r>
              <a:rPr lang="en-GB" sz="1800" dirty="0">
                <a:solidFill>
                  <a:srgbClr val="222222"/>
                </a:solidFill>
                <a:latin typeface="Arial"/>
                <a:ea typeface="Calibri"/>
                <a:cs typeface="Arial"/>
              </a:rPr>
              <a:t> 11/10/25</a:t>
            </a:r>
            <a:endParaRPr lang="en-US" sz="1800" dirty="0">
              <a:ea typeface="Calibri"/>
              <a:cs typeface="Calibri"/>
            </a:endParaRPr>
          </a:p>
        </p:txBody>
      </p:sp>
    </p:spTree>
    <p:extLst>
      <p:ext uri="{BB962C8B-B14F-4D97-AF65-F5344CB8AC3E}">
        <p14:creationId xmlns:p14="http://schemas.microsoft.com/office/powerpoint/2010/main" val="2451324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1A8E1-AC43-6E4B-EBD9-0214934A0FEF}"/>
              </a:ext>
            </a:extLst>
          </p:cNvPr>
          <p:cNvSpPr>
            <a:spLocks noGrp="1"/>
          </p:cNvSpPr>
          <p:nvPr>
            <p:ph type="title"/>
          </p:nvPr>
        </p:nvSpPr>
        <p:spPr/>
        <p:txBody>
          <a:bodyPr/>
          <a:lstStyle/>
          <a:p>
            <a:r>
              <a:rPr lang="en-GB" dirty="0">
                <a:ea typeface="Calibri Light"/>
                <a:cs typeface="Calibri Light"/>
              </a:rPr>
              <a:t>Reference list </a:t>
            </a:r>
            <a:endParaRPr lang="en-GB" dirty="0"/>
          </a:p>
        </p:txBody>
      </p:sp>
      <p:sp>
        <p:nvSpPr>
          <p:cNvPr id="3" name="Content Placeholder 2">
            <a:extLst>
              <a:ext uri="{FF2B5EF4-FFF2-40B4-BE49-F238E27FC236}">
                <a16:creationId xmlns:a16="http://schemas.microsoft.com/office/drawing/2014/main" id="{7946D8CF-C278-04CF-7944-32538AEEE816}"/>
              </a:ext>
            </a:extLst>
          </p:cNvPr>
          <p:cNvSpPr>
            <a:spLocks noGrp="1"/>
          </p:cNvSpPr>
          <p:nvPr>
            <p:ph idx="1"/>
          </p:nvPr>
        </p:nvSpPr>
        <p:spPr/>
        <p:txBody>
          <a:bodyPr vert="horz" lIns="91440" tIns="45720" rIns="91440" bIns="45720" rtlCol="0" anchor="t">
            <a:normAutofit/>
          </a:bodyPr>
          <a:lstStyle/>
          <a:p>
            <a:r>
              <a:rPr lang="en-GB" sz="1800" dirty="0">
                <a:latin typeface="Arial"/>
                <a:cs typeface="Arial"/>
                <a:hlinkClick r:id="rId2"/>
              </a:rPr>
              <a:t>https://www.bbc.co.uk/bitesize/guides/zd3prj6/revision/5</a:t>
            </a:r>
            <a:r>
              <a:rPr lang="en-GB" sz="1800" dirty="0">
                <a:solidFill>
                  <a:srgbClr val="222222"/>
                </a:solidFill>
                <a:latin typeface="Arial"/>
                <a:cs typeface="Arial"/>
              </a:rPr>
              <a:t> </a:t>
            </a:r>
            <a:r>
              <a:rPr lang="en-GB" sz="1800" dirty="0">
                <a:latin typeface="Arial"/>
                <a:cs typeface="Arial"/>
                <a:hlinkClick r:id="rId3"/>
              </a:rPr>
              <a:t>https://www.bbc.co.uk/bitesize/guides/zd3prj6/revision/4#:~:text=Social%20factors%20are%20the%20things,fitness%20trackers%20are%20being%20used</a:t>
            </a:r>
            <a:r>
              <a:rPr lang="en-US" sz="1800" dirty="0">
                <a:latin typeface="Calibri"/>
                <a:ea typeface="Calibri"/>
                <a:cs typeface="Calibri"/>
              </a:rPr>
              <a:t> 06/10/25</a:t>
            </a:r>
            <a:endParaRPr lang="en-US" sz="1800">
              <a:ea typeface="Calibri"/>
              <a:cs typeface="Calibri"/>
            </a:endParaRPr>
          </a:p>
          <a:p>
            <a:r>
              <a:rPr lang="en-GB" sz="1800" dirty="0">
                <a:solidFill>
                  <a:srgbClr val="222222"/>
                </a:solidFill>
                <a:latin typeface="Arial"/>
                <a:cs typeface="Arial"/>
              </a:rPr>
              <a:t> </a:t>
            </a:r>
            <a:r>
              <a:rPr lang="en-GB" sz="1800" dirty="0">
                <a:latin typeface="Arial"/>
                <a:cs typeface="Arial"/>
                <a:hlinkClick r:id="rId4"/>
              </a:rPr>
              <a:t>https://revisionworld.com/level-revision/business-level-revision/managing-business-activities/managing-finance/business#:~:text=Lack%20of%20Financial%20Control:,monitoring%2C%20resulting%20in%20financial%20strain</a:t>
            </a:r>
            <a:r>
              <a:rPr lang="en-GB" sz="1800" dirty="0">
                <a:latin typeface="Arial"/>
                <a:cs typeface="Arial"/>
              </a:rPr>
              <a:t>07/10/25</a:t>
            </a:r>
            <a:endParaRPr lang="en-US" sz="1800">
              <a:ea typeface="Calibri"/>
              <a:cs typeface="Calibri"/>
            </a:endParaRPr>
          </a:p>
          <a:p>
            <a:r>
              <a:rPr lang="en-GB" sz="1800" dirty="0">
                <a:solidFill>
                  <a:srgbClr val="222222"/>
                </a:solidFill>
                <a:latin typeface="Arial"/>
                <a:cs typeface="Arial"/>
              </a:rPr>
              <a:t>. </a:t>
            </a:r>
            <a:r>
              <a:rPr lang="en-GB" sz="1800" dirty="0">
                <a:latin typeface="Arial"/>
                <a:cs typeface="Arial"/>
                <a:hlinkClick r:id="rId5"/>
              </a:rPr>
              <a:t>https://www.researchgate.net/publication/325125171_Political_Instability_and_its_Effects_on_International_Companies_A_Case_Study_on_Sierra_Rutile_Limited_Sierra_Leone#:~:text=1</a:t>
            </a:r>
            <a:r>
              <a:rPr lang="en-GB" sz="1800" dirty="0">
                <a:solidFill>
                  <a:srgbClr val="222222"/>
                </a:solidFill>
                <a:latin typeface="Arial"/>
                <a:cs typeface="Arial"/>
                <a:hlinkClick r:id="rId5"/>
              </a:rPr>
              <a:t>.,effect%20on%20the%20revenue%20of</a:t>
            </a:r>
            <a:r>
              <a:rPr lang="en-GB" sz="1800" dirty="0">
                <a:solidFill>
                  <a:srgbClr val="222222"/>
                </a:solidFill>
                <a:latin typeface="Arial"/>
                <a:cs typeface="Arial"/>
              </a:rPr>
              <a:t> 10/10/25 </a:t>
            </a:r>
            <a:endParaRPr lang="en-GB" dirty="0"/>
          </a:p>
        </p:txBody>
      </p:sp>
    </p:spTree>
    <p:extLst>
      <p:ext uri="{BB962C8B-B14F-4D97-AF65-F5344CB8AC3E}">
        <p14:creationId xmlns:p14="http://schemas.microsoft.com/office/powerpoint/2010/main" val="2880646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Introduction</vt:lpstr>
      <vt:lpstr>Green Haven Florist </vt:lpstr>
      <vt:lpstr>Provide an insight into the problems Green Haven Florists are facing (approx. 1 minute).</vt:lpstr>
      <vt:lpstr>PowerPoint Presentation</vt:lpstr>
      <vt:lpstr>Provide a critique of PESTEL.</vt:lpstr>
      <vt:lpstr>  PESTEL Framework.  </vt:lpstr>
      <vt:lpstr>Provide a critique of the Cause-and-Effect model (approx. 1 minute).</vt:lpstr>
      <vt:lpstr>PowerPoint Presentation</vt:lpstr>
      <vt:lpstr>Fish bone method  </vt:lpstr>
      <vt:lpstr>A summary of your Key Findings </vt:lpstr>
      <vt:lpstr>Reference List:</vt:lpstr>
      <vt:lpstr>Reference list </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313</cp:revision>
  <dcterms:created xsi:type="dcterms:W3CDTF">2024-01-29T11:42:05Z</dcterms:created>
  <dcterms:modified xsi:type="dcterms:W3CDTF">2025-10-12T21:10:00Z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