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196" autoAdjust="0"/>
  </p:normalViewPr>
  <p:slideViewPr>
    <p:cSldViewPr>
      <p:cViewPr varScale="1">
        <p:scale>
          <a:sx n="72" d="100"/>
          <a:sy n="72" d="100"/>
        </p:scale>
        <p:origin x="1326"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20924AA-E8D7-4554-88CB-2D18AD47848E}" type="datetimeFigureOut">
              <a:rPr lang="en-US" smtClean="0"/>
              <a:t>4/26/2023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96E1A48-35F7-48CA-AD2C-E6F23501143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UK design industry is constantly evolving and there is an increasing need for sustainable, affordable and efficient housing solutions. Due to the faster construction time, reduced environmental impact and cost-effective manner of production, prefabricated housing projects have gained traction as a potential solution [1]. On the success of prefabricated housing projects, including their design quality, construction efficiency, price, and user happiness, there is, nevertheless, an absence of study in the UK design sector. In order to comprehend the possible advantages and difficulties of prefabricated housing projects, it is necessary to research and assess their performance in the UK design sector [2].</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following research will conduct a systematic literature review on the topic of the effectiveness of prefabricated housing projects in the UK design industry by identifying relevant literature on the topic and utilising the information properly evaluate the information. It will also provide a brief overview of the mythology that will be applied for conducting the research project along with information about data collection and data analysis strategy. Identifying possible findings from the literature review, the overall research project will be summarised to reflect on the experience of the research process and how the information on this topic can further contribute to the improvement of the design industry in the UK. </a:t>
            </a:r>
            <a:endParaRPr lang="en-IN"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96E1A48-35F7-48CA-AD2C-E6F23501143E}" type="slidenum">
              <a:rPr lang="en-US" smtClean="0"/>
              <a:t>2</a:t>
            </a:fld>
            <a:endParaRPr lang="en-US"/>
          </a:p>
        </p:txBody>
      </p:sp>
    </p:spTree>
    <p:extLst>
      <p:ext uri="{BB962C8B-B14F-4D97-AF65-F5344CB8AC3E}">
        <p14:creationId xmlns:p14="http://schemas.microsoft.com/office/powerpoint/2010/main" val="2957279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pPr algn="just">
              <a:lnSpc>
                <a:spcPct val="150000"/>
              </a:lnSpc>
            </a:pPr>
            <a:r>
              <a:rPr lang="en-GB" sz="1800" b="1" dirty="0">
                <a:effectLst/>
                <a:latin typeface="Times New Roman" panose="02020603050405020304" pitchFamily="18" charset="0"/>
              </a:rPr>
              <a:t>2.1 Aim</a:t>
            </a:r>
            <a:endParaRPr lang="en-IN" sz="1800" b="1" dirty="0">
              <a:effectLst/>
              <a:latin typeface="Times New Roman" panose="02020603050405020304" pitchFamily="18" charset="0"/>
            </a:endParaRPr>
          </a:p>
          <a:p>
            <a:pPr marL="12700" algn="just">
              <a:lnSpc>
                <a:spcPct val="150000"/>
              </a:lnSpc>
            </a:pPr>
            <a:r>
              <a:rPr lang="en-GB" sz="1800" dirty="0">
                <a:effectLst/>
                <a:highlight>
                  <a:srgbClr val="FFFFFF"/>
                </a:highlight>
                <a:latin typeface="Times New Roman" panose="02020603050405020304" pitchFamily="18" charset="0"/>
                <a:ea typeface="Times New Roman" panose="02020603050405020304" pitchFamily="18" charset="0"/>
              </a:rPr>
              <a:t>The aim of the project is to evaluate the effectiveness of prefabricated housing projects in the UK design industry with a focus on their design quality, construction efficiency, affordability, sustainability and user satisfaction.</a:t>
            </a:r>
            <a:endParaRPr lang="en-IN" sz="1800" dirty="0">
              <a:effectLst/>
              <a:latin typeface="Times New Roman" panose="02020603050405020304" pitchFamily="18" charset="0"/>
              <a:ea typeface="Times New Roman" panose="02020603050405020304" pitchFamily="18" charset="0"/>
            </a:endParaRPr>
          </a:p>
          <a:p>
            <a:pPr algn="just">
              <a:lnSpc>
                <a:spcPct val="150000"/>
              </a:lnSpc>
            </a:pPr>
            <a:r>
              <a:rPr lang="en-GB" sz="1800" b="1" dirty="0">
                <a:effectLst/>
                <a:latin typeface="Times New Roman" panose="02020603050405020304" pitchFamily="18" charset="0"/>
              </a:rPr>
              <a:t>2.2 Objectives</a:t>
            </a:r>
            <a:endParaRPr lang="en-IN" sz="1800" b="1" dirty="0">
              <a:effectLst/>
              <a:latin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following objectives will help to achieve the aim of the research project:</a:t>
            </a:r>
            <a:endParaRPr lang="en-IN"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highlight>
                  <a:srgbClr val="FFFFFF"/>
                </a:highlight>
                <a:latin typeface="Times New Roman" panose="02020603050405020304" pitchFamily="18" charset="0"/>
                <a:ea typeface="Times New Roman" panose="02020603050405020304" pitchFamily="18" charset="0"/>
              </a:rPr>
              <a:t>To evaluate the design quality of prefabricated housing projects in the UK design industry in terms of their functionality and aesthetics.</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highlight>
                  <a:srgbClr val="FFFFFF"/>
                </a:highlight>
                <a:latin typeface="Times New Roman" panose="02020603050405020304" pitchFamily="18" charset="0"/>
                <a:ea typeface="Times New Roman" panose="02020603050405020304" pitchFamily="18" charset="0"/>
              </a:rPr>
              <a:t>To assess the construction efficiency of prefabricated housing in the UK design industry in terms of assembly accuracy, speed and manufacturing effectiveness.</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highlight>
                  <a:srgbClr val="FFFFFF"/>
                </a:highlight>
                <a:latin typeface="Times New Roman" panose="02020603050405020304" pitchFamily="18" charset="0"/>
                <a:ea typeface="Times New Roman" panose="02020603050405020304" pitchFamily="18" charset="0"/>
              </a:rPr>
              <a:t>To analyse the affordability of prefabricated housing projects in the UK design industry in terms of cost of production, transportation and installation and long-term operational costs.</a:t>
            </a:r>
            <a:endParaRPr lang="en-IN"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highlight>
                  <a:srgbClr val="FFFFFF"/>
                </a:highlight>
                <a:latin typeface="Times New Roman" panose="02020603050405020304" pitchFamily="18" charset="0"/>
                <a:ea typeface="Times New Roman" panose="02020603050405020304" pitchFamily="18" charset="0"/>
              </a:rPr>
              <a:t>To develop an effective system for measuring user satisfaction with prefabricated housing projects in the UK design industry. </a:t>
            </a:r>
            <a:endParaRPr lang="en-IN" sz="1800" u="none" strike="noStrike"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96E1A48-35F7-48CA-AD2C-E6F23501143E}" type="slidenum">
              <a:rPr lang="en-US" smtClean="0"/>
              <a:t>3</a:t>
            </a:fld>
            <a:endParaRPr lang="en-US"/>
          </a:p>
        </p:txBody>
      </p:sp>
    </p:spTree>
    <p:extLst>
      <p:ext uri="{BB962C8B-B14F-4D97-AF65-F5344CB8AC3E}">
        <p14:creationId xmlns:p14="http://schemas.microsoft.com/office/powerpoint/2010/main" val="3046437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200" b="0" i="0" u="none" strike="noStrike" kern="1200" dirty="0">
                <a:solidFill>
                  <a:schemeClr val="tx1"/>
                </a:solidFill>
                <a:latin typeface="Times New Roman" pitchFamily="18" charset="0"/>
                <a:ea typeface="+mn-ea"/>
                <a:cs typeface="Times New Roman" pitchFamily="18" charset="0"/>
              </a:rPr>
              <a:t>The project management and evaluation demand sustainable quality assurance of the project. Developing stability in the project work is essential to receive a sustainable outcome of the project. Furthermore, deriving a solution for cost-effective project planning can make the project influential and accessible to the general public. The current study is focusing on understanding the construction design of prefabricated housing projects in the UK. Along with this, the application of strategic solutions to develop affordable housing projects will also be discussed within the study along with the theoretical application of the study. </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396E1A48-35F7-48CA-AD2C-E6F23501143E}"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200" b="0" i="0" u="none" strike="noStrike" kern="1200" dirty="0">
                <a:solidFill>
                  <a:schemeClr val="tx1"/>
                </a:solidFill>
                <a:latin typeface="Times New Roman" pitchFamily="18" charset="0"/>
                <a:ea typeface="+mn-ea"/>
                <a:cs typeface="Times New Roman" pitchFamily="18" charset="0"/>
              </a:rPr>
              <a:t>Project design and quality can influence the working possibility of the companies in respect of sustainable business solutions. Working on the agile project methodology helps companies to improve the quality of the project [1]. Furthermore, the agile project methodology helps to develop strategic outcomes based on project design in the project work in terms of managing the quality of the project. The prefabricated housing projects of the UK are developed focusing on the evaluation of cost-effective project design. It can be derived from BBC News that more than 65% of the UK construction industry is incorporating prefabricated housing projects in the local market in consideration of cost-effectiveness [2]. The major reason behind choosing the location in the UK is the cost-effective supply chain, which helps the companies to deliver a resource-dependent perspective in the project work. </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396E1A48-35F7-48CA-AD2C-E6F23501143E}"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rtl="0">
              <a:lnSpc>
                <a:spcPct val="150000"/>
              </a:lnSpc>
            </a:pPr>
            <a:r>
              <a:rPr lang="en-US" sz="1200" b="0" i="0" u="none" strike="noStrike" kern="1200" dirty="0">
                <a:solidFill>
                  <a:schemeClr val="tx1"/>
                </a:solidFill>
                <a:latin typeface="Times New Roman" pitchFamily="18" charset="0"/>
                <a:ea typeface="+mn-ea"/>
                <a:cs typeface="Times New Roman" pitchFamily="18" charset="0"/>
              </a:rPr>
              <a:t>Construction companies from the UK are focusing on developing construction efficiency to deliver sustainable project work. Developing stability of the project process can be proven beneficial for companies to incorporate with the sustainable development of the project work [5]. Moreover, </a:t>
            </a:r>
            <a:r>
              <a:rPr lang="en-US" sz="1200" b="0" i="0" u="none" strike="noStrike" kern="1200" dirty="0" err="1">
                <a:solidFill>
                  <a:schemeClr val="tx1"/>
                </a:solidFill>
                <a:latin typeface="Times New Roman" pitchFamily="18" charset="0"/>
                <a:ea typeface="+mn-ea"/>
                <a:cs typeface="Times New Roman" pitchFamily="18" charset="0"/>
              </a:rPr>
              <a:t>utilisation</a:t>
            </a:r>
            <a:r>
              <a:rPr lang="en-US" sz="1200" b="0" i="0" u="none" strike="noStrike" kern="1200" dirty="0">
                <a:solidFill>
                  <a:schemeClr val="tx1"/>
                </a:solidFill>
                <a:latin typeface="Times New Roman" pitchFamily="18" charset="0"/>
                <a:ea typeface="+mn-ea"/>
                <a:cs typeface="Times New Roman" pitchFamily="18" charset="0"/>
              </a:rPr>
              <a:t> of the project planning can be determined within the construction companies to improve the quality and design of the project work. The UK-based construction industry is focusing on BIM applications in order to control and measure the project work in terms of project quality. On the other hand, during the prefabricated housing projects measuring the real capability of the technology orientation within the </a:t>
            </a:r>
            <a:r>
              <a:rPr lang="en-US" sz="1200" b="0" i="0" u="none" strike="noStrike" kern="1200" dirty="0" err="1">
                <a:solidFill>
                  <a:schemeClr val="tx1"/>
                </a:solidFill>
                <a:latin typeface="Times New Roman" pitchFamily="18" charset="0"/>
                <a:ea typeface="+mn-ea"/>
                <a:cs typeface="Times New Roman" pitchFamily="18" charset="0"/>
              </a:rPr>
              <a:t>organisation</a:t>
            </a:r>
            <a:r>
              <a:rPr lang="en-US" sz="1200" b="0" i="0" u="none" strike="noStrike" kern="1200" dirty="0">
                <a:solidFill>
                  <a:schemeClr val="tx1"/>
                </a:solidFill>
                <a:latin typeface="Times New Roman" pitchFamily="18" charset="0"/>
                <a:ea typeface="+mn-ea"/>
                <a:cs typeface="Times New Roman" pitchFamily="18" charset="0"/>
              </a:rPr>
              <a:t> can be explored within the construction companies [6]. The prefabricated housing projects work considers the employee engagement capability, in order to consider a sustainable project work. Along with this, managing employee engagement can differ within prefabricated housing projects due to the lack of employee motivation [7]. Therefore, managing employee satisfaction within the </a:t>
            </a:r>
            <a:r>
              <a:rPr lang="en-US" sz="1200" b="0" i="0" u="none" strike="noStrike" kern="1200" dirty="0" err="1">
                <a:solidFill>
                  <a:schemeClr val="tx1"/>
                </a:solidFill>
                <a:latin typeface="Times New Roman" pitchFamily="18" charset="0"/>
                <a:ea typeface="+mn-ea"/>
                <a:cs typeface="Times New Roman" pitchFamily="18" charset="0"/>
              </a:rPr>
              <a:t>organisation</a:t>
            </a:r>
            <a:r>
              <a:rPr lang="en-US" sz="1200" b="0" i="0" u="none" strike="noStrike" kern="1200" dirty="0">
                <a:solidFill>
                  <a:schemeClr val="tx1"/>
                </a:solidFill>
                <a:latin typeface="Times New Roman" pitchFamily="18" charset="0"/>
                <a:ea typeface="+mn-ea"/>
                <a:cs typeface="Times New Roman" pitchFamily="18" charset="0"/>
              </a:rPr>
              <a:t> can be proven beneficial for companies to explore the sustainable management program.</a:t>
            </a:r>
            <a:endParaRPr lang="en-US" b="0" dirty="0">
              <a:latin typeface="Times New Roman" pitchFamily="18" charset="0"/>
              <a:cs typeface="Times New Roman" pitchFamily="18" charset="0"/>
            </a:endParaRPr>
          </a:p>
          <a:p>
            <a:br>
              <a:rPr lang="en-US" dirty="0"/>
            </a:br>
            <a:endParaRPr lang="en-US" dirty="0"/>
          </a:p>
        </p:txBody>
      </p:sp>
      <p:sp>
        <p:nvSpPr>
          <p:cNvPr id="4" name="Slide Number Placeholder 3"/>
          <p:cNvSpPr>
            <a:spLocks noGrp="1"/>
          </p:cNvSpPr>
          <p:nvPr>
            <p:ph type="sldNum" sz="quarter" idx="10"/>
          </p:nvPr>
        </p:nvSpPr>
        <p:spPr/>
        <p:txBody>
          <a:bodyPr/>
          <a:lstStyle/>
          <a:p>
            <a:fld id="{396E1A48-35F7-48CA-AD2C-E6F23501143E}"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200" b="0" i="0" u="none" strike="noStrike" kern="1200" dirty="0">
                <a:solidFill>
                  <a:schemeClr val="tx1"/>
                </a:solidFill>
                <a:latin typeface="Times New Roman" pitchFamily="18" charset="0"/>
                <a:ea typeface="+mn-ea"/>
                <a:cs typeface="Times New Roman" pitchFamily="18" charset="0"/>
              </a:rPr>
              <a:t>Lack of proper goals and objectification of the project work is one of the key challenges of the prefabricated housing projects in the UK. The project managers are facing difficulties to maintain low-cost-based projection work in order to consider affordable prefabricated housing projects [9]. Lack of accountability in the project work has become a potential issue for </a:t>
            </a:r>
            <a:r>
              <a:rPr lang="en-US" sz="1200" b="0" i="0" u="none" strike="noStrike" kern="1200" dirty="0" err="1">
                <a:solidFill>
                  <a:schemeClr val="tx1"/>
                </a:solidFill>
                <a:latin typeface="Times New Roman" pitchFamily="18" charset="0"/>
                <a:ea typeface="+mn-ea"/>
                <a:cs typeface="Times New Roman" pitchFamily="18" charset="0"/>
              </a:rPr>
              <a:t>organisations</a:t>
            </a:r>
            <a:r>
              <a:rPr lang="en-US" sz="1200" b="0" i="0" u="none" strike="noStrike" kern="1200" dirty="0">
                <a:solidFill>
                  <a:schemeClr val="tx1"/>
                </a:solidFill>
                <a:latin typeface="Times New Roman" pitchFamily="18" charset="0"/>
                <a:ea typeface="+mn-ea"/>
                <a:cs typeface="Times New Roman" pitchFamily="18" charset="0"/>
              </a:rPr>
              <a:t> to improve project management perspectives at a lower cost. Furthermore, the project managers have failed to meet the resource accountability of the project work, which directly impacts the stable project accountability throughout the project work [10]. </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396E1A48-35F7-48CA-AD2C-E6F23501143E}"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200" b="0" i="0" u="none" strike="noStrike" kern="1200" dirty="0">
                <a:solidFill>
                  <a:schemeClr val="tx1"/>
                </a:solidFill>
                <a:latin typeface="Times New Roman" pitchFamily="18" charset="0"/>
                <a:ea typeface="+mn-ea"/>
                <a:cs typeface="Times New Roman" pitchFamily="18" charset="0"/>
              </a:rPr>
              <a:t>The prefabricated housing projects can receive sustainable project work with the incorporation of the sprint analytical perspective. Application of the sprint analytical perspective can be proven beneficial for developing the affordability of the project work [2]. Resource management competency of the companies also can be developed within the </a:t>
            </a:r>
            <a:r>
              <a:rPr lang="en-US" sz="1200" b="0" i="0" u="none" strike="noStrike" kern="1200" dirty="0" err="1">
                <a:solidFill>
                  <a:schemeClr val="tx1"/>
                </a:solidFill>
                <a:latin typeface="Times New Roman" pitchFamily="18" charset="0"/>
                <a:ea typeface="+mn-ea"/>
                <a:cs typeface="Times New Roman" pitchFamily="18" charset="0"/>
              </a:rPr>
              <a:t>organisation</a:t>
            </a:r>
            <a:r>
              <a:rPr lang="en-US" sz="1200" b="0" i="0" u="none" strike="noStrike" kern="1200" dirty="0">
                <a:solidFill>
                  <a:schemeClr val="tx1"/>
                </a:solidFill>
                <a:latin typeface="Times New Roman" pitchFamily="18" charset="0"/>
                <a:ea typeface="+mn-ea"/>
                <a:cs typeface="Times New Roman" pitchFamily="18" charset="0"/>
              </a:rPr>
              <a:t> with the help of sustainable management planning. Furthermore, developing the availability of the project work can be helpful for the project managers of prefabricated housing projects to find a solution for project work [4]. On the other hand, the cost leadership management perspective can be proven beneficial for </a:t>
            </a:r>
            <a:r>
              <a:rPr lang="en-US" sz="1200" b="0" i="0" u="none" strike="noStrike" kern="1200" dirty="0" err="1">
                <a:solidFill>
                  <a:schemeClr val="tx1"/>
                </a:solidFill>
                <a:latin typeface="Times New Roman" pitchFamily="18" charset="0"/>
                <a:ea typeface="+mn-ea"/>
                <a:cs typeface="Times New Roman" pitchFamily="18" charset="0"/>
              </a:rPr>
              <a:t>organisations</a:t>
            </a:r>
            <a:r>
              <a:rPr lang="en-US" sz="1200" b="0" i="0" u="none" strike="noStrike" kern="1200" dirty="0">
                <a:solidFill>
                  <a:schemeClr val="tx1"/>
                </a:solidFill>
                <a:latin typeface="Times New Roman" pitchFamily="18" charset="0"/>
                <a:ea typeface="+mn-ea"/>
                <a:cs typeface="Times New Roman" pitchFamily="18" charset="0"/>
              </a:rPr>
              <a:t> to improve the quality of the project work [7]. Developing accessibility of the supply chain management process can be proven beneficial for developing sustainable projection work along with a stable project management perspective during the prefabricated housing projects work. </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396E1A48-35F7-48CA-AD2C-E6F23501143E}"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200" b="0" i="0" u="none" strike="noStrike" kern="1200" dirty="0">
                <a:solidFill>
                  <a:schemeClr val="tx1"/>
                </a:solidFill>
                <a:latin typeface="Times New Roman" pitchFamily="18" charset="0"/>
                <a:ea typeface="+mn-ea"/>
                <a:cs typeface="Times New Roman" pitchFamily="18" charset="0"/>
              </a:rPr>
              <a:t>The present underlying project accountability theory stands for delivering cost-effective project work along with developing resource dependency of the project. Incorporation of this theory can be beneficial for project managers to increase the time management capability of the </a:t>
            </a:r>
            <a:r>
              <a:rPr lang="en-US" sz="1200" b="0" i="0" u="none" strike="noStrike" kern="1200" dirty="0" err="1">
                <a:solidFill>
                  <a:schemeClr val="tx1"/>
                </a:solidFill>
                <a:latin typeface="Times New Roman" pitchFamily="18" charset="0"/>
                <a:ea typeface="+mn-ea"/>
                <a:cs typeface="Times New Roman" pitchFamily="18" charset="0"/>
              </a:rPr>
              <a:t>organisation</a:t>
            </a:r>
            <a:r>
              <a:rPr lang="en-US" sz="1200" b="0" i="0" u="none" strike="noStrike" kern="1200" dirty="0">
                <a:solidFill>
                  <a:schemeClr val="tx1"/>
                </a:solidFill>
                <a:latin typeface="Times New Roman" pitchFamily="18" charset="0"/>
                <a:ea typeface="+mn-ea"/>
                <a:cs typeface="Times New Roman" pitchFamily="18" charset="0"/>
              </a:rPr>
              <a:t> [6]. Furthermore, the information management perspective of the project work also can be developed within the construction companies with the application of the Present underlying project accountability theory.  </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396E1A48-35F7-48CA-AD2C-E6F23501143E}"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US" sz="1200" b="0" i="0" u="none" strike="noStrike" kern="1200" dirty="0">
                <a:solidFill>
                  <a:schemeClr val="tx1"/>
                </a:solidFill>
                <a:latin typeface="Times New Roman" pitchFamily="18" charset="0"/>
                <a:ea typeface="+mn-ea"/>
                <a:cs typeface="Times New Roman" pitchFamily="18" charset="0"/>
              </a:rPr>
              <a:t>It can be concluded that the application of sustainable projection work can be proven beneficial for companies to explore sustainable resource competencies. Lack of communication can impact the sustainable working possibility of the </a:t>
            </a:r>
            <a:r>
              <a:rPr lang="en-US" sz="1200" b="0" i="0" u="none" strike="noStrike" kern="1200" dirty="0" err="1">
                <a:solidFill>
                  <a:schemeClr val="tx1"/>
                </a:solidFill>
                <a:latin typeface="Times New Roman" pitchFamily="18" charset="0"/>
                <a:ea typeface="+mn-ea"/>
                <a:cs typeface="Times New Roman" pitchFamily="18" charset="0"/>
              </a:rPr>
              <a:t>organisations</a:t>
            </a:r>
            <a:r>
              <a:rPr lang="en-US" sz="1200" b="0" i="0" u="none" strike="noStrike" kern="1200" dirty="0">
                <a:solidFill>
                  <a:schemeClr val="tx1"/>
                </a:solidFill>
                <a:latin typeface="Times New Roman" pitchFamily="18" charset="0"/>
                <a:ea typeface="+mn-ea"/>
                <a:cs typeface="Times New Roman" pitchFamily="18" charset="0"/>
              </a:rPr>
              <a:t>. On the other hand, developing stability from the supply chain perspective can be proven beneficial for project work for prefabricated housing projects in the UK</a:t>
            </a:r>
            <a:r>
              <a:rPr lang="en-US" sz="1200" b="0" i="0" u="none" strike="noStrike" kern="1200" dirty="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396E1A48-35F7-48CA-AD2C-E6F23501143E}"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This particular research adopts a </a:t>
            </a:r>
            <a:r>
              <a:rPr lang="en-GB" sz="1800" b="1" i="1" dirty="0">
                <a:effectLst/>
                <a:latin typeface="Times New Roman" panose="02020603050405020304" pitchFamily="18" charset="0"/>
                <a:ea typeface="Times New Roman" panose="02020603050405020304" pitchFamily="18" charset="0"/>
              </a:rPr>
              <a:t>deductive research approach </a:t>
            </a:r>
            <a:r>
              <a:rPr lang="en-GB" sz="1800" dirty="0">
                <a:effectLst/>
                <a:latin typeface="Times New Roman" panose="02020603050405020304" pitchFamily="18" charset="0"/>
                <a:ea typeface="Times New Roman" panose="02020603050405020304" pitchFamily="18" charset="0"/>
              </a:rPr>
              <a:t>and attempts to understand with the help of </a:t>
            </a:r>
            <a:r>
              <a:rPr lang="en-GB" sz="1800" b="1" i="1" dirty="0">
                <a:effectLst/>
                <a:latin typeface="Times New Roman" panose="02020603050405020304" pitchFamily="18" charset="0"/>
                <a:ea typeface="Times New Roman" panose="02020603050405020304" pitchFamily="18" charset="0"/>
              </a:rPr>
              <a:t>secondary qualitative information</a:t>
            </a:r>
            <a:r>
              <a:rPr lang="en-GB" sz="1800" dirty="0">
                <a:effectLst/>
                <a:latin typeface="Times New Roman" panose="02020603050405020304" pitchFamily="18" charset="0"/>
                <a:ea typeface="Times New Roman" panose="02020603050405020304" pitchFamily="18" charset="0"/>
              </a:rPr>
              <a:t> how the design industry in the UK can be improved [13]. This approach allows to development a holistic understanding of the effectiveness of prefabricated housing projects in the UK design industry. The research strategy for this particular project is utilising </a:t>
            </a:r>
            <a:r>
              <a:rPr lang="en-GB" sz="1800" b="1" i="1" dirty="0">
                <a:effectLst/>
                <a:latin typeface="Times New Roman" panose="02020603050405020304" pitchFamily="18" charset="0"/>
                <a:ea typeface="Times New Roman" panose="02020603050405020304" pitchFamily="18" charset="0"/>
              </a:rPr>
              <a:t>secondary qualitative data</a:t>
            </a:r>
            <a:r>
              <a:rPr lang="en-GB" sz="1800" dirty="0">
                <a:effectLst/>
                <a:latin typeface="Times New Roman" panose="02020603050405020304" pitchFamily="18" charset="0"/>
                <a:ea typeface="Times New Roman" panose="02020603050405020304" pitchFamily="18" charset="0"/>
              </a:rPr>
              <a:t> gathered from existing literature on the topic of the design industry, prefabricated housing and the current position of the construction industry in the UK. Using multiple sources for the secondary evaluation, a </a:t>
            </a:r>
            <a:r>
              <a:rPr lang="en-GB" sz="1800" b="1" i="1" dirty="0">
                <a:effectLst/>
                <a:latin typeface="Times New Roman" panose="02020603050405020304" pitchFamily="18" charset="0"/>
                <a:ea typeface="Times New Roman" panose="02020603050405020304" pitchFamily="18" charset="0"/>
              </a:rPr>
              <a:t>systematic literature review</a:t>
            </a:r>
            <a:r>
              <a:rPr lang="en-GB" sz="1800" dirty="0">
                <a:effectLst/>
                <a:latin typeface="Times New Roman" panose="02020603050405020304" pitchFamily="18" charset="0"/>
                <a:ea typeface="Times New Roman" panose="02020603050405020304" pitchFamily="18" charset="0"/>
              </a:rPr>
              <a:t> will be conducted which will help in understanding the different perspectives of resources on the topic and how this innovative solution of prefabricated housing can help to improve the sustainability and cost-effectiveness of the design industry of the UK. The analysis of the secondary data will be completed using the </a:t>
            </a:r>
            <a:r>
              <a:rPr lang="en-GB" sz="1800" b="1" i="1" dirty="0">
                <a:effectLst/>
                <a:latin typeface="Times New Roman" panose="02020603050405020304" pitchFamily="18" charset="0"/>
                <a:ea typeface="Times New Roman" panose="02020603050405020304" pitchFamily="18" charset="0"/>
              </a:rPr>
              <a:t>thematic analysis method</a:t>
            </a:r>
            <a:r>
              <a:rPr lang="en-GB" sz="1800" dirty="0">
                <a:effectLst/>
                <a:latin typeface="Times New Roman" panose="02020603050405020304" pitchFamily="18" charset="0"/>
                <a:ea typeface="Times New Roman" panose="02020603050405020304" pitchFamily="18" charset="0"/>
              </a:rPr>
              <a:t> due to the qualitative nature of the information [14]. The thematic and content analysis strategy helps to identify patterns in the gathered information and create a comprehensive idea about the topic under research. In this regard, the synthesis of the data that will be evaluated using the thematic method can help to understand how the future sustainability of the design industry in the UK can be achieved by promoting prefabricated housing projects.</a:t>
            </a:r>
            <a:endParaRPr lang="en-IN" sz="1800" dirty="0">
              <a:effectLst/>
              <a:latin typeface="Times New Roman" panose="02020603050405020304" pitchFamily="18" charset="0"/>
              <a:ea typeface="Times New Roman" panose="02020603050405020304" pitchFamily="18" charset="0"/>
            </a:endParaRPr>
          </a:p>
          <a:p>
            <a:pPr algn="just">
              <a:lnSpc>
                <a:spcPct val="150000"/>
              </a:lnSpc>
              <a:spcBef>
                <a:spcPts val="1200"/>
              </a:spcBef>
              <a:spcAft>
                <a:spcPts val="1200"/>
              </a:spcAft>
            </a:pPr>
            <a:r>
              <a:rPr lang="en-GB" sz="1800" dirty="0">
                <a:effectLst/>
                <a:latin typeface="Times New Roman" panose="02020603050405020304" pitchFamily="18" charset="0"/>
                <a:ea typeface="Times New Roman" panose="02020603050405020304" pitchFamily="18" charset="0"/>
              </a:rPr>
              <a:t>Throughout the research, proper ethical considerations will be maintained for effective utilisation of the gathered information and refraining from data manipulation to achieve desired outcomes. However, the research project can encounter some limitations associated with the availability of data such as relevant literature on the topic along with the difficulty of comprehensively evaluating the data to come to a proper conclusion regarding the available information. Due to the brief nature of the project, the process of data validation and checking the reliability of the information can also be a difficult aspect. </a:t>
            </a:r>
            <a:endParaRPr lang="en-IN"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96E1A48-35F7-48CA-AD2C-E6F23501143E}" type="slidenum">
              <a:rPr lang="en-US" smtClean="0"/>
              <a:t>11</a:t>
            </a:fld>
            <a:endParaRPr lang="en-US"/>
          </a:p>
        </p:txBody>
      </p:sp>
    </p:spTree>
    <p:extLst>
      <p:ext uri="{BB962C8B-B14F-4D97-AF65-F5344CB8AC3E}">
        <p14:creationId xmlns:p14="http://schemas.microsoft.com/office/powerpoint/2010/main" val="32559495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algn="just">
              <a:lnSpc>
                <a:spcPct val="150000"/>
              </a:lnSpc>
            </a:pPr>
            <a:r>
              <a:rPr lang="en-US" sz="1200" b="0" i="0" u="none" strike="noStrike" kern="1200" dirty="0">
                <a:solidFill>
                  <a:schemeClr val="tx1"/>
                </a:solidFill>
                <a:latin typeface="Times New Roman" pitchFamily="18" charset="0"/>
                <a:ea typeface="+mn-ea"/>
                <a:cs typeface="Times New Roman" pitchFamily="18" charset="0"/>
              </a:rPr>
              <a:t>I understood that it is important for project managers to be involved in sustainable project work along with sustainable working possibilities within the </a:t>
            </a:r>
            <a:r>
              <a:rPr lang="en-US" sz="1200" b="0" i="0" u="none" strike="noStrike" kern="1200" dirty="0" err="1">
                <a:solidFill>
                  <a:schemeClr val="tx1"/>
                </a:solidFill>
                <a:latin typeface="Times New Roman" pitchFamily="18" charset="0"/>
                <a:ea typeface="+mn-ea"/>
                <a:cs typeface="Times New Roman" pitchFamily="18" charset="0"/>
              </a:rPr>
              <a:t>organisation</a:t>
            </a:r>
            <a:r>
              <a:rPr lang="en-US" sz="1200" b="0" i="0" u="none" strike="noStrike" kern="1200" dirty="0">
                <a:solidFill>
                  <a:schemeClr val="tx1"/>
                </a:solidFill>
                <a:latin typeface="Times New Roman" pitchFamily="18" charset="0"/>
                <a:ea typeface="+mn-ea"/>
                <a:cs typeface="Times New Roman" pitchFamily="18" charset="0"/>
              </a:rPr>
              <a:t>. According to my understanding, the prefabricated housing projects in the UK are lacking in developing cost-effective marketing plans within the companies, due to the increased cost of the project work. On the other hand, project managers need to work on the budget management perspective within the </a:t>
            </a:r>
            <a:r>
              <a:rPr lang="en-US" sz="1200" b="0" i="0" u="none" strike="noStrike" kern="1200" dirty="0" err="1">
                <a:solidFill>
                  <a:schemeClr val="tx1"/>
                </a:solidFill>
                <a:latin typeface="Times New Roman" pitchFamily="18" charset="0"/>
                <a:ea typeface="+mn-ea"/>
                <a:cs typeface="Times New Roman" pitchFamily="18" charset="0"/>
              </a:rPr>
              <a:t>organisation</a:t>
            </a:r>
            <a:r>
              <a:rPr lang="en-US" sz="1200" b="0" i="0" u="none" strike="noStrike" kern="1200" dirty="0">
                <a:solidFill>
                  <a:schemeClr val="tx1"/>
                </a:solidFill>
                <a:latin typeface="Times New Roman" pitchFamily="18" charset="0"/>
                <a:ea typeface="+mn-ea"/>
                <a:cs typeface="Times New Roman" pitchFamily="18" charset="0"/>
              </a:rPr>
              <a:t> with the help of project management competencies. I learnt from the discussion that prefabricated housing projects in the UK might face challenges along with the cost leadership management perspective within the project work [6]. I understood that the Present underlying project accountability theory can be beneficial for the project managers to explore the impact of the resource development perspective in the project work in terms of delivering a successful project outcome. Developing alternative solutions for the project work can be proven beneficial to develop a stable business development perspective in business along with the application of employee management perspective to maintain the stability of the stakeholder engagement during the project work.</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396E1A48-35F7-48CA-AD2C-E6F23501143E}"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396E1A48-35F7-48CA-AD2C-E6F23501143E}" type="slidenum">
              <a:rPr lang="en-US" smtClean="0"/>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5AF5856-09E8-4495-A526-9CAFCF5F893F}" type="datetimeFigureOut">
              <a:rPr lang="en-US" smtClean="0"/>
              <a:t>4/26/2023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73F28-0BA0-44A7-8481-504E8FB638E3}" type="slidenum">
              <a:rPr lang="en-US" smtClean="0"/>
              <a:t>‹#›</a:t>
            </a:fld>
            <a:endParaRPr lang="en-US"/>
          </a:p>
        </p:txBody>
      </p:sp>
    </p:spTree>
    <p:extLst>
      <p:ext uri="{BB962C8B-B14F-4D97-AF65-F5344CB8AC3E}">
        <p14:creationId xmlns:p14="http://schemas.microsoft.com/office/powerpoint/2010/main" val="4261949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AF5856-09E8-4495-A526-9CAFCF5F893F}" type="datetimeFigureOut">
              <a:rPr lang="en-US" smtClean="0"/>
              <a:t>4/26/2023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73F28-0BA0-44A7-8481-504E8FB638E3}" type="slidenum">
              <a:rPr lang="en-US" smtClean="0"/>
              <a:t>‹#›</a:t>
            </a:fld>
            <a:endParaRPr lang="en-US"/>
          </a:p>
        </p:txBody>
      </p:sp>
    </p:spTree>
    <p:extLst>
      <p:ext uri="{BB962C8B-B14F-4D97-AF65-F5344CB8AC3E}">
        <p14:creationId xmlns:p14="http://schemas.microsoft.com/office/powerpoint/2010/main" val="1185089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AF5856-09E8-4495-A526-9CAFCF5F893F}" type="datetimeFigureOut">
              <a:rPr lang="en-US" smtClean="0"/>
              <a:t>4/26/2023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73F28-0BA0-44A7-8481-504E8FB638E3}" type="slidenum">
              <a:rPr lang="en-US" smtClean="0"/>
              <a:t>‹#›</a:t>
            </a:fld>
            <a:endParaRPr lang="en-US"/>
          </a:p>
        </p:txBody>
      </p:sp>
    </p:spTree>
    <p:extLst>
      <p:ext uri="{BB962C8B-B14F-4D97-AF65-F5344CB8AC3E}">
        <p14:creationId xmlns:p14="http://schemas.microsoft.com/office/powerpoint/2010/main" val="3951013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5AF5856-09E8-4495-A526-9CAFCF5F893F}" type="datetimeFigureOut">
              <a:rPr lang="en-US" smtClean="0"/>
              <a:t>4/26/2023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273F28-0BA0-44A7-8481-504E8FB638E3}" type="slidenum">
              <a:rPr lang="en-US" smtClean="0"/>
              <a:t>‹#›</a:t>
            </a:fld>
            <a:endParaRPr lang="en-US"/>
          </a:p>
        </p:txBody>
      </p:sp>
    </p:spTree>
    <p:extLst>
      <p:ext uri="{BB962C8B-B14F-4D97-AF65-F5344CB8AC3E}">
        <p14:creationId xmlns:p14="http://schemas.microsoft.com/office/powerpoint/2010/main" val="2724546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5AF5856-09E8-4495-A526-9CAFCF5F893F}" type="datetimeFigureOut">
              <a:rPr lang="en-US" smtClean="0"/>
              <a:t>4/26/2023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273F28-0BA0-44A7-8481-504E8FB638E3}" type="slidenum">
              <a:rPr lang="en-US" smtClean="0"/>
              <a:t>‹#›</a:t>
            </a:fld>
            <a:endParaRPr lang="en-US"/>
          </a:p>
        </p:txBody>
      </p:sp>
    </p:spTree>
    <p:extLst>
      <p:ext uri="{BB962C8B-B14F-4D97-AF65-F5344CB8AC3E}">
        <p14:creationId xmlns:p14="http://schemas.microsoft.com/office/powerpoint/2010/main" val="1384306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5AF5856-09E8-4495-A526-9CAFCF5F893F}" type="datetimeFigureOut">
              <a:rPr lang="en-US" smtClean="0"/>
              <a:t>4/26/2023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273F28-0BA0-44A7-8481-504E8FB638E3}" type="slidenum">
              <a:rPr lang="en-US" smtClean="0"/>
              <a:t>‹#›</a:t>
            </a:fld>
            <a:endParaRPr lang="en-US"/>
          </a:p>
        </p:txBody>
      </p:sp>
    </p:spTree>
    <p:extLst>
      <p:ext uri="{BB962C8B-B14F-4D97-AF65-F5344CB8AC3E}">
        <p14:creationId xmlns:p14="http://schemas.microsoft.com/office/powerpoint/2010/main" val="1740964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AF5856-09E8-4495-A526-9CAFCF5F893F}" type="datetimeFigureOut">
              <a:rPr lang="en-US" smtClean="0"/>
              <a:t>4/26/2023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273F28-0BA0-44A7-8481-504E8FB638E3}" type="slidenum">
              <a:rPr lang="en-US" smtClean="0"/>
              <a:t>‹#›</a:t>
            </a:fld>
            <a:endParaRPr lang="en-US"/>
          </a:p>
        </p:txBody>
      </p:sp>
    </p:spTree>
    <p:extLst>
      <p:ext uri="{BB962C8B-B14F-4D97-AF65-F5344CB8AC3E}">
        <p14:creationId xmlns:p14="http://schemas.microsoft.com/office/powerpoint/2010/main" val="2580330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D5AF5856-09E8-4495-A526-9CAFCF5F893F}" type="datetimeFigureOut">
              <a:rPr lang="en-US" smtClean="0"/>
              <a:t>4/26/2023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273F28-0BA0-44A7-8481-504E8FB638E3}" type="slidenum">
              <a:rPr lang="en-US" smtClean="0"/>
              <a:t>‹#›</a:t>
            </a:fld>
            <a:endParaRPr lang="en-US"/>
          </a:p>
        </p:txBody>
      </p:sp>
    </p:spTree>
    <p:extLst>
      <p:ext uri="{BB962C8B-B14F-4D97-AF65-F5344CB8AC3E}">
        <p14:creationId xmlns:p14="http://schemas.microsoft.com/office/powerpoint/2010/main" val="3897834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D5AF5856-09E8-4495-A526-9CAFCF5F893F}" type="datetimeFigureOut">
              <a:rPr lang="en-US" smtClean="0"/>
              <a:t>4/26/2023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273F28-0BA0-44A7-8481-504E8FB638E3}" type="slidenum">
              <a:rPr lang="en-US" smtClean="0"/>
              <a:t>‹#›</a:t>
            </a:fld>
            <a:endParaRPr lang="en-US"/>
          </a:p>
        </p:txBody>
      </p:sp>
    </p:spTree>
    <p:extLst>
      <p:ext uri="{BB962C8B-B14F-4D97-AF65-F5344CB8AC3E}">
        <p14:creationId xmlns:p14="http://schemas.microsoft.com/office/powerpoint/2010/main" val="1454302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AF5856-09E8-4495-A526-9CAFCF5F893F}" type="datetimeFigureOut">
              <a:rPr lang="en-US" smtClean="0"/>
              <a:t>4/26/2023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73F28-0BA0-44A7-8481-504E8FB638E3}" type="slidenum">
              <a:rPr lang="en-US" smtClean="0"/>
              <a:t>‹#›</a:t>
            </a:fld>
            <a:endParaRPr lang="en-US"/>
          </a:p>
        </p:txBody>
      </p:sp>
    </p:spTree>
    <p:extLst>
      <p:ext uri="{BB962C8B-B14F-4D97-AF65-F5344CB8AC3E}">
        <p14:creationId xmlns:p14="http://schemas.microsoft.com/office/powerpoint/2010/main" val="205966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AF5856-09E8-4495-A526-9CAFCF5F893F}" type="datetimeFigureOut">
              <a:rPr lang="en-US" smtClean="0"/>
              <a:t>4/26/2023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73F28-0BA0-44A7-8481-504E8FB638E3}" type="slidenum">
              <a:rPr lang="en-US" smtClean="0"/>
              <a:t>‹#›</a:t>
            </a:fld>
            <a:endParaRPr lang="en-US"/>
          </a:p>
        </p:txBody>
      </p:sp>
    </p:spTree>
    <p:extLst>
      <p:ext uri="{BB962C8B-B14F-4D97-AF65-F5344CB8AC3E}">
        <p14:creationId xmlns:p14="http://schemas.microsoft.com/office/powerpoint/2010/main" val="1540688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D5AF5856-09E8-4495-A526-9CAFCF5F893F}" type="datetimeFigureOut">
              <a:rPr lang="en-US" smtClean="0"/>
              <a:t>4/26/2023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273F28-0BA0-44A7-8481-504E8FB638E3}" type="slidenum">
              <a:rPr lang="en-US" smtClean="0"/>
              <a:t>‹#›</a:t>
            </a:fld>
            <a:endParaRPr lang="en-US"/>
          </a:p>
        </p:txBody>
      </p:sp>
    </p:spTree>
    <p:extLst>
      <p:ext uri="{BB962C8B-B14F-4D97-AF65-F5344CB8AC3E}">
        <p14:creationId xmlns:p14="http://schemas.microsoft.com/office/powerpoint/2010/main" val="207302118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772816"/>
            <a:ext cx="8134672" cy="3096344"/>
          </a:xfrm>
        </p:spPr>
        <p:txBody>
          <a:bodyPr>
            <a:noAutofit/>
          </a:bodyPr>
          <a:lstStyle/>
          <a:p>
            <a:r>
              <a:rPr lang="en-US" sz="4400" b="1" dirty="0">
                <a:solidFill>
                  <a:schemeClr val="tx1"/>
                </a:solidFill>
                <a:latin typeface="Times New Roman" pitchFamily="18" charset="0"/>
                <a:cs typeface="Times New Roman" pitchFamily="18" charset="0"/>
              </a:rPr>
              <a:t>EFFECTIVENESS OF PREFABRICATED HOUSING PROJECTS IN THE UK DESIGN INDUSTRY</a:t>
            </a:r>
            <a:endParaRPr lang="en-US" sz="4400" dirty="0">
              <a:solidFill>
                <a:schemeClr val="tx1"/>
              </a:solidFill>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2800" b="1" dirty="0">
                <a:solidFill>
                  <a:schemeClr val="tx1"/>
                </a:solidFill>
                <a:effectLst/>
                <a:latin typeface="Times New Roman" pitchFamily="18" charset="0"/>
                <a:cs typeface="Times New Roman" pitchFamily="18" charset="0"/>
              </a:rPr>
              <a:t>INTRODUCTION</a:t>
            </a:r>
          </a:p>
        </p:txBody>
      </p:sp>
      <p:sp>
        <p:nvSpPr>
          <p:cNvPr id="2" name="Content Placeholder 1"/>
          <p:cNvSpPr>
            <a:spLocks noGrp="1"/>
          </p:cNvSpPr>
          <p:nvPr>
            <p:ph idx="1"/>
          </p:nvPr>
        </p:nvSpPr>
        <p:spPr/>
        <p:txBody>
          <a:bodyPr>
            <a:normAutofit/>
          </a:bodyPr>
          <a:lstStyle/>
          <a:p>
            <a:pPr algn="just">
              <a:lnSpc>
                <a:spcPct val="150000"/>
              </a:lnSpc>
            </a:pPr>
            <a:r>
              <a:rPr lang="en-GB" sz="1600" dirty="0">
                <a:effectLst/>
                <a:latin typeface="Times New Roman" panose="02020603050405020304" pitchFamily="18" charset="0"/>
                <a:ea typeface="Times New Roman" panose="02020603050405020304" pitchFamily="18" charset="0"/>
              </a:rPr>
              <a:t>The UK design industry is constantly evolving and there is an increasing need for sustainable, affordable and efficient housing solutions. </a:t>
            </a:r>
          </a:p>
          <a:p>
            <a:pPr algn="just">
              <a:lnSpc>
                <a:spcPct val="150000"/>
              </a:lnSpc>
            </a:pPr>
            <a:r>
              <a:rPr lang="en-GB" sz="1600" dirty="0">
                <a:effectLst/>
                <a:latin typeface="Times New Roman" panose="02020603050405020304" pitchFamily="18" charset="0"/>
                <a:ea typeface="Times New Roman" panose="02020603050405020304" pitchFamily="18" charset="0"/>
              </a:rPr>
              <a:t>Due to the faster construction time, reduced environmental impact and cost-effective manner of production, prefabricated housing projects have become a potential solution.</a:t>
            </a:r>
          </a:p>
          <a:p>
            <a:pPr algn="just">
              <a:lnSpc>
                <a:spcPct val="150000"/>
              </a:lnSpc>
            </a:pPr>
            <a:r>
              <a:rPr lang="en-GB" sz="1600" dirty="0">
                <a:latin typeface="Times New Roman" panose="02020603050405020304" pitchFamily="18" charset="0"/>
                <a:cs typeface="Times New Roman" pitchFamily="18" charset="0"/>
              </a:rPr>
              <a:t>However, there is </a:t>
            </a:r>
            <a:r>
              <a:rPr lang="en-GB" sz="1600" dirty="0">
                <a:effectLst/>
                <a:latin typeface="Times New Roman" panose="02020603050405020304" pitchFamily="18" charset="0"/>
                <a:ea typeface="Times New Roman" panose="02020603050405020304" pitchFamily="18" charset="0"/>
              </a:rPr>
              <a:t>an absence of study in the UK design sector on the success of prefabricated housing projects, including their design quality, construction efficiency, price, and user happiness.</a:t>
            </a:r>
          </a:p>
          <a:p>
            <a:pPr algn="just">
              <a:lnSpc>
                <a:spcPct val="150000"/>
              </a:lnSpc>
            </a:pPr>
            <a:r>
              <a:rPr lang="en-GB" sz="1600" dirty="0">
                <a:latin typeface="Times New Roman" panose="02020603050405020304" pitchFamily="18" charset="0"/>
                <a:cs typeface="Times New Roman" pitchFamily="18" charset="0"/>
              </a:rPr>
              <a:t>The research project a systematic </a:t>
            </a:r>
            <a:r>
              <a:rPr lang="en-GB" sz="1600" dirty="0">
                <a:effectLst/>
                <a:latin typeface="Times New Roman" panose="02020603050405020304" pitchFamily="18" charset="0"/>
                <a:ea typeface="Times New Roman" panose="02020603050405020304" pitchFamily="18" charset="0"/>
              </a:rPr>
              <a:t>literature review on the topic along with information on the methos used for the research for understanding the effectiveness of prefabricated housing projects in the UL design industry.</a:t>
            </a:r>
            <a:endParaRPr lang="en-US" sz="16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2800" b="1" dirty="0">
                <a:solidFill>
                  <a:schemeClr val="tx1"/>
                </a:solidFill>
                <a:effectLst/>
                <a:latin typeface="Times New Roman" pitchFamily="18" charset="0"/>
                <a:cs typeface="Times New Roman" pitchFamily="18" charset="0"/>
              </a:rPr>
              <a:t>AIM AND OBJECTIVES OF THE PROJECT</a:t>
            </a:r>
          </a:p>
        </p:txBody>
      </p:sp>
      <p:sp>
        <p:nvSpPr>
          <p:cNvPr id="2" name="Content Placeholder 1"/>
          <p:cNvSpPr>
            <a:spLocks noGrp="1"/>
          </p:cNvSpPr>
          <p:nvPr>
            <p:ph idx="1"/>
          </p:nvPr>
        </p:nvSpPr>
        <p:spPr>
          <a:xfrm>
            <a:off x="323528" y="1412776"/>
            <a:ext cx="8568952" cy="5256584"/>
          </a:xfrm>
        </p:spPr>
        <p:txBody>
          <a:bodyPr>
            <a:normAutofit/>
          </a:bodyPr>
          <a:lstStyle/>
          <a:p>
            <a:pPr marL="0" indent="0" algn="just">
              <a:lnSpc>
                <a:spcPct val="150000"/>
              </a:lnSpc>
              <a:buNone/>
            </a:pPr>
            <a:r>
              <a:rPr lang="en-US" sz="1600" b="1" dirty="0">
                <a:latin typeface="Times New Roman" pitchFamily="18" charset="0"/>
                <a:cs typeface="Times New Roman" pitchFamily="18" charset="0"/>
              </a:rPr>
              <a:t>2.1 Aim</a:t>
            </a:r>
          </a:p>
          <a:p>
            <a:pPr algn="just">
              <a:lnSpc>
                <a:spcPct val="150000"/>
              </a:lnSpc>
            </a:pPr>
            <a:r>
              <a:rPr lang="en-US" sz="1400" dirty="0">
                <a:latin typeface="Times New Roman" pitchFamily="18" charset="0"/>
                <a:cs typeface="Times New Roman" pitchFamily="18" charset="0"/>
              </a:rPr>
              <a:t>The aim of the project is to evaluate the effectiveness of prefabricated housing projects in the UK design industry with a focus on their design quality, construction efficiency, affordability, sustainability and user satisfaction.</a:t>
            </a:r>
          </a:p>
          <a:p>
            <a:pPr marL="0" indent="0" algn="just">
              <a:lnSpc>
                <a:spcPct val="150000"/>
              </a:lnSpc>
              <a:buNone/>
            </a:pPr>
            <a:r>
              <a:rPr lang="en-US" sz="1600" b="1" dirty="0">
                <a:latin typeface="Times New Roman" pitchFamily="18" charset="0"/>
                <a:cs typeface="Times New Roman" pitchFamily="18" charset="0"/>
              </a:rPr>
              <a:t>2.2 Objectives</a:t>
            </a:r>
          </a:p>
          <a:p>
            <a:pPr marL="0" indent="0" algn="just">
              <a:lnSpc>
                <a:spcPct val="150000"/>
              </a:lnSpc>
              <a:buNone/>
            </a:pPr>
            <a:r>
              <a:rPr lang="en-US" sz="1400" dirty="0">
                <a:latin typeface="Times New Roman" pitchFamily="18" charset="0"/>
                <a:cs typeface="Times New Roman" pitchFamily="18" charset="0"/>
              </a:rPr>
              <a:t>The following objectives will help to achieve the aim of the research project:</a:t>
            </a:r>
          </a:p>
          <a:p>
            <a:pPr algn="just">
              <a:lnSpc>
                <a:spcPct val="150000"/>
              </a:lnSpc>
            </a:pPr>
            <a:r>
              <a:rPr lang="en-US" sz="1400" dirty="0">
                <a:latin typeface="Times New Roman" pitchFamily="18" charset="0"/>
                <a:cs typeface="Times New Roman" pitchFamily="18" charset="0"/>
              </a:rPr>
              <a:t>To evaluate the design quality of prefabricated housing projects in the UK design industry in terms of their functionality and aesthetics.</a:t>
            </a:r>
          </a:p>
          <a:p>
            <a:pPr algn="just">
              <a:lnSpc>
                <a:spcPct val="150000"/>
              </a:lnSpc>
            </a:pPr>
            <a:r>
              <a:rPr lang="en-US" sz="1400" dirty="0">
                <a:latin typeface="Times New Roman" pitchFamily="18" charset="0"/>
                <a:cs typeface="Times New Roman" pitchFamily="18" charset="0"/>
              </a:rPr>
              <a:t>To assess the construction efficiency of prefabricated housing in the UK design industry in terms of assembly accuracy, speed and manufacturing effectiveness.</a:t>
            </a:r>
          </a:p>
          <a:p>
            <a:pPr algn="just">
              <a:lnSpc>
                <a:spcPct val="150000"/>
              </a:lnSpc>
            </a:pPr>
            <a:r>
              <a:rPr lang="en-US" sz="1400" dirty="0">
                <a:latin typeface="Times New Roman" pitchFamily="18" charset="0"/>
                <a:cs typeface="Times New Roman" pitchFamily="18" charset="0"/>
              </a:rPr>
              <a:t>To analyses the affordability of prefabricated housing projects in the UK design industry in terms of cost of production, transportation and installation and long-term operational costs.</a:t>
            </a:r>
          </a:p>
          <a:p>
            <a:pPr algn="just">
              <a:lnSpc>
                <a:spcPct val="150000"/>
              </a:lnSpc>
            </a:pPr>
            <a:r>
              <a:rPr lang="en-US" sz="1400" dirty="0">
                <a:latin typeface="Times New Roman" pitchFamily="18" charset="0"/>
                <a:cs typeface="Times New Roman" pitchFamily="18" charset="0"/>
              </a:rPr>
              <a:t>To develop an effective system for measuring user satisfaction with prefabricated housing projects in the UK design industry. </a:t>
            </a:r>
          </a:p>
          <a:p>
            <a:pPr algn="just">
              <a:lnSpc>
                <a:spcPct val="150000"/>
              </a:lnSpc>
            </a:pPr>
            <a:endParaRPr lang="en-US" sz="1400"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7"/>
            <a:ext cx="7886700" cy="831626"/>
          </a:xfrm>
        </p:spPr>
        <p:txBody>
          <a:bodyPr>
            <a:normAutofit/>
          </a:bodyPr>
          <a:lstStyle/>
          <a:p>
            <a:pPr algn="ctr"/>
            <a:r>
              <a:rPr lang="en-US" sz="2800" b="1" dirty="0">
                <a:solidFill>
                  <a:schemeClr val="tx1"/>
                </a:solidFill>
                <a:effectLst/>
                <a:latin typeface="Times New Roman" pitchFamily="18" charset="0"/>
                <a:cs typeface="Times New Roman" pitchFamily="18" charset="0"/>
              </a:rPr>
              <a:t>LITERATURE REVIEW</a:t>
            </a:r>
          </a:p>
        </p:txBody>
      </p:sp>
      <p:sp>
        <p:nvSpPr>
          <p:cNvPr id="2" name="Content Placeholder 1"/>
          <p:cNvSpPr>
            <a:spLocks noGrp="1"/>
          </p:cNvSpPr>
          <p:nvPr>
            <p:ph idx="1"/>
          </p:nvPr>
        </p:nvSpPr>
        <p:spPr>
          <a:xfrm>
            <a:off x="457200" y="1481328"/>
            <a:ext cx="4402832" cy="5188032"/>
          </a:xfrm>
        </p:spPr>
        <p:txBody>
          <a:bodyPr>
            <a:normAutofit/>
          </a:bodyPr>
          <a:lstStyle/>
          <a:p>
            <a:pPr algn="just">
              <a:lnSpc>
                <a:spcPct val="150000"/>
              </a:lnSpc>
            </a:pPr>
            <a:r>
              <a:rPr lang="en-US" sz="1600" dirty="0">
                <a:latin typeface="Times New Roman" pitchFamily="18" charset="0"/>
                <a:cs typeface="Times New Roman" pitchFamily="18" charset="0"/>
              </a:rPr>
              <a:t>The project management and evaluation demand sustainable quality assurance of the project.</a:t>
            </a:r>
          </a:p>
          <a:p>
            <a:pPr algn="just">
              <a:lnSpc>
                <a:spcPct val="150000"/>
              </a:lnSpc>
            </a:pPr>
            <a:r>
              <a:rPr lang="en-US" sz="1600" dirty="0">
                <a:latin typeface="Times New Roman" pitchFamily="18" charset="0"/>
                <a:cs typeface="Times New Roman" pitchFamily="18" charset="0"/>
              </a:rPr>
              <a:t>Developing stability in the project work is essential to receive a sustainable outcome of the project.</a:t>
            </a:r>
          </a:p>
          <a:p>
            <a:pPr algn="just">
              <a:lnSpc>
                <a:spcPct val="150000"/>
              </a:lnSpc>
            </a:pPr>
            <a:r>
              <a:rPr lang="en-US" sz="1600" dirty="0">
                <a:latin typeface="Times New Roman" pitchFamily="18" charset="0"/>
                <a:cs typeface="Times New Roman" pitchFamily="18" charset="0"/>
              </a:rPr>
              <a:t>The current study is focusing on understanding the construction design of prefabricated housing projects in the UK.</a:t>
            </a:r>
          </a:p>
          <a:p>
            <a:pPr algn="just">
              <a:lnSpc>
                <a:spcPct val="150000"/>
              </a:lnSpc>
            </a:pPr>
            <a:r>
              <a:rPr lang="en-US" sz="1600" dirty="0">
                <a:latin typeface="Times New Roman" pitchFamily="18" charset="0"/>
                <a:cs typeface="Times New Roman" pitchFamily="18" charset="0"/>
              </a:rPr>
              <a:t>Furthermore, deriving a solution for cost-effective project planning can make the project influential and accessible to the general public.</a:t>
            </a:r>
          </a:p>
        </p:txBody>
      </p:sp>
      <p:pic>
        <p:nvPicPr>
          <p:cNvPr id="12289" name="Picture 1"/>
          <p:cNvPicPr>
            <a:picLocks noChangeAspect="1" noChangeArrowheads="1"/>
          </p:cNvPicPr>
          <p:nvPr/>
        </p:nvPicPr>
        <p:blipFill>
          <a:blip r:embed="rId3" cstate="print"/>
          <a:srcRect/>
          <a:stretch>
            <a:fillRect/>
          </a:stretch>
        </p:blipFill>
        <p:spPr bwMode="auto">
          <a:xfrm>
            <a:off x="5424943" y="2348880"/>
            <a:ext cx="3286810" cy="2952327"/>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7"/>
            <a:ext cx="7886700" cy="975642"/>
          </a:xfrm>
        </p:spPr>
        <p:txBody>
          <a:bodyPr>
            <a:normAutofit/>
          </a:bodyPr>
          <a:lstStyle/>
          <a:p>
            <a:pPr algn="ctr"/>
            <a:r>
              <a:rPr lang="en-US" sz="2400" b="1" dirty="0">
                <a:solidFill>
                  <a:schemeClr val="tx1"/>
                </a:solidFill>
                <a:effectLst/>
                <a:latin typeface="Times New Roman" pitchFamily="18" charset="0"/>
                <a:cs typeface="Times New Roman" pitchFamily="18" charset="0"/>
              </a:rPr>
              <a:t>EVALUATION OF THE DESIGN QUALITY</a:t>
            </a:r>
          </a:p>
        </p:txBody>
      </p:sp>
      <p:sp>
        <p:nvSpPr>
          <p:cNvPr id="2" name="Content Placeholder 1"/>
          <p:cNvSpPr>
            <a:spLocks noGrp="1"/>
          </p:cNvSpPr>
          <p:nvPr>
            <p:ph idx="1"/>
          </p:nvPr>
        </p:nvSpPr>
        <p:spPr>
          <a:xfrm>
            <a:off x="457200" y="1481328"/>
            <a:ext cx="4690864" cy="5116024"/>
          </a:xfrm>
        </p:spPr>
        <p:txBody>
          <a:bodyPr>
            <a:noAutofit/>
          </a:bodyPr>
          <a:lstStyle/>
          <a:p>
            <a:pPr algn="just">
              <a:lnSpc>
                <a:spcPct val="150000"/>
              </a:lnSpc>
            </a:pPr>
            <a:r>
              <a:rPr lang="en-US" sz="1500" dirty="0">
                <a:latin typeface="Times New Roman" pitchFamily="18" charset="0"/>
                <a:cs typeface="Times New Roman" pitchFamily="18" charset="0"/>
              </a:rPr>
              <a:t>Working on the agile project methodology helps companies to improve the quality of the project [1].</a:t>
            </a:r>
          </a:p>
          <a:p>
            <a:pPr algn="just">
              <a:lnSpc>
                <a:spcPct val="150000"/>
              </a:lnSpc>
            </a:pPr>
            <a:r>
              <a:rPr lang="en-US" sz="1500" dirty="0">
                <a:latin typeface="Times New Roman" pitchFamily="18" charset="0"/>
                <a:cs typeface="Times New Roman" pitchFamily="18" charset="0"/>
              </a:rPr>
              <a:t>The prefabricated housing projects of the UK are developed focusing on the evaluation of cost-effective project design.</a:t>
            </a:r>
          </a:p>
          <a:p>
            <a:pPr algn="just">
              <a:lnSpc>
                <a:spcPct val="150000"/>
              </a:lnSpc>
            </a:pPr>
            <a:r>
              <a:rPr lang="en-US" sz="1500" dirty="0">
                <a:latin typeface="Times New Roman" pitchFamily="18" charset="0"/>
                <a:cs typeface="Times New Roman" pitchFamily="18" charset="0"/>
              </a:rPr>
              <a:t>It can be derived from BBC News that more than 65% of the UK construction industry is incorporating prefabricated housing projects in the local market in consideration of cost-effectiveness [2].</a:t>
            </a:r>
          </a:p>
          <a:p>
            <a:pPr algn="just">
              <a:lnSpc>
                <a:spcPct val="150000"/>
              </a:lnSpc>
            </a:pPr>
            <a:r>
              <a:rPr lang="en-US" sz="1500" dirty="0">
                <a:latin typeface="Times New Roman" pitchFamily="18" charset="0"/>
                <a:cs typeface="Times New Roman" pitchFamily="18" charset="0"/>
              </a:rPr>
              <a:t>The first stage of the project design focuses on designing the project work in terms of understanding the layout of the project work [4].</a:t>
            </a:r>
          </a:p>
        </p:txBody>
      </p:sp>
      <p:sp>
        <p:nvSpPr>
          <p:cNvPr id="11266" name="AutoShape 2" descr="data:image/png;base64,iVBORw0KGgoAAAANSUhEUgAAAqAAAAGgCAYAAAB11NVYAAAAAXNSR0IArs4c6QAAIABJREFUeF7svQecXld17v0/7a3Te5FGvcuSLBsX2dhyxwUXDAYTTAukEEICKV9uknsD+S75SO53SW5CCIRQjE13x7ZsS3KTi6olq1plNCNN7+Xt72n3t/eZkUYGjOUydW8z2PPOec/Z59n77PPstZ61lub7vo9qCgGFgEJAIaAQUAgoBBQCCoFxQkBTBHSckFaXUQgoBBQCCgGFgEJAIaAQkAgoAqomgkJAIaAQUAgoBBQCCgGFwLgioAjouMKtLqYQUAgoBBQCCgGFgEJAIaAIqJoDCgGFgEJAIaAQUAgoBBQC44qAIqDjCre6mEJAIaAQUAgoBBQCCgGFgCKgag4oBBQCCgGFgEJAIaAQUAiMKwKKgI4r3OpiCgGFgEJAIaAQUAgoBBQCioCqOaAQUAgoBBQCCgGFgEJAITCuCCgCOq5wq4spBBQCCgGFgEJAIaAQUAgoAqrmgEJAIaAQUAgoBBQCCgGFwLgioAjouMKtLqYQUAgoBBQCCgGFgEJAIaAIqJoDCgGFgEJAIaAQUAgoBBQC44qAIqDjCre6mEJAIaAQUAgoBBQCCgGFgCKgag4oBBQCCgGFgEJAIaAQUAiMKwKKgI4r3OpiCgGFgEJAIaAQUAgoBBQCioCqOaAQUAgoBBQCCgGFgEJAITCuCCgCOq5wv7sXc8ecXgN0f+wHPh7eqQ90dPDEUSNN/Kdmj/mCLj54Gx0W1xrbgTNP5WG8wbk1/DHXlvfyNnqivqoQUAgoBBQCCgGFwORCQBHQyTUeb683r+d7/mnCiaYhfvyRY86glj74Grjiw9EDRgjgqV/Psmfy/OJaIxcy5fdPf+DrY8muOMgcQznFcc7r6HRwBtUUAgoBhYBCQCGgEJj6CCgCOvXH8BS1yzkOmiCaI1TP83VJAD3Xw/MFpdPxXBfX83A8Dccz8DwP13GxPZe862LbNq44xjHxXFP+zfNc+Zk41vN8fN/H8z3579Fmmaa8tqbrkkhaIU1yXisUQkOjIBKQ0ZBlya9ELR3DMNB1Tf4YVl7+LpquaYRw5fkNPfjMEPciTiGuMfIzTYZO3YZCQCGgEFAIKARmHAKKgE7KIR8ldme6wEftmYKYiR9XWC59JCl0PejOg+M6OLZDNucwnDZIJpOk02kyGYdEysd1HWmIzDoOtg+6PuJq1y0wI5JkSgI7hlwKwic+l58J8idIovjeCNkVxwtiK/6u6eLv2ikyOXo+0w2c6qd+9xIYpiGJbShk4ZMhHAkTi8WIWAbFYY+CwgIikQjxkE5ZyME0TUloLdPAENcZIaJ6YNyV1x3532nv/6+oCH49tpNyGqhOKQQUAgoBhYBCYJoioAjoOA6s0GAGNCxgRRoumvwssArqghkKcilIIj5538QT1kbXk8QygYnremSyWbLZLI0Zn3TSY6AvRzohLJRvR7M5jkCc9aV8hIJVYqRrFIahphCKiouJx+MURzWKoy6WFZJkNuwZCIOrbvhohoevG1JiAC5ozghxFpbVAC+ph1VNIaAQUAgoBBQCCoFxQ0AR0HGD+nUxOZogVXmpivR9E9/TyJDDcSGX1clloCenM5xM09vXSzKRZDBpkcvb+J4nrYd5Q7i7LTQ/gusEbuxp2TSBUhBiJQi45mvoniDnHoauY/h5DD9DOBwhGotSWqhTUR6iuDhGNB6i2AgRNXQM05c/lm5KN7+mjQZKCRynK3mfljNC3ZRCQCGgEFAITHEEFAEdxwF0fE8oGyXZdB2PlO2Ts32yWYdMKk/rcIKungSDAzk8xyJhRPHGurn1zBm9DUn+JB3e43gXE3Gp0xZQcXVhzfTGEEZBH/URjaj4u+brCM7qa4HFM+LlKC8MU1lVQmlpEWUFBgVxnVDYx7Bc4r6FiS5d/KMa2om4S3VNhYBCQCGgEFAIzBQEFAF9h0b6lLJwJNB7lDKJ4B/X9XEcj0E3x3DeITWMdJu39gwxMJTCscUxGo6h4wjrphEQIVt7Y2JpCQIqrXiSloE/TYmotICejujXfAPND2QLwZ37+PKYsc0DQUBxsV1hLdWlS97HJuTYRENQXBqhrDzOgmKDsoIIsXhUuvCjholhiIAq4aT3JZmVbXQzILWw8oOxgf7v0ExSp1EIKAQUAgoBhcD0R0AR0LczxiPERJAfR9IgTWYPEoE2+XyeAcdlMO+TGHLp70lzvDPFUGZseqG3c3H13XcKAV/Lyxyo0ZhBVXUpK4vKKC2KEIm5hKNQhI5lWujmiFbUC3Skvh6oeMcmkHqn+qTOoxBQCCgEFAIKgemMgCKgZzW6o5Y4QTaFqzdgoI6vkXE9EjkRae6SGLLp7UrS1JugJ2XjuRb4ITxBUzVXBtKMjSA/qy6og99xBITLXjTPd6SuNOromIZHLG5QWV3CkqoCCgst4oWGJKRlfljkhQLdk5ZXQUFVUwgoBBQCCgGFgELgzSOgCOibx2okisiXFk6RLzNrewxlfIbTLj2DGZo7B2nvSeLkDfAjOLqDbdggNIniH6nXVG3SISArQGlSwqDJXAQjwUkj8oaYLSQRNuWVcWrry5lbalAYMykqMImENaJGWOUmnXSDqjqkEFAIKAQUApMZAUVAXzc6Z2aJDJScwsYlgl4c1yeTc0kmsgwPpWnrS3G4Y5j+oSyOF8bVjVPVLcV3pJFM6gVlrPsZ5SUn86SYcX07RUCFpdoAfSSbgMzdJDYOpxERuU51P0tRzGLe7ErqKoupLnIpKYpTEDGxjMC6HWw4Rr4nuK38z+D/1TZkxs0wdcMKAYWAQkAh8DoEFAF9HSAiSl2ElginrKCeWd8mlXPpH87Rl8jR3pOh5UQ/ySEh97TIGWPKXarpNeMQEHFJ4ZjPkvoy5lVGqSw0KSyOUBiJENEMqbQQHv5AvCEUo2BM+6wFM24aqBtWCCgEFAIKgbNEQBHQEcBkFR9pnnJwfZ1M3qU/laFlKEtXb5rjJ/sZHMpjuhGZi1LXDFk73dFfH319liOgDp/SCIjRzxk+YRdCnktpPMzcOVFmVZdQURympMiiMKxhaSaBeVwXtUan9D2rzisEFAIKAYWAQuDtIqAI6AiCsv656zOU8ugaTNPan+JEZz8t7UPYGOR1EWhiEBopVTmaFshX1qy3Owen/Pdt3ZW16kc1vkJsEdZdqkpizJ9TRl2FT3VRnMp4hJBpgaGClqb8oKsbUAgoBBQCCoG3hcDMI6Ayd2aAmYhg9lyNrAs9A0k6+4Y40eFyrKWD/qyHZkQIOTqu7sqAInF8YPAUPtUgcjrIBKnaTEVAqkSDlAjSxS5ko3nNRIQzhcRE8xyiIY851SUsmlVOdXmUyrIQ8ZCJFXwxEHyMMYoq++hMnU3qvhUCCgGFwMxBYOYRUJGGUwfbg5Tt0NWV52T/MK+19dPUNYDmnE5wPnOmgbrT8UDA0A0qyyMsbggzp6KIhrI4RdEouiHc8sGGSGxrVJDSeIyGuoZCQCGgEFAITCQCM4aACo2naHkcEhk40Z6koyfF0ZZu2noGsPUwjhEi4iqL5kROyGl9bVlJSQQiidKgMRbMqmFuTSENVVFKi0KEDEemgULlFZ3W00DdnEJAIaAQUAjIXOojzGyaoyE0nslkkv3dKdq6khw61sdQSpRwFBHKGr4WpFoyZwYc03y0J/ftjaZkEhlHi2Im82cVs7C+hDnVhVQWCZ3oSMWlyX0bqncKAYWAQkAhoBB4ywhMOwIqqn+LJhR5Ql3nexqJtE1zWy8nOnrZ3ZRkKJHD0yN4mJgE3xjVco7Ewr9lQNUXFQJvjICPpgWVtMSsE7NUWEVLogbz6ytYPLuYebWFlAsiqrtByU8Mebz4CVz007OJJzHIvBo8wZo3kj9XF9XGXLKeieu4slqVOMryFFGfDDNBpK4zTQPD1BBpcC2Z+ziQlATjOT1nrStV38Jfocs7VE0hoBA4OwSmHQG1ZfZOHdf3yGXzNJ9M0Njez/7mbrozHoarIpDPboqoo8cTgeK4xsL6ApbNKWNBbTElhTF0PSCgAWWdvgR0NKOueJmL+3UdGErl6E2lGUykGMwHKdA8L6Cqhh4az6FR1/o1CMjEYo4goGCGIBbWqS4KU1oUJhwWWycXXWYKGd02TR8ymrRz5PAotCJBwKFqCgGFwFkhMK0IqFATuJpN1tFp6UjR1NzDq41DdA0NYesiX6NO1FEE9KxmiDp4nBEQNtE8FcUh5s0qZ/XcWubVlBALC8Jlg8gnqk1Te4snKlAZOK7BUMrhYGeSvuE8nf1ZhhI2ecfBEAFbo80QxEa1CUXAB8Mz8HwxNx0iEYOK0hj1pWFml1nUl8eIWCLLg4suS9uKMZsegZ69iRSpvENlcSFRU5RbVk0hoBA4GwSmDQEV5FPUaG/vz3GouYuDzX2c7EqSd4UrSCwNvswDLhZL1RQCkxcBoQwVcfC2rD8/p6KYZbMrWDavlNmVEayQBdo0ncNOhowb4lhrmqaOBIc7h8l7BjkthKuZRLzcqWELKkqJlBaqTSQCYq7mtIgkn6I2nMxJ5lnE9DyVxSaLaopZVhWnpDSKaY2O1/QwArT3JhkYzsmiE0VxkXgtSKummkJAIfDmEJhyBFTsoQMt3IiKzsvj+waJnMnRE13saRzg6MlOhvMejmZh+u5IgvBRZdmbA0YdpRCYGARGnezeSN5Zj1gI5tSWsHzRLFbNqaAk7qMbQkdqTGntWfC6Fu50UfJWJ5HNc/R4ngPHB+hJ2nhSK6vJimNi8xh6nXzG00YV3xMzUuqqAgFBuwSh9EBaOMVwCmtg8Hvc9FlUGWHZ/Erm1YYx9RxowgI6tTdRwuDR3J2ipSfFvLpCasuiI7krFAFVz4VC4M0iMOUIqNC3i8h1HVu+gB3Xpa03xZ7Xetjf2EPXsI0jgxdUUwhMBwSCLZf4p6S4hDWzC1m7rIqG2mIiUzxaPlBrOzg+dGV99h7t4ugRj0TexdFEuqogROtU86eH63Y6zMo3ew9yjA2X+eVh3rO4mPn1UUwpnTADS0LAYadUG/W2He1KcqQjyfzaOAtqCwmLYCTpbVNNIaAQeDMITDkCiiSXDq7mk8mb7G7sYe/RVhpP9pDKCzfI9HDvvJnBU8fMBARGbf5B5HxE91lQV8J7ls1ixbwa4jFNRtXr+tTThXojLvSEbfLSoQ5ePdZHLh3Dl1YyH22k2tjoKGuKgE65CS9s1I6mUah7zK2wuGBlJXOrImiamLdTk6wJAmrbNoc7hjnWlWN2WYxFswoojIh4+Kl5T1NuYqkOTwsEpiABDchn+2CWV17rZNdr3XQPJAJeKh5/f2zE5bQYI3UTMxqBUQIagGD4YPpQXRpn0bwyLjmnmoqSGKFQaMq90D0/L1OhvXp8iM37OunJaRhuGJMMlhsS4dUjgpuRCaAI6JR7EgT5zOoaIV8nZjosrzO5YkU5RcUF6CLNmBSRTK3NkyCg2WxWEtDmHo2KaIiFs0NUlUYVAZ1yM1R1eCIRmPQE9NTrV6aW83A8ncb2IbYeaGbv8XaSKR3fD4oXBnvPUXXoRMKqrq0QeKcQOFNOIpPYSMugTygM5zSUc+Ga2SxoKCCqe+h6eMpkC/W9LO2DGk/uauN4X5680LT6OobvYngWvgxsGXv/U4uovFMzYCqfR2h3BQnV5RrtUR62WbeshDVLK4nqQk9lnF1Wh9epq4JCIqIF+lOR9Ml1kT+OYzOc18jnbRwnCIByfOElA8M0MTSfknAe0zSxQiEs3UAm9pKPlwioEtrjMz1qukjz52sMJHMcaU/ROegSNmBBfZR5NQVYU9SqO5XnmOr71EVgShBQsbSIRNS243L4WC9bXznJsc4hEmKVkQuKejFN3Smoev52EBB0c25NnHXn1XPOgjIKo5HX1ZKfvJIU27F5fm8P2xpTJO3RNPtvBw313cmOgOk7LKg2uPy8auaWFoAoJvA2lm8RCWCPEM5MKk9P2iaVziAq34mWtg3pLvdG4gK8kdyxgQTAp8gUqb1EEn0DU9MoMjUKCmPE4hbhkE54TN+CkDhBQA06h7IcbkkzmBFBsC5zKgtYOquQWOht3MxkHzzVP4XAO4zAFCCgjgw3Gs7C3kPH2bHnJO1deTKehaOLIAVNRrmrphCYiQjovovp69SUhTl3TQ2XnzOHgqiFYYgXsNi6RSZtlEfHUJ7HXmqiuU94MYJIdxU+OL1nse57FFs5LlpRxrrl9Vgicl5/8xHxrtD/CwOlb+C5Gv25ND29SeycST6rMeCIfLE2nu+jazqW5yNc5qN6U88YqSomSy6LUsyna9+JDFJh3SQcNglHdAosjdkFYQqLojLrBLoIjBMeCJO2gTSvtSRJ5sX5NarjIZY1xCktUoFy03sGq7t7JxGY/ATUtxlM22zb38qLrzTSOZzF80NyAULLEwQmqF3nOzkp1LmmEgLilejgk6ewMMr1i6u49IJzKCg2ZR7RyZz0++UjfTyzt4eBdBjL9/B0UdRRUdCpNPvOtq9CPmL5DufMiXDFeXWUFxjor3Nzv9E5c7jkXBgayDHQn6HP8Uikc/jCkupbv7KJCXmj9bWCswqjxdjmjXl3BMYM4TEQJXAdQppPmWkRiWsUFlmUl0YoEhZO36C1L8Whk0kyro7vmRTrOsvmRKmtFhs+1RQCCoE3g8CkI6CnQy5sNN+nO5vjxT2t7NzVSu9gBlvWGA4UnzLXnNTDKQvomxlsdcz0Q0DSNU0kuwm0adURjfNWLOSa9y6jKJohJF2OQv8mnpGJLl0peitKaQrtn8kvtnXzatMAeUcUa5xh1FPoWyXZEUMz5r+n3xT9lTsSVsfa8ijXrCpjRX1Ulpr9TU3UWxdzW26xfJ2eYY2eviSpZJZs1sEVU0m+C4L3gCSU4nnwhd/Mxfcj0sU+6pLXRTUxcaSmSau7K9NBBRlpdV3DOEVYg3h2DQdN8wiFDAqjFlXFYUrLYvT2ZWhsSZDzg8IRpq8xpy7MgrowcVPM5sAoEkQnqKYQUAj8OgQmJQEVJFS4WpLpPM+/2sgLuzoZHhBLkS0j4E87TdSgKgQUAmMR8D2PsmiEC5bXce365ZTHDDQtO3LIRFtnZIV36R7NZ02+90wLTT3p04FGMyiDhS0CcE6RFA9T6A9mQtNEgRAoiltcu6KIixeXvWEKMeFuz3suA6kU3QM5eod1Eum8JI2BW32EvEoO6WN5wnrpYpiCNOrE43FMyyQsIvaA8EiwkniL5PMOwxmPTCYTBCq5Lo4RCgKjRjIuaJooDxs0w9eJmxqxArBzOoNJF3dMadiyYp0ls8JUxUVlqIAQKwI6Eya1use3isCkI6Cu78sFKpFz2brrCM9vP07fkCV1PMLlLgjoTFmr3+qgqu/NXAQMT8PAoMDyueD8hXzg0qWEIw66dD0KucpEEp2AgLqex1C/zT0vdtI6ePoFL1/8E9q/8Zs3ec1AN/K4rodBFBGcMyPaCAGNmD5XLyvgitV1v52AunDsRCddvTZpTMQ7YlTTKYqRiCAgTXelbnN2LEZxUYxQWMMwfaKmK48VQUZC42mNxAsIAiqMnVnbxHEdWcY553h0pF2GBlNk0g6uJyL4hURVEFKRl9bAkEFTYqwMXE/DlxuJoMVDPktnx5lVHpMBTiN21RkxrOomFQJvBYFJR0B93yNlO7y89zibXjpCz4Bwo4j61yLiXZfk0xst+fZW7lh9RyEwjREwsQMtnAfRqMYHz53HZevPIRQedcO/+YCPdx6m0xbQnq4UP93aR+vQzCOgYgsQNwzmLy5leChJ68kUjjmR4/LOj/RvPOMIATV1m6uWxLlmbYN0kf+mZvsurqbR0pGgpS1D0j3TABH1XCrKCiitiBCKQJkWImzp0gIaSE9ed27vdb+PCR8QypBs3iaf88hlPXoTOZpEZT072BwEnrdRyddIKegxAbAWPkvq4syrjWOYQs88Kg0YR3zVpRQCUwiBiSegpzaQIgwWuat85WgHD2/ZTXPnIJ4nNDpi0RhTAV5sZWdAizo6WTOLS4SwB7Z065xuoha2UCCJyFJRkVnWYvaFDsoc0SCNPd7D10XQllAnBXtzcZzUoUl3k1hcxTnEYuvKcqfid33keHmFsTnuxPdGtWtCh6s5Iwos4QLz8PyI1G4F9aHF5kG4wMZY3/wQOSMvsvYRdUXvRUSqyLIn7wRNywWLvdTJiWs7si+uZiBsRqbUbf36Jso7BjXGxfeDTYvQnc2ENqqLHs2NWBrTueOGdVy8opaw78EElu8MZp1UgdLcmeT+l3roHAw0eUGbSOvsuzs7dN9EPK9CSCQiqi9bGmVWdSEnOh2e3T9EaIwl7d3tycSfXVgVLd3l6qWFXHN+3RsSUIGYmDeZnMbxxn6ak57EsIA8VUUR6qsKiMfChMJCahIUagimUhDl/isBqmOXAbGG6A4iA5ivWXLFEOuGCGhybY1E3qEzn2dwIMPQQFauRQEJDdbKYIkcO2fz1JaFWDKrhJKo+KNYf2fIxmLip5XqwRREYOIJqARN0A8b1zdoPpHg8ef2s6u5k5woEj3NX0xvNGcEMUtbWfCixLwcGZlk/HQL1LCCsAVKI9MPUu8EacoFYR2bA1IQvGCJDdroAjpK8McQUE1I/oOqUqf1tqPUcPT64twieCKwTovI1oBcBAuvI8itIJ+aLcmj5skV+VQT0alJU0Sd6kRdsCVXFlcbdV2JM40hxzKiO3ipjPT0N0KnYyOobECuDTxdhuhMwcfz7XdZbOhml+r8wUfWs7g+BtqZc+jtX+HNn0GMqOBZwoNxrCvJgy/20jUwxgL65k815Y4UG6cwGaqKDJbMraWq3KQw5HC0Lc8Te4eIzpANkgzr0TRCusPVy4pGCOhvzmIiNivi6RWb5c72FI1dQ5Jszq0oojxmEoqZaPrZb1xyuZzMF5pI62Qdn7QLGcfB83N4ro7naNiei204uI6Jmx/NtnJmFP2Z63GewojH8oYK6kpHA/4UAZ1yD6vq8LghMAkIaBAZK+x8PYNZnn3xKFt2nmDIEVGIggaJ/e7MbGI3LoIVjJzG8llRQnFBIE4vtvmMTSrn0T6QIOtB2IvIcncNtUVELR97jGvLc30y6TwDySwDGUc6pyTCI/nwIrpLeTxEXX0VZeXFeI5Pd/cQJ7v66U9l5UgY2tjFdLQfBgXFHvOKotJa3dI5TMo2qS7WKSmJYYVGrKqvK6NoOBn2tSXJuiIFj4uj54gaMKu8mIb6aqyITiKRpuVEJ4PDWRJuBN+0qIlbNFTEsWUZv1/fBhI5egbSODJH38wmoJoXIuLnWTo3xGc/fQ1l5pkbgfF8skbiRPA0XxLQB7Z00TlWAzqenRnnawnSFSPNlectorLQQMzR6lKLo+0pNh4YIDxjNkiadKkLC+g1S4u49j11Up/5m1qQFUVsiEVlI5O8Hfh3YpYBQtcsyefZE1Ch+bQdn/Z+nY6efhI5m6zrkxNVuETmCLFeyVyiORHjPsaS+ZvXHbERD5FjSX0Jc6sKMEzt7Ko8jfOcVJdTCEw0AhNPQEcMU8M+bNl9jA1Pv0J3AoRIP+zb0qUiXcUzsOWNPD4W4bTNFz52GQvr42cstZ7rkNPCNPYkeOjJ5+jpD1Nb6POx2y+nriyMLiJCR5tIOeLq9GU9th88znPbD0ry5/k24YjBlasXctWq+cQKQlK8r/keOVejbTDL87v28erhHjK5MeMgLDaC3Hk+ay+s5ZbzF5HLwL0PbqF9yOO2tdVccuFqLOl5Fy74MQOoQc7z+ecfPEvrkIau2VQVZ7nl6stZWl9OXBhVTXBsn8Rwlt0Hj3Pfy4fJGWEuW1LPR65YA8ZY1+2Zk2PLvnaefPkYyWQWDWtGW0ANbEw3RkhLc+XVi7nzivMm7El6PQG9f0vXjLGAimAZoc9duriB7s4W5hTEWLOiliPtg2w8OED4DSQlEzZg78qFRy2gLlcvK5QEVJTCfGMCKp51QUJDMsBuzJL2tjJAC8izdpBXNGl79CWztPWmyWRsdOEp8MUWXUiKxBVHFjCZ9u83NZ+QbzO7PMzCumKiMbGQvSsgqpMqBKYFAhNOQH3fIe97HD4xxC837eNgYzfuiEslUAOKNjOfYkEfHR2iuTx/87kbWF5XQkcyS1O3I3fmZXGTWVWFsm7x/uZWvvmTrcRiMf764+upLy2irzdN21AOV8sT0S3KyuKUlhi09KR4+OlD7DrYRZnlcvn5dVx9+Sr0SIT2fpu2ll4s3WH2rApKy8OkhjM8vHk3Ow/0k88bhDyHjBGI7MWr4bp18/ng5ecwlM7yjXuepWnQ4c5LFvOB9QulJfVA2wBC7Tl2HLOuziOPbKRj0MAsMfnTW89j3sIqshmL5hNdDKV9FtWXMbcyztBAHw+/fJgNexpZuWgu161dKCuoRKJx6iriREyHjoEk3YNBkMC+I128/Goj6XQmyPc3c6dQoKiVL02PWNTizz+1ngXVhVghocwVr/PxdREKi5bmuRzpSfGzLZ109E9NF3zK8IhpLmGhufbDhL1Aj32KHGk6Sd0ig5CnZDE9S65ilmXiujYragu5eE05R0+m2XxgAM07HQUvZIV5XegkfUKuieXpmJzGSbqkfQ3bt6SHRPw+VVZIIRZyMLAMl2tXlHHDBbVYv6WOSCDKCRTEY9MajWqK386b+JTgR27QwbYhk3Xp7OyiL5mjB1Ha1sTzdGkMCZSigd5e+u7GeKRGK/LF4x5LGgqoK4pjvC2K/HbuTH1XITD5EZhwAirUPYPpPE9tOciGZ/aT80NvSdMz+aE++x6K14qj+0RyOf77H93IwtnlbNx1hIeeOCKDiexwhpsvWsp1684hmUnx5f96CtfV+NuPX0pJvIBf7mjmyZcPS6JhORoNtSZ33rSGiuICNm89wQObDnLuvDI+dO1KKmsqeWZPE5tfOkAiYRNyHapLw1x3zTmsWT6HPUfaeeCpg7R2DBH2kQRUtDwaN1wcEND+jCCgz9E84HDz5Qv54PrFDPU4/OuPnmAt3r5PAAAgAElEQVQwK5yMp1+Trp/DzqYxvDAXXzCHu246n4FMhp/9YhuHm7uxIya1JWGuWreKNSsXsP9YG999ZAvZtEOFKeJNLRrmVnHjVSspL4jy5HMHefGVk+i6hes6ZJysTK0ymq7l7NGfnt84d3GUz330ZgrC4skTdH18q4gFBNThSG+Knz7fRUe/CDabes0wcly8Yg51pTE8XQTFeVLfOtrSjsVzu4/Sn/YJCS3hGJ2ioQlJTZx1q8s5eiLD0wcGwDtt0RdBheVxndUr5lISD2OKWBkpmglaXtNp689wpLGPvqTQWIuVYooIlXwdRxME1OO6FaWSgE628ukiVk/Uj896Gl1pn97eQYYH0+Q9HccY1VAHivexuAs9uwjU1PQsSxuKmV9ZhDU2cHPqTXPVY4XAu4rAhBPQvAd7Drfz0IZdHO4YkDvKGZOU+bcMrafp2LpHgePw3z93I3PnFbJh62F+8sA+QSlJhHyuWFTGFz9+Lclkhr//wSYyOYe/uetSimMxHnjpAA8/vR9PuK68MA3zCvjULWuZXVbIppeOc9/mfVx30QI+9v4LaGrt5UebdrH7WLuMArVckwgGl5xbyy1XryRSVMDd929j674T8u+OSPYsA510bly3MLCA5vL88/c30zyQ55Zrl3HbZYsZ7PL5h289SOp1aQ59zyen6ZRaJn/2yctZMLuMrQfa+P5PtpH0DGzDJWx6VFXEKY1bdHd10ZvRsF1LqFGl9WHJwnLuvHElFcVRHti4l81bj8mKKCHPQH9DV9m7+kxN6pMboRx//JH3ccHyeoT0brzfj0Egks/h7gQ/fq59yhLQuO5w8fIGakosXGMkNnoMAc07Jlv2naAn4RISAS5jDM2CgC6ri3Pp2gqONGfYvL8PbUweUJHhoSZqsWJJNRXFIbnZFCTzFAHVNVoHMxw+Nkh/YrSe+VTJIypU/eYpC+iNF9YRHl8j/Bs8nzJ089Tfxai6vonrIFMzdQ5naBpKkU45svymrMUnNg6akBGJgEoNsWZ7Xp6FNYUsrisiGpoqtulJvWypzk1TBCacgPYnczz67AE2PH2QlKgqIWrwimS/qsn9tUi8H/cc/vZzN7K8vpINO/dz/+P7CFsQK8jz0evfy5plc+gcGuZv/+2XGFaMv/vU5VQUFvDyoWa2HWzB1VyKwmFWLa7m/JXz6O22ue+pA+xraeemyxZy2/o17HyliR8+voO2oYxMYeJoIgWTxepZhXzk+rXMX1DHvQ9tZePO42Qc4WwUrkUfRze4cd0iPnj5CobyNv/8vU0cH7C588qVfGD9XAwvxqHuHGFvrKvVp6m5l39/bDMlpSV85fPvo8qI8Ohz+7n/mSOkTY+IY8i0NbKqiWGi5S2ZRipjeNgiitbTWDm/ko+/by0VxXF+sXkvT798VAYLBO+zmRn1/tsem5SlsW52AX/12VsCAjrOj9ooAT0yQkDbp6gFNEeIYhMKNfGMCld4kC5otEXsFP2+SdYXKuTcSI3x4K+CrCyrjfPetRUca06z8UD/GQTUF5Y0XwQUesSEPtLXyY/RPOt+Ds3Jk3XCZCW/caeMC17cy1gL6I0X1k8yAvrrgoxMhFU050NaBMymob83S9dAisF8sK4ZelC60xepmsQGIm6ybE4hJUUiel41hYBC4NchMAEEdKSUpgcp0rzaNMwDjx6i+WSrfHBlonk1VsGLSqYs8Yk7Nl/5wq0sbCjGE5U78kF0Zs5IYUXCpO0Qm7fs5+6nDtJQbPJnv3s18ytLcZyctCYaek7qyPKmx0AfPLX1IJt3HqQgHOO2q5fy/nUreHFXM9/d8CrtiQxClxtYokMsrYzxO7esZtWSOn624VUe3nqEXCaN74dIGxByXO68eBm3Xr2GvmyWr39XENA8H71qBR9ev5SQZjBouVIDN6oBFeO8t7GTr39nM2XRMP/4F7dg6j73P7WHX75wgrRpE/NsfC8qLQoijZMg0XnDl5ZZYeEUqXxWzK/gruvXUF0c576Nu3li2zFcXVgmgsReqv0qAiIdUKEFf/Xpm1gzzwIzNq4wBQTUCyygz/ZMWQ3oKGiBfevXJQYbWzL4TLWirvnMmuNx43nzaDw+wIadfRiiBOQZbTTX5Om0aWf+PTjnVJzlMg/oiAt+chHQ3/4oSDWqkFX7Pil8utM5eroSDA/aZO1gKyC8Crruc+7cEurLIrLSk5IC/XZs1REzD4FxJ6Cjom/BMgftNBu3N/Hzh1/BcUS5QEEsZNpy1WTtYU0GGRSMENCG2cK1HCebFa4ej1xOI5nP8PzWPTz70gH6KKShJCCgs0qLaDrZT0tPP4sWVVBVUcyxlg4eeWgr+0/kGCZEZaHPbVcu57bLz2HbnuN897HdnBxMjgTu6BiewTmzCvjoTWtYurCeHz70Chu2N0LWQdNskiITiqtzx7rF3Hb1uacIaFO/IKBLuGP9Slly8Zv3P85w9nUuQlvn+KBOaTTHP/3FbYQ1k4efeZUHn24kY/hEfBtNBG5oIqdnHkfXSOshTNeS5fTEHJEE9IbVVBcVcP/G3WzYfkxaZIOQG9V+PQIahq5x9Zo6fu9D6wiJ8jHj2M5wwT/bPeUJ6FuBThCUimqLixfW0NGR4OUjw5jGzJmxU5mAjh1vkSTf9j0810LEkPUksrT39ZNK2LiuyYKaMLOr40QiEUVA38qDor4z7RGYAAIaYOq7Hk1dfTyw6QAv7Go6BbQkoEo2I/GQBFTzKXQdvvyFW5g7r5wtW47w84e3BG4skctOt8n6OlkvRE43mFNi8f/8wfuoiMd57PlDPLppO7NnFXDnBy5jwdwKjhzr5N6Hd3C4LUXMgBvXreB33n8+x060cO8Tu3j1WKdMAO9jiqrLrF9dzweuXkVRcYzvP/gyexvbqCsKEQlFeK0zRSqlcfv6Jdx8xSq6k2m+/r1NNPfb3HXVCj549VI6e+Gvv/EgwyLXyZgWcx0GjTAl8Sx/8+lrWVxfwwv7jvLNH79E0gsRxSWua6xcUs1l61bzzJZd7D7eT84RBFNEoOrSBf+Jm86VFtBfPLmbDduOyOT7koDOmMTeZ7dGiUheRzOpL3L58pc+TF1h+A1rcZ/d2X/70WMJ6L1Pd9LeNzWDkH77nb7REUKprBPSRaCcSd6LgZ55e6ecQt8eJaDXn1PB+y+un3RBSG8eSjGbg1A+IS1wNU8qSPM5nZ5OkYe4n7qaYgoLC9/8KdWRCoEZhMCEEFDpxnBcdh9q4ceP7qaxc/BMAjqDBuCNblX3gyj4UQLaML+Ezc83cvcD28hqUeJuHtvMkpOVfsKy+twoAS0viHPflv08/PgRLN3jwsUV/PHHLkezHJ7b3cgPH9lGKm1y0eLZfPwD51FSUcBjLx7m4Y07SKdcPN+kvCQsyen6NfM4dmyAHz66ndr55dx0xUISfSm+98A2mlozfPjGFdxw6Ura+4f4lx88TfOAzSevXMut183mxECOv/i3X+Imz8z1FyJLvxmm1II71q3kjhvOo3logH/+/jMcahqiwNRpKInwkfdfyNpzGtj/Wjf/8dPn6E4L0b+orGSycsEIAS0q4BdP7uLxbUelBfS3VUqaydPL8j0yeohYKMvn77qGK5c3KAI67hNC1IYNyc2jcKKbQvMuq5TNjDZdCOhocqjRUZPV12TaM19qRmVomghQ0sdZaD0zppG6y2mAwLgTUPFYer5L2vZ5dmcL99z/POn8VIngHN8RT5kevh8l7gzy1S/dzrL5hWx4dh/3/OIASUOXQUCjTVgERT7ChjKdL/3hNVQWRnjsmT38+MlDZCyoiFt85KLl3H7dubQP9/HTzXt4bksTsXghN1y2jBuvWUHI0mk+3s2+PccxQ7BqzUJm19Xi5HPc/dBLPLfjOCsWVHPX+1dQVzufnbsO0dXdzXnnnUdducbGHa/x8w07GR72+dC1q7n1qotw3BRb9x8EL4zjiICiYDG2kmmeOzjI3qZWiotcvvr5j1BRG2JgOM22bc30JpJccv5SFs6qpm8wy73P7uW5Z3egeQVSFyrKba5eUM6dt6yioqyIX2zYxyMvHMO2hEZUpL6Ziuq48ZpfQqlmceVV5/BHN67BssYvUOJUEFLXMD/c3EHbWAuoL8LHlPtjvGbBxFzHw9E9WQnp+lUV3LyuYRIFIU0MIuqqCoGZisDEEFDPpT+R5tHnDvHQxj0yT6Vqv4pAXtfIayZRN8lX/uQjLF5QysZn9vCj+1+RATnCQjq2Cce0qID0J39wI2WFBTy5eR8/27iHvOVhuB4Lakr57M3rWLqojt3H2/jBA89zsn2QupI4N1++kisvXUEkEuS5EwYZ1zfoybg8tPF5tu5oJJXWiZo2d1y3lvWXLCMWOx040dY2xDfv3UBjZw48gzuuXcAtV52PaXnkrDBxBzzXRRuxBqR8gx88tJ3NL+zD0Dxqa6L8/iduYkFVKWHXQLfy5H2bgaTDcy8f5CdPbMd1DAwtFuTaw2Hlgho+dPP5lJYU8uCGV9iw9TU8wyDsCfmCIqC/+ZkS1jaTpcvK+MonryMcDmOMKdv6bj6LowT0te5h7tnUcaYLXhHQdxP6SXJuRUAnyUCobigEJhyBCSGgIlH4iY5uHti0l2d3NOOpnI2/fiL4JnnDk6UqL1q2gIISg9b2Xo41pgLN2OvqqwvXdCRismZVPWEzwsnmYQ619mAYrgzocQydpVVxVs6tIufkOdzdz5H2fnTXosh1aCgvZOWqRdTUlcoynk0nOth+qInWRJ6QK8imSL/kEPNyrFpax8oVi4nF4rS2trBtxyG60iIxfVAVZmF9KYvqSrAsl7QhLGxnuhh9zWV3YwcdnTnCrsWwZVNq5jh3fj0XrFhKyITOviG27DxCR08W2xSW00BrFbgrPUqLC1gwv5SIZdHUMkBT9wCGqFgyw1yaZ7+KuDJdTEWFxzf+/E7i8fgblkM8+/P/5m+MJaB3P9VGW2/29MGKgL6TUE/Sc40QUMPjxtWV3HrJHELK/jBJx0p1SyHw7iIw7gTU9z3ydo7GEx0ycGTrgU40UfhbtV9BQJA+kZLIEcTSAdcUrlMd3YmDkZA6sjObhsgh6GoZEeKA7/jSUhrWXUJOmDQueU/D8IRi1IGQTyoklEsGEdfA9ESJPxdhpBTXGXWHinykIc/D1YMcnJZnSYuZ4zmI8TRNC821yUlLtk/Uz5LVCgl7WWw7RUo3CGmhM8romW6IrOkQ0g2irk7aymP4pry2kPKLtEuCtppOGJwQzqkoYVEGT0g2fFxPx9MyGCKZpWbiivygwnoqMNCVrOONLKCitGBBQZp//pM7qK6uIhR6/Vx6dx7IUwS0a5i7N04uAjqqHQ5s56N1u0Y/PZ3cS9jfR5Mgvf4o6T14C9AFSZtOf/N0X4LejP3bWzj9JPqKyB3syUT0N66u4tZLGhQBnUSjo7qiEBhPBCaAgPrkcjb7j7VyzxPbebWxh4ivCOh4Drq6lkJAIBCPhPmfn3kfcxYUEYsUvDXmdJZQSgLqOhzsHua7m7tp7Z0cteDFpirmuuQMh4Qptl+iXo9IMC4ChoTcBUS8vu1nidkx0qE4YX+InMi64IvNW5iMkZfW+SJbVDB78xIQXxP5j20M38ByLUx5PlEpzCBhDUrDf5EdPYW0yBIiAnmmYhNZGMQNBQS0klsvrVMEdCoOpOqzQuAdQGDcCaioz51OZ9l7pIV7n9zGwRODhKWtSzWFgEJgPBGIh0P897uuYMnyamLR+DgSUHeEgHbRMlkIqO8S9l2ymiWD3GKGSXEcSiM2IccgmXPpSELGNQgbCSriEVzX5aSwzms2FZpG0vXJS2+CSCX35pPEC06W1Q3Cvk1cVBgzDfodg0ItTHmBI1PW9SdFQGJgmRXntqcwARXWXEFAbxAW0EsnUynO8Xz61LUUAgqBCSGgyWSaPa+d4CebdnLw5BAhV6WpUFNRITDeCMQEAf3YepadU0dUWkC9dz1lTGABdTnUPcx3NnZysndy5AE1EQUPPLJ6hFLL432rS7lgVQ3REFJTnLYtNm47zq6Dw1TWadyyfg6Hjw/w+KtDFJseFy6r46V9LXSnhUVUONSNN12lSDjfbS1EiTbMoiqD+Q11bNh2kjmlIW66vA7HC/GDJ7rI5QKshAV0yhJQISfwRSUkYQGt5rb3ziKsHGDj/eir6ykEJgUCE0BAXQQBffXwCX6y8RUOnBiUZSKnRzvTLCF/k1YLEZ8+Uo5PlEGRn4sccWfedWAzOe26c4XeU0gexWdi1X79d0TNaHmq0e8FSrFTxfvO+K4o7Bn0QiRpl1cRJeN8TZ466JKP5oujtFOXCi7rBZ9Lq4445vQtiP8KovF9+Z3TbbT84EhJwdHbEvcvX9DifIGCTpx7FBKBlLhKUM1I9HlUe3daFTdWKTeq1xP/Pq1aHSnFKc87cvQI3KNWpLHYy174viyhN3q9seMg+hEknA7uaVro8Xzhgjf48ievYcHiSgoKitHEeIzOz3fpgQwIqDdCQDsmDwH1xXOhkTZ81i0o4Lb31MqKNtsOdpGNGqxfWYNwHz+6sYO0neXcxXFaelwOdw/z4ffWsmBuDXc/spOjXQam5WMZBsNZDcf3iJg6MQuGcz6OZxDSXQrDITRTwxVW15yHltOYV5Hno9csIefm+PdHThA2wqxaLDYGJi/tH5LSpZjlEwobMqAwZ3tk8r5Mfh7SNWKibLzniWLzmJaO7XikciLt3bgYt9/UjJGJtgQB1T1uXFPFbZfNmtA0TKeLpJ5ZLlWuRyqTxpsa0/E4aHRdkkNyekkfj0ura7yLCIw/AfUdUqkBDhw+yYMbX+OVw31MF/4pUgxpehDSKZ4RkRLddx08P4fr5fE1K/i7iOT2LTRDQ8TPjB6vk0MbU0RykCihPERw8PUcnq9hmoYM1BHNcGNkHJ+s4eLoNqZnytygli7sLxpZz0eXb3wbzY8QEZWTDAfbcoKgHs0g5JgYeUFkRXCAgy4Ce/wwTkjH1DxM2yXr57D8MJ6uYZsuliusQpA3A1oWs0N4miOJ6qkmq7zEpCVIC+WJeKJHGrpmkMvbQS15GXjkUSiqG5mQ1nVSnriWTcw3SetRDE3o4RxsU9R4z+OLmne+IL3iDWFK/HzTx9d9LMfDdHwZby8rIbmatB6JGDeBmQhO8lzxNnYl2RptOUTqqSwRQ8P0Q2i6iMw+fS8pPYKmp4OxdC3Csq791G0CIdfRKChM8U9/eCtz586VkfDvfnMRAW1iw3KwLcl3NrfR0jcmCv7d78BvvILMsSCC1/B4z6o4N59fRUtTLy8cStGUMlgwt4p5Udh9uIOIYfOeZSYnO31yhsaHVtZSV1vEvuYefvF8HwtmuayuCfGTl1xaUmkubCjgiuUm9+5K09JXwAWzba5d1oBVYpDwhzhweJgDjWnOWVbGh8+rYAibrTv62dPkcN6CML5v89jeHKZl8d7ZDivnl+IURjjekmHn0SQHEy7zyyyuaQiRz+TwogZ1DcV0dqXZtC9Bx7Aj9ayToRliBvhibdG4cU0Zt18+e0I1oCJUUW65PVcmjZeW65Fa7574TBWGnvhpI/I+y0DlEXODeG/KkQqe2VMv0InvqerBWSIwAQTUJZUa5sjxVh5++hAv7mnDHyFtZ9n3SXW42KHNqojTUBUPLHzCoqL72J5PNmMzPJSiN5EnI+uM+mi6y/LZFZTEI8FO2xcE0JBWxtE21D9EU9sQOT2CbtnMLyugvKKQcESY6mz8nEX3QIK2niyJrI5jZCmwfBbPrsTSXI53D9E/4GHqBqYfprgQqsuiVJZahA0f1/bJ5E16BvJ0DaZJ5PPSIhOyfOpq41SVFNDfnaKtP4ud12SpOd30WVwn+h3laHs3vYkcpqNLa+bYsAthLdJ1l+qKKOVlJoVFMTRBbB2D/t4EvV1peu2MjFafVV7A7JoieQ1xv/0JG0uzsXWTorDG3OoCIgU6gwMuLW3D2IaFF3KpKwwxqyROWUFM4p1IO/QMpekazJDIuniai6m7zKouoqiomPauYfr608F6NcZaa+NRFPdZNLucQsOSZU5lHvuRgzRN0BKf1vYhenpENoApHmEv0lj5BmXlDl/7/Zupra0dRwIaWPUPtSX5z02tnJw0BNRD901c36KhQuf9F5SxYkE5rq3R3priUPMAh0/0cSStsaoaPnjtHPYeS9OWgJtXFFFdGeNgp889T77G1auKueycar5671GahxNct2o2n7isjq89+CpHOtN89rbFFMc0+tsyzK+JEo3F+a+n2imvLOQja+PkNIsXDiTZ09TBTetK0B2Pn2/qY+WCMq4+r4regRwJz6Cq0qCze4gHX2iloijChy+qJBQJ09QNJZEQDZVRNuxq5Il9gyRzk8PLFBBQTRLQm86tmGACKh5ykclDI+e6ZG2fpGOQt/OyaIZYU3RtfLJDTKqX2aTrjKjM52DoOqZlErE0CsIaEUMf2ViJLCgql9ekG7Y30aFxJ6C+55POpGlu6+CxLYd48oXXcKd4FLxYqCzLlGUjP3HLBTi+LwMUXFH1SSZNNzn8WiMPbN7GnkPdZNIe0Rj8/Z/cztqlc8g5DiI4yzqV+iUYuT0H2vnqtx8i4Ricu7CcL33sOmpqKshmhdXIxw1Fybg29/zkKZ574Ti9ms38ijBf/cvPEDYc/uuh53l8y2uENY15JTGuvnIR162/hHhYR3OEtdXA08Mcb+3i0Y3b2bKnhZ5sjjmVcT5z+2VcfsEy9h1s5p6HXuTgsXYcX6O8IMyXPvMBzl1Rz//57uM8u/MItp2XtePHOvos12Xh3GLuvG09565YgOHnZHk60wxJK+TdP3mSx7e+RlozeM+ahXz+UzcSyjk89Nh2frbpFVzPxjB93rO8jj/+9M34ep4nNh7l5w9vwYharFxew83XvodzF87DFEnuNQfXMGhsbePRp3ayZU8rfdkcC2uL+L07r2LNOfP57o+f46nn9pHLOSOJdAKcBek+b3kNX/rsbTSUxck7No7jnNJD2oYpI5J/8JMnePKZfdjOZLEnvYkn/NccIiygYk4uXlLCX334Mqqrq8eRgIo0WXCwfZhvPXmCEz2TwwIqnlJDykxCFPh55lQYrFpRxfwak4qoRqwkxomePD96vp0K3eNj185h9+EhntjRyx2XlrJscT3/+0evcCzh87nLGli3qpq//f5e2jN5rls1izuvqebvfrqPwy06q2oymMUlhFIWq+b7nL+6lh8/3k5Tb4YvXl9HJhXif913lKKaIu66phLThQ3b+rnpwnrs3CA/3nSSwZTBdecXcfnaOTy+dYChdIbbL63iyMlefrK9i1llpVIasL87zaPb2xkcnhxa21ECGjIMbj6vmg+sn0V4grixWLezOehL5ehK5mntGaalI0U6nRnZewppzgR17q092tP0W8JrJTxSGqZhUFkSZW5NIVWlMcoKQxRGTen1UyVPp97wjzsBFRIl8YC393Tz9NbXeOTpvaTs1+1eXlfhZ7LDKmx/lmnx0fdfxCdufQ/d/YJgC6KZxzR1qiqLqa6I09jbwz0/e469B3pl9Zn/909uZc3yeppa+qUlw5Fe39OmuabWVn765E5M3+Eb/+3j1DaUcvhwB23tCTxCzK40WLK8hqGkzz99/X5eakmwqMLgH//yY0R0h28/uI0HXjxEQ5nBp2+4lKsuWUbvsE1Tew+JZEqS5tnVpcypLaelo5/vPvwCz7zaxLzyEj73gUu54qL5pF2H+57cwUMbd9E/6FFRYPGXn7mec1cu4Ov/9QhP72yWmjWR2DxQYQZtTlmIL/7RB1kwq5LOk/00dQ6Rt7NUVEdZuLiauOfxjR9u4amXXsOwND73sSu58YLlnOgY4H/+58M0dSSZXRXlkx+8jIvXLODlfYf57j1b6Eo6rF1Rx6dvW0dJVSHtHSm6u9KyMpKwojbUFXGya4jvPPgyz+89yeKqEr5w50Wcu3op3/rRJh57/hB5obkbY64V1s4LllXzF5+9gZryCDsO9jOYyqKP6iOAvAGbXt7JtlcbMXJT2yoi5Alill1+6SI+fdVKqqqqxp2AHmpL8B9PnuREb2ZSPN7ClSeFKJrH7GKdirK4LBMqdKDVJUVct66I8xeX8dOnj9GXcbjrsrnsPpzkl9sHuePyOEsWzub///EhjiZyfOnSWi5aU83ffW8f7ak8N6yt4qPr5/A/frqftn6NG1eFWbGwBi9XQEFogIpig+8/1cmRPvji9eU4yTBffngvJTURPnVVjZTWPLV7gNsurKGjJ8W/P9VF1ta4ZWWEWy+pZtOrQ7QOJbn9klnsPprk59vbWFVZwCcuqeRwZ56f7+qXBGsyNBGaJSyglqFzy3kV3L6+gdB4cjxRo113yfkaA0Muze0u+5ta6U7aOEZYSpeEMSBgoGJBHiMrmgwAzsg+BIK2wLPoY2o6Fi4h3aauupglc0qYXW5SGDOxRqsqTtEsETNteMedgLqeRzKbpa9vkFd3HeOXT+/m6NCYl5CshjKeK9LbH3LxUAgCetfNF/Cp2y6QxPrbD75Mc9egjKw9d9k8PnXrBaxcWMtjT7zIPU/uJpeB/+9Pb2Xlivl8/74XeGTjIXqyKTwp2gyaQVZqRRfWRPm3r3yWkKXx5a/eze7GBElgXtznS5+7A1ODR5/ZxRPbmllYEeFrf/VRojp8574tPPHyYa47v5Y//PTt9GbS3Lf5NR5+6mVcO4el+Zy/ZBZ3XP9eigojbHh+O09s2U95aTm/e8dlXHnREjxc2lsG+f4DW3h2XwsFIfgfn7meNasX84//+RCbdp4IarzLUIjTrO5PP3QN11y9go5khi//yyO0tfSAF8GKZPnjP7uZNSWF7Dncxb987xGyehFL6or4yuffT1WRxYbn9/Kdx7Zz9ap5/OEnrqezN8V379/CCzsaqa4q5MM3rOV9713NiweO8/0Hd9J0ooe4l+f8JfXcdv1aSquKePip3Wx4qUDzrPgAACAASURBVJGKyjh/fudlXLB6Kf/n7o088vxe8rYIcjq9QmV1j4sXzeKvfv866iqK+dhXfs6h4+1BQI6GTI+jiSAl8TISO3HvdE7Gtz97xvsMPhk9RNzK8MnbL+aalfOprKyUG6J3vwkpg3DBa4EF9Ik2TvRMDsucLmUJEMbjuguruGJ1NTv2t/Lc4QR5t5Drlhdy8aointjaTXcqw4fW17PzSIaHdjRz1+VlLJ7fwN0P72d3t8ZH1tXyvtU1fPP+AzR32tx+TRHXnVPPX9x7hLAR4csfXMQLrzXx4KYuLlxVyc0XV/Odp/o40Z3kj95fiZUN87WHGwmVwUevrJY66SdeTnDjhVUYep6fPTtIIgHXrolx/uJCHtrWQypv8zuXzGZ7Y4ofb29lWbXFXe9toLHD5sEdfXQnJodsRBJQUWBCc7n5/FI+dMVcWYxi3FrWJWFlONSTY+eBNIN9k2P+jdv9T8MLmSGNhQ1R1s6LMztWJA0aU4xCTMNReXO3NP4E1PdJ5/MM9Pdz9HArT71wkJeOdsjeCiIn3MJCnzaVmicJqMnHBQH9wIU8/bIgoC/R3DUgXb2WZ/OZ2y7h5msv5ERbL//y46fpaOvnH774AVavmMt9j7/IM1uOMJzNnRFJPpDMkcx5VJf6fP3Ln6GupJAnN21nx/4T9AylaOvNUBqJYOt5Tgz3QirOwvIIX/vr3yGqwXfuf5aXD3TwyVvO45pL17J17xG+/oMNdAzlpT7TNXxKrRDzqqsxTI0jne0kkzC/oojPfngdl120lGzWRtcivLjzMHc//DzDwwn+9vduDQjotx9k064TOLaopSQIqDAvBHKEb375Y8ybXc79G7bzrZ/twmcYzYtJLc+CRVXMqYqz92gb7f02OT9Cpe9w61XL+MSHr2BoeICHntzJFWtX0TC7jCe37OVbP99C2jFYs6KSz991LZUFMX76xEv8+PFXsbWIlC8UWbBsfhnhkMWxo710phxm1xfwZx+9jPPXLONf797Iw4KA5s8koBlJQOv5b3/wPklA//J/PyQt2KMx8QaOTEve0TuE5wfBVFO1iQTmnmZSV+Lxud+5nHMa6qioqBinUpxjgpDak/zHhlZOjC3FOYGgio2i8GQIecCyeovrL6qmqqKQjp4hARhzq8voTef42eYWSnyND95Qy56j/Ty+o5ObLmxg/bIi9jYOcd8rnSycXcKn1i1gz8lWmtszrF1WzcI6i6/8sFnqTL942yxauwfZfSjH8qXlLKw3ue/5k+xrzPGp62Yzu8ziie29nOh1eP/Fs7CNPN/b1M7FDTEuP7eKtsEUw4k8c+uLaG/P8dj2Hmqq4IOX1LL3WIaHtnYxvybMBy+rp6lrmEd29NOdmByWPEOu8WDqHreMIwEV7xbxM5R1ONyS5eV97QzkNcLG1DJ2TOAjMmkvLTa1hnivVEc4f2kZsypihEz9Xc/oMWkBmUIdmwACClk7z1Cin/bWbp7Z1sjjWxul8DsIxpmKFtCAdH3i5gv59O0XsfnlQ3zr/hdp6uqXGzHT8fjQlWv58C0Xk/N1vvbdxzh+rI1/+LMPce6KORw53kJb6xC2JyqpnLYiPvb0fg4c78Ejx2c+cg03v3cxsYIw6BadnQme3XeAk8e6OHximFc7+4nZsLAyyj/9zceI4vHt+55iT9MQf/rxq1g2t54nntnLN376FDndojiqU1NaTMgIYWkmtpanOz1EX19eBvZ89iPrWLd2OQcPNFJcXERlVTk/fHAT23e/xhfuuo3VqxfyT99+kI07mrFt55QF1HM9qqoq+ebff4ia4nL+13/cx6MvncT3Re16mYRF/tiGCP3RpeteREYXui5lJTG+8Ls3cMHyCuy8QdiMsv94M9+4dwNH2hPovsVla+v5i9+7maH+YX7wwIvB9XUwZbUa4UYV2lYRpW+S933m1xbzxbvWc+7apfzrDzfyyHN7yebcM1zwgoBesngWf/2HN0gC+tyO10hn8nhCtDrScsT4t+/cR9qPCuXsFHrEz+yqLbIKaPDec6q568ZV1NXUU1hYOE6lOEctoEEQ0r8/fpLmSaIBFZY5EWQn4sVFKdk1cwtZs7CK0riBZ3oM5mDHax3sbc0zL1bERWuKONney66mDAtrilm/LE4kHOO+nScYGM7w4ffMI1ZskMpHOdZ0nOULqrn/hR5SiSzXryllcV0RmXyMk/+XvTcBs6M6z/x/VXX3e3vf1d1SS63WLiGQBEJsYrUBA96GzQtgBzux88QeO3EmM55M5p/Ej2PHcYJjJ+MQg51gY7ABY7PILGKVhBBoQRtqSS211Pu+3L2W//Od6iu1ZEOQrW7dbtURRXff5dSp95yqeutb3q+rmfKqUt46HOf1AwkunVfKssYofcNZXt09wDkNxViGzaNv9FNhOKxuLKJxdjHCm7oHRtmye5Bd3Rka62OsnlvI0c4kW/cPU1YSYuXCQrqHMmxtHlEJevnQjllAdZsPrirlv10xh2BO1mMCByhu9XQmw8ZDCTa/2UXGiZIxbIKOZwGdQNgnpWvTlUIh4KSprYSLFpbTUFmkHqonWlZuUg5wGu9k0gmo0CvJDB8dHaCjo5MtO4/y5IYDHO0YwNRdTUopbTc1mqvPqeJSfH7uuPFCPvXRNTz76i6+9+grtHb14XN0/FkfH7p0KTd/aCWm3+Dv7n2S/fva+dsv38LKJTMYHBxldNTC1jMnyAN974e/Vm7AjBbA74PPXr+amQ2l1FWXUVVUiogL6naWDTv28/2HXuHg0RHmlof55v/6BCHd4V9/9mu2twzwZ3ddw/wZlTzx3C7+4cGnsP1+Lmiq5NZrL6SoIKKCt8Uu8caeFh59bhuG5uOzt17KJecu4YGfPk2gIML1V53Hkc4eHnvyFa67fA3Lljbyzf/3KOtebyGbERe8m9hj2w719XXc8z8/SmVxlL/+1gP8euthsESqSfZiqrryCV9gzBknbm2TsC1JRDFWzK3mK595PzMqi2jvTfGDx9bz+Itb0XVJEvGzdvks/vQzN9LXO8h9P9/A89sOYeoZgraGJpJL0quqFW9h2jZzqyv4wieu4twVc/nnH67j8Rd2kMqYJxDQuAFrmur46ueuVwT0aG8fWVNcsu7DgM/WSWkx/ujPv86wE8VnT5X1+ZtnUdzwUeG3ueuG81m9sJTymnpisRiGMRnHJAQ0l4Q0wnefEAI6PgZUkj7OjHXZJaAOWc2HT9aSpmHY4ilIkvDpZB2doK1jSulNW8NvJvDpGnEtotzJfhKEnAyjWhRbHPlOBr8BGTvMKFlq0iMkA1EMPUBY1CaCNtksZPyW6rvYEtdwlEIrS9BKYhOijyAhK4lPd0gG/DiOTiQrChpZTE1TVnl5mEzoJiHLJGqmXJ1fI+Rac+0RbD2GpoWUOH4+NHl4k6uA6IDedH4pt1wxm9CEE1CLtKnx9pF+Ht/cS0qU3AyRUnPwj3vIzAd8vDGcOgIiLKPUBsWUYWdYXBvi4iV11JRG0MeSl/JHCffUj286f2PSCaiAKYRNMrm7u7vZd+gI6zfvZ9P2LoaUQLlFYMrc4IWAioyHGwP6yRsv4tMfuZRnNwgBfZHDXf34bQN/xuC/XbOYmz+4giHL5Nv3rmP/gX6+9uWbOX9JDS+9spPNb7cyknZF4HNt9542evq6lei0FQpSZWkkNIdV58zjnIZyispKWbWggUiBw7oX9/H1+55VFtBvffUTSqLiuw+/yJvNR/mz265g5YIZrHt1H//3R48rF+yqxjI+dP2FVBQXUlEcpbqslJde38M/P/Syiun8k1uu4LJzF/OP//EUWw618tmPXs6FS+fy6qtvMLOhjlmzZvB3//IIv958kGzWQlxrubktLyvn3v/zKarKdf7+nx/hic0tpK0saS2Az0xRFzGwCmP0DaaJSwa7nqbQdMjqOlWxKJ++5UJuuGw5bzZ38pWv/wcjGQehlpZmsfqcBv70szeSHkpy/yMbefL1faQME7+jEXb8lEbDBLAZGI0TtzLMrinnTz7xPlasaORff/gETzy7k2TWPMHSHNd1Lmyq56t/fD215cV856FX6egZVMcjs1FgWmQ1P89ufJOk5h8T3p+al4Vhn8FF9RE+ed2FzGmooaS0iFAoNEkZpCcS0H/+1WEOdY8noDkL+dTE1hv1e0HAUeRZZOI+fH4pt105m4g+gQ8d6rKU4XC/yYMvtTKUnNoKFu8F4bP9M6KecuH8ci6aV0Rh2KWmmhcUmpfL4owQUHVJkDjQgQGOdHTyxu5DrN90gJaeUcSWJmLoU6O51jtpfr+fT950oZIveuGVPfzbz16luWsIS3eI6BZ/8JELuOnqFexq6eRfH3iR9s4BvvGlm1mxdBY/eOhFfvzCm/QPS7LL+Do/Oo6VYdmcalYvqsfJ+HjwuY30WRDUHMIBP//7Dz/C2tW1NB/s566vPqAsoN/+yzsI6RrfffgFXthxkDvet4KbP3ARW/a08M37f8Wh9lGKQkGqy4spCge5aE0DH7xqJVteb+Y7D7+IZTr8yS1ruey8Rfzjj9bx8PoNfPCyc7ntpksojkUJBw10f5ivf+/nPP3aiQRUXF2hYJD/99d3MndmAU+t28V3/uNphlS9ax8+M84HLzuPxXOq2fl2F89s2IpIFIp1KatrVEVj3HLdEm6/4RI27TrCn37th6TxKykpkYVe3lTHH991NVUlBTyybis/eXwLSZFs0jJUFoW4dM0iSstivPz6HvYe6Ka+rII/ueMqVpzXyL/c/xRPPruHeNYaqx7lrrKE7nDR/Hr+9+fFAlrM7V/9MTv3H1FWMNl8lluZSRVxUix7aqzO8aPM6Z76wya3XX4eFy6dRX19DcVFhWrtTk4bc8HbsKtdLKBCQMfLMHkEdHLm4Uzu5UQCevtVswlPZPUtKb6BzuMv72XHEUt5k7w2vRHQNJvqArhieS1NtVGlsjCV4/an82ydMQIqOpmjo6N0dnfQfLiVl7ccYvPOdkbTYyLgUwJ11wIqyzsQCHDHTRfzmY9cxqaNe3jgFy+zv2sEPawzr6GGj11/AQsbq/nZ0xt56KkdxDOjfPNPb2Hl0gb+85GX+NnL20gNp9wKP2NN0noGMibXXLiEv7zzeqyMzd/+v5+yYc8RVaCjoqyEz91+DRetqmfbznb+6K8fYm5lhHv+6i5FQO958Fke27SHtUvr+OLdH8Wvw1MvvMGTL7xJT1+cmD9MQ20Z779mMVesWcJrm/dxz0MvYGYdvnDbpaxdsZB/uO9ZHn7+NWoLY9x581quufQcCkJ+Mo7B33z3Zzy1aT+ZjKliMMe3z916KR+6bgWjg/C9H/6cN/e1E7dN5tQX8sW7PsSimVVs2tbJn//dvSR1PxHLVgS0PBzmEx88l9tvuIyNu1r58t/c54YgOJKP72dmaSG33Xgu1169il372vjJz16huaWNgKFz/rnzuekDayipLeI/H32JXzzxOjUlhXzhjvezckUT3//PJ3jmxd2kT7KAdmdtLmqaxVcVAS3iD//yPlqOdB6TxNIcW8WrmkrsPqkqRU21ltPIW94U5SOXr2LurHLKqqspKSiaxENxCahm2uzqcGNAD3sEdBLxz4ddCQFFWUA/ckE5QkBDEzksK8PBIfjJ09sxrXIS5Icc1UQe8tnetyvalOHcpjIuW1RBeYH/hMIjZzs++XT8Z4yAits6nU7T19/DkbYj7Hy7nQ2bD7GvbYgRw01M8TnWWKmtfLWIqogr5acVF/wdN17EH370Uo4cPsq23fvpSyQIRAMsnreQphk17Gk5yr8//Axb3+7CCNr8/Zc+xuols9mxcz+7Dh4hmU4fiztUljnL4ScvvEE4EOBbf/xxFsyr4ED7AOtf2YIm8Y01laxZvYqkk+UHDz7Dg8/sYG5FiG//1d2q3vQ9Dz3H4y/spbrYz0evvZCbrzifrG3x5s6dHD7SSSwQY8G8WTQ11qm43F++tI0HHt+Az6/xx7dewmUrlnLP/c/w8+ffwLB8XLCkls/cfhVL59SQ1nX+9nuP8vSmg6SVC17EzY+T0NmVhXz+rutYubSJzq42NmzYSzyb5Lzl81i5uIH9vcP88/cfZcOONtJakIidUjFtpbEgt31oOR+/7lI27TrKV/7mB6Qly91xsCVBRNM4b3Eln7zlSmbPqqX1YBtv7dyNzx/g3KVLmFlXwWt7m/nhY6+wa28b9dUlfPET7+fC8xrZtPUtmlvacaxcjXnX2vzIq3uZVV7M//ijG1QG5S+e2kz/4Mix81TFgPqgpSfB0y/tFBt9Pp3D7zoW00hjWEECjkZJkZ+PXj2PJXPqmFlXRXFlJWH/hN7+TxqbEHkNzbLZ1TbKd548cpILPn9wDdgSFw1pXcKCJP5YnkdspRPqtyUcZPxqP7XloOLgNaniYuO3fEgB0Oz4J8//ojuVxieVZpHytG5p2anUxCkaMGw+vLqcj185WxXCnagm9s9HN3ezpXmAkBkiPsWwmihcpne/GrZYQYt0rltZw7yaApV46bX8Q+CMElCpNjMyMkpXVxdHj3SwY+sBXt7ZSnMGMppPBfXLjUC0MPO6SeKUYXDr+1dy5wcvPDZUS5IFHIeBvhRHDvfw1KY9vL7noIp/FbfnX3/+Q6xY1PCOh9aRiPP5v/0+Xb0prl3cxAeuXszcuY0UFblWKyNpcahnkFd37OOnTzzLwEiAhgo///fPPqWSJ77/+Ho2vNSqEnJqK6LcdPk5LF00W1k9w6GApAMRj6doO9LJ1v2trN96kP3N7ZSWhbnrwxez5txz+MGDv+aJF3dgOj4iWprbbriI9192DpFIkHvuf5r1b7aRGdMBHX9LNm2N5U013HjlcpbPr6aitFy5syX04mDLIR5+Yz/r1r2MTy8Aqa2uZ1QmYyTi54YbFvGxKy5n275O/r9viQs+gjGuJnM4pHPu4jquu3Q1y+bMoCAWxDQ0Ve60eV8LT7y8lY27JTs/S1VlJZ+7+UrWLJ39jjj/2bcfUhh9/k4hoH4My39CzJBh+0n50rz4ZjPf+s6vVMWlqdIS/hHC2RhF2Fy0qpYrVjVSW1tLdXU1hYWFk54lqmzJjsWu1iTffqKVA3mSBX/yfEYtd8UN+xTzJCwhIlJtS88StSRhSd7/3Qlz3NAIOhkipqztNMlTSMRxUwYdlbHvRo1LzbXffSyTuZZVDW+RajMcPrSmkjuuaCAwgeRgyMzwvV8cpCthqVjulJ7n95LJnIxpui9L01XCa1Q3uWplNRc0lhLxTY3zY5pOyTse1hkjoDIiJY2RztDf3097ezstBzrYuP0wrx3qYyALPinwKA/4eX5xdWsGayxqquecBbOOE1BMTMumu2uAA/tb6RmWfFgJIXRUlZ215y+jpqL0HSdnODWqyFQy7RBJJ5k5s5BlS5dSWup+x0pnaGnrYtOO3YykLUJOjKKozpUXLsMhxevNLbQdjo+FCThEAjrzZtexcO4sRSCzaAwPJzm4/zD7DrUSFxUoAkSiflYsqmdWTTVv7DzI24e6ScscOBlmVxewbMEsiiJ+Nm4/yIHuBLrESDr2CRn8CceH30lRU+znvGVNzKiuQdM1Rb537tzJtoPtSpbJ0MKuPJMmN1EHn+Fn/rxizmucR2dfkuc2bBc7EZomyLlNHLlSn7ChqozlC+dSVlIgUo309Q6xZ88+jnb1k7I1lRxWEIuxcvE86qrK3hHnJzZuVzfxC8+dT1FUQ7dDJ5TgEwH6jJFl/9FuNm45QChXbWMKXC2ENIUdhyWzCrnq0ibm1dUpAipraHLE508ESRFQ22LnkYRLQE9wwecToBppTcfSTMr9DmE0hiydEUckvyTpTc6H3405aZpDYcBUsk/xVAhbE1mw936DlLWu6w6FPol91klk/aStqRGY7BJQqYRk86E1Fdx55ZwJJaCtPaPc+/QhhjEoMDOkdC8GNJ/OsokYi5S/Fq0F0YK4YF4Bly0VObWJtLNPxFGcHX2eUQKqyIQlkkwjdPe003a0i73N3bzy1iF2dQyRFp4h2o6ncHE+k9MmVojxlgiRHHJTZ1ztS7ee7XENSduRi+E7W9MskWUau8kp6ZKT7jGm7gp7y3vyLyB3JhVl574qTnGh8WhZbMevEqL8dk56RGIuRXfV527S1PjcdrwPlX6jehS/nyKa6iiloo5ORtMJ22MuynEueHFRSvUgVzNTaRucMDW6ouLunsZ2DlpGVUvS9LSSupELyVj6zwmZPyK7YSpJJ3dTtigVg5o7Fvn9OFgi/fNupTFcJ2turG6s6XjZDnUEmq2IgvQrCVNTpjkZZlYEueaiBSycXcqs2tnK+hmJuPJbk92UCI9tKgvoPzxxmAMnZMFP9mjeeX/iIpdYxapQhrWLiqgojbJl3yC72syxSlq/O+ELGPCx8wsYMAOse62LhB4cu068t+M3caiIaKyZEyEYCLG5OcnRkfwoafpfHUGOgPp0iw9fVMFdV8896crwX/Vwau+/9XYfP93QS9xwiNkpUppHRE4Nwan3abkNyl0qZOssqvZzzflVVJVGpt6BnAUjPuMEVGTY0pk0wyMDdHV1c7S1i13723l112ElUi3EydVjzG1y05z8G+d7WQtCZMT0f5zECWcTEph77cSblpwo42WXTt6HqvCQI3BS/9Y6kayauksGFY1TFUZcd2GOBLuZf/KaWBcNRaLE/SWlEMXiKLJGCstjAvE5jI/34Z7K7ijd3nIOQJ2MLnTCVsR3fGlLl1bKPt1vuU7CE9vxI8lhIqmK2bFwC0FS2lj5S9XP8TmXd+UQ3M/IUYpbd4zMysOKmoNxBFRi995lApWXdawvNdZxRNwdRe7oTGWJ1fO6FKfQZVG1FBdthsaCBGtWLmHpglnU11Qyo2YGxcXFZ0ykOUdAxQL6rV8eylsCmhIdUMfmmrkhPnZlHTNmlPLs62387JV+ugZMEnpWWUEDElbi+NUDm665D4xZ21QhOeohyXEIOAamISVcNVJEKQuM8G93n0dHyuYr976BpvnxmToZn01KM4hYJo7uJ645BGwfumZiiN4wttK2HdF16qM+3jevEH/Az4u747QNS3FeA1vXCFraWJxqGtv2qUINJ6/p93I9m5jPuI/LIc3moxdWctc1c1Vy5ES1F9/s4omto1hGGr9jkp1QujtRR+H1eyoIyD1Y7g+6bTCnxM9Na6qor/QI6KlgOFmfPfMEVJJLbFu5ZkWWqaOtjbaOLrY3d7J5VxcdAxmO1/AQpjCBV6vJQt3bj4fARCGgappL8IpJKOpw09IizlmyiKqqKurq6hT5DIfDkx77mTvcHAF9SwjoL1ryloAmdJtCw+LzlzdwQVOUQMBgOG3wb+uO8GbLIANOipW1VSypK6S1a5CammIKIjqtrSNs2dtFvxGmsTjDBfMriYUiJH0WHW1DPLfHoTyc5N7PnEdfKsVf/OceLj+3hsHuDJv2HSUZirGyOkBVZTFbDvcTTtssayqmvNAgldE52D7IxrYEBcEwVzdE8fl1Xm5OgJ1k8awSqirCaLZDT0+a3Yf76RpxE5xyj3QTtezea78i9i8UtECzueXCKu64uhH/BGaI/Or1dp7ZkSaIK/E3VWJl3yue3ud+EwFZY2KUkKIR9UUBbllTRUO1R0Dzca2ccQKqLEyOg8gyxeNxenq66ehsp7Wzl137Otmyt0fVLneUOL1srkvXax4CHgK/iYCjZ1TYSthvcd7yBtYurKK2plq53WUT0fnJqXr022dH5cHbFm+1JvjW4/lLQCV2dmFNkM++r4n0SIK+0RTnzq/h2Tc7eGxLJx1Jm7vXzOGGVaUc7BogbcH8unKGEibf++lu3k7E+YO1szh/fiV7O+M0VQRUlbBvPNpCWyLDv396CSOjDl//yU6+8IlzSKSTfPuB7VihQj579QxKC4M8/MIRVtSVsKypkNaBEYrDMWxT59HNrfSMWHzsojpC4QA/f6mV+uogl55TzdDoMAGfn0AkxDObe9i4r4vRrI2WJ9XlcgQ0ptncemEld149F9+EEtA2fr09RZC4qsIlXiWvTW8EcgQ0i8GsoiC3XFztEdA8nfK8IKA5EioZ0sPDo/T2dtHZ1U57Rx+vH+xj89vtDA2mwJb4nfEu7TxF1RuWh8AZQsDUUxT7/axcOJOVy2pVTeTaGTMoLy9XWe9SH/lMtuMENM63Hs9fF7xBluvPr+am1eU891o3e9uH+dTVdaStAN9ed4jdXQ5fuHgGH1hdxvpdA2zY1cNV84q4eHUV33u4hecOdHPZ0moK/RaHOxPcsLicy1bN4uuP7OP5/YP86A+WM5DI8D9/tIObL6/l8iUV/MMjBxjOZvmLDzexc/8Ij7/ZxWeuaaK2wOCXO3pJDPQTDATY2pbBtjQ+sbaCUCTIoy91smpBJWsWl7JxdztHukfwBzT2tafZ15YhYeXPQ/txAmpx6+oq7nxfE74JFJX41ettPL0tQYiEZwE9kyf+JO5bcgTEAioFCISA3npJjUdAJxH/U9lV3hBQGbS44jPpLEPDQ/T0dNHV2aXKWe460M6Otzvo6HfISEyhpqk4RpUZrZ7svafaU5l077PTBwGJC3RUzJOSYqAumOTcBXM5Z/Fsaqtj1FRWKfe7kE+R/hIprDPZjrngW+P8/S8Os78rT5JncgmCkpCnOVRGM3z6fbO5aGEZ+w4l6BtOsmJOIaFIlL/71R5+9Xacz62exYdXV3PPL3fzwoERblhYwF03zOG+x/v4+Y5+rl8Ai+cVS8VxKsMBLlpUzLceOsD6t5Pc/7mF9CQtPnX/FpbWFvOXH53Pi7t76O0Y4SOX1fODp5vZfnSI686v4erlc0mm0vT0DNHRM8r65jijKZ071lYTi4T58bNt1FX4ue6iGUQMg6NDffQOJ9iyc4RtLRZxU9bH8UCmMzr/Yy541wJaxV3va2Qin4l+ubmDdTuShOw4liahKZ737EzO/2TsW2SYXAIKM4v93HbxDBqqdMEXmgAAIABJREFUo5Oxa28fp4hAXhHQHAmVeNDBwUF6enro7e6mvauHPa39bNnVTUv/qCrNqGRLtIxKBBhfvvIUj9/7uIfAlEbApZOS8JWluDjG1fNKWbpgNpVVZVRWl1JRXql0YyXuMx9ajoDuEAL6WCsHusaX4jxzI3RUQp4JokyhWaydG+SuK2dSWhxjOGVhWxYhzaCi0ODpt9r415d6ueGcGdx8YRX3/LyZlw4Oc82SUj57YwP3Pt7O2619fOWjDfRmHZ7emmJBcYoPXzmPv39oD6/sS/AffzyPgVEfH7/3dSoihfz5B2dSURWg/2gCf8zPXzy8k2xKZ2G1n8X1ZWh6lnPqilg4I8a6Hb08s6OXj19cS2EkzL+90ErKSrGwKkpR0GBGZZAVc8vYe3iEH7/Yy8GebN4QL1OJ+UPMsbntwmruunYO/gk0yj/+WgfPvJUhaI8oOTdXycJr0xkB0eiV5L+sZjOzWOe2i+toqI5N50OesseWdwRU4kFdfdD0GAntoqunk67+EfYfHuDVnYdp6U6QdPwqCztmScWkM2vVmbKz7w18yiPgc6Q+VJbaigKWzG9geWMpNUI+KyuprKyguKRAWT7PZNzneJDHE9BvPnqY5s48sYCqikKSye7D8GW567IZXH1uNc+/1c2OlhSO5SOkpfjI2kpiJRr/+OBhzplbyo2rq/nuw4d5df8g719ayadvnMF9TzZzoM/i/3xyEXuP9vDAuk7+2+pKLj+vmnseOczz24f5/n+fzdCwj898fyuFepRrlxfy6Q/PZmggwbNbB/mX549SWxTi+guKKQ1pbDuQYH6NwdoV9Ty/q591mzv5xKX1xMJBHtjUyoxKg4WVMd5uHSISCHDdympae0a4/7kRmrvT6gElH5pywWtQgM3ta2omnID+YlMbv96RIWSPKHk1j4DmwyqY2DEoAqosoA6zhIBeWq/0q72WfwjkHQHNQSRJSYlEgqGhEfr6uunt66Gvb4R9R3p4Y/dRmjuGGLAt/FYQY4rohObf9HsjmuoICCmaW1fCqoX1NNaVUF5eRGVlDeVl1RQXlhGKouognwnNz9+GbS4GVCyg33jkUB4RUAnjcVQxhdIyP3dcMouaIo0fvtjK9kMp/BLyg8mtl1Zz0fI6ntrQTlFRgFULSnhg3WFebO3h2vm13L62godfbeP5gwm+cnk1CxtrePtIN/19CdYsifH4NpNHN7XyjT9YRGrE5ksPbCNqGzRVB/jmXcuJJ02++fMWth5KEIv4uHhZiEuWVhO0RUhNZ3AwziNb2ulIGdx6QQWxUJCfb+ymLGpy1ao6iiMhdAusTIpnth/h9b1phtKuJFQ+NJGDEvk5qeV2+0WTQEA3tvH09jQhx7OA5sP8T8YYXAIq4Xo2DcUGtwsBrfEI6GRgf6r7yFsCeswSmpLEpCGXgPb20d4/xOHOPvYd6GBvcwedKQdLyqtZro663EC85iEwXRFQgvuOX6mz+oIWa+YWsLSplpkzKqgsK6KsvIKKikqKCksIBILoqoi5nBdn3ksgVjhVKsFx2NEyxNcePcLeE1zwObXZMzF7OXwcImGDxrKoKnBwoC/BSFJyp135oNqiADPKCugbSavQ86Koj0PdcTqSKepiEWaXB2ntT9M6lGZJSYDayhLSVobWzmHqKkJ0xjUO9I6woqGQQCrI1iO91Bt91NWW8KcfP4/9HUn+6sf7Gcy4+ysK28yuKqA0rOPYOj39oxzoTeAEAswuDeA3dFp6pICDSX1FlIqikAQoMTiSoqV3hNGUjeMYqnZ9XjRV0cymWNf4xMU13Pn+JvwTmIT06GsdPLktTsgexVQFJqZrk4cnW5WwFnwDTpawoaP7/CRsnZQpxTqyStIwgIFh+5Qu9HRsEg8vutBZfDSUGNx+2Qxm13gxoPk413lLQMdbQsUdPzw87Jbs7O+ld2iAvp4RDh/sZ+Oeo7QPxbEsiQUVsXW3pKPXPASmIwJCSqSUYU1JAYvmVbG8IaZITklJiXK7S4lNSTiSMpv54nbPzYObQqhjOTa7Wgf5658fYWfn+BjQCWQi+bYYtBRRK0Ao5HDH5dUsn11MaWGAHz+znwe3JLCN6YmFqAtIWYpiH9xxSTWffN8CAhOYQ/rI5nae2JpQLnhXhD5PiPhpXo+qVIdjkzQcwuEsi2sKmVdUiOYLknbkIWWQXa29JFXFPB2fHcij4gSnGQzRO3A0TC3IrBKdj11W7RHQ0w3xaeov7wmoHKfKjs9kGBkZoWewj56BHgYHhujrSXCkM862PYc40NpDKquTVlmWXvMQmGYISOUnx8Hv01nQUMm5jZU0VhdSWV5EWVkpZWVlinwWFLgxn2LxzAer5/hZkIx9cWRbTpqDvUn+1wMH2dGWHDfO6Um6Tl6JLllQVBzTn+F980PMLCylrTfJ5rZRdqR0alRZ3enXXCVOm/Ig3Lm2ktuuaMI/gdbZn21qU5WQIiSmPQFVqyWQZXatjzULagmlNPpG05TEIqqs8Wv7+9hzZEBZ1nVVrGK6NpeAygOHxIB+7PIa5ngW0Lyc7ClBQMeT0HgizeBQH/0DPQz0jTIyOEhb9yDN7SNs2dVCx3AWa/qeWXm5iLxBTQ4CxYVFnN9UxaLGQmZURiktKKKstFyRT7GASn33fJBaeic0VKFYR8pCJunLaHzp3rd5vWUYXcuZwM4eAipx67Zm0qX7aCQOeoTBrElad+PXQtM0sVKVAkajvtjPp68s54bVtfhVgZGJaQ9vdAloVJveBNRFzyEa1lg5r4w5FTF2HOjjUN8oc8tjrJxbRXPnEK/s7CEh9a/V+ppA0/PETOd77HWMgDp+1wK6toY5M7ws+PcI3qR+bMoQ0BwJNU1Lle0cHR2mr2+A/r4e+geGGBiO09Hdz/YDXew91EVXWqePIFWWG78l2cISP5eauGvdpE6ct7PpiYClbITgdxzERpGReuB+jcUzq1jaOFMJKpeXRSgpKVQSS8XFJRTEYkSjUeVyzzer52+bJVXTHI1vP7yHx7cO02FpFNgZFbMllpqzoalQdQ0y6AQcC0vZBR2Rcp22tGCMIxGwHc6fGeYP3l/J+fNK0bTQhE35w5sO86stCcIkpTitmygwRZrfkTQadfdSvgMpqXq8iUvEp6zosnLkoUWaT9cpigYIGjq9o1nSTpxzasNctng2B4/GeeGtLuIqYcJUllCpDiXpbe63j/cvFkTDkcKl0reJaG3Yxx4U8xtAOY/kLMo6GrNKHe66vJ7GmsL8HvRZOropRUDVKeI4mKapZJqkdOfQ0BB9fX1Kskl+7x4Ypb0vwaa3WtjbMYjuhNUtXU42+X++CDKfpevNO+z/AgGp3iGFFkJYipjUVBSwbP5MmmrLqS2JUlQcobi0WLnbxeopxFOsnlLhaCqQz/GH/9Tr3fzL0y3sGbWISZiNlEo8Swjo2XoiSAJa1Elz0zkV3H3DbGYU6qBPJAE9xC+3JIg4KbKEFfGaKs0eS6iVH5JYk5ank7Emv4Vsl2qhVGDcB9dck/tdBpOKIpMrltRQE4nwxp5hth4eIuMbI5pjVna5L2Z1iZk8/n2fPAA7OVrrhoxMlSaVkAQTSXcTAvqpy2cy1yOgeTl9U46AjiehItWUTCYV8RQCKklKo8ODDA0n6OxP0NY5wMvbj9AzkmQUH0l0iuTpz2seAnmHgOhQyk1EQ3NMygsDLJvfwKKGCmaURCgtiFJWGCVaXETRGPkUcfl8jfd8L/AeHbD56//YwqvtKQzLwFQE9L180/vMVEXAxmJW1OLTl9Xz4Usb8Au7mkDL2sObXAIasscsoFPo+p/U/QR0k6KghYFouR5X7Bdq6LdTpEwfcdOP5QSVtTLHQh3HpLREZ+XCSmaVxehqG+aVHb30C8sUvVtbNFEh4jOJ+k1En1UqCB0nuJayjkrfSdOHzxa39tSIbRMCKrZbU9No8AhoXl8qpiQBzZFQsYYKCZUEJbGGDgwMqNjQoaFRRobjDA/H6R0w2Xekm1d3NtObllNqAstu5PVUe4PLZwQk0U5aVSTIkoZq5jeWM6MyTGlRAQWFhRQVFimrZ1FRoXK5BwKBKWn1HD8HIg3zo+c6+Y9NhxkeFUef5hHQfF6kp2FsEvd62dwCvnTtbBbURd1SyhP40HGMgFoSAzq1LKCWrVFbFuTyVbMJMkzQOk4QhQrGHZvW3iwbdhwhg8iGiXVXmf8oj/m5cpmE6AQ51Jti8+5uBkYt0rqN37Ex7ACOnmHpnFLOaSwjZGdU4k6umbpDWgvx2s52DnQksNV7U4eAKguopjG7TCygszwL6Gk4dyeiiylLQMeDIURUSKgI10umvBBRsYgOD4+QTKbpHxxkcDjOwUOHWL97kHhKynRFiZsaBcaQOrHkpJRTLCVxQl7zEJggBMTFLHFdAVtT4uaWbmMbKSqCsGxOHUub6ikvjVAQCxMriFBcVKxKacomGe45l7sMb6q53H8DUidL57Cfv7p/A8902BSaBiFbI+lLMaQFp20izgQtrbzsNuBA0LFI6jYB22B+2Metl1Ry5RX1hH1ClyTpauLaTzcc5rHXRpQL3iRMxpg6HjAxOAZ8GkWxkLJujk8ZEiooR5LJ2gwn0srlLG7zjOanpNDm0mWVNBVHOdiRYOOuXvoz4sJPkbF9BKV6moOyEEaDPiIhSQMTp/3xJv3LHXEkkSGVlT1N5Cyd7vmXfA8JKRACCp++ooGmGV4M6OlG+XT0Ny0IaM4iKtZQiQ11KygNHdtEQ1Rc9UJKBzOF7Nx7gB17DjOUMEkYPpUR6D78yUk4NZ7yTsfke31MPgJi5TM1g5DcXGybwpDD4qZKljVJ5Z0wRQVBIoVRRTaFdBYXuwRUMtwlznOqJBq9F2QdyyKr6zy7p5d7frmP/f1+dDuApo+MVTfLJUe8l968z+QjAu71VKTxfJRpaa5fVMKnP9BIcZnIUAXQ1b+Ja0JAH904TFTLkHXCpI2pEwN6aqi4QvQRv8F5c6KsXVKDL6PR3p+gLyXxoDpt/f3sODxA2vYpofapRSrfOxoqtUoRbIPZ5fYYAZXaW17LNwSmDQHNASvWUNmEhIpbPpecJJZR2TKjGUaSGYYSKQ60HuXlHV30JdIMOQYZR6cwT2om59tC8cbz+yMg61LsCrpmUhoNsmRuA0vn1lJTZFAYDasyipFYlLC43MfIZywWO5ZklC/lNH9/JNweFBxaij5b49GX2nlgfRsH41EcI0OlZZLUPQJ6urA+U/1ksUlgUa3B2sYId10/nwW1IsQkTSx7QkQnzrqWI6BhSUJyIqR9kpoy/ZrLJ22qCw0+sGIOswpFB1hHtCWyuhRnCbD/cIJntrUwbAaPueqnHxJCq4WASkiPrgjoH1w1m3kziqfjoU75Y5p2BDQ3I2INlbg6kWzKkU+xhMYHhhhKJhgYHWIknSI7qnOkd5iXdrzNkf44dnY6l2ub8ut1Sh+A6F3OKI2wemENc+orKAhBYTREJBpz4zyLiikoiFEYiyHEU5KMxls8p7zL/aTZE8eeWCok+rUnBetfbOEHL7ezz/RRauqkdFtl/3ptaiMQ1FOsmR3iD69ZyOLaCM6x0keuGL8+gSUyTySgIVJTyAV/KrMuyYu6o6P5slT4daJSitInom7uA6+jawxbBt0J8Dk+5XIXgjYdm4QruBZQnYYyh7uvmsO8Ws8Cmo9zPW0JaA5sIaEi2yQW0dHRUeKjowwNDyv3/PDoCLZpE5f3EkmG4yle3dXJ3gPtDKelZoefqGNjGhIbaqlMQb+rewHaWFyM4yU15ePCnswx+R1ZC7oK5ZAMzB6/uNc1opZOyLEoCqaorS9lydJGVUe8zOcjGokQDgUV4YzFClT5zMLCImKxqCqjKdnt083i+W5zIqdVKpHlmW2t/Puv99MyWo2POCnHJuULkMSgzh453oUjagFSWjHX5JycOhqPk7k+J3Jfgnj6GI8RzUoHU7MxnQgpzaLCN8r18wq5+QNLaCwLEXHFHk6ctwm0gP5ow34e3ZAmrGUQOqYkeqZhyx2Wq4DpxnPmHt1UGITmxnSK1yEn2DRdH+3Eou5WQtKYU65x91UiY+fFgObjsp/2BFTRxbFseSGjEiMqFlFxz4tFVIhojpxmMlkSGZvhpMWh9j627T5Aa/cQKcdHVguT1nQ0TVw47uktgdzBKSJNkY+Lb3qMScN2XKu5KgIrpWC1LCGylMUCnLuwkaWza4gV+PEFbAoiQQqDrnC8xHnmNvk7FAopi6cQz7OJfB5bB+lhRjB4e0Djh49t4s2DIYZNE9NnkNQdgkrvcDx3Gf+3K8zttclHICvEX1mqHZX8EbYDRO0E1cUpblw7n6tXVlEcSVMgCiROcFJDD3+4cT+PvSoENKvI59RJQZr8eZwue3QJqKsD6hLQWTTVFkyXw5tWx3FWENDxMyaueSGkQkCz2ewxAipkdHR4CHu0j9G0SdyyGc04dMRh7/6j7Nrfoerqxg2xqBo4lo+wLlVMpmdM0bRa5RN6MGPER8uiGxYFYR9LZtSwfMlcSgp1YgEoCAUJhQIEggaFIqNUUKqSinJZ7SKpJMRTtrO6KUOyTVbTGTVhey/8/PFX2H8wRTJbSL+hkTVNfMdwOtHi6RWZmPzVo0lNeyuMJnGGWpqglmFeIVy1ehbXXtpIzJchrEuykarB6g5wEpf5fa/u49FXUscJ6DS1gE7+zOfvHiXBSgiomwWv89lrGphX51lA83HGzjoCmpuEnGteSKhYQJWE09AQluiHpuMMJuOMJuKYKYeEmSVh2/QMJ9ixr50DzW3ER2wszT/O/ZSP0+uNaaIRkBtruTFK/cwKFi+dQ+2MMiJZh4jhoyQSJhAI4i8uIBIZs3jGCohKslEkorQ8xdKZi+2cbjGep4p9TuxF2TVtGLFNsraPpAUtR9K82txG65FW+voHVNe2xMYca54F9FTxPh2fN3SNsliY0vIICxbNZPGcKuaLkp2RVCVkdWXxHK/vKhLhk8cChYA+MkZARXjds4CejlnP7z7k+qEIqEpC0jwCmsfTddYS0PFzIhZRkWkSMpqTbBILqWzirpdEJtEZTaXTKp7UtZwO89bBo7x5ZJjhARPHFhe9xoiece+eUsPbDuCzRexOshDdiruezFP+nQ0JI6viw1RMoROgwEmogP5cVe5un7hvLHDSoFvMy1oEwzaVNVHOX7WU+rBGwB8gqCydIQxdP2bhlEQiIZs5l7uQTtmEbJ6Vbvbfcfol0kXOITfi5bdFr00eqfkdD2Faf02hL5W8pNBOHh3pgy8d5CevpDD0FAlDJ5jHDNTWTXyOpXRT/bZNvy+kyvLmmt/63U3HPpXslSWjiwaopiohZbTpGbKia5aSmRLJO3HB/+H75zC/zktCyqPT8rjZwHG1YbwGilgKHEI4c5ZRIaA5C2nup7wnW9K0yGgGw0MZDu4/ys6DRzg6mMAyJdYpREq3iOvH3YRhRzIQPajzDYGMpmM7IohtKEHngArXl3lz49qKjAymmSZWEGDevDlc1DSf4hKp1p5CN7IUBgIqaUhIphBOca3Lz9yWs3YK6ZyKNdvzbb688XgIvFcEHnzxED95NaEIaNzQCeUxARV6KXLzUsFH3Mch++Sbxe8+eNG5Ftuzqjwl1zfNcsN2p2FzRfvtMQKqewQ0j+fYs4C+w+SIi15IZs76KURUrKTjyWgmNYqZiZPJWNgWyk0/akN35whv725lf+cw/RIiKnV3Va3rLI48molWqSd4nzenhW4bmFkLv99QZalDUinEsPEHbCoqS7hkfgOzG2qx7Aw+v6YSz8KRIIZPJxwJEAq7hFOIp5BN+V0y2eX3HOnMm4P1BuIhcBYh8OMX9vPTDZmpQUBVMqOFrUvd9yyaz7V+qnuRaRLxl6l70u8SqiMV2Hw6FCpdVo2EranKSdOx5apGiVeroQz+SCyg9Z4FNB/n2iOg7zIrOVF7SVySTQiobEJKZUvGE6TicZLJBOl0ikw2SyZrYZoW2ayp4kNHMyZtR/pV3OiB3iRDWQ3LFo1SB0sR0ePt+O/uhcdz1/82bP5rF9/Jl9UcmuOn2sXWdRlGNDA0C58famaUs7JhBvV1pQRCFrovQ8QpxzB0AkEHn98gFHYtnbFYIeFwiEgoqP4W97ts4loXS2eu/S43jHy8WHhj8hCYagj8ZP1BHtyYQtdTJHWdYB4rdaV1gwJniM98eA0NpRo+zb1KjY6YvLXzLR7eYSvfDBI37iorjZNaOv67e2U73uR36emcOUVctaqa7c0DPPtmt9vXO7Txsk7jPyKW1Hy3nB6vhASzyzSPgObxSesR0FOYnJyMk5BReRLNlf2U+NCTyakQVIkXzW1KGD8bxDR1urq6ONTSws7BFJ0jWSxTwqf89OhZMo5cX0LYlk7ETJ1AQiV2Z3wzNIk3HXehUe6V6dckeimpHT82iZGKjFMfsKTih5gux1pS08ioK3RWbUV2hLAt1T8EW52oZRDUbSIxh4qqGOfMjlFXXaay0IU4ymfEpS6/C7GUv3OxnDm3urwv2p3yUzYhmfKe1zwEPATyB4GHnj/Iv7+eQrfiY+Vd82dsJ4/ExsCnpfnbjy9jZnWYgZ40Gd2iMOinLNbGzpYy/uZnb/B2OExjSqPA8RM3RNszQSATZDSQATvCsKET1i0ClkMg68fPKBlflhWzy7j0ggZ27+vmmS2HGNZ9OL4AATuITRBbyxCwxD2fIWj7MByHQV0eqNNEnDApMnQHElRlNAzb964E9kyinNVRMfxZR6OpUucL1zawwMuCP5NT8s4POl4M6KnPSy5sNkdEhWQKGc1tOQupJDHlXhOSamYdTNN17SsyG7BJWhbDg3E6O/s42pmmq2eYdNLGcTR67AwZW6yvNrYjThklZqKEhMV2mnuYd59wIZrHT/enjvLxb8iTukjz5CyZwi3HZ9JKZJQ5xs3FohlwDAKaWCElGcykzJehyA9lZWVUV1dTV1VAWWkI9DS+gCSLhQj6XculkElxn+eShcbHcop1U/4WYiqfy0kn5SycXlLR7zPL3nc9BE4/Ag89f4B/35xGt6cGAQ04Gb5213JmlAb4w29tYNi2COkan/7IuVw0N8LfP7Kb51tTzCdLtNKmvrScgaFhDnf76U2GKcSitmiUWdVS0AJ6+hMc7rA5nC2itCjOrJIkPaMBOvrDlPgz1JfblMUM4oNJHNPG1MIciOv4daiPZImnMpQVh6mNanT1j7JjKEzc9OFz3s1+evrn8VR6zBHQjKMxr0LnC9d5BPRU8JvMz3oW0NOAtpDJXOnPHBkVwinkMxdHqlz2Y676dDqjsuptR7LqbUVMsxmRdZJYHzmxA5hZONAXp7O7h87OTrecqFmoyKiuayRTaYYN59jf8nrYdiuRTLemORI+b2PoEqPpVvOQVyTbXAm3ayZ+v6kIZMDvpyQUpKooRm1dJeWVJRT7bcKGg65pGGLhdFzy6PNJUpBOIBTAH/CrmE2/P6Dc6kJAhWwK0RTiKaQz51b3LJ3TbYV5xzNdEXjw2f3cuzmJYSemhAU0QJq/vXM5taVBPvOdTYxaOn7T4Px5Ab58axO/fCPOw+tb+aMr5nDeEj+JER1/AFq7Unzjl/uZVVrIF2+co0KLMgkgluGt5m5++mwL582p5ua1Dbyys5tnXj/E+1fXcOnKWSTSaZJZjZKQQVtfnPte7mRWmcHHL6zGtvyqhGdVNEhAN7jnsUO8fGgQHPFL5WcTAipV6cQCOr/C4IvXz2ahFwOal5PlEdDTNC1iFRVLWC5uNKczmrOSKhmnlFhJc8RUZJ1GyGYko14IqEM6O6r+dlRSDJhWSkX5CLmUltRCSLWmgcEB+vv6OdwDw8MjjIyOqM9IApSQMLVvyyZruwHs7pgk9+l41JDQ1N80mL53ARU3P/x4+42L0Vh862+Lf1TKIicFwLvfHysS54Y5qWMRkimx+CEtqwiovBYJ+igIGcSiMWXVLCsNUl4mWegRNImPykqVKk3FdBo+sZYa+HQfvjF3eSgcwB/0K41OkU8KBUOKuOasmzniqfZvGGpex9dkP01LxuvGQ8BDYIIRePDZZn6wKYlGUsmqSQ5ovjYLgyApvnbnudSVBvn8P21mwNIImkHOmWnwPz7ZxLrtvbzyRi9f/cQ5bNp5lIc2HGbp4hJuvGA2614+Sjzp51OX1vDUpj1s6cxQVVFENhNgU8soF8wt4ONr63hxZy9vtQ1w8+UVxIcsHni+nbDf5M61Mwj6DH74Yh+V5VFuXVPLtgNDPLChhUsaSvnopZWse2OAp3b0MSLivHmKpesN8whovq7z8ePyCOgkzFKOjOYspUJGczGkOUmn8Rn38nvuM7msRyGyOQ1SGXLudXkt15Sr3rYYHBykd2CEQwOuvqmyvKZsbDOM47iENKtBUncJqinxqZaQP99xwioOb8cls7Kd7F5OaJbk9B/bd8wxECGjXHiCreqjO/glGUfpA7qf9Rmu+9pP2s3mFHe6phG0bVeiSMSQfBAt1JSsUWlpCaUFIaSUb064XV1exvTxcgk/8t2cSzxHHHNWy5xLPRevKRZN6Sv3t/ye+770K5/3Eocm4cTwduEhMMEI/OSZt/mXDXECyMO8jiXlQPO0yTU57KT49l0raCgJcte3d7DPP0RBNsoH5ob5wg0zeXpvD/2dGT555QJ2d3WTHjTQQyMUlBWycesQbx5McveNc6mPalhhjaMdSZ587Sgvtdhc3Ai3XzGHl97q5EjXKB+/oo7tewe4b/0AEZ/O3VfWUlpp8J/rj1BdVsItF9fy5KZD/GpbH+fNqeDuK2tYv6ubh1/vZygpOeZ52nI6oJqPBZU6X7x+jmcBzdep8mJAJ2dmxsut5oiovJb7XQhmzmU/npSO/z1nTZXXhHjmSGmOhObKjEq/GTND2kkfMzSKxqXfF1UXDSG3GUsjS+BYVr9YVlPJtHpP+hFpKZXNn3H3pWJYLdMlmCLy64Aka+1SAAAgAElEQVQ9LikqYCieqUidrukEAmFF4qLRmPoZirjWTXFz+/w+igtQRM+xbfXTb4gL3XDjY1V8ke0SSiGljgQl+I/FaEp/Oavk+HjM8YRS+swRUtX/WMymfF7+ziUbyWfkmDwL5+ScB95ePAQmE4HxBFQlpoxLZpzMcbyXfWVEkcPJ8I+KgAb45D9vYsgymOGHmy+q4KqV1fzrLw9g2CHu/mA9LzV38PrBQSIBPxValJ2dI+ztTjO3JMCixiCz6yqZWx4iHU/wk5fa0Hw+PnblHF7a0Ulz+zC3XTmLg+2j/Pv6dooDNndfWks0FuWB9T1Ul0e55ZJqnth0iCe29XHu7Ao+c1U163f18PDrfXlNQCU7QnIELM1gfoXOf/+AR0Dfy/o7E5/xLKBnAvWT9ikkVJoQvRwpld9zltNcJn2OjI4vIyqvjSeix7PubbD0YzGipinELq3InWVKZaYxmXUhwc5x0XU1EEWMdddlP+YqlySoE9zmWu47YwczloGvLKXKOulaQHVxYSstO9dSKy5yaSFNNO9y1VM0dJ/U73P/FiupWCt8PtflbvgMDHGnS7znmMRRzrqZI525v+VnzrrpdqedkDCUK33pWTjzYOF7Q/AQmGAEfvJMM/+yYQSfLQGR+W0BTekQs9N85+7zmVMW5FuPvYqTDjN3ZoS158+nozfON366leJIEV+6bQ5d/Q6PvHSUxtkxVs0r5RcvtFFYGOSa1TW88WY3zW1HuKCpnHlzanj4pcMqKfP2K2fz0vYuXtvVyy0Xzqa+uohXdrZi+jOsPbec0WGbB9Z3U11WxM1rZvDka4d5Yns/yxvKufvKal7Y08PPXh9gMC4C1/nZbM3GECOJZrCgQuNLN8xl0czi/BzsWT4qj4Dm0QLIWUmFHAnJlJ9CLqWNT3KS18dbQHM6pTny6brVTUx7jJxmzTE3uxBLiSmV0qESR+5m17sEWDZLkVEVN6oI6FhUptRQtuS141GjulQOGmcBtfQc4ZRnT6GcrjtdkoakF9HTlOYzXDkl/xgBFVKpXPQBIZ0auqErt73PP5ZgJIRT3PZG4JiVMucuz5HOHDEVcjmeYI7/Oxejm0fT7Q3FQ8BDYIIR+LEQ0FdHMXCTkEypdpanLaND2E7z5RsW0VAeAy2lwqCy/mGGElF++nQz24YsNMvhwyuKuea8WtE+UdLy+w618/3nWmgsKOLWtY1UVZSqRE0xPGw7cJTHNrfTWF3I+1fNYGtzP8/s6GRNUzHXnjuDSChMx0iaqmLIpOHHLx4hEg5zzTlVvLqzg1eah5lfU8wHV5XxRssgz+4ZZjR5PPQr3+B0CaimasGLBfTLNzZ6BDTfJmlsPB4BzdOJebdh5SymuZ8513uOrOYSj8RtLsQr937Owpr7mbO2Hk9UkmQll5DmkqnGJ1W9l6qtilCO6W2O/3ny67mM8hxhzJWoFOultPFu9vElLHOv58hlznXuWTSn4EL2huwhMMEI/HBdM9/dEFeVkISAimVsWjTNIRDQKC4qUkVRRkbjOLZPXbfFAVUQixIK+RiVQikpiX8Vb9bx+NfiiM38iiwljk37SAw9EOLGtUWq0MaPnutkb0caX97mub/7DEoAl9/RSDswr0LjT29qZPEszwKaj+veI6D5OCunOKaTieHJ5DHX3fjKTrnfT37vZPKZI3a518d/PkcUxw83RzRzn88RzZMJaO47OQKaez9nqTzZVZ4bR+6nZ9E8xUXifdxD4CxE4P51zXxvYxwdIaDa9CGgSnDPQhsrwKESRTUhmA7WmAFBEj9z11E19c5xrZKaIo0bLihndVMZ/T0DZLQApWUlvLa9m19sG6InmcGQ+tJTsEnZUb+tkUFkmHS+fNMcj4Dm6Tx6BDRPJ2ayh/XbSOt4kncyAX2n8eWI5Mnv57LoPbH2yZ5Zb38eAmcvAvc9vY9/3ZTAtuP4ppMFVE3pyeJ3JwvrjX//ROE8zbGZVRFg9dIZ1JcX4thpDrcNsmX3IIcGdSSkSgIWpmITC6hvLAZ0fqXuWUDzeBI9AprHk5NvQ3svLnjPFZ5vs+aNx0Pg7EXgvqf28d2NcTTHrYQk2/Rp4+NZT1Z2ltj7kwnocYKqcgAk5l+38Sv3vIWl+XF0H4Ylcfw2jko0nXrN1lCWbqmet6DS4M9uamSJ54LPy4n0CGheTos3KA8BDwEPAQ+B3xeB+5/exz+9PIyuJRX59Nlj6hu/b8fe9/MWAVOzcDTRujZYWGnwP2+ay1KPgOblfHkENC+nxRuUh4CHgIeAh8Dvi8BxAppWVjGPgP6+iOb/901dZAYdMugsrPTxvz743ghoLgzNCxObvDn2COjkYe3tyUPAQ8BDwENgEhHwCOgkgp0nuzI1N3wgacOiKh9f/dA8lr0HC2hOzjCnxJInhzOth+ER0Gk9vd7BeQh4CHgInL0I/OCpvdzz8qjUf1PSPL+ZuHP2YjNdj9zS3Ep6SUdjiSKgTSybVfKOhyva15Ju1Xy4j4xtUODzEQkHiER9qix0wO9T6rGGUh2w5P/qny4xtrKmxspCT1c8J/K4PAI6keh6fXsIeAh4CHgInDEE7v3VLv7plYQiJH5bJ61PzczuMwbgFNyxhoMPkxR+llYb/yUBtawsA5bFw79upi8TpML2U1QUpqjETyCoEQ5pRAMO5TGD4qIguk/HsB0CUtVPcr9yVf2mIFZnesgeAT3TM+Dt30PAQ8BDwENgQhC494nd/ONLoxiOWx0nbUxNbcsJAWeadqo7Dgam0jZdWmPw1Q82sfRdLaBZWvtTPPlKO/2Whs8SO7mBZWlKW1VnSIn6l5fGqCwvoiwAFcVBKkoMArqUzw4qJD0FmFNfUB4BPXXMvG94CHgIeAh4CEwBBP7zuQN87eledM3CZxueBXQKzNnvO8ScBTSr+TmvPsxfiAxTfdE7dms7Wfa2Jlj/xhADpNC0LDgGOAFVPSpkZzGl/LVuY2sOUVtj5owCqit81JSGmCVW0bEy0L/v2M+273sE9Gybce94PQQ8BDwEzhIE1m3v4Cv37Scd8BGxNZL61NS2PEum67QcphBQqQePHeSq+TG+eP1M5tbE3rFvy4Ktb/fw2u5hBsmtDyGgsmmE7TS2Tyct0k46aJaBT7fxaTZVJTHmVerUVhRSUxbGp5uiqoqDrjYv6vjdp9QjoKdlyXudeAh4CHgIeAjkGwK7uob43NffoMMfJWZbJCVuz2vTGgGhfgkNCswAn1xTzsevrKa62HWT/7ZmmzaHuwY5OphhxPIzmjbJZh1Gh5PE42msjAZ+Pxlx7GsampYWh7u7SXlXLBoqAsyvDdNQE6M4rKNrbtqSfMaloV77bQh4BNRbFx4CHgIeAh4C0xKBgZTNH397PW8ORAg4NhlFDLw2nRFQGqCaTjUWX7phDteuqiIafBcSaGYVV8xqGmlsEgmQl0aGU8RHU/RbfuIph6NdowwnLTKGjm1baLrt5iDZAQJOksKQTVNtMUuqI1RVFOHTTNAdL0npXRabR0Cn85noHZuHgIeAh8DZjEDG5J+e3cMPXhDnqoaJ72xG46w4dqGFFj5WVOj82Y0zOa+pTMVovnMTGim0VZqDuPBz7nd5JePAcMKkrXeYoYTJwUHo7OhDc4Iq397SNHSpbao5hHSbmUU6C2eX0zgjQjDggO499LwT9h4BPStOSe8gPQQ8BDwEzkIEzBH29Af5k3teZr8ZISQhfhLbp6dVgonrSvXa1EbAJZC5lgQKLYtPrqnk42urqC4tgHexfOeop6wFdzUIAR23LmwbqZJk67rSC20bzNDTNUpfd5q2jkFGjBCmHcDUwdayyvFeWWCwcE4B8xtiFPrdrHqhwIrcqk94TRDwCKi3DjwEPAQ8BDwEpicCToKUFuEbD+3gh1uGCGC4lis9oZJUkGQVr01xBITUHZ9HE4flJTqfu24maxZUEgz4T6tYvPRv2xqD/Satbf3saBtgYFgnawTJ6iaWBgHHoSBismh2IctmlVIY9hEYiwj1HnqOLzePgE7xU88bvoeAh4CHgIfAb0fAccQqlWRnt87X7t3Mm/0mBjE0yVa2QzhiCfXaFEfAJaDKSunY1PgsbrtsJjddVENVLII+li90eg5S3PtZHPzKWZ/OwsGuPlpaR2hpTZDVgmT8WTTHTT0qCBosaShi0dwYpQE/PrG+ewbQY1PhEdDTsyq9XjwEPAQ8BDwE8gwBkZ03SJF0QrywtZs/f2wr6VQQXdPR7AiOJIp4bYojMEZAlWXS4SNLSvnEFTOYN6MYw+e60k9noMXJKyZjZ+gbTLHv4Cj7D8UZsX1kjQymuP1tP2VBh+VNMZY3lBLxa2CcztFM7anzCOjUnj9v9B4CHgIeAh4C74CAylJW1jGNhKnx6Mad3P/MEQ4kCzAwKMZW2c+SHS81vo1xrlwP1PxEIIvMl0YQi6Dj0KeB6fhotFJc3BTltisbWTwrRsjnk+DL096OR5u6XTuOheVAIumwv7Wfjc0D9GfdEp2GJMFjUVGgs2xeBQvrCyiUcrCOCgxVq238EFWI8tialTjUuKlhZ9LEgga6HM9pJtOnHZxT7NAjoKcImPdxDwEPAQ8BD4GpicDA6CjPbx3i/nW7aU0ZmLobmSdNsuQnhLFMTajydtSmJjJL7mxJSzkOFY7J9U0l3HJxPYvmFBIMnhm1g3g6y9aWXt44OMpQyo/uaDhShcuxKC/xcf6CcpZURdTDj/z32wioWO1tslimxr4jPZTFItSWxtAM13c/neynHgHN29PMG5iHgIeAh4CHwOlEIC0ZzUmTzbu7eeT1VtYftsACzdRwdIPMmMv2dO7T6+v0IqBInWO7pTF1m7lhuHZZJVetqmFuRYigXyyfE2D6fIfDsG1b1YGXTfRBE+ksO48m2bh3gKGMD0PEmmyNgJ5ldk2QVQsqqS0JoGuSzmQcy72X7k3HRAh2ytHZ39JDX/8gyxrrqCmO4sg+Ti+UZ7w3j4Ce8SnwBuAh4CHgIeAhMBkICEGwNQszA22dKTYezvL8a7vY05YkZRSS8uLzJmMafq99aI5kmaeoCqdZtbCGi5fUsGhmiIqioFI5EMkjbZKYmiQ+ZTIZTNMkGAyi6WLxdEgmHbYdGGZzSx8J08Bn+fE7JgG/yaI5xaxeVEzML852/wlWd9uxSDmws6WXnQeGaagt5Nw5ZZSEDI+A/l6rxvuyh4CHgIeAh4CHwJlEQDKlNUc0w1WRxJE0tHX109k3wp7D/fyq2aJ/YIRMxsaUDHrf5FnSziQs+bxv3XHwOzaGYRAOhVhWbXBJU5CGukpqygv/f/beA8yu6j73/u12+pneq2bUe+8SEiCKAGPAxhjbGAf3hHzJjeObG9/cOPmSz/5sx73EsY0NBleaTbdoQiCQkBAIoV6m99HU088u91n7zEgjxTZIaEaa0Vp65nk0c3ZZ+11rn/3u//r/35eC3ACGJmrSx9740sFmMBGjsS3GoGkydWoJuXYKob7QN2jw+sFedjV0Yqo6muNxl+SzchyWzc5hTmnIrYp33Jce252TScfmzcYBXj/Yj5pSWb+okNrSABN1GsoI6IV858m+SQQkAhIBicCoI5BOp+kfjNLWl3J9wEX1siXIqi4y8mQ7nwgojpMp5hGOQ4pKdlCjMNsgEAi8jcPR6Pfatf20UrT2Jtm5vwXdE2B+bSHF+T50M01Xj8mWvcdpOJ4CxYOmOK701+RyL5fMLKYw7HN1Q4W0k+1oHK7vZfvhfo5HVCbn+Vg3P5ei3D/tYz/6Vzi6Z5AEdHTxlUeXCEgEJAISgQscAbGUKv6ZblmI7kaj3Ca8vGU7rwicnvko4oUXlJSmYxF10uyrS7LrzR70kEJNiYeFU/PwqjYHGtJsPzBAf1LU74u8T5Wgz2Lp9ALm1eaiqGmSjkZDywB79w3S0u/B0VIsn+Zn8dRcQj6xTD8xmySgE3Nc5VVJBCQCEgGJwBkhYGM7qSGLTpFLqLj+3rJdAAj8t5zOMUryfNtLF7adpptX3BnVeO2tXvbX9+HVVYrzdWZNyqI4HGJbXS97G3oy8kuOga3YTCk3WD0rn9yQhyNtEXbt7+Z4r0NS8RHwm1w5P4vp5dloE9hLXhLQt51gcgOJgERAIiARuDgQEBFQZcha/EIhORcH8n/yKt1hGPkicKGNS8aL3nQU2rqjbN7dTGePQUpX8QdsKgvCeMI6Tc29DPaDY6tujmjAr7F8jihGsnntQB/Ng0lM28FjG0wpNlg9J5uS3JBbVDVRmySgE3Vk5XVJBCQCEgGJgERAIjBmCMRNm92N/Wx/vYMIBpZi41MUDF8KM6VhpjwoirAMdXBsh6KwhhedrqhGVE3jqCn8lsWqmUXMnxwi5NVRlIlbCCcJ6JhNTXkiiYBEQCIgEZAISAQmKgLCprM9muaN/d3srevBUgMottAIFZ9o4KigWJl4riiucvWiVFKiEElNoQtRfZ/BuoXFTC/xZ6LxY6UpdR4GRRLQ8wC6PKVEQCIgEZAISAQkAhMLAcuxiNhpWnsdtr3eTmevhaNmBKJOphGcTCEQovNCUF80xVHxWDYzy8KsmptNUVgUH2mSgE6sKXLq1WSG3n0dyfyI5AzZzisCCs7QG+NwN1RsV7A3c+MO387ntZPy5BIBiYBEQCIgERiJwBCFSFtQf2yAl9/opEXzYappV4hetzMFSCNZx8jdNdVk5ZxcFk/OJqAJO9GJu/yeId1Cf+KibqkR7qoKwolAtvONgIqqnCY9cSHnoJ9vuOT5JQISAYmAROCCQcAhTaRP4fUD/WxrjJJUFXRsNFvFVtN/sp95IZU18/OYVhpyS4+EWcJEbhctAR3m3Wm34FERRgSk0zCYtlzHBdnOJwJCddjKRDpV1ZVD8SoK7rCoafHWhAcDMYbqGHr+nk9E5LklAhIBiYBE4EJHQERKRBDLxnEMWjuTvPBmNy39mSp54erk/BECatuuNRezKwMsnxamJCuIo2cUGSYyCb1oCaht26RNi+2NcRobOujrSWFZBumgSjqVxjBE+Fu284OA6mqlCYJpWRaaY+G3EwTCGlWTCphRXUCpVyzTK5KAnp8BkmeVCEgEJAISgT+FgOChCqStNPvq+9iyu4eoLTjFH5eQEnxEfHbp3FyW1YbRdANbE5FSEYCZuAGxiU9AxbiKKLadFsa+pFWLwZTOK3t7efNIN4qmunIImaq0kxJwF5rS2MV6pw8NyYnLV0UkVFcoKwqxdGYRVXngI50R+HUHTdy04j/yBeJinTPyuiUCEgGJwIWAgOPYDEZi7D7UxSvH4sQI4lNOpvmJfNC0ouEoUBS2uWJOIVNLsi6Ero9JHyY+AXVhTCNEEIS/757mAV55/TB9qRAJJYjPTowJ0PIk5w4BE8XVVyvwm8yenM+CqYXk6MLmLPMv88YxsXNnzh2a8kgSAYmAREAiMBoIuKt4tk1zZ5yt+7tp7LVQBNscaoKAmkLn0zaZVR3mkpmFFIUunuDJxCegTgpRZpSwPbyxt4Mt+9sxhRUWBiYGfic5GvNOHnMUEbDQMBUdjbRQUGNGVZjV84vIC6r4hY+zJJ+jiL48tERAIiARkAi8EwSGa2dNG/bU97JldzORlM/dVdfEc8zGVlR8dpJ180pYNDUX4yJafp34BNSySdgqm19vZv+xGBFbwVFsVMd2fX7tCZxf8U5ukPG4jXiDFIVJjqPiKCq6A9OrQ6xcmENpUOSPCrHfi+guHo+DKPssEZAISAQmOALDBFRxLPoSFtsP97P7cATLFjUMDBFQhYosg/Uz86gtDYKrG3pxtAlPQAedCC/uS/DqWz2YdhLbEe4Csk0sBMTCu8n8KXlcNiuPPL+Fqnkm1iXKq5EISAQkAhKBcY1AS2eMl3d30XQ8QdIAocLjQWFeVRZLZ+SQH/K4ZUcXS5vwBPTI8TQPPn+A/mQIFRNbRsYm5NxWsMn2plg7q5Al04oxJm7h4IQcP3lREgGJgERgoiOQsmFffT8732qjJ+nBVHU8Sow1c0pYODkHj2pPaO/308d3whLQVCrlyvT8bFMT9f0mpmLgsxiyvbrItfcn2F2eeV8Uaq5pavN8rJtXTHWxT8o0TbBxlpcjEZAISATGMwLCqrMvnuaNgz3sORQj5XgoLVZZNTefyQX+jBPjRRQkm7AEVIzj4aP1/Gp7ij4sdE0hYCqkVRkaG8838B/ru4h+ilcKkc8bwGT97ByWz8rHo2suCZVNIiARkAhIBCQCFwICQpGn+XicHW920tqZYtrkXFbMziLXK3zfxc+F0Mux6cPEI6BucNMildZ4+Lk63uxOYcqA59jMpgvkLLXlWaxdkMfkPAOv2yfpHn+BDI3shkRAIiARuIgRyDgl2bZG3ZEu3jzSReW0IuZOzsdri+LZi0tBcAISUKE879DWY/PrZw7SkdRxZBTsorrhc/0K6xcWsnByLt6MxcCfdKC4qICRFysRkAhIBCQC5xGBDAF1HIV4VKWhI4IRhqqiEJ5hfVAZAT2P4/NuT+0IlwGV7Qe7efKNfqJJEfCWIdB3C+t42t9rmaydW8ia+SUEPZKAjqexk32VCEgEJAITGwHBUcSPxzXIGTZrzNinnO79N7GRmKARUIXHXmvj+UNJlHRKKEZO7FEcujrbnb6iGGe4OZkJ7QjtUyFVdHHgYJgOS6flsm5hEbmh4eu+eKQtLorJLi9SIiARkAiMSwQE+RSW0RoOOrZbw5CpTRHPa6FxfbG0CUdALQdUx+IXL3awvaEfr60N2TNO8CEVBNPnwXbszPUqgoha+C0T21KJWborQ3VRNMdidmWQyxcWUZbrdXV9ZRbGRTHy8iIlAhIBiYBEYJwgMAEJqCBgNj97ponXW2N4HeOieJ/w6goLJnswDMMloYJ+2oqObtn0DpocaOzBVi8OEX7FsZlVGWDDgmLK8iQBHSffRbKbEgGJgERAInARITABCaiDsL366dONvNGewLBUEQyc8M3nUbh0XgiPx+MK2aoqBPw6imNwuHWAbftawAlOeBzEBYoXkJkVfq5YVExFfkBGQC+KUZcXKRGQCEgEJALjCYEJR0Bt4bGKzU+ermd3WwJdENBxMyLDTFn4mWeW0d9pAZWmQG7AwVZAUyHbrzCnOgdTC7HzYBtNPUkM9D+DxB9DaXwyd8VxmCUI6OJiKgsCGRGm8TMJxs1slR2VCEgExgcCojZguD7gxFehqA0Q/06L0MivyvM3pv8Ne2dYt3yYC2TyyTJPZsF1xvdoTTgCiuVgqTb/tamO/c1xVDcHdJw0RSQmK+B4wNGwtJT7BXGinZiMmb/oQm1/RLMVh5TqENRN5lRkM6e8mNfq+zjU2DsUFxxxKMXBGvnF42Rq8Iabmwx92vHHCYoojsLMigBXLS2kqtA3dJOOm1kwXmCW/ZQISATGCQIiKUsUu6hkUtTcAIetksImZqaJJ0xSKaFPKT4bJxc1AbspnsAjH8uG6kHTVLw+Fa9Xx6N63BU9RxXMwEJzi5fG77NtAhJQsFTrBAFVxlMEdHjmOYq7jG6q6VO+CxTH5345ZN5kFTRHENaTzXRnr0Vplsb6BVPo74+zZU89CVNHddyvnaH3JmH3JXAa/ov4s0hVOOkSJciniCSOxyYI6KzKIFcvLaKy0CsJ6HgcRNlniYBE4NwhkJHHdmMMtpImmrToGUjRH7PpjZp0dqcZGEiTSCawTFGlLdv5QECsYIqf4Rb2qwT8Gjm5IXJzwxQakB/ykRXS0DUblPGt7jIBCaiDqVr8aFO9GwF1zFPfKM7HpHrn5xQEUNBLk3A4SGHIcN92TrbML7ZlE4vH6Rg4WdUuvlsEAfUZDotr8phZlsPWI8c52NzrEkuPbWMqQzJNikJOyE9+2Dh5aJd8DrmqOw7HB2L0xxLvvOsX0JaCnM+pCnP1siIqCyQBvYCGRnZFIiAROB8I2CaObRGzVNoHYjR2xDjWOMjxwRRpRQQ2xtFK4fnAb4zO6RLQU841lDbnro6ahJUUU0rzmFQSprIgRFZYces9xmubeATUzizB//CpRpeA2qZYchgnTSyDKw62k6a2toqV08J4jRG9d5fJFXeZ5NixOl46eJIgugQUhYKgzVWLK8G0+d1rbURTDpoDhiMIaAYHUSk/s6aAxdNyRxDQjF2l8E5Pp1Ps3N/Jgcb+cQLcqd0UKM2pCrFxabGMgI7LEZSdlghIBM4NAmLpHVKOQn/U5GhrlP0NPXT0xjDRsVShlqK6zwhtnK54nRucLoyjuE/hEQuPImjkRkSVjHi9Y3swsAiqaaZXlTCrKkRxgRevJlLmxPP7wriOd9qLiUdAM7rrfP/xBvY3p0jb48gJScn01XEcioqKmF7qwTi5Ku4K14omlkg6Ojs52H7qMIuJW10A16wo5Wgn/GFH24gNxLJ7JmKqqSplhWGmlIX+6DwxTYtjrRFaupPvdB5dUNvpOMyrDLBxWRFVRX65BH9BjY7sjERAIjDaCJzwf3NsYo5K64DN3kPHOdbYR9xWSbtLveMzxWq0sRtPx6/K9jF3WhbTK0OIclvj1CXTC/5SJiwB/d5jYgk+helac46TG22YgIpKflVB51QNU8d9CwLLslxSZSsjltBFZFO3mF4eZPXMLHYfi7LtUPSPElBBcEWepKGeur/Y2BafCcQUFWucvhGL4qx5VYKAFlNVJIuQLvhvIdlBiYBE4Jwi4NZMO2DZ0DrosH1/K4fr+7BtP4pqYKlpt1ZCtvGNgGZa5AVNVs4rZXJlLjnaeFL9EdFewUYmUhuKgH730Tr2NyWxxALEeAlLDxHQ4eHIWGuOaMqp2SGafToBtZlfW8TcMp2dB/rZ0x7/owRU/DEjVvWngVHdoqTxAtypE1hzbOZVBblmebGsgp9I97a8FomAROAdISAe66Zl0RuB7Yd72Vl/nLSto9kedGFUoqQxTylCfUeHlRtdYAikVfDaNoU+k7XLpjG3xIuQZBwvbQIS0EzOyw8eq+fN5qSbeO/cdTsAACAASURBVD1umkswT5ddGjmbTp9ZpxJSkYxcWZhDUQA3ybwjljp56e5yy8jthZbDKev7p8E0ft9LBG1fUB3k2hWiCEkuwY+b+S87KhGQCJwTBIQb3mAixZ6jMbbt76bHNNziXN1WXQKKYmONt4TBc4LMxDpIyh1TDd1MU1mSy41LS8gLOWia5frLKyOkFS/EK59wBNQSXugO/PCxBna1JnHMcZQDeiHOkHHYJ9WBBZMCXLdC6ICGx71Y7zgcAtlliYBE4DwiIFLPjrUP8uzOHjr6BRnRScsl9/M4ImNz6sunZ7NyTh4Br1j99aD9WfOZsenTnzvLhCSggoD84NF6SUDP//w6Lz1QbYUFk/xct6qIaklAz8sYyJNKBCQC5w+BgXiabQePs/2tPtJCYslRSIlSd9kmNAKFeowPXDmLclfgRkZAx3ywhyOgP/h9XYaAWjICOuaDcJ5PqNkKC2sCLgGVEdDzPBjy9BIBicCYIiBk+pq7o/x+exftvSKXP+06ICXHsV7kmAI4jk+m2WmuXFTImjlF6OMgxWLCRkC///s6djbHRVn32dcguSmXJ/MmxZFG5s2ISKv4Oev237zehQf8WR/t/O54+rW4mqXnpwnLObEEf+OqYjcC6uqbnp+uyLNKBCQCEoGxQcDJuOikUml2N8R4ZFsHKUtHU4RqirBeHptujP1Zhn3Sh888fKHDf8/oZ18MzVFVqrNifPQ9c/E5Fh51SMj+Ar34CUlABRcSEdBXG6O41dxnPfmEdubJIiZRNZ5WThbuiP/pp9YBndkwu8f+c0VHZ3a487r1BXQtCcVkwSQft6wooaooyx3/i+Pr57zOAHlyiYBE4HwiIGSXFIhEEjy/f5Cte/vOZ2/G7txu8e6pttIZwjn0bHXVXC6OJ4CtQ8jp5/YbZ1Ic1AgKl6sLuE1IAiqikiICKgioMtJY9UwHYkTluIhmC8eI1IiJLFJq3hUBxXL1PsWNIpZNhPLneL1RhH2oEJ7LXM/bVdif6UCc2fZJ1WZhjZ9bVggdUElAzww9ubVEQCIwHhEQgoricdfXE+Ox1zt5q0nYN14EbQQBzYhKOigiUOSI56mIfo4jLfB3OVymZhO2krz30jJmVYfx432XRxzd3Sc8ARU69Gf/7jMiAuoIq0tIKyqq0DsSy+9C/P1dREAVxRbU0yWfoqmusPzZ93Z0p8rbHF2xsIVAvqpm7MBciafzcy0p1WFh7TABzXZ7cX56cl5HRJ5cIiARuIgQcNynicLxrigPvdLK0Z6L5OKHCKjQPrVsG1VLuX6WiuNHcQQBO32JfuLiIqS2QqbKFctyWDonCz8yAjqmo53GQbUdvvv7Y2xviCAkz86efjiuXZnfo7OgIsSkfINXj3RxtM9yCZapgl9YTbgvXV5SKiQ00/XU9dnCm9VBCMWaeFGx3HxRS3FwFBPD1ggbCpfOyyNpqmw/0EM0jutjn1AV0mqC7GQOqEnXW1RRTEw8J1MCHCGwID4bJnoZq00hL28rNil8rtOFanvd/miO8Pu1SWvWCa9Z0V/xhWU4oncOmhKnIuglrWr0DKTxWGLp2iGl6CRcr1nxhp12a+uMtEZ1uZ+mwSSd6RRrJ4WYWxpk8+4uegYcnLQfS3VIqiZpIXjsGGTbMWw7gG4bxA0hki9cA3RwPChqlJRquzp1HlvHPE10/0wmURqFpTVBPri6kKqijAyTJKBngqDcViIgERhvCAzHQlq7IvxqSyvt/eO1oODMkBdpB0LbtDzbS3GRgc+rud72xwdjHOp2SMSFz/27iBSdWXfO69aCr3gtg0sXhVm3IBufKiOgYzogKRF+dxy++7ujbGuIYL+rJfhM8D474OWGBfksrcnil1taeKUxioFFQtEJWUMe64KQ4nEJJ0piiHCq2GoaRxAsl4Cq2Iqw0DQRW+d6PNx5/RTips69zzTQ2W+65NTG6zpVeE0/ST2F4xj4GESxxdvM8JeKimJ7QI26osKOk9F5EzmvtiL28WGIN0IMUloKzdbx27ZrwaY4KqptuGQ4pZmYiobuqMwrUVk7I48jzRFeONyFjYFu6yQVnbSWwmtpLslWSbNmUjbLZuXz+Ktt7Ot2uGp2FuunBfn11g6a2uIkHQMRCjWH/Ib7NQ95VoQEQUKWRVqwWZE36hYraS6xjeo2uqPgs0Su7dlPG9PRWF4T4lZBQIuDkoCePZRyT4mARGAcIDBsMyK+Vhu6B7j3hXZ6+y8O0iVWJfNCOvOrsygp8jIYtcg2vGh6im1HB2hoi2ObFwcWItimOjrrF4S4akEehv7f7bYvpOk84Zbghwnotx867BLQzEL5WbIZRRBQheyAhxsXFLCwNpt7trRxpDtObb7NQCJJlt9PIBCgpakXx7SYVFmAaVscao3RH9OoyHXI8VjE4glyiwL4VD/19f10JWyCQZU7r68hnta555l6OnpM8rJSzJpUjU8z2X+slYaURjrtZ16JRcgLXe0DTJs+jWi8lwMHYuQUpqmsLqCnJ86+hgFMO4xfjTAp18u0yjw6oyneaGohmQqTZ6hU5Bpupnoylaaq0p9xy2hNoigGG2eFuWxuGYeaenl0VzddXWmKgiplk8IEsn30dUY40NKL7ocPrCxnflUeT+xs4+UDCSoLw8wptdh0KEZHbxI/SQqzPMysLYZ0hB0NcQYHkwzqQWblWWR5fXR2HGdSbSken8PevT10mgqiis/rWIg469k2y9FYNinMB1cXUF0iCejZ4ij3kwhIBMYHAsMEVET+6rsGuGdzG30DFwfpMhWVskIvcyfnEo0mONzSR3VOkDmTsmnoiLLryACDiXHkiPiuppyCautcuijEVfPzMQxJQN8VnGe68zAB/dZDh9jWEB2yonp3BDQn4OEGl4CGuW9LE5at8v5LCkklbQxFweNVGByIE7MhJ8tPwLbZfXiQzfv6mTU5wNJanxtN9GQFCKnQ3BzhsV3t9Ccs/ur6ycTSGj9/up5K3WLF8nxKivLdgqS+gQEeeq2buoYIf3FpKZNKNeKDBqFQCMMfp71tAL8vTDBkkHLiPLmrl92HEyyuDbFhdj7BsI+4neRocycvbu8g6QlwzeICCvMCxCwoylLxWA5bdx+nrifKlQtLWVKRTb+t8/CrXbS2H2flnFzKSrPxq0HsZD87DrcxkFBZPy+X2rwwx2IqDz1XR1Gul6W1fn6ztZ361gjvWZjPlNoi8nO9oKZp603z7KvdvNoU4daVxcyv8TLYq5GVHSSQbbuyIb/bfIT+tB8NC0sS0DOd+nJ7iYBE4CJF4BQC2j3I3c+10jdwcZAusZIX8KrkBTwMpiwiiRgLKnOZW5PN0ZYBdtdHiSYvjnQEEXBTHY3LFoW5cn4+HklAx/YbwRSV2I7Dtx86xPaGKCnr7CNpYsqK/JKcoMH7l+SzuCbMLzc3oxsan9pYy+66AV7Z38WCKWEWTC7g5UMDHGru5bIZ2Xg0jYdfamd6dZA1C7LZdSTCW02DTC8LsnByHk+90cmBoxE+dfUkYmmH+56p56alIarLynhyRzfdcYUPrsuhsTvKvX84xJ0bZzFjSpifP9NOf1+Ej19d7fbj7k1NGJrNbVfU8EZ9lF9v3s+nr5+JkjJ48PVByvMs1s3J5dXXW9nVHOdj6yvxB3Ue393jRhrXz8ilP5Li0R2dzJ6UxdXzc3mrIcEjO44J0SlmVFVhJmzseIwNS8qIOgqb3uhk+XSNhdUlPLmzh637uli1oIhr5xbz/Sda6I/18Nnryzjeo/LC3l4UJ8aNG+YT70/wf369kzuvrmTZrDIeeGGAtt5+Vs4OM6UizHcePsC+jox77dDK/VlNHlsRS/BBbl1TJCOgZ4Wg3EkiIBEYTwiMJKAN3YP87LlWjg+OTwLqyh2KDC1NVPGL2gMdzT75HBd1DqK+wq0dUETRq7CdFDqnKkEvTKsOMLU0m/hAlP1HkjQNpkiPkGlKaWA6aXdhVBQpee2MTupw81oKjiLqEBwsLeVGFMdLS6sqhqVxxaIsrp6XJwnoWA/csBPStx/MENCEqb0rbXdTENCQwQeW5rKkJotfPd+CYijccXk1T+5q49HXu9m4uJj1c0t48JU2dtf18qFVJVQUBXjwxVZqK4Isn53LI1taefFglDnlHj5yWTn7W2O8+mYft11eScy0uX9LMx/aWE5pVoBDbQlMK0pNWREpW+Fffr6Fz149hfmTSrjze6+RTNp89aNzMfwGn/vJLsJ+nS/dvoD6rgS/2XqYv//gPKKDcPh4hKBXYXqewhtHkjzyWgd3XFpN0krx/U0NhL0ebllZgkeHeze3U1Xs5eaVFby0u5f7d3YQ8NqsmZLNzElhNL+HaUUG3X0W9z3fyYppKitnlPPTR47xZmuU69ZUu3my336iCV92ko+tLWLTC008vM/BthL89dWTWTErnzt/toPbl5eyaGYp//tnh+gYTPDeFflcJfZ9rJ7tjSa6kyl4OtvmqMMEtJBJpSGZA3q2QMr9JAISgXGBwOkE9KfPtdIdGZ8EVNQj+G0NR4lhWYI66qcYwCiqjaOIClp/prxUMUmqKgkccnwO00q8TCvNxavrHK6Lsr99gKgpNGwyTTN1FDWJQxLH0dx6jZEtYAgxf4Ok5nVrJkREcby0lCpWNTWuWpjFxnliCf7CJs8TLgdUEFBBXr75wEG21Q+StN+dtNEwAb15SQ5La7P55bPNKJ4MAX3itTYefaOLjQuLWDenmAdebmNP4wAfXl1CZVGAX21tpKY8m7WzSnjyhUZeOhRnZonObZcVc6iln617B/nwhklE0xa/faGJO66rRbMiPLGriUjcIWglsGyDza0On7upmiWVRXz629uw0ipf/dhcHNXmH+5+i+yAwZfvWMix9gF++UI9/3jbIo4cbGT7nuMkVFGG1EtHPIeUHeSOy6pJpJN858ljZAd83Lq6DI/ucM/mZqpKAnxg+WRe3tPLE68dYeWcQlbNK+FYewf1jT1cMbcSxQhw3+Y2Vk4PsnpmMXc9sp/dzQnes6aG9y4K8Y3HjxLKVfj46ik89tw+HjhokkqZ/O2VFVwyv4S/+tlr3LFiMgtn5PH5H71FVyzNDSvy2bio0CWg2xotjKExPNubXrzPigjohy8plgT0bEGU+0kEJALjBoHTCehdz7XQNXCSdI2bCxFFvx6VBaV+8osC2G50UqyJncxn7UnC/pYoPd1xNwIqtF/SjoLlpBArzmFdozykMW96PmgGL+3tob0vcQKCYjXN/NmlePxCM8d2pRRHRkCPO0FeffUICTXsFg2r7yqENbbIJxUVr61xxfwQ71lcjKFLAjqmIzAcAf3W/Qd5pX6QlKjGPtsiJGCYgL5fEFBRBf+cIKAqH98wiSdfa+X3uzozBHRuCQ9sbXUJ6EfWlLoE9DcvNTClNJtrFpWz51AnW/Y0MrumkLVzinhsZwd7jkX55DViCd7mvmeOcfPqamqqsrjrqVfp7ocPrp9OV4fJvS938Lc3lTJvUi6f+tZ2LFPla7fPwXRMvnDfvhME9EhbD/dsauJ/3DyTeCzBLx87RrgwyMqF1ew61EdjRx93XDYpQ0CfOOoS0A+tKXcjoPdsbqK6OMAtq2p4vb6DZ3c2ctXCWhZOK+T+F4/Q3tXPR9ZPQfH4uefZBlZMDbF2fh6/2XyYnUfiXLmkhusXBvj6I81EYib/46aZ9Edj/PyZ3eTqOje/dx5Kb4LP//Iwf3tNFQtnlvD5H+6hK2Zy44o8Ni4uOmcE1HRgeW2Qj1xSIgnomN598mQSAYnA+UDgjxHQzv7xKUTvQ6HYo+APZnKxFBGlHGHtHHUcuuM2yYQwPBHU1KQ4N0h5YZjW3l7ae+LkGTar5uVSVJDH07u6qe+KnhiWQCpJUYEf3SOW8TU8rl33ySW3mGbQ0hohZXiwhbLMebSVPtO5JCLBQq1GENDrl5RIAnqmAL7b7Yc03fnyb/eztTGCap69Fad4O0I1KfJ7uXZVKTOn5fHwM/UYWor3XT2VF7e18syrraxfVsHKedU8seUY+5p6uGHdJKrzQjz53GFqKnNYtyiPwYhJWjHJysnmcN0Aj29toD9p8+kb5uKkHO7bdJBcr8n1G6fj90XxpBUcfyH3PnmAPXVd/N0H5lFdkc3fiwioafMvH5+H7Xj44k92UZAT5Asfm0tTez//+bs9LJ5RzE1rJ0O8h6Sh0dWn88gfDqMaPm7dMJX+VIofP3GQvECQW1ZPQvEkeWDzIbIDYa6/ZDIFeRYvvNpEOmmwZn6pe709kTjhLD9JxeDBJw6SmxPkujUVLrX/zXMHmVJayPIlpdx1/2s0NNqsnOXlinU12GYPYdtDhxLmt0+2s6+pnztvLGbe1FK+8KM36I4ovH91FasXhbnvd4fZWRdz9UA1ITF1lk28M6+YHJIE9Czxk7tJBCQC4wuBkQS0rjPCT59tY7wSUPFMETmeyolCgFN1nF3jTdfsRERGEQv0TK/IZ+H0QuIDTRw4eJxgdhZTZxSRMg227O50SemJZttoJ8RxFLfeYGSZsnDuFPLejiJyQQUBPssi5vMwhYQQvWHrXL0gixsWF+NGly7gNuGW4IXerMhP/v/u389LTTF0kWt8lvmEYpInVMhyDIoDKbyeBJ2DHgK6SjgYJxLx0J9UyQ5YBA04HjWI2DaFwQTZioe+iMYVy0tZMyvMM682cqy1D1SdzqhOZ0RzBdqrQyaGqdMQB9vIoSAnRa4RJ2B5GEhbHBi0EFKjtV4Lr1dhf78XRVGYFoq5d82BAS8eVWFyKEHa0jkaV9z+TQ1p+DWHqJKmM2ZwvE8jqMap8DvusnxD3IOoN6/0JrF0m/aYBw2N0iybHE+CtrhBb9pHod8mW08hVPdFZDHmpOjp86B6dSpCNkFd4UhfwrUkDWWnOT5gE0uGiOsapQUOuVqagOmnP2FzMBEjmU4zwxsg5E2wLyKk9D1UGTY5/gjdkSw60yppNYVfVH+dZbMUhZWTw5KAniV+cjeJgERgfCGQIaAid16hviPKXc+20jkwPiOgZ4q8ZlvkB1QWzyqjqtBwayTwaiQw2Xugg8MtKRLCNeYiaLZi4bE1rl6YzfWSgI79iJ9OQNXkqeH1M+mRkHcY1NN4Lb8bpteclOsHr6JjO2amik4VHugKtmNjKZqbl+mx0xi2CN/DB9aUcMmMAn6+pZHtBwfchOaUopIWfpWKg8+y0CwfCSOBo9loThqPcAMyfcQULxFB/lSFQEp339KiRqZ6L5gyXLF68bt4Pwy4v+vEDdP9EgqldXwkSWoJkortJnILMXqv6cHUxN+FAxJ4XVF4jaTidcXyPY7t5mCKNylRBWjYIqdE9Fd1f7eVGIpjYCtevJbHdViKC+sz2wFtABUhQA/9qoqqpPHZGl7Lh4VNVJgeOQ5B1zZeuCGJa7MJpYS3knCN8pFSTSw1SVb67COgogp+ZW2Ij6wroaZMOiGdyZyX20oEJALjD4FhAqo5CnUdUX78TDOdfRcHARVV8cIYJtuvkBs2yAr5SdkW3QMJegYUkuJ5M/6G9Kx6LNwPxRL8NUsEAS0Dz4VdQDXhI6Bq0j7rCKgIv2csITW3Wk4QQ59jukvESVVBd9L4bdVdlhZET1heCuLpCGcixUJ3NBZUZrvFPdua+zjamUATrHQoK9VjCZIqXIs0dCXhkkSxrC5sKwVtNrW48DVyt8/U6RmuXab7u+N376rM74I6Cpekk/LttqDJlqgSFOsLaVQl5W5l4XGXN8Rbkqj+EzkjaeHW5OpuCjfhTBOJ127ui2uVqRHXxV2s4XEsvLaQpxLEVbxzC3TE7zYaGfcmj5MioYqvBEGaM9agYluxrC5ItKmmSCii0lFxjyUItLD7FC5QIqVc9EMfIbtxpneieElwI6CSgJ4pdHJ7iYBEYBwiMJKA1nfG+NGmJjr6U+PwSs68y8NPLYGBKEoKGgqOYxE3xXNF2HSKJf0zP+543ENEQF0CujSX6xeXSgI61oMoIpEiN+Tff72fLY1xodBwjlpmSVgQMzGXM/PZQWSYZn7P/GU4W0X8Lv7v0VR0TSFh2ZgiSjgi3yTjtD68n3v7uHsNZ6SIHNThheiTR88QUnHmzPmGe+ImxZyyfaZ6MLP1ye2GCKbIaxERTXePU+/OTE+GW+Z/w1sM9070e+TfMtebuf7hI47sTeaYw8dyRNDY/VIY3jqz7bn5lhApGKtq/Ny2voSaiizXnlSMk2wSAYmARGAiInA6Af0vQUB7ztnD74KGTASKTjyklFOfwCeeS+Moj/PdgC0CY15b4drlYd67pAhdP/uVxHfTj3e674SLgNpOxl/83359kBcbYm7o8NQU5ncKjdxuvCJgOw6rhwloeRaqmzYhCeh4HU/Zb4mARODPIzCyCElEQAUBbb9ICKicGycRSKqau6p47fKQS0ANSUDHdnqcTkCt9NkvwY9tz+XZzhUCIq67dnKI29aXUVMelgT0XAErjyMRkAhckAgME1CxqlTXEeFHf2imo298CtFfkACPk04NE9BrlgW5YanQAZUR0DEduj9GQM/Ryu6YXoc82btBwBkioKWSgL4bGOW+EgGJwLhA4BQC2h7hR5skAR0XA3eOOzmSgN64rARdEzroF26bsEvw//qL/bzYGENEQEeLgIrkZhHuTmk6Mc0kizhFYS9e1Ut9RKHXShMUGkpDLa1aRFQPIQUqrTbSmk2CHFrw4zc11ICoQO8nZPo55NHwJxV8luLakolqdMOx3Op0UQSVUB3yk0KSySSiaeRagyQJIc6RUh2EHWWZ48dQGugxS0k4Bik1iuNEsJVCAk7GGcIWfreqKUqFMBxR8S4q+r2ZYygnqygNxU+ROkjCVulygiDcika4UwRsUXiVJqGqpPBiKaYoJcpkdippClOiqCpKgjBpBQyRqDlKTVTaXzIlyO2XVUgCOkoYy8NKBCQCFw4CI5fgj7VH+P5TDTT3j10ENOTESCh+EnjxOCbHfe2EnGJ8CQMPCfc54xa0KhZYWST1yAnwRF2FQRrL8ZFWHbcQVyN51uCK4tZMwa2O4aTdgmGh4vJOm9ex3WegpUXdwmCvdeq+yXd+qHd6ynO4XWYJ/roVYW5aXioJ6DlE9h0dajgC+q+/2MeLjfFRJaBimovBVu0086bmcOvl5ZSWqCiOTdPeAX75Yg87j5+8kURFuKj2nj8pj7+4rIqqYp1X9rZy99YGunot7lxSxhUrisn2BPjeIzt4tC5J1NIQZpqWY+B3TDTEj6hqt4gRIGCn6VODhOw0QjpTfC7kj/K8GjcsqmD2gmJ+/uRhmlraWTKlAtObz2Ovt2FpcRwsNzdSCO0ajuJW8SMq+Ieq0IWg7XCbPknlg5dNprXF5pEXW+iMxod1gN1NYprYT5DYodIj8WUzIu8yiR9VSWBYflBF5f7oEtC1LgEtp1bmgL6j+0ZuJBGQCIxfBE4noD94soGmgbEjoCIYEVcN91kiyKiWEAQuhaYLnyLhZCTUVHQQQRA8pIQM4VATBbIeRwQ7NFQljuN4SShnH7kTBbq2KgIs4lks+nSyHPadjLDoi2L7QE2g2j5EZflwEzinLmACaqERkAT0nQzz6GwzTEC/eO9eXmiIugT0bIXo366Hw3Xf2YbDzctLWDU7jwe3trsSEBuXFfPsGwP8/vW2E4cRmpliAi+p8fFXV1cwuSiLuu44X3mojqPtcb74gQUsnOlD1W2+9sAhtu5LEU2lMJWUazemWymCniCasBc1FVp0lUlKlB4ngK3peMwedMfAwItPVanOc8jKht3HQ9QWOfzDNVU8uaONn+9oYUAQQcBjRQjYCoZlkFQ8DHo8oKbQ0yk8igdVVbEsi5ywxuxCi1hK4cBxSKRtDE3FNE1SZhpTtTGUkHtu3Y2EOqSsQcSLp+oEMJ1Bwt4wZsyPqva5b5aj1hRYNzXMx2QEdNQglgeWCEgELhwETieg33uynqa+sauCF88OIT+YQy8bF01i6cJKtAB0J+CRx/dS19SHRj620u8GKlJknj/DTbgZVecFueHSGdQ3dPLgztazBjdk2GxYUU2Wz8fLO5up64khzEneaTMsH7oyyGWXFjK5Jp9fPdDJ4GDE1bAebwTUY3jf6WWfl+0m7BL8WBBQEeYXb3JxzcP7F+Ty8fWVNDf0gm0RLvZx7/PtvLh/4MTAijcnE4U1VWH+9spavN4kSk423/1VA51tPfzrbTWo6SR5pUH+47GDPP+Whp7q5v2XTuPS5dUEVIddh3r48f2vkFDLKM+Hf/rQIjbv2Uu4vIRlZTnsbUxy1wPbcLwFrFqQx6oZ5ew90MmK+fnMKk7TmnB44vUennqijuryINdcOom5NXkc74zzu1cO8uyRHkLeADevnEp5FuhieT83hy0H26koyaK9K8ZTrzbwgVW1VOV5aGhoYO6cWShBePyZ/bx8cJBO2+Kaap33XLsYj0flkYdf5robl/L6/gh3P7qPXk+MYDo0ehNeEtDRw1YeWSIgEbjgEPhjBLRxDAmogobPiXDbZVO5YkaYnrRCMp4iPy+EosT4900HOLYv438pNLKTpy2Ji9DMvCKNz9wwj8OHmvj65uNnjXE4YPP+S8vI93p59IUODneLFIB3fjgR4PE7MW68ejJLZuTxpZ8dY2Bg8AQBvZCX4IUa98gIqCSg73zcz9GWGcXJ//PzPTx7ZADFEuLnZzD7zqAXIt+yT1MIWTarcmLcfGkZK+ZMpbdb5d7NDTy7p4FBTaXF8BJ00mSLSL6js7g6yJ3XTKKlu4vaiiI2vdaINWhz9brp7DnSzvqZIb76ZDu/PtjPN67NZdX8GvY26SRSEWZNCtA/2MXt39nH7MJ87vqrWRw3HV44ZBLSTVbUamx6rYPvPnucT6wsZsMCH/dt62HalFquqPWwtzfFo9ujxJuPcce1ZYRzc2jsNMnNMggGDB5+vp4db3Vw+5WlXLooh46Ixr72BIfqBrlsWh5H22L8+qV2PnpJlnVrSgAAIABJREFUEZfM9bO3P4v6xh4WTA2R5zf5ux8fotKj8q83lNKkFfPCng5WzA8xKcvgD9u7+NKmNpEkQOC0vJozgP1tNxWpBZdM9XPHhkomV+Sc0CZ92x3lBhIBiYBEYBwicDoB/e6T9dSPSP8a7UsS6Vp++vjnT60j3NXJXz/TiBHPZnphko9/tJa9bwT4wZPbKPH24TcNOo08BpUsJtutZCl9NJNDXmE+n3vPNPYeaefBbe3kBB16+9O0xwvx2w7hYB+61U+/qpOdGyalGvR1QbGmE85yOJ5O0RjzYZkO04wWNEWlwc4nSYBydZCivCC6kqK136I+HURPeZli1hHPdygJhzAx2NUTIYhG1AozxWojK63RZebRYgQodGLkB/upCebSaaY5MBAlbVdQaSYJ+/rA9tGGQ0W2jxhxmge8dKg6BanYaMN/4viGrQnXbG5alcOHlpSiemUEdMzAz5xoiIDes4dnj44uARXuu8LlZ3apj9vXVzJjci42FulIikefb+VoWz99aZu9fR4cS3eTsUUR0RKXgFazt66OqupSuiJJtKRKcVEu295s4P3Li/jWHzrZ09rH9z6+mLqWHr5830HSis2HLi3jfRtq+OK9B+jtS/Gfn17Alrda+eZv91NbZPBPH1/O6409fO2xY9y2rJorFoT49uN1qKrF566fw0Nbm/ndjm6uWVrITcuLefSFXn63o5fJVTofvbyS/ojFwzsauGpRFfMq87nvqf1s3dfHtElZfHpjuUtAf/VSB7euq2DlrBz+7Re7OVgX55Mbq9iwvIy/u+sNrlhQxXvmlPDvv9rBjhYfs4qTfOWOmTzzWg9ferplDAioySVTA9yxoYrJFdmSgI7xHShPJxGQCIwtAv+tCOmJOo71jJ0TkqghEHbVn37fTFbUaOzuTLBtRxMHG6LEkiZmwiIZzOeOq8qZV57Dv9z9KhElzC2LSlg8I5fvP3UAS4N/fN8MrHTmKe73mCQG+nh8ZycvHoty5ZIi1s8rJZHUyNMdVCNKpD+ObasEc/ykUw5PbmlmW0M/772shlDIx2+3HGV2gY/3LK5ADXswDYdwwsfdT+9n6+EoVy6u4QMLC0gIq+2QWNNs5/9/uJFjTbn8xWX5rFpo8c8/aaU10sMHlpZx+aoZKFYnFll09lvc/9BuBq0c3ndlIdPKNLrSaaoCYZxkkjf3Rbn7xQY6TeFSODZNEtCxwfnPnGWYgL7JpmODqK6H+uhEQAUBDWomN60s5cbVJTyxuY5DnXFu3FBBTVkuiqryh23H+PWL3fRHMlLowgN+SVWAv76ull0HGtGzQ8yuzSbg0dnTGOFgQ4TbVxfznccb6eof4N8/tIBNO+v54RaFvkSaG2cl+Z+3zuHHjzfzRmMX3/vMSh7b2cLXH21mRo7DV/9yOW81tvK13x3ggyumsGF+Ft98pAFNN/mf75vGwy8O8siuNt67Ko/1k4P8/Ll27q+LMTnX5m/W1hAKeLh/RytrZmdRka9z17Nt7DpmsrgyxF9vrOBwS4RfbOngw1eUMn9KiH/7zVFeb3D4hw2VXL2iiM/ds52NS8tZO7OYz9/1Ei+3hJhXYHLvnfPZ9GoX/+8mkdujjHoEdN20AB+/QhBQGQE977ek7IBEQCIwqgiMJKBH2wb59mNHaRrDKnj34uwgNXk9/MX1c5ga0rC9CiktQEu3zU/uf5OutJ9Pb8hmYaXB//yvA0SNIO9fksvyGcV8/YljCEejf3zfbBq743z3iT0Uhj184JIZDCYtntpWz5opflZPDfHE9l6Otka5em0ZuflhHt3aQizpcN3qCuq6Imx/vYcblhUTDOn8ZnMjS5ZUU5kNT245REuPysqFRexu66G9KcLf3rgYR4ny2+f2E7GCrFswjX0H93G4OcanrpjCmrml3PnTtygImXzhlukcOtjHDx6vZ0pZHh95/3Q6OqLc/eQhPnBpNdNyPfz62Qbq4ibvW1lJKMvPXc8dpan97Cv6z3TSDBPQG1ZkcdvyChRR03EBtwmXA3oyAvoWTx8bEBpJp1Rjn8uxMJU0YZ/JR1aVs3ZWAQ9vbmPzgXauXpDDretqUBWH+56u4+HdJn0Y+JyUa+W5pNrPX19by879fbQlTN63ppjCPB93P3+Ytl648/JyfvhYPXtbevnWJxfR2NPP1361n0gCPnx5FTddMoUv/mQv/bEo3/zLZfzu9Ua+/Hgj88MevvHZ5RyqP843HjrIjavL2DAvl2/+vhVVt/j8zZN47JVOHni5lSuXlnPjsjIe3XqMh3d1M7Pcz0cuq6QjpvCHlzu4cV4hRQVevr+5jV31gyyt9HPnxkoOt0b5xZZ27ri0igWTQ/zzgwfY3mjyj1dWsHF5Mf9475ssqsnmg8tq+d6jb/LioQhLpvr4ws0zeWJ7F/+2qQXHEdJSo1lKaLF+WnCIgMoI6Lmc8/JYEgGJwIWHgCCg4kcI0R9tH+Rbjx4dUxkmG1G8qpPrGSAYTWPl6yycVsalM0uoyVd4oy7KDx/ez+3XzGBmVYC///FeEoaPm5cEWTazkO8/UufmaX7++hm8dayT7z/TTGFQ59YlWZSWZvPozuNMLQkwsyrIAyKg05twn5ten4ffvtSJYah8aHUOLT0Rnn1zgI2rCwiFVH71XBvTJwW5YnYBWaEczJTNK4c6eeC1Rrr7dD62bgarZnkIe71Ek7Bzz1Ge3hmnJeLwmY05rJmfxed+2MiymaVcvdrDjx+oZ3OjTq3P5PYNBVSXevjhk41sWF5OXkjjm/fXg+bj40vyKC/W+M/n2znYOXbFYC4BVeCGlZKAnp+7dEjd53//bC/PHBkkKvzXR6nZikLQSXLtrFxu31hLOpWi4XiaopIAOVlCIilGT3+au59sYNOhAdJOkJAFa2o8fHJjGdsPJXjzSILbriuksjSbf/7tUbIch09dV869v2/hmcMN3HHDFDbOKSR6tJvBHoXK5WW83DTA1+5+g7KCPL7ymdls29bKdx/vp7zQw5c+M5lDdcf57gOt3HhJAavm5PLDR9qIGir/62MVDHYN8PCLbdQNihuokmkejY7WKIHcbJxsH7/e0sKBPa184rJJ5OUG+dkzHexsjLFoUpBPXF3GsdZBfvFSB59YX8DsmlK+cv9eXm2y+PsNlVy1PI+v3ruPRkXnn26eRFl2ivquBEWBIsrCKe7Z0c9XH23GVExXK260miC4V07L4jNXVDC9PAiqCmdQBTla/ZLHlQhIBCQCo4bA0KPucEeEbz5ylJae0Xv2nX4NjqEzP1vlozdVUH84wW9fbqLVVMlV+/nKbetRAl38/V2Hue2qqSwpy+Lv7juKN61w/VqLxTVVfOeRQ1iKzhdumMtbdb18/fk2iv06ty3yUVxk8NsdHcwqzWXupDC/famPxoE4N60pwG8Euf/FVkJei1vWVHKsP8Km3X3cuqSWXL+Xu146wvHeJPNywqyal82cIj85WT7eOt7FD55oxYlGWViaT+WiAiZX6kzDZmdHki89uJ+/uGo+75mZx9/8cB8LZ+Zz9fogP36ok6caBqgyVD53VRV5RRbfeK6JD8+vJuz38U+/34/m0/nkokpq8r389Lk6DrSf1NMetbEfOrDh2CdyQGUEdLTR/mPHH0MCmlTE4r5DJXFWTcvlyjVTKSrw09eT5JUtB1G8GnpeFpvf6uKNnjgpBYK2wrKqPG5eVcMbdS28tLuB26+bR1lREV99+BWyPBofvXIyz27rZvO+NP5EBzevr2bdojI8hsHepj5+9PAO2q0ySosT/M17p/DWnm7u2dpBWYHOX147h+aOXn67tY6rFlUytzaHXz3fRHQwxR0rS5lWW84r+zu5/7ndTC0OcNPaqZRX5tDeD0++Usdz+zsI6AFuXl1OfoGPB19pYHfrcRZU5HHT6kk0dPTx+K42bl5ew7SKQn74h13sahvkL9fMZM3cMv7rwf0c64uwtljhmnVT6DVV9u04wN/dspBf7ezlO4814ShJksroyTC5BHR6Np/dUM40l4AquHpQskkEJAISgYmKwHkkoEIDtNo2+fxHp1GZq/HTx49xuKuf2dVFfHhdDW/Vt/P9p47x/kuruWR2Pj965BADPRa3XDudAo+P7z9ygLRm8b9unk13T4wHNtfh8/t4z6opdPRFeGxrMyvmBpldEeb+lwZo7Y9z49o8vB6Vh57vIehTuWl9Lk29MZ57o88VYQ/6HH6ztZ0ZM/Iozc7hhTf66ehv4nOXF4ORxd1PN3PJ0hocv8KjTx9GM1P8zS1ziMdU/uOh17jt8kqumpXHX951kCJviP/ng5M52hjl14/tobTcx+3vWcL+Y13c82wXn7yyktyQxr8/UI/m8XHrqjA1BQZ3P93Kvo6xJaDC6OV9q3PkEvx5uc9HENCnjwwQMYVA+ug0IauURiFsCQmKNJZmE9NUhJ67Y/kIOWk0JUkCHwOaieYIlyEPHseh0EqTUlQGlAD5VhwLD4OagiC1RXYfUcLE9QgeK0TQtvGpvah4iNsBoopBUk27Tg+lTj+2FaJN96ArSUpMVyKUTg3CtoXPsehWA2iOB0dNoalxIqjEHC+FtkVIpAUoQt9MxXZs4oqGEE7NtiyE11G3JlQEMo5PYdskpkECD2Hbxu+k6NL8bnFUvqnhJcKAobF+USXXbKjkyPZ2tuzqZlqln3+4uZYfbjrEb146jtdJ0q+OXm6KoqhcMzOPz2woZ0qpEL6XBHR07gB5VImAROCCQWAEAf3G74/Q1D12QvQJxUvIslg6yeFDl0/CHxbfuRqa7WDFBvnJ453s7TJZXBHgxuumEXIiDCbDRPp78Chwz/PNRHWFT26sxkqmKPNng0elt7+Pp3Z28GZjknVLg8woyubxHX10RJJsXJSLR0vzh22DBIJ+NqzKprMnxo49ES5bWIA/qPHIy+1Mzwtx+eIAgexcfLZJwrF5els3m/a2sG5eIdcsysOjBVAs4Tho8/OtTWw92MfNlxSybEYhX3zoALEBnVsWFbJ8QRnoKQY1i/52k4eeaqEnDTetLyIvYPGzJ9pBM9iwLER5rsbDm7s41DV2M0REQNMq3Lwmj4+uqJQ5oGMH/dCZhm7Cf73vAL/b2+NWt41W01yKJkR/dCzFRlhzekQiiyKWlzVSwpdIuBPZwlpMiDw4LsEUIu0eYa2JSVR1CDg2CQX8ju0Ss7Al3BbEUU3XFQLHwBRq+koS4YskmhC1FxFVYdMpPo/pA6iOB5+tu05GCTXjciTOHdeS5FhC/ld1+yksN4Vjka2YmI4XZaj/KTXpOiIJLTGxtemSXNWN2gqHBRwvcTWNj6TrzuRxbJJubqvl9k/Eg9OGyZyAyd9/cDql4TApLQfdGaQ56ufLv9zCvt4ccpzYKU4Y5358FK6bk8tnLq9gcklALsGfe4DlESUCEoELDYETBHSQr//+KM1jSEBFYWlcMyFtUaqnqSjKJuT1kYhbHG0+TsLrJeJ4KLRUQjkDlIc1jnXHiDs6Xk+aaDRIRA9QqrSTtgyyfGHycz309yeoi/lICXc/PUKeY9Fi+0hhUKbGUG2b42YWGAZZegw7ZTOY0sjxRrB1L31WkAQGOZ4YBbk6eYqX3u5BumN+ujSHXDOO35eiuNCHqnlo7kgwYELMzKZK78CjQbcdoB0/pVaSPF+CgsIQgyb0tffTm8pCDZjkaCmCJOmIZaEYCn7DxGfH6EsG3b6OVdMd23VEfP+aPG5bWYkqi5DGCvqTBFQ4Mnz3waP84PUBnJRQnRw9EjrGV3fidIpwVVLssT29I8i1OOWfx1MTEWCtl6LcMDk52fQPDtJzXCVlCWo8WooEJ6GwnBQfWpbFHVdMpiInPDT+o3/esR0MeTaJgERAIjACgaGv5UPtA3zt4cO0HB/j58OfHAzx3Tv8zBj5/9N3OO0zd2VONGEXfdLY+eSRMoo3pz5Thj51vef/3Hf+n+tH5pwjn3MiriQKvP5se9tzjsFsFQEmO0NAb1lbhRSiHwPMR55C3HIihvf7V7r48hPHGBChRck9xngUwLJsdE133SPSluXado7VOPiUFJ+4tIhbL60l2yuiz7JJBCQCEoEJjsAQQTrYPsB/PCQkh96OMU1wPC7Gy1NsvBbctDaXD66txpBWnGM7Cyx3sVjhrZYEX7hrB0cHPYhqddnGGoHT377HrgioKuTw2SvLuHppOZqquwRUpIHKJhGQCEgEJiwCIyOgkoBO2GH+81HYDAG9YU0OH1pXg6GPXq3FuQB4wumAmpgIytGfdvjyT3byhzqLmKOhutI/iisEL98Lz8XUebtjjB0BVR3hL2wjzijyXtfXBvnsleXMrsnCRnfJ59jR37fDRX4uEZAISARGAYETBHSQrz18iKbzuAQvSn9d53dHcb+TEfUMilibzDx/R5rDiE/dAl1FhI8yyjLu72IRfOh5PV7iB6LvqiMcEjOpAadf6yiM+mmHdDBsh5vW5PIRl4COXf7p2VzbhCOgrt26KAxyLF7e3MoXn2qh1fRi6BHy0wo9uigFkm0iISCKqmyhNqCo5Kkqn1gT5oOXTCIcCqLI6PdEGmp5LRIBicCfQmAEAf3KQ4c41n3+nnRpLe3mIuq2juZoKGrMLWgVPylVQRfFs0NNkM2QpZDU4iRUwy2O9VsKlqJgKpl9RF3BeGgqNgYptxBIFPiKol9x/WPVRGG0OPctawr4+NoaDOPCpu4TkICKCnRRmZ5msNfHF+7exc4mm7hm47dFpd5wYvNYTQl5ntFGQNx0ompfKBAsqvDyiasrWDa1EFVVJQH9v+y9B3ge1Zn2/5v2VvVuFUtyb7hhcMMYjOnN9CWUEGDDhmySL4Xky/+/yV7JlmQ3u2mkEEiA3dAMoUPoGBdsbNybXCRX9V7fOuW7zrySLSCAbMuyJJ/jS1zGmjlz5j5nZu7zlPs52eDL/iUCEoHBgUBPDGhNO//x/B72n0ICqjsx1wooAuJMFCwRCmU7GO4YRUbRUUYpknu8Qq5JAQsfpiZ0oh10R/yI4wWJGtxEKrEAElZbIa+oC20cW1gf4wM6dGF9FV7eLyzI5K4FoyQBHegn0yKKg6j/HsPBx1sb6/id2A3GxL5EQ3eXiGzDCwFXxZQSn83N5+Ry1TklpAQGd+zL8MJf3o1EQCJwyhHo5nS7qtv46XO72d946kbkN3V0NUrpyFT8PocOW+VwVTNdUR3bMbqlCnvG56AoFrql4ze8ZGcrqLpBQ3OYtq6ERjXKwIm5Hy9qwuCRFDAYkWHQ0h6hoUWEEAi+MXCcQxhjhDzjbefmcKe0gB7vVB7/eTbCAiqq7CT0Mjtth0df2sMz66uoMJNJsR0UR3OVLgVpEbsF2YYWAkJWS+ytbcXBdsRe0yDDY3LZGQFuWVDImLxUUAfO7TG00JOjlQhIBIYfAkJ2SPyolFW3IVzw+5tOod/aUZhfZHPDJdMIWRaqqrNlUwUvbKyig1T3C32EfioOccVyPVjj0nWuvWQ0GT6DZRsO8uaWDjpVUbxFyClqiXc+Kl7bRnXENyCOLYL8bVEwxel22Ys4UuH6Bg9x4ZTGVsQXX5yvYjmiJ6FgDZaDa6kVnEBx9buFao5F3PHicTSiWhQvDnHH4+p2x9AxnCimqmLbQu1byCEKiulg6DZzSjK58dxi3tlYxaubG92MFKGXPVBNcBpRTOauczO5c8FINOPkVRzsj3sadi74j4Ni2ibNYYs/vLiZ57bFCVsqquNzF6dOhIioEy7bkEJAPGSiwpQpEo8cLz7Dx/wxQW49bwSzSpK7ZX8lAR1SkyoHKxGQCJwAAjbYcRzHw67qDn767B4OtAwc8fn4wFtVm9/cUMrk4iz+47mdLDpzBNMKs7j7V6/SGs9E61UaWdg4o6qD17C5sjTIl66bjGNH2byrhd+9VMtBy8FvmwhBPVsLE8ZDtiqKqdi0WmHiiuZWDPS5BU4cV4De61WJRG10M4ZJHENVEX9E5ULd6yUWD6FbmouZPyBMGn7a4h3ErBRUpROvkUSqCXuVKBmuIz1IltJEE0noZhxTt/DpKkmaj5hp0xq3cHwWS8Ykc/eFE/nL6gb+/GGdm4Q1kARUbDnaNYNvzEvjjoU5KEbwBNbUyT912BNQ1yCqwqE2m/95YwPvbo3TFFYJaR5EoHRA7BplG1II9BRX9dk26X6bM8elctW8EmaXpuATLg/Xqi0t20NqUuVgJQISgRNAIEFARann3d0EdH+z+PidmhZRgvzThRksnFHA/761h/Fjg6RlG/zo93tosYLoRI9aQF1i6CE/Ncbd5xUwaVwGVfWdpPqTeOyNQ7xX0UwqCqNyVIpG2EQdhZzkJBTNYHd1lF1VEfyKxvRciySPSdCfTHKqj7qwyaaKOPtbQ5yR52FsGtiWQ1a2wbq9URraHaYVBRidYxM3fOxrj7DjgE5lQysXjg8yKjXOY1tN2sMaY1JVzhnjsKMmyoFGlbPGJlOQqZLk8REK2+w6HGVDfYiFE73ce+FYnlndwP+urXW/Qh5n4Eqiii1Hu+bhm3PTuWNRDoouCeipeQK6r+rKINjg2A510SjPv3OQ1dvrWV8fp8UXJP0kluo8pTc+jC9ud9ehH5+mc86kTBaeXcDEohQM8aC7vNMVABnGCMhbkwhIBCQCvRHoJqB42F3VwU+eFVnwpy5uMmYGuGsu3HXVBLocDy1N7Tzydjkb1pu0eWM46lHXcEKwycOsIoevXzueiupWPtzTyG0XnsGqbbX8/s0KgpqHJfOyuHphEYdqW2lr6iQ/J0jYUXnmnSqauyxuX1xIUbqX/bURVMehqCiZD8paeXJ1JZfNzObqmdm0hmwaujp4a00dmdl+rpo9lur6KkJhh5IxhVRUVPHA67VcMSOXL1yUzU8er2D1nhDXzMzklkvGc//z2znU0Ma918wk3lFLW8xhVGEmjY0O//XsdiaNS+IbF03g6dUNPLqm2v0KeQfQBZ8goAbfmpvGnYtF3frAoH5Mhr0F1OxOSRLBHrbmELVg7bYaVm2vZXd1C7vqvG7WWlT1ELIdgmp3HIg7bYK+njo3xqBeOSd1cOKx1XtVb1OwbJFSZhHAJj9ZYUqhyuyJecydXERakoaq9dTAEgPr0Z47qYOUnUsEJAISgUGCgIj/NMEx3BjQf39mN3t66YCKpPOBDEqaku/nyxcXkWwESEmB1nAH//n8bkpyCiiv66KipvMIbkIbNOj18IUzk7hybiGvLj/AjoYId1w8jhbL4dcvl1PTHuGWOalcO7uYv7xfzUtrqzh/agFXn1/MivU1bKlo4u8W5WMoCg+/U0lzc5i7Lx9LcW4av3xpPzNLA1w9O4fX11fy+vYWtK4Y37p1El7bw09e2khdI9xz4SQumZnMvz5dwaGmEP/9lTFsL2vl968c5Id/N41gMMC3HtlANNXPFaMNol0dWB4fl5xZiheVf/vzLsaUJPPVy4pYuqqeR9fWuN8ikc0/UE3EwXaoCQJ61+ICMPwDdenjus6wJ6CfREUEMStEQjE2b9vOB5XpNIZNDrVHONzUQaQz4RqwnR4Z2ePCVZ50gggIw7SgoSKz0O81yE0PUJQRID9oMC5XZ9b4IFmZGeiixKdsEgGJgETgdEegm+eUVbXyL8+UsbOxl9amsMQNoC3lX24bxayRHv7z6Uay8mLcccEotlTUMr6kkMdf3s9zm5uOzJZI4hmZ5ecHVxVQmBtky64WWmNRJpakogX9/GV5Da9sruXmOelcMSWPR9+r4687Wjh3TAZ3X5DL1kMtrNrTzg0L8mhuDfO/7zVR3drJP15azKKJOfz0xb2MLk5nyZxsfvNiGa/tiTIz3c8/3TKS/QfD/OLNfewNBbh1vJ/vXDOWP757iIfXt/Dza5OYMjqX3/2lgv973WSeW1PDr5bvY0R+kKvH66SkZOPxaIwfkYYSs/nRE2VMGJnGly8byZMranh0XW0ig/8za9L376IV8aYdqodvCwJ6YSGKZ3CrwZyGBDQx4cKNa7vaYxpNXSYH6pqoa2qntSnmWt5s12yuSB3J/n0++tibg22bLvaqpuH36+SPSKIgO43clCBeVTzWjtT57COa8jCJgETgNECgFwH98dNl7Gg8ujkXVjjPwBnieOT/zCTXE+O2X22mw47xs1unMnlUOnasix89dpBV+4QFVHxfwaMrzBsf5JtXj+VgQxsV9Z3olkJmwGFMSSY798f501sHOG96KtefncOTK+t4aV0ti6ekc8uiIpbtaGVNeQe3npvjJv386e1qqhqa+McrRjOlKI2fvbSfSaOyXQJ6/wtlvLe7nZKAzo/vmE40FOM/ni1jf1uYr5xXwnXzR/LjF3bw1zKFq0tCfOuOmRyuaKFkRBrf+OM6NrTBV2bncO25o3hu+X7KK1u4fm4uWWmZ/OjxnUwqSXcJ6OPLa3jkgxpXr2Ug6/C5BFTxcN/8dElAh8Qj7wYIuzoKiY1K73gNGUZ46qawV/UIR2Q2qkKGQxDPngSjwV1i7NQBJ68sEZAInJYI9CKgP1q6g+0NvQioiLIcQAvoty7L57qzi3lyzX7inSZTJyVRkJuN34jy/KYQD796kGgsiqKoZCbp3HVRAWeNSuXBl/ew4mADHjOJkkyDmy4ooDArlaeWHSA70+CORSVsO9jOnv2tjB0ZICXVy+PvNVLZGuPLi3Ioyk5h/d4mIh0dzJ6Qw97qLv74XiXnzyxyCeivXyhj2Z52NCvO1xaPY8GZI9m66QB1nZ2cN3MsrR0RfvjSdva3ahQocX52zxSm5PpdgvuNx3ahGQpfml3A3y3K4d21VXTEAiyYkiYqjfLvS/cwpiDIPZcX8/h71Ty8ptqVfRp4C6iX752TIQnokHgJ9OwKuys0WEJTrKcN4I5xSGB1qgYppNlcXdcE+Tz631M1IHldiYBEQCIwmBAQHysLHJ2dlW386KmdbG88+i0TVHQgy1mOzYpz2fRCgunJpOleqltbaWy3SQ1qhDUfT7x7gHCl7bcMAAAgAElEQVQ06r7N0wI6F07PwK/AaxuaOBS30WyVNAPOLPEwriiZPVVNjB6RynXzRrJzfzstESHGZ7LrUB2ryiPkpvr56oW5eLwqe6qF7JKXcDjs5npsro4wozSLM4qDrNheR1ljzM0pmJSiM3taAeNSfdiGTmdnmPW7allRHSVsx9FNjSunpjOhIIl15a0sq4iRpEQYk+PhkllZJAXSaW2NERayTFGT93a2kOpTmDsxnY37OlhzsC3hgnd/BqYpruyPxjcWZnHXhcWohnTBDwzy8ioSAYmAREAiIBE4LREQ5s04OF52HhYEdBdbT2EpzoATwasppKWm4DUMKtu6XL1MXVfRNI2O0FEZJmHzEZqaIu8iZoocjURzU1FVBUOzSTZMrp1byPnTRrD0nYMsP9DpHtAeChOzNGaNCHLPpSOoaY3xzPI62qNCBzRGVyRGRPjNNM3tK2bZrvi8CLMT1xUpBHlBH7qu0dbeQTRuEVIMhNdNWC4NLfEjxm7aIrnVQdEt/IZGSjBIe2cX8XgiV8Hs7tjQEn+PuQo7A+uCNxWTVNviyxdkc9cFY9AkAT0t3wbypiUCEgGJgERAIjBACHSzKlEJqaqNf3lmN5tqBtDn/rG7DNhC8j3RBLEMa4mEKBHXb9kWai8h+s8DSHMU0nWby+ZkuKonz75Xxdu7m92+xI9uw+Q8g5svLKCh1eEvyyupawt3+8ogqgq74KfH07la4G7ScaKFVEEzP70poni9myfSfZ7yWfoCA09A0y2Lr1yazx3nlaJoshLS560v+XuJgERAIiARkAhIBE4EgW4OurehnZ+9tI+VeyMn0tsJnRsQJa979dCl9ibDPZbBvl1C9CRqnI/L9FCUlUpZXYjK1qMWVM3SSA+oTCz00GXa7KuJEI8cvV5UTRTo/rTmdy2bR0cbUntKnXzaGb1d6t2gf2rvp4aAfv/mySyZniYJaN+W2DA9qmcb5SY3SW30YTrL8rYkAhIBicCpR6D7e1Pd3Mr/vFvBg+sjeGwVLxBVRNXygbOIGh8zIcaFS/s4mxi18G57bSXhRhf8r5e2pmIn0lM1TEzVcktu6r2kjyy3fvynN3Fsb7JsKqI46Ge1j1tTP+/eBi6buZk4xU6c331zPrMyVfAO7mTd01aG6TifheM8TbLP4wROniYRkAhIBCQCfUTAcRy6QiHeXH+I773SjOJ4CBKnSxUETbbhjkAVcRakWDx433kUiBKQnoFLgDoebCUBPR7U+niOiYWNSjQaR1Vt/IbH3Z3JJhGQCEgEJAISgZOBgNC43lTewg+WHuZAp4PHDhNzrXqSgp4MvAdTn11OiLtn5/DN66aQLOxeg5xuSAJ6EldP2DapbwqxfNkaSkfnMXvGFDyqfAmcRMhl1xIBiYBE4LRHoLo5wh/ePMATGxrwCeKpOJiSgA77deE3Ivzy7umcU5LmZvJrn5F8NRjAkAS0P2fhiH5EDBudHZXtLH11BSvfXc5dX7iEG684H58+uLPS+hMO2ZdEQCIgEZAIDDwCIdPi7Z01/Oz5fdR26aiOiaoMbk3IgUdp6F/RIxQGVAvTgWTb4LrxYb566zlk+kXalijeImNAh/4s9/UO3MBoGyH/Vbanlj89/x4vvP8h4ZYWfvz1m7n12gvwG4N7QfT1VuVxEgGJgERAIjA4ERClpA+1hHl4eRVPrD6ErQTxDnJr2OBEcnCPyuvYhBQNw45T6IGf3z6KcaPzMQxRuEX8DO5Nh7SA9uP6EjuOuKOwYdNBnnjqbd7dsIPD4U78tsUP/uF67rhhMclBXz9eUXYlEZAISAQkAhKBjyHgODimzdqadh58o5xVu6NoqvS+Dbd1ojgmju0h12njzksnc+O5uXg9GoqrOjBw2ffHi6skoMeL3N84L2xbvLd2B4898Q4btu2nKRxxRXB9tsV3vng5d3/hQjLSkvrxirIriYBEQCIgEZAIfJyAJv4/ZEZZuauV/337EBtrhEVMtuGEgIWJbrVx94JR3Dq/lOxsEfUpNhrKkJB+lAT0hFejg+WYhGMab76/jQcef5k9FZWEonEcR8FSVDTL5p6bLuTe2y8mPzvthK8oO5AISAQkAhIBicDnI+DQEbFYs7uJx5YdYsuhMI0elYhqE7Q9GI7lirwLIXbFGeQp059/s8PuCJ8tNEptLNXCUizCiiCWfhzTwaOZ5JidXHF+MdeeW0JxksctGzroU997zZIkoCe0ZIW0hU1LZ5S/vvkhjzz9Fjur6ombiboLooSYeLSFCu7tSxby9TsupTg/84SuKE+WCEgEJAISAYnAsSDQGo2x8XAbb7xfw/JtzbQ7fuxul3zCUWuD0I080oS19PME1o9lBPLY40Ggu/q8a9EUXvU6XSVgQ1q8lfyUGLedP5l5M3MoSAavG+85tMIsJAE9jlUhxH7Fj6U61La28+IrH/DE0nc43NhOuFfRrx4CKrQ/lyyawTfvvpIJowqO44ryFImAREAiIBGQCBwfAsJUErEsatpM1m1p5tW1+9nY0kUEHyHFjw/FzVUQ3zWElc1NYJEE9PjQ7r+z3ApSNgTR8FkKLYpFpifEpdNzOf/MkUwpTCLZJ2inAqY21PgnkoAex1rpIaCH6pt45Lm3ef6l1dS3RjHdHeTRXaTabQFVFY1L503gvnuWMGVcyXFcUZ4iEZAISAQkAhKB40SgW6FFlEZpC9nUtDqU1YRYs/kQW/Y1UR+ziWkieaW7brSjgyM1q48T7X47rUVV0e04uU6YUZkpXDBlBNPGplGU5SEnOYDhsRFWUrFXcNOOBn/e0UewkQT0GJaKa/UUu0RNYe++Jh5+8jVeXL6O1o4wjptx9tEdo6hPG1MUNDQWTR/HP927hJlTRh3DFeWhEgGJgERAIiAROFEEjn6bBBcVtCUat+kMxekMxwnFLeKWg+0SVcFmRDzoEGMzJwrRIDxfbAg0DbwaBLwGaUGDgFdHVRxUwTZ7TdHQyHv/KMiSgB7DohO7x6gTZ9eeKh546EVWfriXhljkU3uw0YgpIiRYY874kfzoa9cxd+b4Y7iiPFQiIBGQCEgEJAInDwGXcgrO6ZJP2QYbAgmemSCbw21LIAloH1ebeDjDlsUHZbv5ze+WsmV7HZ0xsNT45xBQYSBXmV6cw7/+n5s4d/bkPl5RHiYRkAhIBCQCEgGJgERgeCIgCWgf5lWQz2g0yqr1W/nn3yyl4nAbHY7Yjlj4eycOfqyvhAVUccNCJ+Sm8NP7bmHxOTP6cEV5iERAIiARkAhIBCQCEoHhi4AkoJ+YW5H9J1hld1RvVKPNsnhlZRn//rsn2NvSQFwEZzvCse6Q6oiq7yadIhBY0dxMwt5NODVURSUrNZn/+t5tXH7ezOG7muSdSQQkAhIBiYBEQCIgEegDApKA/k0CmgjndRyb5rY2Xnp7Kz994FlquhxEZruimihqnIyAzvlnnsHo0lKWb9jO2u3lqPYnTaIifsPr9XD///clrrno7D5MizxEIiARkAhIBCQCEgGJwPBFQBLQT9grhYi8jmUqNLR08MDSl1m6dBVdESFJ0UnxCD+XX3k+iy+ex4iMFNK0ABu3lfOzPz7D+9v3uWKxwuKpqAq2bX8ksPvX3/8iN142H+2I3MXwXVjyziQCEgGJgERAIiARkAh8GgKSgH6CgIoSmh7qazv47QOP8cRb7zNjYjE3X3MFZ585heRkB4+QQdBAc0W3dN77oIwfPfA8H5ZXk2THjxBQxxayFkctoj/5+vXccvV5+P3+br01uTAlAhIBiYBEQCIgEZAInH4ISAL6iTl36OjoZMWKVYwcWUzJqDH4fDq6WyZXcYmjSEpKCPbaOFi8sWIzP/zNc+ysbMLnJGJIJxenErVi7KwLY9k6SabJN+++hi9eu5C81FTQBlZSwcbGxHQlocSPGL0oFPrRJmU4Tv0r4GP6e2KK3MkSlnnxY4gir6d+mHIEEgGJgERAIvA5CCR0VbuiNgebFKrbTZq7mujo7CLL72XWmEwKMoKnLYqSgP6NqRcEMxaLoaoqhiE++J/WErXg31i+0SWge6oa8dhCrN7ktiUL3DjRZ99cS0tUwWc73HvrFdx90yIKM9KFOOjAa3q5oa3iP91JVojx97REYpVsgwSBbsE3pUebT6guuBltUh96kMyQHIZEQCIgEegTAW1qD7NmewNlhzuICgEdRaMoI5kFU7IozfWftihKAvopU98jypuwdH42AX1zxSZ+eP+z7KxswOtueCxuXTKf8+acwdIX3uXd9bvBUvjidRfwD7ddRGluDq6K04ByCRscoVnqEMIkrniIxTx0dITp6uoiGjGxrOEmczt0nmuxzkRlC0UV1nUbj9dLUjBIcrKKT7Pw2AqGWDSaLoKMh86NyZFKBCQCEoHTFoGEBbQtFGddWTNbK9qJqwaOo5CXHGDBGamMKfCdtuhIAnpCU5+wgAoC+s/3P0tZNwE1HYvbrj6Hb9xxDW+/+wG/ffKvVDeHuPHSeXzjjssYV5R/hICe0OX7eLJr5XQgZkJdh8mW8hr21bYRsQz3303LRMGDrgb62KM8rL8REAlriaS1RFUS0YQFXtPCZKaqnFGax+jcJFL9oOuuRkP3ECQZ7e+5kP1JBCQCEoH+QSBBQDsiFh/ubmXjniZMRQg4KmT6DRZMSWdicUr/XGoI9iIJ6AlNWmJxLV+zkZ/89i9srmhGEYlHmsM1F87lm7dfiaE6/OfvH2fpml1cNm8m373zYqaOKwJFP6ku+ISj3cbCJGLqNLSprNvbxuGqatfSKerUJ/y5sg1WBBJEVMQdJ+J1PZrGWWMymTg6QDAYRRXbBsXvVtqSTSIgEZAISAQGGwLdMaBxhw93N7FuZzO2qrsWUL9f4dwp6cwsSR9sgx6w8UgCekJQJxbXus07+OnvnuP9LYddUmCpDpecM4P77ryaSeMKeeql5fz8ib8ypnAE3/v7K5gxseSkE9CEkL5Na1xh66F21u+oJhQRoxOcptv5L2M+T2j2T8XJqmMyMstg3pQcCtK8GB4dRZUE9FTMhbymREAiIBH4bAQSHCFsKmwob2Ht9ibiqK6XSzdsFp6Rxtmjs09bECUBPaGpTyyubbv3898Pvsjrq3YKexW26jDnjFF898tLmDdrItX17fzb/f9LXUML37nnOmZPG4ei6gnr1gld/9NPFgu8tctmU0Uz7++pI+x48Isk6iPN6U5IOkkDkN2eFATCigePY1HgiXDOGUWUFAXweISrXmbGnxTAZacSAYmAROC4EUhwhIitsqm8ldVbGogr3QTU47BwSjpnj8487t6H+omSgJ7wDNocrG7kFw+9xOMvv+8SAUtxGJOfyvfvvY4rFp+NGXd4/b11LFu1meuuWsj8mRNxhFi9ay/t/ybIZ3vEZnV5J1t21BCxddcqa9hHLWUidhXlMwrZ9/+wZI/9gICpOCiOhs+xCXpiXHx2AaV5qXiN7qy2k7Ki+mHgsguJgERAInDaIdCbgLbx/pZ6zG4Canhg4ZQ0zpIE9LRbFf1yw4mCndDZEePBP7/KLx59ibCW0Ar1ewy+c++13HH9fILohEI2zz/3FpMmjGfmrPGoqshIF1ar/nOfCgVSzYbOiMW2w+38dVMTluSY/TLXg7ETEcmblaRxxVmljM1WQBdrKmFZl00iIBGQCEgETjUCiVC4sKnxwd4uPthR64qY2CgEdYeFk9KYNk5aQE/1LA3J6/cQUMuEp15Yxk9+/xdqQ+EjdeS/dMMF/OMdF1GUno6qGOzedZC01DRy81JdjdCTQUCFXvmhhgivrNlFdSRpSOIqB913BDQnzoyRyVwwPZ/UoI1boksS0L4DKI+UCEgEJAInDYGErElnFFbv7uDD3Y1o3UVt0rwaCyenMXFU6km7+mDvWLrgT2CGegio49i8uXIDP/3982w7UHukxwUzxvKdu69m7rRJLi+wRdilEGA4Igbfv2RByD91djis2FzNxkMhYm6cqWzDGQHDdvCrYS6eM4bJ+YZbJjaRZCabREAiIBGQCJxaBBIEtLXLZOXONrYdbO+WcVbISvJx3uRUxhTJSkindo6G+NVFOc5dByr5xZ9e5S9vr3c1voTSV3FGMt+953quvXQBiYJKIguop5yN+P/+K2sjFEljZpTqRoVn3t1Li50CSmyIIyuH/3kIGKIsLDYluQZXzS4kI9kj+efngSZ/LxGQCEgEBgSBBAGtbYuwckcL5bVRRHU7xVHITw9w7uR0ikd4B2Qkg/Ei0gLaL7Pi0NnVxQNPvsZ//M+bdMQhBRu/rXDr9Yv5hy9dRlG2EJs9eeLhIqmoxWzn/W0WK7c3YSkKuiMDQPtlegdxJ8KirmFh6SY3nD+WqTkBjP4LKx7Edy6HJhGQCEgEBjcCoqJiXHGoaOxkxeZmGlttNEdFc2wm5PmZd0Y2memnr6dSEtB+Wr+WZfHKu2v56UOvsPNwPR4HvLbC1IkFfPvev2PhWRPQhev9JLlHhQW0IdTJ0+9UcaBVx1EsNyFJtmGOgGKhOxBVbS6YmsX5E7Lxe6Qk0zCfdXl7EgGJwBBAQCjSRG2H7ZVtrNjcQCSuoToaumIyszSJ2ZNzCPpO35ApSUD7cRFXHKzjV396kWfeWoPlaK7Iklhc996+hC9cs5DsVB+6myTS/00s9OrWMI++spsmOwlHjaHbp+/C7n+EB2uPgoCqRBSVGfkG18wfSXLAjfeQTSIgEZAISAROIQLCAtoWirGxvI31e9sw0VEdFb/HZPaEFM4cl41Q0DtdmySg/TjzkZjF48++wy8feYGa9rgbC6pictakUXztK0s478xJ+JWEf9TpkW3sp+tbtsPe6i4ee6OCkObHVuPo9skhu/00ZNlNPyCgYLovtBg6xSkKd1xcTFqSpx96ll1IBCQCEgGJQJ8REFagRKnBI6fYtkNNY4g1O1uoaIghdJzF+zorVWHupGQmFKahu3KMp2eTBLQf593E5sMdFfzygRd4e105wgCpiRreusEtty7iKzdcxKj0ZDcW1FYTIvT9tfmJWzYfVjTzl+WNOJpJXFXwWKfvwu7HaR3cXSlC/VUoK6gE/T6+cXkRmcnSAjq4J02OTiIgERhWCDgOQg1HfNAV5eh3N2457D7YwfKtjbSbNpZ4Vzs2EwsCzJmUQU7KyfOKDgV8JQHtx1mysGmLWfz56bd44M+vUd8WcWWXHEehtDSDb911JVfMn0GK38BW9H6thCQI6NryJp5d2YyiRImp2kcqH/XjbcquBhUCItBXEFDQdYP7lpSSnSItoINqiuRgJAISgWGJgEgrFqRSfOMtC2zTJOBLJBW57vcuk7W7mti8vw1b1dzjPJrFrLGpzJmYg0+o0veXFWoIIiwJaD9PmliMm8oP8KsHn+ftVTuJu5W4VBTFZvGCCXzti1cxa0Iphlu7u/9KccZNmw/2NPHs+03gElBVWkD7eW4HZXfdFlAxNlXV+P51Y8lOlQR0UM6VHJREQCIwrBCwcQhjEY9Ba3MYj6aTn+13yadITN5f28FbWxtpDjvu196wDbLSdOZMTmFifhAcTRLQYbUiTvnN2HRacZ5/ZSW/efR19ta2ullvYpX5AxY3X7mQe266jJG5qW5C0pGk+B5V++Mcf4KANvPsqiZQo8QUFU+v2u/H2a08bbAjoByVOlBVle9fN0YS0ME+Z3J8EgGJwNBF4EgFGhtHUWi1ohyqjtFY28D0cSVkpGoIwZuWrijrd9ezdn8XMU1Fd3RSLI2JI/2cOTWNLL/uGqekBXToLoVBOXLbsamprefXj73OU2+sJ9RluvEhlmqRlxbg7hsu5rrLz6IwKxfdzUmyT3ghxlwC2spzqxIu+KiIAZUyTINyfZysQamaIKCjJAE9WQDLfiUCEgGJgEtAbfebbsYV9tQ3s3FPjJxUi8UzChGGANN02FXdxcptNTRFVCKajW57GOlRmTsuiVFjUzAUoZRzWvNPIcovUrdk628EBKwrt5Zz/yMvsmb9HiKWiBUBj+MwekQaN197PjdeupDsDB+qKn4jEkeOPxhEENA1u1tcAioqIMVUJAHt70kd5P1pmsb3r5cEdJBPkxyeREAiMKQRsBHpRBFLo7omzIc762kPw7zpqUwZ6cdSdBpaYc3WOsprw0R1hbgCPkdlal6A+VNySEpREH8EAT2d64ZIAnoSH4SOeIzX3tvAHx59ja376rBccXgFXVUozEvj7ivOZ8ml88jOS0LtlTl3PEMSBHR1WRPPuhbQGFFJQI8HxiF7jqIoCAvo/3+DdMEP2UmUA5cISASGAAIWUUflQF2MLTsbqGyOk5+qctG8bNL90B4z2FTRzpZd9cRsg4iIwHNU8nwqcyalM6E09YipSSURG3q6NklAT+LMm5i0dMV57uXV/PnJ19lbV09c0VBUsexMJqWlcPVFC7h+yQUU52dgGYm63tqRvVHfB+daQMuaeWZlYzcBFaU4h+feSsTXOIqD5f5FxNCIJC8QddHjQndAsVypCxsRd5OouytidYZvE/IfDpqm8IMbxpGTevrWFh6+cyzvbCAQ6B211BMdNRDXldf4DAQUXEnDntaf8oV9w114KLUjlbQt2+Zwq8XaHQ0cqg2jeFWm5/tYODMd29LZWSt+V0V7p6hPKIqEOCSpDlOLkjh7cibJgUROiGhCJUdYQk/XJgnoSZx5kSEnsuLr6tt44bl3ePTllVQ0tqGoYsmJGt6Q4fdyxblncePV5zJmSilew8GHqBWrH5NH3o0B3dXM0uUNrgtexICqoo9h2NRuAhpVHZdkG4pCckAlK+gjjE1TRzuhiI2JF69tu4+3IKPDtwkCaqJqDj++cZIkoMN3ouWdnWQEesejubRARqidZMT70L1yhPt1k7aBJmzxBAF1l4NNTXOc93c1UlEbxbENkvw255+Rw6gCm6oGheW722hs6AIngIWKrUQoTVeZNzmH4twA2nD+FPVhOnsfIgnoMQJ2LIcnZGfjWCjUVrex9NW1PP3yu1Q2tBFzdCKKsFIqpKgx5p01jmsvnc/CedPISgmiH6M8Q48L/unl9ShqnKiqDlsCKsi7aCaJnWVJpo+SglTSU4JYaoTqxk52HQ5R12Gh2ok4mwQNHa5NVOCISwI6XKdX3teAIOCmQ7iE80ias+SfA4L8Z19EEZ4uxUaEGSWsMgpOt3cv8W8nuwlLpkUUh5b2KBu2tlFWGyLuBFyvW266zXnzcojFQmzY1s6++rCb06E4XhzbIjVoMnNCFlNK0gjqp7fF8+MzJQnoSVy7wgIqCKhYvOChsq6DF19fyRMvLKO8psN1tqvoKI6Jqoe4/KyJfP/bdzOqKMslpsfCmQQBfX9nI0+/V4+qm8OcgApkQbVVStINZk3KQvVCbWMXaUlCZy2NreWNbD7QRMxMBDQM70w7SUBP4mMsuz4NELBt8U5R6YpDNBolHo+75NOWSiKnfvYVG02zMDwefF4vHlfSSBTfUNyM85PeHDCVODUdsHl7E+WVnXQpfreedrJqMq7AT/FoL9vLW6moM1HMng2MQkC3mVDkY9oZWaR7xNdefPMHYMwnHZT+uYAkoP2D49/sJbGXFv8VbzEVETvS0NLBu6s28vTzr1G2t5muWBBRsj0pEOE7d1zF9VddQEaa/5iXqCCgq8oaeWx5A6oqXqbCBT8Qu8P+AVATpczc+E0RBStifo6OXfyL6gg7srDqatiKTUy1CCoqs0pSOGNCHlsPNbBldy2p/hTyM4M0dHVyqDmKYwo3fWKM3TWDsJVE6HdPE5XUxSZb9C2u4caWDqmWsBCoGvz4pvHkpskY0CE1fXKwA4dANzcQATru29k2aAuZHKxpoS1s0xnTiMVixE0hnQfmEHqHDhyIA3slVRBQxUbXdTweLz7DJiOoUJiTQkaSgSHe17YINxO1r3ss2CdA8nprcouunRiNcZ2VW2o4eChOzHEwFV041wkaMLYwm45wC4fqo4QVDc2Oo9sqXtVmdH6AWRPSyUjXESN0DU7HYlkaWKgH/GqSgA4o5AmSFQqFWb9xE0tfXMeydfsIxaJcf9U8vnnnVeTnpCOqcx1rEwR0ZVkDj6xoduvPq47YZ4mX7FBpIllIcyNjhbvc1ETcTaKJ94uwCItkIvHHUmxM1STdq3HO2DTGFaZTUdNOY9hBUw3qGps50NxByDLwCWKJlQhid3S3f1NxxOb1SNMdCxFXmrCUHgf4gwBiwdc1VePHN48hN01WQhoEUyKHMCgREIFRClHHob0rQuWBKDWtIQ63RmkTWnlHsl0S72rZBgcCR31YinB9EfRDfoqXwowAo0ekkJniRQjJKG5lODFvJ0pART/im6HREoqxek8T2w+045jehAZo99dCU1WCAT9doRCWLYwcCWNAwIGiLA+zpuRRlOlBhBH0pB0NDkQHxygkAT0F89BTpmvHnsO88MYqmtvauf3Gq5g6rgAjoUx/zM21gO5s4I/Lm9CFNcxWUZWhQUDFhjOq2hgiocgRIQkKca37BSBeJYKA2iqmYhNXbWzxD7ZDtt/gnPFpnFGQSleXRaulYPgcOiMmH+5pYF9tGNU2XLIqviseR0ezVSzRR69viyHcb4qDqdpuxK7HMobkLlUQ0H+9ZawkoMf89MgTThcEHDrpcgLsrQyx52ALjfUOnfEoMU1xY8q9vV8MpwsoQ+w+TTcr3sFjOSR7BAn1ML7ET0G+j4AhbIzCynh839EeKBxixEQGu6mzZkMVO2s6iZh+XE+dS3KPNvE974lFFZ8Vn2JTmOnhzEm5FGR7MeQ+5lNXmCSgp/Dhc0yTg7U1dEVNRuUW4Q8eW+Z776H3ENAHl9VjqIK0DSULqIKpKKQaNtNG56MTJ6r4jtye6ghyatPQFWN3dT0RsZd0IDvg4Zzx6UwuSuVgdZidB1tITfcwrjSTww0dfFDWREensKiCqsQpzkoiP80Hhsd1w/c0rxPFRGV/YwuVLe2opmfIEtB/u1UQUOmCP4WPtbz0IKOf6CYAACAASURBVEagK26xtaKZDfs7aehQ8DqJzadr7HLtZkMt/GYQg32ShiZs02LO3NwkcOmmcMlPKA0yoSSV9IDPjbQ87ubghmG12gobtlWyszxEJx43bMtnR7E+Q7Pbo0JppsGMiTkUZ3kTpbYlAZUE9LgX48k80bGwHMvN6BN1Yl2lh+NcrIKArthZzx9dAqomLKBu8tPgb8L1LSwPqUkmlyyehk4Xui0qQyWaIJCmqlBZE2L1h3uJOB7iqkqqV2Pe+BQmjkpnXVkz63a2kZ/uZf4UH5aqsaKsncomC8NWMYgwZUI2Y0elkazraL188KZqYeJj49bD7DvUSsgeQklL7sfTQezCRUD+T26TMaCDf8XLEQ4UAono+0Q6aMjWWFcWZmd5JQ1dFpbqc2MLE0Qm8cz3kNGBGp+8znEgIN513fkVjjt/CprtkBqA8aNzmDo6jUy/jeES1YR80md+VnvHfNoQc0y6HJ31u5vZvLcaywy4BhLheNNcO3miz55Ni+WIPAOTJMNhZHaKG/OZk+FH77nocX7TjwOZIXeKtICe0inr2W13C52dwEJ1CeiOev74XgOG0AB1CejQ2M2L2zYsHd0wyckL4IhSospRAiruw2PbhMMKLU1RLPEaUB18Oswak8T0iVlsqKhjzbYmitI9LJySStjSWbGznao2E4+tI+I8U1MNAkEHW3OjZI/MvMeJozgGrc2m68oXrvghk3vguoMcbFvEv3YT0HRpAT2lj7W8+KBBICEhbhN3FLbsb2D51jDhcERE8OAoaqIwSC+KkkgalW2wI9DzqRSzpTk2ups54ODzeTlzYjrTS4KkeVV3jj/XCNld2921gYuYTxu27Gxic3kzbaaC101a/QwS69ikGlEml6YzujCd/Ax/wvIp2+ciIAno50I0NA6ImRbLt9fx0LJG1wWvOcIJMTQ0RMTDHU+oy2OLeBrX2XF07AkdAc2Ns3GTbRwnYcFULEbnBjlnSgGqYlHTHCXZA1kZXnZUdvHBniY6o6abGClCElwLhy1iSD+KiyCjRxMOHLxDqjhaIrdf/BExoK4FVBLQofHQylGedATituNmHx9qjvHK6jIaO8TmLMEOxCsk3muje9IHIy9wUhDQHMsloeLbIDxBmakqC6YWMrEgiNFtrPw8PihiPkVol+kYbNzdTtnuBtrCOnHNcXMqPq0J63mSrjJlTBqTRwVI9VsYqv+k3Odw7FQS0GEyqy4B3VbHg8uEBVSQNBVlqFTxUHBllRIt8arobaFM5Kb3WCYSskqChEYUi6Cmc8aIdGaOTSM1NQnTilNe3cz68g6q2sWLI+b25hJM16wp3DK9CWfCRZdoiWsYtua65YZE6w6I78mClwR0SMyaHOQAISDeB7Zt8MKKXWyvc0QC9RHrlHgnxJThWS1ugOAdFJdJWECPhpsJCb/JI1M574wcslN7LNyfMVSR06pAG7BjbzObyjvo6koYRIQ3Tunlcv9ELw54VIX8DI1JxcmMHZmOXy6pPq8LSUD7DNXgPlAQ0GXb6/jju/XdMkw6Ij5mqDTL9Vn0Hm/vPWtvNtgjx2S7WfGKrZJkaGQmGwT8BqZt09oZpjXkEBdEspugHU0z6KG5n9a/KIM6VNhnz+weFWX+r9vHkyctoENl2ctxnmQEHDPKjsPw4upddNjJ6IrYkPY0Iel2AskqJ3nssvu+ISAMLb09ZortIcVjsWjWCKaWBDFcQvjpNlATkwg6m/e3s3F3HW1hFcdWu6WTTDc8rHf7pHdOR1ctUv0aBblJTCxOIj/Dh9eOuGpQjioSmBImFBFrLFdcryfQceuPyTbUEeghoMICmtC1TOhdDqXWKyL2iDWyhy5+lIIm/jURr5WQ9XV/ukNpE0u62832NwD45G8+ojI3lCD7yFg1TeUXt49nhCSgQ3YO5cD7FwFR/GPpW4fZXt+J5QRQPkJAxTvk85yz/Tse2Vv/I/Dx97lmG66SyvSxySycnEFGitDu/PR5jjiw60ALm/c0Ut/uEHaLtR+NMvVYn6WrLDLYhJU0IVhtaA4ZQZuxhRlMKs4iLSDIsZBDFCRW6FAfd55x/wM3CHqUFtBBMAn9MQSXgG6t5YF36tzKEELUXSTTyHb6ICBiQH91xwRJQE+fKZd3+jkIVLXH+POre2iOqyi27lZRk214I+BaGR0oSIHL5+RTOiL5M5OCYg7UN0aobQ5R3xyiJqq7xWJEOVa3IpaZCCQVKiMiDyHWQ2YF9xS6+CIJ1BLEUuTdiySFCAGvTW56gEklaYwf4cWrGK637kQ18ofbzEkCOkxmNBa3WLatht+/3UNAVTdTXLbTBQEFYQH99R0TJQE9XaZc3ufnIvD+gVZeWV5JTNHwWOKdKAno54I2xA8QhUYcx0Mqca6cncfUMekY2qdbQB1sLNvCMm3iZpw2y3GTYU23HKtDNJbu/l2UaA1HolS1WUQjEUKhEDEzTpediDN2LB+6KvSrhYqKiaY5JPsVRmX7mDwql7wUDV2EhKkySLRniUkCOsQftp7hR02bt7bV8fu3at0YUJGEdEySIorpVnhQhB6po7t15D8h46TERUCL60SwRHUh92+aK13Rk8DTVzh1kRzkCKmlRGUJi6OyS6IP/SORISJzoFeQuRvxcywPsebejyFCE7DcHWwi5rR/WiIAXgSt6zhqFMsZQBkk16IjdEDBMAzu/5IkoP0zq7KX4YDASx80snxXC5piukoYogznadG63ws4ouiGeD+piIIep0MThhehDaqbsGh6OudMTidJaPZ9auvOEOjOpBeCTqL1RCfa4vsmEpWEgortEBUlN20L07QQIR5R28GyFCwTInGHuvYY7R3ttHd2EBMqLLZOcsCgpCCbcSWZpAdOh1no2z1KAto3nAb9UYKAvrmtgd++VZMgWoJIHoumnSCXLsE0XCIlqOVHtDAF8RS/d4nfR7PSE0/r56qtfQTDjws+ixfGkSZqtX8kIUlEcos4HLN7DCLcpu8ENC4y7BUbwwbDUVwd0Z6XTH9MbGLoFgjiqUTd8IcBa265VUFAbTweD/d/aZK0gA4Y+PJCgx2BpW/WsLY6hJeYu2k9PSiY+0J2pyaRwS3e29qxfA0G+7R+5vhM8akS0nuWxtxxPhZNyyQ9uf+NAkd0Wbr/Igir6SiEbLBMx3XfW1bCipooFKKQ4veQ4u37t2tIT0QfBi8JaB9AGgqHCAL6xtZ6fvdmtVt7ViQhHRsBFa/mHiujkCsR1SWO5uvF1VhCP9PxoqgxFMfXnSkorJPC+tc7cLsPiLl8NeoeaFse1F4WSZESpIv67K4mqGiCgBogrqvGE5WROFqq8/OuFtZEaTUhdq/gFXqiiJ2sdaR+7+ed/2m/FzFBtmMTVU1QwyhOinshz0BaGroJqBiHVxLQ451Ked4wReDRF/ezsckiQAxTkLDTxACaeB+rpCU5lIxIoaMTKmpbhuksf/S2RK14V/vZNphZqnLRzByy0gbS7Ci+h4kxJQwpie9qIgFJxJFKAtozY5KADpNHsoeA/ubNKrxu2bBjJKAu1RNR1XEU1XKF3ZVeRErUTBbZhWbUg+bpIuqNE4qLBz2IQs/D3beYU3GlpLiB7u1wH8loOEDIe9TFrig2msgsVBTXsufKM7nWVw3b0jFNFVXv+47WdKudCCd/CEOJELMCWI7HDSo/kSZcMmJ8um6jeUJYkTSwk3C0zhPp9tjO7UVAPYaH39wpLaDHBqA8ejgj8PDzFWxucfA5UbeYxeliARUeHp9fZ+o4P2NG+DlwIMoHu1qH81QfuTdhAT1CQEtULpqVS/YAEtBPfgU/JiN4WsxC325SEtC+4TToj3Jd8FsbuP/NKgwh427rrtv5WJp4TEzHYdrIFJacmU5hjoqti6pDOnpMZ0t1J89t3M25E7MoLs5l6TsVHK6Mgp3iypu0aV4idoxsW8VRbeIY+OiiTRdlQXW6NIfsiA+dMAo6t1yQz8SiFH729F4awkcJaEZA58Y5Gcwc4yds+0A18WsmYVQ27Yvy4ruVtMU0OgxhQbUImj7CaqK+u+EIO4eNaipYtoKuOYR11bWALpoQ5IKZeSxbX8Ob+9vQ4m59JbfMZ0Sz0K0AYVUhK+64wvgRPeL+W6dt4PGG8cdVkk0b2xPhgpnjWL2nnpr2ABdPVVg4I5Mnl1VRvr8T1UlyK2hENAiLuvYYBG2bmCjeJGLRbA9+W4QEqEQVjS5dceO0fHbcvQfzGHfIiiMssRaG1+a3d51BfnrfrcPHsj7ksRKBoYbAH16sYEuLg8cMIzaioojFcGxCC1N4dqKK1xWmS9EcxuT4mH5GOl7iVFSGeXenkFof/k1YQEX+rY6HmSUqF7sENDj8b3wI3qEkoENw0v7WkBNJSI38+o3D6E43AT3G/b6Iy4w7GnNGpXLzglyiZoT1oh5u2MKjOjSEHMpqwkzLSCI9Q2HZgTjN7WGXTImXu2ZrxK1ObMVPkhYiqqokx/10GmF0M0C77pBmanTqJkFH4xuXjWT66CDfeXg3DR3CwploQlT+9kWCnOq8vq6ehmgUr4ijUTSqO03K98fwxjy0GxZRLUKyKSi3lrDe2l6X6GKH8VoWYV0X+hlojsHl09JYMm8Er6yq48Xd7fhibS65FhmTYdUm2VJd4tlqmKhWgABRjJhCVIlh6xrYGaBGuWl6KpcvTOK/Hz5MRWeEidlpTMkL8c6hIJVNJqYeRSWKIoTwhXveTkLDIqQ6eCw/pqLgIYZqx9Ad4b7X3IosIkJNVPUQqVJ9b8KerCViQH1xfnvXVElA+w6ePHKYI/DAixVsbrbxWRG37ruIAx+OradaXEwx3BTNgmSNs8/IJtlnEdC8lFeFeHdH03C89U/cU48FVBDQGZKADuo5lwR0UE9P3weXcME38MvXDiLqLrgW0OMgoCY680anceO5+eyubOGFNfXUhh0iqoVPuPbNOEvOKmRSbgZLV1eheaJcMXsk2/ceZGx2AUUFSeysb+Tttxqpsi1GKHEuvrCACQUpWEoSLZVNPPzebjosP9++spRppX6+/fBu6toS8aAuAU3xcNviIgpzPPz22V2Ut8fxiOhNyyakxpkyNo/Fk1JZv7WJNbvbGREwOHdqBkaqh7VbqylM8TJ/ShHpfi8NXWGWbShnw6Ew583M44b5eby0qpIV+zq57pxiOsMO76w/TFNXiDsvmoFBjD9+0IC/OcQl09OYOikHX8CmrTXC0jd2YhVl853FExkVsFhXE+GlFU34ghoXTUvhf9a0UH6wjQIjzryzczljbD7RWAtrd9SyfpuFmQSLxqYwOlmlqqWRSeNHYsfhvc31rNvXQQQDDZGt2/d5TwjL6Ti2iccf5/d3Tyc/Q9YiPhYE5bHDF4HfvLCXrU02ASc2zAmoCLtSiSsWaV6LGROyCaZDa20r40uK2FcZYfn2uuE70b3urIeAKpbGmaU6l5ydJy2gg3TmJQEdpBNzrMPqIaC/+OsBvIKAHmsWvJvI7tBDQG89p4C4GWZnVTOxmELEgg0VbRxsCnPv4gKmFudx/+vlGN4w9144BiVZZ9feNlIyNfJGKLzyRiWvbYnzhQvzuXBSIWv2tpCh6kwvVXnqw3qeWdnGfVeVMvVvENCsZA9fWpzPjFEeth0wEWV5/YqH9nCEteX12KbOrRfkcbCqnUffqGF8YTq3n5vFjspGdjVEufKsIlQnRl17nNF5yVTXxnlsVQ3FRQFumpvNc+9XsqWig69dU0xzFzzy7mFaW6L8823TSHHC/PCFfcwpCHLzZaPZX99CV2uEOROyKa+0eWLtHu5eMoVir8GGpkZefTdMQZbNNecU8OvX9lNd3cYdCwoYNymLxsYoHsVDRlDjjc0trNpYxQ1zUpk7vYhdTXFCbW2MHhGkvD7M0pX1bG3ocrP0fdaxZNGL8k86tmPilQT0WB8befwwRyBBQE0CjjmsCagrs2R7MYw440foTByVxbbKesxOh9lnFnKgsouV2+qH+Wwnbi9BQB0US2fGKJ1Lz8ojR7rgB+XcSwI6KKfl2AcVjdu8vqWJn796AL8m6qWriFiYvraEiJKD5cDc0UFuPTeJwhEBbDUVn63RFIVH39jDqp01/P1FY5g6Ko1fv3IAr8fh3ouL2VbRxRPvV5PrUfnmrePYVN7A795pJd9RSfKGaGiPUpybzk/vnMI7m2v52WtVfPeqUUwfHeAbD5VRK1hmd8tONrhnUQ4LxwVosZJdI5/hhcaOGK+uOciHZSGunjeCidkqT6+oozQ7lQXTC3hi7UE2760h059CKGIR8IS4ZnEp2Sk+/rzsMCOzA9w4dwRPrqpkc0UL9103htY2hcfeqaSttY0ffHEmqhrlJ8+X0RFVKUnzc6glTpHSyLdvnoPqT+K++zdz+aIcrp01kp8+8iFb2yNcPKuYL8zP4FevHaAt0sUPLp/K8vJaHn+rntzkFJYsTqfA7+OZ1XWcOTqL0YU6j7xXyaHaCDfOzWFscSpPrKhl9b52kSPpapb2tQm9VCH7ZNkxDG+cB++ZKS2gfQVPHjfsEfjd8/tYXxcjSUkQ0N56woP95tOsIKMKHSYWZeAz/TR6e7lGFAvbaqaiKsLuyi4iihfH8VGYbnLhjBF0Ndfz/oYm8rMymD97NPurG3hr235CSsBVLFEdC79HYWJxKqW5PtdgYdtHPScKnYRiFtv2NVHdklB8PlqweHAjJ4pfilh629GZMcbgqlk55KUOZBb84MZnMI1OEtDBNBsnMJajBPQgflW8LI6tFrxw+4rIQxOHuaP93HRuCQeru3h19WGa2h0CWozOuEabo/KVy0uYOTaZX79cgWFYfOXiYlZtruPJD5so9hl8/47x7NrXwP3vVDI+RePKK2YyIcOh1fIwOtjFC1tMRHLAd69OENCvP1RGXdfRm89K1rnrgjxGpyv87sW9HG6MEHM8eGydiAKdtsriaUnctKCIssMdBDUbRfXw6HuV2E6EC2ZnMW1qIQFFJUvRqGno5KF3KynOCnLD/HyeXHWQjRWtfO/a8bS1xfn9slY6W1r519un4VEi/MsL+1EjJl+7eDTFJTq1wSD5ShPtYYVv/nwXNy7MY8nsYn74px180BnntpnZLgG9/40q8Bp8bXYxT63Zx1Nbu0gP2tw0I4M547N5ZlMt4zNTGDtC5cG3KzncAH83N4uJY9J5cnk1qyvau93vx0JA7V4ENMaD95wpCegJPEfy1OGFwG+e38fGuhhBrG4CejTWfLDfqU6UKROSmDl+BP64z02W7Gnib/Vx2Lm3he0HWomoOl7dZkpRkDkTcvAqYWJ43KQrjxojjo+yhggfbK8i1CW8JhregM6McTmMH5lMwI7hFfUku1tM99EcVVi9+SAH6mOgmChuTfMh0BwtkcyJwfSxHpbMymZEqgxLGowzJwnoYJyV4xiTIKCvbqznV69Xui54QUDjQp+zj82VrRA55QrMHRPgtvOy2H+4mSdWNlMe1ghaQotTI66F+fplxZw5JpNfvrAPQ7f56mXFrN5cz5Prmyjyevj+HWMp2xXiT8sP8c93nYkTaeT+vzTQEm7iofvO4a2t9fzh5UNHCOjXHtxJTefRsQoC+qXFIxiVFeCnz5dzoDmGpaokxUU2ezsxRWVMTpDbzitiQkEq7ZF2Vm1p5YWV9Vw4fwSLZxaxfHUDm7bXsuS8YnJyVB5dcYjS7CSun1fAU+8fZvO+EPddM5pQuJP7lzXQ0dDGv3/xLDQrzM+fLuPyxSOZPy6L3z65m/LaFr5zy2ySc3zc89+r+dLCIq6cnck//2kH6zq83HJmErfOz+NXf62h1Yzw/atHsnxdM4+uaiMjTeO2s7IoyA/w5w/3M6coi/F5Hv7wViWVTQo3zclkwui0IwQ0MWV9J6CGqN7RnQXv8UkC2sflLg87TRDoIaB+Oz7kCKhlZ6MoIaEf4ipmNHmOhuaojkOW3YllJxN3DGxVJBtFKcoJcubEEldyTiQmelWNoNchZqqU1XWwaXcj4ZCKrWhuqWbdiaIRJaR6CKlHpe2SrShekVyKDxMPKAkSOiTaxwjotWflMGIAZZiGBEaDZJCSgA6SiTjRYQgC+teN9fz6tcqEDNFxEFDXBa8qzBsT5AvnF1BxKMIzyxupDEWw1ThRIUSvRPnuhROYMSqNX71UjuFx+OplpazeUs9THza6BPT/3jGWTXtDPLz8EP/291NIMTUeenkto8eP4eaz/awo6+Rnz1Zx39WjmDo6iW8+tIOq9qO7e+GC//IFecwfH2BXi0E07mDYXtd1tLe6jZdWV9AYj3DDzDzuPH8Ue+pa+PO7VWzf38615+Ry2awCPthey+GwxaLpGWDZPPhmNSMzAtxwTj5PrDjEmu3tfO+6ceSPTObttTvITMli3oQ0qps6+dlf9nL9olIWjM3ij2/X4FVbuW3xWGKKzVf/cz2XzB3HnQuTeG99hHe211FY7OeW+YX89ws1lDc08Y/XljA63WB9WTMen87Ukjw2bm/m8Y2HuHHOCMblenlQENBGhRvnJgjoU8ureL+8zS0hdywE1FU8cESVEwvDF+ch6YI/0UdJnj+MEOhxwQ9FAqraGrb7OrCwRBEOW1SD691EiUiR9W7hKDFXPUO1TDxCR9kR70wYmZ/CvNmlHDrUxMqNtXSoHtfSoLvVkUTFOfHW71Hd6G2wEH2LgKCEvJNbbGSo1FKSBHTIPMGSgA6ZqfrsgboEdFMD/yXiMt1XyrFZQBOkx3JlhsaNyuTK+RNormrhjTUHqQxF3deQW8VBDXPFovHMyE/juXc343h83Hr+dDZvP8D7a9tISTK4+fZ8qvd28uTKMiaMy+LW82aSqils2raDorwcHE8a33v4r9x78UxKSwv5z6dXU9t0tBZ8dpLC7QtSmT5pjFu72VFMbD2Mg8H+ijDPvbaLQx0mU0uDXHH+ePbVhXj6vUOEwok40+vmlzKl1M+hmlqiXV0EkjNZ+cFhgv4g82aP4o1V+9iys5Hxo1JYsHgURSkedm3dRVZmKpat8ou/7iLbr3L3NfPJyVQ5cCBGS0Mdk6YU8dCjK7ACfr5x5QwUQ+fpNTtRNJsFcybw/Eu7Ka9oIz8vzlWLzmBicToRM8KbO1pYuayBmDfKeecEGJ2TwZtvNNDQGGXB3BzGlKby5soKtu3r5P+x9x5gdlRXtv+v0s2du9W5lVpZCEkgJAESQSAwyeRgMwwep8Ge8MZv7DH2m2D/x/7bE57HMx6PAzYwxthEA7YBkwVICAkBylmtllqdc9++scL7dlW3JLDHRmp1Utfha5RunTq1Tt1Tq/bZe60MnkzTB2/edpoUIYkM03/ftZhKvwr+g8Pnf/K0RuA/Ht3r5oAOFiGNGxLlzsrx64B46vz2unCMOnqeO94qLUU4NmE7Q1l5PovOquXQkS42vHsEW9YW5XgrZQ+RQc+542+GwbqA8XeDKC4BH9yCv2FpGRV+BHRMTqNPQMfktJz4oISAPvNuO//01AFC7hojWywnIHrnVs2rLgF1lDQhM4PmhEhoEfpUhaAtgu0DSfxqkjzLpo8YaS1AkdmL424Fid9y0nUwipClM1CA6WiUWX106gambbt+uKYpb+xhJmU7XQ3MZjWHkJY6etGDb+XOwAu5rQzYXcp12WF0WyOsJNEtFcNWyGKS0i3X2Ui2nRRFXI4MbMfBsiwyWgbLjqAoEhtOkJu1CDmSEyRqxd2YRoxU1juZJYLxhIk6NoWaI3SQvYo4L2nYtufp26OHqcl24KgOR7Qo01OgGr3Y2TzSZpDuSJICxSFHhOVR6HIlsUwJxGIoOoaj4lii+plEl4eBE3CF6yVlwj6BtAkPMEmN8KrgA0EhoIuoLPLznU78G+QfcToi8O1H97o5oEcjoKfjRf6Oa/LIo0QuLfdHQhLOb0VQT18whIBaSsDNAfUJ6NidZ5+Ajt25OaGRuQT0nXa++dT+ozmg5ok4IYnXupBQd7Gy3LfprAoZ1XS33nMsjZDsB7kWn+KpLLp6EjMVUXULSxHiKpzOyxXVkX8Xv/ggQdsh7Ii15rFL6tI0N7tIWhqd0HG2n8LBJP/o2AGyESTbzGIVamIpUlAg7kGyyIBm664I/mCTbWn5GWyO4OCEBipgPdcjoYbu9eIQtSUPyjl6uk5NqkQVdEd3c690Gaec2r0AIYkWAUeS8lVSBElqKo7WC7aB2IiKHp9Hjj3rv7Q+uNnl1ZHK8Q4ZFARzwdKS0biRC9lOl5zOD97eS0B/8tmzqPIJ6AeHz//kaY3Atx/ew1st6WNFSKf11R67OFmq0+4yImu2RAQhcNyaeLrD4BPQ8THDPgEdH/P0B0c5uAX/jSf3E3SjaidWBe8tVMeIjymaoFrarXxU7RC6HUARP3ZJRLdF6l4qDT3pJtkyFotJRUisqyeaxnbCSIGMiOELkY1Lmf0gAXWgwFTIKt755HOWOAYNNDkqrh0jlPImb0g4VGw5Fcslp2ErRFrIseYdF7SPjT2lOqSPU3PXHQXJp/KS6DWXPKqSVO/SQYV+RSj0MXYsZNvrzSOxKYmsHjcDAfrJKAEU28BwpMeBz9phLDVNjyZpA0LjQVOyhJ00OJK/JUTTJmCFUFzyK2kSkt9lErJ0N8Is6QYSsf3gTSS3BnRAQyY+Af3gyPmfPP0REAK6oTlFTLHdIqQT3mAYpxDJS7epypos64zu5pZrzrEq93F6WR9o2BII8QiowaIZQW44p4yKAl+G6QOBN8If8gnoCAM+XKcTAvqrt1v5+lMHkMVHCGJIwoMn3CSLyDvOzSpyt/Pd2NxA0vqxyKJYvsknvf8PqMS50UYvE0n+3YsYgnOctqV8WiidkL7jf/97hzowjuPT5mWrfpA4Hh8zdCOlvythXp4+A2M7/jPeKI5hNUg+3dEPHHP82MRW01JUd1F3lQPcfxzMvnI3u9z/XKSUQXw8suueyeXigpfYi8qYJGPXSzxwI6QnMmcDx0vkNRiyfAJ6Itj5DDU2QAAAIABJREFUnz3tEfjXR/bzZlOKKF4VvOxoTIwmi4y3Fntr28k8C8YnUpJ65j4ZbJ0ltUFuWF5BeaHvBT8WZ9MnoGNxVk5iTC4B3dTC135ZhyW5n45IJ52Io85JnNQ/ZNQRkO17iXbLwyYQMnnA34If9TnxBzB2EPjXh+tY35QkrGSx0dwdC7+d3ghkVVGBsVEtnXNqg1x3rk9Ax+qM+wR0rM7MCY5LCOgvXQJ6AFu2n30CeoIIjs+PDxJQUewLBE0e/PMlfg7o+JxKf9TDgMC/PHSANxoTAwRUCgCH4SR+l2MKAY+AWuhOgHNqA1x3bqUfAR1TM3RsMD4BHaMTc6LD8ghoM//4ZB22JGeiEzmpLfgTPbP/+dFEwEt8kOp/y7Xi/NlfnE1VkZ/vNJpz4p977CDwzw/t540jgwRUc52BhtIkh1s2s03FQBKdRBD+WPPSbLzm/f2gre5Rf4njP340IdVBVR0cW9KVJF/TS99xkwXclKHB4kdPLGkwdcfd+TjuXMfSjo6l+ripUZICNZDv7q0Xv8tU0xuYJBUdS08aTAryUo3ek9Xkpv7I+W035ctNs5KCVEcwkb911UlxpD5gIFFrEBvpVf7dxUeOkut1Czy9qxuqVFZWlTQoKUT1COgN5/kEdCj3/HAe6xPQ4UR3BPtOZy1+uamRr/6iAXugaMYYL8LBI4jT6XYqkaFyS6QcjUA4NUBAfRmm022e/es5OQS+8bO9vNmYJKSIRJw+pBUxaDhUxbJEVZ39yShdaZOQeVzxpJt7P5gvLxE4CFqSCy8FlwP53sfTVfk7RyFoZJhcFiCVSNMQD+FkLBKqqI5YaLbhqmrITkdKzxCyVLdoMamZ6JbkNQ4SNlHxyHqZ6K7Xu/wq64LukjsvFiHKHqabiiCFo646yECTYzVbRhrA1m3ywjaZjEFvNuOqjEjk2JV1GmgijafYEQw1RV6OQlMqS8JRmB9xKAkEONih0GKnyOg6ActzUhLCLLRUikFNJ+yS1oC8ODsmaUWKNGXMUneQdXPsT7aZikdsNSfAshkBbj6vgko/B/Rk4RzW43wCOqzwjlznHgE9wlceb8RWxLJSypAmRtXjyKE89s4UsjV30RZJp2BECKgvwzT2Zskf0Wgh8M0H9/JG07Et+KGsiKX5ClcvKaQiP5fH3mxgR0O/R64cL2aYUW3XJtiVqcMkbAvh86oOpZAzI4RTVNMGoqBu6aGjURHL8JkbFtHS0s99Lx+kP+WQ0lQMRwxAbPcY29GwVIucrGcyktI0smp2QLlEiJtCyLZdiijETpyTbfFGEtJnS1TVcEmso6YHfi9ENuvqGnuRSBPNlYCDkhKb8+aVU3cgwfb6pFtsKeeWiOZgkyhjxILZJRYXLKrlyVcbaE1luHpxIWfPKeS7Tx9iX28/thokZIJhhbCVDI70o4iqie7GYS1Fc/WRA47iuu2JRJ0b/R1QVDmZ+8ZUpQpefgyW1Qa4RQhokV+EdDJYDvcxPgEdboRHqH8hoL/a1MjfPXbYI6DuMjiU5XaEBu6fZkgIhG2JsMj2nU40J8ODPgEdEp7+wacXAqeSgFbkBrjh7FLKC4I8vPYIh3qy5IZVstksuq6jaNDT24+i6ESjQXQbWntMEpZCeVRH1yT6aBMKBl1N4Y7uJB1ZnfJwmi/fspDG1jj/94V60imLshydvLAYVKRp6c/S3ifHWEyPaURVjYwVQMtPkc0o9HQniIWiFIQs+rLQ1J0irRigq0yKKeTpQayMQksiTqdpkx8wmBQNYDpZbNsmEg6TSmfo6BMzT4dLl0xixfxSNr7dyGtbUvSlM+TlyudE51gla2ap60tTpFl85IIpLK4q4YfP72Fbc5YzygJMKVf55eZuOtIaQQ3KYw6FaiFJJU5HMkNnXMPQFCZHVfRgkJa+NJU5QVJqkta+NL1JcdwbQgR0gIAK8V46PcBtKyp9AjpGv9Y+AR2jE3Oiw8qYNs9vb+Xun+wlo3pvl347/REQhyoJW4jLSUWhyY/uOpMK34rz9J94/wo/EALfeHAv690iJNNT4R2CEGh5boDrlxZTUaDxs9ebKMrN4byZOXT0xIlEcsiJGBw8WEeWAJU1laiKyWtvt7C1vp/VZ01iahH0JUzyCieRE9bZsqWBF3b3YhgKf3vbmRxs7eZfn69jSiDL5QtrKC/NI6077Ktv442NXTRl0nxs9XSKohZH2kyqa3IxsjY7dtSRW1xFRUWEeNzkN+v209BtMbsqzFkLSimJRkjGM2za38aGA/2UF4a5bGExqpUknoXK8nL64nFe3XyItBPlmrPLmV8R5nCfyROvH6Stp4+L5pdRXlqIquko6ThPv3OQYCTGFUsmMSUW453OLI+9uJfFNUXMm5nPPU/toytuM6fSYemScsoDRSS1DHvqm3hzSw8tWZXbzqpmSnGQ7UfamDm5FCWksGl7A69t6aX/qD/9B5rm93zI3YKXlAFHZ/n0oE9ATxzCETvCJ6AjBvXwnsh0HDYe7uV///s7dGo6Idvx3oL9dlojIHle4gqVsQNcUmPz9TvmMyk/dFpfs39xPgIfFIGvP7DvKAGV3EdxUTvZVp4X4iZX1FzngdeaqC0Pc/15pexsSHCkOcGC6iglRQZvH+6hM2GycGoehxsTPL62lQ+dU8KymVG2NlgcbDeZXxWhMjfA957ZTUuXw5dum0V9Sx/fev4wnzm3mPkzKnl9SzNJbC5cXMEbGw/y8Fvd/O2N1VRUqry0w8Lsi3PNmeX0pWFNXT8GFitnF/PatlZe3tHKRy8uJxgIsWtfJ1UFQfJzw/x6Ywv9tsLt55UQDiisr4sT1g0WTs9n4+4jvHHQ5qK5k1g+OcSWpjhPbtxPaW6YpVMraOrtx1QzXDynlH3Nnazdb7J6YYzawii/2ZvkxQ31XLWwmPMX1vDV+7diJRy+eMsMmnU4sj2OHoUzBYM9HTyyrpU7L57F3Ck6r9fH6W/u55y5paTtON956jCNvSc7S14KgpcZa7DSJ6AnD+QIHOkT0BEAeSROIXkz+zpT/PV33mRvXKwtHVKKuGD47fRGQMEUNyULPnlOHnddOYP8qCT0+81HwEfg6/+919UBDZEVYR43z/BkW0VemJuFgBYaLgGdWhFm9TklPPX6ETZt7+TGlZOZPS3GI2sOcrA1yR2XTEFzFB58tZnLFhUzb3IhP352H1sO9XPBnCJuuaicJzc1s21vF5+/aQr1TQn+67UW/vmWBZjZXn7xShtJJcvNl1bTnw7ylZ9s56vXT6OwSOcr9+/AMbLcfcNielMO//T4O9TkxfiL6+azua6Fdfu7+ZMrZrK/vo0NO7qZXhph6cwKXt/Rx/7GNm5ZWUFDRzc/f/0QJXkxblpRQ1NXgofWNbO8toBLF1fyi7UHeXVnDxURhdpJea66SjhscvHSqXT3prn/uXquW1rIWdPL+OqDW2noUfnjVZNYuaicf7h/O1UlUf7ysirue+kwL25pIzcQ4s+vnUJBQZhvPrSVW1bMYFq5wbce30GmR+XaFVVMnqzx3WeOsK/l5Odp0MzDVgJcOD3IR1ZUUVHs54Ce7H0/nMf5BHQ40R3hvjt6snzt8c08tzPjbkEMWl2O8DD8040gAiY6upIiZCX5yk0zWL2oilDAf/EYwSnwTzWGEfjH+3axvjlNCK/62xI74ZNsFXkhbllWTmVhwCOglQEuXJzHo6838+auBLddWM7MyhAPv9LGkc40H7+0giAKP3u1xSWg02pi/ODZ3Ww/kmT5tBgfv3Q6z27t4Z0dLXxhgID+8I0O/vmWM3HsfjYd6SLtBCg32ulN5PK95xv52o1zyM8Pcvf3tkCuzpdunE1H3OJrj2xjVlkOn79uNrsPHmHT/g4+c0UtR7ri7OlQMLSsW/jz7v4EPX1xbllZw97mBD99tZHKkii3rSilozfFQ2ubWVabz4Vnl/HYa/W8saOP5dPzuHBREWZGIZvIMG9qHvvbU9z7/GFuPLeExVNL+coDu2johT++tIALFpfw9/fuYcaUCJ++oJh/f7ye3xyyKdI1PntJHtOnlPAvj+3lumXlTC6O8LWf7iJDhBuWFjJ3hsEPftPA9sPJk5wl7zC3EEsxuLg2xG0rqqgsjg2pP//g4UHAJ6DDg+vI9ypbsckMT2zr5puP7qaXgFuL+d42cezYRn4CRueMCRwijs2cgixfv2MeMyuLUIcgYTI6V+Gf1UdgeBD46v27eKMxTZisKz10gka37xlUZW6YW5eWU16s8+BrzUyvCHHxwlweEwK6J8EtF1QwozyHR19ppam7nzsunYSuqvz81VZWLSpl4YxCfrXhMLvrOzhnRikXLizhwTUN7DvUy9/cNp2G5gTfe6GBu29cQEzr4j+eO4SZtZldFaC+XWfv4QxfuWkq+YURvvhfmwnFotx903Taek2+/sguplaG+MJ1c9m9v5lXd7Vz8xVTOXS4jec2NhKJ6JREVPY2aRRGc/jIikoONMf52WtNlJeEuGXFJLr6sjy0tpGzZxRy6dmTeOXdRt7c2c3VKyczuSLCs6/upLc3w82XnEk8keL+Z+q55rxSlk8r5r+ePsDWRosPryzh4sWFfPVHu8mLwF/fPJPXtzfw0sYe8nNtbrp4GolskB/9op6PrCqjsiTM///TXfRpOrcuKWF+bYQfP93Iu0d6hnRDiPapaLVeXBvmoyv9COiQwBzGg30COozgjmzXDo6VZF+nwd/fv57XW1Si7+Gbnuu6304vBHqVDAWmwh+dV8jHLimnJDffFZP2m4+AjwD83QM7WHvYIuJkSGsmQevkdwcqc4Ncv2QSpcUaD69tZHJlhIsXFvPsq81s3BnnuourqS3P5fE1DbR2Jbn10nJ0XePRNUdYcXYZy2pzONDaRyaRYnJpKW09SX7+8iHi2Sx/duss2pqS/OSZfZw1v5irzypge7tDTipFxeQifrGhkY1bu/n89ZXkFRTxt/dsJjeq8bnr59DWk+bfntjB1PIcPnP1HHbWtfHUxsNcck4x88tzaenMQMTAtExeXN9GzFG49vwp1Lf18cjaBooKg9x4XgWJPodH1x9mWlWMW8+pIG47PLuhiZrSAGfOKKOhocWtlq+dXEZ31uKBX9azeG4e1ywo40B7isdfb2TeGWWsOjOHf7x/Kx0daW67cjqzKgK0NveTk69hahFe2NjM7t0ZPrK6jOLyKN9+aDv9jsrNi8uYXZvPz59p5J3G7iHdvlJsJhHQVTMifPSCSiqKfXOOIQE6TAf7BHSYgB2Nbh3Hpieb4ck3W/j+0/vptAIDLhQyGp+AjsacDPc5RcZvXn6az902j4WTI0S0kE9Ahxt0v/9xg4AQ0NcOCQFNk1azBO2TL8zMC+ksnBIlFoENdb0U5waZOzmPHft62N/Yx6JZ+ZTnR9mwr4e+eIbzZ5egqTqb9rVy1Ypy5lRHWLv9CNFgHrqi8/aOLna2JlCCFhcuLCfVk2TDjj5QkqyYU0pJTZQcO8jhlg5e3tZLj+Nw9Zk5BMIxHtvQStgw+dCCQnqTJs9t72ZSTpiL5xbQ2NHPuj09TM7VWTargILCHHrSafYe6GXnoT4m5URYMD1Ge3+SjQd63Ojokql52CmFtw/1EwqarJpaTH5JDhv3tJDsizOvtpy8nCgtra2oqkomGGH91h5yI1lWzpxEKAYvb2qlsKSAOWURHt94kI4+hUm5aVbMrKawLIRjZdhd18ub+3owlBDnzIkQzlN5+e0uEpbNspocSotDvLujn8bu1JDuMVFmtdSAR0AvrKDSzwEdEp7DdbBPQIcL2VHo10u+TlLf4XDPkzt4dEfCXSwGjNn8COgozMlwn7LEsLnzokKuO28KsbCBjnbUDHC4z+337yMw1hH42//ezquHLaJ2moyWJWCdPAGVl3g5WiTukopOUAwgHJF7DyDOQLqIuWPRpxquJaX8mCL7pMInL5vK1Mn5/PjX2zl8JE0WlYxjY0qalKJKJjdhO41pxzBVIV+aqxvqEKRfiZMgguFYFNkZUBTaFQPN0Sl0+jFR6FKiBJQseU6SrKPSpUrEzyGKSYggqjggWYg0vZuapaoZ0opCVq5IHJvIusopSSXoit+HxV5TdUiLyL6toWiODBNLOhG7TdGatnVUxyKk2S626WzEjXOIe5OmJEgoYRSln0LTIBXQCJsWGVshrumIg5umpnHUFJaV56oTGE4WTSrYXfH8ockISgTUUQKsmikEtNLNc/Xb2EPAJ6Bjb05OekSef7BJKgObD/bw7V/XsaMhjqmEUBRZVhQUsVCTBBmkevqkT+UfOEII2I7uWuaJi4nMnziriBeKeL/nqRbXnpXPR1dNYWpBzHU/kc13f1pHaHL804x5BL58/3ZeO5whRoa06hAcAgGVqJq8zLvfP8XEcBxXW1RcjkQkXuxw5XuaUU0CLrnUyagQVGwunTeJsqIQr25upaXd8giolkVznYgUt5/wgG1nRksiWasxO0sWnayecHF2vdYtz2A5q2VdnUsZg/tn13PdcS0z5TkwaEcp9peGHXC90cWByHVodwIuMRYnJCHMQvjEN0/G7MkXSV9CVcXSU9YeIdLvVZaWP6tkXKJsoqI73g+I3moYnRRJVcNW04TNAAnNJmJ53vVpVZyQLExFQ1FM1+pTqLFrv+loXo/OyadKyBXIC4FUwV88I8wfXVTlE9Ax+k31CegYnZiTGZa3lHkaaIm0xbrtnfz0pQNsPpLFVg3Eokx8eGUxGjBfO5nT+MeMIALyEDMVmb8stmMQsIWQOuQrCVbNmcTHL6lmelkUQ5WHok8+R3Bq/FONAwS+dO8OXm3oJ+YSQ5XQEAiot7J6L+9C8wbXWvmzMkAk5TvoEdXB/3sZ2bGghm4o9CVNTOGqA9iJ85B3hOPaZro9i2Wm6yDvkcHBT7svlm7wwLP3HPjN0X93x3XcXx8fQ5TxHKWQrrf8sXF6MV25hmPrh6wxR6/LDV64J33PjHv9ecceHZJEHl1PdyGB8s8S8HC92rzUIHmBdtcpjzi/v9dBij+UlUxeC+SlXaK7lwgBvbiKqhK/Cn4sfl19AjoWZ+VUjMmBZL/Dmn3tPLaugXfr+l1Jj4winsUeCRVZDr+NbQRkvuSBZNig2zqmY1MWNbl0foG77T6zNEJA94uOxvYs+qMbLQSEgK5p6COGfQoI6GhdhX/eE0HgeAJ66cwId1xc7UdATwTAEfysT0BHEOwRPZW8kdsmcRM2H0ry0uZmNu1q43CHTb8RIKvINpG3JeK3sYtAyt3qUoiZJjlOmmmTczh3dgEfOquM6iIFVQm622B+8xHwEfhtBISAvnK4jxxJTVI0QkOogvfxHR8IDKYsmQS4bHbM34Ifw9PmE9AxPDlDG5pscZgotkLa1miKZ9m8t42t+/rZfLCdus44KSeKqrgp6e4GiWQI+W10EXC3vga2v0TVIGunKQk6LCiNsaAmxsLZxcyuzqUo4rh5vSBR7LExb7JN520omkeTQbyNNh3HUVya7EoxDq2+YHQn6DQ6uyX2WeKbLbl47u6ot2ZIQYzce95ur6wO43en5O57t7LmUIqobZJSVQLuvvDwNEFJtpZtRfaX5G73tr2zsoMhxNfdyvY2s6VlFY2gIyVEOv2KQsjNGzUIKpL7aaJL3qXkgLtb47KtPLB/LQcrjlvsIylVg5vpx1+al8NpYzoBdztcbDql1AhFwyZFVoqFHNwcUsnnzKpebYDssugy96rnHCWzL/mUQVtGrrt55rqSQWqEEoqB7kj2quMe633DpdkYtvdMce8hR8E6Dna3WFY5hsOpng2pcxCkLSXAZXNyuMPPAT3VEJ+y/nwCesqgHIsdDTzpHcX9wmcdi6Yei52H2qlrS9HRH6CnJ0FvT4KsVEj6AuajPomy5OuKQygUIicWoyBmU57rMLM8Qm1ZlNxYZEDZ4HdlUI3u8OURJ48pITG2E6A3bdHe00dfr0k6CWlHSh48TQaPiQ5S1tEd98Q7u1eqZpqmey/FHJtgwCaWq1NYHKU4oHvFiqrQDyE44XEL0Rd//A5r6h1itkVSE9I1fG8/UuxTYNjMqglSWhyhP2Ozt76f/b0ZFMt7sTyedhXkRzmjPEBIC7O9tY+mjrgbLJhfCCXlYWJqhC0HemnsM1GULCmxt3N3raQK3Sbq2trL/0TzUiWhHtsJkeuUgqSgEWBaiUEs7LCz2SQedwgaQsYNyGQJ27ZLzPs1ScvCzZENOaZbsGQ5ETf9x1ZTREwDywmSn28wo9qgszPJtk4Tx5RCJI/IDha3olguYZWdGSlwkl8llej4JlHK4WreKmOTVQwun53DH6+q8bfghwvsIfbrE9AhAjhuDvdCU25ieEpkREyLZNKkP54mmchiOkJAh29xHjc4jfJAdcdBc2yMgEEkEiE3ohENipWeVNraKBKtGiMRz/dDJYI0Qle64xZNTQkOdiVpkfur3ySbAdPy4qGKkM+B6JofDh2NG86LmDu2RNEVgo6DrjlEojp5+VGm5JjUlBdRlB9EcVKo2vgloH/zo028Ug+5khOv2cNKQMM2rJxdwEVLCsk6GYJKkCPNGR57p5lDXZ498vFtSU2UW1eVUxSJsG5rKz9Z30YmleYTK8pZfEYJMQJ8+8kdvNkka4LpxqYdMigSKLBVQkoKHIlqunXfpKVqXZWoqbfYa4pFadTg8kWllJVEefz1elc2ae7UUna19LO5vtOtXJdYp0RXNZE/GihPzWryehhCd6RKXSK4Em1VmDM5wvUXTWH7zm6e3dpKMpMm4+5uSMQz7UbOcQKkDcvtTzdVDEfFVIUUiuKUjG8oflR/+PtylIBicJkQ0EtqXF96v409BHwCOvbmZPhGNLAAWqJfJ1s0sljI9pq8pXprmt9GHQEbRbT2PIqAo3qRAtlEE6kUdxt71Mf4uwfQn7Goa46zryFOY2eCrrRE3QejMopLrCUyMRADPa6ieIxe0Gk7rMF7ylsQVFsMKwYWBwViRorywjDTy3OorS4mZ/zyT75wz1suAc1DCKiQrOF7yY4pJrdfPJUl8wp57s2DVOUFqKkp5McvH+bdA3G3Gvz4dl5tgLuumUFpwKC+LcmXHzhAfyLOP318OdWlKXKNIF/4iaQQaBRYCSxHISdfCJ5Kb7fspov7XYisHScYToEVQtd1goEAfak0PY5CbkDhzAqdkpDKvoNJzpiZzyXLpvPihkM883YHCVPHIEU0pKCFZdciQzwtclIaEVUlbPUTzGro4QAZTSc/AgsmhzjYbvFuW5ZgNo5hW65sVDjH3Vwn3qMSD4QJOxki2TiTogF69BB9/XFXP9R252D4biqRmpJ1xsJg9UAEtGqST0DH4nLmE9CxOCvDNCbZHB2U8vBIjCfHNKguMozpUcN0Radft64sy3EPSTeh3qVqEvkcW9TTHZe71abQkbLYUd/LrrpeOvqyiJS2Vz4lD93Bh/7wPfxPvzth5K5IcgSPb6I4qztZCiIa1eVFLDmjmMIABGSpcPUmx0/763veYt1ByVsc2AIaxq1f0c28YWk5Vy4poKm1j1hQpTWj8uCaVva1dYIIuh9HQpfMjPFXV80gHc9SnBfh7x541yWOX/+T5TR2N7CguoTP37uTlw7DslgPly2tIlac60YKulrjPL+9gd1tCjXFAa45t4h0Z5xI/iTyQiHaW1v5zfZ2mvtVLpgdoToHGtoszj+rhjOrw2xvSPDI+ja21rdz0dQ8Fs/MQ40G6EtobNnbwbv7k5iqwlULcyiL2hihAF1WhH0Hm5hTlc+WI328caCfaxYUURq1QQm6YzPoZ8eudn6206HA7uHWpZOYXFVMwglxqKGO6pII6/YlWbezf1hvIlcHVCKgs2L8ySU1VPsEdFjxPtnOfQJ6ssiNw+M8IvM/N58ejP6kjqeHu5vvKfavvSbvHOhie30/vYn3KA6+jzT/rjvMv+tG/q573102UMgyOA73NVVy+hTZmleZVhnkgjOqKMvR3GKS8aS58L/veYuNdbhFNuL0I78OVwspFlefWcR1F1RTkmdw4HAXj7zRxfo9vfQgwvEi7H4M+3Nm5fM3V05h8/52ls6o4r41u93t7DtWzeKVzTu5flktX7x3C2uaMnz5skmcM6OUte+2uYWlZ88rY1trF999eg/zKor50m0zqDvUylu7+5halMOCqbk8vL6eNbuS3LGikhmTAjz19mEWzJzE8mm5rNvXxpMb2ojGQtx+3mSy/Wl2N3QxvbqUaEzlF682sbM9yeeumMKsihDrdx9hb6tJJpnmhvPm8PL2Rn75Riufv24Ws6ojvPZuAy1dvVy5bDKWqfPxH+1i2fQon7myhp0Hk+ysa2VqTS4Xz8vjZ+v6uPelQ8M1De7rrgjx24rBFbNirlZyjU9Ahw3voXTsE9ChoOcf6yMwgREQz5PuZJpte7rZvK+X3qRU2Pp5HOPulngfAX3/+KUau7YyxKXLJxMy0kRc6a/x0f7XDzfw9gFx33HcgpvMsBBQL+9yRW0ON5xXiaHbxGKGu439/Po2TB0OtyfZcrCP/vRgeg0sn13A56+awjMb6zh3zjT2N3cQCRpMKinihbe28akrFvB3P36LnQmT7396Htv3JPn+U40YisYfrSpm4exC/vXJPYRsiy/cOosXNrdx/3NHWDQ5j7uuqeWFbS08tq6Fj62oZHp5lO++sJfpFTGuXV7DI2sbeHNrB9edW8pZcwp54vVW1uzq4dypEW5aWcW7dX28uKuDT66spjgc4HsvHGRLc5JFlVH+7PIZvLDtME+80cHdN8yitirAl366m8amHu6+YTaL5pTyR//0Bh+9bBqrFuXz5R9sZVeLyfLZOXzp2loeXtvO9186OGw3kLxiyIuSOCFdOTvGJy6t8QnosKE9tI59Ajo0/PyjfQQmLAJJy2FrfSdrt7fQ2Sf+zV4Rg9/GGQJ/gIBaTghFz7B4dh4XLSwjdxxd3l/+cAOb9jtkxIZTZI6GpdCWd4CnAAAgAElEQVTSIRQM8fGLalg6I8Cv3mygJ5Xm+nOnkRsOYBk2D79cz4ube+j3isbddv7sPP7q6uk8su4AM8pKmFUWoCRi8NrBBFvr2vjLD8/mKz/eSIup8/1Pz+fhV4/wzefbiOkGnzw7xE0XTuFbzx4i2Zfkr26Zy6/XNfGdNY2cNzXK3dfPYs2uDh569Qh3rqiktjzKfzx7gKllUW5cWc1PX2ll8+4O7lxVTFVZlHtfbOS5g0nOqwjw2VXVtHRneGZrJ7eeX4puKXz/2RZ2tiZZPiPKX1w1mRe3NPDEuk6+dPMcaiYpfOae/XR2Wtx9YzXLz87nzn95i89eNpvzZuVw+7+8QUs8yhmVWb71icU8tLaZ77/QMGx3kaSSyTyLF/yVs3L45GqfgA4b2EPs2CegQwTQP9xHYKIgcFT4yQ3iOBxot9woS31bH7Z4ONtjtT5/oszQyV7n79+WliIl8R6PGSarV0xhUYl4i0v6uIatiKu5cbInHvbj/uwHG1l7wMFwB+z5mp/qJtHPSCjMpy+fxhlTdH769G62H+jjjlVTuOCcUhxF5ftPHeDF7V0kRSZikIDOiHL31dP42drDbg7l7SvLKIiqfOdXTXRmEvzN9XP4P/eu53BHhh/+1RI21Fl88bENBIAvXzaXc6YW89WHdhIM2vzv22bx3Jpm/mtNM0umB/nizbN4fVsvj61p4M7zK6mtDPPvzzYwrTzGR1YW8fOXG3hpWyvXX1LDqjlVPPriIX6xuYkVZ5Ry66rJvLOlkw3bu7j9Q6UoWYcf/KaV/S1pzp0W5LPXVvHauy389M0u/vbm2UwtVrnrR3to7bK4+/qprDw7zI3/spvrl0/i5uXF/NvPd7Fli8WVq6LcclElP3u9ix+82Hiqp+FofyIHZYvXvaJy1ewon1w9hZpJvhXnsAE+hI59AjoE8PxDfQQmEgJHCagNqZTJ2t29rNnThSmq1MeKqCcSJBPiWgOWga1kcGyLykqFO1bOIixRU1WEyVNohMYsDp/53kZerFfIE90P1XyPDuepGrRX1Q23LC7gxhVlxJNZenpT1JTECAdMooEA249YfOe5Bna2JI6e9rwZQb744Zk88lode4/08KWPLCYnR+fz315PQUWML900h7vve4t391v86eWTufrMKjY3dGBbJrPKClizp50fP3+QuTUhPn/rXH7zaiP3vtTIgtoIn/vIPN7c0sUTr9TzR+dPYVp1iP989iDVhQV84vIKDnaneXLdERKJBDdfOJWCkEJTRw/FhXmYKYtHXmygoTPLp26qxcrCPb85xKHmJMumRvjMddN4451GfrKxlS/evIBpRUH+8kfvcLgnw5c+PJeLzsrl9n96h9KAxt997Ax67DgdzQlyjTDTp6k8sK6De57rPFXw/1Y/mms2L1XwClfNjfDJS4WA5gzb+fyOTx4Bn4CePHb+kT4CEwqBgTpiV8+wvqWP599uY1+n5WrKn/q40oSCdkxfbFCSGJUsjrjkBHu4fsVMZleE0BUpSsqijeEI6Ge/v4ln62wKRXhfEYH1Uw+18E+Jgk4J6yyoCjO1Mo/8kE5rPM6+5l4Ko2J97PDGgRQt8WPR5um5KstqQ+xoTHCoM8GH5hYSNDR+uamL3MIAl0wP8evdPezoijEjL8m5tVGmF8VcGaN9HSnW789yuM9hdizDhTMi7G7K8PZhk9J8WD4rRmO7xbaGDGdVBMjLhQ0H00S1GCvmBAnn6ry1t5e9h3uZXB7izMpcCmMBOhNJ9h+02NOcIaNmWTozRNZR2XwwTXe/Q1WuwrLpQRraUmyRvM5ZuRQGNV7Y1kuj6XDJtBBTJul8f3MXJXaYCyt6iZXkklAiBDs1PvnRah5e0853Xx6+CKjuujLZZIFr5kX51OqpPgE99bf9KenRJ6CnBEa/Ex+BCYKAAynb5N39nbz0dic9WT/r83Sf+aArECxOFREUo4czavO5fHkZMVc9VGrmx+498Gc/eJtf78u6BNRSLbc6+pS3gbevgKMS1rMEAjqaOA2ZadpNhygWMQs60Um6DmBeyxMrzXCWpKnQayvU6FnCls4hK4ihZSlRHTrsDBkzQg69OFqYUsMGVaUlq5NIG1ha1vW5L1I1ehybPlvBUBzyDJu0Dd1WmCI1LdKhxC0ReVMp0h0Mw6LDckinbVQlQDhgE9QcTNskk9JJ2UE3YlykZ4iLCUZaxbQ1HN2mSMuQtjRsU0ELiJWrjpJ0aNRVSowEQcWgN93NBWdM4ZalMQ4397N+Tx9nTi7kihUlfOexAzy0dfhkmHTXulRsTRU+PD/mE9BTfsOfug59AnrqsPR78hE4zRFwBU7o6DdZs6WDjXt7XLFnv53eCIhnuKtf6RigZsjLc7jziplMCgwaq45dAvrX92zi4Z1QrJoEhKANo4aUOP6IDkTWNaMVWu6Q0hR0yyZkqVial5s42AxHI+HaI3l+7BHbJmDL34nhhMTvxP0sS8AKYGCScn3VB93EVNdpSEiiJ++kkVUt94XAVQ12XFd6MooIzYuyq2jyOlhiQCJVOopIU4EXLfRk2xVb7C7EmV4lo6iuYoAUbqUUBXF5klcNKeYStzaxkwg4kBG/elSitk2fqmC4clMBAk6CqnyTu66bx+SaIrTeDBhRduxp5f5nd7InI5msw9N0QcBRSGBx09n5/OmqKVQX+UL0w4P20Hr1CejQ8POP9hGYQAhI9VGWhg6T5ze1s7Mp4To0+e30RuAYZ3IZEKFAhj/+0FymFgyKbg0jqxsitF/72RZ+/JZJrpJxSVS3sJNhap5Ev0cwB2mmZ9PgESLxgn9/86xBBmmjfNbzpBqMLXuquop7qJDXo3nYA/0e6/HYub1zDPY7+PeDoxvI1z4aiB00FvB6kvO4hNRNqxkc3TH96OOv4NgZPbLteZx5o886AfJIUR2VlADD9XBLEOZQr82huLy2podpFoRUy0h00mS4c2UJH7tgMqW5YzdPediAGAcd+wR0HEySP0QfgbGBgLgy2dQ1Jnl2QzMHuyXiMnbJx9jA7HQbhYOhpbjh/BoWTc1x42qum9oYbT95sY6vP9vqRhB1xyA5LDqgY/TiR3FYXXqCqKMQMh0ijkbQNkirkFBMTBVUZ/gioGK36vraO/38r6uncP2yanJCw/jmMYo4j/dT+wR0vM+gP34fgRFDwIuJ7DsU59dvNNKY8KwZ/TaREHBQ1QTXLq1g6aziAeo5dgnom/v7+dQP3yEp0jyObGUfE4KfSLM20tequNv+Yj0qPzoNuoMueZlK1rVFLRUWOkxNVqSArVAUTPOlG2dywYJSdM1fp4YJ7iF16xPQIcHnH+wj8DsQsCRhypHXfHD08eVd+Hsm1M1Wc2BXfQ+PvtFERwr0ceUM7t+tQ0bAEU94hyuWFHHevBJUl9CN3Sh4exw+9W8v8U5fhKSWosD0t2KHfA98gA4kT1SaqUjusDgTCQE9lpgwnDsn/ZhuusUFk0U0v5Z5U3JcpQ6/jT0EfAI69ubEH9E4RkDkWDJJk7jpkJvrYLi5X8O33TSSUMnjQyRgdtR38/D6ZrqSXqTBbxMLgYBu8KFFuaxYMPYJaMaEe17cx3++2Ey3ZpFrjR8b0fF8Vw2uCu/PGR28puGUbUsqNrFMkk9dMoNbVlYwKUdzs1P9NvYQ8Ano2JsTf0TjGIGsabFpx0EefG4Dn/r4h5lZoGM4Bspp8AouG/C2Y7OjvoeH17fSmZCqXX9hH8e360kNPagZXLkkn/Pmyxb82I6AYqdoSIX4xNee5oBV4Lp1+e30RkC3LBZP0rnruhksnJlDUFIBxnCe8uk9G7//6nwCOpFn37/2U45AKpvlmbd38blvv8hZM6v4P7dfyJnTi9zzjHcS6kVAhYBKBNQjoIafUnfK76Gx3qGhaVyxOI8LFpaNAwIKjprhvhcb+eazO1GUgrEOrz++ISJQpCb55EXTuf78EiLR8BgvkxvixY7zw30COs4n0B/+2EIgkc7y+NrdfPK/XqNEVzmnqoC7blrKsiUVBJwsuhNGGa8J8ZLSasOWw708vK6Zrrj4gA/nZtrYmVtPSuf48ehSgXX0L2xVTL4nBhYhNK5YUsCFi8YBAR2Yku4kfPsHL/DTI1GKbJHpsWjXRS/TlxEbO9+ykx2J5Vpvitq+6ajcOlfjzkumMa2yAFQvP9mPe58stsN7nE9Ahxdfv/cJhkA8meHhl3fwl/etJ6ZAGJuZZRp3fHgp119wBiFM0MZpHpqIGtrwbkOch9c20RlP/05tw9NxyjVbZF2Oq9wVL/TjCKcU9U4M+gkRReOac4pZeeaksR8BdVMEbCzToKPd4S9++CIHuhTajBxSqkX+cHhzno5fgDF8TVLQlEbBsPpYOTmHT6+ewoKpuRiGjqoOX7X9GIZk3AzNJ6DjZqr8gY4HBHr7k9z39Cb+/uFthFxSIu4hGebGgtx+2Txu//ASorrhekePu8VxoLj/ncN9PPxao0tApch1IrSgEvSqeU3LnbsBeXFUye1VFEw1g/M7hMZPN2wkkhRTAly1tHCcEFARPBdvIg3HDnOoNcnf3LeG17pyUGyDXImc+W1cI6A4hus9taRG4bOrJ3N2bbG7to73lKdxPSkfcPA+Af2AQPkf8xH4IAh09yX4wZNv8E+/3Ish3iCOa06H5pjkx7LcdtEsPnfdcqKxmEdexlMbJKCH+njotSN0xjMorpXg6d80xwLHdOfMe7DJ1p6CZZroukFmgmzAy5XnqEJAi8YJAZV7c9B1J0jWStLYr/Ddh95lzbY0vUFvN2Ji3MWn1/d0cPU01CSrZkW54+Jp1NbECLr2o77w/HiYbZ+AjodZ8sc4bhBo60nwzZ+v596XDxByUliu/LJKVvE8oksDNtcureHTN13AjIIgiqpia/IG7z0EB6nNWLxgCfxJ9G9bfR8PvtZCezyDOs449MniqpuwaHIOs6dFsUM64rbiKFlaeize3tJBZ8qzIpwILaArXLekkFULy0CIuTJ2dUC9+RiMckrNvuW+OiSSGq9vPsR/PHuI1oRFm22QxKDAERd32Z0Q60uFrG81O+q3tIqN4ZjY7iKp4GiSf22S66SoKQhx/coprD57EgWhQWMM1a95H/VZ+2AD8AnoB8PJ/5SPwAdCoKWrn3/4yRs8vLaeEAmy6FjHLYeWYhLVklwxv4a7bryIuVPyCBlCXI4rahmjPMaVYbIddh6M89PXW2mJe64mE6EpZLjgjBJX1LpfCaKbBpZmcrArzvq3m0gmBIUxOnGneIJUzeHGJYVcsrAcJMdyzBPQ3wbAsiyXYDakMry1+QjPr6ujrtWknQgaEhUNuKYLjltc5rfRREBxVNdRCSXr/uSRZWZhkBVn13DOmaVUFWhuupPfxh8CPgEdf3Pmj3gMI9DU0cfd97zCk2+3EiFJFu19BNR2KzYLHYVFM4r5+A3LWDm/jIjuoNoDxUljdDEdJKA76uI88FrzhCKgmmGxeslUyqIGazcfpK/XJGGa9KLS74QJWRNHEUDTHW5ZNomLF5SOWwIqkXw3lUJyehWNtOnQ2tfP/o4EjQ1d9HZl6cs4JEKnh4nEGF4y/+DQgrZDPg75hSEmlceoLo5SmRsmYoi8vJBSdVy+BP3BC58AH/AJ6ASYZP8SRw6BI229/NV//obnd/QQUVK/RUADDoQcB1sxsRWbeVXF/MmHl3DR8qkUGSKXPHa3M48R0D5+8mozrf0m2tHtzZHDeMhnGsx1OIGOCnIMLllYSWEgS2NnhpTtcKS1j/r2LJ2mgeEIAZ0YBS26wbgnoO7Uy30wqGOrZECxMLFxbBEu19z0ElWibn4bVQQcV15J5sQG1XL5prdOSuqS6u47TIy9h1GdhmE5uU9AhwVWv9OJisChlh4+/q1n2VzXS46dpU+VvLNjy6Msm7ojHsmmu3hGFIXa4hC3fGgxN6yYTUFMRVFlsZVnozwd5VE4NkjpIAHdXtfHA69KBNR0cyHHRXOrnS0cW3e3VhUjK0+xY03+TrL/HBXb8oz7js9vnTxJ57y5RZRGImRthWRAQySut+xq5OX6BEpaRRs8ByaOHHzcU1G3vaIIibx5P+O3SEIPmNy8tHRcb8EPTryNiWzxDqoaSFB0MDoq94lvnDT6327J8pG83MGq9sF8eW9kojPifXf9Nv4Q8Ano+Jszf8RjGIGDzd3c/o1fsb8xQcw26dFkC/5/bpoj7/EW5Tk2t168gFsuX0xlQRA3jd6VcZI3/LGxuA4S0G11ffxUCGifiTpeCOhRDB1UzSIQNtHVY3qsqmJ6mpaOjm2pJNM22eMmrqAoyvTKGFZvmiPNncRyDS46owY1oPPgW3X0d4Dq2NgSCdUcwpHge2bNUr3oqJAbyaPN9I1XAXQHPWBx89ISLl1UMW634MfwEuIPzUdgwiDgE9AJM9X+hY4EAgcaO7nhHx7lSKdNHvYfJKC6RNzQSGlZykIpPrJiLnesXsLUkhiqVHt6aj9joh2NgB7o5b/XNA0Q0DExtD88CDfKJbliJvkFQZbMymFe0bH8vqxqk1EVHEulo72Ht/b0crjr2Ja6rWkE9Sxkg/TZBjE1xQ3LyykvjfLIhoM0HpGtWynIMSkuzufGRfkDxWXe0LIDhTq2bdPR2cujG/r/8JjH5CccFD3NrcvKWL240iegY3KO/EH5CIwPBHwCOj7myR/lmEdA6BnsO9TBlV9+kN5UkBzHoldTZZPP3e0VOjNoXSnbSYaukiMRsbRDs6aSVLPUKg4fXjKLW65cyMyaIsJB0Z2UbabRZ6FHI6BCQF9polmsOMdN2qPs44lQkoYR0MiJ2oSDx/bgDdtBF2tNWyOTcehIZoibxy6uuihIdUmYzi6Tuo4URsDiw8vLKc6J8MTaRg63p7Edy52rYEinKEd7j0i/ah9Lo8hks7T1jP58nuxXStGz3La8lNVuBFSK6sZo1dwJXeBgKsnx83ISycIndE7/wz4CExsBn4BO7Pn3r/6UIODlF1qWyvZ9nVz9dw+5uYSSH5lUVVIY5GDSj0Z4QGdQVw1KSyNMKdJxurO0JR3aUiaZRNotZlmyoIo7L1vAWXPKCIcNAoqXF+q2UeIugwR06/4e7n+5kebE70suOCXAnsJOBjPHBvP93kucRMXTtXZ3eYibDYpyXHrB4soIS84oJZO12Lmrg5ywyZw5Fa4O6Msb22hLpL3jJWHNkb7fH7oeILNuAqqbYXoKr21ku9IMlTuXF3LJovKBl6qRPf8pP5s7JyK3JGUug7m5Xua2vLD4zUfAR2B4EPAJ6PDg6vc6oRDwCKhpKry9rYWbvv7E0auX6Gc4GmZyXojtrb04lk1I+ImikZercsWKyVx9/jxS6TTbtzexY1cL9b1ZWhNZaotj3HLJfJYumkZhTEE2jL0I6ugw0KMEdF8P9718hOakNWHE1/N0h0VziplWESKqGFLFRG/GYv2WAzS0OyQdt0Z3QjTNMPjYslxWn1Xp5jePZ4rm7krIV8pNn7Ax3ZC+vIDIC5/sXIzfF4UJcTP6FzmuEfAJ6LiePn/wYwMBj4Cm0zZvbDrMH//bb44OKyes86FlM7n4rLl85/EX2HSom2BWHtlS1QnlMYerV87m2isXUF2Ug5OBlu4U7+5u5u3NezGUDKtWLGbhvCnEDI+AjtZ2vEtAHYfNe7u5/6UGmhISNRwdMjzS8y7V0CHVoionRHkkSp+4IHX10ZOwMR0HS9EH6nFHemQjfz7V0Pn4uQWsXlwxzgmoxL3TZCyN9s4kjq1SVKSj6aI7IdTTJ6Ajf3f5Z5xICPgEdCLNtn+tw4SAjYNFKmny4hsH+Mz3XnHPo6OwYGoBX75jBQtqSnhmSz3fefR19h7JuLacmiMqmg75UYMPLavmxtULmFOZT67sAioqKVOnsy9Oor+XSYUF5MXCoxb9lOsZjIBu2dfNvUJA+91Q7jBhOva6FTcWxZJ5s8nocu0BFLEGVFNimTNqLwYjiZQEC4Wg3XluPpefXeXG48dvjFD00FLs7wtw3y+3kczqXLukkqqKHCYVKYQU8TAbr2oFI3lX+OfyETg5BHwCenK4+Uf5CByHgERSbJKJNI+uOcDd973qEtKKQJCbLqnlr2+/CF2x6Ygnee7N/Xz3l9vZ0t4tO35E3NREjZhhcfb8qdx48QKWziqgKFcnoHhV2l5aolck4WUwjg7pO7YF382PXQIquXPjeQP2g9/ELtE8Og8y2yqOIxEyKRLz9FonQhMMdM3ho+fnc8VZ1YiM2Li9dMchlUrxq929fOunB8jaQfJzUyyZUcI1S/NZPCUPQ/OdkCbCfe1f4+gg4BPQ0cHdP+tphoCIxqfiKe57YTf/8LP1hFSbZZOLuPuTq1k8vWhA/9Gmoz/D0xv28t9Pb2RzUxLN0gk7tls97SgWtWUFXLFiPqvOmcKM0ijhgERgvCr6o+mfo8R13hMBffEwTf1SAz0xCOhpdrsO6XIMzea2lQVcNc4JqGU71Hf0881HtrL+gIGCRZsG03WLGxZpfOLqRUSDPgEd0s3iH+wj8HsQ8Amof3v4CJwCBISA9vf0819Pbeabv9pKTSzIn1w5h49fvYyoIdEyzwHHVi3aE3HWbKjngae3sq2hF9uUCJqozqukFY38kM6Fc8tZtaSGubMmUT4pjzwjgDbIQEdp23swB/TdPV3c+8JhGvtFeN0noKfg9hlXXQQNxyWgV589edxGQOW7mMxYPPVWO//65B46CRN2sqRUk4XFIf78mqmcX1uAJlq8fvMR8BEYFgR8AjossPqdTiwEZMMdejp7+Najb3HfK/s5f0Yx//CZS5hZEkVRjz3EhKhmyZJJKmzY1sDPn9vEW3va6E7gks+0IladGjHbpiSmsHRBNUsXTmPm5CKmlOeQFw6iuy6PIhNju849x++BOgNb9YP4u0pCg9JC6tAKmKTUyitC6uJHzx+iKS4EdKxkAEpRl40jebUDGGiOiuX+XvykRB5p5MbqKLarKyp5o5aM6wS+EIMBblORyLd35Pum9QR6O/UfDQYUdwv+qnPGHwH1qt5t5J3vYHOC/++R/axrShDXbApMnSIDrlqcw11XzyVXbhc/BfTU30B+jz4CAwj4BNS/FXwEhoqAY0lJEe2dXXzjJxtYt72JP71hPh+5/GyM9+XIuYovLiEC03LYsr+JJ17czmubW9jR3U8Kh6CjIeRJyEfMtigMq9ROL2bhmVOZUR6jqjBKSWGE/ByDiB5AV73YqJic2wMcSyI80kxLxbIs+vsc0PqYVFB00lcrD2/Tgc37uvnx84dp7DPxxC9Hv0kKA1La5YSw1JSblhiyDPo1xU1tMCTNwR45NpFRIWJbaHaQhJ5EO4Fze1MoGrIKQcfEUhS044TsRxttI6Bz53l5XLm00r2TR47WD/3KbVv2GjK09Go8/OJ+fvRmFwklixixBhWHMydpfOG66W7+p/tiJ5JbfvMR8BEYFgR8AjossPqdTigEHE8NsaWji2/c+zr9WYsv37WamoLIH6zPMG2Lpo4+Xt54kOfWHWRrfRdtqTS2qpCRAIyjYgixxMTQoSimUltVQm1VKRWl+ZTnOkSCGrquoypCBqQsBkzTdH96swqJZIbO9hThWIa7rl1x0lMjV2kJAd3bwz3PH3IJ6FghH4OB3hA6RXlpCmNB4vEMdb2Wa4NpOBaqM3JkIq8wh8KwQ3NLP+1Kkkg29AfvhaMTI+8KikMsolOaB81xi96+k562U3qgWwVv6HzivHyuXCY6oOr4ygLOQr+S5Zl3O/nPx3fTZBqIgJZuhckLp7l2WREf/9AMcrVBkwU/xeSU3kB+Zz4CxyHgE1D/dvARGCoCAwS0uaOTbz2wlnMWT+fKFXMJSbRT+QMyNS5zcohnM2zb08LLbx5k445G9jV10Z5RSWkOlioWkt5mbD+q69WSZ9lENYVYSCEY0AkGA+ia7koEDRLQdDpNZyZDOmOCHaGqKsLr//ejJ3218kh2I6B7e/jhbw4OENCxEQEVbIQMVQbhorMKmDOlkF0N7Tz1RhNdZhgxRJXUhpFqly0rZua0Up54eht1vSq6fSKb8A7iErqoOpfzzi7m1R1dbNzZPVJD/73ncQP6usKnVxRz1fLxR0CtFKw7Eudbv9zMmw0Q0RxilkGeozNvisJnr5/BlMowAXT35WqsvGCNicn3B+EjcIoR8AnoKQbU724CIiDWi6i0d3fzxEvbuObycygMqeiq/sEIqLstbyJmgD3xLFt2NrD+nf1s39vCruYkrRlIKQ5xVUiWRtBWiTkSHZUdcNPV5xxsXlX6caRQSbkOL9hBcnJstn/vk260VLzoT7QNbsG/s7eb7wsB7bWOGheeaF+n+vNuaoNmM79I5zPXzKSkQKOuI879vz7A1jYdy7EIORqGSCY5DrqqYKga4iaatFVXUD+iZNHddAoI6yqObdNvaaQUL9MgoFgojko4oJCxslhmiIBjEgpIxFIllbVIWDqmqnDR/CgzqkI8tbaDhriO7qTIC2huukQ8a0PWIqvpKI5FQMixrmEHHDdqnTQNcjW4oLaA6y6t5In1bTyzofVUQ3ZS/bm6n7rKp1eOBgGV5BXPINM1cnDFzsTyVv5oY8sOwPtua/lO6e7XwyarOLzb0MePflXPcwe63JzrGAoRM8D0XIs7rqrhikVlbqGgSsAnoCd1h/gH+Qh8cAR8AvrBsfI/6SPwPyDgMkGS6RSNrV1MqSlHdaQoxtOO/MNUz/uUEEkvIOrQ3Ztkz546Nu7qYtvhOLsb29jb2Ue/KQL3EgX1rAJFyn5AodId22AfgwNNqN5jWkiooprs/bfbKSwsRNNOPBooaaUSyHtrbzf/+VydS0CFDI+FJgQxGLJZNSefW1dMpq69k4rCEM++1cKjGzqxHIeqfIMzq2MotkMkHCAW0jnclWJrfZaORIazqgzKc1UsVaEoJ4plmmw/lGBHW4aCmM3CmgCqE6Ig16C1K8XhRouZZSGKS48rbKMAABgaSURBVAIYqkFvMs2m3X0c6LE5e1qQOaVZHt8M8Ww/V84sYlJ+1GVDXakMew8n2dqQIRR0WDYzTHV+CDuskOlPsLvBYl9zP+fOLOajqyp4Yl0bv9zYdhzMA4x4FIB3t+ADGp9eWTjCEVA3/u7KfnklZd59b2O4Lw1yY1qKhqa+VyU3jUXQcUijs7Wxk3tfPsDrm+L0BqWMTyVmKeQYOjcsK+Fjl1dREgi4OdoDwmcf4Ls7CpPgn9JH4DRBwCegp8lE+pcx+gjYtkgt2SdF7t4/eleyybZJpC0aWrrZWdfEvoY29ndlaOpM0NLSR3d3ml7LcvNF3RiPkF6hsgPRTcu2ycPBMBRyYkFisSD3/eUFVFdXo6onThyFgEqwd+O+bv7jNwdoEgLqVuGPhWZTkg93rZ5MLCfM42/W8ZFlNTR1m/zg1wfoSGZZNDPGnaumk0mkaWiPk58XIBwN8NqmXt7a1cl1y0o4a04B+1q76U/bVJfG6OjJ8NSrbcRiWW65uBSdXJq7+jjUkKQvrXH2/AJ6+xIEsja1tYW8vLGVx97s4baLS1i9sIAv37sVI2zytasW8+6RDpr64tRUl7KnvpfHX6mntCTCR6+cQSadJpXIMKckSl1Hku8+e5Czpxfwx6uqeXJdC0++n4COWualg2oo/OkFRVy1vGoEckBd7YWjP/KCJfoPQh7l11RKp7Gzn//X3pkAx1med/z3HXtIq9uyJeuwbIMPfGEccxkw4CsGTFIKSRpyQJvJ0fRIaJLptDOdHpNeOZpjOumkyUyaNGnSOEA4TZmYgDE2tsEmjoPxKVnWfa52Je3ud3bebyVsEg4LSWh3/bwzYIF3333f3/N5/N/3fZ7/0x/vZ2nDLGaXxtDPO933/CRpLcSLZ1x+svMUzx4dwPFMLF3JzAjleoabV1bysa1LWFTpEzIiufAwyxqEwEVBQAToRRFm2eQ7RUAJx7dzvf2G61OnO5oXXCGPWmnODjm09w7T3TlEf1+CgZSPutG1bCu4vh3/yzcUCgXrqAprFBWZlFeUUlIaZcNlNZSXl7+tNb4qQE8M8s1AgHqoop9cGKYOqxqjfPb2+fyqPcnDzzbz3quqWdAwhx8/1cWeYwOsWjqLj797HsfPxLl/92kaZ5Vw63V1dCVdduzpYevyKtYsLWf7nhYOnuxny5p6rr28hkeePstAyuMDN9eQGPR5/EA7zQMZSqoqWV7jkh7ymVtqsvnaOo6ezfDV/2vm3nUNbH1XNX/93ZeYXRPjL96ziN1H2jjdOUxFySxOtw+xtzkenKZes6iMZNqnNBLi3atnMax5/Ov/nmZVY4yPbmjgoT09PPzCb52AzqAA1UyfP75xNtvWvVMCVN0KaHiexkjKo2twmNb+BD2JFJ3JMKOpES6pjbB+eS11FcWvEaApy2bn0V62P9/DwZOjJPXsiahplxAzHa5a4PGHty9jZWME09PR9XeuUC0X/tzIGoTATBIQATqT9OWzhcBbEFBNH7NGnurERvluZl0tAydQxyVl+9iuh23beK4Sq9nTUJXnqa7ZYyFVnASmMsNHeVNmr97fjkgOBKgPB44P8o0nslfw0Rkr09ACweDpFrauUxXWufPqem67poKWvgydrcPMrfWZN7uUp4+k+MEvzrB8QTl3b6nj2ZcH+d6uDhZVRvnQ+ir0EpNHn+vhxkWVLGoo5Xs7O9nVMsy21RW8b309T7/YRV+/zvtvrOY3J3u5f/8gp4dt1s6PcdPCEBGtnLiusWlFCa0tDv+04yQfXT+XLWsa+MJ/HiTlZrjnukYa55VTbIZI9Cd4sdXmgZcGKCt22bosRmm0BJswq+ttMlqYv3mgmZXzYtx7cwOP7O7jwRfPCVDVFvRCEjum4w9Xtgr+fAFqTPgryHjG8niCStZCbNzr1ALdVZ4PKjOWlOPTP5CivWOY/gGL1qRG88AoLT0DJBJDzKmKsml1A7euqWduqYuuFYPmomyweuM+v3xxkIdeOMGhPgu0CLZmE/bCzHINrrzE5yMb53HF4hpMzcLVVEX8xG8GpoOzzCkELgYCIkAvhijLHvOWwPkFRkEX+NcUU5/73d8WlOM+oK9mxGXrNialW8a7OR04PsQ3n2jhbMIhNIM+oFkp7ZLRIqwo1/jsXYsoirj8+uwQpmMQMS2aZpcy7IT4zhOnqYiFuefWBRw+1c/3n2ymqbKUD26sY9DP8NjubjasnMPli+bwk53NPH20j1uvruWWq+t4bG8bo3GduzbU8MKJPn6mvCPTSf7s9qUsqyvm8T09nEoO8unbFtLfrvPFR1r5+I1z2LK2lvu+fRDbtLh+yTziIyNUR6KsXBBmQU0F//KzMzQ1RHjfVRU8uD/BqX6L268qpaIoxhe3H2NJU5Q/2tDEY7t72f47V/Az90hHgiv4aratq8PVTFQTywsd2a9S2aEEqLpIV0N11HJ9jbTl0htPcqZ3hI7BNH0Jg66+NG09w/QlLTrtEH2+T8xPcsO8cm6/ei5XLamlpliVAdqghRmydQ6caOPAkRTP/GaY7nSChKlj+xGKHB8Ti5sWlvCRDY1cuWQWRqDn1dez/PI0vVDm8johkKsERIDmamRkXUIgxwiMC9D9x+N8Y8eYAJ2A+JjK7SghkzIcipwQYUPnlsVh7t06n+deGmT7oW5sLWtTdcPSCjavbeSxfWdp7U/xqVuWMDyS5qVTg8yKRlnQUMauYx08daifO9Y1sH51NUdahjnTlWR5UyXqav9/nmomYmrcvaWRQycS/HxvD3YqxZ/ctZqF9cX88qVudNNiy6rZtHU5/P2Dx7nn+oXccmU5n/+PI5TM9vn45st4+ZV+knGHZcvDzC0r46s/bWXpkkruuracXQd7GXTCXL+sDN91+bf7TzO3NsK9m5t49NlO7n9xcCrxTWquiAmfvmkO29bV42o6oQs4NRx/dsZL7VTBkDLYV80YBoZGOdWV5Gx/mt64R0d/mvaBFN0Jm+GUi/LKdTRwNRj1i6k00mxZVsq2tXWsnl9CJGSga2Es2+dASxeHT9jsP9bByW6HUUJ4uFiahu2FqNA8rr8swt03NrG2qRxTtRWTIQSEwIwQEAE6I9jlQ4VA/hF4VYAei/N1JUCHbMy3Yec0VTtXoiTsuWiGz6bFxSxqLGX/oUH29Xk4egbTj3LpbNi8qoq2HoeU5XHP5vn0DgzT3JuiIqbT3ZthzytxuhMOH7qpjssvifFym4vlu5iey7HTw+xvHqa0FDasiNDa6bLvdAI7HeaaxWWsXVoWWGh1JVJUGiGSls0DL/SwalE1V9UX8/3dvUFl9rYrZlNbZuJlDJyIzYkzSZ45mmJ2NWxdM5dYyKE/aRNKZbDCJr88MkgoVMSNlxVz8HSGA60jU4Vt0vNEdJ8/3Vg7YQGqOnJZjk5vwuVMzyCtfQm6kg7tgw5t/Sm6kx6JjEPacXF8ZU4VwtfSmJpDxFPNBHRmx3y2rKrhtivrWVAbRjd9OuMZDjfHOXY2weGWOC0dGnHfYjSwLQsR9ZQPa5risM0dV87nlrV1rGwowlDOEDOWSzvpMMgEQiDvCYgAzfsQygaEwDtD4JwAHeLrO5ppjVsTzv+bypWqXuvqdMvWTOYWm2ghn5GERdLXgmtW3y8KBMqsIhfPDbOioYQPb23kwMs97DjQQySqMTTsMDAKZSGND988j6a6GA/v6aGlfxTX9YgnPYZdj3BIoyaaImUZ9Fk+uAYlhkd1eYSwqdOVHiXqh9ANl65hj2jUoEbTOZW2wDEpLjJpiGkUEWHUc+mOp0j6yo81RV1pjFhUZySdwR118ItNRtMurhtlTtRiyI4wZGWmEt2k5gob8OeblABteMsTUOUKkRi1OdaW5ljnAF1DGXoGDboGh+hJphhM+Qw7QXaycrgP8pR9lWcStKLVcTTVbcsj5Pk0zoly55o5XLe0Dt2zaevu5eSAw+meEY51jdI8YKFbYBHGNuzghNXyIlS7IyyfY7PxmiY2ra6nvjSGoWer6SduRjYpdPJmISAEziMgAlQeByEgBC6IwGtPQJs5E7eyJuAzMfxsl5psTmG2Aakq2Brvo5696s12j8r+7LH20nI+uHEh+452s/3ZNvCVp6QaGhURuGN9E421JTz4TDuHWxOvJhcoQRR4rvrK9F9ZAKn/yv6/cWN0V/MwVD6splaRzbw1lTuB6mLlZ43uDU+5WKqfs3mQ6lcl0NTas3P5QY6vp2fLzHzfwMDF09Q6xzMnZwL2eZ/pg7qC/8ymuWy77q0FqOd7dA5YPPp8Dz8/2EaHcvW3VIcwB19z8fxwUOGuiufGL8NfLVIK7HWz+1buDg11Ou+qKcf0DDoTGVrjoyRHbUYyDrZvBP3c/cAnVAuu7A1fp1aLs+WKJjatqmTV/BJixcpgPlvENcmU6BkOhHy8EMh/AiJA8z+GsgMh8I4QOF+Afu2x05wZslCnkPkwVBecyrIwy2eX0JnMcLx3hKjqkzo2dCNEY22Esig0d0F8RFmX2/mwtXd8jRMVoMmMw8sdGR7f183uX/cxYBmk8bFM9QVGD67W33hkBajmR4lEHUpsB9vxGcFjWPMJq+5HSr4rUe/5pPxSirQMRaERVi+t59bFJmsWNdBUEcb0LTDD7zgv+UAhIARen4AIUHkyhIAQuCAC4wJ03ytxvvbYKc4M2ROqgL6gD5mmFykBauseMd/B0nQc36ToPAGa1g0swybieYTcyNjZaY6cOk4Tk7c77TkBqoqQjDctQlInvMpUKeXB2R6HZw528sSBXtriOqMhdcWuLt/fjLP6kuCAr4SjFxQiOUHecXBZT1SdNytvMPUq12F+2GD14ipWLy1hyYISls4qJmqanKs1yg3f2rfLXt4nBAqJgAjQQoqm7EUITCsB1enJ5/mjg3z10VO0DqkykfzwTVTX4p6mLmjd4KJeXXKbY8IlEC+ajq1l+4ZHAj2keotPK8y8nVzl1d63eS53rJuHp1IL3qIQTYlQhdT1fHqHHHb/qo8d+9o43GMxoofBUB3b/aBYSMVFxWF8qHg4epoMYVzXZ1hX2b1QojlEfY+wB5WmxyXVES5f1MCaRpOmulJqqyIUm8oXVAnO7BV/0Md+hlwb8jbYsnAhMI0ERIBOI1yZWggUFoHsSdPeowN85eETtA55hHKmFedbkFb5llm7x0CPvPrz2NuymQTZ3xjPI52p9NZcfmaCAqGQz+c2zeWua5uyvrIXXMnj47kQH3bYf2qIh/a2cLB5hCE9jKVBsac6sGuo0+pzAlTH1dO4Ko/WhQg2MdOnrrKIebVVLJlbRmN1hMYqmFtlUlFSgmmoa/lzdvdqLsn3zOWnStZ2sRIQAXqxRl72LQQmTCD717gSoF9++AQtcYfwWGelCU8lb8hLAsETENH4/MZa7lrXlN3DRG61PQc8iyHH4ERHmh3PdbDzyCCdvkkagjaZxnkCtCZicM2Sci6dU0o0HKKs2KEsplNZHKY0GqKqqIiiqI6hbug1F1O7YDWcl/xl0UKgkAiIAC2kaMpehMC0EjgnQNUJaPOgHVQky7iICGigR3U+t6GG9103f+IC1FdpHDae5uK4Bm3dFjueb+PRX/VzekS5L+mv8ZatNCw+uXk+2y6vIVak45shQqq17HiHWkNV03to+vi9/diV+0UUEtmqEMhXAiJA8zVysm4hMBMEfHj+aJwvP3ycU4Netjm8jIuKQJGp87mts7nzhnmB7ZGySLrQEdhmqb7vmhsUDzk+9MVdnjnUx/b9Zzk44GP6BiU42LrqYOTz3suq+NS7m1g4pxiMrGlV1sdqPKdCTTi2Ai0/cpIvlJe8TggUMgERoIUcXdmbEJhqAkqAvhLnSw8f45U+JSREgE414lyfr0KDv3zvHN6jWnESCrxNJzLO5WMqM3hVHuaSSHjsPp7gR3vPcOjsCLofRdM8Mng0htPc93tLuXlFDSURA01E5kRwy2uFQM4SEAGas6GRhQmB3COgDjwPnBjgK4+c5HCXizaB06/c242saKIE1PeNci3DP354CRtWVeESvvAapNf5MDeoTHfRXJe0pXOoY4Qf7T7BruMj2JlIIEJDZNi8ooqP3bKIxXOKJ/V5E92vvF4ICIHpIyACdPrYysxCoKAIBM6LvsuRtlG++cQZnjs2BHqooPYom3lzAuqme1Yoxb9/eh2X15u4qG5NkxnZE/TxU9GU7dMykOKBZ0/w5KE4AxmTpGFSH9X5wh3z2byimpg5sRPXyaxO3isEhMD0ERABOn1sZWYhUFAEVKtIJULbB9P8184Otu/twjbOL4G+8FzAggJT4Jtx/SiOMYLjhzA0m8tLMnz3MzdTXeoH7S8nUgT/u6iyyZzuWGNVzdfwXZ+uRJqnDpzkwf09HE6UYqJx+wqNT9y6lIXV6hTUCFqZyhNX4A+fbK+gCYgALejwyuaEwNQRUKdU6p+07fLQ8z1869GT9L2mjaI6mRJJMHXEc2OmjOpFr6XAixEybN6/LMLffWA1Zlh1OZrsCejr79F2HEZTGXa9MsiPn27jRLtDacTh83+wghtWVFBqmHh69mmTJy43nhNZhRCYKAERoBMlJq8XAhcpgWzDRD+ofN93PM63HjvFgc7MeXmgIkAL8dFImimKPJ1iu4yQPsg/372Uzatm4RqqAGn6JKDqupW007zckuLHjzdzqNVh/coYH9l2CZdWF6Gcl0R8FuITJ3u6WAiIAL1YIi37FAKTJJC9LPUwPJ+eYYfv7+rmO0+3BLMausoEFAE6ScQ5+fYBw6HKNSnNuFzWZPGtT11FLGJjGWWEg+TN6cvJtD0raMF5dsDnhzt/w69f6eUTd65h/fI5FKtHThRoTj4zsighcCEERIBeCCV5jRAQAsH1e9BPe8y/cc/xJN9WJ1MdaVzDxfSVqY4UJRXao5LWIOSFqKefv/roFWxZUQG+h6tHMAJDzukToIFnKB6u7zGQdnnkyVNYKYvbNq1k1myfIlTbzen7/EKLpexHCOQSARGguRQNWYsQyCMCiYzPQ7tb+N4v2mh1I0ErxFC2qbqMAiKQ1H0qPZu7r6jivt9fTjQyMzFWX34SKXjpUCu1deXUNkYoNcIiQAvoWZOtXFwERIBeXPGW3QqBqSPgZ+gdTPPDne3894FuhogRDk7EZBQSAc1Isa7G40uf2EhVaBRCxTO2PYdRXC+K73vohk4I1RlJhhAQAvlIQARoPkZN1iwEcoGA5wZ9Fc8OOPzgqWM8dKiXpF+SCyuTNUwhgeur4vztJzfQUKm+XKgUi8k5f05uaVnreshAYAA1OROoya1F3i0EhMBkCIgAnQw9ea8QuJgJZAvig9OovhGbn+06w0/3DtCeigAWhuEGBSqm7wd5fKavjVVNvz405QaZzTKVMZUEtECwvXGepIWOo2cLzFwN2rQRap0yZjsWa5dV8A8fXEFlzEHX1SvUmWMuDGdsT7mxmlwgImsQAvlGQARovkVM1isEcoyAsssJLHMy8MyRbn76zGlOdoKrhfBUr29f/Qyjuob9Zq07/RCBu7iMqSWgOaC9cWqErflBMZGr2Zg4lFo69VGHD2xZwubrGqg3JSZTGxCZTQgIAUVABKg8B0JACEyagBKgmqeEis/ZZJqdh9p58oVeWvp9MoSIuz5RXM6vX/G83xJFmiUnoJOOxOtM4Ktr6te/Njd0nWFNo8jwKGKUiqjO7asa2Xh9Iw3VGsV+CG0abZamY7sypxAQAvlBQARofsRJVikEcp5AYAmp/uVmSGka8UyY5o40h5vbOdbRS3tvhnTaQwnPwNJp7NfxjWmBUJIx1QSC1IYgMNmhq1PosZNo0zBYOKuIS+sqWHVpLYvryymJeYR0i7BugmvObMrnVMOQ+YSAEMgZAiJAcyYUshAhkN8ElKwM+uK8erCphA94mok99v/1N0vxPE8k5TeJHFv9b6c1jHUQUvm7Kj6uamnpM+ZgoCIVCb4gBBfvQTAlzzLHIirLEQIFQUAEaEGEUTYhBISAEBACQkAICIH8ISACNH9iJSsVAkJACAgBISAEhEBBEBABWhBhlE0IASEgBISAEBACQiB/CIgAzZ9YyUqFgBAQAkJACAgBIVAQBESAFkQYZRNCQAgIASEgBISAEMgfAiJA8ydWslIhIASEgBAQAkJACBQEARGgBRFG2YQQEAJCQAgIASEgBPKHgAjQ/ImVrFQICAEhIASEgBAQAgVBQARoQYRRNiEEhIAQEAJCQAgIgfwhIAI0f2IlKxUCQkAICAEhIASEQEEQ+H9PT3Ry8dsGNAAAAABJRU5ErkJggg=="/>
          <p:cNvSpPr>
            <a:spLocks noChangeAspect="1" noChangeArrowheads="1"/>
          </p:cNvSpPr>
          <p:nvPr/>
        </p:nvSpPr>
        <p:spPr bwMode="auto">
          <a:xfrm>
            <a:off x="130175" y="-1173163"/>
            <a:ext cx="4724400" cy="292417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1268" name="AutoShape 4" descr="data:image/png;base64,iVBORw0KGgoAAAANSUhEUgAAAqAAAAGgCAYAAAB11NVYAAAAAXNSR0IArs4c6QAAIABJREFUeF7svQecXld17v0/7a3Te5FGvcuSLBsX2dhyxwUXDAYTTAukEEICKV9uknsD+S75SO53SW5CCIRQjE13x7ZsS3KTi6olq1plNCNN7+Xt72n3t/eZkUYGjOUydW8z2PPOec/Z59n77PPstZ61lub7vo9qCgGFgEJAIaAQUAgoBBQCCoFxQkBTBHSckFaXUQgoBBQCCgGFgEJAIaAQkAgoAqomgkJAIaAQUAgoBBQCCgGFwLgioAjouMKtLqYQUAgoBBQCCgGFgEJAIaAIqJoDCgGFgEJAIaAQUAgoBBQC44qAIqDjCre6mEJAIaAQUAgoBBQCCgGFgCKgag4oBBQCCgGFgEJAIaAQUAiMKwKKgI4r3OpiCgGFgEJAIaAQUAgoBBQCioCqOaAQUAgoBBQCCgGFgEJAITCuCCgCOq5wq4spBBQCCgGFgEJAIaAQUAgoAqrmgEJAIaAQUAgoBBQCCgGFwLgioAjouMKtLqYQUAgoBBQCCgGFgEJAIaAIqJoDCgGFgEJAIaAQUAgoBBQC44qAIqDjCre6mEJAIaAQUAgoBBQCCgGFgCKgag4oBBQCCgGFgEJAIaAQUAiMKwKKgI4r3OpiCgGFgEJAIaAQUAgoBBQCioCqOaAQUAgoBBQCCgGFgEJAITCuCCgCOq5wv7sXc8ecXgN0f+wHPh7eqQ90dPDEUSNN/Kdmj/mCLj54Gx0W1xrbgTNP5WG8wbk1/DHXlvfyNnqivqoQUAgoBBQCCgGFwORCQBHQyTUeb683r+d7/mnCiaYhfvyRY86glj74Grjiw9EDRgjgqV/Psmfy/OJaIxcy5fdPf+DrY8muOMgcQznFcc7r6HRwBtUUAgoBhYBCQCGgEJj6CCgCOvXH8BS1yzkOmiCaI1TP83VJAD3Xw/MFpdPxXBfX83A8Dccz8DwP13GxPZe862LbNq44xjHxXFP+zfNc+Zk41vN8fN/H8z3579Fmmaa8tqbrkkhaIU1yXisUQkOjIBKQ0ZBlya9ELR3DMNB1Tf4YVl7+LpquaYRw5fkNPfjMEPciTiGuMfIzTYZO3YZCQCGgEFAIKARmHAKKgE7KIR8ldme6wEftmYKYiR9XWC59JCl0PejOg+M6OLZDNucwnDZIJpOk02kyGYdEysd1HWmIzDoOtg+6PuJq1y0wI5JkSgI7hlwKwic+l58J8idIovjeCNkVxwtiK/6u6eLv2ikyOXo+0w2c6qd+9xIYpiGJbShk4ZMhHAkTi8WIWAbFYY+CwgIikQjxkE5ZyME0TUloLdPAENcZIaJ6YNyV1x3532nv/6+oCH49tpNyGqhOKQQUAgoBhYBCYJoioAjoOA6s0GAGNCxgRRoumvwssArqghkKcilIIj5538QT1kbXk8QygYnremSyWbLZLI0Zn3TSY6AvRzohLJRvR7M5jkCc9aV8hIJVYqRrFIahphCKiouJx+MURzWKoy6WFZJkNuwZCIOrbvhohoevG1JiAC5ozghxFpbVAC+ph1VNIaAQUAgoBBQCCoFxQ0AR0HGD+nUxOZogVXmpivR9E9/TyJDDcSGX1clloCenM5xM09vXSzKRZDBpkcvb+J4nrYd5Q7i7LTQ/gusEbuxp2TSBUhBiJQi45mvoniDnHoauY/h5DD9DOBwhGotSWqhTUR6iuDhGNB6i2AgRNXQM05c/lm5KN7+mjQZKCRynK3mfljNC3ZRCQCGgEFAITHEEFAEdxwF0fE8oGyXZdB2PlO2Ts32yWYdMKk/rcIKungSDAzk8xyJhRPHGurn1zBm9DUn+JB3e43gXE3Gp0xZQcXVhzfTGEEZBH/URjaj4u+brCM7qa4HFM+LlKC8MU1lVQmlpEWUFBgVxnVDYx7Bc4r6FiS5d/KMa2om4S3VNhYBCQCGgEFAIzBQEFAF9h0b6lLJwJNB7lDKJ4B/X9XEcj0E3x3DeITWMdJu39gwxMJTCscUxGo6h4wjrphEQIVt7Y2JpCQIqrXiSloE/TYmotICejujXfAPND2QLwZ37+PKYsc0DQUBxsV1hLdWlS97HJuTYRENQXBqhrDzOgmKDsoIIsXhUuvCjholhiIAq4aT3JZmVbXQzILWw8oOxgf7v0ExSp1EIKAQUAgoBhcD0R0AR0LczxiPERJAfR9IgTWYPEoE2+XyeAcdlMO+TGHLp70lzvDPFUGZseqG3c3H13XcKAV/Lyxyo0ZhBVXUpK4vKKC2KEIm5hKNQhI5lWujmiFbUC3Skvh6oeMcmkHqn+qTOoxBQCCgEFAIKgemMgCKgZzW6o5Y4QTaFqzdgoI6vkXE9EjkRae6SGLLp7UrS1JugJ2XjuRb4ITxBUzVXBtKMjSA/qy6og99xBITLXjTPd6SuNOromIZHLG5QWV3CkqoCCgst4oWGJKRlfljkhQLdk5ZXQUFVUwgoBBQCCgGFgELgzSOgCOibx2okisiXFk6RLzNrewxlfIbTLj2DGZo7B2nvSeLkDfAjOLqDbdggNIniH6nXVG3SISArQGlSwqDJXAQjwUkj8oaYLSQRNuWVcWrry5lbalAYMykqMImENaJGWOUmnXSDqjqkEFAIKAQUApMZAUVAXzc6Z2aJDJScwsYlgl4c1yeTc0kmsgwPpWnrS3G4Y5j+oSyOF8bVjVPVLcV3pJFM6gVlrPsZ5SUn86SYcX07RUCFpdoAfSSbgMzdJDYOpxERuU51P0tRzGLe7ErqKoupLnIpKYpTEDGxjMC6HWw4Rr4nuK38z+D/1TZkxs0wdcMKAYWAQkAh8DoEFAF9HSAiSl2ElginrKCeWd8mlXPpH87Rl8jR3pOh5UQ/ySEh97TIGWPKXarpNeMQEHFJ4ZjPkvoy5lVGqSw0KSyOUBiJENEMqbQQHv5AvCEUo2BM+6wFM24aqBtWCCgEFAIKgbNEQBHQEcBkFR9pnnJwfZ1M3qU/laFlKEtXb5rjJ/sZHMpjuhGZi1LXDFk73dFfH319liOgDp/SCIjRzxk+YRdCnktpPMzcOVFmVZdQURympMiiMKxhaSaBeVwXtUan9D2rzisEFAIKAYWAQuDtIqAI6AiCsv656zOU8ugaTNPan+JEZz8t7UPYGOR1EWhiEBopVTmaFshX1qy3Owen/Pdt3ZW16kc1vkJsEdZdqkpizJ9TRl2FT3VRnMp4hJBpgaGClqb8oKsbUAgoBBQCCoG3hcDMI6Ayd2aAmYhg9lyNrAs9A0k6+4Y40eFyrKWD/qyHZkQIOTqu7sqAInF8YPAUPtUgcjrIBKnaTEVAqkSDlAjSxS5ko3nNRIQzhcRE8xyiIY851SUsmlVOdXmUyrIQ8ZCJFXwxEHyMMYoq++hMnU3qvhUCCgGFwMxBYOYRUJGGUwfbg5Tt0NWV52T/MK+19dPUNYDmnE5wPnOmgbrT8UDA0A0qyyMsbggzp6KIhrI4RdEouiHc8sGGSGxrVJDSeIyGuoZCQCGgEFAITCQCM4aACo2naHkcEhk40Z6koyfF0ZZu2noGsPUwjhEi4iqL5kROyGl9bVlJSQQiidKgMRbMqmFuTSENVVFKi0KEDEemgULlFZ3W00DdnEJAIaAQUAjIXOojzGyaoyE0nslkkv3dKdq6khw61sdQSpRwFBHKGr4WpFoyZwYc03y0J/ftjaZkEhlHi2Im82cVs7C+hDnVhVQWCZ3oSMWlyX0bqncKAYWAQkAhoBB4ywhMOwIqqn+LJhR5Ql3nexqJtE1zWy8nOnrZ3ZRkKJHD0yN4mJgE3xjVco7Ewr9lQNUXFQJvjICPpgWVtMSsE7NUWEVLogbz6ytYPLuYebWFlAsiqrtByU8Mebz4CVz007OJJzHIvBo8wZo3kj9XF9XGXLKeieu4slqVOMryFFGfDDNBpK4zTQPD1BBpcC2Z+ziQlATjOT1nrStV38Jfocs7VE0hoBA4OwSmHQG1ZfZOHdf3yGXzNJ9M0Njez/7mbrozHoarIpDPboqoo8cTgeK4xsL6ApbNKWNBbTElhTF0PSCgAWWdvgR0NKOueJmL+3UdGErl6E2lGUykGMwHKdA8L6Cqhh4az6FR1/o1CMjEYo4goGCGIBbWqS4KU1oUJhwWWycXXWYKGd02TR8ymrRz5PAotCJBwKFqCgGFwFkhMK0IqFATuJpN1tFp6UjR1NzDq41DdA0NYesiX6NO1FEE9KxmiDp4nBEQNtE8FcUh5s0qZ/XcWubVlBALC8Jlg8gnqk1Te4snKlAZOK7BUMrhYGeSvuE8nf1ZhhI2ecfBEAFbo80QxEa1CUXAB8Mz8HwxNx0iEYOK0hj1pWFml1nUl8eIWCLLg4suS9uKMZsegZ69iRSpvENlcSFRU5RbVk0hoBA4GwSmDQEV5FPUaG/vz3GouYuDzX2c7EqSd4UrSCwNvswDLhZL1RQCkxcBoQwVcfC2rD8/p6KYZbMrWDavlNmVEayQBdo0ncNOhowb4lhrmqaOBIc7h8l7BjkthKuZRLzcqWELKkqJlBaqTSQCYq7mtIgkn6I2nMxJ5lnE9DyVxSaLaopZVhWnpDSKaY2O1/QwArT3JhkYzsmiE0VxkXgtSKummkJAIfDmEJhyBFTsoQMt3IiKzsvj+waJnMnRE13saRzg6MlOhvMejmZh+u5IgvBRZdmbA0YdpRCYGARGnezeSN5Zj1gI5tSWsHzRLFbNqaAk7qMbQkdqTGntWfC6Fu50UfJWJ5HNc/R4ngPHB+hJ2nhSK6vJimNi8xh6nXzG00YV3xMzUuqqAgFBuwSh9EBaOMVwCmtg8Hvc9FlUGWHZ/Erm1YYx9RxowgI6tTdRwuDR3J2ipSfFvLpCasuiI7krFAFVz4VC4M0iMOUIqNC3i8h1HVu+gB3Xpa03xZ7Xetjf2EPXsI0jgxdUUwhMBwSCLZf4p6S4hDWzC1m7rIqG2mIiUzxaPlBrOzg+dGV99h7t4ugRj0TexdFEuqogROtU86eH63Y6zMo3ew9yjA2X+eVh3rO4mPn1UUwpnTADS0LAYadUG/W2He1KcqQjyfzaOAtqCwmLYCTpbVNNIaAQeDMITDkCiiSXDq7mk8mb7G7sYe/RVhpP9pDKCzfI9HDvvJnBU8fMBARGbf5B5HxE91lQV8J7ls1ixbwa4jFNRtXr+tTThXojLvSEbfLSoQ5ePdZHLh3Dl1YyH22k2tjoKGuKgE65CS9s1I6mUah7zK2wuGBlJXOrImiamLdTk6wJAmrbNoc7hjnWlWN2WYxFswoojIh4+Kl5T1NuYqkOTwsEpiABDchn+2CWV17rZNdr3XQPJAJeKh5/f2zE5bQYI3UTMxqBUQIagGD4YPpQXRpn0bwyLjmnmoqSGKFQaMq90D0/L1OhvXp8iM37OunJaRhuGJMMlhsS4dUjgpuRCaAI6JR7EgT5zOoaIV8nZjosrzO5YkU5RcUF6CLNmBSRTK3NkyCg2WxWEtDmHo2KaIiFs0NUlUYVAZ1yM1R1eCIRmPQE9NTrV6aW83A8ncb2IbYeaGbv8XaSKR3fD4oXBnvPUXXoRMKqrq0QeKcQOFNOIpPYSMugTygM5zSUc+Ga2SxoKCCqe+h6eMpkC/W9LO2DGk/uauN4X5680LT6OobvYngWvgxsGXv/U4uovFMzYCqfR2h3BQnV5RrtUR62WbeshDVLK4nqQk9lnF1Wh9epq4JCIqIF+lOR9Ml1kT+OYzOc18jnbRwnCIByfOElA8M0MTSfknAe0zSxQiEs3UAm9pKPlwioEtrjMz1qukjz52sMJHMcaU/ROegSNmBBfZR5NQVYU9SqO5XnmOr71EVgShBQsbSIRNS243L4WC9bXznJsc4hEmKVkQuKejFN3Smoev52EBB0c25NnHXn1XPOgjIKo5HX1ZKfvJIU27F5fm8P2xpTJO3RNPtvBw313cmOgOk7LKg2uPy8auaWFoAoJvA2lm8RCWCPEM5MKk9P2iaVziAq34mWtg3pLvdG4gK8kdyxgQTAp8gUqb1EEn0DU9MoMjUKCmPE4hbhkE54TN+CkDhBQA06h7IcbkkzmBFBsC5zKgtYOquQWOht3MxkHzzVP4XAO4zAFCCgjgw3Gs7C3kPH2bHnJO1deTKehaOLIAVNRrmrphCYiQjovovp69SUhTl3TQ2XnzOHgqiFYYgXsNi6RSZtlEfHUJ7HXmqiuU94MYJIdxU+OL1nse57FFs5LlpRxrrl9Vgicl5/8xHxrtD/CwOlb+C5Gv25ND29SeycST6rMeCIfLE2nu+jazqW5yNc5qN6U88YqSomSy6LUsyna9+JDFJh3SQcNglHdAosjdkFYQqLojLrBLoIjBMeCJO2gTSvtSRJ5sX5NarjIZY1xCktUoFy03sGq7t7JxGY/ATUtxlM22zb38qLrzTSOZzF80NyAULLEwQmqF3nOzkp1LmmEgLilejgk6ewMMr1i6u49IJzKCg2ZR7RyZz0++UjfTyzt4eBdBjL9/B0UdRRUdCpNPvOtq9CPmL5DufMiXDFeXWUFxjor3Nzv9E5c7jkXBgayDHQn6HP8Uikc/jCkupbv7KJCXmj9bWCswqjxdjmjXl3BMYM4TEQJXAdQppPmWkRiWsUFlmUl0YoEhZO36C1L8Whk0kyro7vmRTrOsvmRKmtFhs+1RQCCoE3g8CkI6CnQy5sNN+nO5vjxT2t7NzVSu9gBlvWGA4UnzLXnNTDKQvomxlsdcz0Q0DSNU0kuwm0adURjfNWLOSa9y6jKJohJF2OQv8mnpGJLl0peitKaQrtn8kvtnXzatMAeUcUa5xh1FPoWyXZEUMz5r+n3xT9lTsSVsfa8ijXrCpjRX1Ulpr9TU3UWxdzW26xfJ2eYY2eviSpZJZs1sEVU0m+C4L3gCSU4nnwhd/Mxfcj0sU+6pLXRTUxcaSmSau7K9NBBRlpdV3DOEVYg3h2DQdN8wiFDAqjFlXFYUrLYvT2ZWhsSZDzg8IRpq8xpy7MgrowcVPM5sAoEkQnqKYQUAj8OgQmJQEVJFS4WpLpPM+/2sgLuzoZHhBLkS0j4E87TdSgKgQUAmMR8D2PsmiEC5bXce365ZTHDDQtO3LIRFtnZIV36R7NZ02+90wLTT3p04FGMyiDhS0CcE6RFA9T6A9mQtNEgRAoiltcu6KIixeXvWEKMeFuz3suA6kU3QM5eod1Eum8JI2BW32EvEoO6WN5wnrpYpiCNOrE43FMyyQsIvaA8EiwkniL5PMOwxmPTCYTBCq5Lo4RCgKjRjIuaJooDxs0w9eJmxqxArBzOoNJF3dMadiyYp0ls8JUxUVlqIAQKwI6Eya1use3isCkI6Cu78sFKpFz2brrCM9vP07fkCV1PMLlLgjoTFmr3+qgqu/NXAQMT8PAoMDyueD8hXzg0qWEIw66dD0KucpEEp2AgLqex1C/zT0vdtI6ePoFL1/8E9q/8Zs3ec1AN/K4rodBFBGcMyPaCAGNmD5XLyvgitV1v52AunDsRCddvTZpTMQ7YlTTKYqRiCAgTXelbnN2LEZxUYxQWMMwfaKmK48VQUZC42mNxAsIAiqMnVnbxHEdWcY553h0pF2GBlNk0g6uJyL4hURVEFKRl9bAkEFTYqwMXE/DlxuJoMVDPktnx5lVHpMBTiN21RkxrOomFQJvBYFJR0B93yNlO7y89zibXjpCz4Bwo4j61yLiXZfk0xst+fZW7lh9RyEwjREwsQMtnAfRqMYHz53HZevPIRQedcO/+YCPdx6m0xbQnq4UP93aR+vQzCOgYgsQNwzmLy5leChJ68kUjjmR4/LOj/RvPOMIATV1m6uWxLlmbYN0kf+mZvsurqbR0pGgpS1D0j3TABH1XCrKCiitiBCKQJkWImzp0gIaSE9ed27vdb+PCR8QypBs3iaf88hlPXoTOZpEZT072BwEnrdRyddIKegxAbAWPkvq4syrjWOYQs88Kg0YR3zVpRQCUwiBiSegpzaQIgwWuat85WgHD2/ZTXPnIJ4nNDpi0RhTAV5sZWdAizo6WTOLS4SwB7Z065xuoha2UCCJyFJRkVnWYvaFDsoc0SCNPd7D10XQllAnBXtzcZzUoUl3k1hcxTnEYuvKcqfid33keHmFsTnuxPdGtWtCh6s5Iwos4QLz8PyI1G4F9aHF5kG4wMZY3/wQOSMvsvYRdUXvRUSqyLIn7wRNywWLvdTJiWs7si+uZiBsRqbUbf36Jso7BjXGxfeDTYvQnc2ENqqLHs2NWBrTueOGdVy8opaw78EElu8MZp1UgdLcmeT+l3roHAw0eUGbSOvsuzs7dN9EPK9CSCQiqi9bGmVWdSEnOh2e3T9EaIwl7d3tycSfXVgVLd3l6qWFXHN+3RsSUIGYmDeZnMbxxn6ak57EsIA8VUUR6qsKiMfChMJCahIUagimUhDl/isBqmOXAbGG6A4iA5ivWXLFEOuGCGhybY1E3qEzn2dwIMPQQFauRQEJDdbKYIkcO2fz1JaFWDKrhJKo+KNYf2fIxmLip5XqwRREYOIJqARN0A8b1zdoPpHg8ef2s6u5k5woEj3NX0xvNGcEMUtbWfCixLwcGZlk/HQL1LCCsAVKI9MPUu8EacoFYR2bA1IQvGCJDdroAjpK8McQUE1I/oOqUqf1tqPUcPT64twieCKwTovI1oBcBAuvI8itIJ+aLcmj5skV+VQT0alJU0Sd6kRdsCVXFlcbdV2JM40hxzKiO3ipjPT0N0KnYyOobECuDTxdhuhMwcfz7XdZbOhml+r8wUfWs7g+BtqZc+jtX+HNn0GMqOBZwoNxrCvJgy/20jUwxgL65k815Y4UG6cwGaqKDJbMraWq3KQw5HC0Lc8Te4eIzpANkgzr0TRCusPVy4pGCOhvzmIiNivi6RWb5c72FI1dQ5Jszq0oojxmEoqZaPrZb1xyuZzMF5pI62Qdn7QLGcfB83N4ro7naNiei204uI6Jmx/NtnJmFP2Z63GewojH8oYK6kpHA/4UAZ1yD6vq8LghMAkIaBAZK+x8PYNZnn3xKFt2nmDIEVGIggaJ/e7MbGI3LoIVjJzG8llRQnFBIE4vtvmMTSrn0T6QIOtB2IvIcncNtUVELR97jGvLc30y6TwDySwDGUc6pyTCI/nwIrpLeTxEXX0VZeXFeI5Pd/cQJ7v66U9l5UgY2tjFdLQfBgXFHvOKotJa3dI5TMo2qS7WKSmJYYVGrKqvK6NoOBn2tSXJuiIFj4uj54gaMKu8mIb6aqyITiKRpuVEJ4PDWRJuBN+0qIlbNFTEsWUZv1/fBhI5egbSODJH38wmoJoXIuLnWTo3xGc/fQ1l5pkbgfF8skbiRPA0XxLQB7Z00TlWAzqenRnnawnSFSPNlectorLQQMzR6lKLo+0pNh4YIDxjNkiadKkLC+g1S4u49j11Up/5m1qQFUVsiEVlI5O8Hfh3YpYBQtcsyefZE1Ch+bQdn/Z+nY6efhI5m6zrkxNVuETmCLFeyVyiORHjPsaS+ZvXHbERD5FjSX0Jc6sKMEzt7Ko8jfOcVJdTCEw0AhNPQEcMU8M+bNl9jA1Pv0J3AoRIP+zb0qUiXcUzsOWNPD4W4bTNFz52GQvr42cstZ7rkNPCNPYkeOjJ5+jpD1Nb6POx2y+nriyMLiJCR5tIOeLq9GU9th88znPbD0ry5/k24YjBlasXctWq+cQKQlK8r/keOVejbTDL87v28erhHjK5MeMgLDaC3Hk+ay+s5ZbzF5HLwL0PbqF9yOO2tdVccuFqLOl5Fy74MQOoQc7z+ecfPEvrkIau2VQVZ7nl6stZWl9OXBhVTXBsn8Rwlt0Hj3Pfy4fJGWEuW1LPR65YA8ZY1+2Zk2PLvnaefPkYyWQWDWtGW0ANbEw3RkhLc+XVi7nzivMm7El6PQG9f0vXjLGAimAZoc9duriB7s4W5hTEWLOiliPtg2w8OED4DSQlEzZg78qFRy2gLlcvK5QEVJTCfGMCKp51QUJDMsBuzJL2tjJAC8izdpBXNGl79CWztPWmyWRsdOEp8MUWXUiKxBVHFjCZ9u83NZ+QbzO7PMzCumKiMbGQvSsgqpMqBKYFAhNOQH3fIe97HD4xxC837eNgYzfuiEslUAOKNjOfYkEfHR2iuTx/87kbWF5XQkcyS1O3I3fmZXGTWVWFsm7x/uZWvvmTrcRiMf764+upLy2irzdN21AOV8sT0S3KyuKUlhi09KR4+OlD7DrYRZnlcvn5dVx9+Sr0SIT2fpu2ll4s3WH2rApKy8OkhjM8vHk3Ow/0k88bhDyHjBGI7MWr4bp18/ng5ecwlM7yjXuepWnQ4c5LFvOB9QulJfVA2wBC7Tl2HLOuziOPbKRj0MAsMfnTW89j3sIqshmL5hNdDKV9FtWXMbcyztBAHw+/fJgNexpZuWgu161dKCuoRKJx6iriREyHjoEk3YNBkMC+I128/Goj6XQmyPc3c6dQoKiVL02PWNTizz+1ngXVhVghocwVr/PxdREKi5bmuRzpSfGzLZ109E9NF3zK8IhpLmGhufbDhL1Aj32KHGk6Sd0ig5CnZDE9S65ilmXiujYragu5eE05R0+m2XxgAM07HQUvZIV5XegkfUKuieXpmJzGSbqkfQ3bt6SHRPw+VVZIIRZyMLAMl2tXlHHDBbVYv6WOSCDKCRTEY9MajWqK386b+JTgR27QwbYhk3Xp7OyiL5mjB1Ha1sTzdGkMCZSigd5e+u7GeKRGK/LF4x5LGgqoK4pjvC2K/HbuTH1XITD5EZhwAirUPYPpPE9tOciGZ/aT80NvSdMz+aE++x6K14qj+0RyOf77H93IwtnlbNx1hIeeOCKDiexwhpsvWsp1684hmUnx5f96CtfV+NuPX0pJvIBf7mjmyZcPS6JhORoNtSZ33rSGiuICNm89wQObDnLuvDI+dO1KKmsqeWZPE5tfOkAiYRNyHapLw1x3zTmsWT6HPUfaeeCpg7R2DBH2kQRUtDwaN1wcEND+jCCgz9E84HDz5Qv54PrFDPU4/OuPnmAt3r5PAAAgAElEQVQwK5yMp1+Trp/DzqYxvDAXXzCHu246n4FMhp/9YhuHm7uxIya1JWGuWreKNSsXsP9YG999ZAvZtEOFKeJNLRrmVnHjVSspL4jy5HMHefGVk+i6hes6ZJysTK0ymq7l7NGfnt84d3GUz330ZgrC4skTdH18q4gFBNThSG+Knz7fRUe/CDabes0wcly8Yg51pTE8XQTFeVLfOtrSjsVzu4/Sn/YJCS3hGJ2ioQlJTZx1q8s5eiLD0wcGwDtt0RdBheVxndUr5lISD2OKWBkpmglaXtNp689wpLGPvqTQWIuVYooIlXwdRxME1OO6FaWSgE628ukiVk/Uj896Gl1pn97eQYYH0+Q9HccY1VAHivexuAs9uwjU1PQsSxuKmV9ZhDU2cHPqTXPVY4XAu4rAhBPQvAd7Drfz0IZdHO4YkDvKGZOU+bcMrafp2LpHgePw3z93I3PnFbJh62F+8sA+QSlJhHyuWFTGFz9+Lclkhr//wSYyOYe/uetSimMxHnjpAA8/vR9PuK68MA3zCvjULWuZXVbIppeOc9/mfVx30QI+9v4LaGrt5UebdrH7WLuMArVckwgGl5xbyy1XryRSVMDd929j674T8u+OSPYsA510bly3MLCA5vL88/c30zyQ55Zrl3HbZYsZ7PL5h289SOp1aQ59zyen6ZRaJn/2yctZMLuMrQfa+P5PtpH0DGzDJWx6VFXEKY1bdHd10ZvRsF1LqFGl9WHJwnLuvHElFcVRHti4l81bj8mKKCHPQH9DV9m7+kxN6pMboRx//JH3ccHyeoT0brzfj0Egks/h7gQ/fq59yhLQuO5w8fIGakosXGMkNnoMAc07Jlv2naAn4RISAS5jDM2CgC6ri3Pp2gqONGfYvL8PbUweUJHhoSZqsWJJNRXFIbnZFCTzFAHVNVoHMxw+Nkh/YrSe+VTJIypU/eYpC+iNF9YRHl8j/Bs8nzJ089Tfxai6vonrIFMzdQ5naBpKkU45svymrMUnNg6akBGJgEoNsWZ7Xp6FNYUsrisiGpoqtulJvWypzk1TBCacgPYnczz67AE2PH2QlKgqIWrwimS/qsn9tUi8H/cc/vZzN7K8vpINO/dz/+P7CFsQK8jz0evfy5plc+gcGuZv/+2XGFaMv/vU5VQUFvDyoWa2HWzB1VyKwmFWLa7m/JXz6O22ue+pA+xraeemyxZy2/o17HyliR8+voO2oYxMYeJoIgWTxepZhXzk+rXMX1DHvQ9tZePO42Qc4WwUrkUfRze4cd0iPnj5CobyNv/8vU0cH7C588qVfGD9XAwvxqHuHGFvrKvVp6m5l39/bDMlpSV85fPvo8qI8Ohz+7n/mSOkTY+IY8i0NbKqiWGi5S2ZRipjeNgiitbTWDm/ko+/by0VxXF+sXkvT798VAYLBO+zmRn1/tsem5SlsW52AX/12VsCAjrOj9ooAT0yQkDbp6gFNEeIYhMKNfGMCld4kC5otEXsFP2+SdYXKuTcSI3x4K+CrCyrjfPetRUca06z8UD/GQTUF5Y0XwQUesSEPtLXyY/RPOt+Ds3Jk3XCZCW/caeMC17cy1gL6I0X1k8yAvrrgoxMhFU050NaBMymob83S9dAisF8sK4ZelC60xepmsQGIm6ybE4hJUUiel41hYBC4NchMAEEdKSUpgcp0rzaNMwDjx6i+WSrfHBlonk1VsGLSqYs8Yk7Nl/5wq0sbCjGE5U78kF0Zs5IYUXCpO0Qm7fs5+6nDtJQbPJnv3s18ytLcZyctCYaek7qyPKmx0AfPLX1IJt3HqQgHOO2q5fy/nUreHFXM9/d8CrtiQxClxtYokMsrYzxO7esZtWSOn624VUe3nqEXCaN74dIGxByXO68eBm3Xr2GvmyWr39XENA8H71qBR9ev5SQZjBouVIDN6oBFeO8t7GTr39nM2XRMP/4F7dg6j73P7WHX75wgrRpE/NsfC8qLQoijZMg0XnDl5ZZYeEUqXxWzK/gruvXUF0c576Nu3li2zFcXVgmgsReqv0qAiIdUKEFf/Xpm1gzzwIzNq4wBQTUCyygz/ZMWQ3oKGiBfevXJQYbWzL4TLWirvnMmuNx43nzaDw+wIadfRiiBOQZbTTX5Om0aWf+PTjnVJzlMg/oiAt+chHQ3/4oSDWqkFX7Pil8utM5eroSDA/aZO1gKyC8Crruc+7cEurLIrLSk5IC/XZs1REzD4FxJ6Cjom/BMgftNBu3N/Hzh1/BcUS5QEEsZNpy1WTtYU0GGRSMENCG2cK1HCebFa4ej1xOI5nP8PzWPTz70gH6KKShJCCgs0qLaDrZT0tPP4sWVVBVUcyxlg4eeWgr+0/kGCZEZaHPbVcu57bLz2HbnuN897HdnBxMjgTu6BiewTmzCvjoTWtYurCeHz70Chu2N0LWQdNskiITiqtzx7rF3Hb1uacIaFO/IKBLuGP9Slly8Zv3P85w9nUuQlvn+KBOaTTHP/3FbYQ1k4efeZUHn24kY/hEfBtNBG5oIqdnHkfXSOshTNeS5fTEHJEE9IbVVBcVcP/G3WzYfkxaZIOQG9V+PQIahq5x9Zo6fu9D6wiJ8jHj2M5wwT/bPeUJ6FuBThCUimqLixfW0NGR4OUjw5jGzJmxU5mAjh1vkSTf9j0810LEkPUksrT39ZNK2LiuyYKaMLOr40QiEUVA38qDor4z7RGYAAIaYOq7Hk1dfTyw6QAv7Go6BbQkoEo2I/GQBFTzKXQdvvyFW5g7r5wtW47w84e3BG4skctOt8n6OlkvRE43mFNi8f/8wfuoiMd57PlDPLppO7NnFXDnBy5jwdwKjhzr5N6Hd3C4LUXMgBvXreB33n8+x060cO8Tu3j1WKdMAO9jiqrLrF9dzweuXkVRcYzvP/gyexvbqCsKEQlFeK0zRSqlcfv6Jdx8xSq6k2m+/r1NNPfb3HXVCj549VI6e+Gvv/EgwyLXyZgWcx0GjTAl8Sx/8+lrWVxfwwv7jvLNH79E0gsRxSWua6xcUs1l61bzzJZd7D7eT84RBFNEoOrSBf+Jm86VFtBfPLmbDduOyOT7koDOmMTeZ7dGiUheRzOpL3L58pc+TF1h+A1rcZ/d2X/70WMJ6L1Pd9LeNzWDkH77nb7REUKprBPSRaCcSd6LgZ55e6ecQt8eJaDXn1PB+y+un3RBSG8eSjGbg1A+IS1wNU8qSPM5nZ5OkYe4n7qaYgoLC9/8KdWRCoEZhMCEEFDpxnBcdh9q4ceP7qaxc/BMAjqDBuCNblX3gyj4UQLaML+Ezc83cvcD28hqUeJuHtvMkpOVfsKy+twoAS0viHPflv08/PgRLN3jwsUV/PHHLkezHJ7b3cgPH9lGKm1y0eLZfPwD51FSUcBjLx7m4Y07SKdcPN+kvCQsyen6NfM4dmyAHz66ndr55dx0xUISfSm+98A2mlozfPjGFdxw6Ura+4f4lx88TfOAzSevXMut183mxECOv/i3X+Imz8z1FyJLvxmm1II71q3kjhvOo3logH/+/jMcahqiwNRpKInwkfdfyNpzGtj/Wjf/8dPn6E4L0b+orGSycsEIAS0q4BdP7uLxbUelBfS3VUqaydPL8j0yeohYKMvn77qGK5c3KAI67hNC1IYNyc2jcKKbQvMuq5TNjDZdCOhocqjRUZPV12TaM19qRmVomghQ0sdZaD0zppG6y2mAwLgTUPFYer5L2vZ5dmcL99z/POn8VIngHN8RT5kevh8l7gzy1S/dzrL5hWx4dh/3/OIASUOXQUCjTVgERT7ChjKdL/3hNVQWRnjsmT38+MlDZCyoiFt85KLl3H7dubQP9/HTzXt4bksTsXghN1y2jBuvWUHI0mk+3s2+PccxQ7BqzUJm19Xi5HPc/dBLPLfjOCsWVHPX+1dQVzufnbsO0dXdzXnnnUdducbGHa/x8w07GR72+dC1q7n1qotw3BRb9x8EL4zjiICiYDG2kmmeOzjI3qZWiotcvvr5j1BRG2JgOM22bc30JpJccv5SFs6qpm8wy73P7uW5Z3egeQVSFyrKba5eUM6dt6yioqyIX2zYxyMvHMO2hEZUpL6Ziuq48ZpfQqlmceVV5/BHN67BssYvUOJUEFLXMD/c3EHbWAuoL8LHlPtjvGbBxFzHw9E9WQnp+lUV3LyuYRIFIU0MIuqqCoGZisDEEFDPpT+R5tHnDvHQxj0yT6Vqv4pAXtfIayZRN8lX/uQjLF5QysZn9vCj+1+RATnCQjq2Cce0qID0J39wI2WFBTy5eR8/27iHvOVhuB4Lakr57M3rWLqojt3H2/jBA89zsn2QupI4N1++kisvXUEkEuS5EwYZ1zfoybg8tPF5tu5oJJXWiZo2d1y3lvWXLCMWOx040dY2xDfv3UBjZw48gzuuXcAtV52PaXnkrDBxBzzXRRuxBqR8gx88tJ3NL+zD0Dxqa6L8/iduYkFVKWHXQLfy5H2bgaTDcy8f5CdPbMd1DAwtFuTaw2Hlgho+dPP5lJYU8uCGV9iw9TU8wyDsCfmCIqC/+ZkS1jaTpcvK+MonryMcDmOMKdv6bj6LowT0te5h7tnUcaYLXhHQdxP6SXJuRUAnyUCobigEJhyBCSGgIlH4iY5uHti0l2d3NOOpnI2/fiL4JnnDk6UqL1q2gIISg9b2Xo41pgLN2OvqqwvXdCRismZVPWEzwsnmYQ619mAYrgzocQydpVVxVs6tIufkOdzdz5H2fnTXosh1aCgvZOWqRdTUlcoynk0nOth+qInWRJ6QK8imSL/kEPNyrFpax8oVi4nF4rS2trBtxyG60iIxfVAVZmF9KYvqSrAsl7QhLGxnuhh9zWV3YwcdnTnCrsWwZVNq5jh3fj0XrFhKyITOviG27DxCR08W2xSW00BrFbgrPUqLC1gwv5SIZdHUMkBT9wCGqFgyw1yaZ7+KuDJdTEWFxzf+/E7i8fgblkM8+/P/5m+MJaB3P9VGW2/29MGKgL6TUE/Sc40QUMPjxtWV3HrJHELK/jBJx0p1SyHw7iIw7gTU9z3ydo7GEx0ycGTrgU40UfhbtV9BQJA+kZLIEcTSAdcUrlMd3YmDkZA6sjObhsgh6GoZEeKA7/jSUhrWXUJOmDQueU/D8IRi1IGQTyoklEsGEdfA9ESJPxdhpBTXGXWHinykIc/D1YMcnJZnSYuZ4zmI8TRNC821yUlLtk/Uz5LVCgl7WWw7RUo3CGmhM8romW6IrOkQ0g2irk7aymP4pry2kPKLtEuCtppOGJwQzqkoYVEGT0g2fFxPx9MyGCKZpWbiivygwnoqMNCVrOONLKCitGBBQZp//pM7qK6uIhR6/Vx6dx7IUwS0a5i7N04uAjqqHQ5s56N1u0Y/PZ3cS9jfR5Mgvf4o6T14C9AFSZtOf/N0X4LejP3bWzj9JPqKyB3syUT0N66u4tZLGhQBnUSjo7qiEBhPBCaAgPrkcjb7j7VyzxPbebWxh4ivCOh4Drq6lkJAIBCPhPmfn3kfcxYUEYsUvDXmdJZQSgLqOhzsHua7m7tp7Z0cteDFpirmuuQMh4Qptl+iXo9IMC4ChoTcBUS8vu1nidkx0qE4YX+InMi64IvNW5iMkZfW+SJbVDB78xIQXxP5j20M38ByLUx5PlEpzCBhDUrDf5EdPYW0yBIiAnmmYhNZGMQNBQS0klsvrVMEdCoOpOqzQuAdQGDcCaioz51OZ9l7pIV7n9zGwRODhKWtSzWFgEJgPBGIh0P897uuYMnyamLR+DgSUHeEgHbRMlkIqO8S9l2ymiWD3GKGSXEcSiM2IccgmXPpSELGNQgbCSriEVzX5aSwzms2FZpG0vXJS2+CSCX35pPEC06W1Q3Cvk1cVBgzDfodg0ItTHmBI1PW9SdFQGJgmRXntqcwARXWXEFAbxAW0EsnUynO8Xz61LUUAgqBCSGgyWSaPa+d4CebdnLw5BAhV6WpUFNRITDeCMQEAf3YepadU0dUWkC9dz1lTGABdTnUPcx3NnZysndy5AE1EQUPPLJ6hFLL432rS7lgVQ3REFJTnLYtNm47zq6Dw1TWadyyfg6Hjw/w+KtDFJseFy6r46V9LXSnhUVUONSNN12lSDjfbS1EiTbMoiqD+Q11bNh2kjmlIW66vA7HC/GDJ7rI5QKshAV0yhJQISfwRSUkYQGt5rb3ziKsHGDj/eir6ykEJgUCE0BAXQQBffXwCX6y8RUOnBiUZSKnRzvTLCF/k1YLEZ8+Uo5PlEGRn4sccWfedWAzOe26c4XeU0gexWdi1X79d0TNaHmq0e8FSrFTxfvO+K4o7Bn0QiRpl1cRJeN8TZ466JKP5oujtFOXCi7rBZ9Lq4445vQtiP8KovF9+Z3TbbT84EhJwdHbEvcvX9DifIGCTpx7FBKBlLhKUM1I9HlUe3daFTdWKTeq1xP/Pq1aHSnFKc87cvQI3KNWpLHYy174viyhN3q9seMg+hEknA7uaVro8Xzhgjf48ievYcHiSgoKitHEeIzOz3fpgQwIqDdCQDsmDwH1xXOhkTZ81i0o4Lb31MqKNtsOdpGNGqxfWYNwHz+6sYO0neXcxXFaelwOdw/z4ffWsmBuDXc/spOjXQam5WMZBsNZDcf3iJg6MQuGcz6OZxDSXQrDITRTwxVW15yHltOYV5Hno9csIefm+PdHThA2wqxaLDYGJi/tH5LSpZjlEwobMqAwZ3tk8r5Mfh7SNWKibLzniWLzmJaO7XikciLt3bgYt9/UjJGJtgQB1T1uXFPFbZfNmtA0TKeLpJ5ZLlWuRyqTxpsa0/E4aHRdkkNyekkfj0ura7yLCIw/AfUdUqkBDhw+yYMbX+OVw31MF/4pUgxpehDSKZ4RkRLddx08P4fr5fE1K/i7iOT2LTRDQ8TPjB6vk0MbU0RykCihPERw8PUcnq9hmoYM1BHNcGNkHJ+s4eLoNqZnytygli7sLxpZz0eXb3wbzY8QEZWTDAfbcoKgHs0g5JgYeUFkRXCAgy4Ce/wwTkjH1DxM2yXr57D8MJ6uYZsuliusQpA3A1oWs0N4miOJ6qkmq7zEpCVIC+WJeKJHGrpmkMvbQS15GXjkUSiqG5mQ1nVSnriWTcw3SetRDE3o4RxsU9R4z+OLmne+IL3iDWFK/HzTx9d9LMfDdHwZby8rIbmatB6JGDeBmQhO8lzxNnYl2RptOUTqqSwRQ8P0Q2i6iMw+fS8pPYKmp4OxdC3Csq791G0CIdfRKChM8U9/eCtz586VkfDvfnMRAW1iw3KwLcl3NrfR0jcmCv7d78BvvILMsSCC1/B4z6o4N59fRUtTLy8cStGUMlgwt4p5Udh9uIOIYfOeZSYnO31yhsaHVtZSV1vEvuYefvF8HwtmuayuCfGTl1xaUmkubCjgiuUm9+5K09JXwAWzba5d1oBVYpDwhzhweJgDjWnOWVbGh8+rYAibrTv62dPkcN6CML5v89jeHKZl8d7ZDivnl+IURjjekmHn0SQHEy7zyyyuaQiRz+TwogZ1DcV0dqXZtC9Bx7Aj9ayToRliBvhibdG4cU0Zt18+e0I1oCJUUW65PVcmjZeW65Fa7574TBWGnvhpI/I+y0DlEXODeG/KkQqe2VMv0InvqerBWSIwAQTUJZUa5sjxVh5++hAv7mnDHyFtZ9n3SXW42KHNqojTUBUPLHzCoqL72J5PNmMzPJSiN5EnI+uM+mi6y/LZFZTEI8FO2xcE0JBWxtE21D9EU9sQOT2CbtnMLyugvKKQcESY6mz8nEX3QIK2niyJrI5jZCmwfBbPrsTSXI53D9E/4GHqBqYfprgQqsuiVJZahA0f1/bJ5E16BvJ0DaZJ5PPSIhOyfOpq41SVFNDfnaKtP4ud12SpOd30WVwn+h3laHs3vYkcpqNLa+bYsAthLdJ1l+qKKOVlJoVFMTRBbB2D/t4EvV1peu2MjFafVV7A7JoieQ1xv/0JG0uzsXWTorDG3OoCIgU6gwMuLW3D2IaFF3KpKwwxqyROWUFM4p1IO/QMpekazJDIuniai6m7zKouoqiomPauYfr608F6NcZaa+NRFPdZNLucQsOSZU5lHvuRgzRN0BKf1vYhenpENoApHmEv0lj5BmXlDl/7/Zupra0dRwIaWPUPtSX5z02tnJw0BNRD901c36KhQuf9F5SxYkE5rq3R3priUPMAh0/0cSStsaoaPnjtHPYeS9OWgJtXFFFdGeNgp889T77G1auKueycar5671GahxNct2o2n7isjq89+CpHOtN89rbFFMc0+tsyzK+JEo3F+a+n2imvLOQja+PkNIsXDiTZ09TBTetK0B2Pn2/qY+WCMq4+r4regRwJz6Cq0qCze4gHX2iloijChy+qJBQJ09QNJZEQDZVRNuxq5Il9gyRzk8PLFBBQTRLQm86tmGACKh5ykclDI+e6ZG2fpGOQt/OyaIZYU3RtfLJDTKqX2aTrjKjM52DoOqZlErE0CsIaEUMf2ViJLCgql9ekG7Y30aFxJ6C+55POpGlu6+CxLYd48oXXcKd4FLxYqCzLlGUjP3HLBTi+LwMUXFH1SSZNNzn8WiMPbN7GnkPdZNIe0Rj8/Z/cztqlc8g5DiI4yzqV+iUYuT0H2vnqtx8i4Ricu7CcL33sOmpqKshmhdXIxw1Fybg29/zkKZ574Ti9ms38ijBf/cvPEDYc/uuh53l8y2uENY15JTGuvnIR162/hHhYR3OEtdXA08Mcb+3i0Y3b2bKnhZ5sjjmVcT5z+2VcfsEy9h1s5p6HXuTgsXYcX6O8IMyXPvMBzl1Rz//57uM8u/MItp2XtePHOvos12Xh3GLuvG09565YgOHnZHk60wxJK+TdP3mSx7e+RlozeM+ahXz+UzcSyjk89Nh2frbpFVzPxjB93rO8jj/+9M34ep4nNh7l5w9vwYharFxew83XvodzF87DFEnuNQfXMGhsbePRp3ayZU8rfdkcC2uL+L07r2LNOfP57o+f46nn9pHLOSOJdAKcBek+b3kNX/rsbTSUxck7No7jnNJD2oYpI5J/8JMnePKZfdjOZLEnvYkn/NccIiygYk4uXlLCX334Mqqrq8eRgIo0WXCwfZhvPXmCEz2TwwIqnlJDykxCFPh55lQYrFpRxfwak4qoRqwkxomePD96vp0K3eNj185h9+EhntjRyx2XlrJscT3/+0evcCzh87nLGli3qpq//f5e2jN5rls1izuvqebvfrqPwy06q2oymMUlhFIWq+b7nL+6lh8/3k5Tb4YvXl9HJhXif913lKKaIu66phLThQ3b+rnpwnrs3CA/3nSSwZTBdecXcfnaOTy+dYChdIbbL63iyMlefrK9i1llpVIasL87zaPb2xkcnhxa21ECGjIMbj6vmg+sn0V4grixWLezOehL5ehK5mntGaalI0U6nRnZewppzgR17q092tP0W8JrJTxSGqZhUFkSZW5NIVWlMcoKQxRGTen1UyVPp97wjzsBFRIl8YC393Tz9NbXeOTpvaTs1+1eXlfhZ7LDKmx/lmnx0fdfxCdufQ/d/YJgC6KZxzR1qiqLqa6I09jbwz0/e469B3pl9Zn/909uZc3yeppa+qUlw5Fe39OmuabWVn765E5M3+Eb/+3j1DaUcvhwB23tCTxCzK40WLK8hqGkzz99/X5eakmwqMLgH//yY0R0h28/uI0HXjxEQ5nBp2+4lKsuWUbvsE1Tew+JZEqS5tnVpcypLaelo5/vPvwCz7zaxLzyEj73gUu54qL5pF2H+57cwUMbd9E/6FFRYPGXn7mec1cu4Ov/9QhP72yWmjWR2DxQYQZtTlmIL/7RB1kwq5LOk/00dQ6Rt7NUVEdZuLiauOfxjR9u4amXXsOwND73sSu58YLlnOgY4H/+58M0dSSZXRXlkx+8jIvXLODlfYf57j1b6Eo6rF1Rx6dvW0dJVSHtHSm6u9KyMpKwojbUFXGya4jvPPgyz+89yeKqEr5w50Wcu3op3/rRJh57/hB5obkbY64V1s4LllXzF5+9gZryCDsO9jOYyqKP6iOAvAGbXt7JtlcbMXJT2yoi5Alill1+6SI+fdVKqqqqxp2AHmpL8B9PnuREb2ZSPN7ClSeFKJrH7GKdirK4LBMqdKDVJUVct66I8xeX8dOnj9GXcbjrsrnsPpzkl9sHuePyOEsWzub///EhjiZyfOnSWi5aU83ffW8f7ak8N6yt4qPr5/A/frqftn6NG1eFWbGwBi9XQEFogIpig+8/1cmRPvji9eU4yTBffngvJTURPnVVjZTWPLV7gNsurKGjJ8W/P9VF1ta4ZWWEWy+pZtOrQ7QOJbn9klnsPprk59vbWFVZwCcuqeRwZ56f7+qXBGsyNBGaJSyglqFzy3kV3L6+gdB4cjxRo113yfkaA0Muze0u+5ta6U7aOEZYSpeEMSBgoGJBHiMrmgwAzsg+BIK2wLPoY2o6Fi4h3aauupglc0qYXW5SGDOxRqsqTtEsETNteMedgLqeRzKbpa9vkFd3HeOXT+/m6NCYl5CshjKeK9LbH3LxUAgCetfNF/Cp2y6QxPrbD75Mc9egjKw9d9k8PnXrBaxcWMtjT7zIPU/uJpeB/+9Pb2Xlivl8/74XeGTjIXqyKTwp2gyaQVZqRRfWRPm3r3yWkKXx5a/eze7GBElgXtznS5+7A1ODR5/ZxRPbmllYEeFrf/VRojp8574tPPHyYa47v5Y//PTt9GbS3Lf5NR5+6mVcO4el+Zy/ZBZ3XP9eigojbHh+O09s2U95aTm/e8dlXHnREjxc2lsG+f4DW3h2XwsFIfgfn7meNasX84//+RCbdp4IarzLUIjTrO5PP3QN11y9go5khi//yyO0tfSAF8GKZPnjP7uZNSWF7Dncxb987xGyehFL6or4yuffT1WRxYbn9/Kdx7Zz9ap5/OEnrqezN8V379/CCzsaqa4q5MM3rOV9713NiweO8/0Hd9J0ooe4l+f8JfXcdv1aSquKePip3Wx4qUDzrPgAACAASURBVJGKyjh/fudlXLB6Kf/n7o088vxe8rYIcjq9QmV1j4sXzeKvfv866iqK+dhXfs6h4+1BQI6GTI+jiSAl8TISO3HvdE7Gtz97xvsMPhk9RNzK8MnbL+aalfOprKyUG6J3vwkpg3DBa4EF9Ik2TvRMDsucLmUJEMbjuguruGJ1NTv2t/Lc4QR5t5Drlhdy8aointjaTXcqw4fW17PzSIaHdjRz1+VlLJ7fwN0P72d3t8ZH1tXyvtU1fPP+AzR32tx+TRHXnVPPX9x7hLAR4csfXMQLrzXx4KYuLlxVyc0XV/Odp/o40Z3kj95fiZUN87WHGwmVwUevrJY66SdeTnDjhVUYep6fPTtIIgHXrolx/uJCHtrWQypv8zuXzGZ7Y4ofb29lWbXFXe9toLHD5sEdfXQnJodsRBJQUWBCc7n5/FI+dMVcWYxi3FrWJWFlONSTY+eBNIN9k2P+jdv9T8MLmSGNhQ1R1s6LMztWJA0aU4xCTMNReXO3NP4E1PdJ5/MM9Pdz9HArT71wkJeOdsjeCiIn3MJCnzaVmicJqMnHBQH9wIU8/bIgoC/R3DUgXb2WZ/OZ2y7h5msv5ERbL//y46fpaOvnH774AVavmMt9j7/IM1uOMJzNnRFJPpDMkcx5VJf6fP3Ln6GupJAnN21nx/4T9AylaOvNUBqJYOt5Tgz3QirOwvIIX/vr3yGqwXfuf5aXD3TwyVvO45pL17J17xG+/oMNdAzlpT7TNXxKrRDzqqsxTI0jne0kkzC/oojPfngdl120lGzWRtcivLjzMHc//DzDwwn+9vduDQjotx9k064TOLaopSQIqDAvBHKEb375Y8ybXc79G7bzrZ/twmcYzYtJLc+CRVXMqYqz92gb7f02OT9Cpe9w61XL+MSHr2BoeICHntzJFWtX0TC7jCe37OVbP99C2jFYs6KSz991LZUFMX76xEv8+PFXsbWIlC8UWbBsfhnhkMWxo710phxm1xfwZx+9jPPXLONf797Iw4KA5s8koBlJQOv5b3/wPklA//J/PyQt2KMx8QaOTEve0TuE5wfBVFO1iQTmnmZSV+Lxud+5nHMa6qioqBinUpxjgpDak/zHhlZOjC3FOYGgio2i8GQIecCyeovrL6qmqqKQjp4hARhzq8voTef42eYWSnyND95Qy56j/Ty+o5ObLmxg/bIi9jYOcd8rnSycXcKn1i1gz8lWmtszrF1WzcI6i6/8sFnqTL942yxauwfZfSjH8qXlLKw3ue/5k+xrzPGp62Yzu8ziie29nOh1eP/Fs7CNPN/b1M7FDTEuP7eKtsEUw4k8c+uLaG/P8dj2Hmqq4IOX1LL3WIaHtnYxvybMBy+rp6lrmEd29NOdmByWPEOu8WDqHreMIwEV7xbxM5R1ONyS5eV97QzkNcLG1DJ2TOAjMmkvLTa1hnivVEc4f2kZsypihEz9Xc/oMWkBmUIdmwACClk7z1Cin/bWbp7Z1sjjWxul8DsIxpmKFtCAdH3i5gv59O0XsfnlQ3zr/hdp6uqXGzHT8fjQlWv58C0Xk/N1vvbdxzh+rI1/+LMPce6KORw53kJb6xC2JyqpnLYiPvb0fg4c78Ejx2c+cg03v3cxsYIw6BadnQme3XeAk8e6OHximFc7+4nZsLAyyj/9zceI4vHt+55iT9MQf/rxq1g2t54nntnLN376FDndojiqU1NaTMgIYWkmtpanOz1EX19eBvZ89iPrWLd2OQcPNFJcXERlVTk/fHAT23e/xhfuuo3VqxfyT99+kI07mrFt55QF1HM9qqoq+ebff4ia4nL+13/cx6MvncT3Re16mYRF/tiGCP3RpeteREYXui5lJTG+8Ls3cMHyCuy8QdiMsv94M9+4dwNH2hPovsVla+v5i9+7maH+YX7wwIvB9XUwZbUa4UYV2lYRpW+S933m1xbzxbvWc+7apfzrDzfyyHN7yebcM1zwgoBesngWf/2HN0gC+tyO10hn8nhCtDrScsT4t+/cR9qPCuXsFHrEz+yqLbIKaPDec6q568ZV1NXUU1hYOE6lOEctoEEQ0r8/fpLmSaIBFZY5EWQn4sVFKdk1cwtZs7CK0riBZ3oM5mDHax3sbc0zL1bERWuKONney66mDAtrilm/LE4kHOO+nScYGM7w4ffMI1ZskMpHOdZ0nOULqrn/hR5SiSzXryllcV0RmXyMk/+XvTcBs6M6z/x/VXX3e3vf1d1SS63WLiGQBEJsYrUBA96GzQtgBzux88QeO3EmM55M5p/Ej2PHcYJjJ+MQg51gY7ABY7PILGKVhBBoQRtqSS211Pu+3L2W//Od6iu1ZEOQrW7dbtURRXff5dSp95yqeutb3q+rmfKqUt46HOf1AwkunVfKssYofcNZXt09wDkNxViGzaNv9FNhOKxuLKJxdjHCm7oHRtmye5Bd3Rka62OsnlvI0c4kW/cPU1YSYuXCQrqHMmxtHlEJevnQjllAdZsPrirlv10xh2BO1mMCByhu9XQmw8ZDCTa/2UXGiZIxbIKOZwGdQNgnpWvTlUIh4KSprYSLFpbTUFmkHqonWlZuUg5wGu9k0gmo0CvJDB8dHaCjo5MtO4/y5IYDHO0YwNRdTUopbTc1mqvPqeJSfH7uuPFCPvXRNTz76i6+9+grtHb14XN0/FkfH7p0KTd/aCWm3+Dv7n2S/fva+dsv38LKJTMYHBxldNTC1jMnyAN974e/Vm7AjBbA74PPXr+amQ2l1FWXUVVUiogL6naWDTv28/2HXuHg0RHmlof55v/6BCHd4V9/9mu2twzwZ3ddw/wZlTzx3C7+4cGnsP1+Lmiq5NZrL6SoIKKCt8Uu8caeFh59bhuG5uOzt17KJecu4YGfPk2gIML1V53Hkc4eHnvyFa67fA3Lljbyzf/3KOtebyGbERe8m9hj2w719XXc8z8/SmVxlL/+1gP8euthsESqSfZiqrryCV9gzBknbm2TsC1JRDFWzK3mK595PzMqi2jvTfGDx9bz+Itb0XVJEvGzdvks/vQzN9LXO8h9P9/A89sOYeoZgraGJpJL0quqFW9h2jZzqyv4wieu4twVc/nnH67j8Rd2kMqYJxDQuAFrmur46ueuVwT0aG8fWVNcsu7DgM/WSWkx/ujPv86wE8VnT5X1+ZtnUdzwUeG3ueuG81m9sJTymnpisRiGMRnHJAQ0l4Q0wnefEAI6PgZUkj7OjHXZJaAOWc2HT9aSpmHY4ilIkvDpZB2doK1jSulNW8NvJvDpGnEtotzJfhKEnAyjWhRbHPlOBr8BGTvMKFlq0iMkA1EMPUBY1CaCNtksZPyW6rvYEtdwlEIrS9BKYhOijyAhK4lPd0gG/DiOTiQrChpZTE1TVnl5mEzoJiHLJGqmXJ1fI+Rac+0RbD2GpoWUOH4+NHl4k6uA6IDedH4pt1wxm9CEE1CLtKnx9pF+Ht/cS0qU3AyRUnPwj3vIzAd8vDGcOgIiLKPUBsWUYWdYXBvi4iV11JRG0MeSl/JHCffUj286f2PSCaiAKYRNMrm7u7vZd+gI6zfvZ9P2LoaUQLlFYMrc4IWAioyHGwP6yRsv4tMfuZRnNwgBfZHDXf34bQN/xuC/XbOYmz+4giHL5Nv3rmP/gX6+9uWbOX9JDS+9spPNb7cyknZF4HNt9542evq6lei0FQpSZWkkNIdV58zjnIZyispKWbWggUiBw7oX9/H1+55VFtBvffUTSqLiuw+/yJvNR/mz265g5YIZrHt1H//3R48rF+yqxjI+dP2FVBQXUlEcpbqslJde38M/P/Syiun8k1uu4LJzF/OP//EUWw618tmPXs6FS+fy6qtvMLOhjlmzZvB3//IIv958kGzWQlxrubktLyvn3v/zKarKdf7+nx/hic0tpK0saS2Az0xRFzGwCmP0DaaJSwa7nqbQdMjqOlWxKJ++5UJuuGw5bzZ38pWv/wcjGQehlpZmsfqcBv70szeSHkpy/yMbefL1faQME7+jEXb8lEbDBLAZGI0TtzLMrinnTz7xPlasaORff/gETzy7k2TWPMHSHNd1Lmyq56t/fD215cV856FX6egZVMcjs1FgWmQ1P89ufJOk5h8T3p+al4Vhn8FF9RE+ed2FzGmooaS0iFAoNEkZpCcS0H/+1WEOdY8noDkL+dTE1hv1e0HAUeRZZOI+fH4pt105m4g+gQ8d6rKU4XC/yYMvtTKUnNoKFu8F4bP9M6KecuH8ci6aV0Rh2KWmmhcUmpfL4owQUHVJkDjQgQGOdHTyxu5DrN90gJaeUcSWJmLoU6O51jtpfr+fT950oZIveuGVPfzbz16luWsIS3eI6BZ/8JELuOnqFexq6eRfH3iR9s4BvvGlm1mxdBY/eOhFfvzCm/QPS7LL+Do/Oo6VYdmcalYvqsfJ+HjwuY30WRDUHMIBP//7Dz/C2tW1NB/s566vPqAsoN/+yzsI6RrfffgFXthxkDvet4KbP3ARW/a08M37f8Wh9lGKQkGqy4spCge5aE0DH7xqJVteb+Y7D7+IZTr8yS1ruey8Rfzjj9bx8PoNfPCyc7ntpksojkUJBw10f5ivf+/nPP3aiQRUXF2hYJD/99d3MndmAU+t28V3/uNphlS9ax8+M84HLzuPxXOq2fl2F89s2IpIFIp1KatrVEVj3HLdEm6/4RI27TrCn37th6TxKykpkYVe3lTHH991NVUlBTyybis/eXwLSZFs0jJUFoW4dM0iSstivPz6HvYe6Ka+rII/ueMqVpzXyL/c/xRPPruHeNYaqx7lrrKE7nDR/Hr+9+fFAlrM7V/9MTv3H1FWMNl8lluZSRVxUix7aqzO8aPM6Z76wya3XX4eFy6dRX19DcVFhWrtTk4bc8HbsKtdLKBCQMfLMHkEdHLm4Uzu5UQCevtVswlPZPUtKb6BzuMv72XHEUt5k7w2vRHQNJvqArhieS1NtVGlsjCV4/an82ydMQIqOpmjo6N0dnfQfLiVl7ccYvPOdkbTYyLgUwJ11wIqyzsQCHDHTRfzmY9cxqaNe3jgFy+zv2sEPawzr6GGj11/AQsbq/nZ0xt56KkdxDOjfPNPb2Hl0gb+85GX+NnL20gNp9wKP2NN0noGMibXXLiEv7zzeqyMzd/+v5+yYc8RVaCjoqyEz91+DRetqmfbznb+6K8fYm5lhHv+6i5FQO958Fke27SHtUvr+OLdH8Wvw1MvvMGTL7xJT1+cmD9MQ20Z779mMVesWcJrm/dxz0MvYGYdvnDbpaxdsZB/uO9ZHn7+NWoLY9x581quufQcCkJ+Mo7B33z3Zzy1aT+ZjKliMMe3z916KR+6bgWjg/C9H/6cN/e1E7dN5tQX8sW7PsSimVVs2tbJn//dvSR1PxHLVgS0PBzmEx88l9tvuIyNu1r58t/c54YgOJKP72dmaSG33Xgu1169il372vjJz16huaWNgKFz/rnzuekDayipLeI/H32JXzzxOjUlhXzhjvezckUT3//PJ3jmxd2kT7KAdmdtLmqaxVcVAS3iD//yPlqOdB6TxNIcW8WrmkrsPqkqRU21ltPIW94U5SOXr2LurHLKqqspKSiaxENxCahm2uzqcGNAD3sEdBLxz4ddCQFFWUA/ckE5QkBDEzksK8PBIfjJ09sxrXIS5Icc1UQe8tnetyvalOHcpjIuW1RBeYH/hMIjZzs++XT8Z4yAits6nU7T19/DkbYj7Hy7nQ2bD7GvbYgRw01M8TnWWKmtfLWIqogr5acVF/wdN17EH370Uo4cPsq23fvpSyQIRAMsnreQphk17Gk5yr8//Axb3+7CCNr8/Zc+xuols9mxcz+7Dh4hmU4fiztUljnL4ScvvEE4EOBbf/xxFsyr4ED7AOtf2YIm8Y01laxZvYqkk+UHDz7Dg8/sYG5FiG//1d2q3vQ9Dz3H4y/spbrYz0evvZCbrzifrG3x5s6dHD7SSSwQY8G8WTQ11qm43F++tI0HHt+Az6/xx7dewmUrlnLP/c/w8+ffwLB8XLCkls/cfhVL59SQ1nX+9nuP8vSmg6SVC17EzY+T0NmVhXz+rutYubSJzq42NmzYSzyb5Lzl81i5uIH9vcP88/cfZcOONtJakIidUjFtpbEgt31oOR+/7lI27TrKV/7mB6Qly91xsCVBRNM4b3Eln7zlSmbPqqX1YBtv7dyNzx/g3KVLmFlXwWt7m/nhY6+wa28b9dUlfPET7+fC8xrZtPUtmlvacaxcjXnX2vzIq3uZVV7M//ijG1QG5S+e2kz/4Mix81TFgPqgpSfB0y/tFBt9Pp3D7zoW00hjWEECjkZJkZ+PXj2PJXPqmFlXRXFlJWH/hN7+TxqbEHkNzbLZ1TbKd548cpILPn9wDdgSFw1pXcKCJP5YnkdspRPqtyUcZPxqP7XloOLgNaniYuO3fEgB0Oz4J8//ojuVxieVZpHytG5p2anUxCkaMGw+vLqcj185WxXCnagm9s9HN3ezpXmAkBkiPsWwmihcpne/GrZYQYt0rltZw7yaApV46bX8Q+CMElCpNjMyMkpXVxdHj3SwY+sBXt7ZSnMGMppPBfXLjUC0MPO6SeKUYXDr+1dy5wcvPDZUS5IFHIeBvhRHDvfw1KY9vL7noIp/FbfnX3/+Q6xY1PCOh9aRiPP5v/0+Xb0prl3cxAeuXszcuY0UFblWKyNpcahnkFd37OOnTzzLwEiAhgo///fPPqWSJ77/+Ho2vNSqEnJqK6LcdPk5LF00W1k9w6GApAMRj6doO9LJ1v2trN96kP3N7ZSWhbnrwxez5txz+MGDv+aJF3dgOj4iWprbbriI9192DpFIkHvuf5r1b7aRGdMBHX9LNm2N5U013HjlcpbPr6aitFy5syX04mDLIR5+Yz/r1r2MTy8Aqa2uZ1QmYyTi54YbFvGxKy5n275O/r9viQs+gjGuJnM4pHPu4jquu3Q1y+bMoCAWxDQ0Ve60eV8LT7y8lY27JTs/S1VlJZ+7+UrWLJ39jjj/2bcfUhh9/k4hoH4My39CzJBh+0n50rz4ZjPf+s6vVMWlqdIS/hHC2RhF2Fy0qpYrVjVSW1tLdXU1hYWFk54lqmzJjsWu1iTffqKVA3mSBX/yfEYtd8UN+xTzJCwhIlJtS88StSRhSd7/3Qlz3NAIOhkipqztNMlTSMRxUwYdlbHvRo1LzbXffSyTuZZVDW+RajMcPrSmkjuuaCAwgeRgyMzwvV8cpCthqVjulJ7n95LJnIxpui9L01XCa1Q3uWplNRc0lhLxTY3zY5pOyTse1hkjoDIiJY2RztDf3097ezstBzrYuP0wrx3qYyALPinwKA/4eX5xdWsGayxqquecBbOOE1BMTMumu2uAA/tb6RmWfFgJIXRUlZ215y+jpqL0HSdnODWqyFQy7RBJJ5k5s5BlS5dSWup+x0pnaGnrYtOO3YykLUJOjKKozpUXLsMhxevNLbQdjo+FCThEAjrzZtexcO4sRSCzaAwPJzm4/zD7DrUSFxUoAkSiflYsqmdWTTVv7DzI24e6ScscOBlmVxewbMEsiiJ+Nm4/yIHuBLrESDr2CRn8CceH30lRU+znvGVNzKiuQdM1Rb537tzJtoPtSpbJ0MKuPJMmN1EHn+Fn/rxizmucR2dfkuc2bBc7EZomyLlNHLlSn7ChqozlC+dSVlIgUo309Q6xZ88+jnb1k7I1lRxWEIuxcvE86qrK3hHnJzZuVzfxC8+dT1FUQ7dDJ5TgEwH6jJFl/9FuNm45QChXbWMKXC2ENIUdhyWzCrnq0ibm1dUpAipraHLE508ESRFQ22LnkYRLQE9wwecToBppTcfSTMr9DmE0hiydEUckvyTpTc6H3405aZpDYcBUsk/xVAhbE1mw936DlLWu6w6FPol91klk/aStqRGY7BJQqYRk86E1Fdx55ZwJJaCtPaPc+/QhhjEoMDOkdC8GNJ/OsokYi5S/Fq0F0YK4YF4Bly0VObWJtLNPxFGcHX2eUQKqyIQlkkwjdPe003a0i73N3bzy1iF2dQyRFp4h2o6ncHE+k9MmVojxlgiRHHJTZ1ztS7ee7XENSduRi+E7W9MskWUau8kp6ZKT7jGm7gp7y3vyLyB3JhVl574qTnGh8WhZbMevEqL8dk56RGIuRXfV527S1PjcdrwPlX6jehS/nyKa6iiloo5ORtMJ22MuynEueHFRSvUgVzNTaRucMDW6ouLunsZ2DlpGVUvS9LSSupELyVj6zwmZPyK7YSpJJ3dTtigVg5o7Fvn9OFgi/fNupTFcJ2turG6s6XjZDnUEmq2IgvQrCVNTpjkZZlYEueaiBSycXcqs2tnK+hmJuPJbk92UCI9tKgvoPzxxmAMnZMFP9mjeeX/iIpdYxapQhrWLiqgojbJl3yC72syxSlq/O+ELGPCx8wsYMAOse62LhB4cu068t+M3caiIaKyZEyEYCLG5OcnRkfwoafpfHUGOgPp0iw9fVMFdV8896crwX/Vwau+/9XYfP93QS9xwiNkpUppHRE4Nwan3abkNyl0qZOssqvZzzflVVJVGpt6BnAUjPuMEVGTY0pk0wyMDdHV1c7S1i13723l112ElUi3EydVjzG1y05z8G+d7WQtCZMT0f5zECWcTEph77cSblpwo42WXTt6HqvCQI3BS/9Y6kayauksGFY1TFUZcd2GOBLuZf/KaWBcNRaLE/SWlEMXiKLJGCstjAvE5jI/34Z7K7ijd3nIOQJ2MLnTCVsR3fGlLl1bKPt1vuU7CE9vxI8lhIqmK2bFwC0FS2lj5S9XP8TmXd+UQ3M/IUYpbd4zMysOKmoNxBFRi995lApWXdawvNdZxRNwdRe7oTGWJ1fO6FKfQZVG1FBdthsaCBGtWLmHpglnU11Qyo2YGxcXFZ0ykOUdAxQL6rV8eylsCmhIdUMfmmrkhPnZlHTNmlPLs62387JV+ugZMEnpWWUEDElbi+NUDm665D4xZ21QhOeohyXEIOAamISVcNVJEKQuM8G93n0dHyuYr976BpvnxmToZn01KM4hYJo7uJ645BGwfumZiiN4wttK2HdF16qM+3jevEH/Az4u747QNS3FeA1vXCFraWJxqGtv2qUINJ6/p93I9m5jPuI/LIc3moxdWctc1c1Vy5ES1F9/s4omto1hGGr9jkp1QujtRR+H1eyoIyD1Y7g+6bTCnxM9Na6qor/QI6KlgOFmfPfMEVJJLbFu5ZkWWqaOtjbaOLrY3d7J5VxcdAxmO1/AQpjCBV6vJQt3bj4fARCGgappL8IpJKOpw09IizlmyiKqqKurq6hT5DIfDkx77mTvcHAF9SwjoL1ryloAmdJtCw+LzlzdwQVOUQMBgOG3wb+uO8GbLIANOipW1VSypK6S1a5CammIKIjqtrSNs2dtFvxGmsTjDBfMriYUiJH0WHW1DPLfHoTyc5N7PnEdfKsVf/OceLj+3hsHuDJv2HSUZirGyOkBVZTFbDvcTTtssayqmvNAgldE52D7IxrYEBcEwVzdE8fl1Xm5OgJ1k8awSqirCaLZDT0+a3Yf76RpxE5xyj3QTtezea78i9i8UtECzueXCKu64uhH/BGaI/Or1dp7ZkSaIK/E3VWJl3yue3ud+EwFZY2KUkKIR9UUBbllTRUO1R0Dzca2ccQKqLEyOg8gyxeNxenq66ehsp7Wzl137Otmyt0fVLneUOL1srkvXax4CHgK/iYCjZ1TYSthvcd7yBtYurKK2plq53WUT0fnJqXr022dH5cHbFm+1JvjW4/lLQCV2dmFNkM++r4n0SIK+0RTnzq/h2Tc7eGxLJx1Jm7vXzOGGVaUc7BogbcH8unKGEibf++lu3k7E+YO1szh/fiV7O+M0VQRUlbBvPNpCWyLDv396CSOjDl//yU6+8IlzSKSTfPuB7VihQj579QxKC4M8/MIRVtSVsKypkNaBEYrDMWxT59HNrfSMWHzsojpC4QA/f6mV+uogl55TzdDoMAGfn0AkxDObe9i4r4vRrI2WJ9XlcgQ0ptncemEld149F9+EEtA2fr09RZC4qsIlXiWvTW8EcgQ0i8GsoiC3XFztEdA8nfK8IKA5EioZ0sPDo/T2dtHZ1U57Rx+vH+xj89vtDA2mwJb4nfEu7TxF1RuWh8AZQsDUUxT7/axcOJOVy2pVTeTaGTMoLy9XWe9SH/lMtuMENM63Hs9fF7xBluvPr+am1eU891o3e9uH+dTVdaStAN9ed4jdXQ5fuHgGH1hdxvpdA2zY1cNV84q4eHUV33u4hecOdHPZ0moK/RaHOxPcsLicy1bN4uuP7OP5/YP86A+WM5DI8D9/tIObL6/l8iUV/MMjBxjOZvmLDzexc/8Ij7/ZxWeuaaK2wOCXO3pJDPQTDATY2pbBtjQ+sbaCUCTIoy91smpBJWsWl7JxdztHukfwBzT2tafZ15YhYeXPQ/txAmpx6+oq7nxfE74JFJX41ettPL0tQYiEZwE9kyf+JO5bcgTEAioFCISA3npJjUdAJxH/U9lV3hBQGbS44jPpLEPDQ/T0dNHV2aXKWe460M6Otzvo6HfISEyhpqk4RpUZrZ7svafaU5l077PTBwGJC3RUzJOSYqAumOTcBXM5Z/Fsaqtj1FRWKfe7kE+R/hIprDPZjrngW+P8/S8Os78rT5JncgmCkpCnOVRGM3z6fbO5aGEZ+w4l6BtOsmJOIaFIlL/71R5+9Xacz62exYdXV3PPL3fzwoERblhYwF03zOG+x/v4+Y5+rl8Ai+cVS8VxKsMBLlpUzLceOsD6t5Pc/7mF9CQtPnX/FpbWFvOXH53Pi7t76O0Y4SOX1fODp5vZfnSI686v4erlc0mm0vT0DNHRM8r65jijKZ071lYTi4T58bNt1FX4ue6iGUQMg6NDffQOJ9iyc4RtLRZxU9bH8UCmMzr/Yy541wJaxV3va2Qin4l+ubmDdTuShOw4liahKZ737EzO/2TsW2SYXAIKM4v93HbxDBqqdMEXmgAAIABJREFUo5Oxa28fp4hAXhHQHAmVeNDBwUF6enro7e6mvauHPa39bNnVTUv/qCrNqGRLtIxKBBhfvvIUj9/7uIfAlEbApZOS8JWluDjG1fNKWbpgNpVVZVRWl1JRXql0YyXuMx9ajoDuEAL6WCsHusaX4jxzI3RUQp4JokyhWaydG+SuK2dSWhxjOGVhWxYhzaCi0ODpt9r415d6ueGcGdx8YRX3/LyZlw4Oc82SUj57YwP3Pt7O2619fOWjDfRmHZ7emmJBcYoPXzmPv39oD6/sS/AffzyPgVEfH7/3dSoihfz5B2dSURWg/2gCf8zPXzy8k2xKZ2G1n8X1ZWh6lnPqilg4I8a6Hb08s6OXj19cS2EkzL+90ErKSrGwKkpR0GBGZZAVc8vYe3iEH7/Yy8GebN4QL1OJ+UPMsbntwmruunYO/gk0yj/+WgfPvJUhaI8oOTdXycJr0xkB0eiV5L+sZjOzWOe2i+toqI5N50OesseWdwRU4kFdfdD0GAntoqunk67+EfYfHuDVnYdp6U6QdPwqCztmScWkM2vVmbKz7w18yiPgc6Q+VJbaigKWzG9geWMpNUI+KyuprKyguKRAWT7PZNzneJDHE9BvPnqY5s48sYCqikKSye7D8GW567IZXH1uNc+/1c2OlhSO5SOkpfjI2kpiJRr/+OBhzplbyo2rq/nuw4d5df8g719ayadvnMF9TzZzoM/i/3xyEXuP9vDAuk7+2+pKLj+vmnseOczz24f5/n+fzdCwj898fyuFepRrlxfy6Q/PZmggwbNbB/mX549SWxTi+guKKQ1pbDuQYH6NwdoV9Ty/q591mzv5xKX1xMJBHtjUyoxKg4WVMd5uHSISCHDdympae0a4/7kRmrvT6gElH5pywWtQgM3ta2omnID+YlMbv96RIWSPKHk1j4DmwyqY2DEoAqosoA6zhIBeWq/0q72WfwjkHQHNQSRJSYlEgqGhEfr6uunt66Gvb4R9R3p4Y/dRmjuGGLAt/FYQY4rohObf9HsjmuoICCmaW1fCqoX1NNaVUF5eRGVlDeVl1RQXlhGKouognwnNz9+GbS4GVCyg33jkUB4RUAnjcVQxhdIyP3dcMouaIo0fvtjK9kMp/BLyg8mtl1Zz0fI6ntrQTlFRgFULSnhg3WFebO3h2vm13L62godfbeP5gwm+cnk1CxtrePtIN/19CdYsifH4NpNHN7XyjT9YRGrE5ksPbCNqGzRVB/jmXcuJJ02++fMWth5KEIv4uHhZiEuWVhO0RUhNZ3AwziNb2ulIGdx6QQWxUJCfb+ymLGpy1ao6iiMhdAusTIpnth/h9b1phtKuJFQ+NJGDEvk5qeV2+0WTQEA3tvH09jQhx7OA5sP8T8YYXAIq4Xo2DcUGtwsBrfEI6GRgf6r7yFsCeswSmpLEpCGXgPb20d4/xOHOPvYd6GBvcwedKQdLyqtZro663EC85iEwXRFQgvuOX6mz+oIWa+YWsLSplpkzKqgsK6KsvIKKikqKCksIBILoqoi5nBdn3ksgVjhVKsFx2NEyxNcePcLeE1zwObXZMzF7OXwcImGDxrKoKnBwoC/BSFJyp135oNqiADPKCugbSavQ86Koj0PdcTqSKepiEWaXB2ntT9M6lGZJSYDayhLSVobWzmHqKkJ0xjUO9I6woqGQQCrI1iO91Bt91NWW8KcfP4/9HUn+6sf7Gcy4+ysK28yuKqA0rOPYOj39oxzoTeAEAswuDeA3dFp6pICDSX1FlIqikAQoMTiSoqV3hNGUjeMYqnZ9XjRV0cymWNf4xMU13Pn+JvwTmIT06GsdPLktTsgexVQFJqZrk4cnW5WwFnwDTpawoaP7/CRsnZQpxTqyStIwgIFh+5Qu9HRsEg8vutBZfDSUGNx+2Qxm13gxoPk413lLQMdbQsUdPzw87Jbs7O+ld2iAvp4RDh/sZ+Oeo7QPxbEsiQUVsXW3pKPXPASmIwJCSqSUYU1JAYvmVbG8IaZITklJiXK7S4lNSTiSMpv54nbPzYObQqhjOTa7Wgf5658fYWfn+BjQCWQi+bYYtBRRK0Ao5HDH5dUsn11MaWGAHz+znwe3JLCN6YmFqAtIWYpiH9xxSTWffN8CAhOYQ/rI5nae2JpQLnhXhD5PiPhpXo+qVIdjkzQcwuEsi2sKmVdUiOYLknbkIWWQXa29JFXFPB2fHcij4gSnGQzRO3A0TC3IrBKdj11W7RHQ0w3xaeov7wmoHKfKjs9kGBkZoWewj56BHgYHhujrSXCkM862PYc40NpDKquTVlmWXvMQmGYISOUnx8Hv01nQUMm5jZU0VhdSWV5EWVkpZWVlinwWFLgxn2LxzAer5/hZkIx9cWRbTpqDvUn+1wMH2dGWHDfO6Um6Tl6JLllQVBzTn+F980PMLCylrTfJ5rZRdqR0alRZ3enXXCVOm/Ig3Lm2ktuuaMI/gdbZn21qU5WQIiSmPQFVqyWQZXatjzULagmlNPpG05TEIqqs8Wv7+9hzZEBZ1nVVrGK6NpeAygOHxIB+7PIa5ngW0Lyc7ClBQMeT0HgizeBQH/0DPQz0jTIyOEhb9yDN7SNs2dVCx3AWa/qeWXm5iLxBTQ4CxYVFnN9UxaLGQmZURiktKKKstFyRT7GASn33fJBaeic0VKFYR8pCJunLaHzp3rd5vWUYXcuZwM4eAipx67Zm0qX7aCQOeoTBrElad+PXQtM0sVKVAkajvtjPp68s54bVtfhVgZGJaQ9vdAloVJveBNRFzyEa1lg5r4w5FTF2HOjjUN8oc8tjrJxbRXPnEK/s7CEh9a/V+ppA0/PETOd77HWMgDp+1wK6toY5M7ws+PcI3qR+bMoQ0BwJNU1Lle0cHR2mr2+A/r4e+geGGBiO09Hdz/YDXew91EVXWqePIFWWG78l2cISP5eauGvdpE6ct7PpiYClbITgdxzERpGReuB+jcUzq1jaOFMJKpeXRSgpKVQSS8XFJRTEYkSjUeVyzzer52+bJVXTHI1vP7yHx7cO02FpFNgZFbMllpqzoalQdQ0y6AQcC0vZBR2Rcp22tGCMIxGwHc6fGeYP3l/J+fNK0bTQhE35w5sO86stCcIkpTitmygwRZrfkTQadfdSvgMpqXq8iUvEp6zosnLkoUWaT9cpigYIGjq9o1nSTpxzasNctng2B4/GeeGtLuIqYcJUllCpDiXpbe63j/cvFkTDkcKl0reJaG3Yxx4U8xtAOY/kLMo6GrNKHe66vJ7GmsL8HvRZOropRUDVKeI4mKapZJqkdOfQ0BB9fX1Kskl+7x4Ypb0vwaa3WtjbMYjuhNUtXU42+X++CDKfpevNO+z/AgGp3iGFFkJYipjUVBSwbP5MmmrLqS2JUlQcobi0WLnbxeopxFOsnlLhaCqQz/GH/9Tr3fzL0y3sGbWISZiNlEo8Swjo2XoiSAJa1Elz0zkV3H3DbGYU6qBPJAE9xC+3JIg4KbKEFfGaKs0eS6iVH5JYk5ank7Emv4Vsl2qhVGDcB9dck/tdBpOKIpMrltRQE4nwxp5hth4eIuMbI5pjVna5L2Z1iZk8/n2fPAA7OVrrhoxMlSaVkAQTSXcTAvqpy2cy1yOgeTl9U46AjiehItWUTCYV8RQCKklKo8ODDA0n6OxP0NY5wMvbj9AzkmQUH0l0iuTpz2seAnmHgOhQyk1EQ3NMygsDLJvfwKKGCmaURCgtiFJWGCVaXETRGPkUcfl8jfd8L/AeHbD56//YwqvtKQzLwFQE9L180/vMVEXAxmJW1OLTl9Xz4Usb8Au7mkDL2sObXAIasscsoFPo+p/U/QR0k6KghYFouR5X7Bdq6LdTpEwfcdOP5QSVtTLHQh3HpLREZ+XCSmaVxehqG+aVHb30C8sUvVtbNFEh4jOJ+k1En1UqCB0nuJayjkrfSdOHzxa39tSIbRMCKrZbU9No8AhoXl8qpiQBzZFQsYYKCZUEJbGGDgwMqNjQoaFRRobjDA/H6R0w2Xekm1d3NtObllNqAstu5PVUe4PLZwQk0U5aVSTIkoZq5jeWM6MyTGlRAQWFhRQVFimrZ1FRoXK5BwKBKWn1HD8HIg3zo+c6+Y9NhxkeFUef5hHQfF6kp2FsEvd62dwCvnTtbBbURd1SyhP40HGMgFoSAzq1LKCWrVFbFuTyVbMJMkzQOk4QhQrGHZvW3iwbdhwhg8iGiXVXmf8oj/m5cpmE6AQ51Jti8+5uBkYt0rqN37Ex7ACOnmHpnFLOaSwjZGdU4k6umbpDWgvx2s52DnQksNV7U4eAKguopjG7TCygszwL6Gk4dyeiiylLQMeDIURUSKgI10umvBBRsYgOD4+QTKbpHxxkcDjOwUOHWL97kHhKynRFiZsaBcaQOrHkpJRTLCVxQl7zEJggBMTFLHFdAVtT4uaWbmMbKSqCsGxOHUub6ikvjVAQCxMriFBcVKxKacomGe45l7sMb6q53H8DUidL57Cfv7p/A8902BSaBiFbI+lLMaQFp20izgQtrbzsNuBA0LFI6jYB22B+2Metl1Ry5RX1hH1ClyTpauLaTzcc5rHXRpQL3iRMxpg6HjAxOAZ8GkWxkLJujk8ZEiooR5LJ2gwn0srlLG7zjOanpNDm0mWVNBVHOdiRYOOuXvoz4sJPkbF9BKV6moOyEEaDPiIhSQMTp/3xJv3LHXEkkSGVlT1N5Cyd7vmXfA8JKRACCp++ooGmGV4M6OlG+XT0Ny0IaM4iKtZQiQ11KygNHdtEQ1Rc9UJKBzOF7Nx7gB17DjOUMEkYPpUR6D78yUk4NZ7yTsfke31MPgJi5TM1g5DcXGybwpDD4qZKljVJ5Z0wRQVBIoVRRTaFdBYXuwRUMtwlznOqJBq9F2QdyyKr6zy7p5d7frmP/f1+dDuApo+MVTfLJUe8l968z+QjAu71VKTxfJRpaa5fVMKnP9BIcZnIUAXQ1b+Ja0JAH904TFTLkHXCpI2pEwN6aqi4QvQRv8F5c6KsXVKDL6PR3p+gLyXxoDpt/f3sODxA2vYpofapRSrfOxoqtUoRbIPZ5fYYAZXaW17LNwSmDQHNASvWUNmEhIpbPpecJJZR2TKjGUaSGYYSKQ60HuXlHV30JdIMOQYZR6cwT2om59tC8cbz+yMg61LsCrpmUhoNsmRuA0vn1lJTZFAYDasyipFYlLC43MfIZywWO5ZklC/lNH9/JNweFBxaij5b49GX2nlgfRsH41EcI0OlZZLUPQJ6urA+U/1ksUlgUa3B2sYId10/nwW1IsQkTSx7QkQnzrqWI6BhSUJyIqR9kpoy/ZrLJ22qCw0+sGIOswpFB1hHtCWyuhRnCbD/cIJntrUwbAaPueqnHxJCq4WASkiPrgjoH1w1m3kziqfjoU75Y5p2BDQ3I2INlbg6kWzKkU+xhMYHhhhKJhgYHWIknSI7qnOkd5iXdrzNkf44dnY6l2ub8ut1Sh+A6F3OKI2wemENc+orKAhBYTREJBpz4zyLiikoiFEYiyHEU5KMxls8p7zL/aTZE8eeWCok+rUnBetfbOEHL7ezz/RRauqkdFtl/3ptaiMQ1FOsmR3iD69ZyOLaCM6x0keuGL8+gSUyTySgIVJTyAV/KrMuyYu6o6P5slT4daJSitInom7uA6+jawxbBt0J8Dk+5XIXgjYdm4QruBZQnYYyh7uvmsO8Ws8Cmo9zPW0JaA5sIaEi2yQW0dHRUeKjowwNDyv3/PDoCLZpE5f3EkmG4yle3dXJ3gPtDKelZoefqGNjGhIbaqlMQb+rewHaWFyM4yU15ePCnswx+R1ZC7oK5ZAMzB6/uNc1opZOyLEoCqaorS9lydJGVUe8zOcjGokQDgUV4YzFClT5zMLCImKxqCqjKdnt083i+W5zIqdVKpHlmW2t/Puv99MyWo2POCnHJuULkMSgzh453oUjagFSWjHX5JycOhqPk7k+J3Jfgnj6GI8RzUoHU7MxnQgpzaLCN8r18wq5+QNLaCwLEXHFHk6ctwm0gP5ow34e3ZAmrGUQOqYkeqZhyx2Wq4DpxnPmHt1UGITmxnSK1yEn2DRdH+3Eou5WQtKYU65x91UiY+fFgObjsp/2BFTRxbFseSGjEiMqFlFxz4tFVIhojpxmMlkSGZvhpMWh9j627T5Aa/cQKcdHVguT1nQ0TVw47uktgdzBKSJNkY+Lb3qMScN2XKu5KgIrpWC1LCGylMUCnLuwkaWza4gV+PEFbAoiQQqDrnC8xHnmNvk7FAopi6cQz7OJfB5bB+lhRjB4e0Djh49t4s2DIYZNE9NnkNQdgkrvcDx3Gf+3K8zttclHICvEX1mqHZX8EbYDRO0E1cUpblw7n6tXVlEcSVMgCiROcFJDD3+4cT+PvSoENKvI59RJQZr8eZwue3QJqKsD6hLQWTTVFkyXw5tWx3FWENDxMyaueSGkQkCz2ewxAipkdHR4CHu0j9G0SdyyGc04dMRh7/6j7Nrfoerqxg2xqBo4lo+wLlVMpmdM0bRa5RN6MGPER8uiGxYFYR9LZtSwfMlcSgp1YgEoCAUJhQIEggaFIqNUUKqSinJZ7SKpJMRTtrO6KUOyTVbTGTVhey/8/PFX2H8wRTJbSL+hkTVNfMdwOtHi6RWZmPzVo0lNeyuMJnGGWpqglmFeIVy1ehbXXtpIzJchrEuykarB6g5wEpf5fa/u49FXUscJ6DS1gE7+zOfvHiXBSgiomwWv89lrGphX51lA83HGzjoCmpuEnGteSKhYQJWE09AQluiHpuMMJuOMJuKYKYeEmSVh2/QMJ9ixr50DzW3ER2wszT/O/ZSP0+uNaaIRkBtruTFK/cwKFi+dQ+2MMiJZh4jhoyQSJhAI4i8uIBIZs3jGCohKslEkorQ8xdKZi+2cbjGep4p9TuxF2TVtGLFNsraPpAUtR9K82txG65FW+voHVNe2xMYca54F9FTxPh2fN3SNsliY0vIICxbNZPGcKuaLkp2RVCVkdWXxHK/vKhLhk8cChYA+MkZARXjds4CejlnP7z7k+qEIqEpC0jwCmsfTddYS0PFzIhZRkWkSMpqTbBILqWzirpdEJtEZTaXTKp7UtZwO89bBo7x5ZJjhARPHFhe9xoiece+eUsPbDuCzRexOshDdiruezFP+nQ0JI6viw1RMoROgwEmogP5cVe5un7hvLHDSoFvMy1oEwzaVNVHOX7WU+rBGwB8gqCydIQxdP2bhlEQiIZs5l7uQTtmEbJ6Vbvbfcfol0kXOITfi5bdFr00eqfkdD2Faf02hL5W8pNBOHh3pgy8d5CevpDD0FAlDJ5jHDNTWTXyOpXRT/bZNvy+kyvLmmt/63U3HPpXslSWjiwaopiohZbTpGbKia5aSmRLJO3HB/+H75zC/zktCyqPT8rjZwHG1YbwGilgKHEI4c5ZRIaA5C2nup7wnW9K0yGgGw0MZDu4/ys6DRzg6mMAyJdYpREq3iOvH3YRhRzIQPajzDYGMpmM7IohtKEHngArXl3lz49qKjAymmSZWEGDevDlc1DSf4hKp1p5CN7IUBgIqaUhIphBOca3Lz9yWs3YK6ZyKNdvzbb688XgIvFcEHnzxED95NaEIaNzQCeUxARV6KXLzUsFH3Mch++Sbxe8+eNG5Ftuzqjwl1zfNcsN2p2FzRfvtMQKqewQ0j+fYs4C+w+SIi15IZs76KURUrKTjyWgmNYqZiZPJWNgWyk0/akN35whv725lf+cw/RIiKnV3Va3rLI48molWqSd4nzenhW4bmFkLv99QZalDUinEsPEHbCoqS7hkfgOzG2qx7Aw+v6YSz8KRIIZPJxwJEAq7hFOIp5BN+V0y2eX3HOnMm4P1BuIhcBYh8OMX9vPTDZmpQUBVMqOFrUvd9yyaz7V+qnuRaRLxl6l70u8SqiMV2Hw6FCpdVo2EranKSdOx5apGiVeroQz+SCyg9Z4FNB/n2iOg7zIrOVF7SVySTQiobEJKZUvGE6TicZLJBOl0ikw2SyZrYZoW2ayp4kNHMyZtR/pV3OiB3iRDWQ3LFo1SB0sR0ePt+O/uhcdz1/82bP5rF9/Jl9UcmuOn2sXWdRlGNDA0C58famaUs7JhBvV1pQRCFrovQ8QpxzB0AkEHn98gFHYtnbFYIeFwiEgoqP4W97ts4loXS2eu/S43jHy8WHhj8hCYagj8ZP1BHtyYQtdTJHWdYB4rdaV1gwJniM98eA0NpRo+zb1KjY6YvLXzLR7eYSvfDBI37iorjZNaOv67e2U73uR36emcOUVctaqa7c0DPPtmt9vXO7Txsk7jPyKW1Hy3nB6vhASzyzSPgObxSesR0FOYnJyMk5BReRLNlf2U+NCTyakQVIkXzW1KGD8bxDR1urq6ONTSws7BFJ0jWSxTwqf89OhZMo5cX0LYlk7ETJ1AQiV2Z3wzNIk3HXehUe6V6dckeimpHT82iZGKjFMfsKTih5gux1pS08ioK3RWbUV2hLAt1T8EW52oZRDUbSIxh4qqGOfMjlFXXaay0IU4ymfEpS6/C7GUv3OxnDm3urwv2p3yUzYhmfKe1zwEPATyB4GHnj/Iv7+eQrfiY+Vd82dsJ4/ExsCnpfnbjy9jZnWYgZ40Gd2iMOinLNbGzpYy/uZnb/B2OExjSqPA8RM3RNszQSATZDSQATvCsKET1i0ClkMg68fPKBlflhWzy7j0ggZ27+vmmS2HGNZ9OL4AATuITRBbyxCwxD2fIWj7MByHQV0eqNNEnDApMnQHElRlNAzb964E9kyinNVRMfxZR6OpUucL1zawwMuCP5NT8s4POl4M6KnPSy5sNkdEhWQKGc1tOQupJDHlXhOSamYdTNN17SsyG7BJWhbDg3E6O/s42pmmq2eYdNLGcTR67AwZW6yvNrYjThklZqKEhMV2mnuYd59wIZrHT/enjvLxb8iTukjz5CyZwi3HZ9JKZJQ5xs3FohlwDAKaWCElGcykzJehyA9lZWVUV1dTV1VAWWkI9DS+gCSLhQj6XculkElxn+eShcbHcop1U/4WYiqfy0kn5SycXlLR7zPL3nc9BE4/Ag89f4B/35xGt6cGAQ04Gb5213JmlAb4w29tYNi2COkan/7IuVw0N8LfP7Kb51tTzCdLtNKmvrScgaFhDnf76U2GKcSitmiUWdVS0AJ6+hMc7rA5nC2itCjOrJIkPaMBOvrDlPgz1JfblMUM4oNJHNPG1MIciOv4daiPZImnMpQVh6mNanT1j7JjKEzc9OFz3s1+evrn8VR6zBHQjKMxr0LnC9d5BPRU8JvMz3oW0NOAtpDJXOnPHBkVwinkMxdHqlz2Y676dDqjsuptR7LqbUVMsxmRdZJYHzmxA5hZONAXp7O7h87OTrecqFmoyKiuayRTaYYN59jf8nrYdiuRTLemORI+b2PoEqPpVvOQVyTbXAm3ayZ+v6kIZMDvpyQUpKooRm1dJeWVJRT7bcKGg65pGGLhdFzy6PNJUpBOIBTAH/CrmE2/P6Dc6kJAhWwK0RTiKaQz51b3LJ3TbYV5xzNdEXjw2f3cuzmJYSemhAU0QJq/vXM5taVBPvOdTYxaOn7T4Px5Ab58axO/fCPOw+tb+aMr5nDeEj+JER1/AFq7Unzjl/uZVVrIF2+co0KLMgkgluGt5m5++mwL582p5ua1Dbyys5tnXj/E+1fXcOnKWSTSaZJZjZKQQVtfnPte7mRWmcHHL6zGtvyqhGdVNEhAN7jnsUO8fGgQHPFL5WcTAipV6cQCOr/C4IvXz2ahFwOal5PlEdDTNC1iFRVLWC5uNKczmrOSKhmnlFhJc8RUZJ1GyGYko14IqEM6O6r+dlRSDJhWSkX5CLmUltRCSLWmgcEB+vv6OdwDw8MjjIyOqM9IApSQMLVvyyZruwHs7pgk9+l41JDQ1N80mL53ARU3P/x4+42L0Vh862+Lf1TKIicFwLvfHysS54Y5qWMRkimx+CEtqwiovBYJ+igIGcSiMWXVLCsNUl4mWegRNImPykqVKk3FdBo+sZYa+HQfvjF3eSgcwB/0K41OkU8KBUOKuOasmzniqfZvGGpex9dkP01LxuvGQ8BDYIIRePDZZn6wKYlGUsmqSQ5ovjYLgyApvnbnudSVBvn8P21mwNIImkHOmWnwPz7ZxLrtvbzyRi9f/cQ5bNp5lIc2HGbp4hJuvGA2614+Sjzp51OX1vDUpj1s6cxQVVFENhNgU8soF8wt4ONr63hxZy9vtQ1w8+UVxIcsHni+nbDf5M61Mwj6DH74Yh+V5VFuXVPLtgNDPLChhUsaSvnopZWse2OAp3b0MSLivHmKpesN8whovq7z8ePyCOgkzFKOjOYspUJGczGkOUmn8Rn38nvuM7msRyGyOQ1SGXLudXkt15Sr3rYYHBykd2CEQwOuvqmyvKZsbDOM47iENKtBUncJqinxqZaQP99xwioOb8cls7Kd7F5OaJbk9B/bd8wxECGjXHiCreqjO/glGUfpA7qf9Rmu+9pP2s3mFHe6phG0bVeiSMSQfBAt1JSsUWlpCaUFIaSUb064XV1exvTxcgk/8t2cSzxHHHNWy5xLPRevKRZN6Sv3t/ye+770K5/3Eocm4cTwduEhMMEI/OSZt/mXDXECyMO8jiXlQPO0yTU57KT49l0raCgJcte3d7DPP0RBNsoH5ob5wg0zeXpvD/2dGT555QJ2d3WTHjTQQyMUlBWycesQbx5McveNc6mPalhhjaMdSZ587Sgvtdhc3Ai3XzGHl97q5EjXKB+/oo7tewe4b/0AEZ/O3VfWUlpp8J/rj1BdVsItF9fy5KZD/GpbH+fNqeDuK2tYv6ubh1/vZygpOeZ52nI6oJqPBZU6X7x+jmcBzdep8mJAJ2dmxsut5oiovJb7XQhmzmU/npSO/z1nTZXXhHjmSGmOhObKjEq/GTND2kkfMzSKxqXfF1UXDSG3GUsjS+BYVr9YVlPJtHpP+hFpKZXNn3H3pWJYLdMlmCLy64Aka+1SAAAgAElEQVQ9LikqYCieqUidrukEAmFF4qLRmPoZirjWTXFz+/w+igtQRM+xbfXTb4gL3XDjY1V8ke0SSiGljgQl+I/FaEp/Oavk+HjM8YRS+swRUtX/WMymfF7+ziUbyWfkmDwL5+ScB95ePAQmE4HxBFQlpoxLZpzMcbyXfWVEkcPJ8I+KgAb45D9vYsgymOGHmy+q4KqV1fzrLw9g2CHu/mA9LzV38PrBQSIBPxValJ2dI+ztTjO3JMCixiCz6yqZWx4iHU/wk5fa0Hw+PnblHF7a0Ulz+zC3XTmLg+2j/Pv6dooDNndfWks0FuWB9T1Ul0e55ZJqnth0iCe29XHu7Ao+c1U163f18PDrfXlNQCU7QnIELM1gfoXOf/+AR0Dfy/o7E5/xLKBnAvWT9ikkVJoQvRwpld9zltNcJn2OjI4vIyqvjSeix7PubbD0YzGipinELq3InWVKZaYxmXUhwc5x0XU1EEWMdddlP+YqlySoE9zmWu47YwczloGvLKXKOulaQHVxYSstO9dSKy5yaSFNNO9y1VM0dJ/U73P/FiupWCt8PtflbvgMDHGnS7znmMRRzrqZI525v+VnzrrpdqedkDCUK33pWTjzYOF7Q/AQmGAEfvJMM/+yYQSfLQGR+W0BTekQs9N85+7zmVMW5FuPvYqTDjN3ZoS158+nozfON366leJIEV+6bQ5d/Q6PvHSUxtkxVs0r5RcvtFFYGOSa1TW88WY3zW1HuKCpnHlzanj4pcMqKfP2K2fz0vYuXtvVyy0Xzqa+uohXdrZi+jOsPbec0WGbB9Z3U11WxM1rZvDka4d5Yns/yxvKufvKal7Y08PPXh9gMC4C1/nZbM3GECOJZrCgQuNLN8xl0czi/BzsWT4qj4Dm0QLIWUmFHAnJlJ9CLqWNT3KS18dbQHM6pTny6brVTUx7jJxmzTE3uxBLiSmV0qESR+5m17sEWDZLkVEVN6oI6FhUptRQtuS141GjulQOGmcBtfQc4ZRnT6GcrjtdkoakF9HTlOYzXDkl/xgBFVKpXPQBIZ0auqErt73PP5ZgJIRT3PZG4JiVMucuz5HOHDEVcjmeYI7/Oxejm0fT7Q3FQ8BDYIIR+LEQ0FdHMXCTkEypdpanLaND2E7z5RsW0VAeAy2lwqCy/mGGElF++nQz24YsNMvhwyuKuea8WtE+UdLy+w618/3nWmgsKOLWtY1UVZSqRE0xPGw7cJTHNrfTWF3I+1fNYGtzP8/s6GRNUzHXnjuDSChMx0iaqmLIpOHHLx4hEg5zzTlVvLqzg1eah5lfU8wHV5XxRssgz+4ZZjR5PPQr3+B0CaimasGLBfTLNzZ6BDTfJmlsPB4BzdOJebdh5SymuZ8513uOrOYSj8RtLsQr937Owpr7mbO2Hk9UkmQll5DmkqnGJ1W9l6qtilCO6W2O/3ny67mM8hxhzJWoFOultPFu9vElLHOv58hlznXuWTSn4EL2huwhMMEI/HBdM9/dEFeVkISAimVsWjTNIRDQKC4qUkVRRkbjOLZPXbfFAVUQixIK+RiVQikpiX8Vb9bx+NfiiM38iiwljk37SAw9EOLGtUWq0MaPnutkb0caX97mub/7DEoAl9/RSDswr0LjT29qZPEszwKaj+veI6D5OCunOKaTieHJ5DHX3fjKTrnfT37vZPKZI3a518d/PkcUxw83RzRzn88RzZMJaO47OQKaez9nqTzZVZ4bR+6nZ9E8xUXifdxD4CxE4P51zXxvYxwdIaDa9CGgSnDPQhsrwKESRTUhmA7WmAFBEj9z11E19c5xrZKaIo0bLihndVMZ/T0DZLQApWUlvLa9m19sG6InmcGQ+tJTsEnZUb+tkUFkmHS+fNMcj4Dm6Tx6BDRPJ2ayh/XbSOt4kncyAX2n8eWI5Mnv57LoPbH2yZ5Zb38eAmcvAvc9vY9/3ZTAtuP4ppMFVE3pyeJ3JwvrjX//ROE8zbGZVRFg9dIZ1JcX4thpDrcNsmX3IIcGdSSkSgIWpmITC6hvLAZ0fqXuWUDzeBI9AprHk5NvQ3svLnjPFZ5vs+aNx0Pg7EXgvqf28d2NcTTHrYQk2/Rp4+NZT1Z2ltj7kwnocYKqcgAk5l+38Sv3vIWl+XF0H4Ylcfw2jko0nXrN1lCWbqmet6DS4M9uamSJ54LPy4n0CGheTos3KA8BDwEPAQ+B3xeB+5/exz+9PIyuJRX59Nlj6hu/b8fe9/MWAVOzcDTRujZYWGnwP2+ay1KPgOblfHkENC+nxRuUh4CHgIeAh8Dvi8BxAppWVjGPgP6+iOb/901dZAYdMugsrPTxvz743ghoLgzNCxObvDn2COjkYe3tyUPAQ8BDwENgEhHwCOgkgp0nuzI1N3wgacOiKh9f/dA8lr0HC2hOzjCnxJInhzOth+ER0Gk9vd7BeQh4CHgInL0I/OCpvdzz8qjUf1PSPL+ZuHP2YjNdj9zS3Ep6SUdjiSKgTSybVfKOhyva15Ju1Xy4j4xtUODzEQkHiER9qix0wO9T6rGGUh2w5P/qny4xtrKmxspCT1c8J/K4PAI6keh6fXsIeAh4CHgInDEE7v3VLv7plYQiJH5bJ61PzczuMwbgFNyxhoMPkxR+llYb/yUBtawsA5bFw79upi8TpML2U1QUpqjETyCoEQ5pRAMO5TGD4qIguk/HsB0CUtVPcr9yVf2mIFZnesgeAT3TM+Dt30PAQ8BDwENgQhC494nd/ONLoxiOWx0nbUxNbcsJAWeadqo7Dgam0jZdWmPw1Q82sfRdLaBZWvtTPPlKO/2Whs8SO7mBZWlKW1VnSIn6l5fGqCwvoiwAFcVBKkoMArqUzw4qJD0FmFNfUB4BPXXMvG94CHgIeAh4CEwBBP7zuQN87eledM3CZxueBXQKzNnvO8ScBTSr+TmvPsxfiAxTfdE7dms7Wfa2Jlj/xhADpNC0LDgGOAFVPSpkZzGl/LVuY2sOUVtj5owCqit81JSGmCVW0bEy0L/v2M+273sE9Gybce94PQQ8BDwEzhIE1m3v4Cv37Scd8BGxNZL61NS2PEum67QcphBQqQePHeSq+TG+eP1M5tbE3rFvy4Ktb/fw2u5hBsmtDyGgsmmE7TS2Tyct0k46aJaBT7fxaTZVJTHmVerUVhRSUxbGp5uiqoqDrjYv6vjdp9QjoKdlyXudeAh4CHgIeAjkGwK7uob43NffoMMfJWZbJCVuz2vTGgGhfgkNCswAn1xTzsevrKa62HWT/7ZmmzaHuwY5OphhxPIzmjbJZh1Gh5PE42msjAZ+Pxlx7GsampYWh7u7SXlXLBoqAsyvDdNQE6M4rKNrbtqSfMaloV77bQh4BNRbFx4CHgIeAh4C0xKBgZTNH397PW8ORAg4NhlFDLw2nRFQGqCaTjUWX7phDteuqiIafBcSaGYVV8xqGmlsEgmQl0aGU8RHU/RbfuIph6NdowwnLTKGjm1baLrt5iDZAQJOksKQTVNtMUuqI1RVFOHTTNAdL0npXRabR0Cn85noHZuHgIeAh8DZjEDG5J+e3cMPXhDnqoaJ72xG46w4dqGFFj5WVOj82Y0zOa+pTMVovnMTGim0VZqDuPBz7nd5JePAcMKkrXeYoYTJwUHo7OhDc4Iq397SNHSpbao5hHSbmUU6C2eX0zgjQjDggO499LwT9h4BPStOSe8gPQQ8BDwEzkIEzBH29Af5k3teZr8ZISQhfhLbp6dVgonrSvXa1EbAJZC5lgQKLYtPrqnk42urqC4tgHexfOeop6wFdzUIAR23LmwbqZJk67rSC20bzNDTNUpfd5q2jkFGjBCmHcDUwdayyvFeWWCwcE4B8xtiFPrdrHqhwIrcqk94TRDwCKi3DjwEPAQ8BDwEpicCToKUFuEbD+3gh1uGCGC4lis9oZJUkGQVr01xBITUHZ9HE4flJTqfu24maxZUEgz4T6tYvPRv2xqD/Satbf3saBtgYFgnawTJ6iaWBgHHoSBismh2IctmlVIY9hEYiwj1HnqOLzePgE7xU88bvoeAh4CHgIfAb0fAccQqlWRnt87X7t3Mm/0mBjE0yVa2QzhiCfXaFEfAJaDKSunY1PgsbrtsJjddVENVLII+li90eg5S3PtZHPzKWZ/OwsGuPlpaR2hpTZDVgmT8WTTHTT0qCBosaShi0dwYpQE/PrG+ewbQY1PhEdDTsyq9XjwEPAQ8BDwE8gwBkZ03SJF0QrywtZs/f2wr6VQQXdPR7AiOJIp4bYojMEZAlWXS4SNLSvnEFTOYN6MYw+e60k9noMXJKyZjZ+gbTLHv4Cj7D8UZsX1kjQymuP1tP2VBh+VNMZY3lBLxa2CcztFM7anzCOjUnj9v9B4CHgIeAh4C74CAylJW1jGNhKnx6Mad3P/MEQ4kCzAwKMZW2c+SHS81vo1xrlwP1PxEIIvMl0YQi6Dj0KeB6fhotFJc3BTltisbWTwrRsjnk+DL096OR5u6XTuOheVAIumwv7Wfjc0D9GfdEp2GJMFjUVGgs2xeBQvrCyiUcrCOCgxVq238EFWI8tialTjUuKlhZ9LEgga6HM9pJtOnHZxT7NAjoKcImPdxDwEPAQ8BD4GpicDA6CjPbx3i/nW7aU0ZmLobmSdNsuQnhLFMTajydtSmJjJL7mxJSzkOFY7J9U0l3HJxPYvmFBIMnhm1g3g6y9aWXt44OMpQyo/uaDhShcuxKC/xcf6CcpZURdTDj/z32wioWO1tslimxr4jPZTFItSWxtAM13c/neynHgHN29PMG5iHgIeAh4CHwOlEIC0ZzUmTzbu7eeT1VtYftsACzdRwdIPMmMv2dO7T6+v0IqBInWO7pTF1m7lhuHZZJVetqmFuRYigXyyfE2D6fIfDsG1b1YGXTfRBE+ksO48m2bh3gKGMD0PEmmyNgJ5ldk2QVQsqqS0JoGuSzmQcy72X7k3HRAh2ytHZ39JDX/8gyxrrqCmO4sg+Ti+UZ7w3j4Ce8SnwBuAh4CHgIeAhMBkICEGwNQszA22dKTYezvL8a7vY05YkZRSS8uLzJmMafq99aI5kmaeoCqdZtbCGi5fUsGhmiIqioFI5EMkjbZKYmiQ+ZTIZTNMkGAyi6WLxdEgmHbYdGGZzSx8J08Bn+fE7JgG/yaI5xaxeVEzML852/wlWd9uxSDmws6WXnQeGaagt5Nw5ZZSEDI+A/l6rxvuyh4CHgIeAh4CHwJlEQDKlNUc0w1WRxJE0tHX109k3wp7D/fyq2aJ/YIRMxsaUDHrf5FnSziQs+bxv3XHwOzaGYRAOhVhWbXBJU5CGukpqygv/f/beA8yu6j73/u12+pneq2bUe+8SEiCKAGPAxhjbGAf3hHzJjeObG9/cOPmSz/5sx73EsY0NBleaTbdoQiCQkBAIoV6m99HU088u91n7zEgjxTZIaEaa0Vp65nk0c3ZZ+11rn/3u//r/35eC3ACGJmrSx9740sFmMBGjsS3GoGkydWoJuXYKob7QN2jw+sFedjV0Yqo6muNxl+SzchyWzc5hTmnIrYp33Jce252TScfmzcYBXj/Yj5pSWb+okNrSABN1GsoI6IV858m+SQQkAhIBicCoI5BOp+kfjNLWl3J9wEX1siXIqi4y8mQ7nwgojpMp5hGOQ4pKdlCjMNsgEAi8jcPR6Pfatf20UrT2Jtm5vwXdE2B+bSHF+T50M01Xj8mWvcdpOJ4CxYOmOK701+RyL5fMLKYw7HN1Q4W0k+1oHK7vZfvhfo5HVCbn+Vg3P5ei3D/tYz/6Vzi6Z5AEdHTxlUeXCEgEJAISgQscAbGUKv6ZblmI7kaj3Ca8vGU7rwicnvko4oUXlJSmYxF10uyrS7LrzR70kEJNiYeFU/PwqjYHGtJsPzBAf1LU74u8T5Wgz2Lp9ALm1eaiqGmSjkZDywB79w3S0u/B0VIsn+Zn8dRcQj6xTD8xmySgE3Nc5VVJBCQCEgGJwBkhYGM7qSGLTpFLqLj+3rJdAAj8t5zOMUryfNtLF7adpptX3BnVeO2tXvbX9+HVVYrzdWZNyqI4HGJbXS97G3oy8kuOga3YTCk3WD0rn9yQhyNtEXbt7+Z4r0NS8RHwm1w5P4vp5dloE9hLXhLQt51gcgOJgERAIiARuDgQEBFQZcha/EIhORcH8n/yKt1hGPkicKGNS8aL3nQU2rqjbN7dTGePQUpX8QdsKgvCeMI6Tc29DPaDY6tujmjAr7F8jihGsnntQB/Ng0lM28FjG0wpNlg9J5uS3JBbVDVRmySgE3Vk5XVJBCQCEgGJgERAIjBmCMRNm92N/Wx/vYMIBpZi41MUDF8KM6VhpjwoirAMdXBsh6KwhhedrqhGVE3jqCn8lsWqmUXMnxwi5NVRlIlbCCcJ6JhNTXkiiYBEQCIgEZAISAQmKgLCprM9muaN/d3srevBUgMottAIFZ9o4KigWJl4riiucvWiVFKiEElNoQtRfZ/BuoXFTC/xZ6LxY6UpdR4GRRLQ8wC6PKVEQCIgEZAISAQkAhMLAcuxiNhpWnsdtr3eTmevhaNmBKJOphGcTCEQovNCUF80xVHxWDYzy8KsmptNUVgUH2mSgE6sKXLq1WSG3n0dyfyI5AzZzisCCs7QG+NwN1RsV7A3c+MO387ntZPy5BIBiYBEQCIgERiJwBCFSFtQf2yAl9/opEXzYappV4hetzMFSCNZx8jdNdVk5ZxcFk/OJqAJO9GJu/yeId1Cf+KibqkR7qoKwolAtvONgIqqnCY9cSHnoJ9vuOT5JQISAYmAROCCQcAhTaRP4fUD/WxrjJJUFXRsNFvFVtN/sp95IZU18/OYVhpyS4+EWcJEbhctAR3m3Wm34FERRgSk0zCYtlzHBdnOJwJCddjKRDpV1ZVD8SoK7rCoafHWhAcDMYbqGHr+nk9E5LklAhIBiYBE4EJHQERKRBDLxnEMWjuTvPBmNy39mSp54erk/BECatuuNRezKwMsnxamJCuIo2cUGSYyCb1oCaht26RNi+2NcRobOujrSWFZBumgSjqVxjBE+Fu284OA6mqlCYJpWRaaY+G3EwTCGlWTCphRXUCpVyzTK5KAnp8BkmeVCEgEJAISgT+FgOChCqStNPvq+9iyu4eoLTjFH5eQEnxEfHbp3FyW1YbRdANbE5FSEYCZuAGxiU9AxbiKKLadFsa+pFWLwZTOK3t7efNIN4qmunIImaq0kxJwF5rS2MV6pw8NyYnLV0UkVFcoKwqxdGYRVXngI50R+HUHTdy04j/yBeJinTPyuiUCEgGJwIWAgOPYDEZi7D7UxSvH4sQI4lNOpvmJfNC0ouEoUBS2uWJOIVNLsi6Ero9JHyY+AXVhTCNEEIS/757mAV55/TB9qRAJJYjPTowJ0PIk5w4BE8XVVyvwm8yenM+CqYXk6MLmLPMv88YxsXNnzh2a8kgSAYmAREAiMBoIuKt4tk1zZ5yt+7tp7LVQBNscaoKAmkLn0zaZVR3mkpmFFIUunuDJxCegTgpRZpSwPbyxt4Mt+9sxhRUWBiYGfic5GvNOHnMUEbDQMBUdjbRQUGNGVZjV84vIC6r4hY+zJJ+jiL48tERAIiARkAi8EwSGa2dNG/bU97JldzORlM/dVdfEc8zGVlR8dpJ180pYNDUX4yJafp34BNSySdgqm19vZv+xGBFbwVFsVMd2fX7tCZxf8U5ukPG4jXiDFIVJjqPiKCq6A9OrQ6xcmENpUOSPCrHfi+guHo+DKPssEZAISAQmOALDBFRxLPoSFtsP97P7cATLFjUMDBFQhYosg/Uz86gtDYKrG3pxtAlPQAedCC/uS/DqWz2YdhLbEe4Csk0sBMTCu8n8KXlcNiuPPL+Fqnkm1iXKq5EISAQkAhKBcY1AS2eMl3d30XQ8QdIAocLjQWFeVRZLZ+SQH/K4ZUcXS5vwBPTI8TQPPn+A/mQIFRNbRsYm5NxWsMn2plg7q5Al04oxJm7h4IQcP3lREgGJgERgoiOQsmFffT8732qjJ+nBVHU8Sow1c0pYODkHj2pPaO/308d3whLQVCrlyvT8bFMT9f0mpmLgsxiyvbrItfcn2F2eeV8Uaq5pavN8rJtXTHWxT8o0TbBxlpcjEZAISATGMwLCqrMvnuaNgz3sORQj5XgoLVZZNTefyQX+jBPjRRQkm7AEVIzj4aP1/Gp7ij4sdE0hYCqkVRkaG8838B/ru4h+ilcKkc8bwGT97ByWz8rHo2suCZVNIiARkAhIBCQCFwICQpGn+XicHW920tqZYtrkXFbMziLXK3zfxc+F0Mux6cPEI6BucNMildZ4+Lk63uxOYcqA59jMpgvkLLXlWaxdkMfkPAOv2yfpHn+BDI3shkRAIiARuIgRyDgl2bZG3ZEu3jzSReW0IuZOzsdri+LZi0tBcAISUKE879DWY/PrZw7SkdRxZBTsorrhc/0K6xcWsnByLt6MxcCfdKC4qICRFysRkAhIBCQC5xGBDAF1HIV4VKWhI4IRhqqiEJ5hfVAZAT2P4/NuT+0IlwGV7Qe7efKNfqJJEfCWIdB3C+t42t9rmaydW8ia+SUEPZKAjqexk32VCEgEJAITGwHBUcSPxzXIGTZrzNinnO79N7GRmKARUIXHXmvj+UNJlHRKKEZO7FEcujrbnb6iGGe4OZkJ7QjtUyFVdHHgYJgOS6flsm5hEbmh4eu+eKQtLorJLi9SIiARkAiMSwQE+RSW0RoOOrZbw5CpTRHPa6FxfbG0CUdALQdUx+IXL3awvaEfr60N2TNO8CEVBNPnwXbszPUqgoha+C0T21KJWborQ3VRNMdidmWQyxcWUZbrdXV9ZRbGRTHy8iIlAhIBiYBEYJwgMAEJqCBgNj97ponXW2N4HeOieJ/w6goLJnswDMMloYJ+2oqObtn0DpocaOzBVi8OEX7FsZlVGWDDgmLK8iQBHSffRbKbEgGJgERAInARITABCaiDsL366dONvNGewLBUEQyc8M3nUbh0XgiPx+MK2aoqBPw6imNwuHWAbftawAlOeBzEBYoXkJkVfq5YVExFfkBGQC+KUZcXKRGQCEgEJALjCYEJR0Bt4bGKzU+ermd3WwJdENBxMyLDTFn4mWeW0d9pAZWmQG7AwVZAUyHbrzCnOgdTC7HzYBtNPUkM9D+DxB9DaXwyd8VxmCUI6OJiKgsCGRGm8TMJxs1slR2VCEgExgcCojZguD7gxFehqA0Q/06L0MivyvM3pv8Ne2dYt3yYC2TyyTJPZsF1xvdoTTgCiuVgqTb/tamO/c1xVDcHdJw0RSQmK+B4wNGwtJT7BXGinZiMmb/oQm1/RLMVh5TqENRN5lRkM6e8mNfq+zjU2DsUFxxxKMXBGvnF42Rq8Iabmwx92vHHCYoojsLMigBXLS2kqtA3dJOOm1kwXmCW/ZQISATGCQIiKUsUu6hkUtTcAIetksImZqaJJ0xSKaFPKT4bJxc1AbspnsAjH8uG6kHTVLw+Fa9Xx6N63BU9RxXMwEJzi5fG77NtAhJQsFTrBAFVxlMEdHjmOYq7jG6q6VO+CxTH5345ZN5kFTRHENaTzXRnr0Vplsb6BVPo74+zZU89CVNHddyvnaH3JmH3JXAa/ov4s0hVOOkSJciniCSOxyYI6KzKIFcvLaKy0CsJ6HgcRNlniYBE4NwhkJHHdmMMtpImmrToGUjRH7PpjZp0dqcZGEiTSCawTFGlLdv5QECsYIqf4Rb2qwT8Gjm5IXJzwxQakB/ykRXS0DUblPGt7jIBCaiDqVr8aFO9GwF1zFPfKM7HpHrn5xQEUNBLk3A4SGHIcN92TrbML7ZlE4vH6Rg4WdUuvlsEAfUZDotr8phZlsPWI8c52NzrEkuPbWMqQzJNikJOyE9+2Dh5aJd8DrmqOw7HB2L0xxLvvOsX0JaCnM+pCnP1siIqCyQBvYCGRnZFIiAROB8I2CaObRGzVNoHYjR2xDjWOMjxwRRpRQQ2xtFK4fnAb4zO6RLQU841lDbnro6ahJUUU0rzmFQSprIgRFZYces9xmubeATUzizB//CpRpeA2qZYchgnTSyDKw62k6a2toqV08J4jRG9d5fJFXeZ5NixOl46eJIgugQUhYKgzVWLK8G0+d1rbURTDpoDhiMIaAYHUSk/s6aAxdNyRxDQjF2l8E5Pp1Ps3N/Jgcb+cQLcqd0UKM2pCrFxabGMgI7LEZSdlghIBM4NAmLpHVKOQn/U5GhrlP0NPXT0xjDRsVShlqK6zwhtnK54nRucLoyjuE/hEQuPImjkRkSVjHi9Y3swsAiqaaZXlTCrKkRxgRevJlLmxPP7wriOd9qLiUdAM7rrfP/xBvY3p0jb48gJScn01XEcioqKmF7qwTi5Ku4K14omlkg6Ojs52H7qMIuJW10A16wo5Wgn/GFH24gNxLJ7JmKqqSplhWGmlIX+6DwxTYtjrRFaupPvdB5dUNvpOMyrDLBxWRFVRX65BH9BjY7sjERAIjDaCJzwf3NsYo5K64DN3kPHOdbYR9xWSbtLveMzxWq0sRtPx6/K9jF3WhbTK0OIclvj1CXTC/5SJiwB/d5jYgk+helac46TG22YgIpKflVB51QNU8d9CwLLslxSZSsjltBFZFO3mF4eZPXMLHYfi7LtUPSPElBBcEWepKGeur/Y2BafCcQUFWucvhGL4qx5VYKAFlNVJIuQLvhvIdlBiYBE4Jwi4NZMO2DZ0DrosH1/K4fr+7BtP4pqYKlpt1ZCtvGNgGZa5AVNVs4rZXJlLjnaeFL9EdFewUYmUhuKgH730Tr2NyWxxALEeAlLDxHQ4eHIWGuOaMqp2SGafToBtZlfW8TcMp2dB/rZ0x7/owRU/DEjVvWngVHdoqTxAtypE1hzbOZVBblmebGsgp9I97a8FomAROAdISAe66Zl0RuB7Yd72Vl/nLSto9kedGFUoqQxTylCfUeHlRtdYAikVfDaNoU+k7XLpjG3xIuQZBwvbQIS0EzOyw8eq+fN5qSbeO/cdTsAACAASURBVD1umkswT5ddGjmbTp9ZpxJSkYxcWZhDUQA3ybwjljp56e5yy8jthZbDKev7p8E0ft9LBG1fUB3k2hWiCEkuwY+b+S87KhGQCJwTBIQb3mAixZ6jMbbt76bHNNziXN1WXQKKYmONt4TBc4LMxDpIyh1TDd1MU1mSy41LS8gLOWia5frLKyOkFS/EK59wBNQSXugO/PCxBna1JnHMcZQDeiHOkHHYJ9WBBZMCXLdC6ICGx71Y7zgcAtlliYBE4DwiIFLPjrUP8uzOHjr6BRnRScsl9/M4ImNz6sunZ7NyTh4Br1j99aD9WfOZsenTnzvLhCSggoD84NF6SUDP//w6Lz1QbYUFk/xct6qIaklAz8sYyJNKBCQC5w+BgXiabQePs/2tPtJCYslRSIlSd9kmNAKFeowPXDmLclfgRkZAx3ywhyOgP/h9XYaAWjICOuaDcJ5PqNkKC2sCLgGVEdDzPBjy9BIBicCYIiBk+pq7o/x+exftvSKXP+06ICXHsV7kmAI4jk+m2WmuXFTImjlF6OMgxWLCRkC///s6djbHRVn32dcguSmXJ/MmxZFG5s2ISKv4Oev237zehQf8WR/t/O54+rW4mqXnpwnLObEEf+OqYjcC6uqbnp+uyLNKBCQCEoGxQcDJuOikUml2N8R4ZFsHKUtHU4RqirBeHptujP1Zhn3Sh888fKHDf8/oZ18MzVFVqrNifPQ9c/E5Fh51SMj+Ar34CUlABRcSEdBXG6O41dxnPfmEdubJIiZRNZ5WThbuiP/pp9YBndkwu8f+c0VHZ3a487r1BXQtCcVkwSQft6wooaooyx3/i+Pr57zOAHlyiYBE4HwiIGSXFIhEEjy/f5Cte/vOZ2/G7txu8e6pttIZwjn0bHXVXC6OJ4CtQ8jp5/YbZ1Ic1AgKl6sLuE1IAiqikiICKgioMtJY9UwHYkTluIhmC8eI1IiJLFJq3hUBxXL1PsWNIpZNhPLneL1RhH2oEJ7LXM/bVdif6UCc2fZJ1WZhjZ9bVggdUElAzww9ubVEQCIwHhEQgoricdfXE+Ox1zt5q0nYN14EbQQBzYhKOigiUOSI56mIfo4jLfB3OVymZhO2krz30jJmVYfx432XRxzd3Sc8ARU69Gf/7jMiAuoIq0tIKyqq0DsSy+9C/P1dREAVxRbU0yWfoqmusPzZ93Z0p8rbHF2xsIVAvqpm7MBciafzcy0p1WFh7TABzXZ7cX56cl5HRJ5cIiARuIgQcNynicLxrigPvdLK0Z6L5OKHCKjQPrVsG1VLuX6WiuNHcQQBO32JfuLiIqS2QqbKFctyWDonCz8yAjqmo53GQbUdvvv7Y2xviCAkz86efjiuXZnfo7OgIsSkfINXj3RxtM9yCZapgl9YTbgvXV5SKiQ00/XU9dnCm9VBCMWaeFGx3HxRS3FwFBPD1ggbCpfOyyNpqmw/0EM0jutjn1AV0mqC7GQOqEnXW1RRTEw8J1MCHCGwID4bJnoZq00hL28rNil8rtOFanvd/miO8Pu1SWvWCa9Z0V/xhWU4oncOmhKnIuglrWr0DKTxWGLp2iGl6CRcr1nxhp12a+uMtEZ1uZ+mwSSd6RRrJ4WYWxpk8+4uegYcnLQfS3VIqiZpIXjsGGTbMWw7gG4bxA0hki9cA3RwPChqlJRquzp1HlvHPE10/0wmURqFpTVBPri6kKqijAyTJKBngqDcViIgERhvCAzHQlq7IvxqSyvt/eO1oODMkBdpB0LbtDzbS3GRgc+rud72xwdjHOp2SMSFz/27iBSdWXfO69aCr3gtg0sXhVm3IBufKiOgYzogKRF+dxy++7ujbGuIYL+rJfhM8D474OWGBfksrcnil1taeKUxioFFQtEJWUMe64KQ4nEJJ0piiHCq2GoaRxAsl4Cq2Iqw0DQRW+d6PNx5/RTips69zzTQ2W+65NTG6zpVeE0/ST2F4xj4GESxxdvM8JeKimJ7QI26osKOk9F5EzmvtiL28WGIN0IMUloKzdbx27ZrwaY4KqptuGQ4pZmYiobuqMwrUVk7I48jzRFeONyFjYFu6yQVnbSWwmtpLslWSbNmUjbLZuXz+Ktt7Ot2uGp2FuunBfn11g6a2uIkHQMRCjWH/Ib7NQ95VoQEQUKWRVqwWZE36hYraS6xjeo2uqPgs0Su7dlPG9PRWF4T4lZBQIuDkoCePZRyT4mARGAcIDBsMyK+Vhu6B7j3hXZ6+y8O0iVWJfNCOvOrsygp8jIYtcg2vGh6im1HB2hoi2ObFwcWItimOjrrF4S4akEehv7f7bYvpOk84Zbghwnotx867BLQzEL5WbIZRRBQheyAhxsXFLCwNpt7trRxpDtObb7NQCJJlt9PIBCgpakXx7SYVFmAaVscao3RH9OoyHXI8VjE4glyiwL4VD/19f10JWyCQZU7r68hnta555l6OnpM8rJSzJpUjU8z2X+slYaURjrtZ16JRcgLXe0DTJs+jWi8lwMHYuQUpqmsLqCnJ86+hgFMO4xfjTAp18u0yjw6oyneaGohmQqTZ6hU5Bpupnoylaaq0p9xy2hNoigGG2eFuWxuGYeaenl0VzddXWmKgiplk8IEsn30dUY40NKL7ocPrCxnflUeT+xs4+UDCSoLw8wptdh0KEZHbxI/SQqzPMysLYZ0hB0NcQYHkwzqQWblWWR5fXR2HGdSbSken8PevT10mgqiis/rWIg469k2y9FYNinMB1cXUF0iCejZ4ij3kwhIBMYHAsMEVET+6rsGuGdzG30DFwfpMhWVskIvcyfnEo0mONzSR3VOkDmTsmnoiLLryACDiXHkiPiuppyCautcuijEVfPzMQxJQN8VnGe68zAB/dZDh9jWEB2yonp3BDQn4OEGl4CGuW9LE5at8v5LCkklbQxFweNVGByIE7MhJ8tPwLbZfXiQzfv6mTU5wNJanxtN9GQFCKnQ3BzhsV3t9Ccs/ur6ycTSGj9/up5K3WLF8nxKivLdgqS+gQEeeq2buoYIf3FpKZNKNeKDBqFQCMMfp71tAL8vTDBkkHLiPLmrl92HEyyuDbFhdj7BsI+4neRocycvbu8g6QlwzeICCvMCxCwoylLxWA5bdx+nrifKlQtLWVKRTb+t8/CrXbS2H2flnFzKSrPxq0HsZD87DrcxkFBZPy+X2rwwx2IqDz1XR1Gul6W1fn6ztZ361gjvWZjPlNoi8nO9oKZp603z7KvdvNoU4daVxcyv8TLYq5GVHSSQbbuyIb/bfIT+tB8NC0sS0DOd+nJ7iYBE4CJF4BQC2j3I3c+10jdwcZAusZIX8KrkBTwMpiwiiRgLKnOZW5PN0ZYBdtdHiSYvjnQEEXBTHY3LFoW5cn4+HklAx/YbwRSV2I7Dtx86xPaGKCnr7CNpYsqK/JKcoMH7l+SzuCbMLzc3oxsan9pYy+66AV7Z38WCKWEWTC7g5UMDHGru5bIZ2Xg0jYdfamd6dZA1C7LZdSTCW02DTC8LsnByHk+90cmBoxE+dfUkYmmH+56p56alIarLynhyRzfdcYUPrsuhsTvKvX84xJ0bZzFjSpifP9NOf1+Ej19d7fbj7k1NGJrNbVfU8EZ9lF9v3s+nr5+JkjJ48PVByvMs1s3J5dXXW9nVHOdj6yvxB3Ue393jRhrXz8ilP5Li0R2dzJ6UxdXzc3mrIcEjO44J0SlmVFVhJmzseIwNS8qIOgqb3uhk+XSNhdUlPLmzh637uli1oIhr5xbz/Sda6I/18Nnryzjeo/LC3l4UJ8aNG+YT70/wf369kzuvrmTZrDIeeGGAtt5+Vs4OM6UizHcePsC+jox77dDK/VlNHlsRS/BBbl1TJCOgZ4Wg3EkiIBEYTwiMJKAN3YP87LlWjg+OTwLqyh2KDC1NVPGL2gMdzT75HBd1DqK+wq0dUETRq7CdFDqnKkEvTKsOMLU0m/hAlP1HkjQNpkiPkGlKaWA6aXdhVBQpee2MTupw81oKjiLqEBwsLeVGFMdLS6sqhqVxxaIsrp6XJwnoWA/csBPStx/MENCEqb0rbXdTENCQwQeW5rKkJotfPd+CYijccXk1T+5q49HXu9m4uJj1c0t48JU2dtf18qFVJVQUBXjwxVZqK4Isn53LI1taefFglDnlHj5yWTn7W2O8+mYft11eScy0uX9LMx/aWE5pVoBDbQlMK0pNWREpW+Fffr6Fz149hfmTSrjze6+RTNp89aNzMfwGn/vJLsJ+nS/dvoD6rgS/2XqYv//gPKKDcPh4hKBXYXqewhtHkjzyWgd3XFpN0krx/U0NhL0ebllZgkeHeze3U1Xs5eaVFby0u5f7d3YQ8NqsmZLNzElhNL+HaUUG3X0W9z3fyYppKitnlPPTR47xZmuU69ZUu3my336iCV92ko+tLWLTC008vM/BthL89dWTWTErnzt/toPbl5eyaGYp//tnh+gYTPDeFflcJfZ9rJ7tjSa6kyl4OtvmqMMEtJBJpSGZA3q2QMr9JAISgXGBwOkE9KfPtdIdGZ8EVNQj+G0NR4lhWYI66qcYwCiqjaOIClp/prxUMUmqKgkccnwO00q8TCvNxavrHK6Lsr99gKgpNGwyTTN1FDWJQxLH0dx6jZEtYAgxf4Ok5nVrJkREcby0lCpWNTWuWpjFxnliCf7CJs8TLgdUEFBBXr75wEG21Q+StN+dtNEwAb15SQ5La7P55bPNKJ4MAX3itTYefaOLjQuLWDenmAdebmNP4wAfXl1CZVGAX21tpKY8m7WzSnjyhUZeOhRnZonObZcVc6iln617B/nwhklE0xa/faGJO66rRbMiPLGriUjcIWglsGyDza0On7upmiWVRXz629uw0ipf/dhcHNXmH+5+i+yAwZfvWMix9gF++UI9/3jbIo4cbGT7nuMkVFGG1EtHPIeUHeSOy6pJpJN858ljZAd83Lq6DI/ucM/mZqpKAnxg+WRe3tPLE68dYeWcQlbNK+FYewf1jT1cMbcSxQhw3+Y2Vk4PsnpmMXc9sp/dzQnes6aG9y4K8Y3HjxLKVfj46ik89tw+HjhokkqZ/O2VFVwyv4S/+tlr3LFiMgtn5PH5H71FVyzNDSvy2bio0CWg2xotjKExPNubXrzPigjohy8plgT0bEGU+0kEJALjBoHTCehdz7XQNXCSdI2bCxFFvx6VBaV+8osC2G50UqyJncxn7UnC/pYoPd1xNwIqtF/SjoLlpBArzmFdozykMW96PmgGL+3tob0vcQKCYjXN/NmlePxCM8d2pRRHRkCPO0FeffUICTXsFg2r7yqENbbIJxUVr61xxfwQ71lcjKFLAjqmIzAcAf3W/Qd5pX6QlKjGPtsiJGCYgL5fEFBRBf+cIKAqH98wiSdfa+X3uzozBHRuCQ9sbXUJ6EfWlLoE9DcvNTClNJtrFpWz51AnW/Y0MrumkLVzinhsZwd7jkX55DViCd7mvmeOcfPqamqqsrjrqVfp7ocPrp9OV4fJvS938Lc3lTJvUi6f+tZ2LFPla7fPwXRMvnDfvhME9EhbD/dsauJ/3DyTeCzBLx87RrgwyMqF1ew61EdjRx93XDYpQ0CfOOoS0A+tKXcjoPdsbqK6OMAtq2p4vb6DZ3c2ctXCWhZOK+T+F4/Q3tXPR9ZPQfH4uefZBlZMDbF2fh6/2XyYnUfiXLmkhusXBvj6I81EYib/46aZ9Edj/PyZ3eTqOje/dx5Kb4LP//Iwf3tNFQtnlvD5H+6hK2Zy44o8Ni4uOmcE1HRgeW2Qj1xSIgnomN598mQSAYnA+UDgjxHQzv7xKUTvQ6HYo+APZnKxFBGlHGHtHHUcuuM2yYQwPBHU1KQ4N0h5YZjW3l7ae+LkGTar5uVSVJDH07u6qe+KnhiWQCpJUYEf3SOW8TU8rl33ySW3mGbQ0hohZXiwhbLMebSVPtO5JCLBQq1GENDrl5RIAnqmAL7b7Yc03fnyb/eztTGCap69Fad4O0I1KfJ7uXZVKTOn5fHwM/UYWor3XT2VF7e18syrraxfVsHKedU8seUY+5p6uGHdJKrzQjz53GFqKnNYtyiPwYhJWjHJysnmcN0Aj29toD9p8+kb5uKkHO7bdJBcr8n1G6fj90XxpBUcfyH3PnmAPXVd/N0H5lFdkc3fiwioafMvH5+H7Xj44k92UZAT5Asfm0tTez//+bs9LJ5RzE1rJ0O8h6Sh0dWn88gfDqMaPm7dMJX+VIofP3GQvECQW1ZPQvEkeWDzIbIDYa6/ZDIFeRYvvNpEOmmwZn6pe709kTjhLD9JxeDBJw6SmxPkujUVLrX/zXMHmVJayPIlpdx1/2s0NNqsnOXlinU12GYPYdtDhxLmt0+2s6+pnztvLGbe1FK+8KM36I4ovH91FasXhbnvd4fZWRdz9UA1ITF1lk28M6+YHJIE9Czxk7tJBCQC4wuBkQS0rjPCT59tY7wSUPFMETmeyolCgFN1nF3jTdfsRERGEQv0TK/IZ+H0QuIDTRw4eJxgdhZTZxSRMg227O50SemJZttoJ8RxFLfeYGSZsnDuFPLejiJyQQUBPssi5vMwhYQQvWHrXL0gixsWF+NGly7gNuGW4IXerMhP/v/u389LTTF0kWt8lvmEYpInVMhyDIoDKbyeBJ2DHgK6SjgYJxLx0J9UyQ5YBA04HjWI2DaFwQTZioe+iMYVy0tZMyvMM682cqy1D1SdzqhOZ0RzBdqrQyaGqdMQB9vIoSAnRa4RJ2B5GEhbHBi0EFKjtV4Lr1dhf78XRVGYFoq5d82BAS8eVWFyKEHa0jkaV9z+TQ1p+DWHqJKmM2ZwvE8jqMap8DvusnxD3IOoN6/0JrF0m/aYBw2N0iybHE+CtrhBb9pHod8mW08hVPdFZDHmpOjp86B6dSpCNkFd4UhfwrUkDWWnOT5gE0uGiOsapQUOuVqagOmnP2FzMBEjmU4zwxsg5E2wLyKk9D1UGTY5/gjdkSw60yppNYVfVH+dZbMUhZWTw5KAniV+cjeJgERgfCGQIaAid16hviPKXc+20jkwPiOgZ4q8ZlvkB1QWzyqjqtBwayTwaiQw2Xugg8MtKRLCNeYiaLZi4bE1rl6YzfWSgI79iJ9OQNXkqeH1M+mRkHcY1NN4Lb8bpteclOsHr6JjO2amik4VHugKtmNjKZqbl+mx0xi2CN/DB9aUcMmMAn6+pZHtBwfchOaUopIWfpWKg8+y0CwfCSOBo9loThqPcAMyfcQULxFB/lSFQEp339KiRqZ6L5gyXLF68bt4Pwy4v+vEDdP9EgqldXwkSWoJkortJnILMXqv6cHUxN+FAxJ4XVF4jaTidcXyPY7t5mCKNylRBWjYIqdE9Fd1f7eVGIpjYCtevJbHdViKC+sz2wFtABUhQA/9qoqqpPHZGl7Lh4VNVJgeOQ5B1zZeuCGJa7MJpYS3knCN8pFSTSw1SVb67COgogp+ZW2Ij6wroaZMOiGdyZyX20oEJALjD4FhAqo5CnUdUX78TDOdfRcHARVV8cIYJtuvkBs2yAr5SdkW3QMJegYUkuJ5M/6G9Kx6LNwPxRL8NUsEAS0Dz4VdQDXhI6Bq0j7rCKgIv2csITW3Wk4QQ59jukvESVVBd9L4bdVdlhZET1heCuLpCGcixUJ3NBZUZrvFPdua+zjamUATrHQoK9VjCZIqXIs0dCXhkkSxrC5sKwVtNrW48DVyt8/U6RmuXab7u+N376rM74I6Cpekk/LttqDJlqgSFOsLaVQl5W5l4XGXN8Rbkqj+EzkjaeHW5OpuCjfhTBOJ127ui2uVqRHXxV2s4XEsvLaQpxLEVbxzC3TE7zYaGfcmj5MioYqvBEGaM9agYluxrC5ItKmmSCii0lFxjyUItLD7FC5QIqVc9EMfIbtxpneieElwI6CSgJ4pdHJ7iYBEYBwiMJKA1nfG+NGmJjr6U+PwSs68y8NPLYGBKEoKGgqOYxE3xXNF2HSKJf0zP+543ENEQF0CujSX6xeXSgI61oMoIpEiN+Tff72fLY1xodBwjlpmSVgQMzGXM/PZQWSYZn7P/GU4W0X8Lv7v0VR0TSFh2ZgiSjgi3yTjtD68n3v7uHsNZ6SIHNThheiTR88QUnHmzPmGe+ImxZyyfaZ6MLP1ye2GCKbIaxERTXePU+/OTE+GW+Z/w1sM9070e+TfMtebuf7hI47sTeaYw8dyRNDY/VIY3jqz7bn5lhApGKtq/Ny2voSaiizXnlSMk2wSAYmARGAiInA6Af0vQUB7ztnD74KGTASKTjyklFOfwCeeS+Moj/PdgC0CY15b4drlYd67pAhdP/uVxHfTj3e674SLgNpOxl/83359kBcbYm7o8NQU5ncKjdxuvCJgOw6rhwloeRaqmzYhCeh4HU/Zb4mARODPIzCyCElEQAUBbb9ICKicGycRSKqau6p47fKQS0ANSUDHdnqcTkCt9NkvwY9tz+XZzhUCIq67dnKI29aXUVMelgT0XAErjyMRkAhckAgME1CxqlTXEeFHf2imo298CtFfkACPk04NE9BrlgW5YanQAZUR0DEduj9GQM/Ryu6YXoc82btBwBkioKWSgL4bGOW+EgGJwLhA4BQC2h7hR5skAR0XA3eOOzmSgN64rARdEzroF26bsEvw//qL/bzYGENEQEeLgIrkZhHuTmk6Mc0kizhFYS9e1Ut9RKHXShMUGkpDLa1aRFQPIQUqrTbSmk2CHFrw4zc11ICoQO8nZPo55NHwJxV8luLakolqdMOx3Op0UQSVUB3yk0KSySSiaeRagyQJIc6RUh2EHWWZ48dQGugxS0k4Bik1iuNEsJVCAk7GGcIWfreqKUqFMBxR8S4q+r2ZYygnqygNxU+ROkjCVulygiDcika4UwRsUXiVJqGqpPBiKaYoJcpkdippClOiqCpKgjBpBQyRqDlKTVTaXzIlyO2XVUgCOkoYy8NKBCQCFw4CI5fgj7VH+P5TDTT3j10ENOTESCh+EnjxOCbHfe2EnGJ8CQMPCfc54xa0KhZYWST1yAnwRF2FQRrL8ZFWHbcQVyN51uCK4tZMwa2O4aTdgmGh4vJOm9ex3WegpUXdwmCvdeq+yXd+qHd6ynO4XWYJ/roVYW5aXioJ6DlE9h0dajgC+q+/2MeLjfFRJaBimovBVu0086bmcOvl5ZSWqCiOTdPeAX75Yg87j5+8kURFuKj2nj8pj7+4rIqqYp1X9rZy99YGunot7lxSxhUrisn2BPjeIzt4tC5J1NIQZpqWY+B3TDTEj6hqt4gRIGCn6VODhOw0QjpTfC7kj/K8GjcsqmD2gmJ+/uRhmlraWTKlAtObz2Ovt2FpcRwsNzdSCO0ajuJW8SMq+Ieq0IWg7XCbPknlg5dNprXF5pEXW+iMxod1gN1NYprYT5DYodIj8WUzIu8yiR9VSWBYflBF5f7oEtC1LgEtp1bmgL6j+0ZuJBGQCIxfBE4noD94soGmgbEjoCIYEVcN91kiyKiWEAQuhaYLnyLhZCTUVHQQQRA8pIQM4VATBbIeRwQ7NFQljuN4SShnH7kTBbq2KgIs4lks+nSyHPadjLDoi2L7QE2g2j5EZflwEzinLmACaqERkAT0nQzz6GwzTEC/eO9eXmiIugT0bIXo366Hw3Xf2YbDzctLWDU7jwe3trsSEBuXFfPsGwP8/vW2E4cRmpliAi+p8fFXV1cwuSiLuu44X3mojqPtcb74gQUsnOlD1W2+9sAhtu5LEU2lMJWUazemWymCniCasBc1FVp0lUlKlB4ngK3peMwedMfAwItPVanOc8jKht3HQ9QWOfzDNVU8uaONn+9oYUAQQcBjRQjYCoZlkFQ8DHo8oKbQ0yk8igdVVbEsi5ywxuxCi1hK4cBxSKRtDE3FNE1SZhpTtTGUkHtu3Y2EOqSsQcSLp+oEMJ1Bwt4wZsyPqva5b5aj1hRYNzXMx2QEdNQglgeWCEgELhwETieg33uynqa+sauCF88OIT+YQy8bF01i6cJKtAB0J+CRx/dS19SHRj620u8GKlJknj/DTbgZVecFueHSGdQ3dPLgztazBjdk2GxYUU2Wz8fLO5up64khzEneaTMsH7oyyGWXFjK5Jp9fPdDJ4GDE1bAebwTUY3jf6WWfl+0m7BL8WBBQEeYXb3JxzcP7F+Ty8fWVNDf0gm0RLvZx7/PtvLh/4MTAijcnE4U1VWH+9spavN4kSk423/1VA51tPfzrbTWo6SR5pUH+47GDPP+Whp7q5v2XTuPS5dUEVIddh3r48f2vkFDLKM+Hf/rQIjbv2Uu4vIRlZTnsbUxy1wPbcLwFrFqQx6oZ5ew90MmK+fnMKk7TmnB44vUennqijuryINdcOom5NXkc74zzu1cO8uyRHkLeADevnEp5FuhieT83hy0H26koyaK9K8ZTrzbwgVW1VOV5aGhoYO6cWShBePyZ/bx8cJBO2+Kaap33XLsYj0flkYdf5robl/L6/gh3P7qPXk+MYDo0ehNeEtDRw1YeWSIgEbjgEPhjBLRxDAmogobPiXDbZVO5YkaYnrRCMp4iPy+EosT4900HOLYv438pNLKTpy2Ji9DMvCKNz9wwj8OHmvj65uNnjXE4YPP+S8vI93p59IUODneLFIB3fjgR4PE7MW68ejJLZuTxpZ8dY2Bg8AQBvZCX4IUa98gIqCSg73zcz9GWGcXJ//PzPTx7ZADFEuLnZzD7zqAXIt+yT1MIWTarcmLcfGkZK+ZMpbdb5d7NDTy7p4FBTaXF8BJ00mSLSL6js7g6yJ3XTKKlu4vaiiI2vdaINWhz9brp7DnSzvqZIb76ZDu/PtjPN67NZdX8GvY26SRSEWZNCtA/2MXt39nH7MJ87vqrWRw3HV44ZBLSTVbUamx6rYPvPnucT6wsZsMCH/dt62HalFquqPWwtzfFo9ujxJuPcce1ZYRzc2jsNMnNMggGDB5+vp4db3Vw+5WlXLooh46Ixr72BIfqBrlsWh5H22L8+qV2PnpJlnVrSgAAIABJREFUEZfM9bO3P4v6xh4WTA2R5zf5ux8fotKj8q83lNKkFfPCng5WzA8xKcvgD9u7+NKmNpEkQOC0vJozgP1tNxWpBZdM9XPHhkomV+Sc0CZ92x3lBhIBiYBEYBwicDoB/e6T9dSPSP8a7UsS6Vp++vjnT60j3NXJXz/TiBHPZnphko9/tJa9bwT4wZPbKPH24TcNOo08BpUsJtutZCl9NJNDXmE+n3vPNPYeaefBbe3kBB16+9O0xwvx2w7hYB+61U+/qpOdGyalGvR1QbGmE85yOJ5O0RjzYZkO04wWNEWlwc4nSYBydZCivCC6kqK136I+HURPeZli1hHPdygJhzAx2NUTIYhG1AozxWojK63RZebRYgQodGLkB/upCebSaaY5MBAlbVdQaSYJ+/rA9tGGQ0W2jxhxmge8dKg6BanYaMN/4viGrQnXbG5alcOHlpSiemUEdMzAz5xoiIDes4dnj44uARXuu8LlZ3apj9vXVzJjci42FulIikefb+VoWz99aZu9fR4cS3eTsUUR0RKXgFazt66OqupSuiJJtKRKcVEu295s4P3Li/jWHzrZ09rH9z6+mLqWHr5830HSis2HLi3jfRtq+OK9B+jtS/Gfn17Alrda+eZv91NbZPBPH1/O6409fO2xY9y2rJorFoT49uN1qKrF566fw0Nbm/ndjm6uWVrITcuLefSFXn63o5fJVTofvbyS/ojFwzsauGpRFfMq87nvqf1s3dfHtElZfHpjuUtAf/VSB7euq2DlrBz+7Re7OVgX55Mbq9iwvIy/u+sNrlhQxXvmlPDvv9rBjhYfs4qTfOWOmTzzWg9ferplDAioySVTA9yxoYrJFdmSgI7xHShPJxGQCIwtAv+tCOmJOo71jJ0TkqghEHbVn37fTFbUaOzuTLBtRxMHG6LEkiZmwiIZzOeOq8qZV57Dv9z9KhElzC2LSlg8I5fvP3UAS4N/fN8MrHTmKe73mCQG+nh8ZycvHoty5ZIi1s8rJZHUyNMdVCNKpD+ObasEc/ykUw5PbmlmW0M/772shlDIx2+3HGV2gY/3LK5ADXswDYdwwsfdT+9n6+EoVy6u4QMLC0gIq+2QWNNs5/9/uJFjTbn8xWX5rFpo8c8/aaU10sMHlpZx+aoZKFYnFll09lvc/9BuBq0c3ndlIdPKNLrSaaoCYZxkkjf3Rbn7xQY6TeFSODZNEtCxwfnPnGWYgL7JpmODqK6H+uhEQAUBDWomN60s5cbVJTyxuY5DnXFu3FBBTVkuiqryh23H+PWL3fRHMlLowgN+SVWAv76ull0HGtGzQ8yuzSbg0dnTGOFgQ4TbVxfznccb6eof4N8/tIBNO+v54RaFvkSaG2cl+Z+3zuHHjzfzRmMX3/vMSh7b2cLXH21mRo7DV/9yOW81tvK13x3ggyumsGF+Ft98pAFNN/mf75vGwy8O8siuNt67Ko/1k4P8/Ll27q+LMTnX5m/W1hAKeLh/RytrZmdRka9z17Nt7DpmsrgyxF9vrOBwS4RfbOngw1eUMn9KiH/7zVFeb3D4hw2VXL2iiM/ds52NS8tZO7OYz9/1Ei+3hJhXYHLvnfPZ9GoX/+8mkdujjHoEdN20AB+/QhBQGQE977ek7IBEQCIwqgiMJKBH2wb59mNHaRrDKnj34uwgNXk9/MX1c5ga0rC9CiktQEu3zU/uf5OutJ9Pb8hmYaXB//yvA0SNIO9fksvyGcV8/YljCEejf3zfbBq743z3iT0Uhj184JIZDCYtntpWz5opflZPDfHE9l6Otka5em0ZuflhHt3aQizpcN3qCuq6Imx/vYcblhUTDOn8ZnMjS5ZUU5kNT245REuPysqFRexu66G9KcLf3rgYR4ny2+f2E7GCrFswjX0H93G4OcanrpjCmrml3PnTtygImXzhlukcOtjHDx6vZ0pZHh95/3Q6OqLc/eQhPnBpNdNyPfz62Qbq4ibvW1lJKMvPXc8dpan97Cv6z3TSDBPQG1ZkcdvyChRR03EBtwmXA3oyAvoWTx8bEBpJp1Rjn8uxMJU0YZ/JR1aVs3ZWAQ9vbmPzgXauXpDDretqUBWH+56u4+HdJn0Y+JyUa+W5pNrPX19by879fbQlTN63ppjCPB93P3+Ytl648/JyfvhYPXtbevnWJxfR2NPP1361n0gCPnx5FTddMoUv/mQv/bEo3/zLZfzu9Ua+/Hgj88MevvHZ5RyqP843HjrIjavL2DAvl2/+vhVVt/j8zZN47JVOHni5lSuXlnPjsjIe3XqMh3d1M7Pcz0cuq6QjpvCHlzu4cV4hRQVevr+5jV31gyyt9HPnxkoOt0b5xZZ27ri0igWTQ/zzgwfY3mjyj1dWsHF5Mf9475ssqsnmg8tq+d6jb/LioQhLpvr4ws0zeWJ7F/+2qQXHEdJSo1lKaLF+WnCIgMoI6Lmc8/JYEgGJwIWHgCCg4kcI0R9tH+Rbjx4dUxkmG1G8qpPrGSAYTWPl6yycVsalM0uoyVd4oy7KDx/ez+3XzGBmVYC///FeEoaPm5cEWTazkO8/UufmaX7++hm8dayT7z/TTGFQ59YlWZSWZvPozuNMLQkwsyrIAyKg05twn5ten4ffvtSJYah8aHUOLT0Rnn1zgI2rCwiFVH71XBvTJwW5YnYBWaEczJTNK4c6eeC1Rrr7dD62bgarZnkIe71Ek7Bzz1Ge3hmnJeLwmY05rJmfxed+2MiymaVcvdrDjx+oZ3OjTq3P5PYNBVSXevjhk41sWF5OXkjjm/fXg+bj40vyKC/W+M/n2znYOXbFYC4BVeCGlZKAnp+7dEjd53//bC/PHBkkKvzXR6nZikLQSXLtrFxu31hLOpWi4XiaopIAOVlCIilGT3+au59sYNOhAdJOkJAFa2o8fHJjGdsPJXjzSILbriuksjSbf/7tUbIch09dV869v2/hmcMN3HHDFDbOKSR6tJvBHoXK5WW83DTA1+5+g7KCPL7ymdls29bKdx/vp7zQw5c+M5lDdcf57gOt3HhJAavm5PLDR9qIGir/62MVDHYN8PCLbdQNihuokmkejY7WKIHcbJxsH7/e0sKBPa184rJJ5OUG+dkzHexsjLFoUpBPXF3GsdZBfvFSB59YX8DsmlK+cv9eXm2y+PsNlVy1PI+v3ruPRkXnn26eRFl2ivquBEWBIsrCKe7Z0c9XH23GVExXK260miC4V07L4jNXVDC9PAiqCmdQBTla/ZLHlQhIBCQCo4bA0KPucEeEbz5ylJae0Xv2nX4NjqEzP1vlozdVUH84wW9fbqLVVMlV+/nKbetRAl38/V2Hue2qqSwpy+Lv7juKN61w/VqLxTVVfOeRQ1iKzhdumMtbdb18/fk2iv06ty3yUVxk8NsdHcwqzWXupDC/famPxoE4N60pwG8Euf/FVkJei1vWVHKsP8Km3X3cuqSWXL+Xu146wvHeJPNywqyal82cIj85WT7eOt7FD55oxYlGWViaT+WiAiZX6kzDZmdHki89uJ+/uGo+75mZx9/8cB8LZ+Zz9fogP36ok6caBqgyVD53VRV5RRbfeK6JD8+vJuz38U+/34/m0/nkokpq8r389Lk6DrSf1NMetbEfOrDh2CdyQGUEdLTR/mPHH0MCmlTE4r5DJXFWTcvlyjVTKSrw09eT5JUtB1G8GnpeFpvf6uKNnjgpBYK2wrKqPG5eVcMbdS28tLuB26+bR1lREV99+BWyPBofvXIyz27rZvO+NP5EBzevr2bdojI8hsHepj5+9PAO2q0ySosT/M17p/DWnm7u2dpBWYHOX147h+aOXn67tY6rFlUytzaHXz3fRHQwxR0rS5lWW84r+zu5/7ndTC0OcNPaqZRX5tDeD0++Usdz+zsI6AFuXl1OfoGPB19pYHfrcRZU5HHT6kk0dPTx+K42bl5ew7SKQn74h13sahvkL9fMZM3cMv7rwf0c64uwtljhmnVT6DVV9u04wN/dspBf7ezlO4814ShJksroyTC5BHR6Np/dUM40l4AquHpQskkEJAISgYmKwHkkoEIDtNo2+fxHp1GZq/HTx49xuKuf2dVFfHhdDW/Vt/P9p47x/kuruWR2Pj965BADPRa3XDudAo+P7z9ygLRm8b9unk13T4wHNtfh8/t4z6opdPRFeGxrMyvmBpldEeb+lwZo7Y9z49o8vB6Vh57vIehTuWl9Lk29MZ57o88VYQ/6HH6ztZ0ZM/Iozc7hhTf66ehv4nOXF4ORxd1PN3PJ0hocv8KjTx9GM1P8zS1ziMdU/uOh17jt8kqumpXHX951kCJviP/ng5M52hjl14/tobTcx+3vWcL+Y13c82wXn7yyktyQxr8/UI/m8XHrqjA1BQZ3P93Kvo6xJaDC6OV9q3PkEvx5uc9HENCnjwwQMYVA+ug0IauURiFsCQmKNJZmE9NUhJ67Y/kIOWk0JUkCHwOaieYIlyEPHseh0EqTUlQGlAD5VhwLD4OagiC1RXYfUcLE9QgeK0TQtvGpvah4iNsBoopBUk27Tg+lTj+2FaJN96ArSUpMVyKUTg3CtoXPsehWA2iOB0dNoalxIqjEHC+FtkVIpAUoQt9MxXZs4oqGEE7NtiyE11G3JlQEMo5PYdskpkECD2Hbxu+k6NL8bnFUvqnhJcKAobF+USXXbKjkyPZ2tuzqZlqln3+4uZYfbjrEb146jtdJ0q+OXm6KoqhcMzOPz2woZ0qpEL6XBHR07gB5VImAROCCQWAEAf3G74/Q1D12QvQJxUvIslg6yeFDl0/CHxbfuRqa7WDFBvnJ453s7TJZXBHgxuumEXIiDCbDRPp78Chwz/PNRHWFT26sxkqmKPNng0elt7+Pp3Z28GZjknVLg8woyubxHX10RJJsXJSLR0vzh22DBIJ+NqzKprMnxo49ES5bWIA/qPHIy+1Mzwtx+eIAgexcfLZJwrF5els3m/a2sG5eIdcsysOjBVAs4Tho8/OtTWw92MfNlxSybEYhX3zoALEBnVsWFbJ8QRnoKQY1i/52k4eeaqEnDTetLyIvYPGzJ9pBM9iwLER5rsbDm7s41DV2M0REQNMq3Lwmj4+uqJQ5oGMH/dCZhm7Cf73vAL/b2+NWt41W01yKJkR/dCzFRlhzekQiiyKWlzVSwpdIuBPZwlpMiDw4LsEUIu0eYa2JSVR1CDg2CQX8ju0Ss7Al3BbEUU3XFQLHwBRq+koS4YskmhC1FxFVYdMpPo/pA6iOB5+tu05GCTXjciTOHdeS5FhC/ld1+yksN4Vjka2YmI4XZaj/KTXpOiIJLTGxtemSXNWN2gqHBRwvcTWNj6TrzuRxbJJubqvl9k/Eg9OGyZyAyd9/cDql4TApLQfdGaQ56ufLv9zCvt4ccpzYKU4Y5358FK6bk8tnLq9gcklALsGfe4DlESUCEoELDYETBHSQr//+KM1jSEBFYWlcMyFtUaqnqSjKJuT1kYhbHG0+TsLrJeJ4KLRUQjkDlIc1jnXHiDs6Xk+aaDRIRA9QqrSTtgyyfGHycz309yeoi/lICXc/PUKeY9Fi+0hhUKbGUG2b42YWGAZZegw7ZTOY0sjxRrB1L31WkAQGOZ4YBbk6eYqX3u5BumN+ujSHXDOO35eiuNCHqnlo7kgwYELMzKZK78CjQbcdoB0/pVaSPF+CgsIQgyb0tffTm8pCDZjkaCmCJOmIZaEYCn7DxGfH6EsG3b6OVdMd23VEfP+aPG5bWYkqi5DGCvqTBFQ4Mnz3waP84PUBnJRQnRw9EjrGV3fidIpwVVLssT29I8i1OOWfx1MTEWCtl6LcMDk52fQPDtJzXCVlCWo8WooEJ6GwnBQfWpbFHVdMpiInPDT+o3/esR0MeTaJgERAIjACgaGv5UPtA3zt4cO0HB/j58OfHAzx3Tv8zBj5/9N3OO0zd2VONGEXfdLY+eSRMoo3pz5Thj51vef/3Hf+n+tH5pwjn3MiriQKvP5se9tzjsFsFQEmO0NAb1lbhRSiHwPMR55C3HIihvf7V7r48hPHGBChRck9xngUwLJsdE133SPSluXado7VOPiUFJ+4tIhbL60l2yuiz7JJBCQCEoEJjsAQQTrYPsB/PCQkh96OMU1wPC7Gy1NsvBbctDaXD66txpBWnGM7Cyx3sVjhrZYEX7hrB0cHPYhqddnGGoHT377HrgioKuTw2SvLuHppOZqquwRUpIHKJhGQCEgEJiwCIyOgkoBO2GH+81HYDAG9YU0OH1pXg6GPXq3FuQB4wumAmpgIytGfdvjyT3byhzqLmKOhutI/iisEL98Lz8XUebtjjB0BVR3hL2wjzijyXtfXBvnsleXMrsnCRnfJ59jR37fDRX4uEZAISARGAYETBHSQrz18iKbzuAQvSn9d53dHcb+TEfUMilibzDx/R5rDiE/dAl1FhI8yyjLu72IRfOh5PV7iB6LvqiMcEjOpAadf6yiM+mmHdDBsh5vW5PIRl4COXf7p2VzbhCOgrt26KAxyLF7e3MoXn2qh1fRi6BHy0wo9uigFkm0iISCKqmyhNqCo5Kkqn1gT5oOXTCIcCqLI6PdEGmp5LRIBicCfQmAEAf3KQ4c41n3+nnRpLe3mIuq2juZoKGrMLWgVPylVQRfFs0NNkM2QpZDU4iRUwy2O9VsKlqJgKpl9RF3BeGgqNgYptxBIFPiKol9x/WPVRGG0OPctawr4+NoaDOPCpu4TkICKCnRRmZ5msNfHF+7exc4mm7hm47dFpd5wYvNYTQl5ntFGQNx0ompfKBAsqvDyiasrWDa1EFVVJQH9v+y9B3ge1Zn2/5v2VvVuFUtyb7hhcMMYjOnN9CWUEGDDhmySL4Xky/+/yV7JlmQ3u2mkEEiA3dAMoUPoGBdsbNybXCRX9V7fOuW7zrySLSCAbMuyJJ/jS1zGmjlz5j5nZu7zlPs52eDL/iUCEoHBgUBPDGhNO//x/B72n0ICqjsx1wooAuJMFCwRCmU7GO4YRUbRUUYpknu8Qq5JAQsfpiZ0oh10R/yI4wWJGtxEKrEAElZbIa+oC20cW1gf4wM6dGF9FV7eLyzI5K4FoyQBHegn0yKKg6j/HsPBx1sb6/id2A3GxL5EQ3eXiGzDCwFXxZQSn83N5+Ry1TklpAQGd+zL8MJf3o1EQCJwyhHo5nS7qtv46XO72d946kbkN3V0NUrpyFT8PocOW+VwVTNdUR3bMbqlCnvG56AoFrql4ze8ZGcrqLpBQ3OYtq6ERjXKwIm5Hy9qwuCRFDAYkWHQ0h6hoUWEEAi+MXCcQxhjhDzjbefmcKe0gB7vVB7/eTbCAiqq7CT0Mjtth0df2sMz66uoMJNJsR0UR3OVLgVpEbsF2YYWAkJWS+ytbcXBdsRe0yDDY3LZGQFuWVDImLxUUAfO7TG00JOjlQhIBIYfAkJ2SPyolFW3IVzw+5tOod/aUZhfZHPDJdMIWRaqqrNlUwUvbKyig1T3C32EfioOccVyPVjj0nWuvWQ0GT6DZRsO8uaWDjpVUbxFyClqiXc+Kl7bRnXENyCOLYL8bVEwxel22Ys4UuH6Bg9x4ZTGVsQXX5yvYjmiJ6FgDZaDa6kVnEBx9buFao5F3PHicTSiWhQvDnHH4+p2x9AxnCimqmLbQu1byCEKiulg6DZzSjK58dxi3tlYxaubG92MFKGXPVBNcBpRTOauczO5c8FINOPkVRzsj3sadi74j4Ni2ibNYYs/vLiZ57bFCVsqquNzF6dOhIioEy7bkEJAPGSiwpQpEo8cLz7Dx/wxQW49bwSzSpK7ZX8lAR1SkyoHKxGQCJwAAjbYcRzHw67qDn767B4OtAwc8fn4wFtVm9/cUMrk4iz+47mdLDpzBNMKs7j7V6/SGs9E61UaWdg4o6qD17C5sjTIl66bjGNH2byrhd+9VMtBy8FvmwhBPVsLE8ZDtiqKqdi0WmHiiuZWDPS5BU4cV4De61WJRG10M4ZJHENVEX9E5ULd6yUWD6FbmouZPyBMGn7a4h3ErBRUpROvkUSqCXuVKBmuIz1IltJEE0noZhxTt/DpKkmaj5hp0xq3cHwWS8Ykc/eFE/nL6gb+/GGdm4Q1kARUbDnaNYNvzEvjjoU5KEbwBNbUyT912BNQ1yCqwqE2m/95YwPvbo3TFFYJaR5EoHRA7BplG1II9BRX9dk26X6bM8elctW8EmaXpuATLg/Xqi0t20NqUuVgJQISgRNAIEFARann3d0EdH+z+PidmhZRgvzThRksnFHA/761h/Fjg6RlG/zo93tosYLoRI9aQF1i6CE/Ncbd5xUwaVwGVfWdpPqTeOyNQ7xX0UwqCqNyVIpG2EQdhZzkJBTNYHd1lF1VEfyKxvRciySPSdCfTHKqj7qwyaaKOPtbQ5yR52FsGtiWQ1a2wbq9URraHaYVBRidYxM3fOxrj7DjgE5lQysXjg8yKjXOY1tN2sMaY1JVzhnjsKMmyoFGlbPGJlOQqZLk8REK2+w6HGVDfYiFE73ce+FYnlndwP+urXW/Qh5n4Eqiii1Hu+bhm3PTuWNRDoouCeipeQK6r+rKINjg2A510SjPv3OQ1dvrWV8fp8UXJP0kluo8pTc+jC9ud9ehH5+mc86kTBaeXcDEohQM8aC7vNMVABnGCMhbkwhIBCQCvRHoJqB42F3VwU+eFVnwpy5uMmYGuGsu3HXVBLocDy1N7Tzydjkb1pu0eWM46lHXcEKwycOsIoevXzueiupWPtzTyG0XnsGqbbX8/s0KgpqHJfOyuHphEYdqW2lr6iQ/J0jYUXnmnSqauyxuX1xIUbqX/bURVMehqCiZD8paeXJ1JZfNzObqmdm0hmwaujp4a00dmdl+rpo9lur6KkJhh5IxhVRUVPHA67VcMSOXL1yUzU8er2D1nhDXzMzklkvGc//z2znU0Ma918wk3lFLW8xhVGEmjY0O//XsdiaNS+IbF03g6dUNPLqm2v0KeQfQBZ8goAbfmpvGnYtF3frAoH5Mhr0F1OxOSRLBHrbmELVg7bYaVm2vZXd1C7vqvG7WWlT1ELIdgmp3HIg7bYK+njo3xqBeOSd1cOKx1XtVb1OwbJFSZhHAJj9ZYUqhyuyJecydXERakoaq9dTAEgPr0Z47qYOUnUsEJAISgUGCgIj/NMEx3BjQf39mN3t66YCKpPOBDEqaku/nyxcXkWwESEmB1nAH//n8bkpyCiiv66KipvMIbkIbNOj18IUzk7hybiGvLj/AjoYId1w8jhbL4dcvl1PTHuGWOalcO7uYv7xfzUtrqzh/agFXn1/MivU1bKlo4u8W5WMoCg+/U0lzc5i7Lx9LcW4av3xpPzNLA1w9O4fX11fy+vYWtK4Y37p1El7bw09e2khdI9xz4SQumZnMvz5dwaGmEP/9lTFsL2vl968c5Id/N41gMMC3HtlANNXPFaMNol0dWB4fl5xZiheVf/vzLsaUJPPVy4pYuqqeR9fWuN8ikc0/UE3EwXaoCQJ61+ICMPwDdenjus6wJ6CfREUEMStEQjE2b9vOB5XpNIZNDrVHONzUQaQz4RqwnR4Z2ePCVZ50gggIw7SgoSKz0O81yE0PUJQRID9oMC5XZ9b4IFmZGeiixKdsEgGJgETgdEegm+eUVbXyL8+UsbOxl9amsMQNoC3lX24bxayRHv7z6Uay8mLcccEotlTUMr6kkMdf3s9zm5uOzJZI4hmZ5ecHVxVQmBtky64WWmNRJpakogX9/GV5Da9sruXmOelcMSWPR9+r4687Wjh3TAZ3X5DL1kMtrNrTzg0L8mhuDfO/7zVR3drJP15azKKJOfz0xb2MLk5nyZxsfvNiGa/tiTIz3c8/3TKS/QfD/OLNfewNBbh1vJ/vXDOWP757iIfXt/Dza5OYMjqX3/2lgv973WSeW1PDr5bvY0R+kKvH66SkZOPxaIwfkYYSs/nRE2VMGJnGly8byZMranh0XW0ig/8za9L376IV8aYdqodvCwJ6YSGKZ3CrwZyGBDQx4cKNa7vaYxpNXSYH6pqoa2qntSnmWt5s12yuSB3J/n0++tibg22bLvaqpuH36+SPSKIgO43clCBeVTzWjtT57COa8jCJgETgNECgFwH98dNl7Gg8ujkXVjjPwBnieOT/zCTXE+O2X22mw47xs1unMnlUOnasix89dpBV+4QFVHxfwaMrzBsf5JtXj+VgQxsV9Z3olkJmwGFMSSY798f501sHOG96KtefncOTK+t4aV0ti6ekc8uiIpbtaGVNeQe3npvjJv386e1qqhqa+McrRjOlKI2fvbSfSaOyXQJ6/wtlvLe7nZKAzo/vmE40FOM/ni1jf1uYr5xXwnXzR/LjF3bw1zKFq0tCfOuOmRyuaKFkRBrf+OM6NrTBV2bncO25o3hu+X7KK1u4fm4uWWmZ/OjxnUwqSXcJ6OPLa3jkgxpXr2Ug6/C5BFTxcN/8dElAh8Qj7wYIuzoKiY1K73gNGUZ46qawV/UIR2Q2qkKGQxDPngSjwV1i7NQBJ68sEZAInJYI9CKgP1q6g+0NvQioiLIcQAvoty7L57qzi3lyzX7inSZTJyVRkJuN34jy/KYQD796kGgsiqKoZCbp3HVRAWeNSuXBl/ew4mADHjOJkkyDmy4ooDArlaeWHSA70+CORSVsO9jOnv2tjB0ZICXVy+PvNVLZGuPLi3Ioyk5h/d4mIh0dzJ6Qw97qLv74XiXnzyxyCeivXyhj2Z52NCvO1xaPY8GZI9m66QB1nZ2cN3MsrR0RfvjSdva3ahQocX52zxSm5PpdgvuNx3ahGQpfml3A3y3K4d21VXTEAiyYkiYqjfLvS/cwpiDIPZcX8/h71Ty8ptqVfRp4C6iX752TIQnokHgJ9OwKuys0WEJTrKcN4I5xSGB1qgYppNlcXdcE+Tz631M1IHldiYBEQCIwmBAQHysLHJ2dlW386KmdbG88+i0TVHQgy1mOzYpz2fRCgunJpOleqltbaWy3SQ1qhDUfT7x7gHCl7bcMAAAgAElEQVQ06r7N0wI6F07PwK/AaxuaOBS30WyVNAPOLPEwriiZPVVNjB6RynXzRrJzfzstESHGZ7LrUB2ryiPkpvr56oW5eLwqe6qF7JKXcDjs5npsro4wozSLM4qDrNheR1ljzM0pmJSiM3taAeNSfdiGTmdnmPW7allRHSVsx9FNjSunpjOhIIl15a0sq4iRpEQYk+PhkllZJAXSaW2NERayTFGT93a2kOpTmDsxnY37OlhzsC3hgnd/BqYpruyPxjcWZnHXhcWohnTBDwzy8ioSAYmAREAiIBE4LREQ5s04OF52HhYEdBdbT2EpzoATwasppKWm4DUMKtu6XL1MXVfRNI2O0FEZJmHzEZqaIu8iZoocjURzU1FVBUOzSTZMrp1byPnTRrD0nYMsP9DpHtAeChOzNGaNCHLPpSOoaY3xzPI62qNCBzRGVyRGRPjNNM3tK2bZrvi8CLMT1xUpBHlBH7qu0dbeQTRuEVIMhNdNWC4NLfEjxm7aIrnVQdEt/IZGSjBIe2cX8XgiV8Hs7tjQEn+PuQo7A+uCNxWTVNviyxdkc9cFY9AkAT0t3wbypiUCEgGJgERAIjBACHSzKlEJqaqNf3lmN5tqBtDn/rG7DNhC8j3RBLEMa4mEKBHXb9kWai8h+s8DSHMU0nWby+ZkuKonz75Xxdu7m92+xI9uw+Q8g5svLKCh1eEvyyupawt3+8ogqgq74KfH07la4G7ScaKFVEEzP70poni9myfSfZ7yWfoCA09A0y2Lr1yazx3nlaJoshLS560v+XuJgERAIiARkAhIBE4EgW4OurehnZ+9tI+VeyMn0tsJnRsQJa979dCl9ibDPZbBvl1C9CRqnI/L9FCUlUpZXYjK1qMWVM3SSA+oTCz00GXa7KuJEI8cvV5UTRTo/rTmdy2bR0cbUntKnXzaGb1d6t2gf2rvp4aAfv/mySyZniYJaN+W2DA9qmcb5SY3SW30YTrL8rYkAhIBicCpR6D7e1Pd3Mr/vFvBg+sjeGwVLxBVRNXygbOIGh8zIcaFS/s4mxi18G57bSXhRhf8r5e2pmIn0lM1TEzVcktu6r2kjyy3fvynN3Fsb7JsKqI46Ge1j1tTP+/eBi6buZk4xU6c331zPrMyVfAO7mTd01aG6TifheM8TbLP4wROniYRkAhIBCQCfUTAcRy6QiHeXH+I773SjOJ4CBKnSxUETbbhjkAVcRakWDx433kUiBKQnoFLgDoebCUBPR7U+niOiYWNSjQaR1Vt/IbH3Z3JJhGQCEgEJAISgZOBgNC43lTewg+WHuZAp4PHDhNzrXqSgp4MvAdTn11OiLtn5/DN66aQLOxeg5xuSAJ6EldP2DapbwqxfNkaSkfnMXvGFDyqfAmcRMhl1xIBiYBE4LRHoLo5wh/ePMATGxrwCeKpOJiSgA77deE3Ivzy7umcU5LmZvJrn5F8NRjAkAS0P2fhiH5EDBudHZXtLH11BSvfXc5dX7iEG684H58+uLPS+hMO2ZdEQCIgEZAIDDwCIdPi7Z01/Oz5fdR26aiOiaoMbk3IgUdp6F/RIxQGVAvTgWTb4LrxYb566zlk+kXalijeImNAh/4s9/UO3MBoGyH/Vbanlj89/x4vvP8h4ZYWfvz1m7n12gvwG4N7QfT1VuVxEgGJgERAIjA4ERClpA+1hHl4eRVPrD6ErQTxDnJr2OBEcnCPyuvYhBQNw45T6IGf3z6KcaPzMQxRuEX8DO5Nh7SA9uP6EjuOuKOwYdNBnnjqbd7dsIPD4U78tsUP/uF67rhhMclBXz9eUXYlEZAISAQkAhKBjyHgODimzdqadh58o5xVu6NoqvS+Dbd1ojgmju0h12njzksnc+O5uXg9GoqrOjBw2ffHi6skoMeL3N84L2xbvLd2B4898Q4btu2nKRxxRXB9tsV3vng5d3/hQjLSkvrxirIriYBEQCIgEZAIfJyAJv4/ZEZZuauV/337EBtrhEVMtuGEgIWJbrVx94JR3Dq/lOxsEfUpNhrKkJB+lAT0hFejg+WYhGMab76/jQcef5k9FZWEonEcR8FSVDTL5p6bLuTe2y8mPzvthK8oO5AISAQkAhIBicDnI+DQEbFYs7uJx5YdYsuhMI0elYhqE7Q9GI7lirwLIXbFGeQp059/s8PuCJ8tNEptLNXCUizCiiCWfhzTwaOZ5JidXHF+MdeeW0JxksctGzroU997zZIkoCe0ZIW0hU1LZ5S/vvkhjzz9Fjur6ombiboLooSYeLSFCu7tSxby9TsupTg/84SuKE+WCEgEJAISAYnAsSDQGo2x8XAbb7xfw/JtzbQ7fuxul3zCUWuD0I080oS19PME1o9lBPLY40Ggu/q8a9EUXvU6XSVgQ1q8lfyUGLedP5l5M3MoSAavG+85tMIsJAE9jlUhxH7Fj6U61La28+IrH/DE0nc43NhOuFfRrx4CKrQ/lyyawTfvvpIJowqO44ryFImAREAiIBGQCBwfAsJUErEsatpM1m1p5tW1+9nY0kUEHyHFjw/FzVUQ3zWElc1NYJEE9PjQ7r+z3ApSNgTR8FkKLYpFpifEpdNzOf/MkUwpTCLZJ2inAqY21PgnkoAex1rpIaCH6pt45Lm3ef6l1dS3RjHdHeTRXaTabQFVFY1L503gvnuWMGVcyXFcUZ4iEZAISAQkAhKB40SgW6FFlEZpC9nUtDqU1YRYs/kQW/Y1UR+ziWkieaW7brSjgyM1q48T7X47rUVV0e04uU6YUZkpXDBlBNPGplGU5SEnOYDhsRFWUrFXcNOOBn/e0UewkQT0GJaKa/UUu0RNYe++Jh5+8jVeXL6O1o4wjptx9tEdo6hPG1MUNDQWTR/HP927hJlTRh3DFeWhEgGJgERAIiAROFEEjn6bBBcVtCUat+kMxekMxwnFLeKWg+0SVcFmRDzoEGMzJwrRIDxfbAg0DbwaBLwGaUGDgFdHVRxUwTZ7TdHQyHv/KMiSgB7DohO7x6gTZ9eeKh546EVWfriXhljkU3uw0YgpIiRYY874kfzoa9cxd+b4Y7iiPFQiIBGQCEgEJAInDwGXcgrO6ZJP2QYbAgmemSCbw21LIAloH1ebeDjDlsUHZbv5ze+WsmV7HZ0xsNT45xBQYSBXmV6cw7/+n5s4d/bkPl5RHiYRkAhIBCQCEgGJgERgeCIgCWgf5lWQz2g0yqr1W/nn3yyl4nAbHY7Yjlj4eycOfqyvhAVUccNCJ+Sm8NP7bmHxOTP6cEV5iERAIiARkAhIBCQCEoHhi4AkoJ+YW5H9J1hld1RvVKPNsnhlZRn//rsn2NvSQFwEZzvCse6Q6oiq7yadIhBY0dxMwt5NODVURSUrNZn/+t5tXH7ezOG7muSdSQQkAhIBiYBEQCIgEegDApKA/k0CmgjndRyb5rY2Xnp7Kz994FlquhxEZruimihqnIyAzvlnnsHo0lKWb9jO2u3lqPYnTaIifsPr9XD///clrrno7D5MizxEIiARkAhIBCQCEgGJwPBFQBLQT9grhYi8jmUqNLR08MDSl1m6dBVdESFJ0UnxCD+XX3k+iy+ex4iMFNK0ABu3lfOzPz7D+9v3uWKxwuKpqAq2bX8ksPvX3/8iN142H+2I3MXwXVjyziQCEgGJgERAIiARkAh8GgKSgH6CgIoSmh7qazv47QOP8cRb7zNjYjE3X3MFZ585heRkB4+QQdBAc0W3dN77oIwfPfA8H5ZXk2THjxBQxxayFkctoj/5+vXccvV5+P3+br01uTAlAhIBiYBEQCIgEZAInH4ISAL6iTl36OjoZMWKVYwcWUzJqDH4fDq6WyZXcYmjSEpKCPbaOFi8sWIzP/zNc+ysbMLnJGJIJxenErVi7KwLY9k6SabJN+++hi9eu5C81FTQBlZSwcbGxHQlocSPGL0oFPrRJmU4Tv0r4GP6e2KK3MkSlnnxY4gir6d+mHIEEgGJgERAIvA5CCR0VbuiNgebFKrbTZq7mujo7CLL72XWmEwKMoKnLYqSgP6NqRcEMxaLoaoqhiE++J/WErXg31i+0SWge6oa8dhCrN7ktiUL3DjRZ99cS0tUwWc73HvrFdx90yIKM9KFOOjAa3q5oa3iP91JVojx97REYpVsgwSBbsE3pUebT6guuBltUh96kMyQHIZEQCIgEegTAW1qD7NmewNlhzuICgEdRaMoI5kFU7IozfWftihKAvopU98jypuwdH42AX1zxSZ+eP+z7KxswOtueCxuXTKf8+acwdIX3uXd9bvBUvjidRfwD7ddRGluDq6K04ByCRscoVnqEMIkrniIxTx0dITp6uoiGjGxrOEmczt0nmuxzkRlC0UV1nUbj9dLUjBIcrKKT7Pw2AqGWDSaLoKMh86NyZFKBCQCEoHTFoGEBbQtFGddWTNbK9qJqwaOo5CXHGDBGamMKfCdtuhIAnpCU5+wgAoC+s/3P0tZNwE1HYvbrj6Hb9xxDW+/+wG/ffKvVDeHuPHSeXzjjssYV5R/hICe0OX7eLJr5XQgZkJdh8mW8hr21bYRsQz3303LRMGDrgb62KM8rL8REAlriaS1RFUS0YQFXtPCZKaqnFGax+jcJFL9oOuuRkP3ECQZ7e+5kP1JBCQCEoH+QSBBQDsiFh/ubmXjniZMRQg4KmT6DRZMSWdicUr/XGoI9iIJ6AlNWmJxLV+zkZ/89i9srmhGEYlHmsM1F87lm7dfiaE6/OfvH2fpml1cNm8m373zYqaOKwJFP6ku+ISj3cbCJGLqNLSprNvbxuGqatfSKerUJ/y5sg1WBBJEVMQdJ+J1PZrGWWMymTg6QDAYRRXbBsXvVtqSTSIgEZAISAQGGwLdMaBxhw93N7FuZzO2qrsWUL9f4dwp6cwsSR9sgx6w8UgCekJQJxbXus07+OnvnuP9LYddUmCpDpecM4P77ryaSeMKeeql5fz8ib8ypnAE3/v7K5gxseSkE9CEkL5Na1xh66F21u+oJhQRoxOcptv5L2M+T2j2T8XJqmMyMstg3pQcCtK8GB4dRZUE9FTMhbymREAiIBH4bAQSHCFsKmwob2Ht9ibiqK6XSzdsFp6Rxtmjs09bECUBPaGpTyyubbv3898Pvsjrq3YKexW26jDnjFF898tLmDdrItX17fzb/f9LXUML37nnOmZPG4ei6gnr1gld/9NPFgu8tctmU0Uz7++pI+x48Isk6iPN6U5IOkkDkN2eFATCigePY1HgiXDOGUWUFAXweISrXmbGnxTAZacSAYmAROC4EUhwhIitsqm8ldVbGogr3QTU47BwSjpnj8487t6H+omSgJ7wDNocrG7kFw+9xOMvv+8SAUtxGJOfyvfvvY4rFp+NGXd4/b11LFu1meuuWsj8mRNxhFi9ay/t/ybIZ3vEZnV5J1t21BCxddcqa9hHLWUidhXlMwrZ9/+wZI/9gICpOCiOhs+xCXpiXHx2AaV5qXiN7qy2k7Ki+mHgsguJgERAInDaIdCbgLbx/pZ6zG4Canhg4ZQ0zpIE9LRbFf1yw4mCndDZEePBP7/KLx59ibCW0Ar1ewy+c++13HH9fILohEI2zz/3FpMmjGfmrPGoqshIF1ar/nOfCgVSzYbOiMW2w+38dVMTluSY/TLXg7ETEcmblaRxxVmljM1WQBdrKmFZl00iIBGQCEgETjUCiVC4sKnxwd4uPthR64qY2CgEdYeFk9KYNk5aQE/1LA3J6/cQUMuEp15Yxk9+/xdqQ+EjdeS/dMMF/OMdF1GUno6qGOzedZC01DRy81JdjdCTQUCFXvmhhgivrNlFdSRpSOIqB913BDQnzoyRyVwwPZ/UoI1boksS0L4DKI+UCEgEJAInDYGErElnFFbv7uDD3Y1o3UVt0rwaCyenMXFU6km7+mDvWLrgT2CGegio49i8uXIDP/3982w7UHukxwUzxvKdu69m7rRJLi+wRdilEGA4Igbfv2RByD91djis2FzNxkMhYm6cqWzDGQHDdvCrYS6eM4bJ+YZbJjaRZCabREAiIBGQCJxaBBIEtLXLZOXONrYdbO+WcVbISvJx3uRUxhTJSkindo6G+NVFOc5dByr5xZ9e5S9vr3c1voTSV3FGMt+953quvXQBiYJKIguop5yN+P/+K2sjFEljZpTqRoVn3t1Li50CSmyIIyuH/3kIGKIsLDYluQZXzS4kI9kj+efngSZ/LxGQCEgEBgSBBAGtbYuwckcL5bVRRHU7xVHITw9w7uR0ikd4B2Qkg/Ei0gLaL7Pi0NnVxQNPvsZ//M+bdMQhBRu/rXDr9Yv5hy9dRlG2EJs9eeLhIqmoxWzn/W0WK7c3YSkKuiMDQPtlegdxJ8KirmFh6SY3nD+WqTkBjP4LKx7Edy6HJhGQCEgEBjcCoqJiXHGoaOxkxeZmGlttNEdFc2wm5PmZd0Y2memnr6dSEtB+Wr+WZfHKu2v56UOvsPNwPR4HvLbC1IkFfPvev2PhWRPQhev9JLlHhQW0IdTJ0+9UcaBVx1EsNyFJtmGOgGKhOxBVbS6YmsX5E7Lxe6Qk0zCfdXl7EgGJwBBAQCjSRG2H7ZVtrNjcQCSuoToaumIyszSJ2ZNzCPpO35ApSUD7cRFXHKzjV396kWfeWoPlaK7Iklhc996+hC9cs5DsVB+6myTS/00s9OrWMI++spsmOwlHjaHbp+/C7n+EB2uPgoCqRBSVGfkG18wfSXLAjfeQTSIgEZAISAROIQLCAtoWirGxvI31e9sw0VEdFb/HZPaEFM4cl41Q0DtdmySg/TjzkZjF48++wy8feYGa9rgbC6pictakUXztK0s478xJ+JWEf9TpkW3sp+tbtsPe6i4ee6OCkObHVuPo9skhu/00ZNlNPyCgYLovtBg6xSkKd1xcTFqSpx96ll1IBCQCEgGJQJ8REFagRKnBI6fYtkNNY4g1O1uoaIghdJzF+zorVWHupGQmFKahu3KMp2eTBLQf593E5sMdFfzygRd4e105wgCpiRreusEtty7iKzdcxKj0ZDcW1FYTIvT9tfmJWzYfVjTzl+WNOJpJXFXwWKfvwu7HaR3cXSlC/VUoK6gE/T6+cXkRmcnSAjq4J02OTiIgERhWCDgOQg1HfNAV5eh3N2457D7YwfKtjbSbNpZ4Vzs2EwsCzJmUQU7KyfOKDgV8JQHtx1mysGmLWfz56bd44M+vUd8WcWWXHEehtDSDb911JVfMn0GK38BW9H6thCQI6NryJp5d2YyiRImp2kcqH/XjbcquBhUCItBXEFDQdYP7lpSSnSItoINqiuRgJAISgWGJgEgrFqRSfOMtC2zTJOBLJBW57vcuk7W7mti8vw1b1dzjPJrFrLGpzJmYg0+o0veXFWoIIiwJaD9PmliMm8oP8KsHn+ftVTuJu5W4VBTFZvGCCXzti1cxa0Iphlu7u/9KccZNmw/2NPHs+03gElBVWkD7eW4HZXfdFlAxNlXV+P51Y8lOlQR0UM6VHJREQCIwrBCwcQhjEY9Ba3MYj6aTn+13yadITN5f28FbWxtpDjvu196wDbLSdOZMTmFifhAcTRLQYbUiTvnN2HRacZ5/ZSW/efR19ta2ullvYpX5AxY3X7mQe266jJG5qW5C0pGk+B5V++Mcf4KANvPsqiZQo8QUFU+v2u/H2a08bbAjoByVOlBVle9fN0YS0ME+Z3J8EgGJwNBF4EgFGhtHUWi1ohyqjtFY28D0cSVkpGoIwZuWrijrd9ezdn8XMU1Fd3RSLI2JI/2cOTWNLL/uGqekBXToLoVBOXLbsamprefXj73OU2+sJ9RluvEhlmqRlxbg7hsu5rrLz6IwKxfdzUmyT3ghxlwC2spzqxIu+KiIAZUyTINyfZysQamaIKCjJAE9WQDLfiUCEgGJgEtAbfebbsYV9tQ3s3FPjJxUi8UzChGGANN02FXdxcptNTRFVCKajW57GOlRmTsuiVFjUzAUoZRzWvNPIcovUrdk628EBKwrt5Zz/yMvsmb9HiKWiBUBj+MwekQaN197PjdeupDsDB+qKn4jEkeOPxhEENA1u1tcAioqIMVUJAHt70kd5P1pmsb3r5cEdJBPkxyeREAiMKQRsBHpRBFLo7omzIc762kPw7zpqUwZ6cdSdBpaYc3WOsprw0R1hbgCPkdlal6A+VNySEpREH8EAT2d64ZIAnoSH4SOeIzX3tvAHx59ja376rBccXgFXVUozEvj7ivOZ8ml88jOS0LtlTl3PEMSBHR1WRPPuhbQGFFJQI8HxiF7jqIoCAvo/3+DdMEP2UmUA5cISASGAAIWUUflQF2MLTsbqGyOk5+qctG8bNL90B4z2FTRzpZd9cRsg4iIwHNU8nwqcyalM6E09YipSSURG3q6NklAT+LMm5i0dMV57uXV/PnJ19lbV09c0VBUsexMJqWlcPVFC7h+yQUU52dgGYm63tqRvVHfB+daQMuaeWZlYzcBFaU4h+feSsTXOIqD5f5FxNCIJC8QddHjQndAsVypCxsRd5OouytidYZvE/IfDpqm8IMbxpGTevrWFh6+cyzvbCAQ6B211BMdNRDXldf4DAQUXEnDntaf8oV9w114KLUjlbQt2+Zwq8XaHQ0cqg2jeFWm5/tYODMd29LZWSt+V0V7p6hPKIqEOCSpDlOLkjh7cibJgUROiGhCJUdYQk/XJgnoSZx5kSEnsuLr6tt44bl3ePTllVQ0tqGoYsmJGt6Q4fdyxblncePV5zJmSilew8GHqBWrH5NH3o0B3dXM0uUNrgtexICqoo9h2NRuAhpVHZdkG4pCckAlK+gjjE1TRzuhiI2JF69tu4+3IKPDtwkCaqJqDj++cZIkoMN3ouWdnWQEesejubRARqidZMT70L1yhPt1k7aBJmzxBAF1l4NNTXOc93c1UlEbxbENkvw255+Rw6gCm6oGheW722hs6AIngIWKrUQoTVeZNzmH4twA2nD+FPVhOnsfIgnoMQJ2LIcnZGfjWCjUVrex9NW1PP3yu1Q2tBFzdCKKsFIqpKgx5p01jmsvnc/CedPISgmiH6M8Q48L/unl9ShqnKiqDlsCKsi7aCaJnWVJpo+SglTSU4JYaoTqxk52HQ5R12Gh2ok4mwQNHa5NVOCISwI6XKdX3teAIOCmQ7iE80ias+SfA4L8Z19EEZ4uxUaEGSWsMgpOt3cv8W8nuwlLpkUUh5b2KBu2tlFWGyLuBFyvW266zXnzcojFQmzY1s6++rCb06E4XhzbIjVoMnNCFlNK0gjqp7fF8+MzJQnoSVy7wgIqCKhYvOChsq6DF19fyRMvLKO8psN1tqvoKI6Jqoe4/KyJfP/bdzOqKMslpsfCmQQBfX9nI0+/V4+qm8OcgApkQbVVStINZk3KQvVCbWMXaUlCZy2NreWNbD7QRMxMBDQM70w7SUBP4mMsuz4NELBt8U5R6YpDNBolHo+75NOWSiKnfvYVG02zMDwefF4vHlfSSBTfUNyM85PeHDCVODUdsHl7E+WVnXQpfreedrJqMq7AT/FoL9vLW6moM1HMng2MQkC3mVDkY9oZWaR7xNdefPMHYMwnHZT+uYAkoP2D49/sJbGXFv8VbzEVETvS0NLBu6s28vTzr1G2t5muWBBRsj0pEOE7d1zF9VddQEaa/5iXqCCgq8oaeWx5A6oqXqbCBT8Qu8P+AVATpczc+E0RBStifo6OXfyL6gg7srDqatiKTUy1CCoqs0pSOGNCHlsPNbBldy2p/hTyM4M0dHVyqDmKYwo3fWKM3TWDsJVE6HdPE5XUxSZb9C2u4caWDqmWsBCoGvz4pvHkpskY0CE1fXKwA4dANzcQATru29k2aAuZHKxpoS1s0xnTiMVixE0hnQfmEHqHDhyIA3slVRBQxUbXdTweLz7DJiOoUJiTQkaSgSHe17YINxO1r3ss2CdA8nprcouunRiNcZ2VW2o4eChOzHEwFV041wkaMLYwm45wC4fqo4QVDc2Oo9sqXtVmdH6AWRPSyUjXESN0DU7HYlkaWKgH/GqSgA4o5AmSFQqFWb9xE0tfXMeydfsIxaJcf9U8vnnnVeTnpCOqcx1rEwR0ZVkDj6xoduvPq47YZ4mX7FBpIllIcyNjhbvc1ETcTaKJ94uwCItkIvHHUmxM1STdq3HO2DTGFaZTUdNOY9hBUw3qGps50NxByDLwCWKJlQhid3S3f1NxxOb1SNMdCxFXmrCUHgf4gwBiwdc1VePHN48hN01WQhoEUyKHMCgREIFRClHHob0rQuWBKDWtIQ63RmkTWnlHsl0S72rZBgcCR31YinB9EfRDfoqXwowAo0ekkJniRQjJKG5lODFvJ0pART/im6HREoqxek8T2w+045jehAZo99dCU1WCAT9doRCWLYwcCWNAwIGiLA+zpuRRlOlBhBH0pB0NDkQHxygkAT0F89BTpmvHnsO88MYqmtvauf3Gq5g6rgAjoUx/zM21gO5s4I/Lm9CFNcxWUZWhQUDFhjOq2hgiocgRIQkKca37BSBeJYKA2iqmYhNXbWzxD7ZDtt/gnPFpnFGQSleXRaulYPgcOiMmH+5pYF9tGNU2XLIqviseR0ezVSzRR69viyHcb4qDqdpuxK7HMobkLlUQ0H+9ZawkoMf89MgTThcEHDrpcgLsrQyx52ALjfUOnfEoMU1xY8q9vV8MpwsoQ+w+TTcr3sFjOSR7BAn1ML7ET0G+j4AhbIzCynh839EeKBxixEQGu6mzZkMVO2s6iZh+XE+dS3KPNvE974lFFZ8Vn2JTmOnhzEm5FGR7MeQ+5lNXmCSgp/Dhc0yTg7U1dEVNRuUW4Q8eW+Z776H3ENAHl9VjqIK0DSULqIKpKKQaNtNG56MTJ6r4jtye6ghyatPQFWN3dT0RsZd0IDvg4Zzx6UwuSuVgdZidB1tITfcwrjSTww0dfFDWREensKiCqsQpzkoiP80Hhsd1w/c0rxPFRGV/YwuVLe2opmfIEtB/u1UQUOmCP4WPtbz0IKOf6CYAACAASURBVEagK26xtaKZDfs7aehQ8DqJzadr7HLtZkMt/GYQg32ShiZs02LO3NwkcOmmcMlPKA0yoSSV9IDPjbQ87ubghmG12gobtlWyszxEJx43bMtnR7E+Q7Pbo0JppsGMiTkUZ3kTpbYlAZUE9LgX48k80bGwHMvN6BN1Yl2lh+NcrIKArthZzx9dAqomLKBu8tPgb8L1LSwPqUkmlyyehk4Xui0qQyWaIJCmqlBZE2L1h3uJOB7iqkqqV2Pe+BQmjkpnXVkz63a2kZ/uZf4UH5aqsaKsncomC8NWMYgwZUI2Y0elkazraL188KZqYeJj49bD7DvUSsgeQklL7sfTQezCRUD+T26TMaCDf8XLEQ4UAono+0Q6aMjWWFcWZmd5JQ1dFpbqc2MLE0Qm8cz3kNGBGp+8znEgIN513fkVjjt/CprtkBqA8aNzmDo6jUy/jeES1YR80md+VnvHfNoQc0y6HJ31u5vZvLcaywy4BhLheNNcO3miz55Ni+WIPAOTJMNhZHaKG/OZk+FH77nocX7TjwOZIXeKtICe0inr2W13C52dwEJ1CeiOev74XgOG0AB1CejQ2M2L2zYsHd0wyckL4IhSospRAiruw2PbhMMKLU1RLPEaUB18Oswak8T0iVlsqKhjzbYmitI9LJySStjSWbGznao2E4+tI+I8U1MNAkEHW3OjZI/MvMeJozgGrc2m68oXrvghk3vguoMcbFvEv3YT0HRpAT2lj7W8+KBBICEhbhN3FLbsb2D51jDhcERE8OAoaqIwSC+KkkgalW2wI9DzqRSzpTk2ups54ODzeTlzYjrTS4KkeVV3jj/XCNld2921gYuYTxu27Gxic3kzbaaC101a/QwS69ikGlEml6YzujCd/Ax/wvIp2+ciIAno50I0NA6ImRbLt9fx0LJG1wWvOcIJMTQ0RMTDHU+oy2OLeBrX2XF07AkdAc2Ns3GTbRwnYcFULEbnBjlnSgGqYlHTHCXZA1kZXnZUdvHBniY6o6abGClCElwLhy1iSD+KiyCjRxMOHLxDqjhaIrdf/BExoK4FVBLQofHQylGedATituNmHx9qjvHK6jIaO8TmLMEOxCsk3muje9IHIy9wUhDQHMsloeLbIDxBmakqC6YWMrEgiNFtrPw8PihiPkVol+kYbNzdTtnuBtrCOnHNcXMqPq0J63mSrjJlTBqTRwVI9VsYqv+k3Odw7FQS0GEyqy4B3VbHg8uEBVSQNBVlqFTxUHBllRIt8arobaFM5Kb3WCYSskqChEYUi6Cmc8aIdGaOTSM1NQnTilNe3cz68g6q2sWLI+b25hJM16wp3DK9CWfCRZdoiWsYtua65YZE6w6I78mClwR0SMyaHOQAISDeB7Zt8MKKXWyvc0QC9RHrlHgnxJThWS1ugOAdFJdJWECPhpsJCb/JI1M574wcslN7LNyfMVSR06pAG7BjbzObyjvo6koYRIQ3Tunlcv9ELw54VIX8DI1JxcmMHZmOXy6pPq8LSUD7DNXgPlAQ0GXb6/jju/XdMkw6Ij5mqDTL9Vn0Hm/vPWtvNtgjx2S7WfGKrZJkaGQmGwT8BqZt09oZpjXkEBdEspugHU0z6KG5n9a/KIM6VNhnz+weFWX+r9vHkyctoENl2ctxnmQEHDPKjsPw4upddNjJ6IrYkPY0Iel2AskqJ3nssvu+ISAMLb09ZortIcVjsWjWCKaWBDFcQvjpNlATkwg6m/e3s3F3HW1hFcdWu6WTTDc8rHf7pHdOR1ctUv0aBblJTCxOIj/Dh9eOuGpQjioSmBImFBFrLFdcryfQceuPyTbUEeghoMICmtC1TOhdDqXWKyL2iDWyhy5+lIIm/jURr5WQ9XV/ukNpE0u62832NwD45G8+ojI3lCD7yFg1TeUXt49nhCSgQ3YO5cD7FwFR/GPpW4fZXt+J5QRQPkJAxTvk85yz/Tse2Vv/I/Dx97lmG66SyvSxySycnEFGitDu/PR5jjiw60ALm/c0Ut/uEHaLtR+NMvVYn6WrLDLYhJU0IVhtaA4ZQZuxhRlMKs4iLSDIsZBDFCRW6FAfd55x/wM3CHqUFtBBMAn9MQSXgG6t5YF36tzKEELUXSTTyHb6ICBiQH91xwRJQE+fKZd3+jkIVLXH+POre2iOqyi27lZRk214I+BaGR0oSIHL5+RTOiL5M5OCYg7UN0aobQ5R3xyiJqq7xWJEOVa3IpaZCCQVKiMiDyHWQ2YF9xS6+CIJ1BLEUuTdiySFCAGvTW56gEklaYwf4cWrGK637kQ18ofbzEkCOkxmNBa3WLatht+/3UNAVTdTXLbTBQEFYQH99R0TJQE9XaZc3ufnIvD+gVZeWV5JTNHwWOKdKAno54I2xA8QhUYcx0Mqca6cncfUMekY2qdbQB1sLNvCMm3iZpw2y3GTYU23HKtDNJbu/l2UaA1HolS1WUQjEUKhEDEzTpediDN2LB+6KvSrhYqKiaY5JPsVRmX7mDwql7wUDV2EhKkySLRniUkCOsQftp7hR02bt7bV8fu3at0YUJGEdEySIorpVnhQhB6po7t15D8h46TERUCL60SwRHUh92+aK13Rk8DTVzh1kRzkCKmlRGUJi6OyS6IP/SORISJzoFeQuRvxcywPsebejyFCE7DcHWwi5rR/WiIAXgSt6zhqFMsZQBkk16IjdEDBMAzu/5IkoP0zq7KX4YDASx80snxXC5piukoYogznadG63ws4ouiGeD+piIIep0MThhehDaqbsGh6OudMTidJaPZ9auvOEOjOpBeCTqL1RCfa4vsmEpWEgortEBUlN20L07QQIR5R28GyFCwTInGHuvYY7R3ttHd2EBMqLLZOcsCgpCCbcSWZpAdOh1no2z1KAto3nAb9UYKAvrmtgd++VZMgWoJIHoumnSCXLsE0XCIlqOVHtDAF8RS/d4nfR7PSE0/r56qtfQTDjws+ixfGkSZqtX8kIUlEcos4HLN7DCLcpu8ENC4y7BUbwwbDUVwd0Z6XTH9MbGLoFgjiqUTd8IcBa265VUFAbTweD/d/aZK0gA4Y+PJCgx2BpW/WsLY6hJeYu2k9PSiY+0J2pyaRwS3e29qxfA0G+7R+5vhM8akS0nuWxtxxPhZNyyQ9uf+NAkd0Wbr/Igir6SiEbLBMx3XfW1bCipooFKKQ4veQ4u37t2tIT0QfBi8JaB9AGgqHCAL6xtZ6fvdmtVt7ViQhHRsBFa/mHiujkCsR1SWO5uvF1VhCP9PxoqgxFMfXnSkorJPC+tc7cLsPiLl8NeoeaFse1F4WSZESpIv67K4mqGiCgBogrqvGE5WROFqq8/OuFtZEaTUhdq/gFXqiiJ2sdaR+7+ed/2m/FzFBtmMTVU1QwyhOinshz0BaGroJqBiHVxLQ451Ked4wReDRF/ezsckiQAxTkLDTxACaeB+rpCU5lIxIoaMTKmpbhuksf/S2RK14V/vZNphZqnLRzByy0gbS7Ci+h4kxJQwpie9qIgFJxJFKAtozY5KADpNHsoeA/ubNKrxu2bBjJKAu1RNR1XEU1XKF3ZVeRErUTBbZhWbUg+bpIuqNE4qLBz2IQs/D3beYU3GlpLiB7u1wH8loOEDIe9TFrig2msgsVBTXsufKM7nWVw3b0jFNFVXv+47WdKudCCd/CEOJELMCWI7HDSo/kSZcMmJ8um6jeUJYkTSwk3C0zhPp9tjO7UVAPYaH39wpLaDHBqA8ejgj8PDzFWxucfA5UbeYxeliARUeHp9fZ+o4P2NG+DlwIMoHu1qH81QfuTdhAT1CQEtULpqVS/YAEtBPfgU/JiN4WsxC325SEtC+4TToj3Jd8FsbuP/NKgwh427rrtv5WJp4TEzHYdrIFJacmU5hjoqti6pDOnpMZ0t1J89t3M25E7MoLs5l6TsVHK6Mgp3iypu0aV4idoxsW8VRbeIY+OiiTRdlQXW6NIfsiA+dMAo6t1yQz8SiFH729F4awkcJaEZA58Y5Gcwc4yds+0A18WsmYVQ27Yvy4ruVtMU0OgxhQbUImj7CaqK+u+EIO4eNaipYtoKuOYR11bWALpoQ5IKZeSxbX8Ob+9vQ4m59JbfMZ0Sz0K0AYVUhK+64wvgRPeL+W6dt4PGG8cdVkk0b2xPhgpnjWL2nnpr2ABdPVVg4I5Mnl1VRvr8T1UlyK2hENAiLuvYYBG2bmCjeJGLRbA9+W4QEqEQVjS5dceO0fHbcvQfzGHfIiiMssRaG1+a3d51BfnrfrcPHsj7ksRKBoYbAH16sYEuLg8cMIzaioojFcGxCC1N4dqKK1xWmS9EcxuT4mH5GOl7iVFSGeXenkFof/k1YQEX+rY6HmSUqF7sENDj8b3wI3qEkoENw0v7WkBNJSI38+o3D6E43AT3G/b6Iy4w7GnNGpXLzglyiZoT1oh5u2MKjOjSEHMpqwkzLSCI9Q2HZgTjN7WGXTImXu2ZrxK1ObMVPkhYiqqokx/10GmF0M0C77pBmanTqJkFH4xuXjWT66CDfeXg3DR3CwploQlT+9kWCnOq8vq6ehmgUr4ijUTSqO03K98fwxjy0GxZRLUKyKSi3lrDe2l6X6GKH8VoWYV0X+hlojsHl09JYMm8Er6yq48Xd7fhibS65FhmTYdUm2VJd4tlqmKhWgABRjJhCVIlh6xrYGaBGuWl6KpcvTOK/Hz5MRWeEidlpTMkL8c6hIJVNJqYeRSWKIoTwhXveTkLDIqQ6eCw/pqLgIYZqx9Ad4b7X3IosIkJNVPUQqVJ9b8KerCViQH1xfnvXVElA+w6ePHKYI/DAixVsbrbxWRG37ruIAx+OradaXEwx3BTNgmSNs8/IJtlnEdC8lFeFeHdH03C89U/cU48FVBDQGZKADuo5lwR0UE9P3weXcME38MvXDiLqLrgW0OMgoCY680anceO5+eyubOGFNfXUhh0iqoVPuPbNOEvOKmRSbgZLV1eheaJcMXsk2/ceZGx2AUUFSeysb+Tttxqpsi1GKHEuvrCACQUpWEoSLZVNPPzebjosP9++spRppX6+/fBu6toS8aAuAU3xcNviIgpzPPz22V2Ut8fxiOhNyyakxpkyNo/Fk1JZv7WJNbvbGREwOHdqBkaqh7VbqylM8TJ/ShHpfi8NXWGWbShnw6Ew583M44b5eby0qpIV+zq57pxiOsMO76w/TFNXiDsvmoFBjD9+0IC/OcQl09OYOikHX8CmrTXC0jd2YhVl853FExkVsFhXE+GlFU34ghoXTUvhf9a0UH6wjQIjzryzczljbD7RWAtrd9SyfpuFmQSLxqYwOlmlqqWRSeNHYsfhvc31rNvXQQQDDZGt2/d5TwjL6Ti2iccf5/d3Tyc/Q9YiPhYE5bHDF4HfvLCXrU02ASc2zAmoCLtSiSsWaV6LGROyCaZDa20r40uK2FcZYfn2uuE70b3urIeAKpbGmaU6l5ydJy2gg3TmJQEdpBNzrMPqIaC/+OsBvIKAHmsWvJvI7tBDQG89p4C4GWZnVTOxmELEgg0VbRxsCnPv4gKmFudx/+vlGN4w9144BiVZZ9feNlIyNfJGKLzyRiWvbYnzhQvzuXBSIWv2tpCh6kwvVXnqw3qeWdnGfVeVMvVvENCsZA9fWpzPjFEeth0wEWV5/YqH9nCEteX12KbOrRfkcbCqnUffqGF8YTq3n5vFjspGdjVEufKsIlQnRl17nNF5yVTXxnlsVQ3FRQFumpvNc+9XsqWig69dU0xzFzzy7mFaW6L8823TSHHC/PCFfcwpCHLzZaPZX99CV2uEOROyKa+0eWLtHu5eMoVir8GGpkZefTdMQZbNNecU8OvX9lNd3cYdCwoYNymLxsYoHsVDRlDjjc0trNpYxQ1zUpk7vYhdTXFCbW2MHhGkvD7M0pX1bG3ocrP0fdaxZNGL8k86tmPilQT0WB8befwwRyBBQE0CjjmsCagrs2R7MYw440foTByVxbbKesxOh9lnFnKgsouV2+qH+Wwnbi9BQB0US2fGKJ1Lz8ojR7rgB+XcSwI6KKfl2AcVjdu8vqWJn796AL8m6qWriFiYvraEiJKD5cDc0UFuPTeJwhEBbDUVn63RFIVH39jDqp01/P1FY5g6Ko1fv3IAr8fh3ouL2VbRxRPvV5PrUfnmrePYVN7A795pJd9RSfKGaGiPUpybzk/vnMI7m2v52WtVfPeqUUwfHeAbD5VRK1hmd8tONrhnUQ4LxwVosZJdI5/hhcaOGK+uOciHZSGunjeCidkqT6+oozQ7lQXTC3hi7UE2760h059CKGIR8IS4ZnEp2Sk+/rzsMCOzA9w4dwRPrqpkc0UL9103htY2hcfeqaSttY0ffHEmqhrlJ8+X0RFVKUnzc6glTpHSyLdvnoPqT+K++zdz+aIcrp01kp8+8iFb2yNcPKuYL8zP4FevHaAt0sUPLp/K8vJaHn+rntzkFJYsTqfA7+OZ1XWcOTqL0YU6j7xXyaHaCDfOzWFscSpPrKhl9b52kSPpapb2tQm9VCH7ZNkxDG+cB++ZKS2gfQVPHjfsEfjd8/tYXxcjSUkQ0N56woP95tOsIKMKHSYWZeAz/TR6e7lGFAvbaqaiKsLuyi4iihfH8VGYbnLhjBF0Ndfz/oYm8rMymD97NPurG3hr235CSsBVLFEdC79HYWJxKqW5PtdgYdtHPScKnYRiFtv2NVHdklB8PlqweHAjJ4pfilh629GZMcbgqlk55KUOZBb84MZnMI1OEtDBNBsnMJajBPQgflW8LI6tFrxw+4rIQxOHuaP93HRuCQeru3h19WGa2h0CWozOuEabo/KVy0uYOTaZX79cgWFYfOXiYlZtruPJD5so9hl8/47x7NrXwP3vVDI+RePKK2YyIcOh1fIwOtjFC1tMRHLAd69OENCvP1RGXdfRm89K1rnrgjxGpyv87sW9HG6MEHM8eGydiAKdtsriaUnctKCIssMdBDUbRfXw6HuV2E6EC2ZnMW1qIQFFJUvRqGno5KF3KynOCnLD/HyeXHWQjRWtfO/a8bS1xfn9slY6W1r519un4VEi/MsL+1EjJl+7eDTFJTq1wSD5ShPtYYVv/nwXNy7MY8nsYn74px180BnntpnZLgG9/40q8Bp8bXYxT63Zx1Nbu0gP2tw0I4M547N5ZlMt4zNTGDtC5cG3KzncAH83N4uJY9J5cnk1qyvau93vx0JA7V4ENMaD95wpCegJPEfy1OGFwG+e38fGuhhBrG4CejTWfLDfqU6UKROSmDl+BP64z02W7Gnib/Vx2Lm3he0HWomoOl7dZkpRkDkTcvAqYWJ43KQrjxojjo+yhggfbK8i1CW8JhregM6McTmMH5lMwI7hFfUku1tM99EcVVi9+SAH6mOgmChuTfMh0BwtkcyJwfSxHpbMymZEqgxLGowzJwnoYJyV4xiTIKCvbqznV69Xui54QUDjQp+zj82VrRA55QrMHRPgtvOy2H+4mSdWNlMe1ghaQotTI66F+fplxZw5JpNfvrAPQ7f56mXFrN5cz5Prmyjyevj+HWMp2xXiT8sP8c93nYkTaeT+vzTQEm7iofvO4a2t9fzh5UNHCOjXHtxJTefRsQoC+qXFIxiVFeCnz5dzoDmGpaokxUU2ezsxRWVMTpDbzitiQkEq7ZF2Vm1p5YWV9Vw4fwSLZxaxfHUDm7bXsuS8YnJyVB5dcYjS7CSun1fAU+8fZvO+EPddM5pQuJP7lzXQ0dDGv3/xLDQrzM+fLuPyxSOZPy6L3z65m/LaFr5zy2ySc3zc89+r+dLCIq6cnck//2kH6zq83HJmErfOz+NXf62h1Yzw/atHsnxdM4+uaiMjTeO2s7IoyA/w5w/3M6coi/F5Hv7wViWVTQo3zclkwui0IwQ0MWV9J6CGqN7RnQXv8UkC2sflLg87TRDoIaB+Oz7kCKhlZ6MoIaEf4ipmNHmOhuaojkOW3YllJxN3DGxVJBtFKcoJcubEEldyTiQmelWNoNchZqqU1XWwaXcj4ZCKrWhuqWbdiaIRJaR6CKlHpe2SrShekVyKDxMPKAkSOiTaxwjotWflMGIAZZiGBEaDZJCSgA6SiTjRYQgC+teN9fz6tcqEDNFxEFDXBa8qzBsT5AvnF1BxKMIzyxupDEWw1ThRIUSvRPnuhROYMSqNX71UjuFx+OplpazeUs9THza6BPT/3jGWTXtDPLz8EP/291NIMTUeenkto8eP4eaz/awo6+Rnz1Zx39WjmDo6iW8+tIOq9qO7e+GC//IFecwfH2BXi0E07mDYXtd1tLe6jZdWV9AYj3DDzDzuPH8Ue+pa+PO7VWzf38615+Ry2awCPthey+GwxaLpGWDZPPhmNSMzAtxwTj5PrDjEmu3tfO+6ceSPTObttTvITMli3oQ0qps6+dlf9nL9olIWjM3ij2/X4FVbuW3xWGKKzVf/cz2XzB3HnQuTeG99hHe211FY7OeW+YX89ws1lDc08Y/XljA63WB9WTMen87Ukjw2bm/m8Y2HuHHOCMblenlQENBGhRvnJgjoU8ureL+8zS0hdywE1FU8cESVEwvDF+ch6YI/0UdJnj+MEOhxwQ9FAqraGrb7OrCwRBEOW1SD691EiUiR9W7hKDFXPUO1TDxCR9kR70wYmZ/CvNmlHDrUxMqNtXSoHtfSoLvVkUTFOfHW71Hd6G2wEH2LgKCEvJNbbGSo1FKSBHTIPMGSgA6ZqfrsgboEdFMD/yXiMt1XyrFZQBOkx3JlhsaNyuTK+RNormrhjTUHqQxF3deQW8VBDXPFovHMyE/juXc343h83Hr+dDZvP8D7a9tISTK4+fZ8qvd28uTKMiaMy+LW82aSqils2raDorwcHE8a33v4r9x78UxKSwv5z6dXU9t0tBZ8dpLC7QtSmT5pjFu72VFMbD2Mg8H+ijDPvbaLQx0mU0uDXHH+ePbVhXj6vUOEwok40+vmlzKl1M+hmlqiXV0EkjNZ+cFhgv4g82aP4o1V+9iys5Hxo1JYsHgURSkedm3dRVZmKpat8ou/7iLbr3L3NfPJyVQ5cCBGS0Mdk6YU8dCjK7ACfr5x5QwUQ+fpNTtRNJsFcybw/Eu7Ka9oIz8vzlWLzmBicToRM8KbO1pYuayBmDfKeecEGJ2TwZtvNNDQGGXB3BzGlKby5soKtu3r5P+x9x5gdlRXtv+v0s2du9W5lVpZCEkgJAESQSAwyeRgMwwep8Ge8MZv7DH2m2D/x/7bE57HMx6PAzYwxthEA7YBkwVICAkBylmtllqdc9++scL7dlW3JLDHRmp1Utfha5RunTq1Tt1Tq/bZe60MnkzTB2/edpoUIYkM03/ftZhKvwr+g8Pnf/K0RuA/Ht3r5oAOFiGNGxLlzsrx64B46vz2unCMOnqeO94qLUU4NmE7Q1l5PovOquXQkS42vHsEW9YW5XgrZQ+RQc+542+GwbqA8XeDKC4BH9yCv2FpGRV+BHRMTqNPQMfktJz4oISAPvNuO//01AFC7hojWywnIHrnVs2rLgF1lDQhM4PmhEhoEfpUhaAtgu0DSfxqkjzLpo8YaS1AkdmL424Fid9y0nUwipClM1CA6WiUWX106gambbt+uKYpb+xhJmU7XQ3MZjWHkJY6etGDb+XOwAu5rQzYXcp12WF0WyOsJNEtFcNWyGKS0i3X2Ui2nRRFXI4MbMfBsiwyWgbLjqAoEhtOkJu1CDmSEyRqxd2YRoxU1juZJYLxhIk6NoWaI3SQvYo4L2nYtufp26OHqcl24KgOR7Qo01OgGr3Y2TzSZpDuSJICxSFHhOVR6HIlsUwJxGIoOoaj4lii+plEl4eBE3CF6yVlwj6BtAkPMEmN8KrgA0EhoIuoLPLznU78G+QfcToi8O1H97o5oEcjoKfjRf6Oa/LIo0QuLfdHQhLOb0VQT18whIBaSsDNAfUJ6NidZ5+Ajt25OaGRuQT0nXa++dT+ozmg5ok4IYnXupBQd7Gy3LfprAoZ1XS33nMsjZDsB7kWn+KpLLp6EjMVUXULSxHiKpzOyxXVkX8Xv/ggQdsh7Ii15rFL6tI0N7tIWhqd0HG2n8LBJP/o2AGyESTbzGIVamIpUlAg7kGyyIBm664I/mCTbWn5GWyO4OCEBipgPdcjoYbu9eIQtSUPyjl6uk5NqkQVdEd3c690Gaec2r0AIYkWAUeS8lVSBElqKo7WC7aB2IiKHp9Hjj3rv7Q+uNnl1ZHK8Q4ZFARzwdKS0biRC9lOl5zOD97eS0B/8tmzqPIJ6AeHz//kaY3Atx/ew1st6WNFSKf11R67OFmq0+4yImu2RAQhcNyaeLrD4BPQ8THDPgEdH/P0B0c5uAX/jSf3E3SjaidWBe8tVMeIjymaoFrarXxU7RC6HUARP3ZJRLdF6l4qDT3pJtkyFotJRUisqyeaxnbCSIGMiOELkY1Lmf0gAXWgwFTIKt755HOWOAYNNDkqrh0jlPImb0g4VGw5Fcslp2ErRFrIseYdF7SPjT2lOqSPU3PXHQXJp/KS6DWXPKqSVO/SQYV+RSj0MXYsZNvrzSOxKYmsHjcDAfrJKAEU28BwpMeBz9phLDVNjyZpA0LjQVOyhJ00OJK/JUTTJmCFUFzyK2kSkt9lErJ0N8Is6QYSsf3gTSS3BnRAQyY+Af3gyPmfPP0REAK6oTlFTLHdIqQT3mAYpxDJS7epypos64zu5pZrzrEq93F6WR9o2BII8QiowaIZQW44p4yKAl+G6QOBN8If8gnoCAM+XKcTAvqrt1v5+lMHkMVHCGJIwoMn3CSLyDvOzSpyt/Pd2NxA0vqxyKJYvsknvf8PqMS50UYvE0n+3YsYgnOctqV8WiidkL7jf/97hzowjuPT5mWrfpA4Hh8zdCOlvythXp4+A2M7/jPeKI5hNUg+3dEPHHP82MRW01JUd1F3lQPcfxzMvnI3u9z/XKSUQXw8suueyeXigpfYi8qYJGPXSzxwI6QnMmcDx0vkNRiyfAJ6Itj5DDU2QAAAIABJREFUnz3tEfjXR/bzZlOKKF4VvOxoTIwmi4y3Fntr28k8C8YnUpJ65j4ZbJ0ltUFuWF5BeaHvBT8WZ9MnoGNxVk5iTC4B3dTC135ZhyW5n45IJ52Io85JnNQ/ZNQRkO17iXbLwyYQMnnA34If9TnxBzB2EPjXh+tY35QkrGSx0dwdC7+d3ghkVVGBsVEtnXNqg1x3rk9Ax+qM+wR0rM7MCY5LCOgvXQJ6AFu2n30CeoIIjs+PDxJQUewLBE0e/PMlfg7o+JxKf9TDgMC/PHSANxoTAwRUCgCH4SR+l2MKAY+AWuhOgHNqA1x3bqUfAR1TM3RsMD4BHaMTc6LD8ghoM//4ZB22JGeiEzmpLfgTPbP/+dFEwEt8kOp/y7Xi/NlfnE1VkZ/vNJpz4p977CDwzw/t540jgwRUc52BhtIkh1s2s03FQBKdRBD+WPPSbLzm/f2gre5Rf4njP340IdVBVR0cW9KVJF/TS99xkwXclKHB4kdPLGkwdcfd+TjuXMfSjo6l+ripUZICNZDv7q0Xv8tU0xuYJBUdS08aTAryUo3ek9Xkpv7I+W035ctNs5KCVEcwkb911UlxpD5gIFFrEBvpVf7dxUeOkut1Czy9qxuqVFZWlTQoKUT1COgN5/kEdCj3/HAe6xPQ4UR3BPtOZy1+uamRr/6iAXugaMYYL8LBI4jT6XYqkaFyS6QcjUA4NUBAfRmm022e/es5OQS+8bO9vNmYJKSIRJw+pBUxaDhUxbJEVZ39yShdaZOQeVzxpJt7P5gvLxE4CFqSCy8FlwP53sfTVfk7RyFoZJhcFiCVSNMQD+FkLBKqqI5YaLbhqmrITkdKzxCyVLdoMamZ6JbkNQ4SNlHxyHqZ6K7Xu/wq64LukjsvFiHKHqabiiCFo646yECTYzVbRhrA1m3ywjaZjEFvNuOqjEjk2JV1GmgijafYEQw1RV6OQlMqS8JRmB9xKAkEONih0GKnyOg6ActzUhLCLLRUikFNJ+yS1oC8ODsmaUWKNGXMUneQdXPsT7aZikdsNSfAshkBbj6vgko/B/Rk4RzW43wCOqzwjlznHgE9wlceb8RWxLJSypAmRtXjyKE89s4UsjV30RZJp2BECKgvwzT2Zskf0Wgh8M0H9/JG07Et+KGsiKX5ClcvKaQiP5fH3mxgR0O/R64cL2aYUW3XJtiVqcMkbAvh86oOpZAzI4RTVNMGoqBu6aGjURHL8JkbFtHS0s99Lx+kP+WQ0lQMRwxAbPcY29GwVIucrGcyktI0smp2QLlEiJtCyLZdiijETpyTbfFGEtJnS1TVcEmso6YHfi9ENuvqGnuRSBPNlYCDkhKb8+aVU3cgwfb6pFtsKeeWiOZgkyhjxILZJRYXLKrlyVcbaE1luHpxIWfPKeS7Tx9iX28/thokZIJhhbCVDI70o4iqie7GYS1Fc/WRA47iuu2JRJ0b/R1QVDmZ+8ZUpQpefgyW1Qa4RQhokV+EdDJYDvcxPgEdboRHqH8hoL/a1MjfPXbYI6DuMjiU5XaEBu6fZkgIhG2JsMj2nU40J8ODPgEdEp7+wacXAqeSgFbkBrjh7FLKC4I8vPYIh3qy5IZVstksuq6jaNDT24+i6ESjQXQbWntMEpZCeVRH1yT6aBMKBl1N4Y7uJB1ZnfJwmi/fspDG1jj/94V60imLshydvLAYVKRp6c/S3ifHWEyPaURVjYwVQMtPkc0o9HQniIWiFIQs+rLQ1J0irRigq0yKKeTpQayMQksiTqdpkx8wmBQNYDpZbNsmEg6TSmfo6BMzT4dLl0xixfxSNr7dyGtbUvSlM+TlyudE51gla2ap60tTpFl85IIpLK4q4YfP72Fbc5YzygJMKVf55eZuOtIaQQ3KYw6FaiFJJU5HMkNnXMPQFCZHVfRgkJa+NJU5QVJqkta+NL1JcdwbQgR0gIAK8V46PcBtKyp9AjpGv9Y+AR2jE3Oiw8qYNs9vb+Xun+wlo3pvl347/REQhyoJW4jLSUWhyY/uOpMK34rz9J94/wo/EALfeHAv690iJNNT4R2CEGh5boDrlxZTUaDxs9ebKMrN4byZOXT0xIlEcsiJGBw8WEeWAJU1laiKyWtvt7C1vp/VZ01iahH0JUzyCieRE9bZsqWBF3b3YhgKf3vbmRxs7eZfn69jSiDL5QtrKC/NI6077Ktv442NXTRl0nxs9XSKohZH2kyqa3IxsjY7dtSRW1xFRUWEeNzkN+v209BtMbsqzFkLSimJRkjGM2za38aGA/2UF4a5bGExqpUknoXK8nL64nFe3XyItBPlmrPLmV8R5nCfyROvH6Stp4+L5pdRXlqIquko6ThPv3OQYCTGFUsmMSUW453OLI+9uJfFNUXMm5nPPU/toytuM6fSYemScsoDRSS1DHvqm3hzSw8tWZXbzqpmSnGQ7UfamDm5FCWksGl7A69t6aX/qD/9B5rm93zI3YKXlAFHZ/n0oE9ATxzCETvCJ6AjBvXwnsh0HDYe7uV///s7dGo6Idvx3oL9dlojIHle4gqVsQNcUmPz9TvmMyk/dFpfs39xPgIfFIGvP7DvKAGV3EdxUTvZVp4X4iZX1FzngdeaqC0Pc/15pexsSHCkOcGC6iglRQZvH+6hM2GycGoehxsTPL62lQ+dU8KymVG2NlgcbDeZXxWhMjfA957ZTUuXw5dum0V9Sx/fev4wnzm3mPkzKnl9SzNJbC5cXMEbGw/y8Fvd/O2N1VRUqry0w8Lsi3PNmeX0pWFNXT8GFitnF/PatlZe3tHKRy8uJxgIsWtfJ1UFQfJzw/x6Ywv9tsLt55UQDiisr4sT1g0WTs9n4+4jvHHQ5qK5k1g+OcSWpjhPbtxPaW6YpVMraOrtx1QzXDynlH3Nnazdb7J6YYzawii/2ZvkxQ31XLWwmPMX1vDV+7diJRy+eMsMmnU4sj2OHoUzBYM9HTyyrpU7L57F3Ck6r9fH6W/u55y5paTtON956jCNvSc7S14KgpcZa7DSJ6AnD+QIHOkT0BEAeSROIXkz+zpT/PV33mRvXKwtHVKKuGD47fRGQMEUNyULPnlOHnddOYP8qCT0+81HwEfg6/+919UBDZEVYR43z/BkW0VemJuFgBYaLgGdWhFm9TklPPX6ETZt7+TGlZOZPS3GI2sOcrA1yR2XTEFzFB58tZnLFhUzb3IhP352H1sO9XPBnCJuuaicJzc1s21vF5+/aQr1TQn+67UW/vmWBZjZXn7xShtJJcvNl1bTnw7ylZ9s56vXT6OwSOcr9+/AMbLcfcNielMO//T4O9TkxfiL6+azua6Fdfu7+ZMrZrK/vo0NO7qZXhph6cwKXt/Rx/7GNm5ZWUFDRzc/f/0QJXkxblpRQ1NXgofWNbO8toBLF1fyi7UHeXVnDxURhdpJea66SjhscvHSqXT3prn/uXquW1rIWdPL+OqDW2noUfnjVZNYuaicf7h/O1UlUf7ysirue+kwL25pIzcQ4s+vnUJBQZhvPrSVW1bMYFq5wbce30GmR+XaFVVMnqzx3WeOsK/l5Odp0MzDVgJcOD3IR1ZUUVHs54Ce7H0/nMf5BHQ40R3hvjt6snzt8c08tzPjbkEMWl2O8DD8040gAiY6upIiZCX5yk0zWL2oilDAf/EYwSnwTzWGEfjH+3axvjlNCK/62xI74ZNsFXkhbllWTmVhwCOglQEuXJzHo6838+auBLddWM7MyhAPv9LGkc40H7+0giAKP3u1xSWg02pi/ODZ3Ww/kmT5tBgfv3Q6z27t4Z0dLXxhgID+8I0O/vmWM3HsfjYd6SLtBCg32ulN5PK95xv52o1zyM8Pcvf3tkCuzpdunE1H3OJrj2xjVlkOn79uNrsPHmHT/g4+c0UtR7ri7OlQMLSsW/jz7v4EPX1xbllZw97mBD99tZHKkii3rSilozfFQ2ubWVabz4Vnl/HYa/W8saOP5dPzuHBREWZGIZvIMG9qHvvbU9z7/GFuPLeExVNL+coDu2johT++tIALFpfw9/fuYcaUCJ++oJh/f7ye3xyyKdI1PntJHtOnlPAvj+3lumXlTC6O8LWf7iJDhBuWFjJ3hsEPftPA9sPJk5wl7zC3EEsxuLg2xG0rqqgsjg2pP//g4UHAJ6DDg+vI9ypbsckMT2zr5puP7qaXgFuL+d42cezYRn4CRueMCRwijs2cgixfv2MeMyuLUIcgYTI6V+Gf1UdgeBD46v27eKMxTZisKz10gka37xlUZW6YW5eWU16s8+BrzUyvCHHxwlweEwK6J8EtF1QwozyHR19ppam7nzsunYSuqvz81VZWLSpl4YxCfrXhMLvrOzhnRikXLizhwTUN7DvUy9/cNp2G5gTfe6GBu29cQEzr4j+eO4SZtZldFaC+XWfv4QxfuWkq+YURvvhfmwnFotx903Taek2+/sguplaG+MJ1c9m9v5lXd7Vz8xVTOXS4jec2NhKJ6JREVPY2aRRGc/jIikoONMf52WtNlJeEuGXFJLr6sjy0tpGzZxRy6dmTeOXdRt7c2c3VKyczuSLCs6/upLc3w82XnEk8keL+Z+q55rxSlk8r5r+ePsDWRosPryzh4sWFfPVHu8mLwF/fPJPXtzfw0sYe8nNtbrp4GolskB/9op6PrCqjsiTM///TXfRpOrcuKWF+bYQfP93Iu0d6hnRDiPapaLVeXBvmoyv9COiQwBzGg30COozgjmzXDo6VZF+nwd/fv57XW1Si7+Gbnuu6304vBHqVDAWmwh+dV8jHLimnJDffFZP2m4+AjwD83QM7WHvYIuJkSGsmQevkdwcqc4Ncv2QSpcUaD69tZHJlhIsXFvPsq81s3BnnuourqS3P5fE1DbR2Jbn10nJ0XePRNUdYcXYZy2pzONDaRyaRYnJpKW09SX7+8iHi2Sx/duss2pqS/OSZfZw1v5irzypge7tDTipFxeQifrGhkY1bu/n89ZXkFRTxt/dsJjeq8bnr59DWk+bfntjB1PIcPnP1HHbWtfHUxsNcck4x88tzaenMQMTAtExeXN9GzFG49vwp1Lf18cjaBooKg9x4XgWJPodH1x9mWlWMW8+pIG47PLuhiZrSAGfOKKOhocWtlq+dXEZ31uKBX9azeG4e1ywo40B7isdfb2TeGWWsOjOHf7x/Kx0daW67cjqzKgK0NveTk69hahFe2NjM7t0ZPrK6jOLyKN9+aDv9jsrNi8uYXZvPz59p5J3G7iHdvlJsJhHQVTMifPSCSiqKfXOOIQE6TAf7BHSYgB2Nbh3Hpieb4ck3W/j+0/vptAIDLhQyGp+AjsacDPc5RcZvXn6az902j4WTI0S0kE9Ahxt0v/9xg4AQ0NcOCQFNk1azBO2TL8zMC+ksnBIlFoENdb0U5waZOzmPHft62N/Yx6JZ+ZTnR9mwr4e+eIbzZ5egqTqb9rVy1Ypy5lRHWLv9CNFgHrqi8/aOLna2JlCCFhcuLCfVk2TDjj5QkqyYU0pJTZQcO8jhlg5e3tZLj+Nw9Zk5BMIxHtvQStgw+dCCQnqTJs9t72ZSTpiL5xbQ2NHPuj09TM7VWTargILCHHrSafYe6GXnoT4m5URYMD1Ge3+SjQd63Ojokql52CmFtw/1EwqarJpaTH5JDhv3tJDsizOvtpy8nCgtra2oqkomGGH91h5yI1lWzpxEKAYvb2qlsKSAOWURHt94kI4+hUm5aVbMrKawLIRjZdhd18ub+3owlBDnzIkQzlN5+e0uEpbNspocSotDvLujn8bu1JDuMVFmtdSAR0AvrKDSzwEdEp7DdbBPQIcL2VHo10u+TlLf4XDPkzt4dEfCXSwGjNn8COgozMlwn7LEsLnzokKuO28KsbCBjnbUDHC4z+337yMw1hH42//ezquHLaJ2moyWJWCdPAGVl3g5WiTukopOUAwgHJF7DyDOQLqIuWPRpxquJaX8mCL7pMInL5vK1Mn5/PjX2zl8JE0WlYxjY0qalKJKJjdhO41pxzBVIV+aqxvqEKRfiZMgguFYFNkZUBTaFQPN0Sl0+jFR6FKiBJQseU6SrKPSpUrEzyGKSYggqjggWYg0vZuapaoZ0opCVq5IHJvIusopSSXoit+HxV5TdUiLyL6toWiODBNLOhG7TdGatnVUxyKk2S626WzEjXOIe5OmJEgoYRSln0LTIBXQCJsWGVshrumIg5umpnHUFJaV56oTGE4WTSrYXfH8ockISgTUUQKsmikEtNLNc/Xb2EPAJ6Bjb05OekSef7BJKgObD/bw7V/XsaMhjqmEUBRZVhQUsVCTBBmkevqkT+UfOEII2I7uWuaJi4nMnziriBeKeL/nqRbXnpXPR1dNYWpBzHU/kc13f1pHaHL804x5BL58/3ZeO5whRoa06hAcAgGVqJq8zLvfP8XEcBxXW1RcjkQkXuxw5XuaUU0CLrnUyagQVGwunTeJsqIQr25upaXd8giolkVznYgUt5/wgG1nRksiWasxO0sWnayecHF2vdYtz2A5q2VdnUsZg/tn13PdcS0z5TkwaEcp9peGHXC90cWByHVodwIuMRYnJCHMQvjEN0/G7MkXSV9CVcXSU9YeIdLvVZaWP6tkXKJsoqI73g+I3moYnRRJVcNW04TNAAnNJmJ53vVpVZyQLExFQ1FM1+pTqLFrv+loXo/OyadKyBXIC4FUwV88I8wfXVTlE9Ax+k31CegYnZiTGZa3lHkaaIm0xbrtnfz0pQNsPpLFVg3Eokx8eGUxGjBfO5nT+MeMIALyEDMVmb8stmMQsIWQOuQrCVbNmcTHL6lmelkUQ5WHok8+R3Bq/FONAwS+dO8OXm3oJ+YSQ5XQEAiot7J6L+9C8wbXWvmzMkAk5TvoEdXB/3sZ2bGghm4o9CVNTOGqA9iJ85B3hOPaZro9i2Wm6yDvkcHBT7svlm7wwLP3HPjN0X93x3XcXx8fQ5TxHKWQrrf8sXF6MV25hmPrh6wxR6/LDV64J33PjHv9ecceHZJEHl1PdyGB8s8S8HC92rzUIHmBdtcpjzi/v9dBij+UlUxeC+SlXaK7lwgBvbiKqhK/Cn4sfl19AjoWZ+VUjMmBZL/Dmn3tPLaugXfr+l1Jj4winsUeCRVZDr+NbQRkvuSBZNig2zqmY1MWNbl0foG77T6zNEJA94uOxvYs+qMbLQSEgK5p6COGfQoI6GhdhX/eE0HgeAJ66cwId1xc7UdATwTAEfysT0BHEOwRPZW8kdsmcRM2H0ry0uZmNu1q43CHTb8RIKvINpG3JeK3sYtAyt3qUoiZJjlOmmmTczh3dgEfOquM6iIFVQm622B+8xHwEfhtBISAvnK4jxxJTVI0QkOogvfxHR8IDKYsmQS4bHbM34Ifw9PmE9AxPDlDG5pscZgotkLa1miKZ9m8t42t+/rZfLCdus44KSeKqrgp6e4GiWQI+W10EXC3vga2v0TVIGunKQk6LCiNsaAmxsLZxcyuzqUo4rh5vSBR7LExb7JN520omkeTQbyNNh3HUVya7EoxDq2+YHQn6DQ6uyX2WeKbLbl47u6ot2ZIQYzce95ur6wO43en5O57t7LmUIqobZJSVQLuvvDwNEFJtpZtRfaX5G73tr2zsoMhxNfdyvY2s6VlFY2gIyVEOv2KQsjNGzUIKpL7aaJL3qXkgLtb47KtPLB/LQcrjlvsIylVg5vpx1+al8NpYzoBdztcbDql1AhFwyZFVoqFHNwcUsnnzKpebYDssugy96rnHCWzL/mUQVtGrrt55rqSQWqEEoqB7kj2quMe633DpdkYtvdMce8hR8E6Dna3WFY5hsOpng2pcxCkLSXAZXNyuMPPAT3VEJ+y/nwCesqgHIsdDTzpHcX9wmcdi6Yei52H2qlrS9HRH6CnJ0FvT4KsVEj6AuajPomy5OuKQygUIicWoyBmU57rMLM8Qm1ZlNxYZEDZ4HdlUI3u8OURJ48pITG2E6A3bdHe00dfr0k6CWlHSh48TQaPiQ5S1tEd98Q7u1eqZpqmey/FHJtgwCaWq1NYHKU4oHvFiqrQDyE44XEL0Rd//A5r6h1itkVSE9I1fG8/UuxTYNjMqglSWhyhP2Ozt76f/b0ZFMt7sTyedhXkRzmjPEBIC7O9tY+mjrgbLJhfCCXlYWJqhC0HemnsM1GULCmxt3N3raQK3Sbq2trL/0TzUiWhHtsJkeuUgqSgEWBaiUEs7LCz2SQedwgaQsYNyGQJ27ZLzPs1ScvCzZENOaZbsGQ5ETf9x1ZTREwDywmSn28wo9qgszPJtk4Tx5RCJI/IDha3olguYZWdGSlwkl8llej4JlHK4WreKmOTVQwun53DH6+q8bfghwvsIfbrE9AhAjhuDvdCU25ieEpkREyLZNKkP54mmchiOkJAh29xHjc4jfJAdcdBc2yMgEEkEiE3ohENipWeVNraKBKtGiMRz/dDJYI0Qle64xZNTQkOdiVpkfur3ySbAdPy4qGKkM+B6JofDh2NG86LmDu2RNEVgo6DrjlEojp5+VGm5JjUlBdRlB9EcVKo2vgloH/zo028Ug+5khOv2cNKQMM2rJxdwEVLCsk6GYJKkCPNGR57p5lDXZ498vFtSU2UW1eVUxSJsG5rKz9Z30YmleYTK8pZfEYJMQJ8+8kdvNkka4LpxqYdMigSKLBVQkoKHIlqunXfpKVqXZWoqbfYa4pFadTg8kWllJVEefz1elc2ae7UUna19LO5vtOtXJdYp0RXNZE/GihPzWryehhCd6RKXSK4Em1VmDM5wvUXTWH7zm6e3dpKMpMm4+5uSMQz7UbOcQKkDcvtTzdVDEfFVIUUiuKUjG8oflR/+PtylIBicJkQ0EtqXF96v409BHwCOvbmZPhGNLAAWqJfJ1s0sljI9pq8pXprmt9GHQEbRbT2PIqAo3qRAtlEE6kUdxt71Mf4uwfQn7Goa46zryFOY2eCrrRE3QejMopLrCUyMRADPa6ieIxe0Gk7rMF7ylsQVFsMKwYWBwViRorywjDTy3OorS4mZ/zyT75wz1suAc1DCKiQrOF7yY4pJrdfPJUl8wp57s2DVOUFqKkp5McvH+bdA3G3Gvz4dl5tgLuumUFpwKC+LcmXHzhAfyLOP318OdWlKXKNIF/4iaQQaBRYCSxHISdfCJ5Kb7fspov7XYisHScYToEVQtd1goEAfak0PY5CbkDhzAqdkpDKvoNJzpiZzyXLpvPihkM883YHCVPHIEU0pKCFZdciQzwtclIaEVUlbPUTzGro4QAZTSc/AgsmhzjYbvFuW5ZgNo5hW65sVDjH3Vwn3qMSD4QJOxki2TiTogF69BB9/XFXP9R252D4biqRmpJ1xsJg9UAEtGqST0DH4nLmE9CxOCvDNCbZHB2U8vBIjCfHNKguMozpUcN0Radft64sy3EPSTeh3qVqEvkcW9TTHZe71abQkbLYUd/LrrpeOvqyiJS2Vz4lD93Bh/7wPfxPvzth5K5IcgSPb6I4qztZCiIa1eVFLDmjmMIABGSpcPUmx0/763veYt1ByVsc2AIaxq1f0c28YWk5Vy4poKm1j1hQpTWj8uCaVva1dYIIuh9HQpfMjPFXV80gHc9SnBfh7x541yWOX/+T5TR2N7CguoTP37uTlw7DslgPly2tIlac60YKulrjPL+9gd1tCjXFAa45t4h0Z5xI/iTyQiHaW1v5zfZ2mvtVLpgdoToHGtoszj+rhjOrw2xvSPDI+ja21rdz0dQ8Fs/MQ40G6EtobNnbwbv7k5iqwlULcyiL2hihAF1WhH0Hm5hTlc+WI328caCfaxYUURq1QQm6YzPoZ8eudn6206HA7uHWpZOYXFVMwglxqKGO6pII6/YlWbezf1hvIlcHVCKgs2L8ySU1VPsEdFjxPtnOfQJ6ssiNw+M8IvM/N58ejP6kjqeHu5vvKfavvSbvHOhie30/vYn3KA6+jzT/rjvMv+tG/q573102UMgyOA73NVVy+hTZmleZVhnkgjOqKMvR3GKS8aS58L/veYuNdbhFNuL0I78OVwspFlefWcR1F1RTkmdw4HAXj7zRxfo9vfQgwvEi7H4M+3Nm5fM3V05h8/52ls6o4r41u93t7DtWzeKVzTu5flktX7x3C2uaMnz5skmcM6OUte+2uYWlZ88rY1trF999eg/zKor50m0zqDvUylu7+5halMOCqbk8vL6eNbuS3LGikhmTAjz19mEWzJzE8mm5rNvXxpMb2ojGQtx+3mSy/Wl2N3QxvbqUaEzlF682sbM9yeeumMKsihDrdx9hb6tJJpnmhvPm8PL2Rn75Riufv24Ws6ojvPZuAy1dvVy5bDKWqfPxH+1i2fQon7myhp0Hk+ysa2VqTS4Xz8vjZ+v6uPelQ8M1De7rrgjx24rBFbNirlZyjU9Ahw3voXTsE9ChoOcf6yMwgREQz5PuZJpte7rZvK+X3qRU2Pp5HOPulngfAX3/+KUau7YyxKXLJxMy0kRc6a/x0f7XDzfw9gFx33HcgpvMsBBQL+9yRW0ON5xXiaHbxGKGu439/Po2TB0OtyfZcrCP/vRgeg0sn13A56+awjMb6zh3zjT2N3cQCRpMKinihbe28akrFvB3P36LnQmT7396Htv3JPn+U40YisYfrSpm4exC/vXJPYRsiy/cOosXNrdx/3NHWDQ5j7uuqeWFbS08tq6Fj62oZHp5lO++sJfpFTGuXV7DI2sbeHNrB9edW8pZcwp54vVW1uzq4dypEW5aWcW7dX28uKuDT66spjgc4HsvHGRLc5JFlVH+7PIZvLDtME+80cHdN8yitirAl366m8amHu6+YTaL5pTyR//0Bh+9bBqrFuXz5R9sZVeLyfLZOXzp2loeXtvO9186OGw3kLxiyIuSOCFdOTvGJy6t8QnosKE9tI59Ajo0/PyjfQQmLAJJy2FrfSdrt7fQ2Sf+zV4Rg9/GGQJ/gIBaTghFz7B4dh4XLSwjdxxd3l/+cAOb9jtkxIZTZI6GpdCWd4CnAAAgAElEQVTSIRQM8fGLalg6I8Cv3mygJ5Xm+nOnkRsOYBk2D79cz4ube+j3isbddv7sPP7q6uk8su4AM8pKmFUWoCRi8NrBBFvr2vjLD8/mKz/eSIup8/1Pz+fhV4/wzefbiOkGnzw7xE0XTuFbzx4i2Zfkr26Zy6/XNfGdNY2cNzXK3dfPYs2uDh569Qh3rqiktjzKfzx7gKllUW5cWc1PX2ll8+4O7lxVTFVZlHtfbOS5g0nOqwjw2VXVtHRneGZrJ7eeX4puKXz/2RZ2tiZZPiPKX1w1mRe3NPDEuk6+dPMcaiYpfOae/XR2Wtx9YzXLz87nzn95i89eNpvzZuVw+7+8QUs8yhmVWb71icU8tLaZ77/QMGx3kaSSyTyLF/yVs3L45GqfgA4b2EPs2CegQwTQP9xHYKIgcFT4yQ3iOBxot9woS31bH7Z4ONtjtT5/oszQyV7n79+WliIl8R6PGSarV0xhUYl4i0v6uIatiKu5cbInHvbj/uwHG1l7wMFwB+z5mp/qJtHPSCjMpy+fxhlTdH769G62H+jjjlVTuOCcUhxF5ftPHeDF7V0kRSZikIDOiHL31dP42drDbg7l7SvLKIiqfOdXTXRmEvzN9XP4P/eu53BHhh/+1RI21Fl88bENBIAvXzaXc6YW89WHdhIM2vzv22bx3Jpm/mtNM0umB/nizbN4fVsvj61p4M7zK6mtDPPvzzYwrTzGR1YW8fOXG3hpWyvXX1LDqjlVPPriIX6xuYkVZ5Ry66rJvLOlkw3bu7j9Q6UoWYcf/KaV/S1pzp0W5LPXVvHauy389M0u/vbm2UwtVrnrR3to7bK4+/qprDw7zI3/spvrl0/i5uXF/NvPd7Fli8WVq6LcclElP3u9ix+82Hiqp+FofyIHZYvXvaJy1ewon1w9hZpJvhXnsAE+hI59AjoE8PxDfQQmEgJHCagNqZTJ2t29rNnThSmq1MeKqCcSJBPiWgOWga1kcGyLykqFO1bOIixRU1WEyVNohMYsDp/53kZerFfIE90P1XyPDuepGrRX1Q23LC7gxhVlxJNZenpT1JTECAdMooEA249YfOe5Bna2JI6e9rwZQb744Zk88lode4/08KWPLCYnR+fz315PQUWML900h7vve4t391v86eWTufrMKjY3dGBbJrPKClizp50fP3+QuTUhPn/rXH7zaiP3vtTIgtoIn/vIPN7c0sUTr9TzR+dPYVp1iP989iDVhQV84vIKDnaneXLdERKJBDdfOJWCkEJTRw/FhXmYKYtHXmygoTPLp26qxcrCPb85xKHmJMumRvjMddN4451GfrKxlS/evIBpRUH+8kfvcLgnw5c+PJeLzsrl9n96h9KAxt997Ax67DgdzQlyjTDTp6k8sK6De57rPFXw/1Y/mms2L1XwClfNjfDJS4WA5gzb+fyOTx4Bn4CePHb+kT4CEwqBgTpiV8+wvqWP599uY1+n5WrKn/q40oSCdkxfbFCSGJUsjrjkBHu4fsVMZleE0BUpSsqijeEI6Ge/v4ln62wKRXhfEYH1Uw+18E+Jgk4J6yyoCjO1Mo/8kE5rPM6+5l4Ko2J97PDGgRQt8WPR5um5KstqQ+xoTHCoM8GH5hYSNDR+uamL3MIAl0wP8evdPezoijEjL8m5tVGmF8VcGaN9HSnW789yuM9hdizDhTMi7G7K8PZhk9J8WD4rRmO7xbaGDGdVBMjLhQ0H00S1GCvmBAnn6ry1t5e9h3uZXB7izMpcCmMBOhNJ9h+02NOcIaNmWTozRNZR2XwwTXe/Q1WuwrLpQRraUmyRvM5ZuRQGNV7Y1kuj6XDJtBBTJul8f3MXJXaYCyt6iZXkklAiBDs1PvnRah5e0853Xx6+CKjuujLZZIFr5kX51OqpPgE99bf9KenRJ6CnBEa/Ex+BCYKAAynb5N39nbz0dic9WT/r83Sf+aArECxOFREUo4czavO5fHkZMVc9VGrmx+498Gc/eJtf78u6BNRSLbc6+pS3gbevgKMS1rMEAjqaOA2ZadpNhygWMQs60Um6DmBeyxMrzXCWpKnQayvU6FnCls4hK4ihZSlRHTrsDBkzQg69OFqYUsMGVaUlq5NIG1ha1vW5L1I1ehybPlvBUBzyDJu0Dd1WmCI1LdKhxC0ReVMp0h0Mw6LDckinbVQlQDhgE9QcTNskk9JJ2UE3YlykZ4iLCUZaxbQ1HN2mSMuQtjRsU0ELiJWrjpJ0aNRVSowEQcWgN93NBWdM4ZalMQ4397N+Tx9nTi7kihUlfOexAzy0dfhkmHTXulRsTRU+PD/mE9BTfsOfug59AnrqsPR78hE4zRFwBU7o6DdZs6WDjXt7XLFnv53eCIhnuKtf6RigZsjLc7jziplMCgwaq45dAvrX92zi4Z1QrJoEhKANo4aUOP6IDkTWNaMVWu6Q0hR0yyZkqVial5s42AxHI+HaI3l+7BHbJmDL34nhhMTvxP0sS8AKYGCScn3VB93EVNdpSEiiJ++kkVUt94XAVQ12XFd6MooIzYuyq2jyOlhiQCJVOopIU4EXLfRk2xVb7C7EmV4lo6iuYoAUbqUUBXF5klcNKeYStzaxkwg4kBG/elSitk2fqmC4clMBAk6CqnyTu66bx+SaIrTeDBhRduxp5f5nd7InI5msw9N0QcBRSGBx09n5/OmqKVQX+UL0w4P20Hr1CejQ8POP9hGYQAhI9VGWhg6T5ze1s7Mp4To0+e30RuAYZ3IZEKFAhj/+0FymFgyKbg0jqxsitF/72RZ+/JZJrpJxSVS3sJNhap5Ev0cwB2mmZ9PgESLxgn9/86xBBmmjfNbzpBqMLXuquop7qJDXo3nYA/0e6/HYub1zDPY7+PeDoxvI1z4aiB00FvB6kvO4hNRNqxkc3TH96OOv4NgZPbLteZx5o886AfJIUR2VlADD9XBLEOZQr82huLy2podpFoRUy0h00mS4c2UJH7tgMqW5YzdPediAGAcd+wR0HEySP0QfgbGBgLgy2dQ1Jnl2QzMHuyXiMnbJx9jA7HQbhYOhpbjh/BoWTc1x42qum9oYbT95sY6vP9vqRhB1xyA5LDqgY/TiR3FYXXqCqKMQMh0ijkbQNkirkFBMTBVUZ/gioGK36vraO/38r6uncP2yanJCw/jmMYo4j/dT+wR0vM+gP34fgRFDwIuJ7DsU59dvNNKY8KwZ/TaREHBQ1QTXLq1g6aziAeo5dgnom/v7+dQP3yEp0jyObGUfE4KfSLM20tequNv+Yj0qPzoNuoMueZlK1rVFLRUWOkxNVqSArVAUTPOlG2dywYJSdM1fp4YJ7iF16xPQIcHnH+wj8DsQsCRhypHXfHD08eVd+Hsm1M1Wc2BXfQ+PvtFERwr0ceUM7t+tQ0bAEU94hyuWFHHevBJUl9CN3Sh4exw+9W8v8U5fhKSWosD0t2KHfA98gA4kT1SaqUjusDgTCQE9lpgwnDsn/ZhuusUFk0U0v5Z5U3JcpQ6/jT0EfAI69ubEH9E4RkDkWDJJk7jpkJvrYLi5X8O33TSSUMnjQyRgdtR38/D6ZrqSXqTBbxMLgYBu8KFFuaxYMPYJaMaEe17cx3++2Ey3ZpFrjR8b0fF8Vw2uCu/PGR28puGUbUsqNrFMkk9dMoNbVlYwKUdzs1P9NvYQ8Ano2JsTf0TjGIGsabFpx0EefG4Dn/r4h5lZoGM4Bspp8AouG/C2Y7OjvoeH17fSmZCqXX9hH8e360kNPagZXLkkn/Pmyxb82I6AYqdoSIX4xNee5oBV4Lp1+e30RkC3LBZP0rnruhksnJlDUFIBxnCe8uk9G7//6nwCOpFn37/2U45AKpvlmbd38blvv8hZM6v4P7dfyJnTi9zzjHcS6kVAhYBKBNQjoIafUnfK76Gx3qGhaVyxOI8LFpaNAwIKjprhvhcb+eazO1GUgrEOrz++ISJQpCb55EXTuf78EiLR8BgvkxvixY7zw30COs4n0B/+2EIgkc7y+NrdfPK/XqNEVzmnqoC7blrKsiUVBJwsuhNGGa8J8ZLSasOWw708vK6Zrrj4gA/nZtrYmVtPSuf48ehSgXX0L2xVTL4nBhYhNK5YUsCFi8YBAR2Yku4kfPsHL/DTI1GKbJHpsWjXRS/TlxEbO9+ykx2J5Vpvitq+6ajcOlfjzkumMa2yAFQvP9mPe58stsN7nE9Ahxdfv/cJhkA8meHhl3fwl/etJ6ZAGJuZZRp3fHgp119wBiFM0MZpHpqIGtrwbkOch9c20RlP/05tw9NxyjVbZF2Oq9wVL/TjCKcU9U4M+gkRReOac4pZeeaksR8BdVMEbCzToKPd4S9++CIHuhTajBxSqkX+cHhzno5fgDF8TVLQlEbBsPpYOTmHT6+ewoKpuRiGjqoOX7X9GIZk3AzNJ6DjZqr8gY4HBHr7k9z39Cb+/uFthFxSIu4hGebGgtx+2Txu//ASorrhekePu8VxoLj/ncN9PPxao0tApch1IrSgEvSqeU3LnbsBeXFUye1VFEw1g/M7hMZPN2wkkhRTAly1tHCcEFARPBdvIg3HDnOoNcnf3LeG17pyUGyDXImc+W1cI6A4hus9taRG4bOrJ3N2bbG7to73lKdxPSkfcPA+Af2AQPkf8xH4IAh09yX4wZNv8E+/3Ish3iCOa06H5pjkx7LcdtEsPnfdcqKxmEdexlMbJKCH+njotSN0xjMorpXg6d80xwLHdOfMe7DJ1p6CZZroukFmgmzAy5XnqEJAi8YJAZV7c9B1J0jWStLYr/Ddh95lzbY0vUFvN2Ji3MWn1/d0cPU01CSrZkW54+Jp1NbECLr2o77w/HiYbZ+AjodZ8sc4bhBo60nwzZ+v596XDxByUliu/LJKVvE8oksDNtcureHTN13AjIIgiqpia/IG7z0EB6nNWLxgCfxJ9G9bfR8PvtZCezyDOs449MniqpuwaHIOs6dFsUM64rbiKFlaeize3tJBZ8qzIpwILaArXLekkFULy0CIuTJ2dUC9+RiMckrNvuW+OiSSGq9vPsR/PHuI1oRFm22QxKDAERd32Z0Q60uFrG81O+q3tIqN4ZjY7iKp4GiSf22S66SoKQhx/coprD57EgWhQWMM1a95H/VZ+2AD8AnoB8PJ/5SPwAdCoKWrn3/4yRs8vLaeEAmy6FjHLYeWYhLVklwxv4a7bryIuVPyCBlCXI4rahmjPMaVYbIddh6M89PXW2mJe64mE6EpZLjgjBJX1LpfCaKbBpZmcrArzvq3m0gmBIUxOnGneIJUzeHGJYVcsrAcJMdyzBPQ3wbAsiyXYDakMry1+QjPr6ujrtWknQgaEhUNuKYLjltc5rfRREBxVNdRCSXr/uSRZWZhkBVn13DOmaVUFWhuupPfxh8CPgEdf3Pmj3gMI9DU0cfd97zCk2+3EiFJFu19BNR2KzYLHYVFM4r5+A3LWDm/jIjuoNoDxUljdDEdJKA76uI88FrzhCKgmmGxeslUyqIGazcfpK/XJGGa9KLS74QJWRNHEUDTHW5ZNomLF5SOWwIqkXw3lUJyehWNtOnQ2tfP/o4EjQ1d9HZl6cs4JEKnh4nEGF4y/+DQgrZDPg75hSEmlceoLo5SmRsmYoi8vJBSdVy+BP3BC58AH/AJ6ASYZP8SRw6BI229/NV//obnd/QQUVK/RUADDoQcB1sxsRWbeVXF/MmHl3DR8qkUGSKXPHa3M48R0D5+8mozrf0m2tHtzZHDeMhnGsx1OIGOCnIMLllYSWEgS2NnhpTtcKS1j/r2LJ2mgeEIAZ0YBS26wbgnoO7Uy30wqGOrZECxMLFxbBEu19z0ElWibn4bVQQcV15J5sQG1XL5prdOSuqS6u47TIy9h1GdhmE5uU9AhwVWv9OJisChlh4+/q1n2VzXS46dpU+VvLNjy6Msm7ojHsmmu3hGFIXa4hC3fGgxN6yYTUFMRVFlsZVnozwd5VE4NkjpIAHdXtfHA69KBNR0cyHHRXOrnS0cW3e3VhUjK0+xY03+TrL/HBXb8oz7js9vnTxJ57y5RZRGImRthWRAQySut+xq5OX6BEpaRRs8ByaOHHzcU1G3vaIIibx5P+O3SEIPmNy8tHRcb8EPTryNiWzxDqoaSFB0MDoq94lvnDT6327J8pG83MGq9sF8eW9kojPifXf9Nv4Q8Ano+Jszf8RjGIGDzd3c/o1fsb8xQcw26dFkC/5/bpoj7/EW5Tk2t168gFsuX0xlQRA3jd6VcZI3/LGxuA4S0G11ffxUCGifiTpeCOhRDB1UzSIQNtHVY3qsqmJ6mpaOjm2pJNM22eMmrqAoyvTKGFZvmiPNncRyDS46owY1oPPgW3X0d4Dq2NgSCdUcwpHge2bNUr3oqJAbyaPN9I1XAXQHPWBx89ISLl1UMW634MfwEuIPzUdgwiDgE9AJM9X+hY4EAgcaO7nhHx7lSKdNHvYfJKC6RNzQSGlZykIpPrJiLnesXsLUkhiqVHt6aj9joh2NgB7o5b/XNA0Q0DExtD88CDfKJbliJvkFQZbMymFe0bH8vqxqk1EVHEulo72Ht/b0crjr2Ja6rWkE9Sxkg/TZBjE1xQ3LyykvjfLIhoM0HpGtWynIMSkuzufGRfkDxWXe0LIDhTq2bdPR2cujG/r/8JjH5CccFD3NrcvKWL240iegY3KO/EH5CIwPBHwCOj7myR/lmEdA6BnsO9TBlV9+kN5UkBzHoldTZZPP3e0VOjNoXSnbSYaukiMRsbRDs6aSVLPUKg4fXjKLW65cyMyaIsJB0Z2UbabRZ6FHI6BCQF9polmsOMdN2qPs44lQkoYR0MiJ2oSDx/bgDdtBF2tNWyOTcehIZoibxy6uuihIdUmYzi6Tuo4URsDiw8vLKc6J8MTaRg63p7Edy52rYEinKEd7j0i/ah9Lo8hks7T1jP58nuxXStGz3La8lNVuBFSK6sZo1dwJXeBgKsnx83ISycIndE7/wz4CExsBn4BO7Pn3r/6UIODlF1qWyvZ9nVz9dw+5uYSSH5lUVVIY5GDSj0Z4QGdQVw1KSyNMKdJxurO0JR3aUiaZRNotZlmyoIo7L1vAWXPKCIcNAoqXF+q2UeIugwR06/4e7n+5kebE70suOCXAnsJOBjPHBvP93kucRMXTtXZ3eYibDYpyXHrB4soIS84oJZO12Lmrg5ywyZw5Fa4O6Msb22hLpL3jJWHNkb7fH7oeILNuAqqbYXoKr21ku9IMlTuXF3LJovKBl6qRPf8pP5s7JyK3JGUug7m5Xua2vLD4zUfAR2B4EPAJ6PDg6vc6oRDwCKhpKry9rYWbvv7E0auX6Gc4GmZyXojtrb04lk1I+ImikZercsWKyVx9/jxS6TTbtzexY1cL9b1ZWhNZaotj3HLJfJYumkZhTEE2jL0I6ugw0KMEdF8P9718hOakNWHE1/N0h0VziplWESKqGFLFRG/GYv2WAzS0OyQdt0Z3QjTNMPjYslxWn1Xp5jePZ4rm7krIV8pNn7Ax3ZC+vIDIC5/sXIzfF4UJcTP6FzmuEfAJ6LiePn/wYwMBj4Cm0zZvbDrMH//bb44OKyes86FlM7n4rLl85/EX2HSom2BWHtlS1QnlMYerV87m2isXUF2Ug5OBlu4U7+5u5u3NezGUDKtWLGbhvCnEDI+AjtZ2vEtAHYfNe7u5/6UGmhISNRwdMjzS8y7V0CHVoionRHkkSp+4IHX10ZOwMR0HS9EH6nFHemQjfz7V0Pn4uQWsXlwxzgmoxL3TZCyN9s4kjq1SVKSj6aI7IdTTJ6Ajf3f5Z5xICPgEdCLNtn+tw4SAjYNFKmny4hsH+Mz3XnHPo6OwYGoBX75jBQtqSnhmSz3fefR19h7JuLacmiMqmg75UYMPLavmxtULmFOZT67sAioqKVOnsy9Oor+XSYUF5MXCoxb9lOsZjIBu2dfNvUJA+91Q7jBhOva6FTcWxZJ5s8nocu0BFLEGVFNimTNqLwYjiZQEC4Wg3XluPpefXeXG48dvjFD00FLs7wtw3y+3kczqXLukkqqKHCYVKYQU8TAbr2oFI3lX+OfyETg5BHwCenK4+Uf5CByHgERSbJKJNI+uOcDd973qEtKKQJCbLqnlr2+/CF2x6Ygnee7N/Xz3l9vZ0t4tO35E3NREjZhhcfb8qdx48QKWziqgKFcnoHhV2l5aolck4WUwjg7pO7YF382PXQIquXPjeQP2g9/ELtE8Og8y2yqOIxEyKRLz9FonQhMMdM3ho+fnc8VZ1YiM2Li9dMchlUrxq929fOunB8jaQfJzUyyZUcI1S/NZPCUPQ/OdkCbCfe1f4+gg4BPQ0cHdP+tphoCIxqfiKe57YTf/8LP1hFSbZZOLuPuTq1k8vWhA/9Gmoz/D0xv28t9Pb2RzUxLN0gk7tls97SgWtWUFXLFiPqvOmcKM0ijhgERgvCr6o+mfo8R13hMBffEwTf1SAz0xCOhpdrsO6XIMzea2lQVcNc4JqGU71Hf0881HtrL+gIGCRZsG03WLGxZpfOLqRUSDPgEd0s3iH+wj8HsQ8Amof3v4CJwCBISA9vf0819Pbeabv9pKTSzIn1w5h49fvYyoIdEyzwHHVi3aE3HWbKjngae3sq2hF9uUCJqozqukFY38kM6Fc8tZtaSGubMmUT4pjzwjgDbIQEdp23swB/TdPV3c+8JhGvtFeN0noKfg9hlXXQQNxyWgV589edxGQOW7mMxYPPVWO//65B46CRN2sqRUk4XFIf78mqmcX1uAJlq8fvMR8BEYFgR8AjossPqdTiwEZMMdejp7+Najb3HfK/s5f0Yx//CZS5hZEkVRjz3EhKhmyZJJKmzY1sDPn9vEW3va6E7gks+0IladGjHbpiSmsHRBNUsXTmPm5CKmlOeQFw6iuy6PIhNju849x++BOgNb9YP4u0pCg9JC6tAKmKTUyitC6uJHzx+iKS4EdKxkAEpRl40jebUDGGiOiuX+XvykRB5p5MbqKLarKyp5o5aM6wS+EIMBblORyLd35Pum9QR6O/UfDQYUdwv+qnPGHwH1qt5t5J3vYHOC/++R/axrShDXbApMnSIDrlqcw11XzyVXbhc/BfTU30B+jz4CAwj4BNS/FXwEhoqAY0lJEe2dXXzjJxtYt72JP71hPh+5/GyM9+XIuYovLiEC03LYsr+JJ17czmubW9jR3U8Kh6CjIeRJyEfMtigMq9ROL2bhmVOZUR6jqjBKSWGE/ByDiB5AV73YqJic2wMcSyI80kxLxbIs+vsc0PqYVFB00lcrD2/Tgc37uvnx84dp7DPxxC9Hv0kKA1La5YSw1JSblhiyDPo1xU1tMCTNwR45NpFRIWJbaHaQhJ5EO4Fze1MoGrIKQcfEUhS044TsRxttI6Bz53l5XLm00r2TR47WD/3KbVv2GjK09Go8/OJ+fvRmFwklixixBhWHMydpfOG66W7+p/tiJ5JbfvMR8BEYFgR8AjossPqdTigEHE8NsaWji2/c+zr9WYsv37WamoLIH6zPMG2Lpo4+Xt54kOfWHWRrfRdtqTS2qpCRAIyjYgixxMTQoSimUltVQm1VKRWl+ZTnOkSCGrquoypCBqQsBkzTdH96swqJZIbO9hThWIa7rl1x0lMjV2kJAd3bwz3PH3IJ6FghH4OB3hA6RXlpCmNB4vEMdb2Wa4NpOBaqM3JkIq8wh8KwQ3NLP+1Kkkg29AfvhaMTI+8KikMsolOaB81xi96+k562U3qgWwVv6HzivHyuXCY6oOr4ygLOQr+S5Zl3O/nPx3fTZBqIgJZuhckLp7l2WREf/9AMcrVBkwU/xeSU3kB+Zz4CxyHgE1D/dvARGCoCAwS0uaOTbz2wlnMWT+fKFXMJSbRT+QMyNS5zcohnM2zb08LLbx5k445G9jV10Z5RSWkOlioWkt5mbD+q69WSZ9lENYVYSCEY0AkGA+ia7koEDRLQdDpNZyZDOmOCHaGqKsLr//ejJ3218kh2I6B7e/jhbw4OENCxEQEVbIQMVQbhorMKmDOlkF0N7Tz1RhNdZhgxRJXUhpFqly0rZua0Up54eht1vSq6fSKb8A7iErqoOpfzzi7m1R1dbNzZPVJD/73ncQP6usKnVxRz1fLxR0CtFKw7Eudbv9zMmw0Q0RxilkGeozNvisJnr5/BlMowAXT35WqsvGCNicn3B+EjcIoR8AnoKQbU724CIiDWi6i0d3fzxEvbuObycygMqeiq/sEIqLstbyJmgD3xLFt2NrD+nf1s39vCruYkrRlIKQ5xVUiWRtBWiTkSHZUdcNPV5xxsXlX6caRQSbkOL9hBcnJstn/vk260VLzoT7QNbsG/s7eb7wsB7bWOGheeaF+n+vNuaoNmM79I5zPXzKSkQKOuI879vz7A1jYdy7EIORqGSCY5DrqqYKga4iaatFVXUD+iZNHddAoI6yqObdNvaaQUL9MgoFgojko4oJCxslhmiIBjEgpIxFIllbVIWDqmqnDR/CgzqkI8tbaDhriO7qTIC2huukQ8a0PWIqvpKI5FQMixrmEHHDdqnTQNcjW4oLaA6y6t5In1bTyzofVUQ3ZS/bm6n7rKp1eOBgGV5BXPINM1cnDFzsTyVv5oY8sOwPtua/lO6e7XwyarOLzb0MePflXPcwe63JzrGAoRM8D0XIs7rqrhikVlbqGgSsAnoCd1h/gH+Qh8cAR8AvrBsfI/6SPwPyDgMkGS6RSNrV1MqSlHdaQoxtOO/MNUz/uUEEkvIOrQ3Ztkz546Nu7qYtvhOLsb29jb2Ue/KQL3EgX1rAJFyn5AodId22AfgwNNqN5jWkiooprs/bfbKSwsRNNOPBooaaUSyHtrbzf/+VydS0CFDI+FJgQxGLJZNSefW1dMpq69k4rCEM++1cKjGzqxHIeqfIMzq2MotkMkHCAW0jnclWJrfZaORIazqgzKc1UsVaEoJ4plmmw/lGBHW4aCmM3CmgCqE6Ig16C1K8XhRouZZSGKS48rbKMAABgaSURBVAIYqkFvMs2m3X0c6LE5e1qQOaVZHt8M8Ww/V84sYlJ+1GVDXakMew8n2dqQIRR0WDYzTHV+CDuskOlPsLvBYl9zP+fOLOajqyp4Yl0bv9zYdhzMA4x4FIB3t+ADGp9eWTjCEVA3/u7KfnklZd59b2O4Lw1yY1qKhqa+VyU3jUXQcUijs7Wxk3tfPsDrm+L0BqWMTyVmKeQYOjcsK+Fjl1dREgi4OdoDwmcf4Ls7CpPgn9JH4DRBwCegp8lE+pcx+gjYtkgt2SdF7t4/eleyybZJpC0aWrrZWdfEvoY29ndlaOpM0NLSR3d3ml7LcvNF3RiPkF6hsgPRTcu2ycPBMBRyYkFisSD3/eUFVFdXo6onThyFgEqwd+O+bv7jNwdoEgLqVuGPhWZTkg93rZ5MLCfM42/W8ZFlNTR1m/zg1wfoSGZZNDPGnaumk0mkaWiPk58XIBwN8NqmXt7a1cl1y0o4a04B+1q76U/bVJfG6OjJ8NSrbcRiWW65uBSdXJq7+jjUkKQvrXH2/AJ6+xIEsja1tYW8vLGVx97s4baLS1i9sIAv37sVI2zytasW8+6RDpr64tRUl7KnvpfHX6mntCTCR6+cQSadJpXIMKckSl1Hku8+e5Czpxfwx6uqeXJdC0++n4COWualg2oo/OkFRVy1vGoEckBd7YWjP/KCJfoPQh7l11RKp7Gzn//X3pkAx1med/z3HXtIq9uyJeuwbIMPfGEccxkw4CsGTFIKSRpyQJvJ0fRIaJLptDOdHpNeOZpjOumkyUyaNGnSOEA4TZmYgDE2tsEmjoPxKVnWfa52Je3ud3bebyVsEg4LSWh3/bwzYIF3333f3/N5/N/3fZ7/0x/vZ2nDLGaXxtDPO933/CRpLcSLZ1x+svMUzx4dwPFMLF3JzAjleoabV1bysa1LWFTpEzIiufAwyxqEwEVBQAToRRFm2eQ7RUAJx7dzvf2G61OnO5oXXCGPWmnODjm09w7T3TlEf1+CgZSPutG1bCu4vh3/yzcUCgXrqAprFBWZlFeUUlIaZcNlNZSXl7+tNb4qQE8M8s1AgHqoop9cGKYOqxqjfPb2+fyqPcnDzzbz3quqWdAwhx8/1cWeYwOsWjqLj797HsfPxLl/92kaZ5Vw63V1dCVdduzpYevyKtYsLWf7nhYOnuxny5p6rr28hkeePstAyuMDN9eQGPR5/EA7zQMZSqoqWV7jkh7ymVtqsvnaOo6ezfDV/2vm3nUNbH1XNX/93ZeYXRPjL96ziN1H2jjdOUxFySxOtw+xtzkenKZes6iMZNqnNBLi3atnMax5/Ov/nmZVY4yPbmjgoT09PPzCb52AzqAA1UyfP75xNtvWvVMCVN0KaHiexkjKo2twmNb+BD2JFJ3JMKOpES6pjbB+eS11FcWvEaApy2bn0V62P9/DwZOjJPXsiahplxAzHa5a4PGHty9jZWME09PR9XeuUC0X/tzIGoTATBIQATqT9OWzhcBbEFBNH7NGnurERvluZl0tAydQxyVl+9iuh23beK4Sq9nTUJXnqa7ZYyFVnASmMsNHeVNmr97fjkgOBKgPB44P8o0nslfw0Rkr09ACweDpFrauUxXWufPqem67poKWvgydrcPMrfWZN7uUp4+k+MEvzrB8QTl3b6nj2ZcH+d6uDhZVRvnQ+ir0EpNHn+vhxkWVLGoo5Xs7O9nVMsy21RW8b309T7/YRV+/zvtvrOY3J3u5f/8gp4dt1s6PcdPCEBGtnLiusWlFCa0tDv+04yQfXT+XLWsa+MJ/HiTlZrjnukYa55VTbIZI9Cd4sdXmgZcGKCt22bosRmm0BJswq+ttMlqYv3mgmZXzYtx7cwOP7O7jwRfPCVDVFvRCEjum4w9Xtgr+fAFqTPgryHjG8niCStZCbNzr1ALdVZ4PKjOWlOPTP5CivWOY/gGL1qRG88AoLT0DJBJDzKmKsml1A7euqWduqYuuFYPmomyweuM+v3xxkIdeOMGhPgu0CLZmE/bCzHINrrzE5yMb53HF4hpMzcLVVEX8xG8GpoOzzCkELgYCIkAvhijLHvOWwPkFRkEX+NcUU5/73d8WlOM+oK9mxGXrNialW8a7OR04PsQ3n2jhbMIhNIM+oFkp7ZLRIqwo1/jsXYsoirj8+uwQpmMQMS2aZpcy7IT4zhOnqYiFuefWBRw+1c/3n2ymqbKUD26sY9DP8NjubjasnMPli+bwk53NPH20j1uvruWWq+t4bG8bo3GduzbU8MKJPn6mvCPTSf7s9qUsqyvm8T09nEoO8unbFtLfrvPFR1r5+I1z2LK2lvu+fRDbtLh+yTziIyNUR6KsXBBmQU0F//KzMzQ1RHjfVRU8uD/BqX6L268qpaIoxhe3H2NJU5Q/2tDEY7t72f47V/Az90hHgiv4aratq8PVTFQTywsd2a9S2aEEqLpIV0N11HJ9jbTl0htPcqZ3hI7BNH0Jg66+NG09w/QlLTrtEH2+T8xPcsO8cm6/ei5XLamlpliVAdqghRmydQ6caOPAkRTP/GaY7nSChKlj+xGKHB8Ti5sWlvCRDY1cuWQWRqDn1dez/PI0vVDm8johkKsERIDmamRkXUIgxwiMC9D9x+N8Y8eYAJ2A+JjK7SghkzIcipwQYUPnlsVh7t06n+deGmT7oW5sLWtTdcPSCjavbeSxfWdp7U/xqVuWMDyS5qVTg8yKRlnQUMauYx08daifO9Y1sH51NUdahjnTlWR5UyXqav9/nmomYmrcvaWRQycS/HxvD3YqxZ/ctZqF9cX88qVudNNiy6rZtHU5/P2Dx7nn+oXccmU5n/+PI5TM9vn45st4+ZV+knGHZcvDzC0r46s/bWXpkkruuracXQd7GXTCXL+sDN91+bf7TzO3NsK9m5t49NlO7n9xcCrxTWquiAmfvmkO29bV42o6oQs4NRx/dsZL7VTBkDLYV80YBoZGOdWV5Gx/mt64R0d/mvaBFN0Jm+GUi/LKdTRwNRj1i6k00mxZVsq2tXWsnl9CJGSga2Es2+dASxeHT9jsP9bByW6HUUJ4uFiahu2FqNA8rr8swt03NrG2qRxTtRWTIQSEwIwQEAE6I9jlQ4VA/hF4VYAei/N1JUCHbMy3Yec0VTtXoiTsuWiGz6bFxSxqLGX/oUH29Xk4egbTj3LpbNi8qoq2HoeU5XHP5vn0DgzT3JuiIqbT3ZthzytxuhMOH7qpjssvifFym4vlu5iey7HTw+xvHqa0FDasiNDa6bLvdAI7HeaaxWWsXVoWWGh1JVJUGiGSls0DL/SwalE1V9UX8/3dvUFl9rYrZlNbZuJlDJyIzYkzSZ45mmJ2NWxdM5dYyKE/aRNKZbDCJr88MkgoVMSNlxVz8HSGA60jU4Vt0vNEdJ8/3Vg7YQGqOnJZjk5vwuVMzyCtfQm6kg7tgw5t/Sm6kx6JjEPacXF8ZU4VwtfSmJpDxFPNBHRmx3y2rKrhtivrWVAbRjd9OuMZDjfHOXY2weGWOC0dGnHfYjSwLQsR9ZQPa5risM0dV87nlrV1rGwowlDOEDOWSzvpMMgEQiDvCYgAzfsQygaEwDtD4JwAHeLrO5ppjVsTzv+bypWqXuvqdMvWTOYWm2ghn5GERdLXgmtW3y8KBMqsIhfPDbOioYQPb23kwMs97DjQQySqMTTsMDAKZSGND988j6a6GA/v6aGlfxTX9YgnPYZdj3BIoyaaImUZ9Fk+uAYlhkd1eYSwqdOVHiXqh9ANl65hj2jUoEbTOZW2wDEpLjJpiGkUEWHUc+mOp0j6yo81RV1pjFhUZySdwR118ItNRtMurhtlTtRiyI4wZGWmEt2k5gob8OeblABteMsTUOUKkRi1OdaW5ljnAF1DGXoGDboGh+hJphhM+Qw7QXaycrgP8pR9lWcStKLVcTTVbcsj5Pk0zoly55o5XLe0Dt2zaevu5eSAw+meEY51jdI8YKFbYBHGNuzghNXyIlS7IyyfY7PxmiY2ra6nvjSGoWer6SduRjYpdPJmISAEziMgAlQeByEgBC6IwGtPQJs5E7eyJuAzMfxsl5psTmG2Aakq2Brvo5696s12j8r+7LH20nI+uHEh+452s/3ZNvCVp6QaGhURuGN9E421JTz4TDuHWxOvJhcoQRR4rvrK9F9ZAKn/yv6/cWN0V/MwVD6splaRzbw1lTuB6mLlZ43uDU+5WKqfs3mQ6lcl0NTas3P5QY6vp2fLzHzfwMDF09Q6xzMnZwL2eZ/pg7qC/8ymuWy77q0FqOd7dA5YPPp8Dz8/2EaHcvW3VIcwB19z8fxwUOGuiufGL8NfLVIK7HWz+1buDg11Ou+qKcf0DDoTGVrjoyRHbUYyDrZvBP3c/cAnVAuu7A1fp1aLs+WKJjatqmTV/BJixcpgPlvENcmU6BkOhHy8EMh/AiJA8z+GsgMh8I4QOF+Afu2x05wZslCnkPkwVBecyrIwy2eX0JnMcLx3hKjqkzo2dCNEY22Esig0d0F8RFmX2/mwtXd8jRMVoMmMw8sdGR7f183uX/cxYBmk8bFM9QVGD67W33hkBajmR4lEHUpsB9vxGcFjWPMJq+5HSr4rUe/5pPxSirQMRaERVi+t59bFJmsWNdBUEcb0LTDD7zgv+UAhIARen4AIUHkyhIAQuCAC4wJ03ytxvvbYKc4M2ROqgL6gD5mmFykBauseMd/B0nQc36ToPAGa1g0swybieYTcyNjZaY6cOk4Tk7c77TkBqoqQjDctQlInvMpUKeXB2R6HZw528sSBXtriOqMhdcWuLt/fjLP6kuCAr4SjFxQiOUHecXBZT1SdNytvMPUq12F+2GD14ipWLy1hyYISls4qJmqanKs1yg3f2rfLXt4nBAqJgAjQQoqm7EUITCsB1enJ5/mjg3z10VO0DqkykfzwTVTX4p6mLmjd4KJeXXKbY8IlEC+ajq1l+4ZHAj2keotPK8y8nVzl1d63eS53rJuHp1IL3qIQTYlQhdT1fHqHHHb/qo8d+9o43GMxoofBUB3b/aBYSMVFxWF8qHg4epoMYVzXZ1hX2b1QojlEfY+wB5WmxyXVES5f1MCaRpOmulJqqyIUm8oXVAnO7BV/0Md+hlwb8jbYsnAhMI0ERIBOI1yZWggUFoHsSdPeowN85eETtA55hHKmFedbkFb5llm7x0CPvPrz2NuymQTZ3xjPI52p9NZcfmaCAqGQz+c2zeWua5uyvrIXXMnj47kQH3bYf2qIh/a2cLB5hCE9jKVBsac6sGuo0+pzAlTH1dO4Ko/WhQg2MdOnrrKIebVVLJlbRmN1hMYqmFtlUlFSgmmoa/lzdvdqLsn3zOWnStZ2sRIQAXqxRl72LQQmTCD717gSoF9++AQtcYfwWGelCU8lb8hLAsETENH4/MZa7lrXlN3DRG61PQc8iyHH4ERHmh3PdbDzyCCdvkkagjaZxnkCtCZicM2Sci6dU0o0HKKs2KEsplNZHKY0GqKqqIiiqI6hbug1F1O7YDWcl/xl0UKgkAiIAC2kaMpehMC0EjgnQNUJaPOgHVQky7iICGigR3U+t6GG9103f+IC1FdpHDae5uK4Bm3dFjueb+PRX/VzekS5L+mv8ZatNCw+uXk+2y6vIVak45shQqq17HiHWkNV03to+vi9/diV+0UUEtmqEMhXAiJA8zVysm4hMBMEfHj+aJwvP3ycU4Netjm8jIuKQJGp87mts7nzhnmB7ZGySLrQEdhmqb7vmhsUDzk+9MVdnjnUx/b9Zzk44GP6BiU42LrqYOTz3suq+NS7m1g4pxiMrGlV1sdqPKdCTTi2Ai0/cpIvlJe8TggUMgERoIUcXdmbEJhqAkqAvhLnSw8f45U+JSREgE414lyfr0KDv3zvHN6jWnESCrxNJzLO5WMqM3hVHuaSSHjsPp7gR3vPcOjsCLofRdM8Mng0htPc93tLuXlFDSURA01E5kRwy2uFQM4SEAGas6GRhQmB3COgDjwPnBjgK4+c5HCXizaB06/c242saKIE1PeNci3DP354CRtWVeESvvAapNf5MDeoTHfRXJe0pXOoY4Qf7T7BruMj2JlIIEJDZNi8ooqP3bKIxXOKJ/V5E92vvF4ICIHpIyACdPrYysxCoKAIBM6LvsuRtlG++cQZnjs2BHqooPYom3lzAuqme1Yoxb9/eh2X15u4qG5NkxnZE/TxU9GU7dMykOKBZ0/w5KE4AxmTpGFSH9X5wh3z2byimpg5sRPXyaxO3isEhMD0ERABOn1sZWYhUFAEVKtIJULbB9P8184Otu/twjbOL4G+8FzAggJT4Jtx/SiOMYLjhzA0m8tLMnz3MzdTXeoH7S8nUgT/u6iyyZzuWGNVzdfwXZ+uRJqnDpzkwf09HE6UYqJx+wqNT9y6lIXV6hTUCFqZyhNX4A+fbK+gCYgALejwyuaEwNQRUKdU6p+07fLQ8z1869GT9L2mjaI6mRJJMHXEc2OmjOpFr6XAixEybN6/LMLffWA1Zlh1OZrsCejr79F2HEZTGXa9MsiPn27jRLtDacTh83+wghtWVFBqmHh69mmTJy43nhNZhRCYKAERoBMlJq8XAhcpgWzDRD+ofN93PM63HjvFgc7MeXmgIkAL8dFImimKPJ1iu4yQPsg/372Uzatm4RqqAGn6JKDqupW007zckuLHjzdzqNVh/coYH9l2CZdWF6Gcl0R8FuITJ3u6WAiIAL1YIi37FAKTJJC9LPUwPJ+eYYfv7+rmO0+3BLMausoEFAE6ScQ5+fYBw6HKNSnNuFzWZPGtT11FLGJjGWWEg+TN6cvJtD0raMF5dsDnhzt/w69f6eUTd65h/fI5FKtHThRoTj4zsighcCEERIBeCCV5jRAQAsH1e9BPe8y/cc/xJN9WJ1MdaVzDxfSVqY4UJRXao5LWIOSFqKefv/roFWxZUQG+h6tHMAJDzukToIFnKB6u7zGQdnnkyVNYKYvbNq1k1myfIlTbzen7/EKLpexHCOQSARGguRQNWYsQyCMCiYzPQ7tb+N4v2mh1I0ErxFC2qbqMAiKQ1H0qPZu7r6jivt9fTjQyMzFWX34SKXjpUCu1deXUNkYoNcIiQAvoWZOtXFwERIBeXPGW3QqBqSPgZ+gdTPPDne3894FuhogRDk7EZBQSAc1Isa7G40uf2EhVaBRCxTO2PYdRXC+K73vohk4I1RlJhhAQAvlIQARoPkZN1iwEcoGA5wZ9Fc8OOPzgqWM8dKiXpF+SCyuTNUwhgeur4vztJzfQUKm+XKgUi8k5f05uaVnreshAYAA1OROoya1F3i0EhMBkCIgAnQw9ea8QuJgJZAvig9OovhGbn+06w0/3DtCeigAWhuEGBSqm7wd5fKavjVVNvz405QaZzTKVMZUEtECwvXGepIWOo2cLzFwN2rQRap0yZjsWa5dV8A8fXEFlzEHX1SvUmWMuDGdsT7mxmlwgImsQAvlGQARovkVM1isEcoyAsssJLHMy8MyRbn76zGlOdoKrhfBUr29f/Qyjuob9Zq07/RCBu7iMqSWgOaC9cWqErflBMZGr2Zg4lFo69VGHD2xZwubrGqg3JSZTGxCZTQgIAUVABKg8B0JACEyagBKgmqeEis/ZZJqdh9p58oVeWvp9MoSIuz5RXM6vX/G83xJFmiUnoJOOxOtM4Ktr6te/Njd0nWFNo8jwKGKUiqjO7asa2Xh9Iw3VGsV+CG0abZamY7sypxAQAvlBQARofsRJVikEcp5AYAmp/uVmSGka8UyY5o40h5vbOdbRS3tvhnTaQwnPwNJp7NfxjWmBUJIx1QSC1IYgMNmhq1PosZNo0zBYOKuIS+sqWHVpLYvryymJeYR0i7BugmvObMrnVMOQ+YSAEMgZAiJAcyYUshAhkN8ElKwM+uK8erCphA94mok99v/1N0vxPE8k5TeJHFv9b6c1jHUQUvm7Kj6uamnpM+ZgoCIVCb4gBBfvQTAlzzLHIirLEQIFQUAEaEGEUTYhBISAEBACQkAICIH8ISACNH9iJSsVAkJACAgBISAEhEBBEBABWhBhlE0IASEgBISAEBACQiB/CIgAzZ9YyUqFgBAQAkJACAgBIVAQBESAFkQYZRNCQAgIASEgBISAEMgfAiJA8ydWslIhIASEgBAQAkJACBQEARGgBRFG2YQQEAJCQAgIASEgBPKHgAjQ/ImVrFQICAEhIASEgBAQAgVBQARoQYRRNiEEhIAQEAJCQAgIgfwhIAI0f2IlKxUCQkAICAEhIASEQEEQ+H9PT3Ry8dsGNAAAAABJRU5ErkJggg=="/>
          <p:cNvSpPr>
            <a:spLocks noChangeAspect="1" noChangeArrowheads="1"/>
          </p:cNvSpPr>
          <p:nvPr/>
        </p:nvSpPr>
        <p:spPr bwMode="auto">
          <a:xfrm>
            <a:off x="130175" y="-1173163"/>
            <a:ext cx="4724400" cy="292417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1270" name="AutoShape 6" descr="data:image/png;base64,iVBORw0KGgoAAAANSUhEUgAAAqAAAAGgCAYAAAB11NVYAAAAAXNSR0IArs4c6QAAIABJREFUeF7svQecXld17v0/7a3Te5FGvcuSLBsX2dhyxwUXDAYTTAukEEICKV9uknsD+S75SO53SW5CCIRQjE13x7ZsS3KTi6olq1plNCNN7+Xt72n3t/eZkUYGjOUydW8z2PPOec/Z59n77PPstZ61lub7vo9qCgGFgEJAIaAQUAgoBBQCCoFxQkBTBHSckFaXUQgoBBQCCgGFgEJAIaAQkAgoAqomgkJAIaAQUAgoBBQCCgGFwLgioAjouMKtLqYQUAgoBBQCCgGFgEJAIaAIqJoDCgGFgEJAIaAQUAgoBBQC44qAIqDjCre6mEJAIaAQUAgoBBQCCgGFgCKgag4oBBQCCgGFgEJAIaAQUAiMKwKKgI4r3OpiCgGFgEJAIaAQUAgoBBQCioCqOaAQUAgoBBQCCgGFgEJAITCuCCgCOq5wq4spBBQCCgGFgEJAIaAQUAgoAqrmgEJAIaAQUAgoBBQCCgGFwLgioAjouMKtLqYQUAgoBBQCCgGFgEJAIaAIqJoDCgGFgEJAIaAQUAgoBBQC44qAIqDjCre6mEJAIaAQUAgoBBQCCgGFgCKgag4oBBQCCgGFgEJAIaAQUAiMKwKKgI4r3OpiCgGFgEJAIaAQUAgoBBQCioCqOaAQUAgoBBQCCgGFgEJAITCuCCgCOq5wv7sXc8ecXgN0f+wHPh7eqQ90dPDEUSNN/Kdmj/mCLj54Gx0W1xrbgTNP5WG8wbk1/DHXlvfyNnqivqoQUAgoBBQCCgGFwORCQBHQyTUeb683r+d7/mnCiaYhfvyRY86glj74Grjiw9EDRgjgqV/Psmfy/OJaIxcy5fdPf+DrY8muOMgcQznFcc7r6HRwBtUUAgoBhYBCQCGgEJj6CCgCOvXH8BS1yzkOmiCaI1TP83VJAD3Xw/MFpdPxXBfX83A8Dccz8DwP13GxPZe862LbNq44xjHxXFP+zfNc+Zk41vN8fN/H8z3579Fmmaa8tqbrkkhaIU1yXisUQkOjIBKQ0ZBlya9ELR3DMNB1Tf4YVl7+LpquaYRw5fkNPfjMEPciTiGuMfIzTYZO3YZCQCGgEFAIKARmHAKKgE7KIR8ldme6wEftmYKYiR9XWC59JCl0PejOg+M6OLZDNucwnDZIJpOk02kyGYdEysd1HWmIzDoOtg+6PuJq1y0wI5JkSgI7hlwKwic+l58J8idIovjeCNkVxwtiK/6u6eLv2ikyOXo+0w2c6qd+9xIYpiGJbShk4ZMhHAkTi8WIWAbFYY+CwgIikQjxkE5ZyME0TUloLdPAENcZIaJ6YNyV1x3532nv/6+oCH49tpNyGqhOKQQUAgoBhYBCYJoioAjoOA6s0GAGNCxgRRoumvwssArqghkKcilIIj5538QT1kbXk8QygYnremSyWbLZLI0Zn3TSY6AvRzohLJRvR7M5jkCc9aV8hIJVYqRrFIahphCKiouJx+MURzWKoy6WFZJkNuwZCIOrbvhohoevG1JiAC5ozghxFpbVAC+ph1VNIaAQUAgoBBQCCoFxQ0AR0HGD+nUxOZogVXmpivR9E9/TyJDDcSGX1clloCenM5xM09vXSzKRZDBpkcvb+J4nrYd5Q7i7LTQ/gusEbuxp2TSBUhBiJQi45mvoniDnHoauY/h5DD9DOBwhGotSWqhTUR6iuDhGNB6i2AgRNXQM05c/lm5KN7+mjQZKCRynK3mfljNC3ZRCQCGgEFAITHEEFAEdxwF0fE8oGyXZdB2PlO2Ts32yWYdMKk/rcIKungSDAzk8xyJhRPHGurn1zBm9DUn+JB3e43gXE3Gp0xZQcXVhzfTGEEZBH/URjaj4u+brCM7qa4HFM+LlKC8MU1lVQmlpEWUFBgVxnVDYx7Bc4r6FiS5d/KMa2om4S3VNhYBCQCGgEFAIzBQEFAF9h0b6lLJwJNB7lDKJ4B/X9XEcj0E3x3DeITWMdJu39gwxMJTCscUxGo6h4wjrphEQIVt7Y2JpCQIqrXiSloE/TYmotICejujXfAPND2QLwZ37+PKYsc0DQUBxsV1hLdWlS97HJuTYRENQXBqhrDzOgmKDsoIIsXhUuvCjholhiIAq4aT3JZmVbXQzILWw8oOxgf7v0ExSp1EIKAQUAgoBhcD0R0AR0LczxiPERJAfR9IgTWYPEoE2+XyeAcdlMO+TGHLp70lzvDPFUGZseqG3c3H13XcKAV/Lyxyo0ZhBVXUpK4vKKC2KEIm5hKNQhI5lWujmiFbUC3Skvh6oeMcmkHqn+qTOoxBQCCgEFAIKgemMgCKgZzW6o5Y4QTaFqzdgoI6vkXE9EjkRae6SGLLp7UrS1JugJ2XjuRb4ITxBUzVXBtKMjSA/qy6og99xBITLXjTPd6SuNOromIZHLG5QWV3CkqoCCgst4oWGJKRlfljkhQLdk5ZXQUFVUwgoBBQCCgGFgELgzSOgCOibx2okisiXFk6RLzNrewxlfIbTLj2DGZo7B2nvSeLkDfAjOLqDbdggNIniH6nXVG3SISArQGlSwqDJXAQjwUkj8oaYLSQRNuWVcWrry5lbalAYMykqMImENaJGWOUmnXSDqjqkEFAIKAQUApMZAUVAXzc6Z2aJDJScwsYlgl4c1yeTc0kmsgwPpWnrS3G4Y5j+oSyOF8bVjVPVLcV3pJFM6gVlrPsZ5SUn86SYcX07RUCFpdoAfSSbgMzdJDYOpxERuU51P0tRzGLe7ErqKoupLnIpKYpTEDGxjMC6HWw4Rr4nuK38z+D/1TZkxs0wdcMKAYWAQkAh8DoEFAF9HSAiSl2ElginrKCeWd8mlXPpH87Rl8jR3pOh5UQ/ySEh97TIGWPKXarpNeMQEHFJ4ZjPkvoy5lVGqSw0KSyOUBiJENEMqbQQHv5AvCEUo2BM+6wFM24aqBtWCCgEFAIKgbNEQBHQEcBkFR9pnnJwfZ1M3qU/laFlKEtXb5rjJ/sZHMpjuhGZi1LXDFk73dFfH319liOgDp/SCIjRzxk+YRdCnktpPMzcOVFmVZdQURympMiiMKxhaSaBeVwXtUan9D2rzisEFAIKAYWAQuDtIqAI6AiCsv656zOU8ugaTNPan+JEZz8t7UPYGOR1EWhiEBopVTmaFshX1qy3Owen/Pdt3ZW16kc1vkJsEdZdqkpizJ9TRl2FT3VRnMp4hJBpgaGClqb8oKsbUAgoBBQCCoG3hcDMI6Ayd2aAmYhg9lyNrAs9A0k6+4Y40eFyrKWD/qyHZkQIOTqu7sqAInF8YPAUPtUgcjrIBKnaTEVAqkSDlAjSxS5ko3nNRIQzhcRE8xyiIY851SUsmlVOdXmUyrIQ8ZCJFXwxEHyMMYoq++hMnU3qvhUCCgGFwMxBYOYRUJGGUwfbg5Tt0NWV52T/MK+19dPUNYDmnE5wPnOmgbrT8UDA0A0qyyMsbggzp6KIhrI4RdEouiHc8sGGSGxrVJDSeIyGuoZCQCGgEFAITCQCM4aACo2naHkcEhk40Z6koyfF0ZZu2noGsPUwjhEi4iqL5kROyGl9bVlJSQQiidKgMRbMqmFuTSENVVFKi0KEDEemgULlFZ3W00DdnEJAIaAQUAjIXOojzGyaoyE0nslkkv3dKdq6khw61sdQSpRwFBHKGr4WpFoyZwYc03y0J/ftjaZkEhlHi2Im82cVs7C+hDnVhVQWCZ3oSMWlyX0bqncKAYWAQkAhoBB4ywhMOwIqqn+LJhR5Ql3nexqJtE1zWy8nOnrZ3ZRkKJHD0yN4mJgE3xjVco7Ewr9lQNUXFQJvjICPpgWVtMSsE7NUWEVLogbz6ytYPLuYebWFlAsiqrtByU8Mebz4CVz007OJJzHIvBo8wZo3kj9XF9XGXLKeieu4slqVOMryFFGfDDNBpK4zTQPD1BBpcC2Z+ziQlATjOT1nrStV38Jfocs7VE0hoBA4OwSmHQG1ZfZOHdf3yGXzNJ9M0Njez/7mbrozHoarIpDPboqoo8cTgeK4xsL6ApbNKWNBbTElhTF0PSCgAWWdvgR0NKOueJmL+3UdGErl6E2lGUykGMwHKdA8L6Cqhh4az6FR1/o1CMjEYo4goGCGIBbWqS4KU1oUJhwWWycXXWYKGd02TR8ymrRz5PAotCJBwKFqCgGFwFkhMK0IqFATuJpN1tFp6UjR1NzDq41DdA0NYesiX6NO1FEE9KxmiDp4nBEQNtE8FcUh5s0qZ/XcWubVlBALC8Jlg8gnqk1Te4snKlAZOK7BUMrhYGeSvuE8nf1ZhhI2ecfBEAFbo80QxEa1CUXAB8Mz8HwxNx0iEYOK0hj1pWFml1nUl8eIWCLLg4suS9uKMZsegZ69iRSpvENlcSFRU5RbVk0hoBA4GwSmDQEV5FPUaG/vz3GouYuDzX2c7EqSd4UrSCwNvswDLhZL1RQCkxcBoQwVcfC2rD8/p6KYZbMrWDavlNmVEayQBdo0ncNOhowb4lhrmqaOBIc7h8l7BjkthKuZRLzcqWELKkqJlBaqTSQCYq7mtIgkn6I2nMxJ5lnE9DyVxSaLaopZVhWnpDSKaY2O1/QwArT3JhkYzsmiE0VxkXgtSKummkJAIfDmEJhyBFTsoQMt3IiKzsvj+waJnMnRE13saRzg6MlOhvMejmZh+u5IgvBRZdmbA0YdpRCYGARGnezeSN5Zj1gI5tSWsHzRLFbNqaAk7qMbQkdqTGntWfC6Fu50UfJWJ5HNc/R4ngPHB+hJ2nhSK6vJimNi8xh6nXzG00YV3xMzUuqqAgFBuwSh9EBaOMVwCmtg8Hvc9FlUGWHZ/Erm1YYx9RxowgI6tTdRwuDR3J2ipSfFvLpCasuiI7krFAFVz4VC4M0iMOUIqNC3i8h1HVu+gB3Xpa03xZ7Xetjf2EPXsI0jgxdUUwhMBwSCLZf4p6S4hDWzC1m7rIqG2mIiUzxaPlBrOzg+dGV99h7t4ugRj0TexdFEuqogROtU86eH63Y6zMo3ew9yjA2X+eVh3rO4mPn1UUwpnTADS0LAYadUG/W2He1KcqQjyfzaOAtqCwmLYCTpbVNNIaAQeDMITDkCiiSXDq7mk8mb7G7sYe/RVhpP9pDKCzfI9HDvvJnBU8fMBARGbf5B5HxE91lQV8J7ls1ixbwa4jFNRtXr+tTThXojLvSEbfLSoQ5ePdZHLh3Dl1YyH22k2tjoKGuKgE65CS9s1I6mUah7zK2wuGBlJXOrImiamLdTk6wJAmrbNoc7hjnWlWN2WYxFswoojIh4+Kl5T1NuYqkOTwsEpiABDchn+2CWV17rZNdr3XQPJAJeKh5/f2zE5bQYI3UTMxqBUQIagGD4YPpQXRpn0bwyLjmnmoqSGKFQaMq90D0/L1OhvXp8iM37OunJaRhuGJMMlhsS4dUjgpuRCaAI6JR7EgT5zOoaIV8nZjosrzO5YkU5RcUF6CLNmBSRTK3NkyCg2WxWEtDmHo2KaIiFs0NUlUYVAZ1yM1R1eCIRmPQE9NTrV6aW83A8ncb2IbYeaGbv8XaSKR3fD4oXBnvPUXXoRMKqrq0QeKcQOFNOIpPYSMugTygM5zSUc+Ga2SxoKCCqe+h6eMpkC/W9LO2DGk/uauN4X5680LT6OobvYngWvgxsGXv/U4uovFMzYCqfR2h3BQnV5RrtUR62WbeshDVLK4nqQk9lnF1Wh9epq4JCIqIF+lOR9Ml1kT+OYzOc18jnbRwnCIByfOElA8M0MTSfknAe0zSxQiEs3UAm9pKPlwioEtrjMz1qukjz52sMJHMcaU/ROegSNmBBfZR5NQVYU9SqO5XnmOr71EVgShBQsbSIRNS243L4WC9bXznJsc4hEmKVkQuKejFN3Smoev52EBB0c25NnHXn1XPOgjIKo5HX1ZKfvJIU27F5fm8P2xpTJO3RNPtvBw313cmOgOk7LKg2uPy8auaWFoAoJvA2lm8RCWCPEM5MKk9P2iaVziAq34mWtg3pLvdG4gK8kdyxgQTAp8gUqb1EEn0DU9MoMjUKCmPE4hbhkE54TN+CkDhBQA06h7IcbkkzmBFBsC5zKgtYOquQWOht3MxkHzzVP4XAO4zAFCCgjgw3Gs7C3kPH2bHnJO1deTKehaOLIAVNRrmrphCYiQjovovp69SUhTl3TQ2XnzOHgqiFYYgXsNi6RSZtlEfHUJ7HXmqiuU94MYJIdxU+OL1nse57FFs5LlpRxrrl9Vgicl5/8xHxrtD/CwOlb+C5Gv25ND29SeycST6rMeCIfLE2nu+jazqW5yNc5qN6U88YqSomSy6LUsyna9+JDFJh3SQcNglHdAosjdkFYQqLojLrBLoIjBMeCJO2gTSvtSRJ5sX5NarjIZY1xCktUoFy03sGq7t7JxGY/ATUtxlM22zb38qLrzTSOZzF80NyAULLEwQmqF3nOzkp1LmmEgLilejgk6ewMMr1i6u49IJzKCg2ZR7RyZz0++UjfTyzt4eBdBjL9/B0UdRRUdCpNPvOtq9CPmL5DufMiXDFeXWUFxjor3Nzv9E5c7jkXBgayDHQn6HP8Uikc/jCkupbv7KJCXmj9bWCswqjxdjmjXl3BMYM4TEQJXAdQppPmWkRiWsUFlmUl0YoEhZO36C1L8Whk0kyro7vmRTrOsvmRKmtFhs+1RQCCoE3g8CkI6CnQy5sNN+nO5vjxT2t7NzVSu9gBlvWGA4UnzLXnNTDKQvomxlsdcz0Q0DSNU0kuwm0adURjfNWLOSa9y6jKJohJF2OQv8mnpGJLl0peitKaQrtn8kvtnXzatMAeUcUa5xh1FPoWyXZEUMz5r+n3xT9lTsSVsfa8ijXrCpjRX1Ulpr9TU3UWxdzW26xfJ2eYY2eviSpZJZs1sEVU0m+C4L3gCSU4nnwhd/Mxfcj0sU+6pLXRTUxcaSmSau7K9NBBRlpdV3DOEVYg3h2DQdN8wiFDAqjFlXFYUrLYvT2ZWhsSZDzg8IRpq8xpy7MgrowcVPM5sAoEkQnqKYQUAj8OgQmJQEVJFS4WpLpPM+/2sgLuzoZHhBLkS0j4E87TdSgKgQUAmMR8D2PsmiEC5bXce365ZTHDDQtO3LIRFtnZIV36R7NZ02+90wLTT3p04FGMyiDhS0CcE6RFA9T6A9mQtNEgRAoiltcu6KIixeXvWEKMeFuz3suA6kU3QM5eod1Eum8JI2BW32EvEoO6WN5wnrpYpiCNOrE43FMyyQsIvaA8EiwkniL5PMOwxmPTCYTBCq5Lo4RCgKjRjIuaJooDxs0w9eJmxqxArBzOoNJF3dMadiyYp0ls8JUxUVlqIAQKwI6Eya1use3isCkI6Cu78sFKpFz2brrCM9vP07fkCV1PMLlLgjoTFmr3+qgqu/NXAQMT8PAoMDyueD8hXzg0qWEIw66dD0KucpEEp2AgLqex1C/zT0vdtI6ePoFL1/8E9q/8Zs3ec1AN/K4rodBFBGcMyPaCAGNmD5XLyvgitV1v52AunDsRCddvTZpTMQ7YlTTKYqRiCAgTXelbnN2LEZxUYxQWMMwfaKmK48VQUZC42mNxAsIAiqMnVnbxHEdWcY553h0pF2GBlNk0g6uJyL4hURVEFKRl9bAkEFTYqwMXE/DlxuJoMVDPktnx5lVHpMBTiN21RkxrOomFQJvBYFJR0B93yNlO7y89zibXjpCz4Bwo4j61yLiXZfk0xst+fZW7lh9RyEwjREwsQMtnAfRqMYHz53HZevPIRQedcO/+YCPdx6m0xbQnq4UP93aR+vQzCOgYgsQNwzmLy5leChJ68kUjjmR4/LOj/RvPOMIATV1m6uWxLlmbYN0kf+mZvsurqbR0pGgpS1D0j3TABH1XCrKCiitiBCKQJkWImzp0gIaSE9ed27vdb+PCR8QypBs3iaf88hlPXoTOZpEZT072BwEnrdRyddIKegxAbAWPkvq4syrjWOYQs88Kg0YR3zVpRQCUwiBiSegpzaQIgwWuat85WgHD2/ZTXPnIJ4nNDpi0RhTAV5sZWdAizo6WTOLS4SwB7Z065xuoha2UCCJyFJRkVnWYvaFDsoc0SCNPd7D10XQllAnBXtzcZzUoUl3k1hcxTnEYuvKcqfid33keHmFsTnuxPdGtWtCh6s5Iwos4QLz8PyI1G4F9aHF5kG4wMZY3/wQOSMvsvYRdUXvRUSqyLIn7wRNywWLvdTJiWs7si+uZiBsRqbUbf36Jso7BjXGxfeDTYvQnc2ENqqLHs2NWBrTueOGdVy8opaw78EElu8MZp1UgdLcmeT+l3roHAw0eUGbSOvsuzs7dN9EPK9CSCQiqi9bGmVWdSEnOh2e3T9EaIwl7d3tycSfXVgVLd3l6qWFXHN+3RsSUIGYmDeZnMbxxn6ak57EsIA8VUUR6qsKiMfChMJCahIUagimUhDl/isBqmOXAbGG6A4iA5ivWXLFEOuGCGhybY1E3qEzn2dwIMPQQFauRQEJDdbKYIkcO2fz1JaFWDKrhJKo+KNYf2fIxmLip5XqwRREYOIJqARN0A8b1zdoPpHg8ef2s6u5k5woEj3NX0xvNGcEMUtbWfCixLwcGZlk/HQL1LCCsAVKI9MPUu8EacoFYR2bA1IQvGCJDdroAjpK8McQUE1I/oOqUqf1tqPUcPT64twieCKwTovI1oBcBAuvI8itIJ+aLcmj5skV+VQT0alJU0Sd6kRdsCVXFlcbdV2JM40hxzKiO3ipjPT0N0KnYyOobECuDTxdhuhMwcfz7XdZbOhml+r8wUfWs7g+BtqZc+jtX+HNn0GMqOBZwoNxrCvJgy/20jUwxgL65k815Y4UG6cwGaqKDJbMraWq3KQw5HC0Lc8Te4eIzpANkgzr0TRCusPVy4pGCOhvzmIiNivi6RWb5c72FI1dQ5Jszq0oojxmEoqZaPrZb1xyuZzMF5pI62Qdn7QLGcfB83N4ro7naNiei204uI6Jmx/NtnJmFP2Z63GewojH8oYK6kpHA/4UAZ1yD6vq8LghMAkIaBAZK+x8PYNZnn3xKFt2nmDIEVGIggaJ/e7MbGI3LoIVjJzG8llRQnFBIE4vtvmMTSrn0T6QIOtB2IvIcncNtUVELR97jGvLc30y6TwDySwDGUc6pyTCI/nwIrpLeTxEXX0VZeXFeI5Pd/cQJ7v66U9l5UgY2tjFdLQfBgXFHvOKotJa3dI5TMo2qS7WKSmJYYVGrKqvK6NoOBn2tSXJuiIFj4uj54gaMKu8mIb6aqyITiKRpuVEJ4PDWRJuBN+0qIlbNFTEsWUZv1/fBhI5egbSODJH38wmoJoXIuLnWTo3xGc/fQ1l5pkbgfF8skbiRPA0XxLQB7Z00TlWAzqenRnnawnSFSPNlectorLQQMzR6lKLo+0pNh4YIDxjNkiadKkLC+g1S4u49j11Up/5m1qQFUVsiEVlI5O8Hfh3YpYBQtcsyefZE1Ch+bQdn/Z+nY6efhI5m6zrkxNVuETmCLFeyVyiORHjPsaS+ZvXHbERD5FjSX0Jc6sKMEzt7Ko8jfOcVJdTCEw0AhNPQEcMU8M+bNl9jA1Pv0J3AoRIP+zb0qUiXcUzsOWNPD4W4bTNFz52GQvr42cstZ7rkNPCNPYkeOjJ5+jpD1Nb6POx2y+nriyMLiJCR5tIOeLq9GU9th88znPbD0ry5/k24YjBlasXctWq+cQKQlK8r/keOVejbTDL87v28erhHjK5MeMgLDaC3Hk+ay+s5ZbzF5HLwL0PbqF9yOO2tdVccuFqLOl5Fy74MQOoQc7z+ecfPEvrkIau2VQVZ7nl6stZWl9OXBhVTXBsn8Rwlt0Hj3Pfy4fJGWEuW1LPR65YA8ZY1+2Zk2PLvnaefPkYyWQWDWtGW0ANbEw3RkhLc+XVi7nzivMm7El6PQG9f0vXjLGAimAZoc9duriB7s4W5hTEWLOiliPtg2w8OED4DSQlEzZg78qFRy2gLlcvK5QEVJTCfGMCKp51QUJDMsBuzJL2tjJAC8izdpBXNGl79CWztPWmyWRsdOEp8MUWXUiKxBVHFjCZ9u83NZ+QbzO7PMzCumKiMbGQvSsgqpMqBKYFAhNOQH3fIe97HD4xxC837eNgYzfuiEslUAOKNjOfYkEfHR2iuTx/87kbWF5XQkcyS1O3I3fmZXGTWVWFsm7x/uZWvvmTrcRiMf764+upLy2irzdN21AOV8sT0S3KyuKUlhi09KR4+OlD7DrYRZnlcvn5dVx9+Sr0SIT2fpu2ll4s3WH2rApKy8OkhjM8vHk3Ow/0k88bhDyHjBGI7MWr4bp18/ng5ecwlM7yjXuepWnQ4c5LFvOB9QulJfVA2wBC7Tl2HLOuziOPbKRj0MAsMfnTW89j3sIqshmL5hNdDKV9FtWXMbcyztBAHw+/fJgNexpZuWgu161dKCuoRKJx6iriREyHjoEk3YNBkMC+I128/Goj6XQmyPc3c6dQoKiVL02PWNTizz+1ngXVhVghocwVr/PxdREKi5bmuRzpSfGzLZ109E9NF3zK8IhpLmGhufbDhL1Aj32KHGk6Sd0ig5CnZDE9S65ilmXiujYragu5eE05R0+m2XxgAM07HQUvZIV5XegkfUKuieXpmJzGSbqkfQ3bt6SHRPw+VVZIIRZyMLAMl2tXlHHDBbVYv6WOSCDKCRTEY9MajWqK386b+JTgR27QwbYhk3Xp7OyiL5mjB1Ha1sTzdGkMCZSigd5e+u7GeKRGK/LF4x5LGgqoK4pjvC2K/HbuTH1XITD5EZhwAirUPYPpPE9tOciGZ/aT80NvSdMz+aE++x6K14qj+0RyOf77H93IwtnlbNx1hIeeOCKDiexwhpsvWsp1684hmUnx5f96CtfV+NuPX0pJvIBf7mjmyZcPS6JhORoNtSZ33rSGiuICNm89wQObDnLuvDI+dO1KKmsqeWZPE5tfOkAiYRNyHapLw1x3zTmsWT6HPUfaeeCpg7R2DBH2kQRUtDwaN1wcEND+jCCgz9E84HDz5Qv54PrFDPU4/OuPnmAt3r5PAAAgAElEQVQwK5yMp1+Trp/DzqYxvDAXXzCHu246n4FMhp/9YhuHm7uxIya1JWGuWreKNSsXsP9YG999ZAvZtEOFKeJNLRrmVnHjVSspL4jy5HMHefGVk+i6hes6ZJysTK0ymq7l7NGfnt84d3GUz330ZgrC4skTdH18q4gFBNThSG+Knz7fRUe/CDabes0wcly8Yg51pTE8XQTFeVLfOtrSjsVzu4/Sn/YJCS3hGJ2ioQlJTZx1q8s5eiLD0wcGwDtt0RdBheVxndUr5lISD2OKWBkpmglaXtNp689wpLGPvqTQWIuVYooIlXwdRxME1OO6FaWSgE628ukiVk/Uj896Gl1pn97eQYYH0+Q9HccY1VAHivexuAs9uwjU1PQsSxuKmV9ZhDU2cHPqTXPVY4XAu4rAhBPQvAd7Drfz0IZdHO4YkDvKGZOU+bcMrafp2LpHgePw3z93I3PnFbJh62F+8sA+QSlJhHyuWFTGFz9+Lclkhr//wSYyOYe/uetSimMxHnjpAA8/vR9PuK68MA3zCvjULWuZXVbIppeOc9/mfVx30QI+9v4LaGrt5UebdrH7WLuMArVckwgGl5xbyy1XryRSVMDd929j674T8u+OSPYsA510bly3MLCA5vL88/c30zyQ55Zrl3HbZYsZ7PL5h289SOp1aQ59zyen6ZRaJn/2yctZMLuMrQfa+P5PtpH0DGzDJWx6VFXEKY1bdHd10ZvRsF1LqFGl9WHJwnLuvHElFcVRHti4l81bj8mKKCHPQH9DV9m7+kxN6pMboRx//JH3ccHyeoT0brzfj0Egks/h7gQ/fq59yhLQuO5w8fIGakosXGMkNnoMAc07Jlv2naAn4RISAS5jDM2CgC6ri3Pp2gqONGfYvL8PbUweUJHhoSZqsWJJNRXFIbnZFCTzFAHVNVoHMxw+Nkh/YrSe+VTJIypU/eYpC+iNF9YRHl8j/Bs8nzJ089Tfxai6vonrIFMzdQ5naBpKkU45svymrMUnNg6akBGJgEoNsWZ7Xp6FNYUsrisiGpoqtulJvWypzk1TBCacgPYnczz67AE2PH2QlKgqIWrwimS/qsn9tUi8H/cc/vZzN7K8vpINO/dz/+P7CFsQK8jz0evfy5plc+gcGuZv/+2XGFaMv/vU5VQUFvDyoWa2HWzB1VyKwmFWLa7m/JXz6O22ue+pA+xraeemyxZy2/o17HyliR8+voO2oYxMYeJoIgWTxepZhXzk+rXMX1DHvQ9tZePO42Qc4WwUrkUfRze4cd0iPnj5CobyNv/8vU0cH7C588qVfGD9XAwvxqHuHGFvrKvVp6m5l39/bDMlpSV85fPvo8qI8Ohz+7n/mSOkTY+IY8i0NbKqiWGi5S2ZRipjeNgiitbTWDm/ko+/by0VxXF+sXkvT798VAYLBO+zmRn1/tsem5SlsW52AX/12VsCAjrOj9ooAT0yQkDbp6gFNEeIYhMKNfGMCld4kC5otEXsFP2+SdYXKuTcSI3x4K+CrCyrjfPetRUca06z8UD/GQTUF5Y0XwQUesSEPtLXyY/RPOt+Ds3Jk3XCZCW/caeMC17cy1gL6I0X1k8yAvrrgoxMhFU050NaBMymob83S9dAisF8sK4ZelC60xepmsQGIm6ybE4hJUUiel41hYBC4NchMAEEdKSUpgcp0rzaNMwDjx6i+WSrfHBlonk1VsGLSqYs8Yk7Nl/5wq0sbCjGE5U78kF0Zs5IYUXCpO0Qm7fs5+6nDtJQbPJnv3s18ytLcZyctCYaek7qyPKmx0AfPLX1IJt3HqQgHOO2q5fy/nUreHFXM9/d8CrtiQxClxtYokMsrYzxO7esZtWSOn624VUe3nqEXCaN74dIGxByXO68eBm3Xr2GvmyWr39XENA8H71qBR9ev5SQZjBouVIDN6oBFeO8t7GTr39nM2XRMP/4F7dg6j73P7WHX75wgrRpE/NsfC8qLQoijZMg0XnDl5ZZYeEUqXxWzK/gruvXUF0c576Nu3li2zFcXVgmgsReqv0qAiIdUKEFf/Xpm1gzzwIzNq4wBQTUCyygz/ZMWQ3oKGiBfevXJQYbWzL4TLWirvnMmuNx43nzaDw+wIadfRiiBOQZbTTX5Om0aWf+PTjnVJzlMg/oiAt+chHQ3/4oSDWqkFX7Pil8utM5eroSDA/aZO1gKyC8Crruc+7cEurLIrLSk5IC/XZs1REzD4FxJ6Cjom/BMgftNBu3N/Hzh1/BcUS5QEEsZNpy1WTtYU0GGRSMENCG2cK1HCebFa4ej1xOI5nP8PzWPTz70gH6KKShJCCgs0qLaDrZT0tPP4sWVVBVUcyxlg4eeWgr+0/kGCZEZaHPbVcu57bLz2HbnuN897HdnBxMjgTu6BiewTmzCvjoTWtYurCeHz70Chu2N0LWQdNskiITiqtzx7rF3Hb1uacIaFO/IKBLuGP9Slly8Zv3P85w9nUuQlvn+KBOaTTHP/3FbYQ1k4efeZUHn24kY/hEfBtNBG5oIqdnHkfXSOshTNeS5fTEHJEE9IbVVBcVcP/G3WzYfkxaZIOQG9V+PQIahq5x9Zo6fu9D6wiJ8jHj2M5wwT/bPeUJ6FuBThCUimqLixfW0NGR4OUjw5jGzJmxU5mAjh1vkSTf9j0810LEkPUksrT39ZNK2LiuyYKaMLOr40QiEUVA38qDor4z7RGYAAIaYOq7Hk1dfTyw6QAv7Go6BbQkoEo2I/GQBFTzKXQdvvyFW5g7r5wtW47w84e3BG4skctOt8n6OlkvRE43mFNi8f/8wfuoiMd57PlDPLppO7NnFXDnBy5jwdwKjhzr5N6Hd3C4LUXMgBvXreB33n8+x060cO8Tu3j1WKdMAO9jiqrLrF9dzweuXkVRcYzvP/gyexvbqCsKEQlFeK0zRSqlcfv6Jdx8xSq6k2m+/r1NNPfb3HXVCj549VI6e+Gvv/EgwyLXyZgWcx0GjTAl8Sx/8+lrWVxfwwv7jvLNH79E0gsRxSWua6xcUs1l61bzzJZd7D7eT84RBFNEoOrSBf+Jm86VFtBfPLmbDduOyOT7koDOmMTeZ7dGiUheRzOpL3L58pc+TF1h+A1rcZ/d2X/70WMJ6L1Pd9LeNzWDkH77nb7REUKprBPSRaCcSd6LgZ55e6ecQt8eJaDXn1PB+y+un3RBSG8eSjGbg1A+IS1wNU8qSPM5nZ5OkYe4n7qaYgoLC9/8KdWRCoEZhMCEEFDpxnBcdh9q4ceP7qaxc/BMAjqDBuCNblX3gyj4UQLaML+Ezc83cvcD28hqUeJuHtvMkpOVfsKy+twoAS0viHPflv08/PgRLN3jwsUV/PHHLkezHJ7b3cgPH9lGKm1y0eLZfPwD51FSUcBjLx7m4Y07SKdcPN+kvCQsyen6NfM4dmyAHz66ndr55dx0xUISfSm+98A2mlozfPjGFdxw6Ura+4f4lx88TfOAzSevXMut183mxECOv/i3X+Imz8z1FyJLvxmm1II71q3kjhvOo3logH/+/jMcahqiwNRpKInwkfdfyNpzGtj/Wjf/8dPn6E4L0b+orGSycsEIAS0q4BdP7uLxbUelBfS3VUqaydPL8j0yeohYKMvn77qGK5c3KAI67hNC1IYNyc2jcKKbQvMuq5TNjDZdCOhocqjRUZPV12TaM19qRmVomghQ0sdZaD0zppG6y2mAwLgTUPFYer5L2vZ5dmcL99z/POn8VIngHN8RT5kevh8l7gzy1S/dzrL5hWx4dh/3/OIASUOXQUCjTVgERT7ChjKdL/3hNVQWRnjsmT38+MlDZCyoiFt85KLl3H7dubQP9/HTzXt4bksTsXghN1y2jBuvWUHI0mk+3s2+PccxQ7BqzUJm19Xi5HPc/dBLPLfjOCsWVHPX+1dQVzufnbsO0dXdzXnnnUdducbGHa/x8w07GR72+dC1q7n1qotw3BRb9x8EL4zjiICiYDG2kmmeOzjI3qZWiotcvvr5j1BRG2JgOM22bc30JpJccv5SFs6qpm8wy73P7uW5Z3egeQVSFyrKba5eUM6dt6yioqyIX2zYxyMvHMO2hEZUpL6Ziuq48ZpfQqlmceVV5/BHN67BssYvUOJUEFLXMD/c3EHbWAuoL8LHlPtjvGbBxFzHw9E9WQnp+lUV3LyuYRIFIU0MIuqqCoGZisDEEFDPpT+R5tHnDvHQxj0yT6Vqv4pAXtfIayZRN8lX/uQjLF5QysZn9vCj+1+RATnCQjq2Cce0qID0J39wI2WFBTy5eR8/27iHvOVhuB4Lakr57M3rWLqojt3H2/jBA89zsn2QupI4N1++kisvXUEkEuS5EwYZ1zfoybg8tPF5tu5oJJXWiZo2d1y3lvWXLCMWOx040dY2xDfv3UBjZw48gzuuXcAtV52PaXnkrDBxBzzXRRuxBqR8gx88tJ3NL+zD0Dxqa6L8/iduYkFVKWHXQLfy5H2bgaTDcy8f5CdPbMd1DAwtFuTaw2Hlgho+dPP5lJYU8uCGV9iw9TU8wyDsCfmCIqC/+ZkS1jaTpcvK+MonryMcDmOMKdv6bj6LowT0te5h7tnUcaYLXhHQdxP6SXJuRUAnyUCobigEJhyBCSGgIlH4iY5uHti0l2d3NOOpnI2/fiL4JnnDk6UqL1q2gIISg9b2Xo41pgLN2OvqqwvXdCRismZVPWEzwsnmYQ619mAYrgzocQydpVVxVs6tIufkOdzdz5H2fnTXosh1aCgvZOWqRdTUlcoynk0nOth+qInWRJ6QK8imSL/kEPNyrFpax8oVi4nF4rS2trBtxyG60iIxfVAVZmF9KYvqSrAsl7QhLGxnuhh9zWV3YwcdnTnCrsWwZVNq5jh3fj0XrFhKyITOviG27DxCR08W2xSW00BrFbgrPUqLC1gwv5SIZdHUMkBT9wCGqFgyw1yaZ7+KuDJdTEWFxzf+/E7i8fgblkM8+/P/5m+MJaB3P9VGW2/29MGKgL6TUE/Sc40QUMPjxtWV3HrJHELK/jBJx0p1SyHw7iIw7gTU9z3ydo7GEx0ycGTrgU40UfhbtV9BQJA+kZLIEcTSAdcUrlMd3YmDkZA6sjObhsgh6GoZEeKA7/jSUhrWXUJOmDQueU/D8IRi1IGQTyoklEsGEdfA9ESJPxdhpBTXGXWHinykIc/D1YMcnJZnSYuZ4zmI8TRNC821yUlLtk/Uz5LVCgl7WWw7RUo3CGmhM8romW6IrOkQ0g2irk7aymP4pry2kPKLtEuCtppOGJwQzqkoYVEGT0g2fFxPx9MyGCKZpWbiivygwnoqMNCVrOONLKCitGBBQZp//pM7qK6uIhR6/Vx6dx7IUwS0a5i7N04uAjqqHQ5s56N1u0Y/PZ3cS9jfR5Mgvf4o6T14C9AFSZtOf/N0X4LejP3bWzj9JPqKyB3syUT0N66u4tZLGhQBnUSjo7qiEBhPBCaAgPrkcjb7j7VyzxPbebWxh4ivCOh4Drq6lkJAIBCPhPmfn3kfcxYUEYsUvDXmdJZQSgLqOhzsHua7m7tp7Z0cteDFpirmuuQMh4Qptl+iXo9IMC4ChoTcBUS8vu1nidkx0qE4YX+InMi64IvNW5iMkZfW+SJbVDB78xIQXxP5j20M38ByLUx5PlEpzCBhDUrDf5EdPYW0yBIiAnmmYhNZGMQNBQS0klsvrVMEdCoOpOqzQuAdQGDcCaioz51OZ9l7pIV7n9zGwRODhKWtSzWFgEJgPBGIh0P897uuYMnyamLR+DgSUHeEgHbRMlkIqO8S9l2ymiWD3GKGSXEcSiM2IccgmXPpSELGNQgbCSriEVzX5aSwzms2FZpG0vXJS2+CSCX35pPEC06W1Q3Cvk1cVBgzDfodg0ItTHmBI1PW9SdFQGJgmRXntqcwARXWXEFAbxAW0EsnUynO8Xz61LUUAgqBCSGgyWSaPa+d4CebdnLw5BAhV6WpUFNRITDeCMQEAf3YepadU0dUWkC9dz1lTGABdTnUPcx3NnZysndy5AE1EQUPPLJ6hFLL432rS7lgVQ3REFJTnLYtNm47zq6Dw1TWadyyfg6Hjw/w+KtDFJseFy6r46V9LXSnhUVUONSNN12lSDjfbS1EiTbMoiqD+Q11bNh2kjmlIW66vA7HC/GDJ7rI5QKshAV0yhJQISfwRSUkYQGt5rb3ziKsHGDj/eir6ykEJgUCE0BAXQQBffXwCX6y8RUOnBiUZSKnRzvTLCF/k1YLEZ8+Uo5PlEGRn4sccWfedWAzOe26c4XeU0gexWdi1X79d0TNaHmq0e8FSrFTxfvO+K4o7Bn0QiRpl1cRJeN8TZ466JKP5oujtFOXCi7rBZ9Lq4445vQtiP8KovF9+Z3TbbT84EhJwdHbEvcvX9DifIGCTpx7FBKBlLhKUM1I9HlUe3daFTdWKTeq1xP/Pq1aHSnFKc87cvQI3KNWpLHYy174viyhN3q9seMg+hEknA7uaVro8Xzhgjf48ievYcHiSgoKitHEeIzOz3fpgQwIqDdCQDsmDwH1xXOhkTZ81i0o4Lb31MqKNtsOdpGNGqxfWYNwHz+6sYO0neXcxXFaelwOdw/z4ffWsmBuDXc/spOjXQam5WMZBsNZDcf3iJg6MQuGcz6OZxDSXQrDITRTwxVW15yHltOYV5Hno9csIefm+PdHThA2wqxaLDYGJi/tH5LSpZjlEwobMqAwZ3tk8r5Mfh7SNWKibLzniWLzmJaO7XikciLt3bgYt9/UjJGJtgQB1T1uXFPFbZfNmtA0TKeLpJ5ZLlWuRyqTxpsa0/E4aHRdkkNyekkfj0ura7yLCIw/AfUdUqkBDhw+yYMbX+OVw31MF/4pUgxpehDSKZ4RkRLddx08P4fr5fE1K/i7iOT2LTRDQ8TPjB6vk0MbU0RykCihPERw8PUcnq9hmoYM1BHNcGNkHJ+s4eLoNqZnytygli7sLxpZz0eXb3wbzY8QEZWTDAfbcoKgHs0g5JgYeUFkRXCAgy4Ce/wwTkjH1DxM2yXr57D8MJ6uYZsuliusQpA3A1oWs0N4miOJ6qkmq7zEpCVIC+WJeKJHGrpmkMvbQS15GXjkUSiqG5mQ1nVSnriWTcw3SetRDE3o4RxsU9R4z+OLmne+IL3iDWFK/HzTx9d9LMfDdHwZby8rIbmatB6JGDeBmQhO8lzxNnYl2RptOUTqqSwRQ8P0Q2i6iMw+fS8pPYKmp4OxdC3Csq791G0CIdfRKChM8U9/eCtz586VkfDvfnMRAW1iw3KwLcl3NrfR0jcmCv7d78BvvILMsSCC1/B4z6o4N59fRUtTLy8cStGUMlgwt4p5Udh9uIOIYfOeZSYnO31yhsaHVtZSV1vEvuYefvF8HwtmuayuCfGTl1xaUmkubCjgiuUm9+5K09JXwAWzba5d1oBVYpDwhzhweJgDjWnOWVbGh8+rYAibrTv62dPkcN6CML5v89jeHKZl8d7ZDivnl+IURjjekmHn0SQHEy7zyyyuaQiRz+TwogZ1DcV0dqXZtC9Bx7Aj9ayToRliBvhibdG4cU0Zt18+e0I1oCJUUW65PVcmjZeW65Fa7574TBWGnvhpI/I+y0DlEXODeG/KkQqe2VMv0InvqerBWSIwAQTUJZUa5sjxVh5++hAv7mnDHyFtZ9n3SXW42KHNqojTUBUPLHzCoqL72J5PNmMzPJSiN5EnI+uM+mi6y/LZFZTEI8FO2xcE0JBWxtE21D9EU9sQOT2CbtnMLyugvKKQcESY6mz8nEX3QIK2niyJrI5jZCmwfBbPrsTSXI53D9E/4GHqBqYfprgQqsuiVJZahA0f1/bJ5E16BvJ0DaZJ5PPSIhOyfOpq41SVFNDfnaKtP4ud12SpOd30WVwn+h3laHs3vYkcpqNLa+bYsAthLdJ1l+qKKOVlJoVFMTRBbB2D/t4EvV1peu2MjFafVV7A7JoieQ1xv/0JG0uzsXWTorDG3OoCIgU6gwMuLW3D2IaFF3KpKwwxqyROWUFM4p1IO/QMpekazJDIuniai6m7zKouoqiomPauYfr608F6NcZaa+NRFPdZNLucQsOSZU5lHvuRgzRN0BKf1vYhenpENoApHmEv0lj5BmXlDl/7/Zupra0dRwIaWPUPtSX5z02tnJw0BNRD901c36KhQuf9F5SxYkE5rq3R3priUPMAh0/0cSStsaoaPnjtHPYeS9OWgJtXFFFdGeNgp889T77G1auKueycar5671GahxNct2o2n7isjq89+CpHOtN89rbFFMc0+tsyzK+JEo3F+a+n2imvLOQja+PkNIsXDiTZ09TBTetK0B2Pn2/qY+WCMq4+r4regRwJz6Cq0qCze4gHX2iloijChy+qJBQJ09QNJZEQDZVRNuxq5Il9gyRzk8PLFBBQTRLQm86tmGACKh5ykclDI+e6ZG2fpGOQt/OyaIZYU3RtfLJDTKqX2aTrjKjM52DoOqZlErE0CsIaEUMf2ViJLCgql9ekG7Y30aFxJ6C+55POpGlu6+CxLYd48oXXcKd4FLxYqCzLlGUjP3HLBTi+LwMUXFH1SSZNNzn8WiMPbN7GnkPdZNIe0Rj8/Z/cztqlc8g5DiI4yzqV+iUYuT0H2vnqtx8i4Ricu7CcL33sOmpqKshmhdXIxw1Fybg29/zkKZ574Ti9ms38ijBf/cvPEDYc/uuh53l8y2uENY15JTGuvnIR162/hHhYR3OEtdXA08Mcb+3i0Y3b2bKnhZ5sjjmVcT5z+2VcfsEy9h1s5p6HXuTgsXYcX6O8IMyXPvMBzl1Rz//57uM8u/MItp2XtePHOvos12Xh3GLuvG09565YgOHnZHk60wxJK+TdP3mSx7e+RlozeM+ahXz+UzcSyjk89Nh2frbpFVzPxjB93rO8jj/+9M34ep4nNh7l5w9vwYharFxew83XvodzF87DFEnuNQfXMGhsbePRp3ayZU8rfdkcC2uL+L07r2LNOfP57o+f46nn9pHLOSOJdAKcBek+b3kNX/rsbTSUxck7No7jnNJD2oYpI5J/8JMnePKZfdjOZLEnvYkn/NccIiygYk4uXlLCX334Mqqrq8eRgIo0WXCwfZhvPXmCEz2TwwIqnlJDykxCFPh55lQYrFpRxfwak4qoRqwkxomePD96vp0K3eNj185h9+EhntjRyx2XlrJscT3/+0evcCzh87nLGli3qpq//f5e2jN5rls1izuvqebvfrqPwy06q2oymMUlhFIWq+b7nL+6lh8/3k5Tb4YvXl9HJhXif913lKKaIu66phLThQ3b+rnpwnrs3CA/3nSSwZTBdecXcfnaOTy+dYChdIbbL63iyMlefrK9i1llpVIasL87zaPb2xkcnhxa21ECGjIMbj6vmg+sn0V4grixWLezOehL5ehK5mntGaalI0U6nRnZewppzgR17q092tP0W8JrJTxSGqZhUFkSZW5NIVWlMcoKQxRGTen1UyVPp97wjzsBFRIl8YC393Tz9NbXeOTpvaTs1+1eXlfhZ7LDKmx/lmnx0fdfxCdufQ/d/YJgC6KZxzR1qiqLqa6I09jbwz0/e469B3pl9Zn/909uZc3yeppa+qUlw5Fe39OmuabWVn765E5M3+Eb/+3j1DaUcvhwB23tCTxCzK40WLK8hqGkzz99/X5eakmwqMLgH//yY0R0h28/uI0HXjxEQ5nBp2+4lKsuWUbvsE1Tew+JZEqS5tnVpcypLaelo5/vPvwCz7zaxLzyEj73gUu54qL5pF2H+57cwUMbd9E/6FFRYPGXn7mec1cu4Ov/9QhP72yWmjWR2DxQYQZtTlmIL/7RB1kwq5LOk/00dQ6Rt7NUVEdZuLiauOfxjR9u4amXXsOwND73sSu58YLlnOgY4H/+58M0dSSZXRXlkx+8jIvXLODlfYf57j1b6Eo6rF1Rx6dvW0dJVSHtHSm6u9KyMpKwojbUFXGya4jvPPgyz+89yeKqEr5w50Wcu3op3/rRJh57/hB5obkbY64V1s4LllXzF5+9gZryCDsO9jOYyqKP6iOAvAGbXt7JtlcbMXJT2yoi5Alill1+6SI+fdVKqqqqxp2AHmpL8B9PnuREb2ZSPN7ClSeFKJrH7GKdirK4LBMqdKDVJUVct66I8xeX8dOnj9GXcbjrsrnsPpzkl9sHuePyOEsWzub///EhjiZyfOnSWi5aU83ffW8f7ak8N6yt4qPr5/A/frqftn6NG1eFWbGwBi9XQEFogIpig+8/1cmRPvji9eU4yTBffngvJTURPnVVjZTWPLV7gNsurKGjJ8W/P9VF1ta4ZWWEWy+pZtOrQ7QOJbn9klnsPprk59vbWFVZwCcuqeRwZ56f7+qXBGsyNBGaJSyglqFzy3kV3L6+gdB4cjxRo113yfkaA0Muze0u+5ta6U7aOEZYSpeEMSBgoGJBHiMrmgwAzsg+BIK2wLPoY2o6Fi4h3aauupglc0qYXW5SGDOxRqsqTtEsETNteMedgLqeRzKbpa9vkFd3HeOXT+/m6NCYl5CshjKeK9LbH3LxUAgCetfNF/Cp2y6QxPrbD75Mc9egjKw9d9k8PnXrBaxcWMtjT7zIPU/uJpeB/+9Pb2Xlivl8/74XeGTjIXqyKTwp2gyaQVZqRRfWRPm3r3yWkKXx5a/eze7GBElgXtznS5+7A1ODR5/ZxRPbmllYEeFrf/VRojp8574tPPHyYa47v5Y//PTt9GbS3Lf5NR5+6mVcO4el+Zy/ZBZ3XP9eigojbHh+O09s2U95aTm/e8dlXHnREjxc2lsG+f4DW3h2XwsFIfgfn7meNasX84//+RCbdp4IarzLUIjTrO5PP3QN11y9go5khi//yyO0tfSAF8GKZPnjP7uZNSWF7Dncxb987xGyehFL6or4yuffT1WRxYbn9/Kdx7Zz9ap5/OEnrqezN8V379/CCzsaqa4q5MM3rOV9713NiweO8/0Hd9J0ooe4l+f8JfXcdv1aSquKePip3Wx4qUDzrPgAACAASURBVJGKyjh/fudlXLB6Kf/n7o088vxe8rYIcjq9QmV1j4sXzeKvfv866iqK+dhXfs6h4+1BQI6GTI+jiSAl8TISO3HvdE7Gtz97xvsMPhk9RNzK8MnbL+aalfOprKyUG6J3vwkpg3DBa4EF9Ik2TvRMDsucLmUJEMbjuguruGJ1NTv2t/Lc4QR5t5Drlhdy8aointjaTXcqw4fW17PzSIaHdjRz1+VlLJ7fwN0P72d3t8ZH1tXyvtU1fPP+AzR32tx+TRHXnVPPX9x7hLAR4csfXMQLrzXx4KYuLlxVyc0XV/Odp/o40Z3kj95fiZUN87WHGwmVwUevrJY66SdeTnDjhVUYep6fPTtIIgHXrolx/uJCHtrWQypv8zuXzGZ7Y4ofb29lWbXFXe9toLHD5sEdfXQnJodsRBJQUWBCc7n5/FI+dMVcWYxi3FrWJWFlONSTY+eBNIN9k2P+jdv9T8MLmSGNhQ1R1s6LMztWJA0aU4xCTMNReXO3NP4E1PdJ5/MM9Pdz9HArT71wkJeOdsjeCiIn3MJCnzaVmicJqMnHBQH9wIU8/bIgoC/R3DUgXb2WZ/OZ2y7h5msv5ERbL//y46fpaOvnH774AVavmMt9j7/IM1uOMJzNnRFJPpDMkcx5VJf6fP3Ln6GupJAnN21nx/4T9AylaOvNUBqJYOt5Tgz3QirOwvIIX/vr3yGqwXfuf5aXD3TwyVvO45pL17J17xG+/oMNdAzlpT7TNXxKrRDzqqsxTI0jne0kkzC/oojPfngdl120lGzWRtcivLjzMHc//DzDwwn+9vduDQjotx9k064TOLaopSQIqDAvBHKEb375Y8ybXc79G7bzrZ/twmcYzYtJLc+CRVXMqYqz92gb7f02OT9Cpe9w61XL+MSHr2BoeICHntzJFWtX0TC7jCe37OVbP99C2jFYs6KSz991LZUFMX76xEv8+PFXsbWIlC8UWbBsfhnhkMWxo710phxm1xfwZx+9jPPXLONf797Iw4KA5s8koBlJQOv5b3/wPklA//J/PyQt2KMx8QaOTEve0TuE5wfBVFO1iQTmnmZSV+Lxud+5nHMa6qioqBinUpxjgpDak/zHhlZOjC3FOYGgio2i8GQIecCyeovrL6qmqqKQjp4hARhzq8voTef42eYWSnyND95Qy56j/Ty+o5ObLmxg/bIi9jYOcd8rnSycXcKn1i1gz8lWmtszrF1WzcI6i6/8sFnqTL942yxauwfZfSjH8qXlLKw3ue/5k+xrzPGp62Yzu8ziie29nOh1eP/Fs7CNPN/b1M7FDTEuP7eKtsEUw4k8c+uLaG/P8dj2Hmqq4IOX1LL3WIaHtnYxvybMBy+rp6lrmEd29NOdmByWPEOu8WDqHreMIwEV7xbxM5R1ONyS5eV97QzkNcLG1DJ2TOAjMmkvLTa1hnivVEc4f2kZsypihEz9Xc/oMWkBmUIdmwACClk7z1Cin/bWbp7Z1sjjWxul8DsIxpmKFtCAdH3i5gv59O0XsfnlQ3zr/hdp6uqXGzHT8fjQlWv58C0Xk/N1vvbdxzh+rI1/+LMPce6KORw53kJb6xC2JyqpnLYiPvb0fg4c78Ejx2c+cg03v3cxsYIw6BadnQme3XeAk8e6OHximFc7+4nZsLAyyj/9zceI4vHt+55iT9MQf/rxq1g2t54nntnLN376FDndojiqU1NaTMgIYWkmtpanOz1EX19eBvZ89iPrWLd2OQcPNFJcXERlVTk/fHAT23e/xhfuuo3VqxfyT99+kI07mrFt55QF1HM9qqoq+ebff4ia4nL+13/cx6MvncT3Re16mYRF/tiGCP3RpeteREYXui5lJTG+8Ls3cMHyCuy8QdiMsv94M9+4dwNH2hPovsVla+v5i9+7maH+YX7wwIvB9XUwZbUa4UYV2lYRpW+S933m1xbzxbvWc+7apfzrDzfyyHN7yebcM1zwgoBesngWf/2HN0gC+tyO10hn8nhCtDrScsT4t+/cR9qPCuXsFHrEz+yqLbIKaPDec6q568ZV1NXUU1hYOE6lOEctoEEQ0r8/fpLmSaIBFZY5EWQn4sVFKdk1cwtZs7CK0riBZ3oM5mDHax3sbc0zL1bERWuKONney66mDAtrilm/LE4kHOO+nScYGM7w4ffMI1ZskMpHOdZ0nOULqrn/hR5SiSzXryllcV0RmXyMk/+XvTcBs6M6z/x/VXX3e3vf1d1SS63WLiGQBEJsYrUBA96GzQtgBzux88QeO3EmM55M5p/Ej2PHcYJjJ+MQg51gY7ABY7PILGKVhBBoQRtqSS211Pu+3L2W//Od6iu1ZEOQrW7dbtURRXff5dSp95yqeutb3q+rmfKqUt46HOf1AwkunVfKssYofcNZXt09wDkNxViGzaNv9FNhOKxuLKJxdjHCm7oHRtmye5Bd3Rka62OsnlvI0c4kW/cPU1YSYuXCQrqHMmxtHlEJevnQjllAdZsPrirlv10xh2BO1mMCByhu9XQmw8ZDCTa/2UXGiZIxbIKOZwGdQNgnpWvTlUIh4KSprYSLFpbTUFmkHqonWlZuUg5wGu9k0gmo0CvJDB8dHaCjo5MtO4/y5IYDHO0YwNRdTUopbTc1mqvPqeJSfH7uuPFCPvXRNTz76i6+9+grtHb14XN0/FkfH7p0KTd/aCWm3+Dv7n2S/fva+dsv38LKJTMYHBxldNTC1jMnyAN974e/Vm7AjBbA74PPXr+amQ2l1FWXUVVUiogL6naWDTv28/2HXuHg0RHmlof55v/6BCHd4V9/9mu2twzwZ3ddw/wZlTzx3C7+4cGnsP1+Lmiq5NZrL6SoIKKCt8Uu8caeFh59bhuG5uOzt17KJecu4YGfPk2gIML1V53Hkc4eHnvyFa67fA3Lljbyzf/3KOtebyGbERe8m9hj2w719XXc8z8/SmVxlL/+1gP8euthsESqSfZiqrryCV9gzBknbm2TsC1JRDFWzK3mK595PzMqi2jvTfGDx9bz+Itb0XVJEvGzdvks/vQzN9LXO8h9P9/A89sOYeoZgraGJpJL0quqFW9h2jZzqyv4wieu4twVc/nnH67j8Rd2kMqYJxDQuAFrmur46ueuVwT0aG8fWVNcsu7DgM/WSWkx/ujPv86wE8VnT5X1+ZtnUdzwUeG3ueuG81m9sJTymnpisRiGMRnHJAQ0l4Q0wnefEAI6PgZUkj7OjHXZJaAOWc2HT9aSpmHY4ilIkvDpZB2doK1jSulNW8NvJvDpGnEtotzJfhKEnAyjWhRbHPlOBr8BGTvMKFlq0iMkA1EMPUBY1CaCNtksZPyW6rvYEtdwlEIrS9BKYhOijyAhK4lPd0gG/DiOTiQrChpZTE1TVnl5mEzoJiHLJGqmXJ1fI+Rac+0RbD2GpoWUOH4+NHl4k6uA6IDedH4pt1wxm9CEE1CLtKnx9pF+Ht/cS0qU3AyRUnPwj3vIzAd8vDGcOgIiLKPUBsWUYWdYXBvi4iV11JRG0MeSl/JHCffUj286f2PSCaiAKYRNMrm7u7vZd+gI6zfvZ9P2LoaUQLlFYMrc4IWAioyHGwP6yRsv4tMfuZRnNwgBfZHDXf34bQN/xuC/XbOYmz+4giHL5Nv3rmP/gX6+9uWbOX9JDS+9spPNb7cyknZF4HNt9542evq6lei0FQpSZWkkNIdV58zjnIZyispKWbWggUiBw7oX9/H1+55VFtBvffUTSqLiuw+/yJvNR/mz265g5YIZrHt1H//3R48rF+yqxjI+dP2FVBQXUlEcpbqslJde38M/P/Syiun8k1uu4LJzF/OP//EUWw618tmPXs6FS+fy6qtvMLOhjlmzZvB3//IIv958kGzWQlxrubktLyvn3v/zKarKdf7+nx/hic0tpK0saS2Az0xRFzGwCmP0DaaJSwa7nqbQdMjqOlWxKJ++5UJuuGw5bzZ38pWv/wcjGQehlpZmsfqcBv70szeSHkpy/yMbefL1faQME7+jEXb8lEbDBLAZGI0TtzLMrinnTz7xPlasaORff/gETzy7k2TWPMHSHNd1Lmyq56t/fD215cV856FX6egZVMcjs1FgWmQ1P89ufJOk5h8T3p+al4Vhn8FF9RE+ed2FzGmooaS0iFAoNEkZpCcS0H/+1WEOdY8noDkL+dTE1hv1e0HAUeRZZOI+fH4pt105m4g+gQ8d6rKU4XC/yYMvtTKUnNoKFu8F4bP9M6KecuH8ci6aV0Rh2KWmmhcUmpfL4owQUHVJkDjQgQGOdHTyxu5DrN90gJaeUcSWJmLoU6O51jtpfr+fT950oZIveuGVPfzbz16luWsIS3eI6BZ/8JELuOnqFexq6eRfH3iR9s4BvvGlm1mxdBY/eOhFfvzCm/QPS7LL+Do/Oo6VYdmcalYvqsfJ+HjwuY30WRDUHMIBP//7Dz/C2tW1NB/s566vPqAsoN/+yzsI6RrfffgFXthxkDvet4KbP3ARW/a08M37f8Wh9lGKQkGqy4spCge5aE0DH7xqJVteb+Y7D7+IZTr8yS1ruey8Rfzjj9bx8PoNfPCyc7ntpksojkUJBw10f5ivf+/nPP3aiQRUXF2hYJD/99d3MndmAU+t28V3/uNphlS9ax8+M84HLzuPxXOq2fl2F89s2IpIFIp1KatrVEVj3HLdEm6/4RI27TrCn37th6TxKykpkYVe3lTHH991NVUlBTyybis/eXwLSZFs0jJUFoW4dM0iSstivPz6HvYe6Ka+rII/ueMqVpzXyL/c/xRPPruHeNYaqx7lrrKE7nDR/Hr+9+fFAlrM7V/9MTv3H1FWMNl8lluZSRVxUix7aqzO8aPM6Z76wya3XX4eFy6dRX19DcVFhWrtTk4bc8HbsKtdLKBCQMfLMHkEdHLm4Uzu5UQCevtVswlPZPUtKb6BzuMv72XHEUt5k7w2vRHQNJvqArhieS1NtVGlsjCV4/an82ydMQIqOpmjo6N0dnfQfLiVl7ccYvPOdkbTYyLgUwJ11wIqyzsQCHDHTRfzmY9cxqaNe3jgFy+zv2sEPawzr6GGj11/AQsbq/nZ0xt56KkdxDOjfPNPb2Hl0gb+85GX+NnL20gNp9wKP2NN0noGMibXXLiEv7zzeqyMzd/+v5+yYc8RVaCjoqyEz91+DRetqmfbznb+6K8fYm5lhHv+6i5FQO958Fke27SHtUvr+OLdH8Wvw1MvvMGTL7xJT1+cmD9MQ20Z779mMVesWcJrm/dxz0MvYGYdvnDbpaxdsZB/uO9ZHn7+NWoLY9x581quufQcCkJ+Mo7B33z3Zzy1aT+ZjKliMMe3z916KR+6bgWjg/C9H/6cN/e1E7dN5tQX8sW7PsSimVVs2tbJn//dvSR1PxHLVgS0PBzmEx88l9tvuIyNu1r58t/c54YgOJKP72dmaSG33Xgu1169il372vjJz16huaWNgKFz/rnzuekDayipLeI/H32JXzzxOjUlhXzhjvezckUT3//PJ3jmxd2kT7KAdmdtLmqaxVcVAS3iD//yPlqOdB6TxNIcW8WrmkrsPqkqRU21ltPIW94U5SOXr2LurHLKqqspKSiaxENxCahm2uzqcGNAD3sEdBLxz4ddCQFFWUA/ckE5QkBDEzksK8PBIfjJ09sxrXIS5Icc1UQe8tnetyvalOHcpjIuW1RBeYH/hMIjZzs++XT8Z4yAits6nU7T19/DkbYj7Hy7nQ2bD7GvbYgRw01M8TnWWKmtfLWIqogr5acVF/wdN17EH370Uo4cPsq23fvpSyQIRAMsnreQphk17Gk5yr8//Axb3+7CCNr8/Zc+xuols9mxcz+7Dh4hmU4fiztUljnL4ScvvEE4EOBbf/xxFsyr4ED7AOtf2YIm8Y01laxZvYqkk+UHDz7Dg8/sYG5FiG//1d2q3vQ9Dz3H4y/spbrYz0evvZCbrzifrG3x5s6dHD7SSSwQY8G8WTQ11qm43F++tI0HHt+Az6/xx7dewmUrlnLP/c/w8+ffwLB8XLCkls/cfhVL59SQ1nX+9nuP8vSmg6SVC17EzY+T0NmVhXz+rutYubSJzq42NmzYSzyb5Lzl81i5uIH9vcP88/cfZcOONtJakIidUjFtpbEgt31oOR+/7lI27TrKV/7mB6Qly91xsCVBRNM4b3Eln7zlSmbPqqX1YBtv7dyNzx/g3KVLmFlXwWt7m/nhY6+wa28b9dUlfPET7+fC8xrZtPUtmlvacaxcjXnX2vzIq3uZVV7M//ijG1QG5S+e2kz/4Mix81TFgPqgpSfB0y/tFBt9Pp3D7zoW00hjWEECjkZJkZ+PXj2PJXPqmFlXRXFlJWH/hN7+TxqbEHkNzbLZ1TbKd548cpILPn9wDdgSFw1pXcKCJP5YnkdspRPqtyUcZPxqP7XloOLgNaniYuO3fEgB0Oz4J8//ojuVxieVZpHytG5p2anUxCkaMGw+vLqcj185WxXCnagm9s9HN3ezpXmAkBkiPsWwmihcpne/GrZYQYt0rltZw7yaApV46bX8Q+CMElCpNjMyMkpXVxdHj3SwY+sBXt7ZSnMGMppPBfXLjUC0MPO6SeKUYXDr+1dy5wcvPDZUS5IFHIeBvhRHDvfw1KY9vL7noIp/FbfnX3/+Q6xY1PCOh9aRiPP5v/0+Xb0prl3cxAeuXszcuY0UFblWKyNpcahnkFd37OOnTzzLwEiAhgo///fPPqWSJ77/+Ho2vNSqEnJqK6LcdPk5LF00W1k9w6GApAMRj6doO9LJ1v2trN96kP3N7ZSWhbnrwxez5txz+MGDv+aJF3dgOj4iWprbbriI9192DpFIkHvuf5r1b7aRGdMBHX9LNm2N5U013HjlcpbPr6aitFy5syX04mDLIR5+Yz/r1r2MTy8Aqa2uZ1QmYyTi54YbFvGxKy5n275O/r9viQs+gjGuJnM4pHPu4jquu3Q1y+bMoCAWxDQ0Ve60eV8LT7y8lY27JTs/S1VlJZ+7+UrWLJ39jjj/2bcfUhh9/k4hoH4My39CzJBh+0n50rz4ZjPf+s6vVMWlqdIS/hHC2RhF2Fy0qpYrVjVSW1tLdXU1hYWFk54lqmzJjsWu1iTffqKVA3mSBX/yfEYtd8UN+xTzJCwhIlJtS88StSRhSd7/3Qlz3NAIOhkipqztNMlTSMRxUwYdlbHvRo1LzbXffSyTuZZVDW+RajMcPrSmkjuuaCAwgeRgyMzwvV8cpCthqVjulJ7n95LJnIxpui9L01XCa1Q3uWplNRc0lhLxTY3zY5pOyTse1hkjoDIiJY2RztDf3097ezstBzrYuP0wrx3qYyALPinwKA/4eX5xdWsGayxqquecBbOOE1BMTMumu2uAA/tb6RmWfFgJIXRUlZ215y+jpqL0HSdnODWqyFQy7RBJJ5k5s5BlS5dSWup+x0pnaGnrYtOO3YykLUJOjKKozpUXLsMhxevNLbQdjo+FCThEAjrzZtexcO4sRSCzaAwPJzm4/zD7DrUSFxUoAkSiflYsqmdWTTVv7DzI24e6ScscOBlmVxewbMEsiiJ+Nm4/yIHuBLrESDr2CRn8CceH30lRU+znvGVNzKiuQdM1Rb537tzJtoPtSpbJ0MKuPJMmN1EHn+Fn/rxizmucR2dfkuc2bBc7EZomyLlNHLlSn7ChqozlC+dSVlIgUo309Q6xZ88+jnb1k7I1lRxWEIuxcvE86qrK3hHnJzZuVzfxC8+dT1FUQ7dDJ5TgEwH6jJFl/9FuNm45QChXbWMKXC2ENIUdhyWzCrnq0ibm1dUpAipraHLE508ESRFQ22LnkYRLQE9wwecToBppTcfSTMr9DmE0hiydEUckvyTpTc6H3405aZpDYcBUsk/xVAhbE1mw936DlLWu6w6FPol91klk/aStqRGY7BJQqYRk86E1Fdx55ZwJJaCtPaPc+/QhhjEoMDOkdC8GNJ/OsokYi5S/Fq0F0YK4YF4Bly0VObWJtLNPxFGcHX2eUQKqyIQlkkwjdPe003a0i73N3bzy1iF2dQyRFp4h2o6ncHE+k9MmVojxlgiRHHJTZ1ztS7ee7XENSduRi+E7W9MskWUau8kp6ZKT7jGm7gp7y3vyLyB3JhVl574qTnGh8WhZbMevEqL8dk56RGIuRXfV527S1PjcdrwPlX6jehS/nyKa6iiloo5ORtMJ22MuynEueHFRSvUgVzNTaRucMDW6ouLunsZ2DlpGVUvS9LSSupELyVj6zwmZPyK7YSpJJ3dTtigVg5o7Fvn9OFgi/fNupTFcJ2turG6s6XjZDnUEmq2IgvQrCVNTpjkZZlYEueaiBSycXcqs2tnK+hmJuPJbk92UCI9tKgvoPzxxmAMnZMFP9mjeeX/iIpdYxapQhrWLiqgojbJl3yC72syxSlq/O+ELGPCx8wsYMAOse62LhB4cu068t+M3caiIaKyZEyEYCLG5OcnRkfwoafpfHUGOgPp0iw9fVMFdV8896crwX/Vwau+/9XYfP93QS9xwiNkpUppHRE4Nwan3abkNyl0qZOssqvZzzflVVJVGpt6BnAUjPuMEVGTY0pk0wyMDdHV1c7S1i13723l112ElUi3EydVjzG1y05z8G+d7WQtCZMT0f5zECWcTEph77cSblpwo42WXTt6HqvCQI3BS/9Y6kayauksGFY1TFUZcd2GOBLuZf/KaWBcNRaLE/SWlEMXiKLJGCstjAvE5jI/34Z7K7ijd3nIOQJ2MLnTCVsR3fGlLl1bKPt1vuU7CE9vxI8lhIqmK2bFwC0FS2lj5S9XP8TmXd+UQ3M/IUYpbd4zMysOKmoNxBFRi995lApWXdawvNdZxRNwdRe7oTGWJ1fO6FKfQZVG1FBdthsaCBGtWLmHpglnU11Qyo2YGxcXFZ0ykOUdAxQL6rV8eylsCmhIdUMfmmrkhPnZlHTNmlPLs62387JV+ugZMEnpWWUEDElbi+NUDm665D4xZ21QhOeohyXEIOAamISVcNVJEKQuM8G93n0dHyuYr976BpvnxmToZn01KM4hYJo7uJ645BGwfumZiiN4wttK2HdF16qM+3jevEH/Az4u747QNS3FeA1vXCFraWJxqGtv2qUINJ6/p93I9m5jPuI/LIc3moxdWctc1c1Vy5ES1F9/s4omto1hGGr9jkp1QujtRR+H1eyoIyD1Y7g+6bTCnxM9Na6qor/QI6KlgOFmfPfMEVJJLbFu5ZkWWqaOtjbaOLrY3d7J5VxcdAxmO1/AQpjCBV6vJQt3bj4fARCGgappL8IpJKOpw09IizlmyiKqqKurq6hT5DIfDkx77mTvcHAF9SwjoL1ryloAmdJtCw+LzlzdwQVOUQMBgOG3wb+uO8GbLIANOipW1VSypK6S1a5CammIKIjqtrSNs2dtFvxGmsTjDBfMriYUiJH0WHW1DPLfHoTyc5N7PnEdfKsVf/OceLj+3hsHuDJv2HSUZirGyOkBVZTFbDvcTTtssayqmvNAgldE52D7IxrYEBcEwVzdE8fl1Xm5OgJ1k8awSqirCaLZDT0+a3Yf76RpxE5xyj3QTtezea78i9i8UtECzueXCKu64uhH/BGaI/Or1dp7ZkSaIK/E3VWJl3yue3ud+EwFZY2KUkKIR9UUBbllTRUO1R0Dzca2ccQKqLEyOg8gyxeNxenq66ehsp7Wzl137Otmyt0fVLneUOL1srkvXax4CHgK/iYCjZ1TYSthvcd7yBtYurKK2plq53WUT0fnJqXr022dH5cHbFm+1JvjW4/lLQCV2dmFNkM++r4n0SIK+0RTnzq/h2Tc7eGxLJx1Jm7vXzOGGVaUc7BogbcH8unKGEibf++lu3k7E+YO1szh/fiV7O+M0VQRUlbBvPNpCWyLDv396CSOjDl//yU6+8IlzSKSTfPuB7VihQj579QxKC4M8/MIRVtSVsKypkNaBEYrDMWxT59HNrfSMWHzsojpC4QA/f6mV+uogl55TzdDoMAGfn0AkxDObe9i4r4vRrI2WJ9XlcgQ0ptncemEld149F9+EEtA2fr09RZC4qsIlXiWvTW8EcgQ0i8GsoiC3XFztEdA8nfK8IKA5EioZ0sPDo/T2dtHZ1U57Rx+vH+xj89vtDA2mwJb4nfEu7TxF1RuWh8AZQsDUUxT7/axcOJOVy2pVTeTaGTMoLy9XWe9SH/lMtuMENM63Hs9fF7xBluvPr+am1eU891o3e9uH+dTVdaStAN9ed4jdXQ5fuHgGH1hdxvpdA2zY1cNV84q4eHUV33u4hecOdHPZ0moK/RaHOxPcsLicy1bN4uuP7OP5/YP86A+WM5DI8D9/tIObL6/l8iUV/MMjBxjOZvmLDzexc/8Ij7/ZxWeuaaK2wOCXO3pJDPQTDATY2pbBtjQ+sbaCUCTIoy91smpBJWsWl7JxdztHukfwBzT2tafZ15YhYeXPQ/txAmpx6+oq7nxfE74JFJX41ettPL0tQYiEZwE9kyf+JO5bcgTEAioFCISA3npJjUdAJxH/U9lV3hBQGbS44jPpLEPDQ/T0dNHV2aXKWe460M6Otzvo6HfISEyhpqk4RpUZrZ7svafaU5l077PTBwGJC3RUzJOSYqAumOTcBXM5Z/Fsaqtj1FRWKfe7kE+R/hIprDPZjrngW+P8/S8Os78rT5JncgmCkpCnOVRGM3z6fbO5aGEZ+w4l6BtOsmJOIaFIlL/71R5+9Xacz62exYdXV3PPL3fzwoERblhYwF03zOG+x/v4+Y5+rl8Ai+cVS8VxKsMBLlpUzLceOsD6t5Pc/7mF9CQtPnX/FpbWFvOXH53Pi7t76O0Y4SOX1fODp5vZfnSI686v4erlc0mm0vT0DNHRM8r65jijKZ071lYTi4T58bNt1FX4ue6iGUQMg6NDffQOJ9iyc4RtLRZxU9bH8UCmMzr/Yy541wJaxV3va2Qin4l+ubmDdTuShOw4liahKZ737EzO/2TsW2SYXAIKM4v93HbxDBqqdMEXmgAAIABJREFUo5Oxa28fp4hAXhHQHAmVeNDBwUF6enro7e6mvauHPa39bNnVTUv/qCrNqGRLtIxKBBhfvvIUj9/7uIfAlEbApZOS8JWluDjG1fNKWbpgNpVVZVRWl1JRXql0YyXuMx9ajoDuEAL6WCsHusaX4jxzI3RUQp4JokyhWaydG+SuK2dSWhxjOGVhWxYhzaCi0ODpt9r415d6ueGcGdx8YRX3/LyZlw4Oc82SUj57YwP3Pt7O2619fOWjDfRmHZ7emmJBcYoPXzmPv39oD6/sS/AffzyPgVEfH7/3dSoihfz5B2dSURWg/2gCf8zPXzy8k2xKZ2G1n8X1ZWh6lnPqilg4I8a6Hb08s6OXj19cS2EkzL+90ErKSrGwKkpR0GBGZZAVc8vYe3iEH7/Yy8GebN4QL1OJ+UPMsbntwmruunYO/gk0yj/+WgfPvJUhaI8oOTdXycJr0xkB0eiV5L+sZjOzWOe2i+toqI5N50OesseWdwRU4kFdfdD0GAntoqunk67+EfYfHuDVnYdp6U6QdPwqCztmScWkM2vVmbKz7w18yiPgc6Q+VJbaigKWzG9geWMpNUI+KyuprKyguKRAWT7PZNzneJDHE9BvPnqY5s48sYCqikKSye7D8GW567IZXH1uNc+/1c2OlhSO5SOkpfjI2kpiJRr/+OBhzplbyo2rq/nuw4d5df8g719ayadvnMF9TzZzoM/i/3xyEXuP9vDAuk7+2+pKLj+vmnseOczz24f5/n+fzdCwj898fyuFepRrlxfy6Q/PZmggwbNbB/mX549SWxTi+guKKQ1pbDuQYH6NwdoV9Ty/q591mzv5xKX1xMJBHtjUyoxKg4WVMd5uHSISCHDdympae0a4/7kRmrvT6gElH5pywWtQgM3ta2omnID+YlMbv96RIWSPKHk1j4DmwyqY2DEoAqosoA6zhIBeWq/0q72WfwjkHQHNQSRJSYlEgqGhEfr6uunt66Gvb4R9R3p4Y/dRmjuGGLAt/FYQY4rohObf9HsjmuoICCmaW1fCqoX1NNaVUF5eRGVlDeVl1RQXlhGKouognwnNz9+GbS4GVCyg33jkUB4RUAnjcVQxhdIyP3dcMouaIo0fvtjK9kMp/BLyg8mtl1Zz0fI6ntrQTlFRgFULSnhg3WFebO3h2vm13L62godfbeP5gwm+cnk1CxtrePtIN/19CdYsifH4NpNHN7XyjT9YRGrE5ksPbCNqGzRVB/jmXcuJJ02++fMWth5KEIv4uHhZiEuWVhO0RUhNZ3AwziNb2ulIGdx6QQWxUJCfb+ymLGpy1ao6iiMhdAusTIpnth/h9b1phtKuJFQ+NJGDEvk5qeV2+0WTQEA3tvH09jQhx7OA5sP8T8YYXAIq4Xo2DcUGtwsBrfEI6GRgf6r7yFsCeswSmpLEpCGXgPb20d4/xOHOPvYd6GBvcwedKQdLyqtZro663EC85iEwXRFQgvuOX6mz+oIWa+YWsLSplpkzKqgsK6KsvIKKikqKCksIBILoqoi5nBdn3ksgVjhVKsFx2NEyxNcePcLeE1zwObXZMzF7OXwcImGDxrKoKnBwoC/BSFJyp135oNqiADPKCugbSavQ86Koj0PdcTqSKepiEWaXB2ntT9M6lGZJSYDayhLSVobWzmHqKkJ0xjUO9I6woqGQQCrI1iO91Bt91NWW8KcfP4/9HUn+6sf7Gcy4+ysK28yuKqA0rOPYOj39oxzoTeAEAswuDeA3dFp6pICDSX1FlIqikAQoMTiSoqV3hNGUjeMYqnZ9XjRV0cymWNf4xMU13Pn+JvwTmIT06GsdPLktTsgexVQFJqZrk4cnW5WwFnwDTpawoaP7/CRsnZQpxTqyStIwgIFh+5Qu9HRsEg8vutBZfDSUGNx+2Qxm13gxoPk413lLQMdbQsUdPzw87Jbs7O+ld2iAvp4RDh/sZ+Oeo7QPxbEsiQUVsXW3pKPXPASmIwJCSqSUYU1JAYvmVbG8IaZITklJiXK7S4lNSTiSMpv54nbPzYObQqhjOTa7Wgf5658fYWfn+BjQCWQi+bYYtBRRK0Ao5HDH5dUsn11MaWGAHz+znwe3JLCN6YmFqAtIWYpiH9xxSTWffN8CAhOYQ/rI5nae2JpQLnhXhD5PiPhpXo+qVIdjkzQcwuEsi2sKmVdUiOYLknbkIWWQXa29JFXFPB2fHcij4gSnGQzRO3A0TC3IrBKdj11W7RHQ0w3xaeov7wmoHKfKjs9kGBkZoWewj56BHgYHhujrSXCkM862PYc40NpDKquTVlmWXvMQmGYISOUnx8Hv01nQUMm5jZU0VhdSWV5EWVkpZWVlinwWFLgxn2LxzAer5/hZkIx9cWRbTpqDvUn+1wMH2dGWHDfO6Um6Tl6JLllQVBzTn+F980PMLCylrTfJ5rZRdqR0alRZ3enXXCVOm/Ig3Lm2ktuuaMI/gdbZn21qU5WQIiSmPQFVqyWQZXatjzULagmlNPpG05TEIqqs8Wv7+9hzZEBZ1nVVrGK6NpeAygOHxIB+7PIa5ngW0Lyc7ClBQMeT0HgizeBQH/0DPQz0jTIyOEhb9yDN7SNs2dVCx3AWa/qeWXm5iLxBTQ4CxYVFnN9UxaLGQmZURiktKKKstFyRT7GASn33fJBaeic0VKFYR8pCJunLaHzp3rd5vWUYXcuZwM4eAipx67Zm0qX7aCQOeoTBrElad+PXQtM0sVKVAkajvtjPp68s54bVtfhVgZGJaQ9vdAloVJveBNRFzyEa1lg5r4w5FTF2HOjjUN8oc8tjrJxbRXPnEK/s7CEh9a/V+ppA0/PETOd77HWMgDp+1wK6toY5M7ws+PcI3qR+bMoQ0BwJNU1Lle0cHR2mr2+A/r4e+geGGBiO09Hdz/YDXew91EVXWqePIFWWG78l2cISP5eauGvdpE6ct7PpiYClbITgdxzERpGReuB+jcUzq1jaOFMJKpeXRSgpKVQSS8XFJRTEYkSjUeVyzzer52+bJVXTHI1vP7yHx7cO02FpFNgZFbMllpqzoalQdQ0y6AQcC0vZBR2Rcp22tGCMIxGwHc6fGeYP3l/J+fNK0bTQhE35w5sO86stCcIkpTitmygwRZrfkTQadfdSvgMpqXq8iUvEp6zosnLkoUWaT9cpigYIGjq9o1nSTpxzasNctng2B4/GeeGtLuIqYcJUllCpDiXpbe63j/cvFkTDkcKl0reJaG3Yxx4U8xtAOY/kLMo6GrNKHe66vJ7GmsL8HvRZOropRUDVKeI4mKapZJqkdOfQ0BB9fX1Kskl+7x4Ypb0vwaa3WtjbMYjuhNUtXU42+X++CDKfpevNO+z/AgGp3iGFFkJYipjUVBSwbP5MmmrLqS2JUlQcobi0WLnbxeopxFOsnlLhaCqQz/GH/9Tr3fzL0y3sGbWISZiNlEo8Swjo2XoiSAJa1Elz0zkV3H3DbGYU6qBPJAE9xC+3JIg4KbKEFfGaKs0eS6iVH5JYk5ank7Emv4Vsl2qhVGDcB9dck/tdBpOKIpMrltRQE4nwxp5hth4eIuMbI5pjVna5L2Z1iZk8/n2fPAA7OVrrhoxMlSaVkAQTSXcTAvqpy2cy1yOgeTl9U46AjiehItWUTCYV8RQCKklKo8ODDA0n6OxP0NY5wMvbj9AzkmQUH0l0iuTpz2seAnmHgOhQyk1EQ3NMygsDLJvfwKKGCmaURCgtiFJWGCVaXETRGPkUcfl8jfd8L/AeHbD56//YwqvtKQzLwFQE9L180/vMVEXAxmJW1OLTl9Xz4Usb8Au7mkDL2sObXAIasscsoFPo+p/U/QR0k6KghYFouR5X7Bdq6LdTpEwfcdOP5QSVtTLHQh3HpLREZ+XCSmaVxehqG+aVHb30C8sUvVtbNFEh4jOJ+k1En1UqCB0nuJayjkrfSdOHzxa39tSIbRMCKrZbU9No8AhoXl8qpiQBzZFQsYYKCZUEJbGGDgwMqNjQoaFRRobjDA/H6R0w2Xekm1d3NtObllNqAstu5PVUe4PLZwQk0U5aVSTIkoZq5jeWM6MyTGlRAQWFhRQVFimrZ1FRoXK5BwKBKWn1HD8HIg3zo+c6+Y9NhxkeFUef5hHQfF6kp2FsEvd62dwCvnTtbBbURd1SyhP40HGMgFoSAzq1LKCWrVFbFuTyVbMJMkzQOk4QhQrGHZvW3iwbdhwhg8iGiXVXmf8oj/m5cpmE6AQ51Jti8+5uBkYt0rqN37Ex7ACOnmHpnFLOaSwjZGdU4k6umbpDWgvx2s52DnQksNV7U4eAKguopjG7TCygszwL6Gk4dyeiiylLQMeDIURUSKgI10umvBBRsYgOD4+QTKbpHxxkcDjOwUOHWL97kHhKynRFiZsaBcaQOrHkpJRTLCVxQl7zEJggBMTFLHFdAVtT4uaWbmMbKSqCsGxOHUub6ikvjVAQCxMriFBcVKxKacomGe45l7sMb6q53H8DUidL57Cfv7p/A8902BSaBiFbI+lLMaQFp20izgQtrbzsNuBA0LFI6jYB22B+2Metl1Ry5RX1hH1ClyTpauLaTzcc5rHXRpQL3iRMxpg6HjAxOAZ8GkWxkLJujk8ZEiooR5LJ2gwn0srlLG7zjOanpNDm0mWVNBVHOdiRYOOuXvoz4sJPkbF9BKV6moOyEEaDPiIhSQMTp/3xJv3LHXEkkSGVlT1N5Cyd7vmXfA8JKRACCp++ooGmGV4M6OlG+XT0Ny0IaM4iKtZQiQ11KygNHdtEQ1Rc9UJKBzOF7Nx7gB17DjOUMEkYPpUR6D78yUk4NZ7yTsfke31MPgJi5TM1g5DcXGybwpDD4qZKljVJ5Z0wRQVBIoVRRTaFdBYXuwRUMtwlznOqJBq9F2QdyyKr6zy7p5d7frmP/f1+dDuApo+MVTfLJUe8l968z+QjAu71VKTxfJRpaa5fVMKnP9BIcZnIUAXQ1b+Ja0JAH904TFTLkHXCpI2pEwN6aqi4QvQRv8F5c6KsXVKDL6PR3p+gLyXxoDpt/f3sODxA2vYpofapRSrfOxoqtUoRbIPZ5fYYAZXaW17LNwSmDQHNASvWUNmEhIpbPpecJJZR2TKjGUaSGYYSKQ60HuXlHV30JdIMOQYZR6cwT2om59tC8cbz+yMg61LsCrpmUhoNsmRuA0vn1lJTZFAYDasyipFYlLC43MfIZywWO5ZklC/lNH9/JNweFBxaij5b49GX2nlgfRsH41EcI0OlZZLUPQJ6urA+U/1ksUlgUa3B2sYId10/nwW1IsQkTSx7QkQnzrqWI6BhSUJyIqR9kpoy/ZrLJ22qCw0+sGIOswpFB1hHtCWyuhRnCbD/cIJntrUwbAaPueqnHxJCq4WASkiPrgjoH1w1m3kziqfjoU75Y5p2BDQ3I2INlbg6kWzKkU+xhMYHhhhKJhgYHWIknSI7qnOkd5iXdrzNkf44dnY6l2ub8ut1Sh+A6F3OKI2wemENc+orKAhBYTREJBpz4zyLiikoiFEYiyHEU5KMxls8p7zL/aTZE8eeWCok+rUnBetfbOEHL7ezz/RRauqkdFtl/3ptaiMQ1FOsmR3iD69ZyOLaCM6x0keuGL8+gSUyTySgIVJTyAV/KrMuyYu6o6P5slT4daJSitInom7uA6+jawxbBt0J8Dk+5XIXgjYdm4QruBZQnYYyh7uvmsO8Ws8Cmo9zPW0JaA5sIaEi2yQW0dHRUeKjowwNDyv3/PDoCLZpE5f3EkmG4yle3dXJ3gPtDKelZoefqGNjGhIbaqlMQb+rewHaWFyM4yU15ePCnswx+R1ZC7oK5ZAMzB6/uNc1opZOyLEoCqaorS9lydJGVUe8zOcjGokQDgUV4YzFClT5zMLCImKxqCqjKdnt083i+W5zIqdVKpHlmW2t/Puv99MyWo2POCnHJuULkMSgzh453oUjagFSWjHX5JycOhqPk7k+J3Jfgnj6GI8RzUoHU7MxnQgpzaLCN8r18wq5+QNLaCwLEXHFHk6ctwm0gP5ow34e3ZAmrGUQOqYkeqZhyx2Wq4DpxnPmHt1UGITmxnSK1yEn2DRdH+3Eou5WQtKYU65x91UiY+fFgObjsp/2BFTRxbFseSGjEiMqFlFxz4tFVIhojpxmMlkSGZvhpMWh9j627T5Aa/cQKcdHVguT1nQ0TVw47uktgdzBKSJNkY+Lb3qMScN2XKu5KgIrpWC1LCGylMUCnLuwkaWza4gV+PEFbAoiQQqDrnC8xHnmNvk7FAopi6cQz7OJfB5bB+lhRjB4e0Djh49t4s2DIYZNE9NnkNQdgkrvcDx3Gf+3K8zttclHICvEX1mqHZX8EbYDRO0E1cUpblw7n6tXVlEcSVMgCiROcFJDD3+4cT+PvSoENKvI59RJQZr8eZwue3QJqKsD6hLQWTTVFkyXw5tWx3FWENDxMyaueSGkQkCz2ewxAipkdHR4CHu0j9G0SdyyGc04dMRh7/6j7Nrfoerqxg2xqBo4lo+wLlVMpmdM0bRa5RN6MGPER8uiGxYFYR9LZtSwfMlcSgp1YgEoCAUJhQIEggaFIqNUUKqSinJZ7SKpJMRTtrO6KUOyTVbTGTVhey/8/PFX2H8wRTJbSL+hkTVNfMdwOtHi6RWZmPzVo0lNeyuMJnGGWpqglmFeIVy1ehbXXtpIzJchrEuykarB6g5wEpf5fa/u49FXUscJ6DS1gE7+zOfvHiXBSgiomwWv89lrGphX51lA83HGzjoCmpuEnGteSKhYQJWE09AQluiHpuMMJuOMJuKYKYeEmSVh2/QMJ9ixr50DzW3ER2wszT/O/ZSP0+uNaaIRkBtruTFK/cwKFi+dQ+2MMiJZh4jhoyQSJhAI4i8uIBIZs3jGCohKslEkorQ8xdKZi+2cbjGep4p9TuxF2TVtGLFNsraPpAUtR9K82txG65FW+voHVNe2xMYca54F9FTxPh2fN3SNsliY0vIICxbNZPGcKuaLkp2RVCVkdWXxHK/vKhLhk8cChYA+MkZARXjds4CejlnP7z7k+qEIqEpC0jwCmsfTddYS0PFzIhZRkWkSMpqTbBILqWzirpdEJtEZTaXTKp7UtZwO89bBo7x5ZJjhARPHFhe9xoiece+eUsPbDuCzRexOshDdiruezFP+nQ0JI6viw1RMoROgwEmogP5cVe5un7hvLHDSoFvMy1oEwzaVNVHOX7WU+rBGwB8gqCydIQxdP2bhlEQiIZs5l7uQTtmEbJ6Vbvbfcfol0kXOITfi5bdFr00eqfkdD2Faf02hL5W8pNBOHh3pgy8d5CevpDD0FAlDJ5jHDNTWTXyOpXRT/bZNvy+kyvLmmt/63U3HPpXslSWjiwaopiohZbTpGbKia5aSmRLJO3HB/+H75zC/zktCyqPT8rjZwHG1YbwGilgKHEI4c5ZRIaA5C2nup7wnW9K0yGgGw0MZDu4/ys6DRzg6mMAyJdYpREq3iOvH3YRhRzIQPajzDYGMpmM7IohtKEHngArXl3lz49qKjAymmSZWEGDevDlc1DSf4hKp1p5CN7IUBgIqaUhIphBOca3Lz9yWs3YK6ZyKNdvzbb688XgIvFcEHnzxED95NaEIaNzQCeUxARV6KXLzUsFH3Mch++Sbxe8+eNG5Ftuzqjwl1zfNcsN2p2FzRfvtMQKqewQ0j+fYs4C+w+SIi15IZs76KURUrKTjyWgmNYqZiZPJWNgWyk0/akN35whv725lf+cw/RIiKnV3Va3rLI48molWqSd4nzenhW4bmFkLv99QZalDUinEsPEHbCoqS7hkfgOzG2qx7Aw+v6YSz8KRIIZPJxwJEAq7hFOIp5BN+V0y2eX3HOnMm4P1BuIhcBYh8OMX9vPTDZmpQUBVMqOFrUvd9yyaz7V+qnuRaRLxl6l70u8SqiMV2Hw6FCpdVo2EranKSdOx5apGiVeroQz+SCyg9Z4FNB/n2iOg7zIrOVF7SVySTQiobEJKZUvGE6TicZLJBOl0ikw2SyZrYZoW2ayp4kNHMyZtR/pV3OiB3iRDWQ3LFo1SB0sR0ePt+O/uhcdz1/82bP5rF9/Jl9UcmuOn2sXWdRlGNDA0C58famaUs7JhBvV1pQRCFrovQ8QpxzB0AkEHn98gFHYtnbFYIeFwiEgoqP4W97ts4loXS2eu/S43jHy8WHhj8hCYagj8ZP1BHtyYQtdTJHWdYB4rdaV1gwJniM98eA0NpRo+zb1KjY6YvLXzLR7eYSvfDBI37iorjZNaOv67e2U73uR36emcOUVctaqa7c0DPPtmt9vXO7Txsk7jPyKW1Hy3nB6vhASzyzSPgObxSesR0FOYnJyMk5BReRLNlf2U+NCTyakQVIkXzW1KGD8bxDR1urq6ONTSws7BFJ0jWSxTwqf89OhZMo5cX0LYlk7ETJ1AQiV2Z3wzNIk3HXehUe6V6dckeimpHT82iZGKjFMfsKTih5gux1pS08ioK3RWbUV2hLAt1T8EW52oZRDUbSIxh4qqGOfMjlFXXaay0IU4ymfEpS6/C7GUv3OxnDm3urwv2p3yUzYhmfKe1zwEPATyB4GHnj/Iv7+eQrfiY+Vd82dsJ4/ExsCnpfnbjy9jZnWYgZ40Gd2iMOinLNbGzpYy/uZnb/B2OExjSqPA8RM3RNszQSATZDSQATvCsKET1i0ClkMg68fPKBlflhWzy7j0ggZ27+vmmS2HGNZ9OL4AATuITRBbyxCwxD2fIWj7MByHQV0eqNNEnDApMnQHElRlNAzb964E9kyinNVRMfxZR6OpUucL1zawwMuCP5NT8s4POl4M6KnPSy5sNkdEhWQKGc1tOQupJDHlXhOSamYdTNN17SsyG7BJWhbDg3E6O/s42pmmq2eYdNLGcTR67AwZW6yvNrYjThklZqKEhMV2mnuYd59wIZrHT/enjvLxb8iTukjz5CyZwi3HZ9JKZJQ5xs3FohlwDAKaWCElGcykzJehyA9lZWVUV1dTV1VAWWkI9DS+gCSLhQj6XculkElxn+eShcbHcop1U/4WYiqfy0kn5SycXlLR7zPL3nc9BE4/Ag89f4B/35xGt6cGAQ04Gb5213JmlAb4w29tYNi2COkan/7IuVw0N8LfP7Kb51tTzCdLtNKmvrScgaFhDnf76U2GKcSitmiUWdVS0AJ6+hMc7rA5nC2itCjOrJIkPaMBOvrDlPgz1JfblMUM4oNJHNPG1MIciOv4daiPZImnMpQVh6mNanT1j7JjKEzc9OFz3s1+evrn8VR6zBHQjKMxr0LnC9d5BPRU8JvMz3oW0NOAtpDJXOnPHBkVwinkMxdHqlz2Y676dDqjsuptR7LqbUVMsxmRdZJYHzmxA5hZONAXp7O7h87OTrecqFmoyKiuayRTaYYN59jf8nrYdiuRTLemORI+b2PoEqPpVvOQVyTbXAm3ayZ+v6kIZMDvpyQUpKooRm1dJeWVJRT7bcKGg65pGGLhdFzy6PNJUpBOIBTAH/CrmE2/P6Dc6kJAhWwK0RTiKaQz51b3LJ3TbYV5xzNdEXjw2f3cuzmJYSemhAU0QJq/vXM5taVBPvOdTYxaOn7T4Px5Ab58axO/fCPOw+tb+aMr5nDeEj+JER1/AFq7Unzjl/uZVVrIF2+co0KLMgkgluGt5m5++mwL582p5ua1Dbyys5tnXj/E+1fXcOnKWSTSaZJZjZKQQVtfnPte7mRWmcHHL6zGtvyqhGdVNEhAN7jnsUO8fGgQHPFL5WcTAipV6cQCOr/C4IvXz2ahFwOal5PlEdDTNC1iFRVLWC5uNKczmrOSKhmnlFhJc8RUZJ1GyGYko14IqEM6O6r+dlRSDJhWSkX5CLmUltRCSLWmgcEB+vv6OdwDw8MjjIyOqM9IApSQMLVvyyZruwHs7pgk9+l41JDQ1N80mL53ARU3P/x4+42L0Vh862+Lf1TKIicFwLvfHysS54Y5qWMRkimx+CEtqwiovBYJ+igIGcSiMWXVLCsNUl4mWegRNImPykqVKk3FdBo+sZYa+HQfvjF3eSgcwB/0K41OkU8KBUOKuOasmzniqfZvGGpex9dkP01LxuvGQ8BDYIIRePDZZn6wKYlGUsmqSQ5ovjYLgyApvnbnudSVBvn8P21mwNIImkHOmWnwPz7ZxLrtvbzyRi9f/cQ5bNp5lIc2HGbp4hJuvGA2614+Sjzp51OX1vDUpj1s6cxQVVFENhNgU8soF8wt4ONr63hxZy9vtQ1w8+UVxIcsHni+nbDf5M61Mwj6DH74Yh+V5VFuXVPLtgNDPLChhUsaSvnopZWse2OAp3b0MSLivHmKpesN8whovq7z8ePyCOgkzFKOjOYspUJGczGkOUmn8Rn38nvuM7msRyGyOQ1SGXLudXkt15Sr3rYYHBykd2CEQwOuvqmyvKZsbDOM47iENKtBUncJqinxqZaQP99xwioOb8cls7Kd7F5OaJbk9B/bd8wxECGjXHiCreqjO/glGUfpA7qf9Rmu+9pP2s3mFHe6phG0bVeiSMSQfBAt1JSsUWlpCaUFIaSUb064XV1exvTxcgk/8t2cSzxHHHNWy5xLPRevKRZN6Sv3t/ye+770K5/3Eocm4cTwduEhMMEI/OSZt/mXDXECyMO8jiXlQPO0yTU57KT49l0raCgJcte3d7DPP0RBNsoH5ob5wg0zeXpvD/2dGT555QJ2d3WTHjTQQyMUlBWycesQbx5McveNc6mPalhhjaMdSZ587Sgvtdhc3Ai3XzGHl97q5EjXKB+/oo7tewe4b/0AEZ/O3VfWUlpp8J/rj1BdVsItF9fy5KZD/GpbH+fNqeDuK2tYv6ubh1/vZygpOeZ52nI6oJqPBZU6X7x+jmcBzdep8mJAJ2dmxsut5oiovJb7XQhmzmU/npSO/z1nTZXXhHjmSGmOhObKjEq/GTND2kkfMzSKxqXfF1UXDSG3GUsjS+BYVr9YVlPJtHpP+hFpKZXNn3H3pWJYLdMlmCLy64Aka+1SAAAgAElEQVQ9LikqYCieqUidrukEAmFF4qLRmPoZirjWTXFz+/w+igtQRM+xbfXTb4gL3XDjY1V8ke0SSiGljgQl+I/FaEp/Oavk+HjM8YRS+swRUtX/WMymfF7+ziUbyWfkmDwL5+ScB95ePAQmE4HxBFQlpoxLZpzMcbyXfWVEkcPJ8I+KgAb45D9vYsgymOGHmy+q4KqV1fzrLw9g2CHu/mA9LzV38PrBQSIBPxValJ2dI+ztTjO3JMCixiCz6yqZWx4iHU/wk5fa0Hw+PnblHF7a0Ulz+zC3XTmLg+2j/Pv6dooDNndfWks0FuWB9T1Ul0e55ZJqnth0iCe29XHu7Ao+c1U163f18PDrfXlNQCU7QnIELM1gfoXOf/+AR0Dfy/o7E5/xLKBnAvWT9ikkVJoQvRwpld9zltNcJn2OjI4vIyqvjSeix7PubbD0YzGipinELq3InWVKZaYxmXUhwc5x0XU1EEWMdddlP+YqlySoE9zmWu47YwczloGvLKXKOulaQHVxYSstO9dSKy5yaSFNNO9y1VM0dJ/U73P/FiupWCt8PtflbvgMDHGnS7znmMRRzrqZI525v+VnzrrpdqedkDCUK33pWTjzYOF7Q/AQmGAEfvJMM/+yYQSfLQGR+W0BTekQs9N85+7zmVMW5FuPvYqTDjN3ZoS158+nozfON366leJIEV+6bQ5d/Q6PvHSUxtkxVs0r5RcvtFFYGOSa1TW88WY3zW1HuKCpnHlzanj4pcMqKfP2K2fz0vYuXtvVyy0Xzqa+uohXdrZi+jOsPbec0WGbB9Z3U11WxM1rZvDka4d5Yns/yxvKufvKal7Y08PPXh9gMC4C1/nZbM3GECOJZrCgQuNLN8xl0czi/BzsWT4qj4Dm0QLIWUmFHAnJlJ9CLqWNT3KS18dbQHM6pTny6brVTUx7jJxmzTE3uxBLiSmV0qESR+5m17sEWDZLkVEVN6oI6FhUptRQtuS141GjulQOGmcBtfQc4ZRnT6GcrjtdkoakF9HTlOYzXDkl/xgBFVKpXPQBIZ0auqErt73PP5ZgJIRT3PZG4JiVMucuz5HOHDEVcjmeYI7/Oxejm0fT7Q3FQ8BDYIIR+LEQ0FdHMXCTkEypdpanLaND2E7z5RsW0VAeAy2lwqCy/mGGElF++nQz24YsNMvhwyuKuea8WtE+UdLy+w618/3nWmgsKOLWtY1UVZSqRE0xPGw7cJTHNrfTWF3I+1fNYGtzP8/s6GRNUzHXnjuDSChMx0iaqmLIpOHHLx4hEg5zzTlVvLqzg1eah5lfU8wHV5XxRssgz+4ZZjR5PPQr3+B0CaimasGLBfTLNzZ6BDTfJmlsPB4BzdOJebdh5SymuZ8513uOrOYSj8RtLsQr937Owpr7mbO2Hk9UkmQll5DmkqnGJ1W9l6qtilCO6W2O/3ny67mM8hxhzJWoFOultPFu9vElLHOv58hlznXuWTSn4EL2huwhMMEI/HBdM9/dEFeVkISAimVsWjTNIRDQKC4qUkVRRkbjOLZPXbfFAVUQixIK+RiVQikpiX8Vb9bx+NfiiM38iiwljk37SAw9EOLGtUWq0MaPnutkb0caX97mub/7DEoAl9/RSDswr0LjT29qZPEszwKaj+veI6D5OCunOKaTieHJ5DHX3fjKTrnfT37vZPKZI3a518d/PkcUxw83RzRzn88RzZMJaO47OQKaez9nqTzZVZ4bR+6nZ9E8xUXifdxD4CxE4P51zXxvYxwdIaDa9CGgSnDPQhsrwKESRTUhmA7WmAFBEj9z11E19c5xrZKaIo0bLihndVMZ/T0DZLQApWUlvLa9m19sG6InmcGQ+tJTsEnZUb+tkUFkmHS+fNMcj4Dm6Tx6BDRPJ2ayh/XbSOt4kncyAX2n8eWI5Mnv57LoPbH2yZ5Zb38eAmcvAvc9vY9/3ZTAtuP4ppMFVE3pyeJ3JwvrjX//ROE8zbGZVRFg9dIZ1JcX4thpDrcNsmX3IIcGdSSkSgIWpmITC6hvLAZ0fqXuWUDzeBI9AprHk5NvQ3svLnjPFZ5vs+aNx0Pg7EXgvqf28d2NcTTHrYQk2/Rp4+NZT1Z2ltj7kwnocYKqcgAk5l+38Sv3vIWl+XF0H4Ylcfw2jko0nXrN1lCWbqmet6DS4M9uamSJ54LPy4n0CGheTos3KA8BDwEPAQ+B3xeB+5/exz+9PIyuJRX59Nlj6hu/b8fe9/MWAVOzcDTRujZYWGnwP2+ay1KPgOblfHkENC+nxRuUh4CHgIeAh8Dvi8BxAppWVjGPgP6+iOb/901dZAYdMugsrPTxvz743ghoLgzNCxObvDn2COjkYe3tyUPAQ8BDwENgEhHwCOgkgp0nuzI1N3wgacOiKh9f/dA8lr0HC2hOzjCnxJInhzOth+ER0Gk9vd7BeQh4CHgInL0I/OCpvdzz8qjUf1PSPL+ZuHP2YjNdj9zS3Ep6SUdjiSKgTSybVfKOhyva15Ju1Xy4j4xtUODzEQkHiER9qix0wO9T6rGGUh2w5P/qny4xtrKmxspCT1c8J/K4PAI6keh6fXsIeAh4CHgInDEE7v3VLv7plYQiJH5bJ61PzczuMwbgFNyxhoMPkxR+llYb/yUBtawsA5bFw79upi8TpML2U1QUpqjETyCoEQ5pRAMO5TGD4qIguk/HsB0CUtVPcr9yVf2mIFZnesgeAT3TM+Dt30PAQ8BDwENgQhC494nd/ONLoxiOWx0nbUxNbcsJAWeadqo7Dgam0jZdWmPw1Q82sfRdLaBZWvtTPPlKO/2Whs8SO7mBZWlKW1VnSIn6l5fGqCwvoiwAFcVBKkoMArqUzw4qJD0FmFNfUB4BPXXMvG94CHgIeAh4CEwBBP7zuQN87eledM3CZxueBXQKzNnvO8ScBTSr+TmvPsxfiAxTfdE7dms7Wfa2Jlj/xhADpNC0LDgGOAFVPSpkZzGl/LVuY2sOUVtj5owCqit81JSGmCVW0bEy0L/v2M+273sE9Gybce94PQQ8BDwEzhIE1m3v4Cv37Scd8BGxNZL61NS2PEum67QcphBQqQePHeSq+TG+eP1M5tbE3rFvy4Ktb/fw2u5hBsmtDyGgsmmE7TS2Tyct0k46aJaBT7fxaTZVJTHmVerUVhRSUxbGp5uiqoqDrjYv6vjdp9QjoKdlyXudeAh4CHgIeAjkGwK7uob43NffoMMfJWZbJCVuz2vTGgGhfgkNCswAn1xTzsevrKa62HWT/7ZmmzaHuwY5OphhxPIzmjbJZh1Gh5PE42msjAZ+Pxlx7GsampYWh7u7SXlXLBoqAsyvDdNQE6M4rKNrbtqSfMaloV77bQh4BNRbFx4CHgIeAh4C0xKBgZTNH397PW8ORAg4NhlFDLw2nRFQGqCaTjUWX7phDteuqiIafBcSaGYVV8xqGmlsEgmQl0aGU8RHU/RbfuIph6NdowwnLTKGjm1baLrt5iDZAQJOksKQTVNtMUuqI1RVFOHTTNAdL0npXRabR0Cn85noHZuHgIeAh8DZjEDG5J+e3cMPXhDnqoaJ72xG46w4dqGFFj5WVOj82Y0zOa+pTMVovnMTGim0VZqDuPBz7nd5JePAcMKkrXeYoYTJwUHo7OhDc4Iq397SNHSpbao5hHSbmUU6C2eX0zgjQjDggO499LwT9h4BPStOSe8gPQQ8BDwEzkIEzBH29Af5k3teZr8ZISQhfhLbp6dVgonrSvXa1EbAJZC5lgQKLYtPrqnk42urqC4tgHexfOeop6wFdzUIAR23LmwbqZJk67rSC20bzNDTNUpfd5q2jkFGjBCmHcDUwdayyvFeWWCwcE4B8xtiFPrdrHqhwIrcqk94TRDwCKi3DjwEPAQ8BDwEpicCToKUFuEbD+3gh1uGCGC4lis9oZJUkGQVr01xBITUHZ9HE4flJTqfu24maxZUEgz4T6tYvPRv2xqD/Satbf3saBtgYFgnawTJ6iaWBgHHoSBismh2IctmlVIY9hEYiwj1HnqOLzePgE7xU88bvoeAh4CHgIfAb0fAccQqlWRnt87X7t3Mm/0mBjE0yVa2QzhiCfXaFEfAJaDKSunY1PgsbrtsJjddVENVLII+li90eg5S3PtZHPzKWZ/OwsGuPlpaR2hpTZDVgmT8WTTHTT0qCBosaShi0dwYpQE/PrG+ewbQY1PhEdDTsyq9XjwEPAQ8BDwE8gwBkZ03SJF0QrywtZs/f2wr6VQQXdPR7AiOJIp4bYojMEZAlWXS4SNLSvnEFTOYN6MYw+e60k9noMXJKyZjZ+gbTLHv4Cj7D8UZsX1kjQymuP1tP2VBh+VNMZY3lBLxa2CcztFM7anzCOjUnj9v9B4CHgIeAh4C74CAylJW1jGNhKnx6Mad3P/MEQ4kCzAwKMZW2c+SHS81vo1xrlwP1PxEIIvMl0YQi6Dj0KeB6fhotFJc3BTltisbWTwrRsjnk+DL096OR5u6XTuOheVAIumwv7Wfjc0D9GfdEp2GJMFjUVGgs2xeBQvrCyiUcrCOCgxVq238EFWI8tialTjUuKlhZ9LEgga6HM9pJtOnHZxT7NAjoKcImPdxDwEPAQ8BD4GpicDA6CjPbx3i/nW7aU0ZmLobmSdNsuQnhLFMTajydtSmJjJL7mxJSzkOFY7J9U0l3HJxPYvmFBIMnhm1g3g6y9aWXt44OMpQyo/uaDhShcuxKC/xcf6CcpZURdTDj/z32wioWO1tslimxr4jPZTFItSWxtAM13c/neynHgHN29PMG5iHgIeAh4CHwOlEIC0ZzUmTzbu7eeT1VtYftsACzdRwdIPMmMv2dO7T6+v0IqBInWO7pTF1m7lhuHZZJVetqmFuRYigXyyfE2D6fIfDsG1b1YGXTfRBE+ksO48m2bh3gKGMD0PEmmyNgJ5ldk2QVQsqqS0JoGuSzmQcy72X7k3HRAh2ytHZ39JDX/8gyxrrqCmO4sg+Ti+UZ7w3j4Ce8SnwBuAh4CHgIeAhMBkICEGwNQszA22dKTYezvL8a7vY05YkZRSS8uLzJmMafq99aI5kmaeoCqdZtbCGi5fUsGhmiIqioFI5EMkjbZKYmiQ+ZTIZTNMkGAyi6WLxdEgmHbYdGGZzSx8J08Bn+fE7JgG/yaI5xaxeVEzML852/wlWd9uxSDmws6WXnQeGaagt5Nw5ZZSEDI+A/l6rxvuyh4CHgIeAh4CHwJlEQDKlNUc0w1WRxJE0tHX109k3wp7D/fyq2aJ/YIRMxsaUDHrf5FnSziQs+bxv3XHwOzaGYRAOhVhWbXBJU5CGukpqygv/f/beA8yu6j73/u12+pneq2bUe+8SEiCKAGPAxhjbGAf3hHzJjeObG9/cOPmSz/5sx73EsY0NBleaTbdoQiCQkBAIoV6m99HU088u91n7zEgjxTZIaEaa0Vp65nk0c3ZZ+11rn/3u//r/35eC3ACGJmrSx9740sFmMBGjsS3GoGkydWoJuXYKob7QN2jw+sFedjV0Yqo6muNxl+SzchyWzc5hTmnIrYp33Jce252TScfmzcYBXj/Yj5pSWb+okNrSABN1GsoI6IV858m+SQQkAhIBicCoI5BOp+kfjNLWl3J9wEX1siXIqi4y8mQ7nwgojpMp5hGOQ4pKdlCjMNsgEAi8jcPR6Pfatf20UrT2Jtm5vwXdE2B+bSHF+T50M01Xj8mWvcdpOJ4CxYOmOK701+RyL5fMLKYw7HN1Q4W0k+1oHK7vZfvhfo5HVCbn+Vg3P5ei3D/tYz/6Vzi6Z5AEdHTxlUeXCEgEJAISgQscAbGUKv6ZblmI7kaj3Ca8vGU7rwicnvko4oUXlJSmYxF10uyrS7LrzR70kEJNiYeFU/PwqjYHGtJsPzBAf1LU74u8T5Wgz2Lp9ALm1eaiqGmSjkZDywB79w3S0u/B0VIsn+Zn8dRcQj6xTD8xmySgE3Nc5VVJBCQCEgGJwBkhYGM7qSGLTpFLqLj+3rJdAAj8t5zOMUryfNtLF7adpptX3BnVeO2tXvbX9+HVVYrzdWZNyqI4HGJbXS97G3oy8kuOga3YTCk3WD0rn9yQhyNtEXbt7+Z4r0NS8RHwm1w5P4vp5dloE9hLXhLQt51gcgOJgERAIiARuDgQEBFQZcha/EIhORcH8n/yKt1hGPkicKGNS8aL3nQU2rqjbN7dTGePQUpX8QdsKgvCeMI6Tc29DPaDY6tujmjAr7F8jihGsnntQB/Ng0lM28FjG0wpNlg9J5uS3JBbVDVRmySgE3Vk5XVJBCQCEgGJgERAIjBmCMRNm92N/Wx/vYMIBpZi41MUDF8KM6VhpjwoirAMdXBsh6KwhhedrqhGVE3jqCn8lsWqmUXMnxwi5NVRlIlbCCcJ6JhNTXkiiYBEQCIgEZAISAQmKgLCprM9muaN/d3srevBUgMottAIFZ9o4KigWJl4riiucvWiVFKiEElNoQtRfZ/BuoXFTC/xZ6LxY6UpdR4GRRLQ8wC6PKVEQCIgEZAISAQkAhMLAcuxiNhpWnsdtr3eTmevhaNmBKJOphGcTCEQovNCUF80xVHxWDYzy8KsmptNUVgUH2mSgE6sKXLq1WSG3n0dyfyI5AzZzisCCs7QG+NwN1RsV7A3c+MO387ntZPy5BIBiYBEQCIgERiJwBCFSFtQf2yAl9/opEXzYappV4hetzMFSCNZx8jdNdVk5ZxcFk/OJqAJO9GJu/yeId1Cf+KibqkR7qoKwolAtvONgIqqnCY9cSHnoJ9vuOT5JQISAYmAROCCQcAhTaRP4fUD/WxrjJJUFXRsNFvFVtN/sp95IZU18/OYVhpyS4+EWcJEbhctAR3m3Wm34FERRgSk0zCYtlzHBdnOJwJCddjKRDpV1ZVD8SoK7rCoafHWhAcDMYbqGHr+nk9E5LklAhIBiYBE4EJHQERKRBDLxnEMWjuTvPBmNy39mSp54erk/BECatuuNRezKwMsnxamJCuIo2cUGSYyCb1oCaht26RNi+2NcRobOujrSWFZBumgSjqVxjBE+Fu284OA6mqlCYJpWRaaY+G3EwTCGlWTCphRXUCpVyzTK5KAnp8BkmeVCEgEJAISgT+FgOChCqStNPvq+9iyu4eoLTjFH5eQEnxEfHbp3FyW1YbRdANbE5FSEYCZuAGxiU9AxbiKKLadFsa+pFWLwZTOK3t7efNIN4qmunIImaq0kxJwF5rS2MV6pw8NyYnLV0UkVFcoKwqxdGYRVXngI50R+HUHTdy04j/yBeJinTPyuiUCEgGJwIWAgOPYDEZi7D7UxSvH4sQI4lNOpvmJfNC0ouEoUBS2uWJOIVNLsi6Ero9JHyY+AXVhTCNEEIS/757mAV55/TB9qRAJJYjPTowJ0PIk5w4BE8XVVyvwm8yenM+CqYXk6MLmLPMv88YxsXNnzh2a8kgSAYmAREAiMBoIuKt4tk1zZ5yt+7tp7LVQBNscaoKAmkLn0zaZVR3mkpmFFIUunuDJxCegTgpRZpSwPbyxt4Mt+9sxhRUWBiYGfic5GvNOHnMUEbDQMBUdjbRQUGNGVZjV84vIC6r4hY+zJJ+jiL48tERAIiARkAi8EwSGa2dNG/bU97JldzORlM/dVdfEc8zGVlR8dpJ180pYNDUX4yJafp34BNSySdgqm19vZv+xGBFbwVFsVMd2fX7tCZxf8U5ukPG4jXiDFIVJjqPiKCq6A9OrQ6xcmENpUOSPCrHfi+guHo+DKPssEZAISAQmOALDBFRxLPoSFtsP97P7cATLFjUMDBFQhYosg/Uz86gtDYKrG3pxtAlPQAedCC/uS/DqWz2YdhLbEe4Csk0sBMTCu8n8KXlcNiuPPL+Fqnkm1iXKq5EISAQkAhKBcY1AS2eMl3d30XQ8QdIAocLjQWFeVRZLZ+SQH/K4ZUcXS5vwBPTI8TQPPn+A/mQIFRNbRsYm5NxWsMn2plg7q5Al04oxJm7h4IQcP3lREgGJgERgoiOQsmFffT8732qjJ+nBVHU8Sow1c0pYODkHj2pPaO/308d3whLQVCrlyvT8bFMT9f0mpmLgsxiyvbrItfcn2F2eeV8Uaq5pavN8rJtXTHWxT8o0TbBxlpcjEZAISATGMwLCqrMvnuaNgz3sORQj5XgoLVZZNTefyQX+jBPjRRQkm7AEVIzj4aP1/Gp7ij4sdE0hYCqkVRkaG8838B/ru4h+ilcKkc8bwGT97ByWz8rHo2suCZVNIiARkAhIBCQCFwICQpGn+XicHW920tqZYtrkXFbMziLXK3zfxc+F0Mux6cPEI6BucNMildZ4+Lk63uxOYcqA59jMpgvkLLXlWaxdkMfkPAOv2yfpHn+BDI3shkRAIiARuIgRyDgl2bZG3ZEu3jzSReW0IuZOzsdri+LZi0tBcAISUKE879DWY/PrZw7SkdRxZBTsorrhc/0K6xcWsnByLt6MxcCfdKC4qICRFysRkAhIBCQC5xGBDAF1HIV4VKWhI4IRhqqiEJ5hfVAZAT2P4/NuT+0IlwGV7Qe7efKNfqJJEfCWIdB3C+t42t9rmaydW8ia+SUEPZKAjqexk32VCEgEJAITGwHBUcSPxzXIGTZrzNinnO79N7GRmKARUIXHXmvj+UNJlHRKKEZO7FEcujrbnb6iGGe4OZkJ7QjtUyFVdHHgYJgOS6flsm5hEbmh4eu+eKQtLorJLi9SIiARkAiMSwQE+RSW0RoOOrZbw5CpTRHPa6FxfbG0CUdALQdUx+IXL3awvaEfr60N2TNO8CEVBNPnwXbszPUqgoha+C0T21KJWborQ3VRNMdidmWQyxcWUZbrdXV9ZRbGRTHy8iIlAhIBiYBEYJwgMAEJqCBgNj97ponXW2N4HeOieJ/w6goLJnswDMMloYJ+2oqObtn0DpocaOzBVi8OEX7FsZlVGWDDgmLK8iQBHSffRbKbEgGJgERAInARITABCaiDsL366dONvNGewLBUEQyc8M3nUbh0XgiPx+MK2aoqBPw6imNwuHWAbftawAlOeBzEBYoXkJkVfq5YVExFfkBGQC+KUZcXKRGQCEgEJALjCYEJR0Bt4bGKzU+ermd3WwJdENBxMyLDTFn4mWeW0d9pAZWmQG7AwVZAUyHbrzCnOgdTC7HzYBtNPUkM9D+DxB9DaXwyd8VxmCUI6OJiKgsCGRGm8TMJxs1slR2VCEgExgcCojZguD7gxFehqA0Q/06L0MivyvM3pv8Ne2dYt3yYC2TyyTJPZsF1xvdoTTgCiuVgqTb/tamO/c1xVDcHdJw0RSQmK+B4wNGwtJT7BXGinZiMmb/oQm1/RLMVh5TqENRN5lRkM6e8mNfq+zjU2DsUFxxxKMXBGvnF42Rq8Iabmwx92vHHCYoojsLMigBXLS2kqtA3dJOOm1kwXmCW/ZQISATGCQIiKUsUu6hkUtTcAIetksImZqaJJ0xSKaFPKT4bJxc1AbspnsAjH8uG6kHTVLw+Fa9Xx6N63BU9RxXMwEJzi5fG77NtAhJQsFTrBAFVxlMEdHjmOYq7jG6q6VO+CxTH5345ZN5kFTRHENaTzXRnr0Vplsb6BVPo74+zZU89CVNHddyvnaH3JmH3JXAa/ov4s0hVOOkSJciniCSOxyYI6KzKIFcvLaKy0CsJ6HgcRNlniYBE4NwhkJHHdmMMtpImmrToGUjRH7PpjZp0dqcZGEiTSCawTFGlLdv5QECsYIqf4Rb2qwT8Gjm5IXJzwxQakB/ykRXS0DUblPGt7jIBCaiDqVr8aFO9GwF1zFPfKM7HpHrn5xQEUNBLk3A4SGHIcN92TrbML7ZlE4vH6Rg4WdUuvlsEAfUZDotr8phZlsPWI8c52NzrEkuPbWMqQzJNikJOyE9+2Dh5aJd8DrmqOw7HB2L0xxLvvOsX0JaCnM+pCnP1siIqCyQBvYCGRnZFIiAROB8I2CaObRGzVNoHYjR2xDjWOMjxwRRpRQQ2xtFK4fnAb4zO6RLQU841lDbnro6ahJUUU0rzmFQSprIgRFZYces9xmubeATUzizB//CpRpeA2qZYchgnTSyDKw62k6a2toqV08J4jRG9d5fJFXeZ5NixOl46eJIgugQUhYKgzVWLK8G0+d1rbURTDpoDhiMIaAYHUSk/s6aAxdNyRxDQjF2l8E5Pp1Ps3N/Jgcb+cQLcqd0UKM2pCrFxabGMgI7LEZSdlghIBM4NAmLpHVKOQn/U5GhrlP0NPXT0xjDRsVShlqK6zwhtnK54nRucLoyjuE/hEQuPImjkRkSVjHi9Y3swsAiqaaZXlTCrKkRxgRevJlLmxPP7wriOd9qLiUdAM7rrfP/xBvY3p0jb48gJScn01XEcioqKmF7qwTi5Ku4K14omlkg6Ojs52H7qMIuJW10A16wo5Wgn/GFH24gNxLJ7JmKqqSplhWGmlIX+6DwxTYtjrRFaupPvdB5dUNvpOMyrDLBxWRFVRX65BH9BjY7sjERAIjDaCJzwf3NsYo5K64DN3kPHOdbYR9xWSbtLveMzxWq0sRtPx6/K9jF3WhbTK0OIclvj1CXTC/5SJiwB/d5jYgk+helac46TG22YgIpKflVB51QNU8d9CwLLslxSZSsjltBFZFO3mF4eZPXMLHYfi7LtUPSPElBBcEWepKGeur/Y2BafCcQUFWucvhGL4qx5VYKAFlNVJIuQLvhvIdlBiYBE4Jwi4NZMO2DZ0DrosH1/K4fr+7BtP4pqYKlpt1ZCtvGNgGZa5AVNVs4rZXJlLjnaeFL9EdFewUYmUhuKgH730Tr2NyWxxALEeAlLDxHQ4eHIWGuOaMqp2SGafToBtZlfW8TcMp2dB/rZ0x7/owRU/DEjVvWngVHdoqTxAtypE1hzbOZVBblmebGsgp9I97a8FomAROAdISAe66Zl0RuB7Yd72Vl/nLSto9kedGFUoqQxTylCfUeHlRtdYAikVfDaNoU+k7XLpjG3xIuQZBwvbQIS0EzOyw8eq+fN5qSbeO/cdTsAACAASURBVD1umkswT5ddGjmbTp9ZpxJSkYxcWZhDUQA3ybwjljp56e5yy8jthZbDKev7p8E0ft9LBG1fUB3k2hWiCEkuwY+b+S87KhGQCJwTBIQb3mAixZ6jMbbt76bHNNziXN1WXQKKYmONt4TBc4LMxDpIyh1TDd1MU1mSy41LS8gLOWia5frLKyOkFS/EK59wBNQSXugO/PCxBna1JnHMcZQDeiHOkHHYJ9WBBZMCXLdC6ICGx71Y7zgcAtlliYBE4DwiIFLPjrUP8uzOHjr6BRnRScsl9/M4ImNz6sunZ7NyTh4Br1j99aD9WfOZsenTnzvLhCSggoD84NF6SUDP//w6Lz1QbYUFk/xct6qIaklAz8sYyJNKBCQC5w+BgXiabQePs/2tPtJCYslRSIlSd9kmNAKFeowPXDmLclfgRkZAx3ywhyOgP/h9XYaAWjICOuaDcJ5PqNkKC2sCLgGVEdDzPBjy9BIBicCYIiBk+pq7o/x+exftvSKXP+06ICXHsV7kmAI4jk+m2WmuXFTImjlF6OMgxWLCRkC///s6djbHRVn32dcguSmXJ/MmxZFG5s2ISKv4Oev237zehQf8WR/t/O54+rW4mqXnpwnLObEEf+OqYjcC6uqbnp+uyLNKBCQCEoGxQcDJuOikUml2N8R4ZFsHKUtHU4RqirBeHptujP1Zhn3Sh888fKHDf8/oZ18MzVFVqrNifPQ9c/E5Fh51SMj+Ar34CUlABRcSEdBXG6O41dxnPfmEdubJIiZRNZ5WThbuiP/pp9YBndkwu8f+c0VHZ3a487r1BXQtCcVkwSQft6wooaooyx3/i+Pr57zOAHlyiYBE4HwiIGSXFIhEEjy/f5Cte/vOZ2/G7txu8e6pttIZwjn0bHXVXC6OJ4CtQ8jp5/YbZ1Ic1AgKl6sLuE1IAiqikiICKgioMtJY9UwHYkTluIhmC8eI1IiJLFJq3hUBxXL1PsWNIpZNhPLneL1RhH2oEJ7LXM/bVdif6UCc2fZJ1WZhjZ9bVggdUElAzww9ubVEQCIwHhEQgoricdfXE+Ox1zt5q0nYN14EbQQBzYhKOigiUOSI56mIfo4jLfB3OVymZhO2krz30jJmVYfx432XRxzd3Sc8ARU69Gf/7jMiAuoIq0tIKyqq0DsSy+9C/P1dREAVxRbU0yWfoqmusPzZ93Z0p8rbHF2xsIVAvqpm7MBciafzcy0p1WFh7TABzXZ7cX56cl5HRJ5cIiARuIgQcNynicLxrigPvdLK0Z6L5OKHCKjQPrVsG1VLuX6WiuNHcQQBO32JfuLiIqS2QqbKFctyWDonCz8yAjqmo53GQbUdvvv7Y2xviCAkz86efjiuXZnfo7OgIsSkfINXj3RxtM9yCZapgl9YTbgvXV5SKiQ00/XU9dnCm9VBCMWaeFGx3HxRS3FwFBPD1ggbCpfOyyNpqmw/0EM0jutjn1AV0mqC7GQOqEnXW1RRTEw8J1MCHCGwID4bJnoZq00hL28rNil8rtOFanvd/miO8Pu1SWvWCa9Z0V/xhWU4oncOmhKnIuglrWr0DKTxWGLp2iGl6CRcr1nxhp12a+uMtEZ1uZ+mwSSd6RRrJ4WYWxpk8+4uegYcnLQfS3VIqiZpIXjsGGTbMWw7gG4bxA0hki9cA3RwPChqlJRquzp1HlvHPE10/0wmURqFpTVBPri6kKqijAyTJKBngqDcViIgERhvCAzHQlq7IvxqSyvt/eO1oODMkBdpB0LbtDzbS3GRgc+rud72xwdjHOp2SMSFz/27iBSdWXfO69aCr3gtg0sXhVm3IBufKiOgYzogKRF+dxy++7ujbGuIYL+rJfhM8D474OWGBfksrcnil1taeKUxioFFQtEJWUMe64KQ4nEJJ0piiHCq2GoaRxAsl4Cq2Iqw0DQRW+d6PNx5/RTips69zzTQ2W+65NTG6zpVeE0/ST2F4xj4GESxxdvM8JeKimJ7QI26osKOk9F5EzmvtiL28WGIN0IMUloKzdbx27ZrwaY4KqptuGQ4pZmYiobuqMwrUVk7I48jzRFeONyFjYFu6yQVnbSWwmtpLslWSbNmUjbLZuXz+Ktt7Ot2uGp2FuunBfn11g6a2uIkHQMRCjWH/Ib7NQ95VoQEQUKWRVqwWZE36hYraS6xjeo2uqPgs0Su7dlPG9PRWF4T4lZBQIuDkoCePZRyT4mARGAcIDBsMyK+Vhu6B7j3hXZ6+y8O0iVWJfNCOvOrsygp8jIYtcg2vGh6im1HB2hoi2ObFwcWItimOjrrF4S4akEehv7f7bYvpOk84Zbghwnotx867BLQzEL5WbIZRRBQheyAhxsXFLCwNpt7trRxpDtObb7NQCJJlt9PIBCgpakXx7SYVFmAaVscao3RH9OoyHXI8VjE4glyiwL4VD/19f10JWyCQZU7r68hnta555l6OnpM8rJSzJpUjU8z2X+slYaURjrtZ16JRcgLXe0DTJs+jWi8lwMHYuQUpqmsLqCnJ86+hgFMO4xfjTAp18u0yjw6oyneaGohmQqTZ6hU5Bpupnoylaaq0p9xy2hNoigGG2eFuWxuGYeaenl0VzddXWmKgiplk8IEsn30dUY40NKL7ocPrCxnflUeT+xs4+UDCSoLw8wptdh0KEZHbxI/SQqzPMysLYZ0hB0NcQYHkwzqQWblWWR5fXR2HGdSbSken8PevT10mgqiis/rWIg469k2y9FYNinMB1cXUF0iCejZ4ij3kwhIBMYHAsMEVET+6rsGuGdzG30DFwfpMhWVskIvcyfnEo0mONzSR3VOkDmTsmnoiLLryACDiXHkiPiuppyCautcuijEVfPzMQxJQN8VnGe68zAB/dZDh9jWEB2yonp3BDQn4OEGl4CGuW9LE5at8v5LCkklbQxFweNVGByIE7MhJ8tPwLbZfXiQzfv6mTU5wNJanxtN9GQFCKnQ3BzhsV3t9Ccs/ur6ycTSGj9/up5K3WLF8nxKivLdgqS+gQEeeq2buoYIf3FpKZNKNeKDBqFQCMMfp71tAL8vTDBkkHLiPLmrl92HEyyuDbFhdj7BsI+4neRocycvbu8g6QlwzeICCvMCxCwoylLxWA5bdx+nrifKlQtLWVKRTb+t8/CrXbS2H2flnFzKSrPxq0HsZD87DrcxkFBZPy+X2rwwx2IqDz1XR1Gul6W1fn6ztZ361gjvWZjPlNoi8nO9oKZp603z7KvdvNoU4daVxcyv8TLYq5GVHSSQbbuyIb/bfIT+tB8NC0sS0DOd+nJ7iYBE4CJF4BQC2j3I3c+10jdwcZAusZIX8KrkBTwMpiwiiRgLKnOZW5PN0ZYBdtdHiSYvjnQEEXBTHY3LFoW5cn4+HklAx/YbwRSV2I7Dtx86xPaGKCnr7CNpYsqK/JKcoMH7l+SzuCbMLzc3oxsan9pYy+66AV7Z38WCKWEWTC7g5UMDHGru5bIZ2Xg0jYdfamd6dZA1C7LZdSTCW02DTC8LsnByHk+90cmBoxE+dfUkYmmH+56p56alIarLynhyRzfdcYUPrsuhsTvKvX84xJ0bZzFjSpifP9NOf1+Ej19d7fbj7k1NGJrNbVfU8EZ9lF9v3s+nr5+JkjJ48PVByvMs1s3J5dXXW9nVHOdj6yvxB3Ue393jRhrXz8ilP5Li0R2dzJ6UxdXzc3mrIcEjO44J0SlmVFVhJmzseIwNS8qIOgqb3uhk+XSNhdUlPLmzh637uli1oIhr5xbz/Sda6I/18Nnryzjeo/LC3l4UJ8aNG+YT70/wf369kzuvrmTZrDIeeGGAtt5+Vs4OM6UizHcePsC+jox77dDK/VlNHlsRS/BBbl1TJCOgZ4Wg3EkiIBEYTwiMJKAN3YP87LlWjg+OTwLqyh2KDC1NVPGL2gMdzT75HBd1DqK+wq0dUETRq7CdFDqnKkEvTKsOMLU0m/hAlP1HkjQNpkiPkGlKaWA6aXdhVBQpee2MTupw81oKjiLqEBwsLeVGFMdLS6sqhqVxxaIsrp6XJwnoWA/csBPStx/MENCEqb0rbXdTENCQwQeW5rKkJotfPd+CYijccXk1T+5q49HXu9m4uJj1c0t48JU2dtf18qFVJVQUBXjwxVZqK4Isn53LI1taefFglDnlHj5yWTn7W2O8+mYft11eScy0uX9LMx/aWE5pVoBDbQlMK0pNWREpW+Fffr6Fz149hfmTSrjze6+RTNp89aNzMfwGn/vJLsJ+nS/dvoD6rgS/2XqYv//gPKKDcPh4hKBXYXqewhtHkjzyWgd3XFpN0krx/U0NhL0ebllZgkeHeze3U1Xs5eaVFby0u5f7d3YQ8NqsmZLNzElhNL+HaUUG3X0W9z3fyYppKitnlPPTR47xZmuU69ZUu3my336iCV92ko+tLWLTC008vM/BthL89dWTWTErnzt/toPbl5eyaGYp//tnh+gYTPDeFflcJfZ9rJ7tjSa6kyl4OtvmqMMEtJBJpSGZA3q2QMr9JAISgXGBwOkE9KfPtdIdGZ8EVNQj+G0NR4lhWYI66qcYwCiqjaOIClp/prxUMUmqKgkccnwO00q8TCvNxavrHK6Lsr99gKgpNGwyTTN1FDWJQxLH0dx6jZEtYAgxf4Ok5nVrJkREcby0lCpWNTWuWpjFxnliCf7CJs8TLgdUEFBBXr75wEG21Q+StN+dtNEwAb15SQ5La7P55bPNKJ4MAX3itTYefaOLjQuLWDenmAdebmNP4wAfXl1CZVGAX21tpKY8m7WzSnjyhUZeOhRnZonObZcVc6iln617B/nwhklE0xa/faGJO66rRbMiPLGriUjcIWglsGyDza0On7upmiWVRXz629uw0ipf/dhcHNXmH+5+i+yAwZfvWMix9gF++UI9/3jbIo4cbGT7nuMkVFGG1EtHPIeUHeSOy6pJpJN858ljZAd83Lq6DI/ucM/mZqpKAnxg+WRe3tPLE68dYeWcQlbNK+FYewf1jT1cMbcSxQhw3+Y2Vk4PsnpmMXc9sp/dzQnes6aG9y4K8Y3HjxLKVfj46ik89tw+HjhokkqZ/O2VFVwyv4S/+tlr3LFiMgtn5PH5H71FVyzNDSvy2bio0CWg2xotjKExPNubXrzPigjohy8plgT0bEGU+0kEJALjBoHTCehdz7XQNXCSdI2bCxFFvx6VBaV+8osC2G50UqyJncxn7UnC/pYoPd1xNwIqtF/SjoLlpBArzmFdozykMW96PmgGL+3tob0vcQKCYjXN/NmlePxCM8d2pRRHRkCPO0FeffUICTXsFg2r7yqENbbIJxUVr61xxfwQ71lcjKFLAjqmIzAcAf3W/Qd5pX6QlKjGPtsiJGCYgL5fEFBRBf+cIKAqH98wiSdfa+X3uzozBHRuCQ9sbXUJ6EfWlLoE9DcvNTClNJtrFpWz51AnW/Y0MrumkLVzinhsZwd7jkX55DViCd7mvmeOcfPqamqqsrjrqVfp7ocPrp9OV4fJvS938Lc3lTJvUi6f+tZ2LFPla7fPwXRMvnDfvhME9EhbD/dsauJ/3DyTeCzBLx87RrgwyMqF1ew61EdjRx93XDYpQ0CfOOoS0A+tKXcjoPdsbqK6OMAtq2p4vb6DZ3c2ctXCWhZOK+T+F4/Q3tXPR9ZPQfH4uefZBlZMDbF2fh6/2XyYnUfiXLmkhusXBvj6I81EYib/46aZ9Edj/PyZ3eTqOje/dx5Kb4LP//Iwf3tNFQtnlvD5H+6hK2Zy44o8Ni4uOmcE1HRgeW2Qj1xSIgnomN598mQSAYnA+UDgjxHQzv7xKUTvQ6HYo+APZnKxFBGlHGHtHHUcuuM2yYQwPBHU1KQ4N0h5YZjW3l7ae+LkGTar5uVSVJDH07u6qe+KnhiWQCpJUYEf3SOW8TU8rl33ySW3mGbQ0hohZXiwhbLMebSVPtO5JCLBQq1GENDrl5RIAnqmAL7b7Yc03fnyb/eztTGCap69Fad4O0I1KfJ7uXZVKTOn5fHwM/UYWor3XT2VF7e18syrraxfVsHKedU8seUY+5p6uGHdJKrzQjz53GFqKnNYtyiPwYhJWjHJysnmcN0Aj29toD9p8+kb5uKkHO7bdJBcr8n1G6fj90XxpBUcfyH3PnmAPXVd/N0H5lFdkc3fiwioafMvH5+H7Xj44k92UZAT5Asfm0tTez//+bs9LJ5RzE1rJ0O8h6Sh0dWn88gfDqMaPm7dMJX+VIofP3GQvECQW1ZPQvEkeWDzIbIDYa6/ZDIFeRYvvNpEOmmwZn6pe709kTjhLD9JxeDBJw6SmxPkujUVLrX/zXMHmVJayPIlpdx1/2s0NNqsnOXlinU12GYPYdtDhxLmt0+2s6+pnztvLGbe1FK+8KM36I4ovH91FasXhbnvd4fZWRdz9UA1ITF1lk28M6+YHJIE9Czxk7tJBCQC4wuBkQS0rjPCT59tY7wSUPFMETmeyolCgFN1nF3jTdfsRERGEQv0TK/IZ+H0QuIDTRw4eJxgdhZTZxSRMg227O50SemJZttoJ8RxFLfeYGSZsnDuFPLejiJyQQUBPssi5vMwhYQQvWHrXL0gixsWF+NGly7gNuGW4IXerMhP/v/u389LTTF0kWt8lvmEYpInVMhyDIoDKbyeBJ2DHgK6SjgYJxLx0J9UyQ5YBA04HjWI2DaFwQTZioe+iMYVy0tZMyvMM682cqy1D1SdzqhOZ0RzBdqrQyaGqdMQB9vIoSAnRa4RJ2B5GEhbHBi0EFKjtV4Lr1dhf78XRVGYFoq5d82BAS8eVWFyKEHa0jkaV9z+TQ1p+DWHqJKmM2ZwvE8jqMap8DvusnxD3IOoN6/0JrF0m/aYBw2N0iybHE+CtrhBb9pHod8mW08hVPdFZDHmpOjp86B6dSpCNkFd4UhfwrUkDWWnOT5gE0uGiOsapQUOuVqagOmnP2FzMBEjmU4zwxsg5E2wLyKk9D1UGTY5/gjdkSw60yppNYVfVH+dZbMUhZWTw5KAniV+cjeJgERgfCGQIaAid16hviPKXc+20jkwPiOgZ4q8ZlvkB1QWzyqjqtBwayTwaiQw2Xugg8MtKRLCNeYiaLZi4bE1rl6YzfWSgI79iJ9OQNXkqeH1M+mRkHcY1NN4Lb8bpteclOsHr6JjO2amik4VHugKtmNjKZqbl+mx0xi2CN/DB9aUcMmMAn6+pZHtBwfchOaUopIWfpWKg8+y0CwfCSOBo9loThqPcAMyfcQULxFB/lSFQEp339KiRqZ6L5gyXLF68bt4Pwy4v+vEDdP9EgqldXwkSWoJkortJnILMXqv6cHUxN+FAxJ4XVF4jaTidcXyPY7t5mCKNylRBWjYIqdE9Fd1f7eVGIpjYCtevJbHdViKC+sz2wFtABUhQA/9qoqqpPHZGl7Lh4VNVJgeOQ5B1zZeuCGJa7MJpYS3knCN8pFSTSw1SVb67COgogp+ZW2Ij6wroaZMOiGdyZyX20oEJALjD4FhAqo5CnUdUX78TDOdfRcHARVV8cIYJtuvkBs2yAr5SdkW3QMJegYUkuJ5M/6G9Kx6LNwPxRL8NUsEAS0Dz4VdQDXhI6Bq0j7rCKgIv2csITW3Wk4QQ59jukvESVVBd9L4bdVdlhZET1heCuLpCGcixUJ3NBZUZrvFPdua+zjamUATrHQoK9VjCZIqXIs0dCXhkkSxrC5sKwVtNrW48DVyt8/U6RmuXab7u+N376rM74I6Cpekk/LttqDJlqgSFOsLaVQl5W5l4XGXN8Rbkqj+EzkjaeHW5OpuCjfhTBOJ127ui2uVqRHXxV2s4XEsvLaQpxLEVbxzC3TE7zYaGfcmj5MioYqvBEGaM9agYluxrC5ItKmmSCii0lFxjyUItLD7FC5QIqVc9EMfIbtxpneieElwI6CSgJ4pdHJ7iYBEYBwiMJKA1nfG+NGmJjr6U+PwSs68y8NPLYGBKEoKGgqOYxE3xXNF2HSKJf0zP+543ENEQF0CujSX6xeXSgI61oMoIpEiN+Tff72fLY1xodBwjlpmSVgQMzGXM/PZQWSYZn7P/GU4W0X8Lv7v0VR0TSFh2ZgiSjgi3yTjtD68n3v7uHsNZ6SIHNThheiTR88QUnHmzPmGe+ImxZyyfaZ6MLP1ye2GCKbIaxERTXePU+/OTE+GW+Z/w1sM9070e+TfMtebuf7hI47sTeaYw8dyRNDY/VIY3jqz7bn5lhApGKtq/Ny2voSaiizXnlSMk2wSAYmARGAiInA6Af0vQUB7ztnD74KGTASKTjyklFOfwCeeS+Moj/PdgC0CY15b4drlYd67pAhdP/uVxHfTj3e674SLgNpOxl/83359kBcbYm7o8NQU5ncKjdxuvCJgOw6rhwloeRaqmzYhCeh4HU/Zb4mARODPIzCyCElEQAUBbb9ICKicGycRSKqau6p47fKQS0ANSUDHdnqcTkCt9NkvwY9tz+XZzhUCIq67dnKI29aXUVMelgT0XAErjyMRkAhckAgME1CxqlTXEeFHf2imo298CtFfkACPk04NE9BrlgW5YanQAZUR0DEduj9GQM/Ryu6YXoc82btBwBkioKWSgL4bGOW+EgGJwLhA4BQC2h7hR5skAR0XA3eOOzmSgN64rARdEzroF26bsEvw//qL/bzYGENEQEeLgIrkZhHuTmk6Mc0kizhFYS9e1Ut9RKHXShMUGkpDLa1aRFQPIQUqrTbSmk2CHFrw4zc11ICoQO8nZPo55NHwJxV8luLakolqdMOx3Op0UQSVUB3yk0KSySSiaeRagyQJIc6RUh2EHWWZ48dQGugxS0k4Bik1iuNEsJVCAk7GGcIWfreqKUqFMBxR8S4q+r2ZYygnqygNxU+ROkjCVulygiDcika4UwRsUXiVJqGqpPBiKaYoJcpkdippClOiqCpKgjBpBQyRqDlKTVTaXzIlyO2XVUgCOkoYy8NKBCQCFw4CI5fgj7VH+P5TDTT3j10ENOTESCh+EnjxOCbHfe2EnGJ8CQMPCfc54xa0KhZYWST1yAnwRF2FQRrL8ZFWHbcQVyN51uCK4tZMwa2O4aTdgmGh4vJOm9ex3WegpUXdwmCvdeq+yXd+qHd6ynO4XWYJ/roVYW5aXioJ6DlE9h0dajgC+q+/2MeLjfFRJaBimovBVu0086bmcOvl5ZSWqCiOTdPeAX75Yg87j5+8kURFuKj2nj8pj7+4rIqqYp1X9rZy99YGunot7lxSxhUrisn2BPjeIzt4tC5J1NIQZpqWY+B3TDTEj6hqt4gRIGCn6VODhOw0QjpTfC7kj/K8GjcsqmD2gmJ+/uRhmlraWTKlAtObz2Ovt2FpcRwsNzdSCO0ajuJW8SMq+Ieq0IWg7XCbPknlg5dNprXF5pEXW+iMxod1gN1NYprYT5DYodIj8WUzIu8yiR9VSWBYflBF5f7oEtC1LgEtp1bmgL6j+0ZuJBGQCIxfBE4noD94soGmgbEjoCIYEVcN91kiyKiWEAQuhaYLnyLhZCTUVHQQQRA8pIQM4VATBbIeRwQ7NFQljuN4SShnH7kTBbq2KgIs4lks+nSyHPadjLDoi2L7QE2g2j5EZflwEzinLmACaqERkAT0nQzz6GwzTEC/eO9eXmiIugT0bIXo366Hw3Xf2YbDzctLWDU7jwe3trsSEBuXFfPsGwP8/vW2E4cRmpliAi+p8fFXV1cwuSiLuu44X3mojqPtcb74gQUsnOlD1W2+9sAhtu5LEU2lMJWUazemWymCniCasBc1FVp0lUlKlB4ngK3peMwedMfAwItPVanOc8jKht3HQ9QWOfzDNVU8uaONn+9oYUAQQcBjRQjYCoZlkFQ8DHo8oKbQ0yk8igdVVbEsi5ywxuxCi1hK4cBxSKRtDE3FNE1SZhpTtTGUkHtu3Y2EOqSsQcSLp+oEMJ1Bwt4wZsyPqva5b5aj1hRYNzXMx2QEdNQglgeWCEgELhwETieg33uynqa+sauCF88OIT+YQy8bF01i6cJKtAB0J+CRx/dS19SHRj620u8GKlJknj/DTbgZVecFueHSGdQ3dPLgztazBjdk2GxYUU2Wz8fLO5up64khzEneaTMsH7oyyGWXFjK5Jp9fPdDJ4GDE1bAebwTUY3jf6WWfl+0m7BL8WBBQEeYXb3JxzcP7F+Ty8fWVNDf0gm0RLvZx7/PtvLh/4MTAijcnE4U1VWH+9spavN4kSk423/1VA51tPfzrbTWo6SR5pUH+47GDPP+Whp7q5v2XTuPS5dUEVIddh3r48f2vkFDLKM+Hf/rQIjbv2Uu4vIRlZTnsbUxy1wPbcLwFrFqQx6oZ5ew90MmK+fnMKk7TmnB44vUennqijuryINdcOom5NXkc74zzu1cO8uyRHkLeADevnEp5FuhieT83hy0H26koyaK9K8ZTrzbwgVW1VOV5aGhoYO6cWShBePyZ/bx8cJBO2+Kaap33XLsYj0flkYdf5robl/L6/gh3P7qPXk+MYDo0ehNeEtDRw1YeWSIgEbjgEPhjBLRxDAmogobPiXDbZVO5YkaYnrRCMp4iPy+EosT4900HOLYv438pNLKTpy2Ji9DMvCKNz9wwj8OHmvj65uNnjXE4YPP+S8vI93p59IUODneLFIB3fjgR4PE7MW68ejJLZuTxpZ8dY2Bg8AQBvZCX4IUa98gIqCSg73zcz9GWGcXJ//PzPTx7ZADFEuLnZzD7zqAXIt+yT1MIWTarcmLcfGkZK+ZMpbdb5d7NDTy7p4FBTaXF8BJ00mSLSL6js7g6yJ3XTKKlu4vaiiI2vdaINWhz9brp7DnSzvqZIb76ZDu/PtjPN67NZdX8GvY26SRSEWZNCtA/2MXt39nH7MJ87vqrWRw3HV44ZBLSTVbUamx6rYPvPnucT6wsZsMCH/dt62HalFquqPWwtzfFo9ujxJuPcce1ZYRzc2jsNMnNMggGDB5+vp4db3Vw+5WlXLooh46Ixr72BIfqBrlsWh5H22L8+qV2PnpJlnVrSgAAIABJREFUEZfM9bO3P4v6xh4WTA2R5zf5ux8fotKj8q83lNKkFfPCng5WzA8xKcvgD9u7+NKmNpEkQOC0vJozgP1tNxWpBZdM9XPHhkomV+Sc0CZ92x3lBhIBiYBEYBwicDoB/e6T9dSPSP8a7UsS6Vp++vjnT60j3NXJXz/TiBHPZnphko9/tJa9bwT4wZPbKPH24TcNOo08BpUsJtutZCl9NJNDXmE+n3vPNPYeaefBbe3kBB16+9O0xwvx2w7hYB+61U+/qpOdGyalGvR1QbGmE85yOJ5O0RjzYZkO04wWNEWlwc4nSYBydZCivCC6kqK136I+HURPeZli1hHPdygJhzAx2NUTIYhG1AozxWojK63RZebRYgQodGLkB/upCebSaaY5MBAlbVdQaSYJ+/rA9tGGQ0W2jxhxmge8dKg6BanYaMN/4viGrQnXbG5alcOHlpSiemUEdMzAz5xoiIDes4dnj44uARXuu8LlZ3apj9vXVzJjci42FulIikefb+VoWz99aZu9fR4cS3eTsUUR0RKXgFazt66OqupSuiJJtKRKcVEu295s4P3Li/jWHzrZ09rH9z6+mLqWHr5830HSis2HLi3jfRtq+OK9B+jtS/Gfn17Alrda+eZv91NbZPBPH1/O6409fO2xY9y2rJorFoT49uN1qKrF566fw0Nbm/ndjm6uWVrITcuLefSFXn63o5fJVTofvbyS/ojFwzsauGpRFfMq87nvqf1s3dfHtElZfHpjuUtAf/VSB7euq2DlrBz+7Re7OVgX55Mbq9iwvIy/u+sNrlhQxXvmlPDvv9rBjhYfs4qTfOWOmTzzWg9ferplDAioySVTA9yxoYrJFdmSgI7xHShPJxGQCIwtAv+tCOmJOo71jJ0TkqghEHbVn37fTFbUaOzuTLBtRxMHG6LEkiZmwiIZzOeOq8qZV57Dv9z9KhElzC2LSlg8I5fvP3UAS4N/fN8MrHTmKe73mCQG+nh8ZycvHoty5ZIi1s8rJZHUyNMdVCNKpD+ObasEc/ykUw5PbmlmW0M/772shlDIx2+3HGV2gY/3LK5ADXswDYdwwsfdT+9n6+EoVy6u4QMLC0gIq+2QWNNs5/9/uJFjTbn8xWX5rFpo8c8/aaU10sMHlpZx+aoZKFYnFll09lvc/9BuBq0c3ndlIdPKNLrSaaoCYZxkkjf3Rbn7xQY6TeFSODZNEtCxwfnPnGWYgL7JpmODqK6H+uhEQAUBDWomN60s5cbVJTyxuY5DnXFu3FBBTVkuiqryh23H+PWL3fRHMlLowgN+SVWAv76ull0HGtGzQ8yuzSbg0dnTGOFgQ4TbVxfznccb6eof4N8/tIBNO+v54RaFvkSaG2cl+Z+3zuHHjzfzRmMX3/vMSh7b2cLXH21mRo7DV/9yOW81tvK13x3ggyumsGF+Ft98pAFNN/mf75vGwy8O8siuNt67Ko/1k4P8/Ll27q+LMTnX5m/W1hAKeLh/RytrZmdRka9z17Nt7DpmsrgyxF9vrOBwS4RfbOngw1eUMn9KiH/7zVFeb3D4hw2VXL2iiM/ds52NS8tZO7OYz9/1Ei+3hJhXYHLvnfPZ9GoX/+8mkdujjHoEdN20AB+/QhBQGQE977ek7IBEQCIwqgiMJKBH2wb59mNHaRrDKnj34uwgNXk9/MX1c5ga0rC9CiktQEu3zU/uf5OutJ9Pb8hmYaXB//yvA0SNIO9fksvyGcV8/YljCEejf3zfbBq743z3iT0Uhj184JIZDCYtntpWz5opflZPDfHE9l6Otka5em0ZuflhHt3aQizpcN3qCuq6Imx/vYcblhUTDOn8ZnMjS5ZUU5kNT245REuPysqFRexu66G9KcLf3rgYR4ny2+f2E7GCrFswjX0H93G4OcanrpjCmrml3PnTtygImXzhlukcOtjHDx6vZ0pZHh95/3Q6OqLc/eQhPnBpNdNyPfz62Qbq4ibvW1lJKMvPXc8dpan97Cv6z3TSDBPQG1ZkcdvyChRR03EBtwmXA3oyAvoWTx8bEBpJp1Rjn8uxMJU0YZ/JR1aVs3ZWAQ9vbmPzgXauXpDDretqUBWH+56u4+HdJn0Y+JyUa+W5pNrPX19by879fbQlTN63ppjCPB93P3+Ytl648/JyfvhYPXtbevnWJxfR2NPP1361n0gCPnx5FTddMoUv/mQv/bEo3/zLZfzu9Ua+/Hgj88MevvHZ5RyqP843HjrIjavL2DAvl2/+vhVVt/j8zZN47JVOHni5lSuXlnPjsjIe3XqMh3d1M7Pcz0cuq6QjpvCHlzu4cV4hRQVevr+5jV31gyyt9HPnxkoOt0b5xZZ27ri0igWTQ/zzgwfY3mjyj1dWsHF5Mf9475ssqsnmg8tq+d6jb/LioQhLpvr4ws0zeWJ7F/+2qQXHEdJSo1lKaLF+WnCIgMoI6Lmc8/JYEgGJwIWHgCCg4kcI0R9tH+Rbjx4dUxkmG1G8qpPrGSAYTWPl6yycVsalM0uoyVd4oy7KDx/ez+3XzGBmVYC///FeEoaPm5cEWTazkO8/UufmaX7++hm8dayT7z/TTGFQ59YlWZSWZvPozuNMLQkwsyrIAyKg05twn5ten4ffvtSJYah8aHUOLT0Rnn1zgI2rCwiFVH71XBvTJwW5YnYBWaEczJTNK4c6eeC1Rrr7dD62bgarZnkIe71Ek7Bzz1Ge3hmnJeLwmY05rJmfxed+2MiymaVcvdrDjx+oZ3OjTq3P5PYNBVSXevjhk41sWF5OXkjjm/fXg+bj40vyKC/W+M/n2znYOXbFYC4BVeCGlZKAnp+7dEjd53//bC/PHBkkKvzXR6nZikLQSXLtrFxu31hLOpWi4XiaopIAOVlCIilGT3+au59sYNOhAdJOkJAFa2o8fHJjGdsPJXjzSILbriuksjSbf/7tUbIch09dV869v2/hmcMN3HHDFDbOKSR6tJvBHoXK5WW83DTA1+5+g7KCPL7ymdls29bKdx/vp7zQw5c+M5lDdcf57gOt3HhJAavm5PLDR9qIGir/62MVDHYN8PCLbdQNihuokmkejY7WKIHcbJxsH7/e0sKBPa184rJJ5OUG+dkzHexsjLFoUpBPXF3GsdZBfvFSB59YX8DsmlK+cv9eXm2y+PsNlVy1PI+v3ruPRkXnn26eRFl2ivquBEWBIsrCKe7Z0c9XH23GVExXK260miC4V07L4jNXVDC9PAiqCmdQBTla/ZLHlQhIBCQCo4bA0KPucEeEbz5ylJae0Xv2nX4NjqEzP1vlozdVUH84wW9fbqLVVMlV+/nKbetRAl38/V2Hue2qqSwpy+Lv7juKN61w/VqLxTVVfOeRQ1iKzhdumMtbdb18/fk2iv06ty3yUVxk8NsdHcwqzWXupDC/famPxoE4N60pwG8Euf/FVkJei1vWVHKsP8Km3X3cuqSWXL+Xu146wvHeJPNywqyal82cIj85WT7eOt7FD55oxYlGWViaT+WiAiZX6kzDZmdHki89uJ+/uGo+75mZx9/8cB8LZ+Zz9fogP36ok6caBqgyVD53VRV5RRbfeK6JD8+vJuz38U+/34/m0/nkokpq8r389Lk6DrSf1NMetbEfOrDh2CdyQGUEdLTR/mPHH0MCmlTE4r5DJXFWTcvlyjVTKSrw09eT5JUtB1G8GnpeFpvf6uKNnjgpBYK2wrKqPG5eVcMbdS28tLuB26+bR1lREV99+BWyPBofvXIyz27rZvO+NP5EBzevr2bdojI8hsHepj5+9PAO2q0ySosT/M17p/DWnm7u2dpBWYHOX147h+aOXn67tY6rFlUytzaHXz3fRHQwxR0rS5lWW84r+zu5/7ndTC0OcNPaqZRX5tDeD0++Usdz+zsI6AFuXl1OfoGPB19pYHfrcRZU5HHT6kk0dPTx+K42bl5ew7SKQn74h13sahvkL9fMZM3cMv7rwf0c64uwtljhmnVT6DVV9u04wN/dspBf7ezlO4814ShJksroyTC5BHR6Np/dUM40l4AquHpQskkEJAISgYmKwHkkoEIDtNo2+fxHp1GZq/HTx49xuKuf2dVFfHhdDW/Vt/P9p47x/kuruWR2Pj965BADPRa3XDudAo+P7z9ygLRm8b9unk13T4wHNtfh8/t4z6opdPRFeGxrMyvmBpldEeb+lwZo7Y9z49o8vB6Vh57vIehTuWl9Lk29MZ57o88VYQ/6HH6ztZ0ZM/Iozc7hhTf66ehv4nOXF4ORxd1PN3PJ0hocv8KjTx9GM1P8zS1ziMdU/uOh17jt8kqumpXHX951kCJviP/ng5M52hjl14/tobTcx+3vWcL+Y13c82wXn7yyktyQxr8/UI/m8XHrqjA1BQZ3P93Kvo6xJaDC6OV9q3PkEvx5uc9HENCnjwwQMYVA+ug0IauURiFsCQmKNJZmE9NUhJ67Y/kIOWk0JUkCHwOaieYIlyEPHseh0EqTUlQGlAD5VhwLD4OagiC1RXYfUcLE9QgeK0TQtvGpvah4iNsBoopBUk27Tg+lTj+2FaJN96ArSUpMVyKUTg3CtoXPsehWA2iOB0dNoalxIqjEHC+FtkVIpAUoQt9MxXZs4oqGEE7NtiyE11G3JlQEMo5PYdskpkECD2Hbxu+k6NL8bnFUvqnhJcKAobF+USXXbKjkyPZ2tuzqZlqln3+4uZYfbjrEb146jtdJ0q+OXm6KoqhcMzOPz2woZ0qpEL6XBHR07gB5VImAROCCQWAEAf3G74/Q1D12QvQJxUvIslg6yeFDl0/CHxbfuRqa7WDFBvnJ453s7TJZXBHgxuumEXIiDCbDRPp78Chwz/PNRHWFT26sxkqmKPNng0elt7+Pp3Z28GZjknVLg8woyubxHX10RJJsXJSLR0vzh22DBIJ+NqzKprMnxo49ES5bWIA/qPHIy+1Mzwtx+eIAgexcfLZJwrF5els3m/a2sG5eIdcsysOjBVAs4Tho8/OtTWw92MfNlxSybEYhX3zoALEBnVsWFbJ8QRnoKQY1i/52k4eeaqEnDTetLyIvYPGzJ9pBM9iwLER5rsbDm7s41DV2M0REQNMq3Lwmj4+uqJQ5oGMH/dCZhm7Cf73vAL/b2+NWt41W01yKJkR/dCzFRlhzekQiiyKWlzVSwpdIuBPZwlpMiDw4LsEUIu0eYa2JSVR1CDg2CQX8ju0Ss7Al3BbEUU3XFQLHwBRq+koS4YskmhC1FxFVYdMpPo/pA6iOB5+tu05GCTXjciTOHdeS5FhC/ld1+yksN4Vjka2YmI4XZaj/KTXpOiIJLTGxtemSXNWN2gqHBRwvcTWNj6TrzuRxbJJubqvl9k/Eg9OGyZyAyd9/cDql4TApLQfdGaQ56ufLv9zCvt4ccpzYKU4Y5358FK6bk8tnLq9gcklALsGfe4DlESUCEoELDYETBHSQr//+KM1jSEBFYWlcMyFtUaqnqSjKJuT1kYhbHG0+TsLrJeJ4KLRUQjkDlIc1jnXHiDs6Xk+aaDRIRA9QqrSTtgyyfGHycz309yeoi/lICXc/PUKeY9Fi+0hhUKbGUG2b42YWGAZZegw7ZTOY0sjxRrB1L31WkAQGOZ4YBbk6eYqX3u5BumN+ujSHXDOO35eiuNCHqnlo7kgwYELMzKZK78CjQbcdoB0/pVaSPF+CgsIQgyb0tffTm8pCDZjkaCmCJOmIZaEYCn7DxGfH6EsG3b6OVdMd23VEfP+aPG5bWYkqi5DGCvqTBFQ4Mnz3waP84PUBnJRQnRw9EjrGV3fidIpwVVLssT29I8i1OOWfx1MTEWCtl6LcMDk52fQPDtJzXCVlCWo8WooEJ6GwnBQfWpbFHVdMpiInPDT+o3/esR0MeTaJgERAIjACgaGv5UPtA3zt4cO0HB/j58OfHAzx3Tv8zBj5/9N3OO0zd2VONGEXfdLY+eSRMoo3pz5Thj51vef/3Hf+n+tH5pwjn3MiriQKvP5se9tzjsFsFQEmO0NAb1lbhRSiHwPMR55C3HIihvf7V7r48hPHGBChRck9xngUwLJsdE133SPSluXado7VOPiUFJ+4tIhbL60l2yuiz7JJBCQCEoEJjsAQQTrYPsB/PCQkh96OMU1wPC7Gy1NsvBbctDaXD66txpBWnGM7Cyx3sVjhrZYEX7hrB0cHPYhqddnGGoHT377HrgioKuTw2SvLuHppOZqquwRUpIHKJhGQCEgEJiwCIyOgkoBO2GH+81HYDAG9YU0OH1pXg6GPXq3FuQB4wumAmpgIytGfdvjyT3byhzqLmKOhutI/iisEL98Lz8XUebtjjB0BVR3hL2wjzijyXtfXBvnsleXMrsnCRnfJ59jR37fDRX4uEZAISARGAYETBHSQrz18iKbzuAQvSn9d53dHcb+TEfUMilibzDx/R5rDiE/dAl1FhI8yyjLu72IRfOh5PV7iB6LvqiMcEjOpAadf6yiM+mmHdDBsh5vW5PIRl4COXf7p2VzbhCOgrt26KAxyLF7e3MoXn2qh1fRi6BHy0wo9uigFkm0iISCKqmyhNqCo5Kkqn1gT5oOXTCIcCqLI6PdEGmp5LRIBicCfQmAEAf3KQ4c41n3+nnRpLe3mIuq2juZoKGrMLWgVPylVQRfFs0NNkM2QpZDU4iRUwy2O9VsKlqJgKpl9RF3BeGgqNgYptxBIFPiKol9x/WPVRGG0OPctawr4+NoaDOPCpu4TkICKCnRRmZ5msNfHF+7exc4mm7hm47dFpd5wYvNYTQl5ntFGQNx0ompfKBAsqvDyiasrWDa1EFVVJQH9v+y9B3ge1Zn2/5v2VvVuFUtyb7hhcMMYjOnN9CWUEGDDhmySL4Xky/+/yV7JlmQ3u2mkEEiA3dAMoUPoGBdsbNybXCRX9V7fOuW7zrySLSCAbMuyJJ/jS1zGmjlz5j5nZu7zlPs52eDL/iUCEoHBgUBPDGhNO//x/B72n0ICqjsx1wooAuJMFCwRCmU7GO4YRUbRUUYpknu8Qq5JAQsfpiZ0oh10R/yI4wWJGtxEKrEAElZbIa+oC20cW1gf4wM6dGF9FV7eLyzI5K4FoyQBHegn0yKKg6j/HsPBx1sb6/id2A3GxL5EQ3eXiGzDCwFXxZQSn83N5+Ry1TklpAQGd+zL8MJf3o1EQCJwyhHo5nS7qtv46XO72d946kbkN3V0NUrpyFT8PocOW+VwVTNdUR3bMbqlCnvG56AoFrql4ze8ZGcrqLpBQ3OYtq6ERjXKwIm5Hy9qwuCRFDAYkWHQ0h6hoUWEEAi+MXCcQxhjhDzjbefmcKe0gB7vVB7/eTbCAiqq7CT0Mjtth0df2sMz66uoMJNJsR0UR3OVLgVpEbsF2YYWAkJWS+ytbcXBdsRe0yDDY3LZGQFuWVDImLxUUAfO7TG00JOjlQhIBIYfAkJ2SPyolFW3IVzw+5tOod/aUZhfZHPDJdMIWRaqqrNlUwUvbKyig1T3C32EfioOccVyPVjj0nWuvWQ0GT6DZRsO8uaWDjpVUbxFyClqiXc+Kl7bRnXENyCOLYL8bVEwxel22Ys4UuH6Bg9x4ZTGVsQXX5yvYjmiJ6FgDZaDa6kVnEBx9buFao5F3PHicTSiWhQvDnHH4+p2x9AxnCimqmLbQu1byCEKiulg6DZzSjK58dxi3tlYxaubG92MFKGXPVBNcBpRTOauczO5c8FINOPkVRzsj3sadi74j4Ni2ibNYYs/vLiZ57bFCVsqquNzF6dOhIioEy7bkEJAPGSiwpQpEo8cLz7Dx/wxQW49bwSzSpK7ZX8lAR1SkyoHKxGQCJwAAjbYcRzHw67qDn767B4OtAwc8fn4wFtVm9/cUMrk4iz+47mdLDpzBNMKs7j7V6/SGs9E61UaWdg4o6qD17C5sjTIl66bjGNH2byrhd+9VMtBy8FvmwhBPVsLE8ZDtiqKqdi0WmHiiuZWDPS5BU4cV4De61WJRG10M4ZJHENVEX9E5ULd6yUWD6FbmouZPyBMGn7a4h3ErBRUpROvkUSqCXuVKBmuIz1IltJEE0noZhxTt/DpKkmaj5hp0xq3cHwWS8Ykc/eFE/nL6gb+/GGdm4Q1kARUbDnaNYNvzEvjjoU5KEbwBNbUyT912BNQ1yCqwqE2m/95YwPvbo3TFFYJaR5EoHRA7BplG1II9BRX9dk26X6bM8elctW8EmaXpuATLg/Xqi0t20NqUuVgJQISgRNAIEFARann3d0EdH+z+PidmhZRgvzThRksnFHA/761h/Fjg6RlG/zo93tosYLoRI9aQF1i6CE/Ncbd5xUwaVwGVfWdpPqTeOyNQ7xX0UwqCqNyVIpG2EQdhZzkJBTNYHd1lF1VEfyKxvRciySPSdCfTHKqj7qwyaaKOPtbQ5yR52FsGtiWQ1a2wbq9URraHaYVBRidYxM3fOxrj7DjgE5lQysXjg8yKjXOY1tN2sMaY1JVzhnjsKMmyoFGlbPGJlOQqZLk8REK2+w6HGVDfYiFE73ce+FYnlndwP+urXW/Qh5n4Eqiii1Hu+bhm3PTuWNRDoouCeipeQK6r+rKINjg2A510SjPv3OQ1dvrWV8fp8UXJP0kluo8pTc+jC9ud9ehH5+mc86kTBaeXcDEohQM8aC7vNMVABnGCMhbkwhIBCQCvRHoJqB42F3VwU+eFVnwpy5uMmYGuGsu3HXVBLocDy1N7Tzydjkb1pu0eWM46lHXcEKwycOsIoevXzueiupWPtzTyG0XnsGqbbX8/s0KgpqHJfOyuHphEYdqW2lr6iQ/J0jYUXnmnSqauyxuX1xIUbqX/bURVMehqCiZD8paeXJ1JZfNzObqmdm0hmwaujp4a00dmdl+rpo9lur6KkJhh5IxhVRUVPHA67VcMSOXL1yUzU8er2D1nhDXzMzklkvGc//z2znU0Ma918wk3lFLW8xhVGEmjY0O//XsdiaNS+IbF03g6dUNPLqm2v0KeQfQBZ8goAbfmpvGnYtF3frAoH5Mhr0F1OxOSRLBHrbmELVg7bYaVm2vZXd1C7vqvG7WWlT1ELIdgmp3HIg7bYK+njo3xqBeOSd1cOKx1XtVb1OwbJFSZhHAJj9ZYUqhyuyJecydXERakoaq9dTAEgPr0Z47qYOUnUsEJAISgUGCgIj/NMEx3BjQf39mN3t66YCKpPOBDEqaku/nyxcXkWwESEmB1nAH//n8bkpyCiiv66KipvMIbkIbNOj18IUzk7hybiGvLj/AjoYId1w8jhbL4dcvl1PTHuGWOalcO7uYv7xfzUtrqzh/agFXn1/MivU1bKlo4u8W5WMoCg+/U0lzc5i7Lx9LcW4av3xpPzNLA1w9O4fX11fy+vYWtK4Y37p1El7bw09e2khdI9xz4SQumZnMvz5dwaGmEP/9lTFsL2vl968c5Id/N41gMMC3HtlANNXPFaMNol0dWB4fl5xZiheVf/vzLsaUJPPVy4pYuqqeR9fWuN8ikc0/UE3EwXaoCQJ61+ICMPwDdenjus6wJ6CfREUEMStEQjE2b9vOB5XpNIZNDrVHONzUQaQz4RqwnR4Z2ePCVZ50gggIw7SgoSKz0O81yE0PUJQRID9oMC5XZ9b4IFmZGeiixKdsEgGJgETgdEegm+eUVbXyL8+UsbOxl9amsMQNoC3lX24bxayRHv7z6Uay8mLcccEotlTUMr6kkMdf3s9zm5uOzJZI4hmZ5ecHVxVQmBtky64WWmNRJpakogX9/GV5Da9sruXmOelcMSWPR9+r4687Wjh3TAZ3X5DL1kMtrNrTzg0L8mhuDfO/7zVR3drJP15azKKJOfz0xb2MLk5nyZxsfvNiGa/tiTIz3c8/3TKS/QfD/OLNfewNBbh1vJ/vXDOWP757iIfXt/Dza5OYMjqX3/2lgv973WSeW1PDr5bvY0R+kKvH66SkZOPxaIwfkYYSs/nRE2VMGJnGly8byZMranh0XW0ig/8za9L376IV8aYdqodvCwJ6YSGKZ3CrwZyGBDQx4cKNa7vaYxpNXSYH6pqoa2qntSnmWt5s12yuSB3J/n0++tibg22bLvaqpuH36+SPSKIgO43clCBeVTzWjtT57COa8jCJgETgNECgFwH98dNl7Gg8ujkXVjjPwBnieOT/zCTXE+O2X22mw47xs1unMnlUOnasix89dpBV+4QFVHxfwaMrzBsf5JtXj+VgQxsV9Z3olkJmwGFMSSY798f501sHOG96KtefncOTK+t4aV0ti6ekc8uiIpbtaGVNeQe3npvjJv386e1qqhqa+McrRjOlKI2fvbSfSaOyXQJ6/wtlvLe7nZKAzo/vmE40FOM/ni1jf1uYr5xXwnXzR/LjF3bw1zKFq0tCfOuOmRyuaKFkRBrf+OM6NrTBV2bncO25o3hu+X7KK1u4fm4uWWmZ/OjxnUwqSXcJ6OPLa3jkgxpXr2Ug6/C5BFTxcN/8dElAh8Qj7wYIuzoKiY1K73gNGUZ46qawV/UIR2Q2qkKGQxDPngSjwV1i7NQBJ68sEZAInJYI9CKgP1q6g+0NvQioiLIcQAvoty7L57qzi3lyzX7inSZTJyVRkJuN34jy/KYQD796kGgsiqKoZCbp3HVRAWeNSuXBl/ew4mADHjOJkkyDmy4ooDArlaeWHSA70+CORSVsO9jOnv2tjB0ZICXVy+PvNVLZGuPLi3Ioyk5h/d4mIh0dzJ6Qw97qLv74XiXnzyxyCeivXyhj2Z52NCvO1xaPY8GZI9m66QB1nZ2cN3MsrR0RfvjSdva3ahQocX52zxSm5PpdgvuNx3ahGQpfml3A3y3K4d21VXTEAiyYkiYqjfLvS/cwpiDIPZcX8/h71Ty8ptqVfRp4C6iX752TIQnokHgJ9OwKuys0WEJTrKcN4I5xSGB1qgYppNlcXdcE+Tz631M1IHldiYBEQCIwmBAQHysLHJ2dlW386KmdbG88+i0TVHQgy1mOzYpz2fRCgunJpOleqltbaWy3SQ1qhDUfT7x7gHCl7bcMAAAgAElEQVQ06r7N0wI6F07PwK/AaxuaOBS30WyVNAPOLPEwriiZPVVNjB6RynXzRrJzfzstESHGZ7LrUB2ryiPkpvr56oW5eLwqe6qF7JKXcDjs5npsro4wozSLM4qDrNheR1ljzM0pmJSiM3taAeNSfdiGTmdnmPW7allRHSVsx9FNjSunpjOhIIl15a0sq4iRpEQYk+PhkllZJAXSaW2NERayTFGT93a2kOpTmDsxnY37OlhzsC3hgnd/BqYpruyPxjcWZnHXhcWohnTBDwzy8ioSAYmAREAiIBE4LREQ5s04OF52HhYEdBdbT2EpzoATwasppKWm4DUMKtu6XL1MXVfRNI2O0FEZJmHzEZqaIu8iZoocjURzU1FVBUOzSTZMrp1byPnTRrD0nYMsP9DpHtAeChOzNGaNCHLPpSOoaY3xzPI62qNCBzRGVyRGRPjNNM3tK2bZrvi8CLMT1xUpBHlBH7qu0dbeQTRuEVIMhNdNWC4NLfEjxm7aIrnVQdEt/IZGSjBIe2cX8XgiV8Hs7tjQEn+PuQo7A+uCNxWTVNviyxdkc9cFY9AkAT0t3wbypiUCEgGJgERAIjBACHSzKlEJqaqNf3lmN5tqBtDn/rG7DNhC8j3RBLEMa4mEKBHXb9kWai8h+s8DSHMU0nWby+ZkuKonz75Xxdu7m92+xI9uw+Q8g5svLKCh1eEvyyupawt3+8ogqgq74KfH07la4G7ScaKFVEEzP70poni9myfSfZ7yWfoCA09A0y2Lr1yazx3nlaJoshLS560v+XuJgERAIiARkAhIBE4EgW4OurehnZ+9tI+VeyMn0tsJnRsQJa979dCl9ibDPZbBvl1C9CRqnI/L9FCUlUpZXYjK1qMWVM3SSA+oTCz00GXa7KuJEI8cvV5UTRTo/rTmdy2bR0cbUntKnXzaGb1d6t2gf2rvp4aAfv/mySyZniYJaN+W2DA9qmcb5SY3SW30YTrL8rYkAhIBicCpR6D7e1Pd3Mr/vFvBg+sjeGwVLxBVRNXygbOIGh8zIcaFS/s4mxi18G57bSXhRhf8r5e2pmIn0lM1TEzVcktu6r2kjyy3fvynN3Fsb7JsKqI46Ge1j1tTP+/eBi6buZk4xU6c331zPrMyVfAO7mTd01aG6TifheM8TbLP4wROniYRkAhIBCQCfUTAcRy6QiHeXH+I773SjOJ4CBKnSxUETbbhjkAVcRakWDx433kUiBKQnoFLgDoebCUBPR7U+niOiYWNSjQaR1Vt/IbH3Z3JJhGQCEgEJAISgZOBgNC43lTewg+WHuZAp4PHDhNzrXqSgp4MvAdTn11OiLtn5/DN66aQLOxeg5xuSAJ6EldP2DapbwqxfNkaSkfnMXvGFDyqfAmcRMhl1xIBiYBE4LRHoLo5wh/ePMATGxrwCeKpOJiSgA77deE3Ivzy7umcU5LmZvJrn5F8NRjAkAS0P2fhiH5EDBudHZXtLH11BSvfXc5dX7iEG684H58+uLPS+hMO2ZdEQCIgEZAIDDwCIdPi7Z01/Oz5fdR26aiOiaoMbk3IgUdp6F/RIxQGVAvTgWTb4LrxYb566zlk+kXalijeImNAh/4s9/UO3MBoGyH/Vbanlj89/x4vvP8h4ZYWfvz1m7n12gvwG4N7QfT1VuVxEgGJgERAIjA4ERClpA+1hHl4eRVPrD6ErQTxDnJr2OBEcnCPyuvYhBQNw45T6IGf3z6KcaPzMQxRuEX8DO5Nh7SA9uP6EjuOuKOwYdNBnnjqbd7dsIPD4U78tsUP/uF67rhhMclBXz9eUXYlEZAISAQkAhKBjyHgODimzdqadh58o5xVu6NoqvS+Dbd1ojgmju0h12njzksnc+O5uXg9GoqrOjBw2ffHi6skoMeL3N84L2xbvLd2B4898Q4btu2nKRxxRXB9tsV3vng5d3/hQjLSkvrxirIriYBEQCIgEZAIfJyAJv4/ZEZZuauV/337EBtrhEVMtuGEgIWJbrVx94JR3Dq/lOxsEfUpNhrKkJB+lAT0hFejg+WYhGMab76/jQcef5k9FZWEonEcR8FSVDTL5p6bLuTe2y8mPzvthK8oO5AISAQkAhIBicDnI+DQEbFYs7uJx5YdYsuhMI0elYhqE7Q9GI7lirwLIXbFGeQp059/s8PuCJ8tNEptLNXCUizCiiCWfhzTwaOZ5JidXHF+MdeeW0JxksctGzroU997zZIkoCe0ZIW0hU1LZ5S/vvkhjzz9Fjur6ombiboLooSYeLSFCu7tSxby9TsupTg/84SuKE+WCEgEJAISAYnAsSDQGo2x8XAbb7xfw/JtzbQ7fuxul3zCUWuD0I080oS19PME1o9lBPLY40Ggu/q8a9EUXvU6XSVgQ1q8lfyUGLedP5l5M3MoSAavG+85tMIsJAE9jlUhxH7Fj6U61La28+IrH/DE0nc43NhOuFfRrx4CKrQ/lyyawTfvvpIJowqO44ryFImAREAiIBGQCBwfAsJUErEsatpM1m1p5tW1+9nY0kUEHyHFjw/FzVUQ3zWElc1NYJEE9PjQ7r+z3ApSNgTR8FkKLYpFpifEpdNzOf/MkUwpTCLZJ2inAqY21PgnkoAex1rpIaCH6pt45Lm3ef6l1dS3RjHdHeTRXaTabQFVFY1L503gvnuWMGVcyXFcUZ4iEZAISAQkAhKB40SgW6FFlEZpC9nUtDqU1YRYs/kQW/Y1UR+ziWkieaW7brSjgyM1q48T7X47rUVV0e04uU6YUZkpXDBlBNPGplGU5SEnOYDhsRFWUrFXcNOOBn/e0UewkQT0GJaKa/UUu0RNYe++Jh5+8jVeXL6O1o4wjptx9tEdo6hPG1MUNDQWTR/HP927hJlTRh3DFeWhEgGJgERAIiAROFEEjn6bBBcVtCUat+kMxekMxwnFLeKWg+0SVcFmRDzoEGMzJwrRIDxfbAg0DbwaBLwGaUGDgFdHVRxUwTZ7TdHQyHv/KMiSgB7DohO7x6gTZ9eeKh546EVWfriXhljkU3uw0YgpIiRYY874kfzoa9cxd+b4Y7iiPFQiIBGQCEgEJAInDwGXcgrO6ZJP2QYbAgmemSCbw21LIAloH1ebeDjDlsUHZbv5ze+WsmV7HZ0xsNT45xBQYSBXmV6cw7/+n5s4d/bkPl5RHiYRkAhIBCQCEgGJgERgeCIgCWgf5lWQz2g0yqr1W/nn3yyl4nAbHY7Yjlj4eycOfqyvhAVUccNCJ+Sm8NP7bmHxOTP6cEV5iERAIiARkAhIBCQCEoHhi4AkoJ+YW5H9J1hld1RvVKPNsnhlZRn//rsn2NvSQFwEZzvCse6Q6oiq7yadIhBY0dxMwt5NODVURSUrNZn/+t5tXH7ezOG7muSdSQQkAhIBiYBEQCIgEegDApKA/k0CmgjndRyb5rY2Xnp7Kz994FlquhxEZruimihqnIyAzvlnnsHo0lKWb9jO2u3lqPYnTaIifsPr9XD///clrrno7D5MizxEIiARkAhIBCQCEgGJwPBFQBLQT9grhYi8jmUqNLR08MDSl1m6dBVdESFJ0UnxCD+XX3k+iy+ex4iMFNK0ABu3lfOzPz7D+9v3uWKxwuKpqAq2bX8ksPvX3/8iN142H+2I3MXwXVjyziQCEgGJgERAIiARkAh8GgKSgH6CgIoSmh7qazv47QOP8cRb7zNjYjE3X3MFZ585heRkB4+QQdBAc0W3dN77oIwfPfA8H5ZXk2THjxBQxxayFkctoj/5+vXccvV5+P3+br01uTAlAhIBiYBEQCIgEZAInH4ISAL6iTl36OjoZMWKVYwcWUzJqDH4fDq6WyZXcYmjSEpKCPbaOFi8sWIzP/zNc+ysbMLnJGJIJxenErVi7KwLY9k6SabJN+++hi9eu5C81FTQBlZSwcbGxHQlocSPGL0oFPrRJmU4Tv0r4GP6e2KK3MkSlnnxY4gir6d+mHIEEgGJgERAIvA5CCR0VbuiNgebFKrbTZq7mujo7CLL72XWmEwKMoKnLYqSgP6NqRcEMxaLoaoqhiE++J/WErXg31i+0SWge6oa8dhCrN7ktiUL3DjRZ99cS0tUwWc73HvrFdx90yIKM9KFOOjAa3q5oa3iP91JVojx97REYpVsgwSBbsE3pUebT6guuBltUh96kMyQHIZEQCIgEegTAW1qD7NmewNlhzuICgEdRaMoI5kFU7IozfWftihKAvopU98jypuwdH42AX1zxSZ+eP+z7KxswOtueCxuXTKf8+acwdIX3uXd9bvBUvjidRfwD7ddRGluDq6K04ByCRscoVnqEMIkrniIxTx0dITp6uoiGjGxrOEmczt0nmuxzkRlC0UV1nUbj9dLUjBIcrKKT7Pw2AqGWDSaLoKMh86NyZFKBCQCEoHTFoGEBbQtFGddWTNbK9qJqwaOo5CXHGDBGamMKfCdtuhIAnpCU5+wgAoC+s/3P0tZNwE1HYvbrj6Hb9xxDW+/+wG/ffKvVDeHuPHSeXzjjssYV5R/hICe0OX7eLJr5XQgZkJdh8mW8hr21bYRsQz3303LRMGDrgb62KM8rL8REAlriaS1RFUS0YQFXtPCZKaqnFGax+jcJFL9oOuuRkP3ECQZ7e+5kP1JBCQCEoH+QSBBQDsiFh/ubmXjniZMRQg4KmT6DRZMSWdicUr/XGoI9iIJ6AlNWmJxLV+zkZ/89i9srmhGEYlHmsM1F87lm7dfiaE6/OfvH2fpml1cNm8m373zYqaOKwJFP6ku+ISj3cbCJGLqNLSprNvbxuGqatfSKerUJ/y5sg1WBBJEVMQdJ+J1PZrGWWMymTg6QDAYRRXbBsXvVtqSTSIgEZAISAQGGwLdMaBxhw93N7FuZzO2qrsWUL9f4dwp6cwsSR9sgx6w8UgCekJQJxbXus07+OnvnuP9LYddUmCpDpecM4P77ryaSeMKeeql5fz8ib8ypnAE3/v7K5gxseSkE9CEkL5Na1xh66F21u+oJhQRoxOcptv5L2M+T2j2T8XJqmMyMstg3pQcCtK8GB4dRZUE9FTMhbymREAiIBH4bAQSHCFsKmwob2Ht9ibiqK6XSzdsFp6Rxtmjs09bECUBPaGpTyyubbv3898Pvsjrq3YKexW26jDnjFF898tLmDdrItX17fzb/f9LXUML37nnOmZPG4ei6gnr1gld/9NPFgu8tctmU0Uz7++pI+x48Isk6iPN6U5IOkkDkN2eFATCigePY1HgiXDOGUWUFAXweISrXmbGnxTAZacSAYmAROC4EUhwhIitsqm8ldVbGogr3QTU47BwSjpnj8487t6H+omSgJ7wDNocrG7kFw+9xOMvv+8SAUtxGJOfyvfvvY4rFp+NGXd4/b11LFu1meuuWsj8mRNxhFi9ay/t/ybIZ3vEZnV5J1t21BCxddcqa9hHLWUidhXlMwrZ9/+wZI/9gICpOCiOhs+xCXpiXHx2AaV5qXiN7qy2k7Ki+mHgsguJgERAInDaIdCbgLbx/pZ6zG4Canhg4ZQ0zpIE9LRbFf1yw4mCndDZEePBP7/KLx59ibCW0Ar1ewy+c++13HH9fILohEI2zz/3FpMmjGfmrPGoqshIF1ar/nOfCgVSzYbOiMW2w+38dVMTluSY/TLXg7ETEcmblaRxxVmljM1WQBdrKmFZl00iIBGQCEgETjUCiVC4sKnxwd4uPthR64qY2CgEdYeFk9KYNk5aQE/1LA3J6/cQUMuEp15Yxk9+/xdqQ+EjdeS/dMMF/OMdF1GUno6qGOzedZC01DRy81JdjdCTQUCFXvmhhgivrNlFdSRpSOIqB913BDQnzoyRyVwwPZ/UoI1boksS0L4DKI+UCEgEJAInDYGErElnFFbv7uDD3Y1o3UVt0rwaCyenMXFU6km7+mDvWLrgT2CGegio49i8uXIDP/3982w7UHukxwUzxvKdu69m7rRJLi+wRdilEGA4Igbfv2RByD91djis2FzNxkMhYm6cqWzDGQHDdvCrYS6eM4bJ+YZbJjaRZCabREAiIBGQCJxaBBIEtLXLZOXONrYdbO+WcVbISvJx3uRUxhTJSkindo6G+NVFOc5dByr5xZ9e5S9vr3c1voTSV3FGMt+953quvXQBiYJKIguop5yN+P/+K2sjFEljZpTqRoVn3t1Li50CSmyIIyuH/3kIGKIsLDYluQZXzS4kI9kj+efngSZ/LxGQCEgEBgSBBAGtbYuwckcL5bVRRHU7xVHITw9w7uR0ikd4B2Qkg/Ei0gLaL7Pi0NnVxQNPvsZ//M+bdMQhBRu/rXDr9Yv5hy9dRlG2EJs9eeLhIqmoxWzn/W0WK7c3YSkKuiMDQPtlegdxJ8KirmFh6SY3nD+WqTkBjP4LKx7Edy6HJhGQCEgEBjcCoqJiXHGoaOxkxeZmGlttNEdFc2wm5PmZd0Y2memnr6dSEtB+Wr+WZfHKu2v56UOvsPNwPR4HvLbC1IkFfPvev2PhWRPQhev9JLlHhQW0IdTJ0+9UcaBVx1EsNyFJtmGOgGKhOxBVbS6YmsX5E7Lxe6Qk0zCfdXl7EgGJwBBAQCjSRG2H7ZVtrNjcQCSuoToaumIyszSJ2ZNzCPpO35ApSUD7cRFXHKzjV396kWfeWoPlaK7Iklhc996+hC9cs5DsVB+6myTS/00s9OrWMI++spsmOwlHjaHbp+/C7n+EB2uPgoCqRBSVGfkG18wfSXLAjfeQTSIgEZAISAROIQLCAtoWirGxvI31e9sw0VEdFb/HZPaEFM4cl41Q0DtdmySg/TjzkZjF48++wy8feYGa9rgbC6pictakUXztK0s478xJ+JWEf9TpkW3sp+tbtsPe6i4ee6OCkObHVuPo9skhu/00ZNlNPyCgYLovtBg6xSkKd1xcTFqSpx96ll1IBCQCEgGJQJ8REFagRKnBI6fYtkNNY4g1O1uoaIghdJzF+zorVWHupGQmFKahu3KMp2eTBLQf593E5sMdFfzygRd4e105wgCpiRreusEtty7iKzdcxKj0ZDcW1FYTIvT9tfmJWzYfVjTzl+WNOJpJXFXwWKfvwu7HaR3cXSlC/VUoK6gE/T6+cXkRmcnSAjq4J02OTiIgERhWCDgOQg1HfNAV5eh3N2457D7YwfKtjbSbNpZ4Vzs2EwsCzJmUQU7KyfOKDgV8JQHtx1mysGmLWfz56bd44M+vUd8WcWWXHEehtDSDb911JVfMn0GK38BW9H6thCQI6NryJp5d2YyiRImp2kcqH/XjbcquBhUCItBXEFDQdYP7lpSSnSItoINqiuRgJAISgWGJgEgrFqRSfOMtC2zTJOBLJBW57vcuk7W7mti8vw1b1dzjPJrFrLGpzJmYg0+o0veXFWoIIiwJaD9PmliMm8oP8KsHn+ftVTuJu5W4VBTFZvGCCXzti1cxa0Iphlu7u/9KccZNmw/2NPHs+03gElBVWkD7eW4HZXfdFlAxNlXV+P51Y8lOlQR0UM6VHJREQCIwrBCwcQhjEY9Ba3MYj6aTn+13yadITN5f28FbWxtpDjvu196wDbLSdOZMTmFifhAcTRLQYbUiTvnN2HRacZ5/ZSW/efR19ta2ullvYpX5AxY3X7mQe266jJG5qW5C0pGk+B5V++Mcf4KANvPsqiZQo8QUFU+v2u/H2a08bbAjoByVOlBVle9fN0YS0ME+Z3J8EgGJwNBF4EgFGhtHUWi1ohyqjtFY28D0cSVkpGoIwZuWrijrd9ezdn8XMU1Fd3RSLI2JI/2cOTWNLL/uGqekBXToLoVBOXLbsamprefXj73OU2+sJ9RluvEhlmqRlxbg7hsu5rrLz6IwKxfdzUmyT3ghxlwC2spzqxIu+KiIAZUyTINyfZysQamaIKCjJAE9WQDLfiUCEgGJgEtAbfebbsYV9tQ3s3FPjJxUi8UzChGGANN02FXdxcptNTRFVCKajW57GOlRmTsuiVFjUzAUoZRzWvNPIcovUrdk628EBKwrt5Zz/yMvsmb9HiKWiBUBj+MwekQaN197PjdeupDsDB+qKn4jEkeOPxhEENA1u1tcAioqIMVUJAHt70kd5P1pmsb3r5cEdJBPkxyeREAiMKQRsBHpRBFLo7omzIc762kPw7zpqUwZ6cdSdBpaYc3WOsprw0R1hbgCPkdlal6A+VNySEpREH8EAT2d64ZIAnoSH4SOeIzX3tvAHx59ja376rBccXgFXVUozEvj7ivOZ8ml88jOS0LtlTl3PEMSBHR1WRPPuhbQGFFJQI8HxiF7jqIoCAvo/3+DdMEP2UmUA5cISASGAAIWUUflQF2MLTsbqGyOk5+qctG8bNL90B4z2FTRzpZd9cRsg4iIwHNU8nwqcyalM6E09YipSSURG3q6NklAT+LMm5i0dMV57uXV/PnJ19lbV09c0VBUsexMJqWlcPVFC7h+yQUU52dgGYm63tqRvVHfB+daQMuaeWZlYzcBFaU4h+feSsTXOIqD5f5FxNCIJC8QddHjQndAsVypCxsRd5OouytidYZvE/IfDpqm8IMbxpGTevrWFh6+cyzvbCAQ6B211BMdNRDXldf4DAQUXEnDntaf8oV9w114KLUjlbQt2+Zwq8XaHQ0cqg2jeFWm5/tYODMd29LZWSt+V0V7p6hPKIqEOCSpDlOLkjh7cibJgUROiGhCJUdYQk/XJgnoSZx5kSEnsuLr6tt44bl3ePTllVQ0tqGoYsmJGt6Q4fdyxblncePV5zJmSilew8GHqBWrH5NH3o0B3dXM0uUNrgtexICqoo9h2NRuAhpVHZdkG4pCckAlK+gjjE1TRzuhiI2JF69tu4+3IKPDtwkCaqJqDj++cZIkoMN3ouWdnWQEesejubRARqidZMT70L1yhPt1k7aBJmzxBAF1l4NNTXOc93c1UlEbxbENkvw255+Rw6gCm6oGheW722hs6AIngIWKrUQoTVeZNzmH4twA2nD+FPVhOnsfIgnoMQJ2LIcnZGfjWCjUVrex9NW1PP3yu1Q2tBFzdCKKsFIqpKgx5p01jmsvnc/CedPISgmiH6M8Q48L/unl9ShqnKiqDlsCKsi7aCaJnWVJpo+SglTSU4JYaoTqxk52HQ5R12Gh2ok4mwQNHa5NVOCISwI6XKdX3teAIOCmQ7iE80ias+SfA4L8Z19EEZ4uxUaEGSWsMgpOt3cv8W8nuwlLpkUUh5b2KBu2tlFWGyLuBFyvW266zXnzcojFQmzY1s6++rCb06E4XhzbIjVoMnNCFlNK0gjqp7fF8+MzJQnoSVy7wgIqCKhYvOChsq6DF19fyRMvLKO8psN1tqvoKI6Jqoe4/KyJfP/bdzOqKMslpsfCmQQBfX9nI0+/V4+qm8OcgApkQbVVStINZk3KQvVCbWMXaUlCZy2NreWNbD7QRMxMBDQM70w7SUBP4mMsuz4NELBt8U5R6YpDNBolHo+75NOWSiKnfvYVG02zMDwefF4vHlfSSBTfUNyM85PeHDCVODUdsHl7E+WVnXQpfreedrJqMq7AT/FoL9vLW6moM1HMng2MQkC3mVDkY9oZWaR7xNdefPMHYMwnHZT+uYAkoP2D49/sJbGXFv8VbzEVETvS0NLBu6s28vTzr1G2t5muWBBRsj0pEOE7d1zF9VddQEaa/5iXqCCgq8oaeWx5A6oqXqbCBT8Qu8P+AVATpczc+E0RBStifo6OXfyL6gg7srDqatiKTUy1CCoqs0pSOGNCHlsPNbBldy2p/hTyM4M0dHVyqDmKYwo3fWKM3TWDsJVE6HdPE5XUxSZb9C2u4caWDqmWsBCoGvz4pvHkpskY0CE1fXKwA4dANzcQATru29k2aAuZHKxpoS1s0xnTiMVixE0hnQfmEHqHDhyIA3slVRBQxUbXdTweLz7DJiOoUJiTQkaSgSHe17YINxO1r3ss2CdA8nprcouunRiNcZ2VW2o4eChOzHEwFV041wkaMLYwm45wC4fqo4QVDc2Oo9sqXtVmdH6AWRPSyUjXESN0DU7HYlkaWKgH/GqSgA4o5AmSFQqFWb9xE0tfXMeydfsIxaJcf9U8vnnnVeTnpCOqcx1rEwR0ZVkDj6xoduvPq47YZ4mX7FBpIllIcyNjhbvc1ETcTaKJ94uwCItkIvHHUmxM1STdq3HO2DTGFaZTUdNOY9hBUw3qGps50NxByDLwCWKJlQhid3S3f1NxxOb1SNMdCxFXmrCUHgf4gwBiwdc1VePHN48hN01WQhoEUyKHMCgREIFRClHHob0rQuWBKDWtIQ63RmkTWnlHsl0S72rZBgcCR31YinB9EfRDfoqXwowAo0ekkJniRQjJKG5lODFvJ0pART/im6HREoqxek8T2w+045jehAZo99dCU1WCAT9doRCWLYwcCWNAwIGiLA+zpuRRlOlBhBH0pB0NDkQHxygkAT0F89BTpmvHnsO88MYqmtvauf3Gq5g6rgAjoUx/zM21gO5s4I/Lm9CFNcxWUZWhQUDFhjOq2hgiocgRIQkKca37BSBeJYKA2iqmYhNXbWzxD7ZDtt/gnPFpnFGQSleXRaulYPgcOiMmH+5pYF9tGNU2XLIqviseR0ezVSzRR69viyHcb4qDqdpuxK7HMobkLlUQ0H+9ZawkoMf89MgTThcEHDrpcgLsrQyx52ALjfUOnfEoMU1xY8q9vV8MpwsoQ+w+TTcr3sFjOSR7BAn1ML7ET0G+j4AhbIzCynh839EeKBxixEQGu6mzZkMVO2s6iZh+XE+dS3KPNvE974lFFZ8Vn2JTmOnhzEm5FGR7MeQ+5lNXmCSgp/Dhc0yTg7U1dEVNRuUW4Q8eW+Z776H3ENAHl9VjqIK0DSULqIKpKKQaNtNG56MTJ6r4jtye6ghyatPQFWN3dT0RsZd0IDvg4Zzx6UwuSuVgdZidB1tITfcwrjSTww0dfFDWREensKiCqsQpzkoiP80Hhsd1w/c0rxPFRGV/YwuVLe2opmfIEtB/u1UQUOmCP4WPtbz0IKOf6CYAACAASURBVEagK26xtaKZDfs7aehQ8DqJzadr7HLtZkMt/GYQg32ShiZs02LO3NwkcOmmcMlPKA0yoSSV9IDPjbQ87ubghmG12gobtlWyszxEJx43bMtnR7E+Q7Pbo0JppsGMiTkUZ3kTpbYlAZUE9LgX48k80bGwHMvN6BN1Yl2lh+NcrIKArthZzx9dAqomLKBu8tPgb8L1LSwPqUkmlyyehk4Xui0qQyWaIJCmqlBZE2L1h3uJOB7iqkqqV2Pe+BQmjkpnXVkz63a2kZ/uZf4UH5aqsaKsncomC8NWMYgwZUI2Y0elkazraL188KZqYeJj49bD7DvUSsgeQklL7sfTQezCRUD+T26TMaCDf8XLEQ4UAono+0Q6aMjWWFcWZmd5JQ1dFpbqc2MLE0Qm8cz3kNGBGp+8znEgIN513fkVjjt/CprtkBqA8aNzmDo6jUy/jeES1YR80md+VnvHfNoQc0y6HJ31u5vZvLcaywy4BhLheNNcO3miz55Ni+WIPAOTJMNhZHaKG/OZk+FH77nocX7TjwOZIXeKtICe0inr2W13C52dwEJ1CeiOev74XgOG0AB1CejQ2M2L2zYsHd0wyckL4IhSospRAiruw2PbhMMKLU1RLPEaUB18Oswak8T0iVlsqKhjzbYmitI9LJySStjSWbGznao2E4+tI+I8U1MNAkEHW3OjZI/MvMeJozgGrc2m68oXrvghk3vguoMcbFvEv3YT0HRpAT2lj7W8+KBBICEhbhN3FLbsb2D51jDhcERE8OAoaqIwSC+KkkgalW2wI9DzqRSzpTk2ups54ODzeTlzYjrTS4KkeVV3jj/XCNld2921gYuYTxu27Gxic3kzbaaC101a/QwS69ikGlEml6YzujCd/Ax/wvIp2+ciIAno50I0NA6ImRbLt9fx0LJG1wWvOcIJMTQ0RMTDHU+oy2OLeBrX2XF07AkdAc2Ns3GTbRwnYcFULEbnBjlnSgGqYlHTHCXZA1kZXnZUdvHBniY6o6abGClCElwLhy1iSD+KiyCjRxMOHLxDqjhaIrdf/BExoK4FVBLQofHQylGedATituNmHx9qjvHK6jIaO8TmLMEOxCsk3muje9IHIy9wUhDQHMsloeLbIDxBmakqC6YWMrEgiNFtrPw8PihiPkVol+kYbNzdTtnuBtrCOnHNcXMqPq0J63mSrjJlTBqTRwVI9VsYqv+k3Odw7FQS0GEyqy4B3VbHg8uEBVSQNBVlqFTxUHBllRIt8arobaFM5Kb3WCYSskqChEYUi6Cmc8aIdGaOTSM1NQnTilNe3cz68g6q2sWLI+b25hJM16wp3DK9CWfCRZdoiWsYtua65YZE6w6I78mClwR0SMyaHOQAISDeB7Zt8MKKXWyvc0QC9RHrlHgnxJThWS1ugOAdFJdJWECPhpsJCb/JI1M574wcslN7LNyfMVSR06pAG7BjbzObyjvo6koYRIQ3Tunlcv9ELw54VIX8DI1JxcmMHZmOXy6pPq8LSUD7DNXgPlAQ0GXb6/jju/XdMkw6Ij5mqDTL9Vn0Hm/vPWtvNtgjx2S7WfGKrZJkaGQmGwT8BqZt09oZpjXkEBdEspugHU0z6KG5n9a/KIM6VNhnz+weFWX+r9vHkyctoENl2ctxnmQEHDPKjsPw4upddNjJ6IrYkPY0Iel2AskqJ3nssvu+ISAMLb09ZortIcVjsWjWCKaWBDFcQvjpNlATkwg6m/e3s3F3HW1hFcdWu6WTTDc8rHf7pHdOR1ctUv0aBblJTCxOIj/Dh9eOuGpQjioSmBImFBFrLFdcryfQceuPyTbUEeghoMICmtC1TOhdDqXWKyL2iDWyhy5+lIIm/jURr5WQ9XV/ukNpE0u62832NwD45G8+ojI3lCD7yFg1TeUXt49nhCSgQ3YO5cD7FwFR/GPpW4fZXt+J5QRQPkJAxTvk85yz/Tse2Vv/I/Dx97lmG66SyvSxySycnEFGitDu/PR5jjiw60ALm/c0Ut/uEHaLtR+NMvVYn6WrLDLYhJU0IVhtaA4ZQZuxhRlMKs4iLSDIsZBDFCRW6FAfd55x/wM3CHqUFtBBMAn9MQSXgG6t5YF36tzKEELUXSTTyHb6ICBiQH91xwRJQE+fKZd3+jkIVLXH+POre2iOqyi27lZRk214I+BaGR0oSIHL5+RTOiL5M5OCYg7UN0aobQ5R3xyiJqq7xWJEOVa3IpaZCCQVKiMiDyHWQ2YF9xS6+CIJ1BLEUuTdiySFCAGvTW56gEklaYwf4cWrGK637kQ18ofbzEkCOkxmNBa3WLatht+/3UNAVTdTXLbTBQEFYQH99R0TJQE9XaZc3ufnIvD+gVZeWV5JTNHwWOKdKAno54I2xA8QhUYcx0Mqca6cncfUMekY2qdbQB1sLNvCMm3iZpw2y3GTYU23HKtDNJbu/l2UaA1HolS1WUQjEUKhEDEzTpediDN2LB+6KvSrhYqKiaY5JPsVRmX7mDwql7wUDV2EhKkySLRniUkCOsQftp7hR02bt7bV8fu3at0YUJGEdEySIorpVnhQhB6po7t15D8h46TERUCL60SwRHUh92+aK13Rk8DTVzh1kRzkCKmlRGUJi6OyS6IP/SORISJzoFeQuRvxcywPsebejyFCE7DcHWwi5rR/WiIAXgSt6zhqFMsZQBkk16IjdEDBMAzu/5IkoP0zq7KX4YDASx80snxXC5piukoYogznadG63ws4ouiGeD+piIIep0MThhehDaqbsGh6OudMTidJaPZ9auvOEOjOpBeCTqL1RCfa4vsmEpWEgortEBUlN20L07QQIR5R28GyFCwTInGHuvYY7R3ttHd2EBMqLLZOcsCgpCCbcSWZpAdOh1no2z1KAto3nAb9UYKAvrmtgd++VZMgWoJIHoumnSCXLsE0XCIlqOVHtDAF8RS/d4nfR7PSE0/r56qtfQTDjws+ixfGkSZqtX8kIUlEcos4HLN7DCLcpu8ENC4y7BUbwwbDUVwd0Z6XTH9MbGLoFgjiqUTd8IcBa265VUFAbTweD/d/aZK0gA4Y+PJCgx2BpW/WsLY6hJeYu2k9PSiY+0J2pyaRwS3e29qxfA0G+7R+5vhM8akS0nuWxtxxPhZNyyQ9uf+NAkd0Wbr/Igir6SiEbLBMx3XfW1bCipooFKKQ4veQ4u37t2tIT0QfBi8JaB9AGgqHCAL6xtZ6fvdmtVt7ViQhHRsBFa/mHiujkCsR1SWO5uvF1VhCP9PxoqgxFMfXnSkorJPC+tc7cLsPiLl8NeoeaFse1F4WSZESpIv67K4mqGiCgBogrqvGE5WROFqq8/OuFtZEaTUhdq/gFXqiiJ2sdaR+7+ed/2m/FzFBtmMTVU1QwyhOinshz0BaGroJqBiHVxLQ451Ked4wReDRF/ezsckiQAxTkLDTxACaeB+rpCU5lIxIoaMTKmpbhuksf/S2RK14V/vZNphZqnLRzByy0gbS7Ci+h4kxJQwpie9qIgFJxJFKAtozY5KADpNHsoeA/ubNKrxu2bBjJKAu1RNR1XEU1XKF3ZVeRErUTBbZhWbUg+bpIuqNE4qLBz2IQs/D3beYU3GlpLiB7u1wH8loOEDIe9TFrig2msgsVBTXsufKM7nWVw3b0jFNFVXv+47WdKudCCd/CEOJELMCWI7HDSo/kSZcMmJ8um6jeUJYkTSwk3C0zhPp9tjO7UVAPYaH39wpLaDHBqA8ejgj8PDzFWxucfA5UbeYxeliARUeHp9fZ+o4P2NG+DlwIMoHu1qH81QfuTdhAT1CQEtULpqVS/YAEtBPfgU/JiN4WsxC325SEtC+4TToj3Jd8FsbuP/NKgwh427rrtv5WJp4TEzHYdrIFJacmU5hjoqti6pDOnpMZ0t1J89t3M25E7MoLs5l6TsVHK6Mgp3iypu0aV4idoxsW8VRbeIY+OiiTRdlQXW6NIfsiA+dMAo6t1yQz8SiFH729F4awkcJaEZA58Y5Gcwc4yds+0A18WsmYVQ27Yvy4ruVtMU0OgxhQbUImj7CaqK+u+EIO4eNaipYtoKuOYR11bWALpoQ5IKZeSxbX8Ob+9vQ4m59JbfMZ0Sz0K0AYVUhK+64wvgRPeL+W6dt4PGG8cdVkk0b2xPhgpnjWL2nnpr2ABdPVVg4I5Mnl1VRvr8T1UlyK2hENAiLuvYYBG2bmCjeJGLRbA9+W4QEqEQVjS5dceO0fHbcvQfzGHfIiiMssRaG1+a3d51BfnrfrcPHsj7ksRKBoYbAH16sYEuLg8cMIzaioojFcGxCC1N4dqKK1xWmS9EcxuT4mH5GOl7iVFSGeXenkFof/k1YQEX+rY6HmSUqF7sENDj8b3wI3qEkoENw0v7WkBNJSI38+o3D6E43AT3G/b6Iy4w7GnNGpXLzglyiZoT1oh5u2MKjOjSEHMpqwkzLSCI9Q2HZgTjN7WGXTImXu2ZrxK1ObMVPkhYiqqokx/10GmF0M0C77pBmanTqJkFH4xuXjWT66CDfeXg3DR3CwploQlT+9kWCnOq8vq6ehmgUr4ijUTSqO03K98fwxjy0GxZRLUKyKSi3lrDe2l6X6GKH8VoWYV0X+hlojsHl09JYMm8Er6yq48Xd7fhibS65FhmTYdUm2VJd4tlqmKhWgABRjJhCVIlh6xrYGaBGuWl6KpcvTOK/Hz5MRWeEidlpTMkL8c6hIJVNJqYeRSWKIoTwhXveTkLDIqQ6eCw/pqLgIYZqx9Ad4b7X3IosIkJNVPUQqVJ9b8KerCViQH1xfnvXVElA+w6ePHKYI/DAixVsbrbxWRG37ruIAx+OradaXEwx3BTNgmSNs8/IJtlnEdC8lFeFeHdH03C89U/cU48FVBDQGZKADuo5lwR0UE9P3weXcME38MvXDiLqLrgW0OMgoCY680anceO5+eyubOGFNfXUhh0iqoVPuPbNOEvOKmRSbgZLV1eheaJcMXsk2/ceZGx2AUUFSeysb+Tttxqpsi1GKHEuvrCACQUpWEoSLZVNPPzebjosP9++spRppX6+/fBu6toS8aAuAU3xcNviIgpzPPz22V2Ut8fxiOhNyyakxpkyNo/Fk1JZv7WJNbvbGREwOHdqBkaqh7VbqylM8TJ/ShHpfi8NXWGWbShnw6Ew583M44b5eby0qpIV+zq57pxiOsMO76w/TFNXiDsvmoFBjD9+0IC/OcQl09OYOikHX8CmrTXC0jd2YhVl853FExkVsFhXE+GlFU34ghoXTUvhf9a0UH6wjQIjzryzczljbD7RWAtrd9SyfpuFmQSLxqYwOlmlqqWRSeNHYsfhvc31rNvXQQQDDZGt2/d5TwjL6Ti2iccf5/d3Tyc/Q9YiPhYE5bHDF4HfvLCXrU02ASc2zAmoCLtSiSsWaV6LGROyCaZDa20r40uK2FcZYfn2uuE70b3urIeAKpbGmaU6l5ydJy2gg3TmJQEdpBNzrMPqIaC/+OsBvIKAHmsWvJvI7tBDQG89p4C4GWZnVTOxmELEgg0VbRxsCnPv4gKmFudx/+vlGN4w9144BiVZZ9feNlIyNfJGKLzyRiWvbYnzhQvzuXBSIWv2tpCh6kwvVXnqw3qeWdnGfVeVMvVvENCsZA9fWpzPjFEeth0wEWV5/YqH9nCEteX12KbOrRfkcbCqnUffqGF8YTq3n5vFjspGdjVEufKsIlQnRl17nNF5yVTXxnlsVQ3FRQFumpvNc+9XsqWig69dU0xzFzzy7mFaW6L8823TSHHC/PCFfcwpCHLzZaPZX99CV2uEOROyKa+0eWLtHu5eMoVir8GGpkZefTdMQZbNNecU8OvX9lNd3cYdCwoYNymLxsYoHsVDRlDjjc0trNpYxQ1zUpk7vYhdTXFCbW2MHhGkvD7M0pX1bG3ocrP0fdaxZNGL8k86tmPilQT0WB8befwwRyBBQE0CjjmsCagrs2R7MYw440foTByVxbbKesxOh9lnFnKgsouV2+qH+Wwnbi9BQB0US2fGKJ1Lz8ojR7rgB+XcSwI6KKfl2AcVjdu8vqWJn796AL8m6qWriFiYvraEiJKD5cDc0UFuPTeJwhEBbDUVn63RFIVH39jDqp01/P1FY5g6Ko1fv3IAr8fh3ouL2VbRxRPvV5PrUfnmrePYVN7A795pJd9RSfKGaGiPUpybzk/vnMI7m2v52WtVfPeqUUwfHeAbD5VRK1hmd8tONrhnUQ4LxwVosZJdI5/hhcaOGK+uOciHZSGunjeCidkqT6+oozQ7lQXTC3hi7UE2760h059CKGIR8IS4ZnEp2Sk+/rzsMCOzA9w4dwRPrqpkc0UL9103htY2hcfeqaSttY0ffHEmqhrlJ8+X0RFVKUnzc6glTpHSyLdvnoPqT+K++zdz+aIcrp01kp8+8iFb2yNcPKuYL8zP4FevHaAt0sUPLp/K8vJaHn+rntzkFJYsTqfA7+OZ1XWcOTqL0YU6j7xXyaHaCDfOzWFscSpPrKhl9b52kSPpapb2tQm9VCH7ZNkxDG+cB++ZKS2gfQVPHjfsEfjd8/tYXxcjSUkQ0N56woP95tOsIKMKHSYWZeAz/TR6e7lGFAvbaqaiKsLuyi4iihfH8VGYbnLhjBF0Ndfz/oYm8rMymD97NPurG3hr235CSsBVLFEdC79HYWJxKqW5PtdgYdtHPScKnYRiFtv2NVHdklB8PlqweHAjJ4pfilh629GZMcbgqlk55KUOZBb84MZnMI1OEtDBNBsnMJajBPQgflW8LI6tFrxw+4rIQxOHuaP93HRuCQeru3h19WGa2h0CWozOuEabo/KVy0uYOTaZX79cgWFYfOXiYlZtruPJD5so9hl8/47x7NrXwP3vVDI+RePKK2YyIcOh1fIwOtjFC1tMRHLAd69OENCvP1RGXdfRm89K1rnrgjxGpyv87sW9HG6MEHM8eGydiAKdtsriaUnctKCIssMdBDUbRfXw6HuV2E6EC2ZnMW1qIQFFJUvRqGno5KF3KynOCnLD/HyeXHWQjRWtfO/a8bS1xfn9slY6W1r519un4VEi/MsL+1EjJl+7eDTFJTq1wSD5ShPtYYVv/nwXNy7MY8nsYn74px180BnntpnZLgG9/40q8Bp8bXYxT63Zx1Nbu0gP2tw0I4M547N5ZlMt4zNTGDtC5cG3KzncAH83N4uJY9J5cnk1qyvau93vx0JA7V4ENMaD95wpCegJPEfy1OGFwG+e38fGuhhBrG4CejTWfLDfqU6UKROSmDl+BP64z02W7Gnib/Vx2Lm3he0HWomoOl7dZkpRkDkTcvAqYWJ43KQrjxojjo+yhggfbK8i1CW8JhregM6McTmMH5lMwI7hFfUku1tM99EcVVi9+SAH6mOgmChuTfMh0BwtkcyJwfSxHpbMymZEqgxLGowzJwnoYJyV4xiTIKCvbqznV69Xui54QUDjQp+zj82VrRA55QrMHRPgtvOy2H+4mSdWNlMe1ghaQotTI66F+fplxZw5JpNfvrAPQ7f56mXFrN5cz5Prmyjyevj+HWMp2xXiT8sP8c93nYkTaeT+vzTQEm7iofvO4a2t9fzh5UNHCOjXHtxJTefRsQoC+qXFIxiVFeCnz5dzoDmGpaokxUU2ezsxRWVMTpDbzitiQkEq7ZF2Vm1p5YWV9Vw4fwSLZxaxfHUDm7bXsuS8YnJyVB5dcYjS7CSun1fAU+8fZvO+EPddM5pQuJP7lzXQ0dDGv3/xLDQrzM+fLuPyxSOZPy6L3z65m/LaFr5zy2ySc3zc89+r+dLCIq6cnck//2kH6zq83HJmErfOz+NXf62h1Yzw/atHsnxdM4+uaiMjTeO2s7IoyA/w5w/3M6coi/F5Hv7wViWVTQo3zclkwui0IwQ0MWV9J6CGqN7RnQXv8UkC2sflLg87TRDoIaB+Oz7kCKhlZ6MoIaEf4ipmNHmOhuaojkOW3YllJxN3DGxVJBtFKcoJcubEEldyTiQmelWNoNchZqqU1XWwaXcj4ZCKrWhuqWbdiaIRJaR6CKlHpe2SrShekVyKDxMPKAkSOiTaxwjotWflMGIAZZiGBEaDZJCSgA6SiTjRYQgC+teN9fz6tcqEDNFxEFDXBa8qzBsT5AvnF1BxKMIzyxupDEWw1ThRIUSvRPnuhROYMSqNX71UjuFx+OplpazeUs9THza6BPT/3jGWTXtDPLz8EP/291NIMTUeenkto8eP4eaz/awo6+Rnz1Zx39WjmDo6iW8+tIOq9qO7e+GC//IFecwfH2BXi0E07mDYXtd1tLe6jZdWV9AYj3DDzDzuPH8Ue+pa+PO7VWzf38615+Ry2awCPthey+GwxaLpGWDZPPhmNSMzAtxwTj5PrDjEmu3tfO+6ceSPTObttTvITMli3oQ0qps6+dlf9nL9olIWjM3ij2/X4FVbuW3xWGKKzVf/cz2XzB3HnQuTeG99hHe211FY7OeW+YX89ws1lDc08Y/XljA63WB9WTMen87Ukjw2bm/m8Y2HuHHOCMblenlQENBGhRvnJgjoU8ureL+8zS0hdywE1FU8cESVEwvDF+ch6YI/0UdJnj+MEOhxwQ9FAqraGrb7OrCwRBEOW1SD691EiUiR9W7hKDFXPUO1TDxCR9kR70wYmZ/CvNmlHDrUxMqNtXSoHtfSoLvVkUTFOfHW71Hd6G2wEH2LgKCEvJNbbGSo1FKSBHTIPMGSgA6ZqfrsgboEdFMD/yXiMt1XyrFZQBOkx3JlhsaNyuTK+RNormrhjTUHqQxF3deQW8VBDXPFovHMyE/juXc343h83Hr+dDZvP8D7a9tISTK4+fZ8qvd28uTKMiaMy+LW82aSqils2raDorwcHE8a33v4r9x78UxKSwv5z6dXU9t0tBZ8dpLC7QtSmT5pjFu72VFMbD2Mg8H+ijDPvbaLQx0mU0uDXHH+ePbVhXj6vUOEwok40+vmlzKl1M+hmlqiXV0EkjNZ+cFhgv4g82aP4o1V+9iys5Hxo1JYsHgURSkedm3dRVZmKpat8ou/7iLbr3L3NfPJyVQ5cCBGS0Mdk6YU8dCjK7ACfr5x5QwUQ+fpNTtRNJsFcybw/Eu7Ka9oIz8vzlWLzmBicToRM8KbO1pYuayBmDfKeecEGJ2TwZtvNNDQGGXB3BzGlKby5soKtu3r5P+x9x5gdlRXtv+v0s2du9W5lVpZCEkgJAESQSAwyeRgMwwep8Ge8MZv7DH2m2D/x/7bE57HMx6PAzYwxthEA7YBkwVICAkBylmtllqdc9++scL7dlW3JLDHRmp1Utfha5RunTq1Tt1Tq/bZe60MnkzTB2/edpoUIYkM03/ftZhKvwr+g8Pnf/K0RuA/Ht3r5oAOFiGNGxLlzsrx64B46vz2unCMOnqeO94qLUU4NmE7Q1l5PovOquXQkS42vHsEW9YW5XgrZQ+RQc+542+GwbqA8XeDKC4BH9yCv2FpGRV+BHRMTqNPQMfktJz4oISAPvNuO//01AFC7hojWywnIHrnVs2rLgF1lDQhM4PmhEhoEfpUhaAtgu0DSfxqkjzLpo8YaS1AkdmL424Fid9y0nUwipClM1CA6WiUWX106gambbt+uKYpb+xhJmU7XQ3MZjWHkJY6etGDb+XOwAu5rQzYXcp12WF0WyOsJNEtFcNWyGKS0i3X2Ui2nRRFXI4MbMfBsiwyWgbLjqAoEhtOkJu1CDmSEyRqxd2YRoxU1juZJYLxhIk6NoWaI3SQvYo4L2nYtufp26OHqcl24KgOR7Qo01OgGr3Y2TzSZpDuSJICxSFHhOVR6HIlsUwJxGIoOoaj4lii+plEl4eBE3CF6yVlwj6BtAkPMEmN8KrgA0EhoIuoLPLznU78G+QfcToi8O1H97o5oEcjoKfjRf6Oa/LIo0QuLfdHQhLOb0VQT18whIBaSsDNAfUJ6NidZ5+Ajt25OaGRuQT0nXa++dT+ozmg5ok4IYnXupBQd7Gy3LfprAoZ1XS33nMsjZDsB7kWn+KpLLp6EjMVUXULSxHiKpzOyxXVkX8Xv/ggQdsh7Ii15rFL6tI0N7tIWhqd0HG2n8LBJP/o2AGyESTbzGIVamIpUlAg7kGyyIBm664I/mCTbWn5GWyO4OCEBipgPdcjoYbu9eIQtSUPyjl6uk5NqkQVdEd3c690Gaec2r0AIYkWAUeS8lVSBElqKo7WC7aB2IiKHp9Hjj3rv7Q+uNnl1ZHK8Q4ZFARzwdKS0biRC9lOl5zOD97eS0B/8tmzqPIJ6AeHz//kaY3Atx/ew1st6WNFSKf11R67OFmq0+4yImu2RAQhcNyaeLrD4BPQ8THDPgEdH/P0B0c5uAX/jSf3E3SjaidWBe8tVMeIjymaoFrarXxU7RC6HUARP3ZJRLdF6l4qDT3pJtkyFotJRUisqyeaxnbCSIGMiOELkY1Lmf0gAXWgwFTIKt755HOWOAYNNDkqrh0jlPImb0g4VGw5Fcslp2ErRFrIseYdF7SPjT2lOqSPU3PXHQXJp/KS6DWXPKqSVO/SQYV+RSj0MXYsZNvrzSOxKYmsHjcDAfrJKAEU28BwpMeBz9phLDVNjyZpA0LjQVOyhJ00OJK/JUTTJmCFUFzyK2kSkt9lErJ0N8Is6QYSsf3gTSS3BnRAQyY+Af3gyPmfPP0REAK6oTlFTLHdIqQT3mAYpxDJS7epypos64zu5pZrzrEq93F6WR9o2BII8QiowaIZQW44p4yKAl+G6QOBN8If8gnoCAM+XKcTAvqrt1v5+lMHkMVHCGJIwoMn3CSLyDvOzSpyt/Pd2NxA0vqxyKJYvsknvf8PqMS50UYvE0n+3YsYgnOctqV8WiidkL7jf/97hzowjuPT5mWrfpA4Hh8zdCOlvythXp4+A2M7/jPeKI5hNUg+3dEPHHP82MRW01JUd1F3lQPcfxzMvnI3u9z/XKSUQXw8suueyeXigpfYi8qYJGPXSzxwI6QnMmcDx0vkNRiyfAJ6Itj5DDU2QAAAIABJREFUnz3tEfjXR/bzZlOKKF4VvOxoTIwmi4y3Fntr28k8C8YnUpJ65j4ZbJ0ltUFuWF5BeaHvBT8WZ9MnoGNxVk5iTC4B3dTC135ZhyW5n45IJ52Io85JnNQ/ZNQRkO17iXbLwyYQMnnA34If9TnxBzB2EPjXh+tY35QkrGSx0dwdC7+d3ghkVVGBsVEtnXNqg1x3rk9Ax+qM+wR0rM7MCY5LCOgvXQJ6AFu2n30CeoIIjs+PDxJQUewLBE0e/PMlfg7o+JxKf9TDgMC/PHSANxoTAwRUCgCH4SR+l2MKAY+AWuhOgHNqA1x3bqUfAR1TM3RsMD4BHaMTc6LD8ghoM//4ZB22JGeiEzmpLfgTPbP/+dFEwEt8kOp/y7Xi/NlfnE1VkZ/vNJpz4p977CDwzw/t540jgwRUc52BhtIkh1s2s03FQBKdRBD+WPPSbLzm/f2gre5Rf4njP340IdVBVR0cW9KVJF/TS99xkwXclKHB4kdPLGkwdcfd+TjuXMfSjo6l+ripUZICNZDv7q0Xv8tU0xuYJBUdS08aTAryUo3ek9Xkpv7I+W035ctNs5KCVEcwkb911UlxpD5gIFFrEBvpVf7dxUeOkut1Czy9qxuqVFZWlTQoKUT1COgN5/kEdCj3/HAe6xPQ4UR3BPtOZy1+uamRr/6iAXugaMYYL8LBI4jT6XYqkaFyS6QcjUA4NUBAfRmm022e/es5OQS+8bO9vNmYJKSIRJw+pBUxaDhUxbJEVZ39yShdaZOQeVzxpJt7P5gvLxE4CFqSCy8FlwP53sfTVfk7RyFoZJhcFiCVSNMQD+FkLBKqqI5YaLbhqmrITkdKzxCyVLdoMamZ6JbkNQ4SNlHxyHqZ6K7Xu/wq64LukjsvFiHKHqabiiCFo646yECTYzVbRhrA1m3ywjaZjEFvNuOqjEjk2JV1GmgijafYEQw1RV6OQlMqS8JRmB9xKAkEONih0GKnyOg6ActzUhLCLLRUikFNJ+yS1oC8ODsmaUWKNGXMUneQdXPsT7aZikdsNSfAshkBbj6vgko/B/Rk4RzW43wCOqzwjlznHgE9wlceb8RWxLJSypAmRtXjyKE89s4UsjV30RZJp2BECKgvwzT2Zskf0Wgh8M0H9/JG07Et+KGsiKX5ClcvKaQiP5fH3mxgR0O/R64cL2aYUW3XJtiVqcMkbAvh86oOpZAzI4RTVNMGoqBu6aGjURHL8JkbFtHS0s99Lx+kP+WQ0lQMRwxAbPcY29GwVIucrGcyktI0smp2QLlEiJtCyLZdiijETpyTbfFGEtJnS1TVcEmso6YHfi9ENuvqGnuRSBPNlYCDkhKb8+aVU3cgwfb6pFtsKeeWiOZgkyhjxILZJRYXLKrlyVcbaE1luHpxIWfPKeS7Tx9iX28/thokZIJhhbCVDI70o4iqie7GYS1Fc/WRA47iuu2JRJ0b/R1QVDmZ+8ZUpQpefgyW1Qa4RQhokV+EdDJYDvcxPgEdboRHqH8hoL/a1MjfPXbYI6DuMjiU5XaEBu6fZkgIhG2JsMj2nU40J8ODPgEdEp7+wacXAqeSgFbkBrjh7FLKC4I8vPYIh3qy5IZVstksuq6jaNDT24+i6ESjQXQbWntMEpZCeVRH1yT6aBMKBl1N4Y7uJB1ZnfJwmi/fspDG1jj/94V60imLshydvLAYVKRp6c/S3ifHWEyPaURVjYwVQMtPkc0o9HQniIWiFIQs+rLQ1J0irRigq0yKKeTpQayMQksiTqdpkx8wmBQNYDpZbNsmEg6TSmfo6BMzT4dLl0xixfxSNr7dyGtbUvSlM+TlyudE51gla2ap60tTpFl85IIpLK4q4YfP72Fbc5YzygJMKVf55eZuOtIaQQ3KYw6FaiFJJU5HMkNnXMPQFCZHVfRgkJa+NJU5QVJqkta+NL1JcdwbQgR0gIAK8V46PcBtKyp9AjpGv9Y+AR2jE3Oiw8qYNs9vb+Xun+wlo3pvl347/REQhyoJW4jLSUWhyY/uOpMK34rz9J94/wo/EALfeHAv690iJNNT4R2CEGh5boDrlxZTUaDxs9ebKMrN4byZOXT0xIlEcsiJGBw8WEeWAJU1laiKyWtvt7C1vp/VZ01iahH0JUzyCieRE9bZsqWBF3b3YhgKf3vbmRxs7eZfn69jSiDL5QtrKC/NI6077Ktv442NXTRl0nxs9XSKohZH2kyqa3IxsjY7dtSRW1xFRUWEeNzkN+v209BtMbsqzFkLSimJRkjGM2za38aGA/2UF4a5bGExqpUknoXK8nL64nFe3XyItBPlmrPLmV8R5nCfyROvH6Stp4+L5pdRXlqIquko6ThPv3OQYCTGFUsmMSUW453OLI+9uJfFNUXMm5nPPU/toytuM6fSYemScsoDRSS1DHvqm3hzSw8tWZXbzqpmSnGQ7UfamDm5FCWksGl7A69t6aX/qD/9B5rm93zI3YKXlAFHZ/n0oE9ATxzCETvCJ6AjBvXwnsh0HDYe7uV///s7dGo6Idvx3oL9dlojIHle4gqVsQNcUmPz9TvmMyk/dFpfs39xPgIfFIGvP7DvKAGV3EdxUTvZVp4X4iZX1FzngdeaqC0Pc/15pexsSHCkOcGC6iglRQZvH+6hM2GycGoehxsTPL62lQ+dU8KymVG2NlgcbDeZXxWhMjfA957ZTUuXw5dum0V9Sx/fev4wnzm3mPkzKnl9SzNJbC5cXMEbGw/y8Fvd/O2N1VRUqry0w8Lsi3PNmeX0pWFNXT8GFitnF/PatlZe3tHKRy8uJxgIsWtfJ1UFQfJzw/x6Ywv9tsLt55UQDiisr4sT1g0WTs9n4+4jvHHQ5qK5k1g+OcSWpjhPbtxPaW6YpVMraOrtx1QzXDynlH3Nnazdb7J6YYzawii/2ZvkxQ31XLWwmPMX1vDV+7diJRy+eMsMmnU4sj2OHoUzBYM9HTyyrpU7L57F3Ck6r9fH6W/u55y5paTtON956jCNvSc7S14KgpcZa7DSJ6AnD+QIHOkT0BEAeSROIXkz+zpT/PV33mRvXKwtHVKKuGD47fRGQMEUNyULPnlOHnddOYP8qCT0+81HwEfg6/+919UBDZEVYR43z/BkW0VemJuFgBYaLgGdWhFm9TklPPX6ETZt7+TGlZOZPS3GI2sOcrA1yR2XTEFzFB58tZnLFhUzb3IhP352H1sO9XPBnCJuuaicJzc1s21vF5+/aQr1TQn+67UW/vmWBZjZXn7xShtJJcvNl1bTnw7ylZ9s56vXT6OwSOcr9+/AMbLcfcNielMO//T4O9TkxfiL6+azua6Fdfu7+ZMrZrK/vo0NO7qZXhph6cwKXt/Rx/7GNm5ZWUFDRzc/f/0QJXkxblpRQ1NXgofWNbO8toBLF1fyi7UHeXVnDxURhdpJea66SjhscvHSqXT3prn/uXquW1rIWdPL+OqDW2noUfnjVZNYuaicf7h/O1UlUf7ysirue+kwL25pIzcQ4s+vnUJBQZhvPrSVW1bMYFq5wbce30GmR+XaFVVMnqzx3WeOsK/l5Odp0MzDVgJcOD3IR1ZUUVHs54Ce7H0/nMf5BHQ40R3hvjt6snzt8c08tzPjbkEMWl2O8DD8040gAiY6upIiZCX5yk0zWL2oilDAf/EYwSnwTzWGEfjH+3axvjlNCK/62xI74ZNsFXkhbllWTmVhwCOglQEuXJzHo6838+auBLddWM7MyhAPv9LGkc40H7+0giAKP3u1xSWg02pi/ODZ3Ww/kmT5tBgfv3Q6z27t4Z0dLXxhgID+8I0O/vmWM3HsfjYd6SLtBCg32ulN5PK95xv52o1zyM8Pcvf3tkCuzpdunE1H3OJrj2xjVlkOn79uNrsPHmHT/g4+c0UtR7ri7OlQMLSsW/jz7v4EPX1xbllZw97mBD99tZHKkii3rSilozfFQ2ubWVabz4Vnl/HYa/W8saOP5dPzuHBREWZGIZvIMG9qHvvbU9z7/GFuPLeExVNL+coDu2johT++tIALFpfw9/fuYcaUCJ++oJh/f7ye3xyyKdI1PntJHtOnlPAvj+3lumXlTC6O8LWf7iJDhBuWFjJ3hsEPftPA9sPJk5wl7zC3EEsxuLg2xG0rqqgsjg2pP//g4UHAJ6DDg+vI9ypbsckMT2zr5puP7qaXgFuL+d42cezYRn4CRueMCRwijs2cgixfv2MeMyuLUIcgYTI6V+Gf1UdgeBD46v27eKMxTZisKz10gka37xlUZW6YW5eWU16s8+BrzUyvCHHxwlweEwK6J8EtF1QwozyHR19ppam7nzsunYSuqvz81VZWLSpl4YxCfrXhMLvrOzhnRikXLizhwTUN7DvUy9/cNp2G5gTfe6GBu29cQEzr4j+eO4SZtZldFaC+XWfv4QxfuWkq+YURvvhfmwnFotx903Taek2+/sguplaG+MJ1c9m9v5lXd7Vz8xVTOXS4jec2NhKJ6JREVPY2aRRGc/jIikoONMf52WtNlJeEuGXFJLr6sjy0tpGzZxRy6dmTeOXdRt7c2c3VKyczuSLCs6/upLc3w82XnEk8keL+Z+q55rxSlk8r5r+ePsDWRosPryzh4sWFfPVHu8mLwF/fPJPXtzfw0sYe8nNtbrp4GolskB/9op6PrCqjsiTM///TXfRpOrcuKWF+bYQfP93Iu0d6hnRDiPapaLVeXBvmoyv9COiQwBzGg30COozgjmzXDo6VZF+nwd/fv57XW1Si7+Gbnuu6304vBHqVDAWmwh+dV8jHLimnJDffFZP2m4+AjwD83QM7WHvYIuJkSGsmQevkdwcqc4Ncv2QSpcUaD69tZHJlhIsXFvPsq81s3BnnuourqS3P5fE1DbR2Jbn10nJ0XePRNUdYcXYZy2pzONDaRyaRYnJpKW09SX7+8iHi2Sx/duss2pqS/OSZfZw1v5irzypge7tDTipFxeQifrGhkY1bu/n89ZXkFRTxt/dsJjeq8bnr59DWk+bfntjB1PIcPnP1HHbWtfHUxsNcck4x88tzaenMQMTAtExeXN9GzFG49vwp1Lf18cjaBooKg9x4XgWJPodH1x9mWlWMW8+pIG47PLuhiZrSAGfOKKOhocWtlq+dXEZ31uKBX9azeG4e1ywo40B7isdfb2TeGWWsOjOHf7x/Kx0daW67cjqzKgK0NveTk69hahFe2NjM7t0ZPrK6jOLyKN9+aDv9jsrNi8uYXZvPz59p5J3G7iHdvlJsJhHQVTMifPSCSiqKfXOOIQE6TAf7BHSYgB2Nbh3Hpieb4ck3W/j+0/vptAIDLhQyGp+AjsacDPc5RcZvXn6az902j4WTI0S0kE9Ahxt0v/9xg4AQ0NcOCQFNk1azBO2TL8zMC+ksnBIlFoENdb0U5waZOzmPHft62N/Yx6JZ+ZTnR9mwr4e+eIbzZ5egqTqb9rVy1Ypy5lRHWLv9CNFgHrqi8/aOLna2JlCCFhcuLCfVk2TDjj5QkqyYU0pJTZQcO8jhlg5e3tZLj+Nw9Zk5BMIxHtvQStgw+dCCQnqTJs9t72ZSTpiL5xbQ2NHPuj09TM7VWTargILCHHrSafYe6GXnoT4m5URYMD1Ge3+SjQd63Ojokql52CmFtw/1EwqarJpaTH5JDhv3tJDsizOvtpy8nCgtra2oqkomGGH91h5yI1lWzpxEKAYvb2qlsKSAOWURHt94kI4+hUm5aVbMrKawLIRjZdhd18ub+3owlBDnzIkQzlN5+e0uEpbNspocSotDvLujn8bu1JDuMVFmtdSAR0AvrKDSzwEdEp7DdbBPQIcL2VHo10u+TlLf4XDPkzt4dEfCXSwGjNn8COgozMlwn7LEsLnzokKuO28KsbCBjnbUDHC4z+337yMw1hH42//ezquHLaJ2moyWJWCdPAGVl3g5WiTukopOUAwgHJF7DyDOQLqIuWPRpxquJaX8mCL7pMInL5vK1Mn5/PjX2zl8JE0WlYxjY0qalKJKJjdhO41pxzBVIV+aqxvqEKRfiZMgguFYFNkZUBTaFQPN0Sl0+jFR6FKiBJQseU6SrKPSpUrEzyGKSYggqjggWYg0vZuapaoZ0opCVq5IHJvIusopSSXoit+HxV5TdUiLyL6toWiODBNLOhG7TdGatnVUxyKk2S626WzEjXOIe5OmJEgoYRSln0LTIBXQCJsWGVshrumIg5umpnHUFJaV56oTGE4WTSrYXfH8ockISgTUUQKsmikEtNLNc/Xb2EPAJ6Bjb05OekSef7BJKgObD/bw7V/XsaMhjqmEUBRZVhQUsVCTBBmkevqkT+UfOEII2I7uWuaJi4nMnziriBeKeL/nqRbXnpXPR1dNYWpBzHU/kc13f1pHaHL804x5BL58/3ZeO5whRoa06hAcAgGVqJq8zLvfP8XEcBxXW1RcjkQkXuxw5XuaUU0CLrnUyagQVGwunTeJsqIQr25upaXd8giolkVznYgUt5/wgG1nRksiWasxO0sWnayecHF2vdYtz2A5q2VdnUsZg/tn13PdcS0z5TkwaEcp9peGHXC90cWByHVodwIuMRYnJCHMQvjEN0/G7MkXSV9CVcXSU9YeIdLvVZaWP6tkXKJsoqI73g+I3moYnRRJVcNW04TNAAnNJmJ53vVpVZyQLExFQ1FM1+pTqLFrv+loXo/OyadKyBXIC4FUwV88I8wfXVTlE9Ax+k31CegYnZiTGZa3lHkaaIm0xbrtnfz0pQNsPpLFVg3Eokx8eGUxGjBfO5nT+MeMIALyEDMVmb8stmMQsIWQOuQrCVbNmcTHL6lmelkUQ5WHok8+R3Bq/FONAwS+dO8OXm3oJ+YSQ5XQEAiot7J6L+9C8wbXWvmzMkAk5TvoEdXB/3sZ2bGghm4o9CVNTOGqA9iJ85B3hOPaZro9i2Wm6yDvkcHBT7svlm7wwLP3HPjN0X93x3XcXx8fQ5TxHKWQrrf8sXF6MV25hmPrh6wxR6/LDV64J33PjHv9ecceHZJEHl1PdyGB8s8S8HC92rzUIHmBdtcpjzi/v9dBij+UlUxeC+SlXaK7lwgBvbiKqhK/Cn4sfl19AjoWZ+VUjMmBZL/Dmn3tPLaugXfr+l1Jj4winsUeCRVZDr+NbQRkvuSBZNig2zqmY1MWNbl0foG77T6zNEJA94uOxvYs+qMbLQSEgK5p6COGfQoI6GhdhX/eE0HgeAJ66cwId1xc7UdATwTAEfysT0BHEOwRPZW8kdsmcRM2H0ry0uZmNu1q43CHTb8RIKvINpG3JeK3sYtAyt3qUoiZJjlOmmmTczh3dgEfOquM6iIFVQm622B+8xHwEfhtBISAvnK4jxxJTVI0QkOogvfxHR8IDKYsmQS4bHbM34Ifw9PmE9AxPDlDG5pscZgotkLa1miKZ9m8t42t+/rZfLCdus44KSeKqrgp6e4GiWQI+W10EXC3vga2v0TVIGunKQk6LCiNsaAmxsLZxcyuzqUo4rh5vSBR7LExb7JN520omkeTQbyNNh3HUVya7EoxDq2+YHQn6DQ6uyX2WeKbLbl47u6ot2ZIQYzce95ur6wO43en5O57t7LmUIqobZJSVQLuvvDwNEFJtpZtRfaX5G73tr2zsoMhxNfdyvY2s6VlFY2gIyVEOv2KQsjNGzUIKpL7aaJL3qXkgLtb47KtPLB/LQcrjlvsIylVg5vpx1+al8NpYzoBdztcbDql1AhFwyZFVoqFHNwcUsnnzKpebYDssugy96rnHCWzL/mUQVtGrrt55rqSQWqEEoqB7kj2quMe633DpdkYtvdMce8hR8E6Dna3WFY5hsOpng2pcxCkLSXAZXNyuMPPAT3VEJ+y/nwCesqgHIsdDTzpHcX9wmcdi6Yei52H2qlrS9HRH6CnJ0FvT4KsVEj6AuajPomy5OuKQygUIicWoyBmU57rMLM8Qm1ZlNxYZEDZ4HdlUI3u8OURJ48pITG2E6A3bdHe00dfr0k6CWlHSh48TQaPiQ5S1tEd98Q7u1eqZpqmey/FHJtgwCaWq1NYHKU4oHvFiqrQDyE44XEL0Rd//A5r6h1itkVSE9I1fG8/UuxTYNjMqglSWhyhP2Ozt76f/b0ZFMt7sTyedhXkRzmjPEBIC7O9tY+mjrgbLJhfCCXlYWJqhC0HemnsM1GULCmxt3N3raQK3Sbq2trL/0TzUiWhHtsJkeuUgqSgEWBaiUEs7LCz2SQedwgaQsYNyGQJ27ZLzPs1ScvCzZENOaZbsGQ5ETf9x1ZTREwDywmSn28wo9qgszPJtk4Tx5RCJI/IDha3olguYZWdGSlwkl8llej4JlHK4WreKmOTVQwun53DH6+q8bfghwvsIfbrE9AhAjhuDvdCU25ieEpkREyLZNKkP54mmchiOkJAh29xHjc4jfJAdcdBc2yMgEEkEiE3ohENipWeVNraKBKtGiMRz/dDJYI0Qle64xZNTQkOdiVpkfur3ySbAdPy4qGKkM+B6JofDh2NG86LmDu2RNEVgo6DrjlEojp5+VGm5JjUlBdRlB9EcVKo2vgloH/zo028Ug+5khOv2cNKQMM2rJxdwEVLCsk6GYJKkCPNGR57p5lDXZ498vFtSU2UW1eVUxSJsG5rKz9Z30YmleYTK8pZfEYJMQJ8+8kdvNkka4LpxqYdMigSKLBVQkoKHIlqunXfpKVqXZWoqbfYa4pFadTg8kWllJVEefz1elc2ae7UUna19LO5vtOtXJdYp0RXNZE/GihPzWryehhCd6RKXSK4Em1VmDM5wvUXTWH7zm6e3dpKMpMm4+5uSMQz7UbOcQKkDcvtTzdVDEfFVIUUiuKUjG8oflR/+PtylIBicJkQ0EtqXF96v409BHwCOvbmZPhGNLAAWqJfJ1s0sljI9pq8pXprmt9GHQEbRbT2PIqAo3qRAtlEE6kUdxt71Mf4uwfQn7Goa46zryFOY2eCrrRE3QejMopLrCUyMRADPa6ieIxe0Gk7rMF7ylsQVFsMKwYWBwViRorywjDTy3OorS4mZ/zyT75wz1suAc1DCKiQrOF7yY4pJrdfPJUl8wp57s2DVOUFqKkp5McvH+bdA3G3Gvz4dl5tgLuumUFpwKC+LcmXHzhAfyLOP318OdWlKXKNIF/4iaQQaBRYCSxHISdfCJ5Kb7fspov7XYisHScYToEVQtd1goEAfak0PY5CbkDhzAqdkpDKvoNJzpiZzyXLpvPihkM883YHCVPHIEU0pKCFZdciQzwtclIaEVUlbPUTzGro4QAZTSc/AgsmhzjYbvFuW5ZgNo5hW65sVDjH3Vwn3qMSD4QJOxki2TiTogF69BB9/XFXP9R252D4biqRmpJ1xsJg9UAEtGqST0DH4nLmE9CxOCvDNCbZHB2U8vBIjCfHNKguMozpUcN0Radft64sy3EPSTeh3qVqEvkcW9TTHZe71abQkbLYUd/LrrpeOvqyiJS2Vz4lD93Bh/7wPfxPvzth5K5IcgSPb6I4qztZCiIa1eVFLDmjmMIABGSpcPUmx0/763veYt1ByVsc2AIaxq1f0c28YWk5Vy4poKm1j1hQpTWj8uCaVva1dYIIuh9HQpfMjPFXV80gHc9SnBfh7x541yWOX/+T5TR2N7CguoTP37uTlw7DslgPly2tIlac60YKulrjPL+9gd1tCjXFAa45t4h0Z5xI/iTyQiHaW1v5zfZ2mvtVLpgdoToHGtoszj+rhjOrw2xvSPDI+ja21rdz0dQ8Fs/MQ40G6EtobNnbwbv7k5iqwlULcyiL2hihAF1WhH0Hm5hTlc+WI328caCfaxYUURq1QQm6YzPoZ8eudn6206HA7uHWpZOYXFVMwglxqKGO6pII6/YlWbezf1hvIlcHVCKgs2L8ySU1VPsEdFjxPtnOfQJ6ssiNw+M8IvM/N58ejP6kjqeHu5vvKfavvSbvHOhie30/vYn3KA6+jzT/rjvMv+tG/q573102UMgyOA73NVVy+hTZmleZVhnkgjOqKMvR3GKS8aS58L/veYuNdbhFNuL0I78OVwspFlefWcR1F1RTkmdw4HAXj7zRxfo9vfQgwvEi7H4M+3Nm5fM3V05h8/52ls6o4r41u93t7DtWzeKVzTu5flktX7x3C2uaMnz5skmcM6OUte+2uYWlZ88rY1trF999eg/zKor50m0zqDvUylu7+5halMOCqbk8vL6eNbuS3LGikhmTAjz19mEWzJzE8mm5rNvXxpMb2ojGQtx+3mSy/Wl2N3QxvbqUaEzlF682sbM9yeeumMKsihDrdx9hb6tJJpnmhvPm8PL2Rn75Riufv24Ws6ojvPZuAy1dvVy5bDKWqfPxH+1i2fQon7myhp0Hk+ysa2VqTS4Xz8vjZ+v6uPelQ8M1De7rrgjx24rBFbNirlZyjU9Ahw3voXTsE9ChoOcf6yMwgREQz5PuZJpte7rZvK+X3qRU2Pp5HOPulngfAX3/+KUau7YyxKXLJxMy0kRc6a/x0f7XDzfw9gFx33HcgpvMsBBQL+9yRW0ON5xXiaHbxGKGu439/Po2TB0OtyfZcrCP/vRgeg0sn13A56+awjMb6zh3zjT2N3cQCRpMKinihbe28akrFvB3P36LnQmT7396Htv3JPn+U40YisYfrSpm4exC/vXJPYRsiy/cOosXNrdx/3NHWDQ5j7uuqeWFbS08tq6Fj62oZHp5lO++sJfpFTGuXV7DI2sbeHNrB9edW8pZcwp54vVW1uzq4dypEW5aWcW7dX28uKuDT66spjgc4HsvHGRLc5JFlVH+7PIZvLDtME+80cHdN8yitirAl366m8amHu6+YTaL5pTyR//0Bh+9bBqrFuXz5R9sZVeLyfLZOXzp2loeXtvO9186OGw3kLxiyIuSOCFdOTvGJy6t8QnosKE9tI59Ajo0/PyjfQQmLAJJy2FrfSdrt7fQ2Sf+zV4Rg9/GGQJ/gIBaTghFz7B4dh4XLSwjdxxd3l/+cAOb9jtkxIZTZI6GpdCWd4CnAAAgAElEQVTSIRQM8fGLalg6I8Cv3mygJ5Xm+nOnkRsOYBk2D79cz4ube+j3isbddv7sPP7q6uk8su4AM8pKmFUWoCRi8NrBBFvr2vjLD8/mKz/eSIup8/1Pz+fhV4/wzefbiOkGnzw7xE0XTuFbzx4i2Zfkr26Zy6/XNfGdNY2cNzXK3dfPYs2uDh569Qh3rqiktjzKfzx7gKllUW5cWc1PX2ll8+4O7lxVTFVZlHtfbOS5g0nOqwjw2VXVtHRneGZrJ7eeX4puKXz/2RZ2tiZZPiPKX1w1mRe3NPDEuk6+dPMcaiYpfOae/XR2Wtx9YzXLz87nzn95i89eNpvzZuVw+7+8QUs8yhmVWb71icU8tLaZ77/QMGx3kaSSyTyLF/yVs3L45GqfgA4b2EPs2CegQwTQP9xHYKIgcFT4yQ3iOBxot9woS31bH7Z4ONtjtT5/oszQyV7n79+WliIl8R6PGSarV0xhUYl4i0v6uIatiKu5cbInHvbj/uwHG1l7wMFwB+z5mp/qJtHPSCjMpy+fxhlTdH769G62H+jjjlVTuOCcUhxF5ftPHeDF7V0kRSZikIDOiHL31dP42drDbg7l7SvLKIiqfOdXTXRmEvzN9XP4P/eu53BHhh/+1RI21Fl88bENBIAvXzaXc6YW89WHdhIM2vzv22bx3Jpm/mtNM0umB/nizbN4fVsvj61p4M7zK6mtDPPvzzYwrTzGR1YW8fOXG3hpWyvXX1LDqjlVPPriIX6xuYkVZ5Ry66rJvLOlkw3bu7j9Q6UoWYcf/KaV/S1pzp0W5LPXVvHauy389M0u/vbm2UwtVrnrR3to7bK4+/qprDw7zI3/spvrl0/i5uXF/NvPd7Fli8WVq6LcclElP3u9ix+82Hiqp+FofyIHZYvXvaJy1ewon1w9hZpJvhXnsAE+hI59AjoE8PxDfQQmEgJHCagNqZTJ2t29rNnThSmq1MeKqCcSJBPiWgOWga1kcGyLykqFO1bOIixRU1WEyVNohMYsDp/53kZerFfIE90P1XyPDuepGrRX1Q23LC7gxhVlxJNZenpT1JTECAdMooEA249YfOe5Bna2JI6e9rwZQb744Zk88lode4/08KWPLCYnR+fz315PQUWML900h7vve4t391v86eWTufrMKjY3dGBbJrPKClizp50fP3+QuTUhPn/rXH7zaiP3vtTIgtoIn/vIPN7c0sUTr9TzR+dPYVp1iP989iDVhQV84vIKDnaneXLdERKJBDdfOJWCkEJTRw/FhXmYKYtHXmygoTPLp26qxcrCPb85xKHmJMumRvjMddN4451GfrKxlS/evIBpRUH+8kfvcLgnw5c+PJeLzsrl9n96h9KAxt997Ax67DgdzQlyjTDTp6k8sK6De57rPFXw/1Y/mms2L1XwClfNjfDJS4WA5gzb+fyOTx4Bn4CePHb+kT4CEwqBgTpiV8+wvqWP599uY1+n5WrKn/q40oSCdkxfbFCSGJUsjrjkBHu4fsVMZleE0BUpSsqijeEI6Ge/v4ln62wKRXhfEYH1Uw+18E+Jgk4J6yyoCjO1Mo/8kE5rPM6+5l4Ko2J97PDGgRQt8WPR5um5KstqQ+xoTHCoM8GH5hYSNDR+uamL3MIAl0wP8evdPezoijEjL8m5tVGmF8VcGaN9HSnW789yuM9hdizDhTMi7G7K8PZhk9J8WD4rRmO7xbaGDGdVBMjLhQ0H00S1GCvmBAnn6ry1t5e9h3uZXB7izMpcCmMBOhNJ9h+02NOcIaNmWTozRNZR2XwwTXe/Q1WuwrLpQRraUmyRvM5ZuRQGNV7Y1kuj6XDJtBBTJul8f3MXJXaYCyt6iZXkklAiBDs1PvnRah5e0853Xx6+CKjuujLZZIFr5kX51OqpPgE99bf9KenRJ6CnBEa/Ex+BCYKAAynb5N39nbz0dic9WT/r83Sf+aArECxOFREUo4czavO5fHkZMVc9VGrmx+498Gc/eJtf78u6BNRSLbc6+pS3gbevgKMS1rMEAjqaOA2ZadpNhygWMQs60Um6DmBeyxMrzXCWpKnQayvU6FnCls4hK4ihZSlRHTrsDBkzQg69OFqYUsMGVaUlq5NIG1ha1vW5L1I1ehybPlvBUBzyDJu0Dd1WmCI1LdKhxC0ReVMp0h0Mw6LDckinbVQlQDhgE9QcTNskk9JJ2UE3YlykZ4iLCUZaxbQ1HN2mSMuQtjRsU0ELiJWrjpJ0aNRVSowEQcWgN93NBWdM4ZalMQ4397N+Tx9nTi7kihUlfOexAzy0dfhkmHTXulRsTRU+PD/mE9BTfsOfug59AnrqsPR78hE4zRFwBU7o6DdZs6WDjXt7XLFnv53eCIhnuKtf6RigZsjLc7jziplMCgwaq45dAvrX92zi4Z1QrJoEhKANo4aUOP6IDkTWNaMVWu6Q0hR0yyZkqVial5s42AxHI+HaI3l+7BHbJmDL34nhhMTvxP0sS8AKYGCScn3VB93EVNdpSEiiJ++kkVUt94XAVQ12XFd6MooIzYuyq2jyOlhiQCJVOopIU4EXLfRk2xVb7C7EmV4lo6iuYoAUbqUUBXF5klcNKeYStzaxkwg4kBG/elSitk2fqmC4clMBAk6CqnyTu66bx+SaIrTeDBhRduxp5f5nd7InI5msw9N0QcBRSGBx09n5/OmqKVQX+UL0w4P20Hr1CejQ8POP9hGYQAhI9VGWhg6T5ze1s7Mp4To0+e30RuAYZ3IZEKFAhj/+0FymFgyKbg0jqxsitF/72RZ+/JZJrpJxSVS3sJNhap5Ev0cwB2mmZ9PgESLxgn9/86xBBmmjfNbzpBqMLXuquop7qJDXo3nYA/0e6/HYub1zDPY7+PeDoxvI1z4aiB00FvB6kvO4hNRNqxkc3TH96OOv4NgZPbLteZx5o886AfJIUR2VlADD9XBLEOZQr82huLy2podpFoRUy0h00mS4c2UJH7tgMqW5YzdPediAGAcd+wR0HEySP0QfgbGBgLgy2dQ1Jnl2QzMHuyXiMnbJx9jA7HQbhYOhpbjh/BoWTc1x42qum9oYbT95sY6vP9vqRhB1xyA5LDqgY/TiR3FYXXqCqKMQMh0ijkbQNkirkFBMTBVUZ/gioGK36vraO/38r6uncP2yanJCw/jmMYo4j/dT+wR0vM+gP34fgRFDwIuJ7DsU59dvNNKY8KwZ/TaREHBQ1QTXLq1g6aziAeo5dgnom/v7+dQP3yEp0jyObGUfE4KfSLM20tequNv+Yj0qPzoNuoMueZlK1rVFLRUWOkxNVqSArVAUTPOlG2dywYJSdM1fp4YJ7iF16xPQIcHnH+wj8DsQsCRhypHXfHD08eVd+Hsm1M1Wc2BXfQ+PvtFERwr0ceUM7t+tQ0bAEU94hyuWFHHevBJUl9CN3Sh4exw+9W8v8U5fhKSWosD0t2KHfA98gA4kT1SaqUjusDgTCQE9lpgwnDsn/ZhuusUFk0U0v5Z5U3JcpQ6/jT0EfAI69ubEH9E4RkDkWDJJk7jpkJvrYLi5X8O33TSSUMnjQyRgdtR38/D6ZrqSXqTBbxMLgYBu8KFFuaxYMPYJaMaEe17cx3++2Ey3ZpFrjR8b0fF8Vw2uCu/PGR28puGUbUsqNrFMkk9dMoNbVlYwKUdzs1P9NvYQ8Ano2JsTf0TjGIGsabFpx0EefG4Dn/r4h5lZoGM4Bspp8AouG/C2Y7OjvoeH17fSmZCqXX9hH8e360kNPagZXLkkn/Pmyxb82I6AYqdoSIX4xNee5oBV4Lp1+e30RkC3LBZP0rnruhksnJlDUFIBxnCe8uk9G7//6nwCOpFn37/2U45AKpvlmbd38blvv8hZM6v4P7dfyJnTi9zzjHcS6kVAhYBKBNQjoIafUnfK76Gx3qGhaVyxOI8LFpaNAwIKjprhvhcb+eazO1GUgrEOrz++ISJQpCb55EXTuf78EiLR8BgvkxvixY7zw30COs4n0B/+2EIgkc7y+NrdfPK/XqNEVzmnqoC7blrKsiUVBJwsuhNGGa8J8ZLSasOWw708vK6Zrrj4gA/nZtrYmVtPSuf48ehSgXX0L2xVTL4nBhYhNK5YUsCFi8YBAR2Yku4kfPsHL/DTI1GKbJHpsWjXRS/TlxEbO9+ykx2J5Vpvitq+6ajcOlfjzkumMa2yAFQvP9mPe58stsN7nE9Ahxdfv/cJhkA8meHhl3fwl/etJ6ZAGJuZZRp3fHgp119wBiFM0MZpHpqIGtrwbkOch9c20RlP/05tw9NxyjVbZF2Oq9wVL/TjCKcU9U4M+gkRReOac4pZeeaksR8BdVMEbCzToKPd4S9++CIHuhTajBxSqkX+cHhzno5fgDF8TVLQlEbBsPpYOTmHT6+ewoKpuRiGjqoOX7X9GIZk3AzNJ6DjZqr8gY4HBHr7k9z39Cb+/uFthFxSIu4hGebGgtx+2Txu//ASorrhekePu8VxoLj/ncN9PPxao0tApch1IrSgEvSqeU3LnbsBeXFUye1VFEw1g/M7hMZPN2wkkhRTAly1tHCcEFARPBdvIg3HDnOoNcnf3LeG17pyUGyDXImc+W1cI6A4hus9taRG4bOrJ3N2bbG7to73lKdxPSkfcPA+Af2AQPkf8xH4IAh09yX4wZNv8E+/3Ish3iCOa06H5pjkx7LcdtEsPnfdcqKxmEdexlMbJKCH+njotSN0xjMorpXg6d80xwLHdOfMe7DJ1p6CZZroukFmgmzAy5XnqEJAi8YJAZV7c9B1J0jWStLYr/Ddh95lzbY0vUFvN2Ji3MWn1/d0cPU01CSrZkW54+Jp1NbECLr2o77w/HiYbZ+AjodZ8sc4bhBo60nwzZ+v596XDxByUliu/LJKVvE8oksDNtcureHTN13AjIIgiqpia/IG7z0EB6nNWLxgCfxJ9G9bfR8PvtZCezyDOs449MniqpuwaHIOs6dFsUM64rbiKFlaeize3tJBZ8qzIpwILaArXLekkFULy0CIuTJ2dUC9+RiMckrNvuW+OiSSGq9vPsR/PHuI1oRFm22QxKDAERd32Z0Q60uFrG81O+q3tIqN4ZjY7iKp4GiSf22S66SoKQhx/coprD57EgWhQWMM1a95H/VZ+2AD8AnoB8PJ/5SPwAdCoKWrn3/4yRs8vLaeEAmy6FjHLYeWYhLVklwxv4a7bryIuVPyCBlCXI4rahmjPMaVYbIddh6M89PXW2mJe64mE6EpZLjgjBJX1LpfCaKbBpZmcrArzvq3m0gmBIUxOnGneIJUzeHGJYVcsrAcJMdyzBPQ3wbAsiyXYDakMry1+QjPr6ujrtWknQgaEhUNuKYLjltc5rfRREBxVNdRCSXr/uSRZWZhkBVn13DOmaVUFWhuupPfxh8CPgEdf3Pmj3gMI9DU0cfd97zCk2+3EiFJFu19BNR2KzYLHYVFM4r5+A3LWDm/jIjuoNoDxUljdDEdJKA76uI88FrzhCKgmmGxeslUyqIGazcfpK/XJGGa9KLS74QJWRNHEUDTHW5ZNomLF5SOWwIqkXw3lUJyehWNtOnQ2tfP/o4EjQ1d9HZl6cs4JEKnh4nEGF4y/+DQgrZDPg75hSEmlceoLo5SmRsmYoi8vJBSdVy+BP3BC58AH/AJ6ASYZP8SRw6BI229/NV//obnd/QQUVK/RUADDoQcB1sxsRWbeVXF/MmHl3DR8qkUGSKXPHa3M48R0D5+8mozrf0m2tHtzZHDeMhnGsx1OIGOCnIMLllYSWEgS2NnhpTtcKS1j/r2LJ2mgeEIAZ0YBS26wbgnoO7Uy30wqGOrZECxMLFxbBEu19z0ElWibn4bVQQcV15J5sQG1XL5prdOSuqS6u47TIy9h1GdhmE5uU9AhwVWv9OJisChlh4+/q1n2VzXS46dpU+VvLNjy6Msm7ojHsmmu3hGFIXa4hC3fGgxN6yYTUFMRVFlsZVnozwd5VE4NkjpIAHdXtfHA69KBNR0cyHHRXOrnS0cW3e3VhUjK0+xY03+TrL/HBXb8oz7js9vnTxJ57y5RZRGImRthWRAQySut+xq5OX6BEpaRRs8ByaOHHzcU1G3vaIIibx5P+O3SEIPmNy8tHRcb8EPTryNiWzxDqoaSFB0MDoq94lvnDT6327J8pG83MGq9sF8eW9kojPifXf9Nv4Q8Ano+Jszf8RjGIGDzd3c/o1fsb8xQcw26dFkC/5/bpoj7/EW5Tk2t168gFsuX0xlQRA3jd6VcZI3/LGxuA4S0G11ffxUCGifiTpeCOhRDB1UzSIQNtHVY3qsqmJ6mpaOjm2pJNM22eMmrqAoyvTKGFZvmiPNncRyDS46owY1oPPgW3X0d4Dq2NgSCdUcwpHge2bNUr3oqJAbyaPN9I1XAXQHPWBx89ISLl1UMW634MfwEuIPzUdgwiDgE9AJM9X+hY4EAgcaO7nhHx7lSKdNHvYfJKC6RNzQSGlZykIpPrJiLnesXsLUkhiqVHt6aj9joh2NgB7o5b/XNA0Q0DExtD88CDfKJbliJvkFQZbMymFe0bH8vqxqk1EVHEulo72Ht/b0crjr2Ja6rWkE9Sxkg/TZBjE1xQ3LyykvjfLIhoM0HpGtWynIMSkuzufGRfkDxWXe0LIDhTq2bdPR2cujG/r/8JjH5CccFD3NrcvKWL240iegY3KO/EH5CIwPBHwCOj7myR/lmEdA6BnsO9TBlV9+kN5UkBzHoldTZZPP3e0VOjNoXSnbSYaukiMRsbRDs6aSVLPUKg4fXjKLW65cyMyaIsJB0Z2UbabRZ6FHI6BCQF9polmsOMdN2qPs44lQkoYR0MiJ2oSDx/bgDdtBF2tNWyOTcehIZoibxy6uuihIdUmYzi6Tuo4URsDiw8vLKc6J8MTaRg63p7Edy52rYEinKEd7j0i/ah9Lo8hks7T1jP58nuxXStGz3La8lNVuBFSK6sZo1dwJXeBgKsnx83ISycIndE7/wz4CExsBn4BO7Pn3r/6UIODlF1qWyvZ9nVz9dw+5uYSSH5lUVVIY5GDSj0Z4QGdQVw1KSyNMKdJxurO0JR3aUiaZRNotZlmyoIo7L1vAWXPKCIcNAoqXF+q2UeIugwR06/4e7n+5kebE70suOCXAnsJOBjPHBvP93kucRMXTtXZ3eYibDYpyXHrB4soIS84oJZO12Lmrg5ywyZw5Fa4O6Msb22hLpL3jJWHNkb7fH7oeILNuAqqbYXoKr21ku9IMlTuXF3LJovKBl6qRPf8pP5s7JyK3JGUug7m5Xua2vLD4zUfAR2B4EPAJ6PDg6vc6oRDwCKhpKry9rYWbvv7E0auX6Gc4GmZyXojtrb04lk1I+ImikZercsWKyVx9/jxS6TTbtzexY1cL9b1ZWhNZaotj3HLJfJYumkZhTEE2jL0I6ugw0KMEdF8P9718hOakNWHE1/N0h0VziplWESKqGFLFRG/GYv2WAzS0OyQdt0Z3QjTNMPjYslxWn1Xp5jePZ4rm7krIV8pNn7Ax3ZC+vIDIC5/sXIzfF4UJcTP6FzmuEfAJ6LiePn/wYwMBj4Cm0zZvbDrMH//bb44OKyes86FlM7n4rLl85/EX2HSom2BWHtlS1QnlMYerV87m2isXUF2Ug5OBlu4U7+5u5u3NezGUDKtWLGbhvCnEDI+AjtZ2vEtAHYfNe7u5/6UGmhISNRwdMjzS8y7V0CHVoionRHkkSp+4IHX10ZOwMR0HS9EH6nFHemQjfz7V0Pn4uQWsXlwxzgmoxL3TZCyN9s4kjq1SVKSj6aI7IdTTJ6Ajf3f5Z5xICPgEdCLNtn+tw4SAjYNFKmny4hsH+Mz3XnHPo6OwYGoBX75jBQtqSnhmSz3fefR19h7JuLacmiMqmg75UYMPLavmxtULmFOZT67sAioqKVOnsy9Oor+XSYUF5MXCoxb9lOsZjIBu2dfNvUJA+91Q7jBhOva6FTcWxZJ5s8nocu0BFLEGVFNimTNqLwYjiZQEC4Wg3XluPpefXeXG48dvjFD00FLs7wtw3y+3kczqXLukkqqKHCYVKYQU8TAbr2oFI3lX+OfyETg5BHwCenK4+Uf5CByHgERSbJKJNI+uOcDd973qEtKKQJCbLqnlr2+/CF2x6Ygnee7N/Xz3l9vZ0t4tO35E3NREjZhhcfb8qdx48QKWziqgKFcnoHhV2l5aolck4WUwjg7pO7YF382PXQIquXPjeQP2g9/ELtE8Og8y2yqOIxEyKRLz9FonQhMMdM3ho+fnc8VZ1YiM2Li9dMchlUrxq929fOunB8jaQfJzUyyZUcI1S/NZPCUPQ/OdkCbCfe1f4+gg4BPQ0cHdP+tphoCIxqfiKe57YTf/8LP1hFSbZZOLuPuTq1k8vWhA/9Gmoz/D0xv28t9Pb2RzUxLN0gk7tls97SgWtWUFXLFiPqvOmcKM0ijhgERgvCr6o+mfo8R13hMBffEwTf1SAz0xCOhpdrsO6XIMzea2lQVcNc4JqGU71Hf0881HtrL+gIGCRZsG03WLGxZpfOLqRUSDPgEd0s3iH+wj8HsQ8Amof3v4CJwCBISA9vf0819Pbeabv9pKTSzIn1w5h49fvYyoIdEyzwHHVi3aE3HWbKjngae3sq2hF9uUCJqozqukFY38kM6Fc8tZtaSGubMmUT4pjzwjgDbIQEdp23swB/TdPV3c+8JhGvtFeN0noKfg9hlXXQQNxyWgV589edxGQOW7mMxYPPVWO//65B46CRN2sqRUk4XFIf78mqmcX1uAJlq8fvMR8BEYFgR8AjossPqdTiwEZMMdejp7+Najb3HfK/s5f0Yx//CZS5hZEkVRjz3EhKhmyZJJKmzY1sDPn9vEW3va6E7gks+0IladGjHbpiSmsHRBNUsXTmPm5CKmlOeQFw6iuy6PIhNju849x++BOgNb9YP4u0pCg9JC6tAKmKTUyitC6uJHzx+iKS4EdKxkAEpRl40jebUDGGiOiuX+XvykRB5p5MbqKLarKyp5o5aM6wS+EIMBblORyLd35Pum9QR6O/UfDQYUdwv+qnPGHwH1qt5t5J3vYHOC/++R/axrShDXbApMnSIDrlqcw11XzyVXbhc/BfTU30B+jz4CAwj4BNS/FXwEhoqAY0lJEe2dXXzjJxtYt72JP71hPh+5/GyM9+XIuYovLiEC03LYsr+JJ17czmubW9jR3U8Kh6CjIeRJyEfMtigMq9ROL2bhmVOZUR6jqjBKSWGE/ByDiB5AV73YqJic2wMcSyI80kxLxbIs+vsc0PqYVFB00lcrD2/Tgc37uvnx84dp7DPxxC9Hv0kKA1La5YSw1JSblhiyDPo1xU1tMCTNwR45NpFRIWJbaHaQhJ5EO4Fze1MoGrIKQcfEUhS044TsRxttI6Bz53l5XLm00r2TR47WD/3KbVv2GjK09Go8/OJ+fvRmFwklixixBhWHMydpfOG66W7+p/tiJ5JbfvMR8BEYFgR8AjossPqdTigEHE8NsaWji2/c+zr9WYsv37WamoLIH6zPMG2Lpo4+Xt54kOfWHWRrfRdtqTS2qpCRAIyjYgixxMTQoSimUltVQm1VKRWl+ZTnOkSCGrquoypCBqQsBkzTdH96swqJZIbO9hThWIa7rl1x0lMjV2kJAd3bwz3PH3IJ6FghH4OB3hA6RXlpCmNB4vEMdb2Wa4NpOBaqM3JkIq8wh8KwQ3NLP+1Kkkg29AfvhaMTI+8KikMsolOaB81xi96+k562U3qgWwVv6HzivHyuXCY6oOr4ygLOQr+S5Zl3O/nPx3fTZBqIgJZuhckLp7l2WREf/9AMcrVBkwU/xeSU3kB+Zz4CxyHgE1D/dvARGCoCAwS0uaOTbz2wlnMWT+fKFXMJSbRT+QMyNS5zcohnM2zb08LLbx5k445G9jV10Z5RSWkOlioWkt5mbD+q69WSZ9lENYVYSCEY0AkGA+ia7koEDRLQdDpNZyZDOmOCHaGqKsLr//ejJ3218kh2I6B7e/jhbw4OENCxEQEVbIQMVQbhorMKmDOlkF0N7Tz1RhNdZhgxRJXUhpFqly0rZua0Up54eht1vSq6fSKb8A7iErqoOpfzzi7m1R1dbNzZPVJD/73ncQP6usKnVxRz1fLxR0CtFKw7Eudbv9zMmw0Q0RxilkGeozNvisJnr5/BlMowAXT35WqsvGCNicn3B+EjcIoR8AnoKQbU724CIiDWi6i0d3fzxEvbuObycygMqeiq/sEIqLstbyJmgD3xLFt2NrD+nf1s39vCruYkrRlIKQ5xVUiWRtBWiTkSHZUdcNPV5xxsXlX6caRQSbkOL9hBcnJstn/vk260VLzoT7QNbsG/s7eb7wsB7bWOGheeaF+n+vNuaoNmM79I5zPXzKSkQKOuI879vz7A1jYdy7EIORqGSCY5DrqqYKga4iaatFVXUD+iZNHddAoI6yqObdNvaaQUL9MgoFgojko4oJCxslhmiIBjEgpIxFIllbVIWDqmqnDR/CgzqkI8tbaDhriO7qTIC2huukQ8a0PWIqvpKI5FQMixrmEHHDdqnTQNcjW4oLaA6y6t5In1bTyzofVUQ3ZS/bm6n7rKp1eOBgGV5BXPINM1cnDFzsTyVv5oY8sOwPtua/lO6e7XwyarOLzb0MePflXPcwe63JzrGAoRM8D0XIs7rqrhikVlbqGgSsAnoCd1h/gH+Qh8cAR8AvrBsfI/6SPwPyDgMkGS6RSNrV1MqSlHdaQoxtOO/MNUz/uUEEkvIOrQ3Ztkz546Nu7qYtvhOLsb29jb2Ue/KQL3EgX1rAJFyn5AodId22AfgwNNqN5jWkiooprs/bfbKSwsRNNOPBooaaUSyHtrbzf/+VydS0CFDI+FJgQxGLJZNSefW1dMpq69k4rCEM++1cKjGzqxHIeqfIMzq2MotkMkHCAW0jnclWJrfZaORIazqgzKc1UsVaEoJ4plmmw/lGBHW4aCmM3CmgCqE6Ig16C1K8XhRouZZSGKS48rbKMAABgaSURBVAIYqkFvMs2m3X0c6LE5e1qQOaVZHt8M8Ww/V84sYlJ+1GVDXakMew8n2dqQIRR0WDYzTHV+CDuskOlPsLvBYl9zP+fOLOajqyp4Yl0bv9zYdhzMA4x4FIB3t+ADGp9eWTjCEVA3/u7KfnklZd59b2O4Lw1yY1qKhqa+VyU3jUXQcUijs7Wxk3tfPsDrm+L0BqWMTyVmKeQYOjcsK+Fjl1dREgi4OdoDwmcf4Ls7CpPgn9JH4DRBwCegp8lE+pcx+gjYtkgt2SdF7t4/eleyybZJpC0aWrrZWdfEvoY29ndlaOpM0NLSR3d3ml7LcvNF3RiPkF6hsgPRTcu2ycPBMBRyYkFisSD3/eUFVFdXo6onThyFgEqwd+O+bv7jNwdoEgLqVuGPhWZTkg93rZ5MLCfM42/W8ZFlNTR1m/zg1wfoSGZZNDPGnaumk0mkaWiPk58XIBwN8NqmXt7a1cl1y0o4a04B+1q76U/bVJfG6OjJ8NSrbcRiWW65uBSdXJq7+jjUkKQvrXH2/AJ6+xIEsja1tYW8vLGVx97s4baLS1i9sIAv37sVI2zytasW8+6RDpr64tRUl7KnvpfHX6mntCTCR6+cQSadJpXIMKckSl1Hku8+e5Czpxfwx6uqeXJdC0++n4COWualg2oo/OkFRVy1vGoEckBd7YWjP/KCJfoPQh7l11RKp7Gzn//X3pkAx1med/z3HXtIq9uyJeuwbIMPfGEccxkw4CsGTFIKSRpyQJvJ0fRIaJLptDOdHpNeOZpjOumkyUyaNGnSOEA4TZmYgDE2tsEmjoPxKVnWfa52Je3ud3bebyVsEg4LSWh3/bwzYIF3333f3/N5/N/3fZ7/0x/vZ2nDLGaXxtDPO933/CRpLcSLZ1x+svMUzx4dwPFMLF3JzAjleoabV1bysa1LWFTpEzIiufAwyxqEwEVBQAToRRFm2eQ7RUAJx7dzvf2G61OnO5oXXCGPWmnODjm09w7T3TlEf1+CgZSPutG1bCu4vh3/yzcUCgXrqAprFBWZlFeUUlIaZcNlNZSXl7+tNb4qQE8M8s1AgHqoop9cGKYOqxqjfPb2+fyqPcnDzzbz3quqWdAwhx8/1cWeYwOsWjqLj797HsfPxLl/92kaZ5Vw63V1dCVdduzpYevyKtYsLWf7nhYOnuxny5p6rr28hkeePstAyuMDN9eQGPR5/EA7zQMZSqoqWV7jkh7ymVtqsvnaOo6ezfDV/2vm3nUNbH1XNX/93ZeYXRPjL96ziN1H2jjdOUxFySxOtw+xtzkenKZes6iMZNqnNBLi3atnMax5/Ov/nmZVY4yPbmjgoT09PPzCb52AzqAA1UyfP75xNtvWvVMCVN0KaHiexkjKo2twmNb+BD2JFJ3JMKOpES6pjbB+eS11FcWvEaApy2bn0V62P9/DwZOjJPXsiahplxAzHa5a4PGHty9jZWME09PR9XeuUC0X/tzIGoTATBIQATqT9OWzhcBbEFBNH7NGnurERvluZl0tAydQxyVl+9iuh23beK4Sq9nTUJXnqa7ZYyFVnASmMsNHeVNmr97fjkgOBKgPB44P8o0nslfw0Rkr09ACweDpFrauUxXWufPqem67poKWvgydrcPMrfWZN7uUp4+k+MEvzrB8QTl3b6nj2ZcH+d6uDhZVRvnQ+ir0EpNHn+vhxkWVLGoo5Xs7O9nVMsy21RW8b309T7/YRV+/zvtvrOY3J3u5f/8gp4dt1s6PcdPCEBGtnLiusWlFCa0tDv+04yQfXT+XLWsa+MJ/HiTlZrjnukYa55VTbIZI9Cd4sdXmgZcGKCt22bosRmm0BJswq+ttMlqYv3mgmZXzYtx7cwOP7O7jwRfPCVDVFvRCEjum4w9Xtgr+fAFqTPgryHjG8niCStZCbNzr1ALdVZ4PKjOWlOPTP5CivWOY/gGL1qRG88AoLT0DJBJDzKmKsml1A7euqWduqYuuFYPmomyweuM+v3xxkIdeOMGhPgu0CLZmE/bCzHINrrzE5yMb53HF4hpMzcLVVEX8xG8GpoOzzCkELgYCIkAvhijLHvOWwPkFRkEX+NcUU5/73d8WlOM+oK9mxGXrNialW8a7OR04PsQ3n2jhbMIhNIM+oFkp7ZLRIqwo1/jsXYsoirj8+uwQpmMQMS2aZpcy7IT4zhOnqYiFuefWBRw+1c/3n2ymqbKUD26sY9DP8NjubjasnMPli+bwk53NPH20j1uvruWWq+t4bG8bo3GduzbU8MKJPn6mvCPTSf7s9qUsqyvm8T09nEoO8unbFtLfrvPFR1r5+I1z2LK2lvu+fRDbtLh+yTziIyNUR6KsXBBmQU0F//KzMzQ1RHjfVRU8uD/BqX6L268qpaIoxhe3H2NJU5Q/2tDEY7t72f47V/Az90hHgiv4aratq8PVTFQTywsd2a9S2aEEqLpIV0N11HJ9jbTl0htPcqZ3hI7BNH0Jg66+NG09w/QlLTrtEH2+T8xPcsO8cm6/ei5XLamlpliVAdqghRmydQ6caOPAkRTP/GaY7nSChKlj+xGKHB8Ti5sWlvCRDY1cuWQWRqDn1dez/PI0vVDm8johkKsERIDmamRkXUIgxwiMC9D9x+N8Y8eYAJ2A+JjK7SghkzIcipwQYUPnlsVh7t06n+deGmT7oW5sLWtTdcPSCjavbeSxfWdp7U/xqVuWMDyS5qVTg8yKRlnQUMauYx08daifO9Y1sH51NUdahjnTlWR5UyXqav9/nmomYmrcvaWRQycS/HxvD3YqxZ/ctZqF9cX88qVudNNiy6rZtHU5/P2Dx7nn+oXccmU5n/+PI5TM9vn45st4+ZV+knGHZcvDzC0r46s/bWXpkkruuracXQd7GXTCXL+sDN91+bf7TzO3NsK9m5t49NlO7n9xcCrxTWquiAmfvmkO29bV42o6oQs4NRx/dsZL7VTBkDLYV80YBoZGOdWV5Gx/mt64R0d/mvaBFN0Jm+GUi/LKdTRwNRj1i6k00mxZVsq2tXWsnl9CJGSga2Es2+dASxeHT9jsP9bByW6HUUJ4uFiahu2FqNA8rr8swt03NrG2qRxTtRWTIQSEwIwQEAE6I9jlQ4VA/hF4VYAei/N1JUCHbMy3Yec0VTtXoiTsuWiGz6bFxSxqLGX/oUH29Xk4egbTj3LpbNi8qoq2HoeU5XHP5vn0DgzT3JuiIqbT3ZthzytxuhMOH7qpjssvifFym4vlu5iey7HTw+xvHqa0FDasiNDa6bLvdAI7HeaaxWWsXVoWWGh1JVJUGiGSls0DL/SwalE1V9UX8/3dvUFl9rYrZlNbZuJlDJyIzYkzSZ45mmJ2NWxdM5dYyKE/aRNKZbDCJr88MkgoVMSNlxVz8HSGA60jU4Vt0vNEdJ8/3Vg7YQGqOnJZjk5vwuVMzyCtfQm6kg7tgw5t/Sm6kx6JjEPacXF8ZU4VwtfSmJpDxFPNBHRmx3y2rKrhtivrWVAbRjd9OuMZDjfHOXY2weGWOC0dGnHfYjSwLQsR9ZQPa5risM0dV87nlrV1rGwowlDOEDOWSzvpMMgEQiDvCYgAzfsQygaEwDtD4JwAHeLrO5ppjVsTzv+bypWqXuvqdMvWTOYWm2ghn5GERdLXgmtW3y8KBMqsIhfPDbOioYQPb23kwMs97DjQQySqMTTsMDAKZSGND988j6a6GA/v6aGlfxTX9YgnPYZdj3BIoyaaImUZ9Fk+uAYlhkd1eYSwqdOVHiXqh9ANl65hj2jUoEbTOZW2wDEpLjJpiGkUEWHUc+mOp0j6yo81RV1pjFhUZySdwR118ItNRtMurhtlTtRiyI4wZGWmEt2k5gob8OeblABteMsTUOUKkRi1OdaW5ljnAF1DGXoGDboGh+hJphhM+Qw7QXaycrgP8pR9lWcStKLVcTTVbcsj5Pk0zoly55o5XLe0Dt2zaevu5eSAw+meEY51jdI8YKFbYBHGNuzghNXyIlS7IyyfY7PxmiY2ra6nvjSGoWer6SduRjYpdPJmISAEziMgAlQeByEgBC6IwGtPQJs5E7eyJuAzMfxsl5psTmG2Aakq2Brvo5696s12j8r+7LH20nI+uHEh+452s/3ZNvCVp6QaGhURuGN9E421JTz4TDuHWxOvJhcoQRR4rvrK9F9ZAKn/yv6/cWN0V/MwVD6splaRzbw1lTuB6mLlZ43uDU+5WKqfs3mQ6lcl0NTas3P5QY6vp2fLzHzfwMDF09Q6xzMnZwL2eZ/pg7qC/8ymuWy77q0FqOd7dA5YPPp8Dz8/2EaHcvW3VIcwB19z8fxwUOGuiufGL8NfLVIK7HWz+1buDg11Ou+qKcf0DDoTGVrjoyRHbUYyDrZvBP3c/cAnVAuu7A1fp1aLs+WKJjatqmTV/BJixcpgPlvENcmU6BkOhHy8EMh/AiJA8z+GsgMh8I4QOF+Afu2x05wZslCnkPkwVBecyrIwy2eX0JnMcLx3hKjqkzo2dCNEY22Esig0d0F8RFmX2/mwtXd8jRMVoMmMw8sdGR7f183uX/cxYBmk8bFM9QVGD67W33hkBajmR4lEHUpsB9vxGcFjWPMJq+5HSr4rUe/5pPxSirQMRaERVi+t59bFJmsWNdBUEcb0LTDD7zgv+UAhIARen4AIUHkyhIAQuCAC4wJ03ytxvvbYKc4M2ROqgL6gD5mmFykBauseMd/B0nQc36ToPAGa1g0swybieYTcyNjZaY6cOk4Tk7c77TkBqoqQjDctQlInvMpUKeXB2R6HZw528sSBXtriOqMhdcWuLt/fjLP6kuCAr4SjFxQiOUHecXBZT1SdNytvMPUq12F+2GD14ipWLy1hyYISls4qJmqanKs1yg3f2rfLXt4nBAqJgAjQQoqm7EUITCsB1enJ5/mjg3z10VO0DqkykfzwTVTX4p6mLmjd4KJeXXKbY8IlEC+ajq1l+4ZHAj2keotPK8y8nVzl1d63eS53rJuHp1IL3qIQTYlQhdT1fHqHHHb/qo8d+9o43GMxoofBUB3b/aBYSMVFxWF8qHg4epoMYVzXZ1hX2b1QojlEfY+wB5WmxyXVES5f1MCaRpOmulJqqyIUm8oXVAnO7BV/0Md+hlwb8jbYsnAhMI0ERIBOI1yZWggUFoHsSdPeowN85eETtA55hHKmFedbkFb5llm7x0CPvPrz2NuymQTZ3xjPI52p9NZcfmaCAqGQz+c2zeWua5uyvrIXXMnj47kQH3bYf2qIh/a2cLB5hCE9jKVBsac6sGuo0+pzAlTH1dO4Ko/WhQg2MdOnrrKIebVVLJlbRmN1hMYqmFtlUlFSgmmoa/lzdvdqLsn3zOWnStZ2sRIQAXqxRl72LQQmTCD717gSoF9++AQtcYfwWGelCU8lb8hLAsETENH4/MZa7lrXlN3DRG61PQc8iyHH4ERHmh3PdbDzyCCdvkkagjaZxnkCtCZicM2Sci6dU0o0HKKs2KEsplNZHKY0GqKqqIiiqI6hbug1F1O7YDWcl/xl0UKgkAiIAC2kaMpehMC0EjgnQNUJaPOgHVQky7iICGigR3U+t6GG9103f+IC1FdpHDae5uK4Bm3dFjueb+PRX/VzekS5L+mv8ZatNCw+uXk+2y6vIVak45shQqq17HiHWkNV03to+vi9/diV+0UUEtmqEMhXAiJA8zVysm4hMBMEfHj+aJwvP3ycU4Netjm8jIuKQJGp87mts7nzhnmB7ZGySLrQEdhmqb7vmhsUDzk+9MVdnjnUx/b9Zzk44GP6BiU42LrqYOTz3suq+NS7m1g4pxiMrGlV1sdqPKdCTTi2Ai0/cpIvlJe8TggUMgERoIUcXdmbEJhqAkqAvhLnSw8f45U+JSREgE414lyfr0KDv3zvHN6jWnESCrxNJzLO5WMqM3hVHuaSSHjsPp7gR3vPcOjsCLofRdM8Mng0htPc93tLuXlFDSURA01E5kRwy2uFQM4SEAGas6GRhQmB3COgDjwPnBjgK4+c5HCXizaB06/c242saKIE1PeNci3DP354CRtWVeESvvAapNf5MDeoTHfRXJe0pXOoY4Qf7T7BruMj2JlIIEJDZNi8ooqP3bKIxXOKJ/V5E92vvF4ICIHpIyACdPrYysxCoKAIBM6LvsuRtlG++cQZnjs2BHqooPYom3lzAuqme1Yoxb9/eh2X15u4qG5NkxnZE/TxU9GU7dMykOKBZ0/w5KE4AxmTpGFSH9X5wh3z2byimpg5sRPXyaxO3isEhMD0ERABOn1sZWYhUFAEVKtIJULbB9P8184Otu/twjbOL4G+8FzAggJT4Jtx/SiOMYLjhzA0m8tLMnz3MzdTXeoH7S8nUgT/u6iyyZzuWGNVzdfwXZ+uRJqnDpzkwf09HE6UYqJx+wqNT9y6lIXV6hTUCFqZyhNX4A+fbK+gCYgALejwyuaEwNQRUKdU6p+07fLQ8z1869GT9L2mjaI6mRJJMHXEc2OmjOpFr6XAixEybN6/LMLffWA1Zlh1OZrsCejr79F2HEZTGXa9MsiPn27jRLtDacTh83+wghtWVFBqmHh69mmTJy43nhNZhRCYKAERoBMlJq8XAhcpgWzDRD+ofN93PM63HjvFgc7MeXmgIkAL8dFImimKPJ1iu4yQPsg/372Uzatm4RqqAGn6JKDqupW007zckuLHjzdzqNVh/coYH9l2CZdWF6Gcl0R8FuITJ3u6WAiIAL1YIi37FAKTJJC9LPUwPJ+eYYfv7+rmO0+3BLMausoEFAE6ScQ5+fYBw6HKNSnNuFzWZPGtT11FLGJjGWWEg+TN6cvJtD0raMF5dsDnhzt/w69f6eUTd65h/fI5FKtHThRoTj4zsighcCEERIBeCCV5jRAQAsH1e9BPe8y/cc/xJN9WJ1MdaVzDxfSVqY4UJRXao5LWIOSFqKefv/roFWxZUQG+h6tHMAJDzukToIFnKB6u7zGQdnnkyVNYKYvbNq1k1myfIlTbzen7/EKLpexHCOQSARGguRQNWYsQyCMCiYzPQ7tb+N4v2mh1I0ErxFC2qbqMAiKQ1H0qPZu7r6jivt9fTjQyMzFWX34SKXjpUCu1deXUNkYoNcIiQAvoWZOtXFwERIBeXPGW3QqBqSPgZ+gdTPPDne3894FuhogRDk7EZBQSAc1Isa7G40uf2EhVaBRCxTO2PYdRXC+K73vohk4I1RlJhhAQAvlIQARoPkZN1iwEcoGA5wZ9Fc8OOPzgqWM8dKiXpF+SCyuTNUwhgeur4vztJzfQUKm+XKgUi8k5f05uaVnreshAYAA1OROoya1F3i0EhMBkCIgAnQw9ea8QuJgJZAvig9OovhGbn+06w0/3DtCeigAWhuEGBSqm7wd5fKavjVVNvz405QaZzTKVMZUEtECwvXGepIWOo2cLzFwN2rQRap0yZjsWa5dV8A8fXEFlzEHX1SvUmWMuDGdsT7mxmlwgImsQAvlGQARovkVM1isEcoyAsssJLHMy8MyRbn76zGlOdoKrhfBUr29f/Qyjuob9Zq07/RCBu7iMqSWgOaC9cWqErflBMZGr2Zg4lFo69VGHD2xZwubrGqg3JSZTGxCZTQgIAUVABKg8B0JACEyagBKgmqeEis/ZZJqdh9p58oVeWvp9MoSIuz5RXM6vX/G83xJFmiUnoJOOxOtM4Ktr6te/Njd0nWFNo8jwKGKUiqjO7asa2Xh9Iw3VGsV+CG0abZamY7sypxAQAvlBQARofsRJVikEcp5AYAmp/uVmSGka8UyY5o40h5vbOdbRS3tvhnTaQwnPwNJp7NfxjWmBUJIx1QSC1IYgMNmhq1PosZNo0zBYOKuIS+sqWHVpLYvryymJeYR0i7BugmvObMrnVMOQ+YSAEMgZAiJAcyYUshAhkN8ElKwM+uK8erCphA94mok99v/1N0vxPE8k5TeJHFv9b6c1jHUQUvm7Kj6uamnpM+ZgoCIVCb4gBBfvQTAlzzLHIirLEQIFQUAEaEGEUTYhBISAEBACQkAICIH8ISACNH9iJSsVAkJACAgBISAEhEBBEBABWhBhlE0IASEgBISAEBACQiB/CIgAzZ9YyUqFgBAQAkJACAgBIVAQBESAFkQYZRNCQAgIASEgBISAEMgfAiJA8ydWslIhIASEgBAQAkJACBQEARGgBRFG2YQQEAJCQAgIASEgBPKHgAjQ/ImVrFQICAEhIASEgBAQAgVBQARoQYRRNiEEhIAQEAJCQAgIgfwhIAI0f2IlKxUCQkAICAEhIASEQEEQ+H9PT3Ry8dsGNAAAAABJRU5ErkJggg=="/>
          <p:cNvSpPr>
            <a:spLocks noChangeAspect="1" noChangeArrowheads="1"/>
          </p:cNvSpPr>
          <p:nvPr/>
        </p:nvSpPr>
        <p:spPr bwMode="auto">
          <a:xfrm>
            <a:off x="130175" y="-1173163"/>
            <a:ext cx="4724400" cy="2924176"/>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1271" name="Picture 7"/>
          <p:cNvPicPr>
            <a:picLocks noChangeAspect="1" noChangeArrowheads="1"/>
          </p:cNvPicPr>
          <p:nvPr/>
        </p:nvPicPr>
        <p:blipFill>
          <a:blip r:embed="rId3" cstate="print"/>
          <a:srcRect/>
          <a:stretch>
            <a:fillRect/>
          </a:stretch>
        </p:blipFill>
        <p:spPr bwMode="auto">
          <a:xfrm>
            <a:off x="5370091" y="1988841"/>
            <a:ext cx="3455020" cy="3600399"/>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7"/>
            <a:ext cx="7886700" cy="831626"/>
          </a:xfrm>
        </p:spPr>
        <p:txBody>
          <a:bodyPr>
            <a:normAutofit/>
          </a:bodyPr>
          <a:lstStyle/>
          <a:p>
            <a:pPr algn="ctr"/>
            <a:r>
              <a:rPr lang="en-US" sz="2400" b="1" dirty="0">
                <a:solidFill>
                  <a:schemeClr val="tx1"/>
                </a:solidFill>
                <a:effectLst/>
                <a:latin typeface="Times New Roman" pitchFamily="18" charset="0"/>
                <a:cs typeface="Times New Roman" pitchFamily="18" charset="0"/>
              </a:rPr>
              <a:t>DISCUSSION ON THE CONSTRUCTION EFFICIENCY</a:t>
            </a:r>
          </a:p>
        </p:txBody>
      </p:sp>
      <p:sp>
        <p:nvSpPr>
          <p:cNvPr id="2" name="Content Placeholder 1"/>
          <p:cNvSpPr>
            <a:spLocks noGrp="1"/>
          </p:cNvSpPr>
          <p:nvPr>
            <p:ph idx="1"/>
          </p:nvPr>
        </p:nvSpPr>
        <p:spPr>
          <a:xfrm>
            <a:off x="457200" y="1481328"/>
            <a:ext cx="4186808" cy="5044016"/>
          </a:xfrm>
        </p:spPr>
        <p:txBody>
          <a:bodyPr>
            <a:normAutofit/>
          </a:bodyPr>
          <a:lstStyle/>
          <a:p>
            <a:pPr algn="just">
              <a:lnSpc>
                <a:spcPct val="150000"/>
              </a:lnSpc>
            </a:pPr>
            <a:r>
              <a:rPr lang="en-US" sz="1400" dirty="0">
                <a:latin typeface="Times New Roman" pitchFamily="18" charset="0"/>
                <a:cs typeface="Times New Roman" pitchFamily="18" charset="0"/>
              </a:rPr>
              <a:t>Construction companies from the UK are focusing on developing construction efficiency to deliver sustainable project work.</a:t>
            </a:r>
          </a:p>
          <a:p>
            <a:pPr algn="just">
              <a:lnSpc>
                <a:spcPct val="150000"/>
              </a:lnSpc>
            </a:pPr>
            <a:r>
              <a:rPr lang="en-US" sz="1400" dirty="0">
                <a:latin typeface="Times New Roman" pitchFamily="18" charset="0"/>
                <a:cs typeface="Times New Roman" pitchFamily="18" charset="0"/>
              </a:rPr>
              <a:t>Developing stability of the project process can be proven beneficial for companies to incorporate with the sustainable development of the project work [5].</a:t>
            </a:r>
          </a:p>
          <a:p>
            <a:pPr algn="just">
              <a:lnSpc>
                <a:spcPct val="150000"/>
              </a:lnSpc>
            </a:pPr>
            <a:r>
              <a:rPr lang="en-US" sz="1400" dirty="0">
                <a:latin typeface="Times New Roman" pitchFamily="18" charset="0"/>
                <a:cs typeface="Times New Roman" pitchFamily="18" charset="0"/>
              </a:rPr>
              <a:t>The UK-based construction industry is focusing on BIM applications in order to control and measure the project work in terms of project quality.</a:t>
            </a:r>
          </a:p>
          <a:p>
            <a:pPr algn="just">
              <a:lnSpc>
                <a:spcPct val="150000"/>
              </a:lnSpc>
            </a:pPr>
            <a:r>
              <a:rPr lang="en-US" sz="1400" dirty="0">
                <a:latin typeface="Times New Roman" pitchFamily="18" charset="0"/>
                <a:cs typeface="Times New Roman" pitchFamily="18" charset="0"/>
              </a:rPr>
              <a:t>The prefabricated housing projects work considers the employee engagement capability, in order to consider a sustainable project work.</a:t>
            </a:r>
          </a:p>
        </p:txBody>
      </p:sp>
      <p:sp>
        <p:nvSpPr>
          <p:cNvPr id="10242" name="AutoShape 2" descr="data:image/png;base64,iVBORw0KGgoAAAANSUhEUgAAAk8AAAHICAYAAABXmg6TAAAAAXNSR0IArs4c6QAAIABJREFUeF7sXQV4FFcXPVlPNu5CiEHQJAR3d7fiUFpaSrHSAqVIS0uNCrQQWqClQn/cikNxD+5uIUDcbTdr2f+7b7MxIhsIJUnf67cNyc68eXPmzcx5V8410+v1evDGEeAIcAQ4AhwBjgBHgCNgEgJmnDyZhBPfiCPAEeAIcAQ4AhwBjgBDgJMnPhE4AhwBjgBHgCPAEeAIlAIBTp5KARbflCPAEeAIcAQ4AhwBjgAnT3wOcAQ4AhwBjgBHgCPAESgFApw8lQIsvilHgCPAEeAIcAQ4AhwBTp74HOAIcAQ4AhwBjgBHgCNQCgQ4eSoFWHxTjgBHgCPAEeAIcAQ4Apw88TnAEeAIcAQ4AhwBjgBHoBQIcPJUCrD4phwBjgBHgCPAEeAIcAQ4eeJzgCPAEeAIcAQ4AhwBjkApEODkqRRg8U05AhwBjgBHgCPAEeAIcPLE5wBHgCPAEeAIcAQ4AhyBUiDAyVMpwOKbcgQ4AhwBjgBHgCPAEeDkic8BjgBHgCPAEeAIcAQ4AqVAgJOnUoDFN+UIcAQ4AhwBjgBHgCPAyROfAxwBjgBHgCPAEeAIcARKgQAnT6UAi2/KEeAIcAQ4AhwBjgBHgJMnPgc4AhwBjgBHgCPAEeAIlAIBTp5KARbflCPAEeAIcAQ4AhwBjgAnT3wOcAQ4AhwBjgBHgCPAESgFApw8lQIsvilHgCPAEeAIcAQ4AhwBTp74HOAIcAQ4AhwBjgBHgCNQCgQ4eSoFWHxTjgBHgCPAEeAIcAQ4Apw88TnAEeAIcAQ4AhwBjgBHoBQIcPJUCrD4phwBjgBHgCPAEeAIcAQ4eeJzgCPAEShXCGRlZSEpOQUxMXFQqVWAXl/q8ZmZmcHcwhxVPNwht7Ao9f58B44AR4AjUBwCnDzx+cER4AiUGwS0Wi1u3LyNHbv34c7d+8jIyIAez0OeBLC1sUb94CD07tEFVT2rlJtz5APhCHAEKj4CnDxV/GvIz4AjUGkQePzkKb6cvxCXr92ATqd74fMSi8Xo3qUjJr37FmxtbV64P94BR4AjwBEgBDh54vOAI8ARKBcI6HRZ2LRlOxaGLGXEycXZCZ5V3CESi0s9PrVKjavXbkCr08HVxRlT3xuPdm1alrofvgNHgCPAESgMAU6e+LzgCHAEygUCGq0W879fhG079kBuYY5pUyagXZtWoPil0ja9Xo/5CxZh775DsJTL8caoYXh9xODSdsO35whwBDgChSLAyROfGBwBjkC5QIDinUKWrsDqdZsgEAjQo1snNGoQDJVaDSJDpjahUAi5zBw///I7Hj+NgI2NNcaNeR2vDehjahd8O45ApUKA7h9anGjUGiQmJbH7idzYYpEYQqEAdM/QPfc8C5VKBVQpToaTp1KAxTflCHAEXh4C9EA/c+4CZn3yBVLT0svkQPQyqFmjOmZ/+D77yRtH4L+GAC0+7t1/gP0Hj+Lw0ROIjokFZbRaWJijmq+P4ePnAx8fL9jb2cLC3Bzm2R+JRMwJVREThpOn/9qdxM+XI1COEUhNS8O6DX9jx+5/EBsX/0JB47Sa9vPxxuDX+qJX9y5sZc0bR+C/hIBKpcaefw5g9fpNCHv0uNhTp/vF0cEeVT094FnF8HFzdYGdrS1sba1ha2PDrLgikShfPzo9kKoD0nWAFoDYDJALAEuh4d+VtXHyVFmvLD8vjkAFRSAlNRXnL17B3XsPcPnKVVy+eoOtlN3dXVE/KLDQs1Iqlbhy7Qbi4hOYrhMFh3t4uKNeYF3UrxfA3BK8cQT+awhs37UXIT+vQFJyMls8kO5ZNT9fkEUpLj4esbFxiI9PhDIz8xloiPfIZFI4Ojqy5A36ODs5wsXFGS7OjnBycoLI3gmRYis81QqQpAXUekAmAKwFgJMYqCIBqkoMRKqyNU6eKtsV5efDEagkCGg0WqzdsBnLf1sJ+nfb1i0wc9p7hZ4duSJ+XLIcFy5dYdl1C+bPQ/VqvtzaVEnmAj+N0iMQFhaOSVNnMjcdkaBWLZqiV/eu8PGuCpFIiJSUNCSnpLAYqOjoWDx+EoEnTyPw9GkEW4RkFRFnaGVpyeKlyAoltLJBhrUjxC5VYFnVF9Z+/hDLLZkym8AMsBEArmKgvgVQ09zwt8rSOHmqLFeSnwdHoBIisHbDFixZ9hs0Gg26dGyHz+fOLPQsI6Oi8dW3P+D02Qtwd3PB4gXz4e3lWQkR4afEESgZAYofnPPpV/jnwGG2gGjauAGmTpkATw/3ZxYUtK1arYZCmQmy4CoUSiQnJ+P+w0e4/zAMDx6EIexRODIUikLF/s2EQohk5hBZyCGxsYNTQAO4tmgPeZWqLF6K+JKVEGgoB1pbAaJKQqA4eSp5HvItOAIcgVeEACdPrwh4ftgKjcC1GzcxZfocpKSkwsnRAdM/mIh2rVuaHPxNhIq01kh7TZelA+mmkYDtjVt3se3ybUTfuwtFTCSyChGyFYhEkNraw6trP3h06A6JhRxZACwEQHsroJlVhYY2Z/CcPFWO68jPgiNQKRCghzZJFpCbjn5u3LINv69cA7VGA2tra7i5OIGCYEn8ktwKAoEZC2AVmgkQHRuL9PQMFpfxzRefwNuL3BMiiMUiCIUiPIdcVKXAlJ/Efw+BJUtXYM36zUyeoHmTRljwzbxnAr1Li4pWDxxIAU5SIqweUKenIS38AVIe3EHS7atIvncLOrUaWWoVk0IQCIWo9tpoePfoDzOJFJSu4SIG+toZYqEqeuPkqaJfQT5+jkAFR4CCwVNS05CUlIz4hATcvHUHV6/fxN37DxAXl/BcGXcyiQRubq6oXasGAgPqsHRse3u77FRsGcw0WUAmRbjqAFo9U5CGRAhYSADz0iuaV/BLwIdfiRAgi9GUD+fg9JnzjDCR2OyAvj1f6AwpEPxMGnAgFcyKVFjTpKQg+sxxPD64C6mP7rFNLN2roOHH30Nq78h+l5gBLa2AtlaAsIK77zh5eqEpxXfmCHAEnheBjAwFnkZE4mHYI1y6ch1Xrl1nrgGyOhXWJBIJC3QVCYUse85MIGDEKotcCzods06RtaqwZmkpR3U/XwQHBSDA2xfVsuRwU4iBNDWg1Bh2sZICVWwBT1vAyRKwkoEFbPDGEahACJDEx/sfzmGFtWUyGZYv+R51atXMOYOY2DhGqizlFpBKpSWeGUkRXFcA/yQD6QWYk77A/ZH++BEe/L0akaFHQAFSVp4+aDRrPqT2DjnHqSEDetgCdvkVD0ocR3nbgJOn8nZF+Hg4ApUcAQo8vXT5Gs5duIQbN2/j7v2HUCgUOWdNQabW1lao4u7G0qEdHAwWIyqzQinW9OCnj5E86bJdfJlqNVJTU5GYmMwyiKKiYxg5IzefsdGz3tnCCnXsXBHgUAVN3P1Q3c4VZsI8T3KyQHnYAj4OjEhl6LWIjI6GUpkJBzs7JpnAlZgr+SStwKd38dJVfD5/AcucI22mrRv/YvcONRLM/GnZb0hLS4eDvR0aN2rAFh60uCDrrLm5LEfN3zjHH2UaiFOUxmCgpVaY3n/a4zDcWbsCcVfOQZ+VxeKefHsPhmfHnhDmIWnOIqCHHeBbMm8r11eBk6dyfXn44DgClQcBtVqD0DPnsP/QUdy8dRtRUTEsJsPYSJCvXlBd1KheDV5VPeHo6ABrKyv2YKdVcklaTawEhUaD9IwMpKcrkBKfiLjzdxFx5TauxT7FlfgIJKhySZpMKEJ1W2c0cq6Krl514WPvCjNBtiANBUjJhLgpSMamsKsIi3jKLFv0EqofHIj+fXqyQFzeOALlDYHtO/diyfLfkJiYhKC6dfDb8kU5QyTL7N79h/DD4mXo1aMzwsOfMo0nsViM1/r3RotmjZncB+lD1a5ZAy07dcZppRgXIxMhtnXIIUFkccpLoBTRkbi67Dsk3rnOLE4WLm7w7j4Q7i3aQWJpjbwWKqkZ0NMWqGfgcxW2cfJUYS8dHzhHoOIgcOPWHfz51xpcv3kbiUnJOXFM5jIZE7Hs2L4NAurWgbW1JeSU8vwiZSF0WUBYAnA9EkhRQpWWgTR1JpIzUnEhOgy7Ht/ArcSYnIe/uVAMFwsrdPOqjSG1mkIuk7MXwJ24J/j6/F7cSY6FJk9WkYWFBdq0bIbxY99gcVW8cQTKEwI/Lf+dBYurVCoMHdQfU98bn294VALp40+/wi8//4DZc7/EuLdGs7JIIrEYY14fzhI0zpw7D7mlJexq1MXTxDRE3rzKCFG98TMgkedPl9NpNbjy8zeIOn2UWa0snFzhP+gNuDRuAaFU9iw0ZkAna0PWXUWWLeDkqTzNej4WjkAlQyAtLQ2b/t6BDZu3ISExEVlZhvUq1dWi1OlhgwewrDjKiHvh8inUdXQKcD4ciEkDtDrkBi0ZjqvLyoJWn4UHsY8RcvUozsU+yUFcJBDAy9Iecxt3gae9Bxad241tYTeghx4CMzNIBAJkZpMocht27tAWE999i2X38cYRKA8IkIv6i/kLsGffQTYc0kXr1rlDvqFt27EH23buwbdfzcUb70xGk4YN8CQiAm1aNseAvr0w+u2J6NSxHXN57z1yEg6168G7Sx9c/yMEcld3yOwcUffNyTl9xl25gCvLvkVmcgITyKw94l14tOnE3Op015GrvKCbr6kl0M4GMK/AFZM4eSoPM56PgSNQyRAg98CtO/ew7Jc/WGwTyQpQDAWpEzdr2ggjhwxEjRrVi40dyhsErtPqsl1yChYfRcHmGq2GBcSSJUhuLoM8TgnR5QiIlFqIBUJIyAVXjD4B6ddcjXyAP26dwZW4CCi0GkaUqLV298O1+EgkqZXwtrLDvCbdUdvFCyvvnsaKS8eh1GoY2evTsxveemMEI1A8DqqSTeIKeDoREVH46rsfmSWJ5uPmtX+yWnV52+3bdxEbn4BmTRph89Yd2LRlOxo1qo83Rg6F3MIcA4e/CQ93DzxMSIWlhxcEIjEcagfhwa6N8GrfE46B9WHl6Z3T5f1ta3F/6xpoM5VwbdgcDT6Yl++2y+uyM5KoOuZAV1vApgIHjXPyVAFvED5kjkB5RoCCUY+dOIUVf65mQavUqJRDDf9qGDn0NTRt3LBIopGZqWIWquTkFFYu4taduywDLyIyipWQKKwGF/VPLwobiQyelraoammL6rZOqOXoDmtza9jLLGArk0NojGcqAJ5CpcT+sGvY9vAq7iTFQqXLn7HXw6s2JjbsBCe5DSNXa26FYuX1UCQqMyAUCtC/dw+MHjWM1f7ijSPwKhG4dOUavvthCasLaWNtjf27NhVr0SU3G9Nkyi6aTffXlm07cSNRhQy/IMBMgIc71yEzOQkuwU2RePca6k2YDYmVwXVH+15d9j2enjwAvU6HWkPfhl/vwSVCQDpPfRwM9e8qauPkqaJeOT5ujkA5RIBM/Zv/3oHNW3dCoVQyaYFqvr7o2rk9enbrzGpiFWxklaL6W4/Cwpm1iiQL7t1/iITEJFYQ+HkbudrIalTHwQ1BTp7ws3eFn60jLKTmedx5xt71eJgYg933L2PXoxuIU2bkHLaajSOmNOiIRlWqMTFOhVaNv++dx5obZxGTkcoIVJ+e3TFh3JvshcUbR+BVIbDvwGH8ELKM1aZr3LA+fl70bamHkq4DVsUA0RrAjMQwM1KRpdFAbGWD+GsX4BTcJEfBQ52RhouLv2B/p9Z05jdwDGxQ4jGpXMtgR6BKBc644+SpxMvMN+AIcARMQeDOvfv483/rcOCQIXDU3NwczZs0xKABfRBQtzZIpylvI2JElqnQsxdw8dIV3L5zj8kL0L7GRhl2lFLt4GDPfpLKuEwqgVQigSw6Fbr4NKh1GuZGS8xUIE6ZjhhFGlLUmfkKm1JmnY+1AwKd3NHIzRetPHwhlDwbzJql1eBA+C1svH0el+MicmI2gp2qYEL9dghyM7grUtWZ2PHwCtbcOIOYtBSWCfjOmFF48/XhpkDFt+EIlDkCdD9RoDgFjFPW6esjhmDSu2+V+jiHkoATKYXLEVBned1wqY8e4MqvC5ASdpfFOHX8eQOkNrYlHpMKBA9yAGpYVFwpNU6eSrzMfAOOAEegOASY6f76Tfz252qcO3+RyQ9QSv/ggX3Rq0cXuLu5PuM6ICG/f/YdwonQM7j34CHTnTGSJgomJ7mCOrVqwN+/Gosnov7kcgsW4yTO1nkSH7uDrLA4aPU6lg2XoVEjXa1CqiYTcWlJuJ0QjavxkbiTFAed3mDBImuUq4U1atk5o4tvHbT3qgkIC/gO9HrcTojEllvnsDPsJtRZOrbSrmHngllNuqC2mxd7s9BxNj+8hNVXQpGsyGDSBRtW/8biunjjCPzbCFBpouUrVmLtxi3s0FSiqEO71jnDCH/yFIePHGe6Z55V3OFVtQqqVKkCG+vc7LlIFbAuFiDrU8FWWPB39PmTuLF6GRSxUZC7uKPtwpWFu+SNUeN5RDU72wKNK3DGHSdP//YM58fjCFQyBK7fuIWQZStw5eoNpvBNmXMffjAJnTq0zRHnM54yEaTQM+fx5//W4O69h9mV2g2WJjcXZ3Tu1B6tmjdhEgByCwtmvSK3WMH28NFjxOw8hUYiR4hEzwZOULA5udcy1JmISo7DnrCbOBrxAAmZBp0nqvXuYG6BJm7eGF23OXwc8ksO0DgTM1Kx7uZprL1zCZlagwp5FbkNvmzdB3Vcvdjv8YoUTDu0CdfjIplWzl8rfkL1ar6V7Arz06kICFBc4I9LluPw0RPMErppzR+MJFEj1f5Vazfgz1XrmCuclMVlUinLenV1cUb1an5s3j51qIYo2yrQZ8dAlXTeD/duwZ0tf0GTkQ7P5u1Rb8KsfJapQvfPJlKBcqC7PSCroBl3nDyVNDv49xwBjkCRCJDb7fsffsKpM+eY5YgsQ99+MRdNmzRkRXvzNgoGX7DoJ+zY/Q+r1m60NJGS+Mjhg9Gze2dmVTIzExRbxPfBw0f4ZuFiXL1yHQOrBWFayx4lXCE9dFl6JKanYOOtc1h/9zKzUjESxSxRVpgY1BIdqwVAWICIqdUq/HH5OFbfvsCy8ah5WNpifuveqOVaFffjIvHx8R24lxzHyNP6//2Kqp5V+IzhCPzrCNy6fZdl2tFPIk1//rKEJWpQo8XEX2s24Nff/wKJ1eZtdA8YP3ozM6bNZOvjD7tqtWHnVxO2vjUMrrgCmaukIn5jzS94uHcz00ULHDURXl36sq4Llm0pDAx7MfCmC2CZrUv7rwP2ggfk5OkFAeS7cwT+qwjExydg0dJfsWfvAQYBua3mzp7OsunyNoq/uHc/DN8tXIxrN2+zr0gniRTF+/bqjn69u7NyLKY2UilfsOhnPAp/wtxv/+s31tRd2XZJaYn46dJxHH5yn4lnUsC6VCjC8Jr18VqdJnCyLBDUrtNg2YUjzAJlJF2O5nLUd66C+8nxCEtJZFl4Nfx8sWrlci5ZUKqrwTcuKwTIovvJvPlISk5Gm1bNMe/jj5ir29jINR569jzOn7+E23fvsaByujdJOZ8sU2Q1zhtvaNxPbGGJOiPGo0qL9hCIcrUFVMmJuL5qKSJCD7NNW837CXZ+NQzkqZCTKoxQve4M+FD+RgVsnDxVwIvGh8wReNUIkHrxz6RkvGELe+CS6X/iuDEsxoIsMMZGekxHjp/Eij9WMdE92pbq1DVv2pgFkpN8AVmkyI1AmXmmtFOnz2HhYgN5qmnnjFX9TSdPaq0GQlpdC0U49/ge/nfjLNNzSlOr2KFbevhgYsP2qOZIbrxcy5leo8IPZw9h093LLAaqYHOTW2POu+PQpF9nU06Bb8MRKFMEyLK0+58DmPfV9+wee3PUMIwZPQJSaf4kjbwHpWzWh4/CERYWjov3wnEzPAqKtBRoFRnQKDOgUWSAEijIKuXX7TX49x0OsUVuTZWUxw9w7a+fkHD7KkQyGbr+vBmCIgoNF0WmGlsC3StolSNOnsp0CvPOOAKVHwGKmdi6fTe+X/QTcwE4OTni9RGD0at7FxanZGwpqWnYvXc/1m7YgsioaPZniqvo36cHunXuyFbFFGgeevocXF2d0bNbF5MI1DPkacBYw1K3QIX3nIFkfxeRmoiT4XeYi6FXjWCYS2VIYK68i9jz4Doi01NZN7XsnTG5UXs08vAF8sR+qFRK/HjmALbcu5YTgG4rNUcdR1f08Q9E+/qNgU6BgFUFXUpX/qlbac+Qim2v/N86/P7XGnYbkLI4xRyWVA+SAFHqgGNJwLlENRQJ8VDERSE9NgqKuGgok+KZu86rdRc41AgAhLkLnNir53F1ZQgyYiJg51sDrT4LyXe/lAQ23WvWIuAdd8CiAsY9cfJU0hXm33MEOAL5ECD3wGdffov4hEQWED6gb0+MHD6IVXA3NlIBX79pGzZu2QbKrKP4p9Ytm2HoawMQXC+AZd+RxemHxUtZqQiZuTm++HQWWjZrXCLa+ciTPVme3i5xH6VahdVXQ7Hqxjlk6rRY1nEg6lWtzvZLUykRGn4PK6+fwb2kOObGq27niHHBrdDGpyYTCjS2dEUGvjixCwce32N/8ra2x6zmnVHPwwcCEuGs5QE08ivVS6TEwfMNOAIlIEDCst8uXIKDh4+xItqLF3yNwIA6JuEWrgT2xgPx+UOhmAVLp1IiS5cFsblFTrkVY72Vxyf24+rKxUxZ3LttDwSNmZIvLsqUuCcaIAWNN6yA8micPJk0vfhGHAGOACFAFqRPPp+Py1eus1Vt8yaNMP2DiUyOIG8jaxOtgpOSkiESCtGjayeMGjEYXlU9czajGIulv/yBdZu2siKmtWr646cfvikx/ikfeXIwgTzpgYuRYfj21D+4n5wAiVCIjb1fh4ejW+5YdFrcjH6C784cxK2EGCZpUN3OCRMbtkEzIll5gmVvx0biy+O7cCsxFqQf9UZgUwyv1xwyCja3kgHNawJudnzCcAT+NQSoLMu0mXOZ7Id/NV988els+PoYMkKLa6os4HQycCoFyC47WdIu7HudWo17ezbh1uY/mCU3aPR78OnQExRwXlwrjFA5ioDRboCFaV57k8b3b2zEydO/gTI/BkegEiBA7jqKc1q36W9mNaKA72+/nIuaBWrU7d1/EN8sCGHaTRQY3q9XdybY5+Li9Eww9Z279/HxvK/xMCycSRy8M+Z1jB45tFi0niFPA41CgAVLkBp+T1Eq8Ou5o9h4+zJ0ej0G+gdgeuseeSQQDNtR9lBMUgImH9iEh8lJLDaqrpMbpjTpgAA3z2y3oBnLXDr68Ba+PrUPSZlKkOtuRbch8HZxN2zj4wo09QdMjOGqBFODn8IrRoDKsbw5bjK7L9u1aYlpUybklAuiRcqp02exftNWJk3gX83P8PH3g9DOBVtjzPJZnUyxGKlSknBzw+94dGwPO/M2Hy+GvX9t9m9yx5nSh3Ebsut2tAOaPlt84BWjWvzhOXkq15eHD44jUH4QOHv+Er5bGIKw8MdsUDOnv8eqsOdtt+/cxeixk1nmDgWadmzfBu9PfAfOxdR9+/X3/zH9GbI+UZr/9/Pnwde7apEnnp88OWHVwGLcdiTg+TQMk/ZvYZlylCW3vOdQeNk7F9m/Oi0NA7b9iaiMNLZNJ29/TGneES5WucrJClUmfj9/DCuvn2cvi6ZuVbGk9whDnxTz1LA64OlYfi4eH0mlRYDca4eOHMeMOfPYOY4cNghvvj4sR6yVsurovj109AT73ljAmn5aWNvA2rcW7Pxqw75abdj6VIdYlhuzVxQJSo96ist//Ii4W5chs7FH608WQe6ca8k1gk3703qipCJLDhJgpAtgVYEKBXPyVGlvKX5iHIGyQyA5JQWLfvoFu/bsZyJ7wUF1sTRkAXPJGRvVp5s261NQ1XahQICG9YMw/f1J8C6GCNG+KSmpeHfyNNy9/5CVcOnXqxsmT3inyEwhirkySBU8Rm1HZ/yVY3l69nxTlQrMO7QdR548hEggwPj6LTEoqDFk4qKzkKiXB1FPMfXQNjxNS2EuvIkNWmJwUBNI8+x3LeoJvj+5HzfjoxmB+qp1d3SuXc/g4qvuDgT7AZIK9DYou+nCe/oXESBL6Irf/4df/1zFYglnTJ3EJECMweIZGRlYu+FvbNi8FZkqNdRqNVvcFNYEQiEsXavA1qs6bLyqw656Ldh6+kIkzS1lRIQo6eEdnAmZB2V8DBxrBqHRhFmQ2ZaQNmfGPHw5iR15M/AkZkAzG6ClLVUB+BfBe4FDcfL0AuDxXTkC/wUEiCwdOxHKCAvVnrOztcWSH+YzmQFjS0tPx5KlK7Bj9z72cPbxrooZUyejYf16JkF04PAxplFD+3pX9cT7k8ahebPGhWomUQ29kJ9/xc1rN9HV2x8ftilaJHP/rcuYfWwPCwKv7+KBGa27ws/BpcQxabN0OHL/Br4LPYQEpQJWEim+adcDjSmA3NiydFh1+TR+u3yaSR1UsbLBX/1Hw9pcDtjIgcb+gCuPfSoRbL7BCyFAWk0fffw5jh4/xWRAZs/4gOk85W3pGRm4desu7t5/gEePHiMyOhpPEtORmpYOtSIdWqUCWbpnCRURooCh4+DZrF1Od2Tpir56Dqd//Bh6nQ4+7XqhzuAxEMtLV5aIkac8RMlNAvRwAlyLX9e8EFZluTMnT2WJJu+LI1AJEaCg72Ur/sSWbbtYBg7FL5Gmk9H8T+SKqrmHLF2BmNg4yGRSTHtvAvr06mayYCSthOd89jUrKkwr5p7dOmP82DdYQeCCjV4W5y9exqMDp9HRzg1O1kRQnl2uJmek4a2tq/AoNQm2MnOMb9ASvWsHszgsQyte3yBFqcSqS6FYf/MiFBoN6ji6IKTHYFgzrRvD8aJTEjH30E5cjImAAGaY2rQNBtVrarA+1fUGalcFxNz6VAlvi3JzSuTufm34GJbMQTUhadESGGCIPyqqpSsy8euVGIRHRCMjnj4xTJYgMyXR8ElOZFpPEgtL1B3yDrzbdM1dM2g1eHBwB66t/pn9LXDYePg55RFsAAAgAElEQVR26AmBWGJSrFNRY5IIgCY2QDNbQFwBrE+cPJWbW4APhCNQ/hAgsnTx0lV88sV8xMTEwcPdDd999Sn8q/vlDDb88RP8GLIcJ0+fZS69/n16Yup744sV6CvsTO/ff4j3ps1CTFw86tSqiQ8/mIg6tfNYegrudOQqEBFfhJ4xcCn8Pt7etZG53dp5+WFqi45wtimFJUgPPE6Mw4KTB3Dq6SN29DeDGuHd5h1ys+/0eqy7fAY/nz8BpUaDus5u+LZzPzhZ2wB2VkDzOoBtrrBgaa8w4W8kqaXdl2//30CArMF9B41iiQwtmzfF1PfehWcVj2JP/rECWBeZG4tEyRLqjPR85CkzNQliczlcAhrA3MHFqFAAbaYC19YuQ9iR3RCKJWg8fg7c6jd7pnxLwQGYEkTuKQM6OwCu0vJ/7Th5Kv/XiI+QI/DKEFAqM7H8t5VYvW4TszqNHjEEb7w+LEcMk0Qy/96+Cz//8jtITZykCJYt/o4JZ5a20cN/24492PT3DjRuGIwRQ1+Do2MxcRTHrgJPiTxROGr2UtUYSGEGJKelYM7BndBlZeGtBs3RwNPX8IDPqfBeIADDuNplfzZ8x6xqt68h5OwxxGSkM/fdsp6DUMMtu36dHkjJSMPY7WvxICkBNlIZxjduhQGBDQ36UI38AV/35w7kSE3PZGMQiYUQi4QQC4XP1AwsLc58+8qFwOFjJzF95lx2UiRAO3nC2GcKchc8461RwO30An8tYO3J0hmU9CkOynin0E91WgpCF32C+Hs3IHd2R8OxM+BQvU7RIrUFDlMciSKLU3t7INgaEJZz6xMnT5XrPuJnwxEoUwRICPOtce/haWQUPNxc8cms6agfHJhjDQl//BTfLFiMs+cvsr99MXcmunRqz8o+/G/1enh5eqJH986s7p0pTaVSIy0tjRUYJgXyYq0ux64YLE8sCrWQptczKQH63komg4hELE1oySlJ+O3yGcjFUgwObAALiRTzDu3GgbB7jMh0rVYLn3funW+lvfbCKSw4fYxZuTp4V8O8Dj0hplIVrvZAy8DnDhyPSUhFVpbB+mTgfWYQiQSQiEWQikXs39wyZcJFrcSbUKwhZatSWaQxo4djzOvD880JcnOTa08ul7O/J6iBVU8NyuIltkIIjDIpAftnj2GWKufawag3chKs3avmz6gzgfiwTDz9s7IG1S2Azo6AbTn3dnPyVOLs4RtwBP67CBw6fAwfZqdAd+vSEZPefQvO2VYlshTtO3AEc7/4hpEKyq778rM5cLC3w+fzFzArEjUS65vwzhg0b9ooX927F0Y1L3nKK/GU14JEBzHxuyy1CmuvnEPI+VPQZmXBSirF242aY1hQE1x4/BAzD+xEolIBF7kVvu/SG7VI+ym7f1VGBlr9GcKEBqvbO2JG646o5+FtOHbnRoBD6UVsdLosxCYa5BKKakTWpBIxZFIRJBIRI2+8/bcQeHfydJy7cAmODvaYOO4t9OyeW18xOTmFLX6eREYxXba6dWpC7l0baa61YenpAzOmRUaUnGkYFA1cnq8S7t3A4S/eY9t6t+qKuq+NgczGjpEn0mxiOk+F9WTC1CRCRdanQa6AdzmvcsTJ03/rPuNnWwERIMMKuczoo9VlQa3WsgedpYW02OddWZzq1Bmf4OiJU8wSNHn82xjYrxdLh6ZG1dvnfv4tE+AjiYFZ099D184dWEA2ufmoGDBl+dC4aZ/2bVsyAUyKx8hbA++5x3m8BMuTCR1TFl66SolLT8Lx+8XTuBUfyzLziIT42jlgXOOWaFutJqDPwgc7N+FY+EOmUN6/diA+aN0JgjylW2bu2oz9YfdgLhbjrYbNMbJ+UwOZqVEVqO9vwmjyb6LM1CA5TWHyfmRVINceWaQkEoObj1ulTIavQm5IC5gO3fsjPT0Dvj7eLE4wb4br+QuXMOH9j1g8VMFG8Uo2nj6w9awG26p+sPH0hdTWHiKJFEKJFCKZOcwKsdbe378Vl1cvYc+g2n1HoUaPIRDmKQZOxzGSJ/pJT4t8Ok8mkKiWdkBzO0Bkwrav6sJx8vSqkOfH5QgUgwCrK5WlB1kftDodNJosqLVa9js1iVgIG0sL5rZ5WY30l3r2GwqlSsVUxKdPmYCgwLo5h7tx8zZo1atQKlG/XiATzfTxNpSEUCiU2LlnH/7Zfwj3HzxEhkLJ/m5lZcmENTu2aw1vL09Gyp67EXmKjCtimVtyr5lqFa5FRWDvnRs4FHafyQ1Qs5OZI9jNA/1qB6GZl29OMdTL4Q8wdscmRq7qubrj84494GaX64689OgBxu40xIb1qF4TU1p2gJ2lFWBlAXRrVuq4J5VGC4VSzax65Lpjn6JclAVOl2oJ2lvLIRab5qosGS2+RXlEgLTOBg57kw0tuF4g5s6ahioe7jlDTU1LY2r/lNRB/05OSYdSoYBeX4hspZkZzG3sYeVaBVbu3nALagKXug1glkfLjTo+v+JbPDqxjwWTBw0bB+9W3UyPd8oeWT7LVCEEyU0KDC7nJVs4eSqPdwQf038SAYNliT46aLU6aLI/9NIs2IRCAazlMsik4peGFakWfzj7M2a96NS+DUuBtrHJreD509IV+GPVOiYt8MbIoRg1fDAr/2BstNoNe/QYBw4dwZHjpxD2KJyRPxLWpGy9wa/1Y6UkLMyf0z5//DIQWUzMU3HIaLVYcfYUdt27iSepKWxLc5EYwW7uaOvnjy7VakJubpG/B50Wg9f+yQLDHS3kmNSsNXrUDszZRq1Ro9//fmWB5XWcXPBh206o4+pheLF0aQbYlk4HJxdHItCGD2FKGDJSnZVVZLiXSCSEo60hxoW3yovAnn0H8fFnX7PrTPfSvI8/YlIheZtSqcTjJxF4HBmDY/di8CAyFpnJ8VAmJyAzOQHKlCRoVYbFTW4zg0O1Wmg+fi5ktEDIk4+xf87bSHkaxkhW0LDxcA0sUMzbhCmXNwCdjlmQTNGS8I0qgEs5zrrj5Kny3lf8zCoAAmRIYJYlIkoaXc5LkqwNxTV6J8otpLCyeAHLTQn4fDF/Ibbu2M2sQyOHDsTYMa/n03YaOOwN9lCmWAqqpVVQmM/YPT28b96+y0pI7PnnIFsBU2vWpBGTNCAL1HO1E8WQp7xxTgU7NwPi4uPRZ92fUOt0rIadv4MTutaohVY+1VDVvohMQTNgw7nT+PbUUbbPoIB6mNi8DaQSKXu5ELn5bO827Ll/F9ZSKWa364IO/rUML556NQD/okvOmHr+RLCJTBvJk06bBU32/MlLss1lEthSmRjeKjUCP4QsYy5yqVSC1/r3wZSJ7xR5vrGZwL4Y4GmGFur0VGSmJEGVmsjIkyIxzqD3FBeJjLgoZKanokpwCwQPnwgJWU+zm1qpwI73BkJHpY78AxA8YiJsqubKlpQIdhHEKk+SbI6Lr5sTEFz6UMESh1BWG3DyVFZI8n44AqVAgF50KrUGKrUWGh25ZQyuGVMaxbJQTItMImHuu5fRiND1GzSKKYq7ODsxxW+qU2dsVMh3yKi32bibNWmID9+fBE/P4rVlqMTLnXsPsGnzdly6fBVdOnfAW6OHw84ut2Zcqc7l5GUgIi6P2GVR+D3LpJSZmZjw9wZEpaehp38tdKpRC14OjpDmi914dr/k1DR0XbmcWX1aenphatuO8LQ3uO7IpbbzykXMO3qQheBOatoCQ+o3goT69HQFmuVaqUp1nsVsnEOmsgyWKSLg5N61tpBB+hKtkmU1ft7PiyHwzoQPcOHyVWYRnvjOGPTrU7jaPt0ZV5KBY3FA5jPrMj10ajU0SgUTxtRkZkCnVsHczhGWTtnFrrOHGXf3Og5/PYX9VqVha9QfNRlSY83HAuVXSjyzYixUNN5AK6BHycUASjzMy9qAk6eXhSzvlyNQAAF60ak1WlAgMP0krkR/K6mxQGCxIRBYKhGxunEsbf0lumSeRkRg0Ii3WbkUcrF9+emsnHgmGu/q9Zvxw+KlbAwD+hpEMSlVuqRG50vBrZkqFczNZSxw/LnPg8gTxTyR0T8vjAWz64r4LjlTwQiHpUQCmUhsiEnKuwQuZD8iuKPXrsTN+FhUtbHFjHad0MTbJ2e/OzFReH3Dakau+tSsjQmt2sLewpLMhECPliXB80Lfs+GyxALD3HiJ0+OFxsl3LhsE6D4aPPItpurv4uKMeR/PQIPgoEI7z9AaiNP11FKGCBYgOHf3bsTl9ctZIHm19r1Rb+h4mBVWjC4PkSr5CZdnyHmOZy8GxhpCKMtl4+SpXF6W8jMow8TPnf55/2XKTUH3giERNjsdtvyc2r8yEnqRkUijMlMNpUqTE/Bd0sGNmVPmUkMaujHDraT9yup7yqD7YMYnrIAoBYMvXvBVvuDuSe9/hNCz52FjbY2xY0Zh8MC+ZXVo0/sh8hRFAeOmzETTuy1uSyJ/S44dxMpLF1mh4ZntOqFP3cCcNO8nyUmY9PcGPE1JQZMqVTGrYxd42FLakBDo1QbIKQ1TNuPhvfx3Ebhx4zbemz4bZNH19qrKxGnzisrSAuXKlWtwcHCAmZ0bjsSLkKClVVd+bTBTlL+NMU+hP83Dk/PHIJFboXbvEfDvPMCkC5Bj7DIhHop1mK1l+6FficLlJh3/ZWzEydPLQLWYPnXIgk6fBfpJ/+mhz/5/djp6Ifsa55txhW743UhJsmdavupe+YkKHcPYDBocRkpk+Be5G4z/0YjoQ+NT6zXI1GuhghqZevpooWI/NVDRv80MP9V6rWEfveF8hBBCZCaAhZkElmZSOAis4CywgYOZFSwEUpibSSBkCayVsxkz5TRkZVKRlUlXooWJsqMYYRIKIZEKIROLQUHhr6qt37gVC0OWMmLSoV0rfDXv45yhkKuuW5/BSEhMYrIDH34wibnu/o1GgfTp6enIUCiQdf46xAkpTPVbnqfq+8sdhx7Hbt/CB3t2sMNMbNocwxo2gURsqGYam5aKT/fuxNmnT+BlY4tvevVDNSdnQ8Zex8aA1fMFjb/cc+K9V0QEtu/ay4p1U2YrZdotD/k+nxV3xuzPcPDIcfY3maUVrN29YePpB7sqfrCu4gOJ3BJCiSxHmkAgEkFfjLmSSrjsnjESGQkxkDu6IHjoBLjXz1+A2BQcc2QMTCBS73oDNiUbtE05bJlvw8lTmUOa26FGr4NCn4kMvQoKvQpKvRoZ7KNEhj4TSr0GWuighg4avRYaFipnpDEG34PBZiMARbYI2H9mTDuG/iUkAqUXZP9OhCn7PzLZZ9OrHFrECBLpbVC6cxa0ZgYSR8encWrYOAxESJX9e1mt5433iJWZDH5CJ1QXucFb6AQ7gRU7n8rWMlUapClULGOuuEaEiVxwIqGACRySajT9uzy0739cgg2bt0MsEmHo4P5MfM/YiDR17zuEZX7V9K+Gz+bMgJ+fz0sfdlp6Os6eu4hjJ0Jx685dKJOS4SCRoaGHJ9r610BNZ5c8RX+Nvjvj/CrMd/d83z2IjsKwdaug0+vxWt0AvNOiDWxZsWA9qJhwyNFD2HrrBizEYvzUfxAC3D0Auq4t6wNOzxY6funA8QNUSgR+XLIcGzZvZc+Z1/r3xvT3J+Y7z/HvkXjm5UIXbmZmAsgdnGHl6mmQJnDxhIW9E6RWNpBZ20Pu5JqvL7JOKRPjsOujUcjSamDr6Ycmb33EdKJy2nM+ypnly5h+VyDzbrgH4Fkg6bW8XExOnsr4ShBFic9KQUxWMmJ0qUjISkWiPh3JWQpGogrG6hX2+C7jIeXrrjwcT2Ymgo/QCcFiH9QSeuYTGnyZ5/5v9U3xTMmpSuauK9hoFUgEiYK+qV6ZhH4Ky1+JjWkfzWXimBSXRKrilMljbJevXsfYCR+wYPHgegH4/qvP8kkYvAycqWzL6nUbsXHLdsTFJ+Q7BC0mqjs44J0mzdCymj+rxfUy29PkJIxZtxoJCgXaePtgWodOcLMxBL0r1SqsOhOK5efOst+X9umHhn7VDFo5TesBrqWv+fcyz+VF+iYLK1lW2VwWkiDni/TG9y0NApTQQfXsToaegUAgZDIi/Xp3z9fFpSvXcPjoCYRHxeFuRDwUJE2QkgSdVl3oocQyC1jYOTFCVbfPKCaambdFXjmNkz99iiydFs41gtBi8ucQF5TzMO7wAnMhrxuxjytQMzfZrzQQvfRtOXkqI4h10CEsOQKXHt/G08w4JOjTkKbPzGb9BWZSdlwqqz36zNu16AGVSHyec8Iy4p9n38LGZfw+73em+MoLHbMZxeYK4ObohJZuAWgiqQWR2ct94ZXRZTapG3qpJKUqWCadsZGFiTLkyLpErjlyyZHlqby2t96dAiJJlpZy9mDu1rlDzlAPHj6GmZ98weY2lVz54dsvXnpM1qEjJ/DlNwuRkpoK0jCiGA8XoRj3IiIRm5HOrK9Brm74oG071CJLD2t5lrPPAP3830WnpmHa35twOz4e9dzcMKdLN3g7ECkyJARsvnAeC04eZ0f8tks3tK1dBwKxCGgUALiX4/ShUk5GEvGkRYJIkJ3QIBEzIlWe53UpT7Hcbh4bF4fpMz/FjVt3IJGI8etPP6BO7ZrPjDdTrcHJsCQcDktGZmoylKlJyIiPQTqTJIhEWlwUVGkpz4hm1h86Af4d++X0R3fLrV1rcG3rnywIyatJBzQe86HJ4pg5HZXykdfNBQgop3IFnDyVwe2RlJWK3aePYN+mA4iIima6PSU1Y1HEQrcr5QQr6Vjl7nt2fmYQyUTwbeaHYSMHoLV5vUplgVJkqpGSpmRZcuYSMSNNAqHBTVfeG1mURrzxLu7ef8AUwefOmo62rVvkDJtiLUgDilr7tq0w/3NDPBTV0UpMSipWcsHF2RFWVqVfSo4eOwnXb9xiZWCIyFGZGJsHj5ES9gTfHj6Ia9HRrGzKuKZNMbxRYwiFpagqqtcjLSMd6ZmZhdfkAiAWCGFvY8MEQePS0zFnx3ZciIxATScnfNatB/ycnBgG5ELZeeUSvjhymP3+SfsO6B4YBJFEDDQKrFTkKSVdyRTQDXczIBAaXNAyVmtPzEnUS7zRyapE9yAph1PB3z1b1+UTqDUeWpsFbHsCPMowXCQWj6lWMTkCrVIB0m3KTElESmQ4UiIfITX6MUQSGRqNfA9W7vlT3U4t/RxPLhxjpVvq9BqBmt2GFHmGpiysTSFUnZ2Bes+pZPIS4TfMeb0pudIvexQVtH9y0UXq4rH15gHs+XkvYq5HQm+iVk8FPeUyH7ZQIkSj15ti7PCRCBRXK/P+X1WHTC1cmwUhVb2n/yoQIdZotYw8PXgYBhtrK3w5bw6aNmqQA+X6TX+zQFWyHnbr0gFzZ3+IK9duYNFPvyA8/ElRZUHZ/mTJWvjNF/Dz9Tb50iQmJqFrn8HMTUirawpQr13TH2ahF4DoeNyPjMDQtWsZ8elZsyYmtmkLR1MJWlYWDt2+hcUnTyJdZSjPUmgzM0Ozqp74vFcfJGSk4/M9u3HiUTh8bG3xZa/e8HcxWJSysnTYd/0a5uzbz36f2aYN+tRvYCBPTeoBLgaSVdEbSTwkpyqYuGvBRq5pocAM5jIxLGRSTqJewsXesfsfLFn2GxISEhFQpxb++CWk0KOkqIA/H1JSUH4VDhZQkP1MolItWTod9Fotc8nRw4pKr9B1NC7ySRRz31cTkfzkISQWVmg65kO412uW75iFOVJKRaLyjMnYcSdnIJiTp5cwg15hl0ScwrRR2K86i8u7L+PKr2ehzlBDIBZARCZ61goPuS4xELvEDV7hiZfRoYlk6tSGLDQrd2uM/PUN9LJuCSeBXRkdgXfzvAioVCqMGjMBD8IesVim7776lMkVGNtfazYg5OdfWZxLrx5dMevDKdiweRuW/7YSVA+vuEaWmw/fn4gB/XqZPDwq6/La8DFse3ITfjxzGh6FP8HX3yyEJi0Ni3r1wuj1G6DQatHOzw/vt2sHdzvT5pEiMxN/ng7FH+fOF2l1Mg5ULBAgdMoUJGZmYv4/e3HowUN4WFtjfp8+qOWaHWCrz8KhGzfw4Z69bLfpbVqjf4OGEBN5atYAcKwcAeOZai3S0pVMeqO4xxUZWolAkeI5uaor0BrC5Pn5KjZcvuJP/G/tRmRmqjBkYD9Me39CvmFQMgc9Wy8kCHAqoXhrd1bB3IpCTigl4hGOhXyM9PgoFlDe4aNFsHJxK/LUi5sTJhGq7InSxQUI4m67VzHFXs4xSWIgXBuFf1ShLGPu1uZruPzbeWTpslBvZDDqjKj/cg78Knp9Xg2dEghg0oMEHPv8INJj0mHuYIHeIQPQyq0+mkjq/kcVoV7FxS38mKTtRJan+w/DYE2Wp09nsVIqxkZEibLxKGOna6f2+OzjGWzb3/5YhYePwouVZXCws8Mns6ezki6mtlRS9e4zCGq1BtX8fPHB5HG4dPkaK0tBRYn9HR1wNzuIvG+dOpjQpjXs5CZKAuj1OBv2EH+cPYtkJdX3Mr5J8o+OrIetfX0xrk0bJKSn47Ndu3Dq8WP42Nnhy1698lme9l69hk/2GyxPH7Vri77B9SGSSIA2TQFrE8dlKjivcDsSDKXMUqVKDZ3OkMVb1OOC4qDMpRKmWUakm8dFPf+Fo8XN198tYoW3qX35yUx06ZIbk0j3y8EjxxAdE4doC0/o7DwhMbeASGoOkVTG5AmKS6rIa5UyjvLJxRM4v2oRMlOTYO1aFd3mrciJczSFDBX1Oihp355uQO3ccprPD9pL2JO77UoJKlmcwrUROKg6y7LnqN3cfA0Xs8lT/Tcaou6QwlVeS3moSr156tMUHJyzD2lRqbCwt0CPxb1R180fbaUNITcrp7mplfqK5J4crVhHvPku7ty9z2KeyNLTvk2uOvbO3fsw7+vv2Q7tWrfAN1/OZf9WqdXIyMgoljxZW1mZpEReEOop02bjROgZJkXQomkjuLm5goqi5rV0ycViTGjRAq81qJ9dCb6oR3YBgkQuVo0GGo2mSCsKCWKKZebM/RqXloZZ27bjUmQUajk74dPu3eHn7MwszUQ8t126jK8PH2Gn8GmnDugWGAQhlUrp1BYgC1Qla0w5X60FWaPIjUcuvaKiQYg0UTwUxUWJRZQ0Uf5jAMvb5YqIjMI3Cxbj1OlzzLW2ee0fqOpZJWeY/xw4jB9DluVkpQrFElg6usHKpQqsnT3YT3NbB0gtrbM/NqBMO7NCroVBFxC4uXctbu5aC02mAl6N2qL5O3OegaUkImTcoTRWqf4eQLVyut7g5KmUd0acLh6H1GcQq0yERqll69RbO27h8ppLyNLpUW9oEGr3q1vKXvMpXD6zb3kydRc3lmdvHsPWQokAogJ1tlKepmDfnH+QFpXGyFOvkN7wcvFAK0kDuAnpRcTbq0TgnYkf4OLlq5BbyDH9g4no0bVTznAOHzsJEuAz1LVrhB+/+4IFUr/MduHSFcz9/BtEx8SyF4adrS0Ty1RrNIY5ZmaGpl5V8UH7tvDKDt5+WeOJTknF+5s24158Aup7uGN2ty7wcjDUt1NpNNh07gJ+OH6C/f59j25oXbsWBFSepWOb8iuXXAZgEWHSaLNYxqHhU7Q4LJEoKjVEtQSpPuOrFIQtg1P/V7ugLNjvfljCFjd0H+zdvj7f/UfaTj8tW8GKcRdVYFwqt2a6TiRNYGHvDLmdE+T2znCqHgC5vVO+eUrimGf+Woiw0/tZbFS9gW+jVtfBRdhoc6EoCzI1vCrgXk7X0pw8lWLaZ+gVOJlxDgcOHkP4uSfQZhpS0VMj05D8OImZrG2r2sLao2ztjM9Nnp57x6JBKZY85dstd0uKA3P2d0T1TtVhbitjN13KkxTsmbMPqUSeHCzQb3EvODg7oLmkPqqJTA8mLsXl45uWAoGP5sxj6sTmMhnGj30DQwb1z9mb0qPfGDuJPZjrBdbFt1/Ohb29aTFGpRhCvk3JorN330GsXL0eYY8eP9MNWYb6B9TB9I7tYZYTc/i8Ryt+vydJSRi9cjVSMlVoX80XH3RsD1dbQ2CGQqXCypOn8dvZ82yeL32tHxr6+gLOjkDTXNfnyxlZ+eiVLAsUC0UK+yTXQRapoixRFFguzq7ZSNYo7s4r+RoeOHQUCxcvRWxcPBo3rI+fF32bbyeKg7px+y7WnY9AXDTJEdAnAulxUVArMwotZyQQiiC1tIFHYFM0GjYRAqr1mN1IyuDkb/MRdeMc+0v7D76Da63gHPJkFP1gFqUS3jmlIVTU1Vs+gK20ZExexRacPJmIOrnrbmruYNXmjQhdfx7psZT7yZupCEitpPBr7Y3mbzeG2EKM5CfJ2DVnfw55GrC4F6ycLNFYEoy64mf1Skw9Dt+ubBBYtGQ5K/5LmkqD+vfBlEnjcjpOS0tDxx4DmcI4FQ0mKYMa/i8/U5KEMu/ev4+Tp87iyvUbSEtLh9zcnFWVpwdtXVcXTOvYDnU8jTpPZYNFwV7uPHmKEas3MEIwtF4g3m7dAtZkWQKQlKHAj/sPY9et27CSShEyeADqergBfn5ALf+XM6By3CvFRZErj8Q0KT6qOHcezTULmQRUz5G3whEg/NZt2ILFS39l5HTU8MGYPP7tZzaOUQJbwrKQrsiEJlMJrUoBjVKB9MQYJkmQHPkIKU/DkBYfZciwy272XtXRefqPTI7ASISSHt/Dmf/9iIRHd1ic44CFmyG1LFpuxOjqK4lIGY9pzOgrjFhN9gck5dSzy8mTiXdpYlYijkQfx5+fbUDk9RgT9+Kb5UXA2sUSrcc1gW8LLyQ9Scb2OfuREpUGuYMFBi/uBUsnOQLEdRAorgvhSxLNVGZqWMV7K4tyupwpJ1Nmy9ad+GZhCHvZtWnVnGXc5Tzs9Hr06j8M0bFx8HB3w7QpE9CqRdN/ZeQG15AWWo3BmkExSO9Nmw3SvSHr06iG9fFmy6aQyQq5vsXpYpo4euriwJXrmLnrH7bHe62aY0jThjlxXDEpqfh4605cjIiCn4M9vurXE37OTkDDBuPeA1UAACAASURBVIDLf9cdzaQ7dFnIUKqQqSraEmVU4LeSy5hbj7f8CFBM4S+//4XV6zazL76eNwedOrR9BqbzccDpWECXR6KANiIXnD5Lx9xvJKuhUWYg6ekDJITfZQrkPo3awblmECNJxvb08klc2LiMWa4oZqrXlytNuizG2CZa2BQWhF5YJ3kJlLkAmFCO1xucPJkwDSi77o7mDvbdPIg93x5F/KMkpt8z4LuuEMvy3+CFqobnO0bpdQieLfKRp8PSd/fsGevzW1uLPV4xeBV17if/vIjwCxGQWkrQZHgQGgysi6THKfg7D3kaGmIgTzVE/ggSB0JiZii0WhaNBbRqtKzenEajY/EVdtYWTA2Zt8IROHv+EiZPnckCoMk19+P3X8Ey27pCe3w461McOnqC6Ta99fpwjBg2qFRQlgGPyTkeVZd/Z9JUUBV5kg6Y3b0TGvl45SuSWqrBFbMxzaXv9uzDhsvXIRWJMKtLB/QIyo1xfJyQiPFrNiI6LR0tfLwwo1snuNvZAp07AiJOBghaskSlK1TMpVeUJYpeuBRYTiSKx0PlTsjIqBj8uGQZDh05zoLtN67+DV5VPfPNWK0e2PEIeEIeugJzuTTB2sZd7xz6G1e3rYRamQ7vph3Q4s2ZJbrnCt5C9E4hOsasUiaGk7hIgRH5K8SU1W1cJv1w8mQCjOlZabioOY+LN69i7/fHEf8oGSKJEJO2jWAkirfiETgYEopL229DKpegydBANB4cgMQnKdgyez+So9Jg6WCB4SHktrOAn6gaAsVBkJrJXhhWo8uA1L7zPqjJWkHuAXow00qXt2cRiImJxYChbzBCUs3PB/M+/oi56Ixt6/bd+OKbhQy/Pj27MuuTTFbyNSMyRi8AUiJ3dnKEi7PzC78caYyLf/4Vm7ZsZ3FY/QJqY0L71rC1tMh+e5iRHHB2tRYms8we4w9jE6BWq+Foaw17CzlTyGbf5STjPbsfpeMP+eUvPExIZJalD7u0RwMfr5z9boQ/xZtrNkKXpcfAwLoY174lbN3dgRalrz5f2eclLWQyMtVsYUPXraDMAVmebK0seBxUnolAQeJUpoiCwT093PHbskX54g2VmZkIj03DkWgBMszMIZTKisyiK1yUw3CwHHHMLC2u/P07bu3fyIhuwyETUaN932en5nM+Rotz8flbAb1ykwjL3e3AyVOJl0SPaF0UzqpOIvxOJHblIU9TOHkqET3a4EBIKC5kk6emQwPRNJs8bcxDnl4P6cksTz4iX9QV14PMzNykvgvbyODa0WVr0GgKLRdCVicbS3NWPoW3ZxGgl9ngkW+DBCqdHB0wafzb6N6lY86GkVHR6D9kNLNMNaxfj1V0L041nK4JpVifu3gZO3buxe0795i7YcK4N+H8gtlx1Pftu/cwd943TGfKUiLBvJ6d0apm9SLJMcVLjfxrPZIUCrTy9UbXujVRr2oVWJoXP++i4xLQ+9e/kKXXo62fD6Z2bgu37GB5+tuG0HP4/vAJVmtvSruWeK1RMMS1agPVX35MWEWcx0SYKHaHYqKIRJFrjxrhZ2NlzqxPvOUiQBbhOZ9+icSkZLRu2QyfzZnB5ESokf4TZcJu23sEiToJzB3dYeXoDgsbO0itbFhAuNTSFmKprMisz4KWKWVKAnPZPTpnKDfUdeYSOPiUEJP6nESKkTZjRUozoJED0Koce7o5eSrmzrx1+y5u3bmDGFU0nmjDkRqbjusHHyA9UclWqe3HNmSmU51WhywqIsTS8kkAruJbo+jlSQrg7EFGRWzFQpPi/8RSIVyrO8DFzz7nxfVPSCjOZ5On5kMD0XxwABKepGD97P1IyrY8vRnSE1ZOclQV+aLOC5AnWs1SMUz6UHmUwppIJGD15oyqx/zhXDgCCxctxZoNmyGVSDBkUD9MeGdMrjBeHi0oRwd7TH1vPDq2b1MoWUlKTsbpsxdABYVJm4asPWSxojip9yeNg2eVFw/wJrHMDZu24reVq6FUZiK4ihsWvdYHFnlcjblnqUdiYjL6r1iNdBoLAHcbK7Sp5oMOtfwR5OVZxMtFj+UHjuPX0+dZfNWwRvXwbtsW2fFOhpieGRu24+iDMDhYmGNW945oU7sG0KQpYFtOa0yUk8lPxJPuXRXduyot6B4l1zq3DOdeIErQ+Gf/IXz65XfMUjd65FC8NXp4jsU3Li4eIUtXYPc/B3J2IvxkVnawsHM0yBLYOkFu58hkCdjvdk4wt7EHaUHlbUYSlfzkAc6t/wkx964yLah+89dCYi7P2dRUFxzbwURSZXTpd/EAapdTdXF2Ory2XeFPj7T0dEycMgNPIyKh1mkM6rlZWdBQSZHs+nVSC8OqiPSdjHoarJZZnmC7cvJsKvUwqN6RLpt8EBmkorYlzn4zMDemT7Ab2o4KhkMVkmwww54loTiXTZ5aDg1Ai0GBSHiagjXZ5MnKwQJjFveAtZMlqor8UEtSr9RuO0qNNmb0FFZvi5FAgQAWMjELRCXLE38wFz8tTp89j4nvf8Q2atemJWZMnQwiSsa2ctU69rAmXIcNHoAxrw/PWQXTNqQIfvX6DZCo5tnzF5loH1mJqLhv4wbBGPxaPzQIDmS/l0V78PARq7lHxyLdpyltmmNoq8aFd63Lwp7L17H+0jXciIplK14iROSKa1bNGwOD68LVIb/8gk6lRp+lK1k8k5u1Fd7r0Aod69bI6V+tyET3n/9AsjIT9TzcML1rO9SoVRNo2BAo8HIqi/OtjH0YXe0kWcBjEvNfYVog/LVqPVb8uYp9Qa70Lp3a5Wg8ZWZmYue+I1i1YRuiIx5Dqy68ViMRJdJ5MliirGFuZQdHn5rwatAGFjYGvTIjKYq6dQFn1ixCWmwk26bztB8hKCF2zyRCVQKRotfNcB/AoeRIgFd2G3DyVAT0ZHUaOWb8K7swFfnALj526D6+CbyDDPW+dv8UijPb7rCYp1ZDA9BqcADin6Rg9ewDSIxKg5WDOcYu7glrJzm8RP7wlwRBYmZaNhy9jMnKRNXdSaCvsABUIkmU/mxhLmFV3zlpMm12KZVKdOs7BOnpGfD18cb0KRPQqGFwzs5UOPjt8e8jNS0dtWpUZ0rkxrio5OQU/LV6PQtsjYmLZ+rd1FxdXTBm1DA0b9YYDvZ2TDG8rBq5ELfu2I1ffvuLuTXszGXYNWE0JHldcXkCPWgl/zg+CQev38amKzcQn6FgQ5GJRPB1tGcEqmdQbQjEYrZuOHr9NqZt2cOIVsOqHviqbzfY21jlxEgdvXYL07buZd/3CaiF9zq1hnVwMODtS8y9rE6T9/MfRSApKZllwJLOk1wuxw/ffp6v5iTBcjtGiX23E5GQnMa0nZIiwpAUGYbkiDBkpMQzA0DBRs9DsbklmgydDO8GrWEmyA1leHj2AEJX/QCdWoXqrXqg8bDJEGR/b0qukklEyjigPITKWQb09wLMy3FUBSdPRdyIV65ex5h3p7BvbSgLrLEHCxI3NuPEUaaqEHYlGinxCvZSbtCtOsh1ZZwHpkywZyZzgT+U1EdeEl/StoWdbsFFAPWRma7GzRPhUCm1sLSVoVpDD5hbGSwERR3v/O670Kh0cPa2Rc/xTeAbbCgcuXNJKE5vuwOZXII2QwLQaoiBPP2Vhzy9G2IgTz6i2vATB0BkVnKsA7lJ0jIymam/qJpaUrEIlnIptzQ95wvnk8/nY/feA4zkUHzSsEEDcla6KamprMYWPczJ+kSuu369e0AiEeOnZb+xwqVEaKhJpVIM7NcLb7w+DFZy+UtTJKcXzOfzF+D4ydMQCwU4+f5YmJkXv3zV6nR4EBWL5UdCcerREyZlQXPc2UqOd9s2R8/guoBWh7dWbsTliCjIxCIMbRSE8R1a5SPi41duxNnwp7CUSvBOm2YY0qopzBo0Amy4y+45px/fLQ8CUdExmDrjY9y9/5DVePxi7kfsZ847SQ9cigNCowFyjuTIEmTLEyhTEpH45D7iwm8j4fEdJITfh1ZN9RwBoViK5qOmwbshud4NRJ8I082Dm3Fp2+/s98ZDJsG/ba8iPSv5xDKLuXKmEKoGDkAzZ0BcjtccnDyZQJ6qBbth2GwyacrypX5SAs/dCxHY9N1JpCYqUMXfEW/O7wRzK2mh5KkoS2VewlMYkSmEmLM/FbZfcX0VJH6Fjce4f2q8AlsWnMCd85GQyEQYPa8DfOq5MeZUFHn6cvA6pCdmwtXbFr3GN4FfNnnatiQUodnkqe2QANCHyNMfsw8gIdvyNDGkJyOpfuJAeInrQICilxwUH6HMVLN0ZzLzP0M+yX0oEEBuIWXFSHlC3fO/g8h1N3nqLOaWJtcdxSi5uxksivS3YydCMeezr0EuA7I+fff1Z3B1ccbCkGXY/Pd2CIUiBAfVxdg3R6FWTf9/JR6QXO2Hj55AIwdb1DTTFqqoXCgiWTocuH4HIUdCkZChgLVMirdbN0W/BoE4dP02vtxzGCnKTHja2eCHQT3hnUe3KT4+EV1/Nujf1HJ1wqzuHVCrcUPAvxYxx+e/AHxPjkA2Ag/DHuH1tyaCMuratm7BFit5C2xnaIDQSOBWsmmQkc5TavRjZpmSym3g5FcbIkl2woQAUKYm4dLW33H/1B62SOj8wUK4VA/IJWtGK24xLrjnkUag7np6An7WJQaKmHaiL2krTp5MIE/Vg90wYnYbyG3yr2AVaSrsXXkJp7bdNkyukUFoOzgA4jwWquKu2/Nq3ZhCkAo7bmmOp1ZpcXLrLez54yKL6WrY2Q99JzSBzKLo+JTPBq9DWjZ56ju+MfyC3RnR2rIkFKeyyVP7IQGgT9yTFKzIJk/WDuaYFNIT9k6W8BPXRxVxrcLfbVkGvaZ0pUGvqSjSRBk6JEXA9WFe/KlBlpwJUz5kq11HBwd8PHMqmjUxJEpQo6y7HxYvxZHjpxidf3/Suxg6qD9iY+Oxc+8+JqLZomnjfLFQxY2KKsJTnzY21kzK4EVq5mVptAjb/jf0igx42FnD3MTYKrVCiS1XbsJcLEKnOv7MHfzp9v04+SCcuYWHNArE1O7tcm2wej1+PnACv5+6ACo30q22Pz4e0A3CgGDA1b1S17N78RnGezAFAZp3R4+fxLSZBrHaEUMGYszoEfnuq1gFcOQJEGswJrFWnHp3Ucc1vl/SYiMQumYhou9egYWtAzq/vwDWLoVrB5R0nJKsUnn3d5QC3aoAjuU43omw4+TJBPLkH+yGUXPaQG6dezVpMl8+9ghbQs4gPSUTju5WGPZRK3jXcjYtqYDkZoyP39L42rL3Mw67ZFHO3JuIXXB2R5lyuwJhN2Ow8YdQRD1KhlQmwsApzdCgg1+R5/dJHvLUb0ITEOmk8W1eEooT2eSp45AAdBgSgNinKfiFyFNkGog8vb+kJ5yc7OEraQBnYX5lNHLJabU6KFiJB3Wh1iYiSuSiI9LE5QdMu76mbEXpz/9bswG//P4/Zmka0LcnJowbA2srQ3kGcsvt+efg/9m7CvAozib8xu/i7k4gARI8uFO0uLtLcYpLWwr8hbZIcYqUUqQUd3d3l2AJxN1d739mLne5i9MGSGCnT56U3N7ut7Pf7r7fzDvvcLsIAloEeFb/9gucSfvoPY32tenP7Th09AT37Bo1bBCsraVRrn9jPj7vMHPWD5AkJ2NkI0+08HCTajm9h9G823fnETZduYPopGSY6epg/YAusLcwle8lJCIa32w/gICYOBhrizGlVSMm8qJCJUA7pzLpPQ4rbCp4QMkDFGHf9Oc2VhenBcXkCaM5DS5bXFCD7FvPfHHudSxUtPQg0jOESNcwTxWdbKfFSZ1F+r3GhfVzkRgdBssK1dBw8AyuzpNbMarnCjpOYa8gD2OgvjkgLjk65AeZTQJ4KgZ4cq1uhcEEnhQiT153g3Bg3W2E+MZwpKl5z8po3sMdYp2SqRzKPSy6eeKikhEVloDk+DQGE2rqatDR14KxuQ70jcUlToROSUrDhT3PcH7vc6Qmp8PEUhddxtSGe127fIXr5vTMiTx1G1sH5DeyPatu4Eo2eGrZxwMte3sg1D8W6+ecRURQPAxMxJiyuj0szS3hpFELRmo5pev0wqYqOm6rkpGZB/dRxI+q5yjaRL9JH0awkvMALRKePX+BH3/6Fe98/ZnkTa1aqnhUlh8kNCwMK9duwrkLl/gaNWlYH/O+n8Hq4+9j9x8+xrRZcxEbFw+PyhUxffJ4TvX9W7t56y7GTZ7JadvaDraY2rYJnCxzQE+R+5UAXv7BWHLyMh4HhvB+prVqhB71auTkE7Ik2HD+BrbeeIDUjAzUdLTBL/26wKBKNcDGQYg6FelkYYPieICeg9Nnz8PFK9dgZGSIWVMnonnTRvKvkh7bj4t+g19oFIMmHUNTiA1MoGtkzrIEOtm/6TNVtbyUiNwgh3XZnt3BhfU/cO8710btUb3jMGjp6MmfwZy1y/24LeLxWxhoI0BFfeyaWAIVjUjrqzie+XTbCOCpmOBpWDZ4ykjPxO1zPji35xkDJyqpreRpgy4ja8HS3rDEk7TpqRl4fi8IXncCERYQh8T4VKSlZCArMwsqFG0RqUPXQARLewNUrmOLcpXNoSUummxd3CkX5h+LAxvu4tntQO6Ubm6rj6ZdKqFu63LQEikfZ2Y2eLJyNESPsbXhWt2aD7N71Q1cOvSSgWWrPh5olQ2e1iqAp+mr28PWwgGOGp7QUZWWy3KKjlqqkI5WPtwmqpzTEWtBU1Odq+gE+zAeINmOP7fuxPadezj61Ll9G8yeMVlJ84n0m5YsXwP/gEBoqKtj+OD+TA4vruYZRbjGT54FAlAaGhq8qh4xdCD0swUAFc+MusafOX+RQV3Hr9ugUsUcuQDF7eLi4zFm4nQW5NTW1MCwhrXQu151aGkW7/4Ij0tgYHTsyUukZWSivrMdfu3dHiKtnAWST0g45h08i+fBYcyzm9uxBdq2aga4egCify/0+mGupLDXsuoBqgzt2msQAoNDuKKVFhbUNklmj58+x6hxU+RVrbK/a2iJoamjJ5Um0NaHtoEx9EytYGBhB31zW+iaWUNLLBXZVLTMzHS8uHwYd/au4z97dvsGro075hvJUkrJyQDPewIfGaiyEANNrQBLaZ/tUm0CeCoGeHKrboUhMxshIjQeFw944cWDEMTHpPA37csbowfxeyqbl2gbAUL+r5+E4cyup/B7E4XEuBRkpBfcdU5dQw26hloo726Olj3dYVvOuETGQ6DF/3UUtv92HQHeUbzq0NXXgms1KzTt5AZHN1M5x2t6z12Ii0qBlYMBeo2tA7ca0sjTP6tu4mI2eGrTxwOte7sj1D8Oq+ecRXh25Gnm6vZwsnSFg0ZtaKhoIzU9E7HxSQzYchu3VxFrQVtLg3lNgvTAh33G0Fy8dec+lixfzdEnsViEZT8vUJItSE1L45Tbzt37mTxuYW6GyRPHoIXC6riwUe7Zf5jBF70k6OUwY/J4VPFwz5fs/+SZF/OsvF6+Yj7Vkp/nF7hrIrRPnzOP04vlzU3wXacWqGwnnZeFGQH3Q3ceY9X5m0hKS4eprjaW92wHN8ecqGhmegbWn7uBv+88Rko67d8Yf44bBFE1T8CkFEsjF3XywuelzgMkgNm+W19+HjaoV5vJ4vZ2Ofyj4Kh4LNl+Gq8e3GB5gtSkuPxlW1RVubJOQ1MLapoiBlXlPFvAtVEHJWCUkZqC2/vW4tW147x94yGzYF+1QbEjqXnScsVc21Y2BhpaAlqlWKJANjkE8FTAbXL7zj2MmTSDP9XVF0HfSIyIkDikp5NYpnRq2DkbYci0BrB1yVHTLom7jpSxb5x+g6PbHyM6PEnpJiA+j76xCNq6mkiKS0V0ZLJSVEZFVQWGxmIMnFIf7p7/XbmZzoc4R6HEUVpwCf4+0XyK3P1cQxWWdvpwrmgGMys9HN3+CCnJGVLwNKY2KteURp7+XnkTFw5LI0/t+nigTW93hPjHYuWcc3Lw9N3qDihvWQ02mp5QgQqDtMjoBI46KRoJ5+nriqCpUcoT4iUxEUrRPki1e836P7D3wGFOzdnb2mDn1o3QUojCJCYlYeqMubhz/wGDngrlXTBz6kROwRVmYWHhGDp6EkJCQiEWiZhw/s2IwQVGrW7cusNimATkypdz4nEUZKRRtWjJClZmpjENrFsdQ5vVgY6o8Aq4e698MGXPKSSkprF45px2jdG2hjvUFZpJ33z1DktOXMK7SGl504YBnVCjRXPApVKxXzKl6BILQynFHrh09TqmzPiBR9i5Q1tMGv8NdHWkaXF6VvrHAkfeZIEq6LIyMxEfGYwIv5eIePeCpQligv2QmZGW7xmaO7ujbq/xMLbN6V2ZlpSAM2tnI/ztc+ibWaPBgGmwKJdTacfHfY/okhxMKX4n1/eJ41TPAnDP0eEtxVdEIIwXeHGuXL2Jb2d8l+dzUtoWa2syMOgzuhYMTKTxxf+i66R4kJSkdFw6+gpH/36MxIQ0jh4R6KhU3Qr1WznDyc0Mj2744/bFd2jUxgVV69ni2Z0g3Dz/Fl4PQ5CcKCVUa2ioov/Euqj/VbkSaV5M55eUmIZ/1t3Bg2v+SE5KzzcqROdiZW+AvmNzwNP2lTdxPhs8fd3HA+2ywdPyOecQFhQPQxMx5q3pBjerejBRz0nB0Es6IiaRwSP5QVtLEzramsVOBZXqO68MDu6Z10v8vGQFp8HomowaOhBDBveDugKHIiAgEMPHTEZEZCQD7DqeNTBp7Cg4Ozvme90oIrRizQbsPXCEUw5uFcpjyc9SuYOCjFKEy1YWDzzROEmzbeYP/0NERCT0tDSxtn8HVJRHkBRUM3mhIIFPQAhGbj2M2JRUTgd3qVYJI1rUgbFeDocrKi4Ra89cx8GHXnzvf+1RAT8O6QnUbACoFy8tWAanwGczZOJREj9Sk9pOlQGeJC1cKHVOKe0hA/pg5LCB8mtBa/k7wcC9kOw/5QNq0lOTEB3si0j/14j0ewUigyfFR/PK2Na9Dmp1HsFyBTJLjovCgQVDkJacCCvX6qjTYxwMrfIvAnkfECXbP4MpxVtPVZqqa2FTulXFFW8AIfJUwOPg6rWbmDRdCp5IIFBfXwe6huqwdtBDo9YuSlGd4opUygFWAVoD1A7lxjkf7Pz9LhLiUqGppY4Klc3wdR93Bk/0tbcvI/nzV09CYW2nj/kbOnLajKQFnt0Nwun9XnjzPBxpaZlQV1fBqFmNUbOhfU7ZfvYg8oy5EP0DxW2pW/yrRyG4fPINR6Hi41JBgI+kA2RpRWt7A/SXgScVYNvKmzibnbbr0MeDzyfYPxbLZueAp4Vr+8LdqgW01ZRfmonJaSyCydwmDXVBs+kTvr4IWGz7ew82/7UDCYmJMDU2wg+zp6GugnQBDe/e/YeYt3AJSw4Q54k0aYYN7ofy5ZzzAKi79x7ip19/Y64UCWlO/3YcOnVoW+hZvg94oh3Fx8djy7Z/8Pfu/QzQmro6YmGvttAk5XCFlU96RgaevA3EnH1nEZ6QCA01NdQvZ4cxreqjHBHNs8kdaWkZOHrnKVacu4HEtHTYGulj7ZBusG7eGjB6D0L6J7yWX/KhqRFxbGIK977UEWlCnN15oDT7ZPSEabhz7wEXbFC1K3H9ZJYpAQ6/AoITCzmDfABVYmwkUuKjoWNiybwnxVdAuM8zHFs2kXfoUrc1anYaBrF+0SGhoiQL8hshHZfasVQ0BpralH6iuOwcBPBUwHy7fec+xkyazp862tuhR8+2sHZLg7FtBqerlK0w+KS8slV6Wufay2uvcKxbeAWhQfEQidRRp4kjOg+oAnMrXaSmZODZgxDcv+GP+9cDEBudDJFYHT2G1UCFSqZwcDFhjRk/7ygc3PEE928EMKCxtNHHiGn14eZh8R7PhtwZ67znR0ApJCAOfj7RiAxLQEJcGs4cfsnjtHUwxMBxnqhcQ5q2+2vlTZxm8KSBTn08QACKwNOv2eDJyEQbS9cNR2XrNlBTydWgUiLhDvZExhXs03sgKioaP/3yGy5fu8Er9qoelTHt23HytiyyEZ45d4nTfCRYSdvVr+uJIQP7KpFcqUEwRZ32HzoKeqGRftSvP/3InKrC7H3BE+3rydPnWLx8DZ57veS+d38N7Qo3p5y0dnJqKq4+98Ga87cQEB3H862GvRXGtKwHDwfiSOXElm+/8sXCwxdZmkBPpIUxX9VFp25doFkhh8D76a+UMIL8PECLv4TEFCSl5KSwiAqhK5IWnlCEu7QZAf42HXtyFaqToz2TxT1r5rRJSkoH/n4GZPdxL17RUj6nqfjUf37xAG7tXcNq4lXa9EOV1n2hRhFV2eusmG4qblRKWx1oZgs4l+JGwLnnhQCeCrhTFNuzUBPThfNnQ0U3HFGZj5ApUVAhK6E7jYiAS3+4iPs3AzhKVLuhHXoNrc7gRwIJjux6jrNHXyEsOF7piGpqKijnZoqmbVzQoJkTtMTq8H8bjS2rbuPZo1BO2dVt4oAh42oz0ftD2jc9diMmKgW2joYYPNYT7tmE8c0rbzF40tbRQOc+HujYxx1B/rH4ZfZ5BorGJnpYu34GXKzqfsjhCfsuIQ94vXiNOT/+D37+gRCJtNCmZXOMGDIAFgqpNqqeO33uIv7avgvvfP34yMR96tW9M1o0a8zph9TUNKz+fRP2HTwCAwMDlkBwr+RW5Cj/DXiiCj3ia23ZtpMJ7b/3+xru5Ww5mhQRl4DjD7yw784zBMXGM8evpoMVg6KqBLAU0johkTH4fs8ZPPAP4fYvHau5YWSPDjDxbChU1xV55T79BqlpGYiNT0Zmrh5vBJal4roaSry2Tz9i8P3Tve9QHgotVuZ9NwO2ttKFKdmdpz744/ANqGmJoWtsAT2SJTCxgJY29V0sJsrJdaKXt/+CN7fOQFOsg1pdRsK1/tfFkwcs5uFygypK2XVwor6SpcHjxRuDAJ6KCZ4WLfiewUdsxlPEZb2ABJl5xSaLH2TKc9THd4Oxe8GM2QAAIABJREFUaM45Tn3ZORpi0Oha8KhpxSuh549CsfiHi0iIz79LNt0fDs5GGDahDtw8zHlczx4GY8H0s8jMlHDkavBoT3g2tCverJBtVVT/F9pO4WYZ0V0Knmj8Q8Z5wiMbPG1acQunssFTl74e6EzgyS8WC7PBk6mJETZvXAxrC8f3G5+w9SfxAKXvrt24hdlzFyIpKYnlBHp07YQ+vbrB0EBfPiYimV+9cQubt2zHG++3/PAlEc22rVugT4+uMDU1ga+fPx4/eQ5zc1MWxiwO/+TfgCcaVGRUNB48fMzja6wngUZiDPxCIvHnlfu4+soXMUnSCtoGLnYY36YBXKxMlV4+0THxmLvvHG74BDA3ytPRGpO7tIRLk6+gYmr5r19Un+QifqEHpUVqYkoat3fKLX9Cc484UDpiTe7PWEwc8ME9efLMeXz340K+Nxo3qIeF879TKtSYNHM+bt68CVV1DQZM9KOprQdtAxMYWtjBwNwO+hZ20DOxhLpm8WS79/80DDEhvixnUKfbaNhVrpMHPBWqtfwezqP3Vx1LoNb7JEc+uNeLPoAAnt4DPFHLiExJKuIyHiM+y6to777HFkvnX8a1i+9YHbtVexcMGFmTOU9ka369jnMn34CiTFY2elzxFxqcAB1dTdjY6uPViwg4ljPCuOkN4Fxempemh8TaX2/gwhlvjmS16+KK/iNqfFD17aEK4GnYOE9UyQZPG1fcwols8NS1rwe6ZoOn/80+j5CgeH6Jbt24CubmQnn3e0yZT7opSQqQLMHKtRtZ+0lfV5f713Xp/DVzl2SWlpaOR4+fYOW6TXKiOVXUVa7khgF9e2YDJrBScnGAE+3334In6X2RycdRSYjDkfVrsP3qQ06/kY4TEYg7V3fDyFZ1YaqvrH2TlJjMwOnSy3ecRiae06S2DdGoTWuoOVQQSOKfdDa+38EJ+FIEKj4xFdQUOrfRc5akUKgi818Gbt5vQEVsvWL1em6yrampie6d27MEiKIN+nYBnt2+lGcvKqpqUNfQgrqmJssNaIp1YWBuAxObcjCyKQdTBzeIdfNqExJJ/O9ZXblqz8LZHfV6joexTXYlngIoUgRPRTatKCTdRxJ9/dwA/Q+jL12i10JxZwJ4ek/wJN1cgsRMb8Sm35JGoP6jpSSnY1iffUiIT4OpmQ5GjPNE3Yb28r3OGH8cL55HwNhEjAZNHPD6ZSRePAuHsakY67d2wavnETAx04edrQXUVMVQATXDVccrr3CMG50tclbXEaPGNYGFtRhZnHYscrq/91kN7rEb0VEpsHc05HOokq0wvn7lLRzPBk/d+3qgW293BPrHYr4SeFoNc3MF6f/3PrrwhY/tAZImIG0nEs+kFxLJFnw3YwpHlhSNPouMisJC5krd5I8IwIjFYrRt1QJDB/ZRSvkVdR43bt3NlirwY67V31vWF/UVpc9JUPC3FWtB1YMEhMj0RJoY27w22tdxhyiXiGZqcip+PnQJJ5++RnpmFjcMHteqLrq0aQYVlyqATk607b0GImz8ST1AC0wijqempuc7DkrjGeiKPzkPasyEqbh97yG3RBr7zVB069xBPt7UTGDDrST43D2PYO+nCPf1QnxUCAOffI0WDtnd3TVFOmg+9HtYVagh3TQbGIW8foTjK6fwnxyqNkSD3t9CpJsPGamA6FLBaoTZI8oFpFwMgTZlMOkggKcCbt/cnCdK21HkSdHSJdFIyHiMtKxQSCRpkKDIaZPv0QjkzJl6BikpGXB2Mcb3/2sGMzPqHaYKFahiyaLLuHD2FRPVbe0MkJqcieDgOJiZGmLf7jUQaRpCRUVTelMoGL202nXpjfDwSH7JELG3elUPHmeWJAkZkkRkSRKQKUlAhiQOmVmxyERqdkoyK/t8qCVK8YDWwGzw5OBoiJG5wNPRbPDUo68HuveWcp5+nH0ewfLIkwCePumb5F8ePCw8Aus2bsHJ0+e4ko10kL6dMBod2rWGtlhZYZuiPjt27sU/ew8iKjqahSvJ9PX10al9G3Tu0A5GRgb8PapwLcgCg4KZaE73aNdOX2PU8MGFjp6I6YmJSdzceM/+Qxy5or+REVBytTDGqOa14FnBEaSTJjO6f8Jj4rH+zC2cePwGaZmZEGmoY1iTGhjSrjHgWAmwyFnk/EsXCl/7xB6gFF58YgqITJ7bSKqCABRlBIobGS3J06Gq1j4DRyI4JBRmpiZYMHcWatWoJj+EXzRw3FvpqY+UhFhEBb1FZMBrRAS8QXTQW6QkxbPOU1ZGuvR3JrX30kC1Vn1Rvc0A3gGdPf08PrcLdw9thKqqGlwbtEfdHuMKP/dCUnQy9fGC3ox0u3V1ASzzipyXpBs/yL4E8PQfwJN0wmUgPSsMqZm+yMiKQhaSkCUhblJxIlIEjtRw5bIvFv98EWmpmfCoYofFS3tDU0MHaiq6/HP71jv8MG8VSPBP0XR0tDFnxrdwcXaCra1NTum1wkYjx07mlhfWVpZcBt6wQcGkbAJJEkkKA6oMSTwyGVDFZZ8TgcN0SJAGiYRWankfNH177OHIE4Gnb8Z5olp1aVPXNStvQwaeevV1R8/e7gjwj8cPs88J4OmD3NYfd6fUV2vj5m1cgUfEbHrJUGVd9y7tYWZqqvTgJUDy8rU3du7ah7v3HyIiMopTaWTUC69+ndqoX7cWyjk7cQ8vQwMDJqXntvCISJDqMi0KcgMtOga9dGJiYpnnRBV2pDT+zOsFiIdFRmlCBztbNK1eCd0rWsNcX7kfBBGK34ZEYNul+zj91JsjTgZiEbp5VsSYrxsC1uUABzdArQwxXD/utChTR6Nqz3hqBZWeKY9Gyk6AeKc62loQU0eDj1z1+/S5F4tj0jy2s7XBhtVLYWaWI4dxyx94EFq4qwkoJUSHIibUD9EhvogN8UVCdBjUtcSo9fUQGNsoN2I/t3k+3j68zPIF1Vr3h3vz7tKn/XvwmAraNneqz1oH6FLh/XZdWiaWAJ7+I3jK+XqWNIKTFYFMSQwyJUkAgQ0JYW7ZlFHh0k9AHaogzSKKFmnh1Kn7+HXJTi7XrlO7BlYtW8igSmb0IP/zrx04euIMaNVNLweZ0YuKqpioF1izJo3ylHnTjUfqtETUnTZ5HJo1bviec4+kAlKRJUnk85PQb1DEKhkSSTKyJCmQULRKkopePXYxeHJ0NMTocbVQrboV30OrV97G4UMvoaOjgd593dG7d3UEB6ph5sx9CAqKyuY8CZGn97wwpWpzn7e+nL47fe4CAygCPC2bN0G3Lh3hVsElD8ChvnPUuPfq9Vt48OgJQkLD5POaKvEI7JN6uLOTI6ytLLgajyK/OtraTOalbehFRtEr0meiyr34+ATExsUhOjoGvgEB8PF5B2+fd6DomMzoe85ODiyZ0KxJQ1Sv6AI1/5dAeIBUSp9mbGYmrr7wxZ4bj3HTO4AjEpYGuuhVzwMDmlQHzGwBp8qA6P0aH5eqCyYMJo8HKI1HEgbUhDx3NR7x4UQiqsbTBHU5+Fh25PgpLFuxDtRfkrIG61cvVegpCRx5AQQnKI+mOPIA6WnJ0i4RuQjkBLT2/m8w4iKDuXKvXrexcPCor7RUlkWTinOcnBdVPh5TAZrbAW7SVqZlzgTwVGLgKdcEllCUhiI0BJ7oh2AE/VAvNnWogFasUu0iKume99Ov/AKoWb0q1q74lVfGikbl1bfvPsCVazdw6cp1REVLW0KQ0U1Aq+hJ40ehYX3lyJJMXM3K0oLTdo0b1iuBSUoRqjRkQQqgCDhlIQUdOs9CVBRpkZhi/PgWqFGDdHQysXzFBRw8+Bg6OloY0K8JBvRrj6BA4NtpixAQGCyApxK4IqVhFySKuXvvQezcc4CjSSRCWbmSK1fiUcQzdxqPsEpUVBSePPfCvfuPOA33+o0PgyFF09YWcwSKwBO1pFAGT5lIy0gHSSPExyUgJjaW9XBkaTnZfqgisKKbK6pX80CNalVZEoH2w4ApJgx49wRITkBiQjL233yKQ/de4F1ELH/dycwQ/RpVQ9sartCiqjrnqgLPqTRMuA8wBuLApaZmIDFFGoVSNCKPk1AvVeMVt7n0fx3iqrUb8c/eA6DCC1ogz5gyQb7L5HRgz+MMxKdkFFlFV1ygQ3ypfT8PB/W2M7JyQvPBs/m3osnBU3ZYQKnI/D2iU8Zi4OtygF4ZI4rL37sSxTDGf73Sn9H3i8N5KqnTffjoCcZNnsX6MxVdK2D5kp9YSTa30aV6/OQZlq5cx6kIHR0dlHN0wONnz5lr0qtbZ0wYO1IOvGj7zj0GcCdul3JODJ4InH0oa9WhB0hE0dnJHlMmDUWtmiQamIXFy/7A3v2noKujjcEDe2Jw/z7w9QvCxKlzWERRWm0nRJ4+1HX5mPulVNmZ8xc5jUcAnxTGqUlw44b10bdnV9jY5N+UNy4unqNPlAK8c/8hnj71gl9AYB4Q9D7nQtGvihUqoEqVSqhWxYMbqdJY8qQBMzMAXy/cu3oZu68+xM03AUjMbt9Rxd4Cg5rWgGcFO4jMrAEnD0BbIIi/z3Uoa9sSnqYqvMSkVFAbl9xGPCiKQGmLqTDnPdDCezqCImEz5szjdDjZrKkT0aXT1/K9vPKLwKJVfyI6MgI6RuYwMreHgaU9DM3toGtkDtUiUsr5ASq/pzdwbssCZKancaVdm9GLoKGlzF3M815S+IMisCoqzedpBVS3ANTLqP6xEHkqYEJ/TPAUFxeHTj0GcmiW0hWzpk1EvTqe8pGFhoUzR4QAkIO9HZavXo9HT57B3NQEo0cO4VYYZCTZP33KeIiyS8UpbdFn8EiWLajjWRNTvx0LJ4cPR3Bt1aEnRxLKOTnysWQquL8sXcVEXYoaDBnYB4P692Z9HwE8vefTtIxsnpaezoreK9ds4Io2MqrEI+AysG8vtG/XukAhQopYJSUlIzklhdNtXs9fwvvtO/j6B8DfPxARUVFyormiO0QiESzNzWBvb8sgybWCCy9EiEdFES8CTATk8jNqTPzPzl04c+4CwqKJ5ydhAczmlZ3wTavasDIzhrqlA2DrKqTqysgcLIlhkg4Uk8mTiJagzPEk0CTSUmcy+YcCUGFhEZj5/XxQdShlIjb/voIlPmS25/BprF69FomJCQyU1NQ1oa5BsgSa0NLWh5GlI0ztXGBi4wJjK6f8K+aydyYDUg9P78D9k9s4IluuZnM06T9D2ZXFUBiXEc/zkz3knakAuppAS0fAqgwSxWUOEcBTKQBPNIRx387Azdv3GPhQV/kxo4bKb8rps37E+ctX+UVACrMhIWH8QiFCrZWFBZ6/eMkvo949umLi2JHy7xHIIh4K3dxdO7XH5AnfKGnwlMQDRnEfAngqaY+W7f1RJGnN+s04e/4i8/n4uamigoqu5TFy2CDuiafYVLg4Z0svMVn1HP0WiUUcgdUopDqvoP1SpPfIsVPY/s9e5hLKjNq3jGnliUHNawLauoCNm5TnpPrxuC7F8YWwzcfxQEpaBuLik/KtxqOWLoZ64g9CJKeMBPV9fPvOj1PM508elC+M6cwPXPXGioWzkRAbWaQjqHKORDItHCtxRMmpWhMmhOe281sWwOfRFa7Eq9F2AKq06F3wvv9F0E1WdVfJBKhjA4jLcA9tATx9IPBEZdvBwaF48syL5fVpZVy9WhWUc3KAvr5entXK2fOXMHvuTyw4WLmiK6Z+O455GfSyWbpiLXbvOySvSso9ZNrG3tYG3074Rs55ovRHvyGj+UVD1RnjRw9Hu9ZfFXmT/ZcNigJPVB3Yt2c39OrRhRvBzpn7EzePpRLcrZvWKFWR/JdxCN8tPR4g8vj5i5e5Ke/bt75IzZYIID4Ukba7d+2IShVdYaCvx7pPH9JkUS3iRF2/eZtFPmkeykAdRUaruJXDlK4tOIIFaoRqYA6ol1FSxod05he2b+I/xSelIC09Q1pXoGCa6mrQ0xFBo4Qblx8/eQar1m0CVZZWrFgB2zatlR81IxM4+RJ4GxKLkHfPEBnojfDAN4gLD0BaSiKn3egnIyMNklytaGgnZvZu6Dx5tdJ5ZKSl4sjKSYgIeA3SgGo6cBbsK9eFigQoLmeqqFQdHZBasFCzC5ei+wyX6lkmgKcPAJ6o2ufi5WvYuWc/qApJZhR6/apZY05bUQpOMY1AYGvE6G/x1OsFE207tm+D4YP7Mx+IKohIYPDu/Uf8/7nNxtoK3Tq1R++eXXmFQumOxctW4cLla7wiql+vDmZPn8Qg5UNaUeCJSsodHez4Jy4+gdty0OqfSnC3/bGWI2uCfZ4eCAgKxt79h3Hrzj0GLASqyOieIKmNBvVqMx+PhFKNjQx5LuQumvg3nqFqPJlkAaWKb9+9j+s37iAsQlqBRwsPWsxQqrl1y+Ys2kkEdcEED+T2QAa1dklKRUpqeh45A4qg6uloMZG8JGhQFGHdtGU7tm7fxSls4rNStbTMopKAC94A/SZgwwAHQEZaCuKighET5oeYUH/EhvojMS4CqckJSEtK4N8Z6akwsnBAt+nK4rKRQT448+c8xIUHQqRjgE6TV0PfJC9HsdhAim8wZS/SP+0Ngfq2gMGHbbX6wSewAJ4KcDH1wBoxdjJ/SiWi1IzR0tK8QN6EbDcvXr7GwcPHcfz0WeZu0GQh0EAERLohCDBRxQ+1sqCVt+ILgsq2Fyxawpoe9EDv0bUj3zTGxkZcfk09jm7cuoMnT72YH0Vl1181b4wmjRqgScP6vPKhSM6Of/bi0NGTDEyIZzJ10lguy/5QRhUq8fHx6NZnCL+oqLycjlm7lrTzt4zzlN/xyR8D+vTA+DEjPtTwhP2WEg/Q/KdCh0tXb+De/Yd49cZbrrtEQ9TT1WGukpOTIxzt7Zj/R3Of+uVRtR2BmsL4JRRZIi00qriLiY1DREQkFyRQ2uONz1vm2cl0nuh4pNhctUpl5gM2qFcHNtaWRd7fpcSVwjA+kQeIB0VyBknJaUpyBjQvdbW1uBKvJDhQtLhYsnw1P8fpvlnww0y0VcgcvIsCbvgBCfm3O2XvMMih6sGkOMRHhbLyOP2mf1uXrw4bUhZXADdvH13BtX2rkRQXCUMLe3SbvhGquaq+83N7scBU9nG01ICaVoC7OaCgR/uJruZ/O6wAngrw342bdzB+yiz+lFbCtWpUR3kXJ1RxrwQP90rcZyi3UcUQpd5odU0Tnh72dT1roWaNqoiNjcOBw8c4BEtgioh/wwb1Y4AhE/kjqYK/d+/jzu+kiEypjBZNG3Nqg8QA6eXw6PEzrFy7AU+fv+CXy1+bVsPI0JA5JV4vXnGHepIyIJFA6mk3bvQI9Oza8YNwneh8SXjw4eNnCAwMwrmLV1hl2snRAVMnjeGXkiJ4YpKlSMRaVKSbYmhogPp1a6NPjy5Cyu6/3cdl6ts0R6hRMBU9EK/j4eOnvGBQJOUSwdzUxITvPQN9fZYpILBDc4fuPZGWJi88iJxOqWm6d6hdDM3JmLg4xBF4iozi/VIqXGYE1gmY0YKoahV3eLhXBEVuCyKTlynHCoP9KB6Q98ZLSkUG5c8oFaWlwak7qsQrCaNF8K/LVrEOGtmBXX9xhF5mj4OAh0FAWi4t5sJ6QRQFch6e24mHZ3ciLSUJ5Wo0RYuB3+U5leL1mig4zWehAzR1AoyK15+4JFz5wfYhgKcCXHvl6k18OyNn8tCLn6p2KI1GXKTePbtwNY+i0QN86swfcOP2Xf6zo4M9vh0/CnVr1+KH/L17D7FoyQpQ9Rw9+MuXc8Y3Iwajbu2acgBFD/ttf+/G/oNHkZSczC8KB3tbNKpfBw0b1IONlRWOnjiFc+cvo3Wr5hydevb8Ja5cv8md7mmlTeMgAvmg/n0wsG9PENeoJI1efvTSO3D4OAO2sIhI1tmRmZOjPaZMHMvnpQie6MX3dZuWvIKSVqtoMQAU0nUleXXKzr5oHpG0RXBoKAPwO3fuw+vVawZA+RkBHEqP0L2jpq7GAJzEDGlRkZmRKY/u5v4upa5JJJYWPXVq10IFF2eOIlM0qySiBGXH48JIS9IDaemZSEhOhSRLAn1dUYmKZ5IkzeLla/j5SguIE4d2ybMU1EXmyutU3H0ZxtwkMXHzirCCQI8MUJGY8+Vdy/D6zhlkZWWiTseRqNqsp3SvBRDDiwukZEMjbdFqlgC1PC3rUSd2i6DzlP+syw2eFLeiSJGRoQEGD+jNAoCKq1ZKDQwbPYnTVwR8enbriGGD+kNPT5clAyht8cP8RfAPDOLvWVtaYPqUCQw06N+0qiFCK/FDiNAq4zhRp3oCQZTOo/SGmqoar6gpPUHKygS0ZACGwMjEMSPRpnULUAf7kjTikFB0jHqU0dhkKy/FYxQEnhSlCkpyTMK+yr4HCPAnJydzxPTVa2/ce/CIZQ6o2IKisO8jR0f3kbGxMZwc7Dg1XqN6FRaRFYnF0BaLCu2bV/Y9KZzBx/QApfFoblKUvyTt/MUrWLJ8DfNXKTuxdsVi+e7jEtOwcuMOnD17hsngOnrGMLV1galteZjauMDQwgGaorwL5sLATnJCLC7s/AX+Xrf5OO3HLIF1+ZweennOTQFQ5fTPKLzdvJ4W0N4V0C/jXCeZLwTwVMCMf/joKYaPmcSfUvVbp/ZtceHKNY64yHgTFEnp3b0Lhg3uryS8d/nKdUyd/SODG0o1TJ88Hi1bNOUbjG60Fy/f4MeffmEyOf2bQNHin36EZ63q8pUwfZfSbyvXbeKUmGLqIb8h0wpaVgY+fvQI5lWVBOFW8Vi0wv95yUpOPzLyzo7GNahfGx2+boO5835GVEwMt7+gyJOM80Th5z37DyvpPJXkg0bY1+frAZr3lOomzTJacBD3j4oNUtNSkZWZxUCIUnyUAjYzMeEoLaWNabEiRJU+33nxOZ8ZvRNIF2/Zyt9Z02xA354sQSMzH/8w/LpsJe7evpmvG9TVNZkQbu5YERYOFWFu58YyBbzIV6EOFwrNr7P3EBH4Glf2rECY3wv+y9CFh6Ah0ilelV0+kan8gFpNa6BWTuaxzF9CATwVcAnzE8mkB/LN23fxx5YdvCqmiU1cjMH9KQLVkfk8ZMQ/Wv37Jm5VQa0m3FzLY86MydzjiyYuK4U/fQ6S3ifuEu2HIks/zJrC5G9FBWRaiZ86fZ5buFBnbSIS0vZZkiyoqqhCXUOdo0skVUBpvMYN6nF0qqSNKj42/LGVU4pkVFZex7MGhgzow+dHQE1WbWdqYozmTRvB3t6Otz156iyfJ41rxJABrGMlmOABwQOCBwQP5PUAcff++HM7tmY/a3/6cTZXgsrMNzILW/acws0LR5CcEI0MkiRIT2VpAmkvVWVjioS2AYytnWDvWgsVPFtBrKfcweLd0+u4fmgd97QjhfJeM/9U2klRfCmljXNFpeifpOfUvXLZ1nXK41chbZf/7VuYwnh4RARWrd2EsxcuM1nVztYaE8eOQqMGdeXRnqCgECxcvBy3794DhXaJ5zNlwmheIZPJWq1QOSpJEBD/g9Jt3wwfjLatWzBJVtEo6kMl3m99/REdHc29jkjSwMTEGA4OdrCzsS7xSJPs+HTsg0dO4LdVv3MFn66uLjp3aIt+vbopEb1l4KmgByJxwGZOmYBaNQsJBwtPU8EDggcED3zBHiBxWRI4Ju0/qqDe+sda5sfK7EUocNsXSEhIQGxEIGLC/REd5o/4iCAkxkchNTkeqUnxSEmKZ+kCRSMg1XLA93D2aAgopBqfXj2I28f/ZI2oCp4t0byPVFk8vwiSXBqhmCKZFPCqbw9UMv+8LqoQeSrgehbVnoW6wi/9bQ1OnDnPKTWKtEyeMBqWFtIZQoCDNGWWrVzHpdJ0E4waNggD+/VS6IotYULg5q1/c8Nf4kQRObBXj87o3L4dA6PSYK+9fTD/p8V48eoN60Z16dQeI4cNZN6XohUEnljE084GnTu0Q49unZRUckvD+QljEDwgeEDwQGnxADXH/t/PSzm7YWtjjY1rlskXqZlZwMMA4FFgXmCTlZnJkaj4mFAkRIXx7/iYcJYeSIyNQHJCDDS1xKjfeSxsylWBioqUp5WZkY47p7bg4YU9HLlq2HU83Bt2yuOOogjiBUWnbPSB1hXKbg+7guaFAJ7+JXiir71+440FPy/LbtKrje9mTGYQJeMakc4TSQds3bEL0TGxXN1DqbnGjeorHdXnnS/+3LoTJ0+fZfVaartCHKve3Ttzdd+nNAKBGzdvxY5d+5nQS601Fi+cx9VKuU0xbUe6UtRjjIyEO+kh4FG5IrS1S7by71P6Rji24AHBA4IHStoD9x88xszv5jN/lLIZP86ZzvQQsqQ04I4v4C3VeOXYkKQQWW9K6RGgop+UxDioa4pgZlseGppieRVdYlwkbhzZgNf3z/Eeu01azTyp4qTqipJG0NYAmpUDCEB9biaAp/8AnihlJ0tnUdqtfbtWTA4nSQOZkdYMNUilTvPEhSIl418WzmWtGUWjqgrSdyJiNaX09PV0OdU3fMiAPBGejzkJSfrg5yUruO8e2eKFc9GsSaN8hyADT0wYnzBGnp4joqJA3v2YV004luABwQNl0QOUfaBekN/P/5kzGgP79eR3gOydEp0E3PABQhUaTTCAUVGORBXYlDcfp0QG++DqwdUI8n4MLZEO+s3ZDi3tgnmzxQVVxEuvZg1UtQI0PsO2kAJ4KgZ4IjJ2uzYt8y37J3Bx+vxFFsEkscpe3TsrbUfrgnfv/HD+0hWuEiIg0axxA8ydMz1PGwgq/d+2Yze27dzDaT+SOqC2FVXcK7OmzX83qcK5VGRDeX8E2LgHUq6lhK+/Py5evo6o6Ggez6ihA1lDKj/xj/Wb/2JVdQKIU78dC8+aUoVxwQQPCB4QPCB4oGgPUGEOFeVQcQ7Z3DnT0LbVV9nPXCAoOh37L3lzc3gjc3sYmtnlUQHPDW6KSrcFvL6Py3uXIzYyCJYOldBh9GKoaxStJ1AUiLLWB+o5AkafabcjATwVBJ5M+5I6AAAgAElEQVSePsewUROKnu3/YgsihlOVGpWg5lY2jk9IxPadu7F9514l4cl/cZhP9pVyztL2LAJ4+mSXQDiw4AHBA2XQA7QI/2XpSq6upmjTb7/+jztUyOz6rYeY/eNCJMRF8Z80tMQwsykPC3s3TrVRSo50n1Q42k8LZVUQs0mSa/GtCKjePDiP87uWIDMjDZXrtUeDTmOhpq4hPWQx1uz5gShq/lvHAXAxIUmbMnghijFkATwV4KSo6Bj0GzwK9Lsogb7cnxeWopLpNVFqa9K4b+TimIrDIIXlf3bvx+4Dhzmipbh/mZ5TUdeWI0kK7b8JpBXUgoIiTqTULLOiUmzSmyH/O4II5aQxNXHcKLiWdylqmMLnggcEDwgeEDyQ7QGib0ycOhtEGqfm8fO+nyF/jmZkAWcu38eiRYuQnJj/e0lVVQ06BqYwsXKGiZUTTKzLwdDUhtNx1OxXQ0tbKcWXmZ6Kx1f24+bxP3gEjbuMR6V67aGimivPppgHLAIMUWLDxQzwtANE2Rjsc7zAAngq5KpeuXYTF69cR3paWqHXnhrjyoAK83sK2ZqE/p48fc4cINJkmjB2BBOrcwMWavy7d/8R7Np7EBGRkbxHEgSkcn8CXtSmoiCjsZBCM92IZBTpIqVlCzOzPF+h9CBV0b18/YbPwdTUGLWq50gJ5A75csJPVQX0Xx4j0UxtMRrXr4u6dWoJ/cI+xyeGcE6CBwQPfDAPUGX2wOFjuTinccP6mDJxDDesJkvNAK48jcXJs5cQ6PMYSfHRSEmKy/6J58hRfkYpOCMzO7h6toJbrVbQEulKieYqKkiJj8GNE3/A6/YJEPDqMPIXWJerWrxwUQEvOkMxUN8JsPoMSeKK/hXA0we7DfLf8YtXrzF3wS/w9nnHYpi9e3TBoH69WRE5txF/6MjxU/hz69/c5FRDXZ2jOtTuhbrByxoK5/4e9bpbsGgJd5KnbYhjNWn8N7AwzwueQkPDsGLtRpw+e4F3M2xwP4weMeQje0U4nOABwQOCBwQPXL56A5NnfM+O6N2zK0YOGSAXPU5MBS69BMLiJSwvQFVyCTHhckkC+v/EuAgkxEZIpQkSY5VEM20r1ESjTmNgbO4gdzTxnM7vWcJkcV0DM3QY+TOrk5MVxZXKu3gG1FSASpZATTslGanP8sIK4OkjX1aK9Jw6cx7LVv3O/e9Iy4nEM1s0b8IaSrmNKvouXLqKVes2gcTTCAy5V3RjnaUa1avKiYSy7xHIIjHL8xcus7o5deKe//1M7h6f2yjSdP3mbcxbuIQbtFIX+7UrfoGzk+NH9opwOMEDggcEDwge2PjnNqzf9Be38iLh5Z7dO8uzDHHJwPHHQGo6cZgU4Q11rchCeloKaznxT2IMEuOiEBcVjNjIYKQlJ8ChYh1p5ElMlXQSji5FBHnj2OY5DLhsXKqjRc9p0DOiRbZCCxelCFPh0ggUdfrKFTD4TEniijNUAE+f4H4lTtOW7f9gxz97uarOycEey35dwEAnP6Ntbt2+hyUr1sDPP5BBFvXvIlFOxX541Lblnz0HsPmvv0EinmQ/fjedJQ/yA2bUUHjdxi3cR4mAVPcuHTBh7EglqYVP4B7hkIIHBA8IHvgiPTB11lxcvHyNtf6mfzuOe6LKLDgGOP1UMR6UQ0SSEsLps5zfWZJMpKcm8w9FqrS09aEl1pEDIwJcVGl3dPMcZGVlMtepXpuhEGnnl2+T7VsG3PKXRqjrKI08fa4kcQE8feLbkoDKOz9//LZyHa7fvMN8p5o1q2HNsp8LbLFCAOrh46egJruU8qPvGBsa4n8/zmYARUaK5ot/W4O373z53+1at8QPs6cUmN7z9QvAsG8mICY2jnlRSxbNQ83qVQVNpk88P4TDCx4QPPBleqBjt34ICglFeRdnTPt2HGpUq8KOIOjyPFCCu29z+6VgRaccQJWfL1WQmZmOp9eP4MqRtbxBg/bfwKN+B6iRTAEVGykBMtko8hKdZNV2FHXqWOXzUxIvaCYKkadPeI9eunyNexgRiZyMmuaOGDqg4Ko4iQQPHj1h0EUEb+qZp6GhgYU/zkGFCi5Yu+EPnDoj5S5RNGvHX+u5/11+RlV/6//Yij+2bOePW33VDJPGjYK5mekn9IhwaMEDggcED3yZHoiNjUWLdt345OvVqcVyLw7ZYsqEZY5ceYfDx05AS6wLc9sKMLUqBy2RNlfGcaGSqlr2wlcGcHIiUcqRKal/qZnw5UOr8fz2Caira6Jln9nSnndyywZQciCleF2Uo1x0xGaugMOnbYjxUSeOAJ4+qruVD0acpL+27WRNp4TEROjp6mD+97PQoH7tQivVqJLu941b8Pjpc077UaNe0gK5eu0m/5uk/BfN+w61PWsUeHZxcXHoM3AkQsMjoKOjzaucdq2/EirkPuF8EA4teEDwwJfrAXp+T5r+HTugQ7vWmDJxND/byUh5/Jsp/8ODO5flDlJVU4eBsTVMrZ1gYuEEY0sn6BuaQ1OkDQ1NEbdgoXYs0kpuaYRKGiWS/n9aShIOb5yJEH8vljNo1n0ybJyrcsMXqeVXTieLSClfJws9oI17tv7yF3IJBfD0iS80EbUXL1uFc5euMu+ockVXzJkxmcO2hdnjJ8+wYfNW3LpzX0nPSSwWYWDfXujXp3uh3KWdu/dh6Yp1fIi6tWtiysSxcHK0/8TeEA4veEDwgOCBL9MDazdsZr4qZRMG9u2Jb0YMllMo0tKz8O38LXh65ySSk+KQlZmR10kqKqznZGhsDQMzWwZEBibW0DeygKl1OWiSxpMcFEmQFB+D7UuGIDUlAbYu1dC40zgYW1CxkGJUSfoNKZzKzauSfqaupoJGLoDjF5a0EMBTKbhPX756w72MfN6+g5aWFtq2aoFRwwfBrIimwNSYeOPm7bhwWQq8yEgDihpJVqroWuCZEZl80PBx8A8IhI62NgYP6I3+fXuyFIJgggc+tAdIRT8sIqbIw5gY6UNfTwcvvf0QF5+ISq5O0NMRGksX6ThhgzLpgdETpuHOvQcwNjLEmFFD0blDO/l5hMcB+65Ewu/NfcRFhyIhNlz+Ex8bgdRkaYFQbiOVcWMLB9RuMQAuVZR7kgb7PsfetRP5K241W6FB2+HQ1jPKbjRMEaZ895gdmcrhWtkaqaChCyDWLJNu/9eDFsDTv3ZdyX2RgM+VqzcwZ94iFkejSothg/rxzUNaUIVZUFAw/tj6N44cO8WNJCll17FdawwZ2Af6+vmrlB06egILFi2V3jQVXDB7+reFgq2SO1NhT1+6B2iuP3r+GkfPXivSFS0a1IKjnRX+3HWM+0J+1bg2vmrkWeT3hA0ED5Q1D1DT+Fbtu4PEkYnnRA3m6yjQLrwCgbve0gVyliQLaSmJrOOUkhiLRPqJi0RsZCBiIgMRGxGE2OgQuWgmRaNqNeuLGk16Krnl4bUDTBantB597vlVf6ip5V5Ay9J9uSXGpdEpDTUJ6jqrwMnsy0rZkSMF8FRK7jKSGaCmwGs2bOYREeF7xtQJxap+Cw0L52bCe/cfBu2HOEytmjfFtMnjuJmvoqWkpGLkuMl47vUSmpoa6NS+LUseUKhYMMEDH9oDMvB07Ox1+aEiomKQlJwCLU1NWJgZy//evEFNlHOwwdL1O5GQlISOrRqhddO6H3qIwv4FD3x0D5CyeI9+Q/m47pUrYsEPs2Bnay0fx7WXEviEFjysrKwMpKWlII2kCdKSkZqcwEAqKtQXmiJduFZvDj1Dc6UdnN71M14+OMcE9PpthsG9bnuF1BzDgzzyB7IEnqxXno0hUNv5y9B1yu19ATx99Nuk4AOS/tP8RUtY54NWA/XrejL/qTgVcNHRMdj6927s2nsAaWnpLKxGFRsL538HsThHsYwaTv68eAXrQFFacMHcWahVI6cdSylyhzCUz9QDRH6lYgmZ/fnPETx+/gaO9taYOLyX/O/q6mqsTxYWEY2o2Hi4ONhAQ0NILX+m0+KLPi0STp7z40L2Qf16tbF00TylBe3huxLEJma7SCmdVrBUAUWoJJmZkKiqgMjlyqaCbUsGIyYigLlRjdqPhqNbHYUDZJPG86Tuco6npgrUcFCBm/WXF3ViaCkpquvtFz2lP/7Jv3j5mm8iXz9/PvioYYOYk1ScyBCJXlIrl32HjiIxMUl6I9bxxA+zp7KSeUZGJmZ+Nw/Us49uDfps+ZKfBF2nj3+ZhSMqeGD9tgN4+OwVnB1sMG10fyXf0OPp6UsfTknbWVvA2FCfo6u+gaE8nx1tLREaHoV3AcEwNzWGs4M1S9T4BYbCPygUxgZ6/DeqZJX1j6R9pqalIzgsEiFhERzxsrexgJGBPis7CyZ44GN7YOXaDdi6YzdLy3Tp9DVXP8uMyOLbzkuf5yxLoKbOfeh4PhfRpFe2D6qyU5GQwGVOpd36eZ2ZK2vlUBlNO4+HqRU1ci+gKYtc9TLnczM9oI6zCkxIsPwLNAE8lbKLnpaejhOnzmL1uk2IjomFSCTCovnfoWH9OsUCOSR58Ne2f3Dg8HHExMZmR6A8MW70cAQGB2PZinUICAxi4czFC+ehUQPZaqOUOUIYzhfjgcLAE4GmaQtWIzUtDQO6t0Wd6pWZPP7XnuN4/uotGtauiodPXzEPhF4mTevVQGxcAh6/8GbAlZiYzLypXp1awsFW2mDVLyAE+05chI9vIBPQKQomFmmhTdO68KxWSYhufTEzr3ScKAGY8ZNn4ebtuyxWPHbUMPTo2lE+uOu3H+N/i4mbpMp96Uwtnfi3tp4xtLS0oaElzpYl0JI2bC8EUMnq6Py8H+LApml8DOdK9dGi22SIdAyK7RBaY1S0Bqo7qCCfrmLF3k9Z3lAAT6Xw6kVGRWPzXztw6OhJpKSkwM7GGosX/QiXcoXLF8hOhUjn1Kbl7137GIBRFV0dz5p8U5G0QXp6OhPEN/++okD18VLoFmFIn6kH/i14evrCmyNGDWpVQUZWFq7deoTouHgY6OsyyDIy1MfF6/cQGByOZg1qokvbJgy8/th5GN7vAvlvlSo4ISYuAVduPkBiUgpGDewCWytlbshn6nbhtEqJB4gkPnDYWK5+NjE2knaNqCntGkG2ZPk6/LNnn9JoCUhp6xqyzpOhiXW2JIEltHUMIaYfXQOIdQygpp4/l/XupV24dnITR7Aqe7ZD007joJKNgpRlCRQPm8OB0hdLUK88YGlQzNBXKfF1SQ5DAE8l6c0S3NfrNz5YtnIdSBCTVtBNGtXH7GmTOP2Wn9E2kZFRCAoJ4RWKlYU5rly/yboh1FBYTU2NJfczs7KkN+SiH9G0saKabAkOXtiV4IH38MB/AU/9u7VBozrVkJSUgqNnr+Lc1bv8785tmkBXR4xLNx/g7/2nULOKG/p1bY0nXt7Yc/QcLyhGD+wKLS1Nvr8u3XiAa3ceo1enr/j7ggke+FgeePb8BainXXhEJKytLPHH7yuUZGr2HH+I3Xv3IDYqCAlxEUwKz8/U1DWho2cEXX0z6BqYMkG8YrWvYGLplGfzYzvm482zK0wWr92sH2o06p5nGwZRKnkTeaoqUk2neuVVoK72sbxU+o4jgKfSd014RPRAv3rjFn5ZshJUTUeSBf16dcOwwf3zVNBRSuP8hcs4eeY834CUvrAwN2OVWiqBXb9pC3z9A+RnWtGtPDatXc6aUoIJHvjUHvgv4Glk/84MjFJT03Dq0i0cO3sN7ZrXR+tmdSHS0sSDpy/x+9YDqFqpPPp2bYUL1+7h/NV7zG2ysaTu8VKj6FNUTBxaNa2DLm2afGqXCMf/gjxw7MQZLF25FlQwVNWjMjas/U2pkfup+5l47ROM5IRoJCXFIj42DNERgYjhnwDExYYqCSXLXEeL6Mo1W6FF1ylK3qQmwFuXDUFsVDB0DczQtOM4lKtUv0CP55bM1NQAGpQH7Ey/3KgT40qBMF5671Kqmtvxz178vmkLt12xsrTA+NHDuQ+dop27eBm/Ll2FqOgY+U1EAMrU1ASzpkpF0Nas3wxvH2lXya6d2mP29Eml98SFkX1RHigp8HT60i3Wj2rXoj5LGkjB0yv8vnU/qlZyQd8urXH55gOcvXIHVhamaNm4dh4/21iZw8r8C2rQ9UXNtNJ5smt+/wM7d+9HSmoqunVqj1kKz+b0DOD4XQkSKNjEWEWCzIwMpKelID09hX8nJ8UjKuwdwkN8EBHig8hQX6SmxPO7oFaT3mjYehifuIzqTaBp5+rRSE1JZO5Uu77fw8TcQdk5heAiU32gpceXHXUSwFPpvJeURkUE8snTv8PN2/c4olS9mgc3jKzgUk6+XY++Q/HW14//ra2tzZwm+iGr6l4Z61Yt5obBK9ZsYBJ5BRdn/P3XhjJw9sIQvwQPfEzwRJV7+49fhFikifnTRubt5ajClFvBBA98FA9QhmHGd/NZnobAzqxpk9CtM+ktSS0qXoKLj4HktFzDyTVJJVlZyJJkgn5nZmawSCbpPVnaukI1F+/Jx+sGTuxayMDL0s4N3YcvhZpGAfLg+UgV1CsvgYuVcJcIkaePcov8t4NQRGnw8LEICgnlhz1VYowYOgCGBgbMZ2rfta8UKFVxx7RJ45CckoxZ3y9ARGQUp+9W/fYLKFS7eNlq5lDRPq6dP1Ys+YP/NnLh24IHivbAxwRPxPlb99c++AeFoU2zemjesCZXKPkFhuCtXzAa16sOAz2dogctbCF4oAQ8EB4egdlzf8KDR094b1s2roJ7pYryPfuHSXDrJZCaTyu7PIcvBp4hyYLb53fg1sUd/E5wrdIMbXrOVNpVAWIFvA21YOlSRwWCooeQtiuB6f9xdnH52k3M/2kxR4709fQwYexItGv9FSIiI9Cpx0BetdSsXhWjRw5GVmYWa0UR/4nA0+plP0NdQx2Lf1uN6zfv8Mr6/MmD0NOTduwWTPDAp/TAxwRPhgZ6uPf4BY6euYqI6FiINDWhrq6K5JQ0rtIb2K0tyjnZfkp3CMf+gjzw6PEzLFy8nCkV1PHh7LF9nD0gIzHZa/eDcO9FDKCqxY19NUXa/Fudo0mFoKVCPjr2z094/ewyVFXVUbfFQHg2yRGmpePmbQucc0GqOwLuDsVAaV/ANRQiT2XkIlNblb92/INtf+9h+QJnJ0fMmfEtKrlVQJ9Bo/DO149J5W4VyiMpOZmbDJOIYLUq7li5bBG8vF5hyYo1oCo+Q309nD62L2/Kooz4Qhjm5+UBqnSjyI+ZiRHaNFNuv0KLgj1HziE9IxP1annA2d4aySmpuH73CQKDw9CkXnU42FrxXH/20of75lWp6ILKbs5cUUdimSRXQAKbdWpUhrZYxM7zDQjG/ScvERObwAsPYyN9uLs6w8neWlqZKpjggY/ggZOnz2Hl2o0IC4/gPqPb//xdftSg4BAsXLwad+/fg7aOMQyMraSyBEZW0DMwZ6kCkiXQ0TWCSKwP1fzmrWKHFQBpqUnYt3kGQgJesDZUu95z4Oyao/VHkan8jACVtibQtoYKtIU6I3aRAJ4+wg1SUocgcUuSL7h89QbvsmG92pj3/UxcvnYDK9dsYE0nRTMyNOAcukflitic3TyYSIlEOF84b05JDUvYj+CBMusBUivPypKwMKZMgbzMnoww8DLnAZKS+XPb30hOTmE6xowpE+Tn8PK1D+b9tBivXr/Oc16ammLo6BlDR98Uunom/Fvf0Ax6BhbQN7RgkKWhKV0oKFp4qA+O7fwfoiP8oSXSRf/x66Gfq+ed4vaKYKqiLVDDWQVysfEy5+2SHbAAnkrWnx90b7S6Pn7yNH5btZ67b1P/OrrhRg0fjAuXruLoidN4/cabI0qVK7qxzL+1tSW279yDq9dvcSmsvp4ufv7fXNSulSPC9kEHLexc8IDgAcEDggfyeIAyCL+t+h37Dx3j6OeCH2aibeuv5NtFxaZix4FbePDgHqIi/BEdEYDEhOh8W6iQLAGpjYu09SES68HCxpWr7CjFp2ivn13BxWNrWS/K2NQOAyZsZKHMoqoktDSAJh4qMNMXLqTMAwJ4KmNzgXrfLV6+Bo8eP+WRU/uWWdMmomXzpoiOiQGpi9OdoKOjjVevvUE9k/z9A0FVe5RTHzaoP/r26qrULLiMuUAYruABwQOCB8q8B4KDQ7Bk+Vpcunqdz+Xg7q2wtbGWn1dELHDzWTrCo5Ll0gSJCVEsSRAmkyUII3pG7lI8gAQzB45bD0NTZf7encu7cOfyTpYpcPVoina9CslAKKTwHM1VULM8IMpfsLzMX4t/cwICePo3XvuE3yEQRCm6XXsPyjWdSP9pxeKf4OzsqDSyazfvYNLUWdwolaxvz24YPqQ/9PW/0E6On/C6CYcWPCB4QPCAogeePvPiIp5nXi9hYKDPZHHF1HFAmAT3XwOJKYrfkvBzX/aTmZmOiLC3CPZ/gRD/FwgOfMEimrYOHujYdy6n5siysoHQmQPL8Oz+KUgkWWjcZhRqNsyrLJ77KhGVqp6bCuzNIKTsFJwjgKcyeD8fPHIca9dvZlFMMlJLblCvDr6fNQVGhoZKZ7R0xVrs3neIRTbdXMszB4pI5gK/owxeeGHIggcED3w2Hrh05Rp+XbaaO0gQjWLtisVK5/YmQIInPkCKVLKvaKNWKhIJ0tNTuRqP03EKlpQYg1MHlsDn5S3+a8/hS2HjWKXI/VoaAbXKq8BAUPBQ8pUAnoqcOqVrA8qTk+L4rj0HuRs88ZtIaI1kB6h9S9/e3aEtFssHTVUcP/7vV9y594BvrHZtvsLEsSNhYpx/j7zSdbbCaAQPCB4QPPD5eSBLIsGBg0dBi1vKJvTv0wOTxo1SOtHHb7LwwleCLKjK/16YBlMeL+WqnAsNeo1zR1YiOOAF1NTU8c3MPRCJdKFICs+9f9JzImmCivYQtJ1yOVgAT2XsvqQmkr9SqPf5CwZOrVs2x9nzl1hR3MHeFuO+GY5GDepCXV2dz4xEAe/cfYAly9ewnIGmhgZGDR+EAX17FihVkJSUjNDwcMTFxiM1LZX3QzIIhvoGMDM3hViUt4qjjLlRGK7gAcEDggc+mQfoGfvnVqq028ljWPDDLLRt3UI+HqqcPnTqIbzeREGsbQBtXSPo6BhBW8+IAY+KqhRQFRtMqQDeXjdw4eTv3GCY2rEMHr8p3/OXNQSmDw11gZrlVWChnND4ZH4rTQcWwFNpuhpFjIWan+47eATrNvyJ5JQUVHStgBVLF2L56t9x/ORZTsVR+HfyxDFwdnSQp+boRj1w+Bi2bNvJcgbGRob4YfY0NKyvoO8hkcDXzx/37j/Ci1evERwSipiYWO63RAR0sViLU4JWVpac9iNBThtrKyH9V4bmjzBUwQOCB0qHByhVt2L1epw+d5E7PWzZsAquFVzkg7ty/RaWLl+DgMBgBkskS6BL0gR6JtBjWQIL6BuYQ9/QkqUG8pMlyA2sHt4+jCtn/mCtp8rVWqFN12nS4xWg7UT4zMkKqF5OBRrStbhgCh4QwFMZmg6k8/TzkhXc545szozJ6NyhLXze+mLBoiV4+vwFV9R16fA1K43r6uYoiJPa+Jr1f3CPO4pSOTnYY+nP82Bvb8fcKRJrI7mDt+98ERMbV6BXCKAZGRminJMjWrVoihbNGgsE9DI0h4Shli4PJCWlwDcwBLZW5tDTVS4rL10jFUZTkh7w9nmH+YuWcAbBzsYa61YtgaWFufwQ12/e5WyBn79/nsOSMriWSAcisS5EIj3+TSDK2MwOpuaOsLAuz3IFMiMQlZmRhhsXt+P2lX+YvvHV1+NRtU5H5X3nEtTUFgE1ygN2ZoKieH7XXgBPJXlHfMB9Ea/p4uXr+G7eQqSlpcHF2QmLF/0IO1sbJoOTUOaiX5czEBKLxZg5dQK+btMy5waSSFhdnG5YkjsgENS0cQMMG9QP2/7ejWs3biMxKUlewUcqy6YmxvxDIoKRUVGIiIgE5erJVFVVoKuji2ZNGmDUsMEwNzf9gGcv7FrwwOfpgfPX7uHclTvo17U1KlVw+jxPUjirPB54+Pgpps6ay9F9oln8MHuqUrFPcFgqTl18gyfPnyI02BvhIW8QFRUISVZmvt4kDpO6hhb/uLk3Rd1GfaCtYyjnMyXER+LyqY14/vgcf7//yNWwsHUtZJEMWBgDDd2FqFNBThLAUym4sQn8kBQ/3Uiampq8AqHSVUUjUcwFC5fg/KWr/Odvhg9Gv97dIc5uNxEZFY21Gzbj0JET/Lm+ri52bt0AC4XVDP391NkLHL2Kj0/gKj3SiaK0Hq1GyCzMTNGjW2e0btmM++IpGkW+6Pskk0BjJSMQ5lmzOn75aS70dIVyjFIwnYQhlCEPbNhxCE+93mB4346oUql8GRq5MNR/6wFaCJ+/eAUzv1/AuyD+6Ygh/eU97ehvwRHA/RdZSEiSZPOaJEhNTUZI4GsEBz5n0jfJEiQlxVKJndJQrG0rom2X6TBW0HgKD32Lc8dXw//dY2hp6WDE5O0csSLLjzelriblOjnb/Nuz/Py/J4CnT3CNCawEBQfj+o3bOHfpKotZUipNZgRIzExNmL/UpmULVChfDkEhoRg+ehKonQRxjeZ/PwNVq7jLv/Py1RuOKtFvmZHK+KplP0NfPyd9RyBp2cq12LX3EFfpyQAQtXLp0K41BvbvBQP9wmVkqRP4lu3/4Pips0hISGTg1bRRfcz/YRa0tXMq/T6Ba4VDFtMDwWGRCAoJh4ONBUcTX3n7sYhLeWd7GOnrIjI6Fi+9/ZAlyYK9jSXsrMyhpaXJe6ftExKSEBQazr3jaL462FjC1tqciwmofUN0TBy8fYNgaW4MsUgL3u8CERufACtzEzg72Mh7zNHcSUpOQVh4FHz8gpCWngEbSzM42FkyGFfN7gVB6vrhkdG8TUJiEkyMDDjVJWurQv0aaRypaWkIi4xGQFAY8/WsLcxgZ23Ox5N97vXaF+rqanC0tcQ7/2CERUTB1toCjrZWSElNx5t3/giPigaRi6QAACAASURBVIG5iSGc7KxZlZ8irXzuWRLExMUjMCQckVGx0NURs39oPLQYoc9DwyNB/iV/0Pm99vZHSmoa7Gws4GBrCZGWJv87IjIGv2/dj5i4BLRuVhfOdtYwNTGEuamRwCUs5jwui5tRn9JtO3Zh/eatfJ2/nzkZ7dq0lBf50Dn5hQAPXmYhJa/+pfyUaW7FxoRxVCo0+A3CQrxZgdyjehtUrvaVEg/K7+1DnDq0DDHRwbCxq4xuAxdBUyv/ZzWBKX1toFUtFWgIopgFTjEBPH3Eu48mO+W6T5w+ixOnznEzyKKMbq5aNatBTVUNN2/f5Qq5Lh3bceSJuEdkBLxI+4k0Q+gYlHIjYET/369Xd4waMUhJvoCiTtNnz8Wd+494f472thg8oC+aN2sEkZa06yPtk8jlBPTo/UWdvokwTi8dsoTERBw+epJbv8jOY+TQARg6qJ/SQ6Co8xM+/zQeOHv5No6du84AIi4hEYlJKUhKSYWbiwM336XGuwRYEpOSuQ0Qvdyb1q/B1ZoEunYePIO3fkHQ1dVmQE/R08Z1q6NNs3oMlqhB77q/9jNY0NLUQERUDFJS0vgYDTyroNvXzRjQEEg7evoq7j15wf+mBze9XDwqlkPHVo0ZSJDduPcEh09dYeCmIxYxEKPx0XisLEzwzcCuSEtLB6XBbt1/ynOQ5mp8fCIquzrj668aMpCj4/224R/+Xbt6Jbx848uSH7SfVk1q44mXNwMjMjr3yq7l0KVtE1iam/Dfnr3wwcHTlxk4EUeJepKRDzq2bIRq7hV4Xxev38e+YxdQ2dUJcXGJSExOYYBI1qKRJ1o1rg2v1+9w7Ow1+AeH8d91tMXQ1FDnRsdfNaotv88+zewQjvohPRAXH88UizPnL0FXR4ej9nU8aygd0ttfgocvJciQrm+LbJ9S8Btehd8DL59dwokDS5CRkYqqtdqjedvRUFeXLoZkJpMsoGVC9QpABTuB61TYPPg/e9cBlsXVdA8Wei9SBUWwgCj23rHX2DV2jbHExJhEE9Orpid+RhNr7L13sXcsNBWkKSJFkN4Ry/ecwReRoBTBYNz5fz6j7Hv37ry7d8+dOXNGAU9l+ZTkGZtg5My581i9dhO8HrVW4a+5U2ckiarfGhoaePDgvuyso6PvID4hITc6pBqqipkpZrw9GW4d2+WOHhsXjw9mf4HLV/wk7dfQtR6oXkuAw/Tfu9Mmo3uXjk90iw8Ovo6Pv/xOXjLjRg1Dm1Yt5LO0gKBgkTcICAwCx+aTy/M61a6FJo1dYV89R8mcUad1m7Zh7YbNkgZkFd+P333xRETsBblXOU0xPaACTwTZbm2aCDi4GnBdQA8X2yauznCqWQ1h4dE4eMIDdjaWGNa3s0RPAq+H4cCxc7C2qAJba3MkJqXg1HkfJKWk4Z0JQ1CtqqWMs+DvLdDX00GDujXhUM0GKanp2HHghEReXh/QDfWdHBERFYPDpy4KcLC3sxEQRuB2M/w2BvXuiJaNXXDv/gN8+v2fskvv1bm1RJw4/vGzXtBUzxnLoboNTp33FkDiWL0qWjapJxuGy35BMre2LRqgp1srmQPBE6NYdWvbo3G9OhJJ4jHpGVkwNTZAp9ZNcO/+fRw7cwkxsYkyj1ZN6iMmLh6/LVovc+zctinsqlpJ1Mr9uIdsQt6f/LpE5wieNu8+AlMjAzR2rSNRueg78dh75AzMzUwwrF9niVQFh4Zj5aa9IifSsVVjAZr8HqwszHIjbsX8WpXDXwIPxMXFY+r0mQi+HgpHB3t8PvsDETBW2f0HD3ElMAOXg9iwOidiyoq43PRaMTHNvewsXPLYgROHcqQJ3HpMQ/0mPf8hoqk6v64W4NZUDexnp9jTPaCApxdwd/AFtXu/O5YuW4WIqNtyRopakivEkn8H+2rQ19eXhZcLaZqApxj4XQvAydPncCM0TF5oQvJu0xIfzJgmYEZl3MF8+uV3shN3dqqNtye/gT37D2LnngPymTq1awrgcs2T5uN4rNojWGvauKGUy6py8eQ0sXIvbyqR59JQV4drfRcMHfSayBxwbIKrb+b+jDPnLsjfe3R1w8ez3lWiTy/gvnqeU6jAk4G+Lj6ZPlaiSwQka7aydcNDAUEEKUwp/bhgtUQfB/dxQ706DvL7O3GJMDbSl89lZGRh/U53nLt0BaMH90DLxvVywZOTYzUM6dtZQAE/N2feCkTHxqN7xxYSpeK/EXxJ5EW9stzDJ855YcPOQwJQenRqKRGlWd/+IaDinQmDwRSdf+ANrNy8T6I/s98eI5GkNVv248atKPTs1EoiaLwfGaFatn4XqlqZY/hrXQTkqMDTlNEDUN/ZEfEJSXI+76tB6Nu1rZyT6b99R87KD//OuR4+dQE79p9ADTtr8UXlSpXkmdl+4AT8Am9gypgBcl4VeCLwe617ewGQlBmZ87+VyMjKwoAeHSTqRb/NnrtQwJjCeXqeu/nl+mzozVsYMW6SRFjbtWkpazM30DSmfUm9WLFuD6Jjs6GrZwIDQ3MYGFrIj56eifStyy8vkFebKb830tOScOLQMlz22ieAaeCIObC1d308xKPUuOpzEnWyLSZCe7m+glKZrQKeSsWNzx7k8NETWLBoOcJuhcvLwtraCuNGDRdOk5mp6VND9Iwc3QqPgPuhY9i0dSc0NDUwcdwoDOrf5wlOxITJ78Db96pElsaNHo5Rrw9BQkIiZsz8FMHXbwgw6tyxHSZPHAv2wVOZKrXHz9EI1KgZdTMsXP5OPomxkZG8IFjFx0WeLyTukt6ZMlHSiarPffTZN6D6OaNS334xW3ZUipVfD6jAEzk2H789RiZKAEDwRO7OtHGDYGZiJJGa35dskGgoAUNDl5wKHXKTmPIKj4pGQmIKAq6H4XZMHAb16gS3tk1ywZOrc00M6esGY8McHt3vSzci+MYtiXYRqNAImG6ERSA0/LaAoPCoGARdv4W2zV3lGEaqfly4RqJFrZvWF46Rr18wvK8GonO7ZujdubWk2hau2IKEpBQYGxpA89G2mbt44TRZVsHQfl2gp6OVC55mvDkMtWrYyTUSPF3w9sOoQT0krZidfQ9Hz1yS9JsKxK3atA+eVwIE6JkYPeYF8vpT0zPEP22a1c8FT51aN0Yvt9bQ1tYUf/22eL3MhYCK51DAU/l9PlQzY6N13gsUCVZF5p931sdOnJZKO9qwwf1lTedmmkZAtWHTNixYvFzWWwIlDQ1t0XpinzptbX0YGFnBxNT20U9V6OjmpLZzo1P5cE9S4m3s3fYTwm/6ijZU/+Ffw8y84MpOPR01dGykBs0c9oZiz/CAAp7K+PYIDrkhEvyXvHwEhLCC7YdvPxcSOEGNyvigMPVVWV1dFue8Rt5RYHAITpw6i8ED+j6hB3LxkjemvjtLHrQa9tXw/vSpEtGi+QcE4s233kd6eroQud8YOxKD+veVhSC/MUX4yZdzJF1Hs69uh6kTx6EmhdsePpQ04G8LFuH27RgBaW4d2mLme9OEXM7IwPAxb4qCOVN3U98cj769u5exZ5Xhn8cDTwNPa7cRPFXEW2MH5oKneUs3IDk1HUP6dEJDl9pCEl+zdR/iEpIl3WZqbIjY+CQBPgN7dRSwoUrb5QdP85ZuRBDBU+sm6NutrQCi7fuPI+h6uJDTLcyMkZWVjbDIaLRp5op+3dpCV0cbUdFxmLdso4A4RnxIJG/s6oRebq2EtB0ZHYu/Vm2TVhcdWzWCRT7pDD5T1hamSE3LeCZ4Gj24p6QK84InAj2m/NZtP4jzXn6SbmzTPGfjkNdsrcwFKKkiTwWCpzsET+3Qqml9BTw9zw1cRp9l5J90hcNHTsDTyxdxCQmy4eVazWh/9Wq28lPNzla08kxNTYpN7md7rSXLV8tz9s6UNzB0cP/cbg9cx4+fPIPvfvgNiUk5Fc15jZvXCpQlqKguwIo97CieaW7uKM2Aq9VoCC2tx8CePKa4O6HYuOpDpKbEw656A3Tt+65EsQoyV0c11LRTUxoAF+H+UsBTEZxU0kNIpF22ci2W/r1GwA35RSsWz89VkuVD6R8QhPUbt+LoidPgLocPFAUohwzqh07t20K3kPL/t6bPwrkLlyQE26dnN3ww4y2RH1DZ5q07MffnefJXVvB988Vs4UTlbwxMkczf/1gEimmSALtyyQLYVrV54tKDrl/HqDGTkX3/vvzuvXemoFWLpnLMr//7E2vWb5bdGefOyJRi5dcDJQVPDerWwtw/ViE0LFLSY0xpMeq/YcchHD/nVSzw1KdrG2zcdQjHzniheQNnDO/fVaKwHp5XsXzD7ifA07a9x+DhdVWAB6v1mAojyVt1H5PAvXrrfqmeGzOkJ+rVcSzwBaAijBO0FRR5ehZ4Igdqx4GTkppjWpMpQJWxWpx+UBHGyXlSwFP5vf8Lmhm7KixevgoHDx2VCFBhxnuPXFXHGvayGWa0nX9Wt7OTqL3K8q+109//GKfOesDExBjvvzMFnTu1f+JUaekPceZSAi56+SMi3B9R4f6IjAwQsjctR5ngnwIDTMk1aT4ArduPRsVKjzbmDx8iLNQH61fNlM+6NuqF1h1HQ0vH4B+XZ6ijhlaualC0Wgv75nN+r4CnovmpREcxd/39z/Pge8UPFStUwFuT38DI4YNkLEaZ2DJl9frNiI9P+Mf4fOAITNirjhGl/A8gP3DV/xrGvfmOADNqQ707bZIofue1pORkkfk/cOiYHNe4UQN8Pvv9J9J3PH7BX8sE/JDrwejWzBnTCrzmz7/+Hnv2uwsZd8rEcRg6+DU5bsv23Zjz428yz57dOwsJsqA5l8iRyodK3QMlBU817W3xw4LVQoAmT4d/ZyXdzoMncS34ZrHAU9f2zcFIF0HRwF4d0KxBXalwO3LqIk54eD8Bnn5cuBo3wqIkemRjUQVa2powMtCDo31VkSPgy4QEcs6D8gJM5ZGTxaitr3+IRNEa168taT0V56m44CklLR0/LlglBPZu7ZqjYb3acl6mGClN0K9bO1CVp6iRJwKt2XMWSiVej44t0ahebalUJA9NsRfnAaaNfXwvy+bR71qgnJipax1tbahraOQ0X79/X6KaFChmpF0l81LQLLlJpnhxNbuq8sMIla2tDQwNDGRzOWbCVMTExgnQ+uDdt9CgvssTw6SkAd5+DxEdlwOQ+L8PHzxAXNwtkSOIjg6RP5OTY5B9NxP37t3NBVYER63ajYS6Ro5aPTmtnhd24siBhfL39p0nomGTPrmVdlJhpwZQiaOeoxocbNTwiMXx4r6Al/RMCngqoy+ODxdboZBMTUBCRfBFC36Bvp6e7Gp27T2ARUtXiBwAHzZykVgZx4eTfY+SHrVIYQnrF5/MkqhRXmNUi6FdjkOQ0qJZY3z56Sx5QPMao1tUFCeIu+ofICHo4UMG4K1J45/I4f/wy/+wedsuWRRmz3wX/fv2LNAzK9ZswP8WLJYI2ZvjRwvHinb46HHM+iRH9K1b54744pOZCmm8jO6t0hi2pOCJkadVm/cJP4iSASRxEwRQH4l8HlbDFTVtx8gT1bUPHPfAg/sPpEqP6bKs7GzEJyZLeoxpOxYqbNt/HGcu+EqVGu9RnjMpOU3AyogB3dC8YV1JAR487gEfv2B5wTGdxzQdAUmLxi4iEUDZgJKCJ0opnL14Ge4nzkuKkvN6+PAByKsyNzXGG6/3hZ6edpHBE79HVtsRPD588FCiafQdJSFUPMTS+K7/q2NwrQwNu4WYmFihInBtJXeIf1I8OG9k8Gk+4Fp86sw5/G/hEkRERslaSmpFXafaaNqkIexsq0JLQxMUKb4dEyPHRETeFk4pU8hpaWmPftJFV0wlNpz/fByXlAYrSwspxuFx9Vyc8cH0qVLQk9eSU4FLVx4iLiFPdCkfj4m/yUhPRkJ8BOLjbiE+LkJAUK06bWBu8bhHHoGV+7758PXeL5V7Pfq8j1rOT26weW4TQzU0qqOGR9TE/+otU6rXpYCnUnXn48H4sDFdRx0k2qQ3xmL064Mldx4cch2ffjkXQSHX5SHv2L6tELrZ44gkcU9vX+zeexDXQ2/KQ0au0psTRj8xU+blP5j9pSiTUytk2pQ3MKBfrwKvhi8S98PHsHDxctyOjhEtJ+54+vTqlhsd4uKxbuMWeelQ8fadqQWn3b79/leJmDHyNPmNsRg2pL+cc8fuffh6zs85kadunaXdQFEWrzJyvzJsIR4Iuh4Gv8BQ6OhoCXmbxmiS5+UA+Q5JzCb4IPA/ec4bmXez4ersKMRr8ps8PC8LUZwVojWq2cBAT1ckDFiJVrOGrXCQTp/3EcFL6h8ReNBOenhLpIpyAnVr10ByShq8rgQISVwNarlCkqIhpaMtxwQEhWLDrsMydodWjURGgGTr815XcelygICsSaNyIqBJyanwC7qBiKg7yMjMkvNSAoCpNo5H8HTirJe8+Nq3aAgzUyOphGOlXVjEbTRxdRIQd//+A5ES8PULkugaW6eoUjH892tBocID447dxNgQdWvZw9LcVKplQ0LD4XM1SKJi/BzTixyPVYSMXrnUroHqtlYyX1b6nbrgi5TUNBEFda5ZXc6vgKfCH+HLV/3wvwVLcPmqv/jOwsJcNqFWluYwr1JFNpzkJJmxzZSpyT8I3+QU7dnrjuWr1gm/iJtYpzq1MPC13mjbuoWsq08zajXdiY1H7J1Y3InlTxxiY+MRn5gowCohMVG6MCQnpwjQL8iMjY3Qv09PifTzv1WWmAxcuvwQCckFaH8/pQiuIJVwjpednYl1Kz9AVGQAjIyt0a3ndNhWq5/btoXHMMNYu3oO10mJOhV+36mOUMBT0X1VrCOpwk2uEcl/XAjn/TxHquu4uLKFCiNB3EF3cesgUSDuSFTG3dCefQex5O818mCaGBth64aVuURyAqr5C5dImxTudhxqVMcfv30PE2Pjp86RkSyqgjO9RgI5F5dvvvgoN2TMCNb8P5eCGiQ21lb45fuvhTSe15iGnP7Bx7JQsLR2xtuT0K5NKzmEHcJXrdsk5eaD+/fF9GmTiuUv5eCXzwMEVhRvVQmnPs8VELSTNEQCen6jiOaeI2fQ1NUJXds3kygD03uHTlzAeW8/9OnSRqQP8ppEp7LvyWZFpQ7+PPPL/1k+gwRxBHx8vvNVexfrVByLc61UOYcIr1jRPLBzz378+OsfwhXNb1yHGIXn2skfY2NjWJpXgZW1JawtLVFZvTL2ux/B7j0HJKrE+4RR/jEjh4ncC4sSimu8hwmqCMSSEpOkyGfjlp1SMf00MzQ0wJCB/dC6RTN4+16GnkTPLBGTaI6HMJLnSyVeWeh8Crh10tKS8Ncfo3E3Kx121Vzh1nWKNA/Oa2bGamjopAYlW1yoh584QAFPxfNXkY9mePfjL76TKjWGkhf8/gPq1KqJrKws/PjLfGzfvU9y6rNnvStRp/xRGkaIvvjmB1z09JZzrlgyH2y3Qgu5EYpv5v4iopi0tyZPwJgRQwudW3hkpCjbXrjkLREt8qO++/JjOTer6Nh02OfyVRmnScP6GD50oIAr7povXPLCyrUbpQs4IxNsZvnxzHeF9MgX1ejxU+EfGCQL1qQ3RmPga/k6dhc6O+UAxQMFe4ASCItWb5dUHtN2BGs5abtUuNRxwIAe7ZW+iq/gzcMK5p9+/UMi+EUxgm42M2cRDte8qNu3RSGe61m9uk6Y/tabcKpTW/hOz2u3b0cLh+qMxwXR7aPZWFtKGxYSy728LwtNgqlHAiimCqOiomXzqamlA6jpQFPTCCYmNjAVWQI76VVHyYLiWNhNX6xd9b58pG69zmjvNgE6Oo+jXOy45OygBvuqSoVdcfzKYxXwVFyPFfF47jao+k2pgipVzPDbj9+gpkMNZGRm4tMvvsOxk2dgYW6GTz96H82aNPrHqBSopHYSNUFov/7wjQAW2toNW7Bo6UpJ8TF9tmfbWtmxFGYijOlxEZ9+NQeJSckS7WJrgDq1HAVMUY/qm+9/EeVwLi5cZFTtWjhvVR87NhuePXM6WjZrIgvPRS8fvDfzU6Slp0sV3jeffQgnpxygp5jigef1gPTwSklDQMhNSa1xh0+hTKbFmEZUpQSf9zzK518uDzBax83l73/8JW2veJ8w/TVq+GCRGAgICEJAYIhEg57GRVJdMdPP1LSzs7WRqmWm7fJWLRfHM9yIfvDR5wi6fkNaFxGMdenUAWNHDYeVlYWkcambt2zFWmzZvitXPy//HLm2VqxY+dFPJVSqrAFDQ0tYWDgKr8nC0kFScayye5qdPL4Sp0+ulmNatB6GVm1GyNrONB8DVeYmQDPXClBX1MSL8xXLsQp4KrbLivYBRp5mf/6tRGr0dB9FnmrnRJ6Yztu154A8nCRWd2rf5h+VaTExd/D5Nz9IxIf296L5qOtcW3bcTJGt37RN/p2CmG9PeaNok5LqiweYMPVd+PpelYe4b+9ueO+dqbnkbqqSM6XIHVFBDzMB1ScfvidzpnFx+OSLOThy/KT8vU3L5vhxzhcK36nI34hyoOIBxQPP4wE2Vn9/1qeIjI4RntKEsSOkKIbgg2tYeESkkLT5c/WqP0LDwmUd5u/4k79yjhVxc776RDarxeFtciwKIb814yNEPeokwc3tsEGvYcTwwblCmKprjbx9G7/O+1M2yKq11srCHAlJybJBUM2PRQlPM0NDcwwd/gOMjCwLSO89xNJFk3An5oYolXfoOAHOLp1yhlLL4To1d1WDuamSKi7J/aeAp5J4rQifIS/oh1/m4ejx07Lz+OO3H6QVCzlPO3ftEwDFh7Zr5w6YPHEcrC0tcgEUCay79h3AkuWrhITIhry7t66R3neRkVH4+feFOH7qjMxiwW/fo2kBkatnTdH98HF8/vVcKb3lTuitN8ejQ7s2uYRY/8BgrF23UarzhIsCCM/ExdkJY0YOlQoUGgEW+VuLlq2UqkFqnnz58Uy0af0k/6QI7lIOUTygeEDxQIk9sHzlGvzx13JZQ1l406tHF+mEYGFO4VItiaCrVMLTMzJE0Dcw6DqCgkMQFHxd+oiyiIDcUEq69OjmhtkfTC9y9InUhmsBAfjm+1+lIIhaTEbkMw3oh2FDBwhFoyDz8w/Az/MWCgWD7wNprzVlBnz9s3D9xnXEUJYg5jrS0hKQnZ0lkgT88/79HHBF6+g2Cc2a5RTu0MiRUnsIREUF4O9lOZIz1tZO6NrjbVQxz+n8QLhU3VYNDZyUdF1JbzoFPJXUc4V8jiREqshSO4k2YcwIjBvzukR7yFn6+PPv5CFjhQd1kbq5dYSRkaFUN5EnRXHLGzfDZOfDnRQl/GmsxKOsANOBXBD27djwjx1NYZfExeGzr+bg4OHj8gA616klFX1NGjeU6ikaH2SSx8m94hwsLKpIWFul3UT9nBOnz2Lp36ul9x7/vU+Prvho5nRFoqCwL0D5veIBxQOl6gFuVie//T7YNy6vGejrieYS6QTc9NnYWAmBnBs9dkfg77kpZY/Oc+cv4u9V63Ez7JYUxPy9eL4AoMKMa6X/tUDMW7AYXj6XZe0kz3X44P54feggAW/PMrbFosgwo1Z8PzRr1h6tWo1DhYo58jSU40hNjRc5grj4cMTH30JSYjTSM5JQsUIldOo8CVWqPNlu5cH9e9i98wdc9TuGihUroa5LZ3TpOhUVK+es70Z6QKsmbMOiRJ0K+36f9nsFPJXUc4V8jjsRygN8+8MvQkokSXD+L3OFYE3+0J597gI8+NDTKHLJMltWEYWHR4C7I5V+0+cfz5QHnpV1Gzdvx59LVkjUh21Y5v86t0RlzQxlfzXnJ2lBwPNQsK1f7x6SjstbNpv/Mgm2qEN18PAxiTpxoaFxLhTGJMhSTPGA4gHFAy/aA2fPX8S69VukawMr3griOXGzSr0lrrXkblpaVMmVNeDx5CB5XPCUNXHR/J/RwLXeMy+DQIlpQ3JQz3pcEFoFz0G5l9EjhjxT7kA1MMcgjeOXeQtk/dfS0pNIUsOGbKX1JEFcJUnACFRqaoIoibNZcH6LiPDH5o2fIT09SVJ2XbpMRa3areUwdudqXE8N5mYKcHqee1QBT8/jvUI+y4eK/CFWsPFhpCL32FHD5FN8uPfuPyQNfwlk8j/oWpqakv4a/foQATb8PKtKvpnziyiL8+8km/fu0aVESt48H+dFyQMf3ytCIGRkybV+XTRt1AAudZ1EskC1a2LFyM1b4fC9fBXnL3jC96pfrpAnJRjenjJRwuSKKR5QPKB44N/ywM2btySyz1Yr1Mm7dStCIuNPA1M5YEJDov76erpC5FZtaLm2smqY1AZWEefvmMAIPotl1q7bLMR1Zg1obE9FAWGKdRbVuBlmloIbY45raGiBdu3Gonat1kIYF3sG1hFQ9ej3mZmpcD+4AH5Xj8p7pUaNJujdd5YAMRYS1nFQg6O9GvJ0FyrqNJXj8nhAAU9leDuQu7R63UYsX7UemZmZ8gB++8VsNGuaU13H6jSm39jnyNPTB7GxcdDS0pJ2LNT9aNiwvgi9MW1GJVuW5e5zPyIk7fouzvjqsw8lvFxSY1sC/2sBIhJ3+uz53KoPhrONjQ1l10QQx7Axo2estmMVC4XfaNRGYaRq1OuD4eiQA/AUUzygeEDxwL/tAVYrU3iUaxYpFOlp6bh6LQAEV9dvhAqw4pr2LCNPyczMVHp9mpmawr6anbRZoSBnzJ1YoVd4X76K21HRovmlsq8+nSWSBMU16u/98r8/sX3nXllLWVXXvds7sBDF8Dxr6zNB1EN4ee3FyRMrkJaWKBV6r/X/BA4OzWQ6djZqcK6phkeatcWdonK8Ap5e3D3APPacH3/PrZpjZ+7PP5mJZo0byiS4M+Cug7sWtqjgQ0OxPObhK+WRe6Wy9+59B8FFgQBr9sx30Lljh+cWKGTImIq4HHvNhi3/6LOnAkT5I2MMezMs7dahnbSVUYDTi7unlDMpHlA8UDwP5AiRZoMbRm4+DZPw9wAAIABJREFU+d/klFKd/FZYBC54egkd4Wk967iBZTqOGmP8b0aHsu9mPwGaVDOi2v5706eWCECxYwT7h5I7paZWAdXsXOHq2h021k7Q1zPFw6dtUB8BqojIa3B3X4ioyJwWMC4undGj57uoUKESzEyAek4VlBYsxbt1nnq0EnkqJUc+axiPC5cw96d5uUqzzLlPHD8a3bt2kshOQeWwvPH5gFJsjeDL46KnnIJqxlSkJYm8OGHholwmSZNUNmc6MSLqds5CIu3i+f9qUKtQAdVsbdC7Zzd0dWsPQ0PDogyrHKN4QPGA4oFy7wFGqVj1FhAUAm+fy/C7FiDRKa6DrJLmnyr5AG4WuW6zZQ8r5LiJ3HfwsHyexzAq382tA0aPHCp6ely3eXxhm0x+9pKnt8jUEMzlNV1dE9Sv1xXNmw+Chkb+1jEPkZAQhSNHFyMgIEcb0MDAHOPGL4CWpp6oh7s4VYD00FasVDyggKdScWPhg2zftVdE0bizoFH+37VeXfTt3V3aq+jq6srOht2zSQxn36RTp89h59790iOJxlJbqoJPHDca1laP27kUfvbiHcEHmGFpcpxSUlIEOLE6pZqdLUxNnt4CpnhnUY5WPKB4QPFA+fZAQkICrt+4KXzT4Ouhwk8loGJKj+2rWjRvIhI05E1Jr72FS+B72U+iWzSm+Mgfda3vgto1HYSczn6m3DRT54/Vzfk3zzmFQTtFqiY9I0edXGXGRlbo7DYFNRya5v4b1+vY2FCcPr0Ofv7HpT5PT9cEfft+CFtb9qgE6tSkhINCqyjNu00BT6XpzULGYknq0hVrRPlW1SySUViWw9aoUUMIiwwF8wGNiIqShqUqI/eJwGnEsEFSmaeY4gHFA4oHFA+ULw+E3YrAspVrcMnTR2Re8tMdRDqhqg1sKZ9gayOcVVZSGxgYwNAgRzqBoOr6jdv4df5ieJw/hQcP7kvEysjQGpYWjmjVchjMqlQTFlR6RjLCbrGIZwvCwnzFGQYGVdCm9Sg4O3eEoUEl1HJUQ1UrRc+ptO8UBTyVtkcLGY8VeHv3u+Osx0WJ7Kh2KE/7mIGBHlzruaBj+zZo16ZlkUpfX/AlKadTPKB4QPGA4oFHHmBxEIuALlz0Apups1VXckpqgdIJTPuxypkbYnNzM4lMsc+doaEpzl8MxKEje0VuQE2tIlo0G4T6Ll2kEi81LQ63o4Nx44Yn/ANOiYgmyRUmxtZo2mwgnJ3aw9JcG7UcKsDCXPlqysIDCngqC68WMiar7AIDQySnTnE1Vn5ERERKNIo7DD5MlAlg6b9TnVrSUJhNJRVTPKB4QPGA4oHy7wFGnFjlFx4eKdwlRqGYUbgVHonwiAjcjr4jhUL5jes/U4BsFgyoIzbuDrKzWRWoBhvrOrCv3kgEMxOTohGfEI6kJEa3HkjvOivLWmjebCAcajRENTsd1KjOaFX599XLOkMFPP2L3xwfHpb9s8EvFbuFoK2mBg11ddFXIs+IcgGFkQz/xUtQTq14QPGA4gHFA4V4gNV9FD7mOk9JgqTkFFEUZ0PjnJ8biItn9Ojpxuq7ypU1cO/eXUnlqUy9shYaNugB13rdYG1thZoO6rCyKls5AukJ+PAhKr7CYlEKeFIee8UDigcUDygeUDzwAj2gakhM6YT79++JhALFOdnrzu9aIPz8r+FG6E2kP0OLSkfbCE512qFJwz4wMq6C6nbqqGGvBh2dshXAzLqbjZS0LFSqWAH6ugVXi79AV/5rp1LA07/meuXEigcUDygeUDygeKBgD5A7FRoaJmDqWmAUIiLTUaFCZejrmcHSsiasLByhq6sJS0vAvloOaCpLu3f/AVLSMpGZldMsvkIFNejrsHIwp1/eq2YKeHrVvnHlehUPKB5QPKB44KXzQEoK23pR7JPdHQBdHTUYGBDEvJhLuZt9H/FJaU8Q3zXVK0v0qSL7vrxipoCnV+wLVy5X8UB58AC1ciKjohAfnyjEWbYAKiujfpqenh6sLS0UNfyycrIy7ivhgaSUDKRnPia6k4+rij69at25FPD0nLc8exoRkatXriQ5YMUUDygeeLYHbobdwr4Dh+HtewW3o6NFdDC/Hk5p+ZCLu5SDGxujTi1HuHVoK4KFVIBWTPGA4oHieeD+/QeIS0wTxXWVqVeuCEM97Vcu+qSAp+LdO08czQU/NT0L6ZnZqFypAhjC1NSsjAqvGgR/Dh8qH321PMBybbYb8vG9Ikr6L9LYIqN6NVvpeN++bSulivVFOl8513/GA3znkfuU1/R1taCj9WpxnxTw9By3NCsk4pPTQTROI4GO5DmGMRVTPKB44EkPsFfj9Pc/hsfFS3jw4KG0qXB0qAFL8yoF9ncsDf+p9HauBQTlloKznHvx/J9RpYrS6Ks0fKyM8Wp5gO+7hOR0ZN97LJdAzpOpke4rFThQwNNz3PdJaZlIT39y92xsqAONypWeY1Tlo4oH/pseOH7yDD6Y/YXomVUxM8PE8SPh1rG99HmUXhNlZA8fPERgUDB+X7BYIl604UMGYMbbk8vojMqwigf+ux4gOzEj8y7If8prujqa0NPW+O9eeL4rU8BTCb9qlm3GJjwpua+pURmGelpKOqCEPlU+9t/2wLdzf8G2XXuFg9SrR1fMmvE2KlWq+EIumhGonbv3Y8GiZRKBYtRp95Y1ZRbxeiEXpZxE8cC/5AG+/wie7mbnNECmkV9oZqyHihXKcCf0L11vQadVwFMJv4yklHThOqmMPCdDfW1oqP87USeqvbKRMFOJWpoaL+ylVEL3KR97xTxAFf0ZMz+Fp7evRJq6uLXHe9OnQl9P74V4IuZOLP5a/Df2uR/G3bvZstD/NOdLaYFkYmysPC8v5FtQTvJf8cDDhznRp+S0J4s9dLQ1XhnaigKeSnA3Z2ffR1w+vQstjRy9iwp5RDeoDht6Kwopqel50DnA0ml9PR1YmBlDR7t0IlVp6ZnwvHwNN8Nvo23zBqhqVUWJgJXgu1U+UroeICk8JOQGTp4+h03bdiIpKVlOYGVpgXenTUKHdq1L94QFjMY04aEjx/Hz7wsRFx+fewR7iLVs3hRundqhUYP6MDYyVJ6ZMv82lBP8VzzAjXpyaiay8kSfyH0y1td+JTYjCngqwZ2cmJyOjEcqq/y4KK3qaoEAKq9FRMVgw85DCL4Rngc8PSqdNtJHTXtbtGveABZVTJ570Y5PTMbmPUdwyecaJo18Da51az73mPldExUdiyvXQlDf2RFVTI1L4DnlI6+KB5gmuxMbC/fDx3Hw0DEEBoeA/b1UxuhT/769MOmNMdDT0y1TtyQkJGLBouXYtnOPnKeqjbU04ma0lhEoU1MTtGnRDN26dIRLXWdJKyqmeEDxwLM9wOhTekaWVJzzWaLxedLWVIeermZZ0hjLxVejgKdifg3M8bLSgNVCKiPXSVRW80m9hkfFYN32gwKeWjepj6rW5qJnExOXAO+rQUhJSUOHVo3QvWMLaGs9X4XeiwBPew+fxqETFzB2SC+4ODkU03PK4a+SB5ieW7txK7x9LiMxMUkuXUdHGx3atsbhYydE26mWowNmzpiG+vWcy8w1fN6uXPXHh599g+joGFS1tsK0KW+Aaby9+92l9QWNgKmabVX06NYZQwb2g7r6q1V2XWZfgDLwf9oDwn1KTsfdR5V3lStVhI6WBrQ0//s6agp4KuatnZiSjoy8XKcKFaCnoyFoO7/lBU/jh/VBg0fRIHKTTp73wbZ9x2BvZ43xw3rD1NiwmDN58vAXAZ7mL9+EgOCbmDC8r0SfFFM8kN8DBCubt+3CyjUbBKBQnoCbCqbHhg8dCPvqdvjptz/gfviYAJYpE8dh8IB+0NAoG7CSlZWFv1evx5Llq2XjMmLoQEwYO1LAUdTt2zjgflTmG5+Q09GeUbAG9epixjuTYWNtrXzBigcUDxTiAUaeMu9myzuQlebMxDAC9V83BTwV4xumkjiJ4kTbKiNBnOqqvGGeBZ4mvt4XDVxq5x7n4eWHvzfshp21OcYP7wszE0MsXrsD7FLRull91HGoJsMFhtzEgWMeookzZnAP4UvRMjKysP/oWXhdDpDf1ahujZg7Cbh8LeSJtN3tmDgcPO4h3CvysWo52MLC1ETmYWNVBXY2lvJS8Q8KxXlvP9wKvw0DAz00qlcbzRs6g8KCkdGx8PS9hkOnLiArKxsO1axhZKCPurVryHGvYl+jYtw2r8yhqamp+Pm3BdjnfgT37uVU4ZgYG2H0iKHo1aML9HRz0nPnL3nh7RkfCbBq3NAVH896V1JpZWEERWMnTkNE5G2Zy5efzkKzJo1yF3fO81pgEP74axkuefqIjAIXfhtrK3zy4QzhQin28nsgMSkFF32uQUdHC7Vr2MLIUP+Ji0pNy8BFH39Z75wcq8HE2KDcXXRaegb2HjmLwOCb6Nm5FVyda8r9umnXEaRnZqKXWyuYmRg917y54d++7ziq21qhR6eWRQJBjzJ2eAXw0hO+VcBTEW81EdtLy5IcryphRwCip6NZYNSJw+aNPI0a2B31nBzlZkxOScXew2fg6x8iKbuOrRrJznvmN/NlNgN6dECzhjmpjAs+fli+fg/0dLTwzaxJsltPSErB+h3uuOwfIqKc3EUzmpWRmSUPk4rzFBufiO//WCUVeFVMjeTPmNgEZN+7B11tLfTu0hotGtfDibNe2H/sHIjcjA30kZyWJpUULRrVRf8eHeAXeB273U8j4vYd4GGOuCHDs+1aNEDX9s1zAV0RXakc9h/zAO+5iMgo/Pq/P3Hm7HmwZRHbn9RzroMpb45DPRfnJxZhcqG+/OZHnLtwSe6dOV99gnZtWpaJbAClESiRwOeOFX5vT5kI8wLEMROTkvH3ynXYs98dCYmJ8g1ZmFfBlIlj0alDW2hovDr6Nf+x21MuJzg0HD8uWA1Lc1MM7dcZtWvYPXGZEVF38OPC1bIOjxzQTTaG5c1YeEQaCCkfIwZ0Q8vGLgjhdS1cAw31yujSrhl6urUq0rTvxCbAxz8Y9es4wMz0MeBavXkfTl/0FRrJjInDYW2pCMk+zaEKeCrSrQawwi4pNeMJVVX29DHSZ9Sp4J52ecGTuakRdLW1kX3/PuITk3Av+z6auNZB904tYWKUs8spCniiLs7xs57YdfCUVOqNG9ZbuFSBIWHYtOuwABwVeNq69yiOnvFEuxYN0b97O4kaLVm7A35BoRg/tDcau9aRh2/V5n1Qq1ABQ/t2Rs0atkhLy8DiNdsFpA3q3QkutWsgMTkVX/+6DHezs0EgyMWFAErpEVbEG+g/ephEbgKC8NfSFTh/0UuiSYwwsYfc+DEjYGFR5R9XTqmAnXv245d5C6UpcMf2bfDZR+9B91FkqrRcxZTd+MnTZX6URJg2eQL69u7+1OeVysnuh49i6Yo1CL15SyKyVcxMMWrEEPTq1gW6ujqlNTVlnBfsgf8qeEpNS8fi1TugVkFNwJNTzepF8uzWvcdw7MwlTBjeRzb1Krvg7YdDJy/A1MgAIwZ0h5aWsmlQwFORbqmCD2JYMk2qCqhp8fgYAz2tp0adeFRe8MQwqJEBNW3UkHU3C7HxSdDUUEebpvXRpIGz/HdRwBOjRpt3H8HpC77o1bm1hGq5qy6I87R+uzvOXrqMzm2aortbS2Rn35NUISNeMyYORXVba5w67yO7GT50TV2doKmpIS8NX79geF4OkOhU57ZNJar1yfd/yctO4Tw9x830H/oogdIVv2tYtHQFLlzylqinpYU5BvXvIzwm3ktPs4DAYHz3w6+46h8AHW1tzP/te7g41ylV7xw/dQbvf/i53M9MD86c8Rbsq+ekw59ll6/6YfGyVXJNrBA0MzXB60MH4rU+PaCjowCowvxXHn9fEvBEME1woqFRGRrq6qAcTEZmJihxoavzWGKGEX2uj+rqlaBeWR2UqElNT4e+ro5o7qmMG0+VbA0j/wXx/DhOSmoay9agp6Mt7wUVf6igyBPHjrwdi7v37sHa3DS3UpTPIlORlArR0tSEtvbjgibO93/LNuJ6WKRshJ1r2Yv2GrMazGDcioyBgb7OP1KALJJKy8iQa9XW1JDo1NMCB+XxHijtOSmRpyJ4VCoKUjNw9+5jNdVKFSvCxFCnQK6Tasgn0naDeqCek4M8CLz5fP2ChMtEcc0pYwbC1tq8SOApOTUNG3cehvfVQIwf3gdN6td5KngKCY3Ays175RyMHmVlZ8P7SiAszE0xZVR/+dyB4x7Yc+i0cK6MDfVzH1QCLQI1aka1aeaqgKci3Cev2iF+/gGYt3AxPL18BTg51LDH6NcHo2vnjoUuqmlp6fh71TqsXrdJ7rN+vXsIx6i0jC+qae9+iEtePtDW0pJ2LOPHvF7kSGnozTAhmpPYzhcKNaBGDB2EEcMHFXptpXUNyjil54GSgKeEpGRs3n1U1kZyQ6/4ByMpNV2AA6uNufbmgJc7spll+svc1BgXvP3BdbpRvVpo0chForGB128JHzUuIUmoD6YmRmjg7CgbWHJGs+7mrM2B18OQmJySo9ZtYoRmDZxga20h91xB4ImAZum6nQJkWjetDzsbCznuku81hNwMFyDHDAXHaFi3JlLSMmRTfNLDC5mZd+Fobyvrvktte9R3romAkJs4e+kKdLQ1JROhMs6bnLGI2zG5Y9pZW8C1bi0YG74YodvSuxtKZyQFPBXiRwaaeJMlpT6ppGqgqwntQkKaecFTfsI4xSzXbTuIG7ci8fb4wRL5+fDbP4RP9SzOE3dCG3cdlgeAkgHkRj0t8sQo2fINu+EfeANW5qZQV68MWxsLNHSpBRvLKvLSOnbGUyJZzRrWlRw6ZRdUxnEN9fVgoK+rgKfSed7+M6Pcjo7BJ198B98rV0W2o6ZDDUwcPwqtWjQtMkA5c+68CFfeDLslabXVyxeKeGZp2PmLnnhv1mcSKahmVxWfz/4ALnWdijw0o1XhEZFYuXoD9h08LDt4I0MDqdQbPKBvkYi0RT6ZcmCZe6Ak4ImFMl/+vEQiRFVMjGRt5KYy4nYs9HS1MWnUawKqWIG8dtsBVKhYARXUKiAy+g7UK1cWPis5oT5Xg7D3yBmhQTjXtMeDhw8QdP2WAK2+Xduiup2VbIb5PiBfkKAkNT0D0XfipRqb6zxFlQsCT4yOTfnoB1mjR/QnV8seh09ehPsJD4k48fNJKSnIzLqLPl3aSuUr03VeVwMli8L3AK+lcb3a8i456eEj9A8S6r+Z9aZ8L8xqcINNQr0AMRsLJCenSiSuX/e2Qlx/Farr8t+kCngq5LHli4G7jcysx1En9u5hD5/CbpingSfu0rnLWLfDXXa1700aLg8hOUV8wJiOI4mcdtLDW9JqDOGSMM5dzKbdRyTdRo2oIX3cZB580NZuPYBrITdzOU8EaAzPctfRp0sbGOjpSviWIWhWRvAFwQebOxd7W2u8PqCbEMtpvG7yWQi4aKq0Xdbdu8KXauBSq8wXPOUE5dMDKSkpeP+jL+Dlw4jTQ1SvZoepb44rFnDilSWnpOD7n/+Hg4eOyr04ZsRQvDV5wnNfNMf69Ku5Mi6jrl07d8AnH75fbPFLjkNtqIWL/8bBw0flxamvr4cP3n0L3bt0eu55KgO8OA88D3giuOjZqaWAhPsPHmDFhj0ICg1Htw7N0a9bu1zwFBOXiBp21ujfvT00tTSkyIcl/Ft2H8XVayEY8ShFxvuK6//m3Yfh1rapcJUYefLwuopaNWxlneZ7YPv+4xKJmjZuEOo4Vi8SeKpma4k1Ww/A50ogJo3uD4fqVXH/3n3ZKPM6GMFKSEzBd/P+lmsZ3q+LbNwJEJki5GY6L3jiXI+f9cLOgyflHTRxRD/o6Wkj++49sPrPyFAPeq8oF1ABT4U8vxTFjEtMe+IoPW1N6OoUTqTLC56ca1YXLSdGllgFdyMsUgBJi8YuEmnijb1my36c8PAWINWmWX2wvPb4OS95aAz1dXOr7U6f98H2/TlCg106NIeBno6EVINu5JBcVYRxgqc5/1sh4EqlvaGjpQW7qhbo3rEl7G2tEJ+QhM17jkokq45jNamwI3n8krc/7sQnYGCvjvLgUkH24+8WIjElZ/fEsHVVyyqys1Hs1fEA+RKffz0XBw8fyyVUE/AQTBS2mSjIS7v2HMD8P5dIs159fX1s37BCAMrzmP+1QHz02dcIj4gS8vq3X36Mls2blHjI6Jg7+PLbH3HR00vAoqWlOeZ+/Rmc6ygbiBI79QV/8HnAk7mZMd54vS+qWpnLrLmZPXHOG/WdHCX6pIo8paSl4+3xQ1CtqmXu1V0LCpXjs+/dFwCmAhrRsfEiIVPLwU7Wf/JhuXarniGCnXXb3cG1ntWBHVo2KhJ4cqxuIwVAly4HoHpVS/Tu0ga1HexEgkFllLmZPXehbMTzE8bzgydGbvl+OOXhI0VHnds1fyZV5QV/rf/q6RTwVIj7/9EAuIIaTA11i6RtxFz4lj1HERIWkXsWNeQAGUZ/qCfStUMLyanT7sQlYNGq7bgTnygPEo8hT4ohXYZLP3lnrOyeWQ2348AJCb2ycokVeHywGdqlfMHYIT3hUscB1HhauHKr7Da0NNSRlpEp4VsSEjnOV+9PhKGBnmhA7XY/JX/yoaUx4lTL3lYePi4etH1HzsD9xIUc4cOKFaW1DHdfZSVw+K8+GcrJ/+EBRiI3bN6OxctXITU1TYDJqNcHi45TSYmjsbFxmPXJV/C94if31NtT3hB+UkmNUV1GitZv3CopO8okLP7jlydeHiUZm9V3sz//BoFBIXKtTRs1wOxZ75ZamrEkc1I+U3QPhEVE49vfl0tkfXBvN7jUeVKK4GZ4FL7/Y7VsUilVUKdmddG3Y9qO69/E1/uJLh6NLbeOn/GUiuMpYwbkgqf7Dx4KBUMVveex3JQypUfAwqg/I6F5jRtTFuUw2sR1n7p93FiT90SeEVNjrHh2a9OkSOBJ9b5gNTbfJ9z8k5PUsXUToWWQG1Uc8MSUHSNRvA4WCjWuX7tEm6Sif1Mvz5EKeHrGd0WieGxCqgAZlelqqUNXR7NINxDJeuQ05W0MzGo7hnMJmChRkHdHwPMwXHst+KZIApD8Z2NpLiFfRn5cnR1zX1JM93E3FRUTJ+Nwd8HzhIZHwcHORgh/n/6wSEDeu28Ok5w9x6eUwbylG+XYWVNH5u6SGIJlpCo6Jg6ggKaFGapVtXoi1cHPX/YPloec56xhZyMRM8X++x4gKPE4fwk/z1sgZfwEEAP69cL0tyY9N3hevnItlv69BkwJu9Stg1++/xqGBiUTKSR/6uu5P8Pb54o8o19//hG6de5YKl/QhUte+PTLOYiNi5dKwgH9egsJnXwtxcq3B1JT0zF77p+y0ezp1hLtWzTK3QAzmnjmgg9Wbdkv6+Gwfl3kz9IAT36BNyTyxOeF2kw5FdePjfeRtqamVEUTpLCKjxthZilI3uaaXFzwxNGjYmLhezUI/sE3cSsyWk7IFKMU/xQj8sT3BDmx5zyviF+o7VeSCHP5vjtKNjsFPD3Db8lpmUhLz8o9ghEjIz1tKUkt78aU4Oc/LRZhTJXy7EM8FHBElVrLKiayS3pWOXl5v0Zlfi/OA7fCI/D7/L9w4vQ5qaxr2qQhvvnsIxgbP5+iMa8gLDwCb02fhcio21LV9u60Seje1a3YF8d5bduxB38u+RsJiUmobmeLFUv/kGq70rLtu/aKHxi9pSwDU5Yd27UpNp+qtOajjFM0D5Dfs3LTXnh4XkGNajbCMyJI4YaQGYIdB05KpJ50iZ5urQXElAZ4YjP1DbsO4cbNSAFPjerXkegTN7+MLHHzySj/3PkrRXKApO9WTetJhoBSM+RBFRc8UaKAIJEcJm7g2TD+7MXL6NmplYhokl/10XcLhJw+elAPNKxXWyoACfDyp+2YZaCgMyvDyY3i8VRpZ8YjPilFAgHMiryKpoCnp3zr3I3cSUh5ogGwlkZl6RadvwFweb1xuFs47eED5teZpuOOgf9nX81acuh5c/Pl9RqUef37HkhPz8CmrTuwfNU6Sdexeo2q4I4OpaPCzBcY+90xJUgJELeO7TDrvWnQK2ZEh9wkAhv3I8flpTjrvbdFc6o0jaTx+QsXS9NjlX4Uz1O9mm1pnkYZqww8wKj82q0HER4ZLbICFmbGUnFGgBObkJRD9u7RPpfHWRrgiffLCQ8v7DtyVgjX5EkxfRcXn4Tbd+LQxNVJiOg//7lGwFr7Fg3gUK2qVOxd9A2Q1Bt5p0VN21FP8NhZT6mG4/pOQHTW84psmsmtatrQWTY/X/y0RDIIzFhUr2oFR/uq8t8kh+evtmOGY8MOdylKYjsuKwszJCWnit+aN3IRSYaSpu3L4Gt+YUMq4Okprk7LuIvk1IzHUSeKllGeoIAGwC/s2yrmibjbirkTL/lzyi2wlJaEcVMTQ8ntK6Z4oDAPiGDqFT989d2PuBkWLjy82TOno0e3zqUavg8NDcPwsW/Kjpbg7P13pqJ5s8aFTS/395znqTMemPvT7yCIsrayxLK/5kk/u9I2pga//f5XeHr7iizD2JHDMOr1IUoUt7QdXcrjMdISGhaF0xd8pMUJozI08oAo39K2uSusLasIgKeVBnjiOKK7dPmadIa4E5soUSFuwEkW79S6sdAjzlz0xfb9x6STBddmVkjr6mjD80qARMmKCp4YVaMUAYnmpJ1QeZzXw4haqyb1c2kW/D2J4MxQkG9F7ip7qp4+7/sP8ESye0BIKA4c9cD1sIhHgpoVpf+qW5um0uHiVUzlKeCpgAeUCzEr7HjTqEy9ciVQ24k3/stoKt7Wq3iTv4zfV3mZM8Usf53/J3bu3idRWDb4fWfKRBgZ5RQ5lJZxN0w+0YFDR6Xf3YihA/HGuJFF7ilH2QPyptZt2CL8QHKR3hg3KvdFWFrz5DhMZRw7eQZzfvgNiUlJkrpc+PsPqGFftNYYpTkXZazieYD3Bjk/TLuEedEhAAAgAElEQVSyOo6ReH19Hen1STXwvOsjwRZTawQfBBiqtZ9giMUI7ClKoKNSDmcUy8iAxUT/fEcwAkWNPhbt8PxM1xEcUSuQURv+npvcxKRUUTRn43Wej4RxHkOAx2eE52bajZ9XqZczs0Awxko+vqeY8mPqLik5RebCQqL8iuY8H0VAOR7TcAa6utDUVJdNNv3COZnmaY7MjTjnn56eKWPz/Ko5vIpRJ951Cngq4NnjSyI1PQvpmVm57Vh0tDWgr6NZvCdVOVrxwEvugStX/PHGW+/K4s5ozpefzoJrvbplclXXAoMwctxkeebquziLnlLtWo/7bj3rpMEhN/DB7M9xKzxSyOYL5/0IRwf7MpknByWnauHi5di6fbeco3PHtpjz9Wdldj5lYMUDigfKlwcU8PSM74MgKjMrW8o9ma57GYji5ev2UmbzMnuA0gTT3/8Y5y5ckmjQyOGDMGbEMOjolE2FJVN27334Kc56XJRd/XvvTEHfXt3k3M8y6fe4ZQd+nrdQIgds/vvWpPElrtgr6nd27vxF/PQbqw/DZKe+9M/f4OJcdBXzop5HOU7xgOKB8ucBBTyVv+/kX50Rw8QEiWwUqdir7QGPC5ekPxxTHXVq18QH06eKblJZGdMS7keO4ctvf5IG1G1at8CsGdNgYZ6jr/M0i09IxDvvzYZ/QCAM9PXx8ax30b5tqzInsWZkZOCPv5Zh6449Ml8Kcf743ZfPLd1QVv5VxlU8oHig9DyggKfS8+VLP1JYxG2c9/KTbuDtWzWU/kyKvZoeYCn19A8+BrWNNDU1MWRgP0wsBgeppF6jXEFOzzw/6OrqYu7Xn6Bp40bPVDU+duI0Zn78pXBC2rZugXenTUZVG6uSTqFYn7vk6YPvfvxN+vPxeaFGVXGI7sU6mXKw4gHFA+XGAwp4KjdfRdEnEhAShtBbkVI9QT2S0jKqlrsfPy/icR+9PRoWZibFGvru3Xs4euYirMzN/qHgW6yBlIP/dQ+cPX9RGusyokK9pE8/eq9Mo06qC87MzMLGrTuwcNEy4VmxoW+Pbm7PVAhfsny1aDuRMEuSOOUJWAX3IozzpczCnv0HRVPNrUM7fP35h4WmGl/E3JRzKB5QPFB2HlDAU9n5tkxG5guFDSMv+V7DjDeHP9EK4HlPeDXwhgiimRrpY2i/LrnVHEUdlyJzPyxYLW0AqE2i2MvpgZzGunNwwP2oVBr17N4ZM2dMEx5SWRvJ4rfCw7Fp605QX2rEsIGoZmf7zFLooODr+Hv1elhUMRPVcyurx73Fynq+HP+ip7e0mElKSoaNlaX00nN2qv0iTq2cQ/GA4oF/yQMKePqXHF/S07K8dOPOwwgMCcOst0aiimlO37nSMJZgU/uE5a0sjS2uXfTxx/L1u0XCf3Cf4itEF/d8yvFl44GQG6H44KPPEXYrQpr0fvv5bLR4jsa6xZ0l028sBX/44CG0tbUK5S7x+NS0tEf3rdYL15whsX7q9Jm45OULLU1N6c03eeLY4l62crziAcUDL5EHFPBUyJfFCiBf/2Dp7UNVWGNDfbRoTFXVnAaJrMhjI8czF3xFQIy8B3s7K3Rp1xxGho/7GJ3w8AbBRdd2zUSH4/Cpi7Kzpqprtw4tpEEvjRoebARMETOquLLJZNvmDVG3tr20D6BM/tXA66L/UbuGHTTUK4u8fn1nB5z3vAofv2Bp5hsTG49dB0/CQE8PIwZ2hYmRIYKuh4HzuHEzAhUqVpTUmpz7kWCmr38Ijp6+KNGGqWMHynwCr4eJZH8dx2qwNDeV5sDRMfGoalUFHds0gUM1G0mvHDp5AZ6+AQi/HQMzY0PYWFaRRprtWjSU1GLIzQgcOHpO5kV9ECrrNm3gLC0EFCtfHli1diOWrlgjauI1HWtg5ZI/lDRUIV/R3v2H8NnXc+Uotq75+tMPYWJSehub8nWHKLMpCw8w4vs8OnwFfV7V5oUaTl3bNxP9KMVKxwMKeHqGH8lh2LzrME6d94GWtqZEYyQ6k56J4QO6wdXJEee9rmLbvuOgiBiFyNg/LjE5FUb6uhjarzPYNZsPxPZ9x+B+4gIM9HWFG0EhtKysbBEeY3fu8cP7CNfoxDlvbNlzVJoPU5iNNz95FdPGD0ZaWgZWbNqL5NQ0IccSyDFKxEgP+U/7j56VNgDsrM2GkjzGUF8vt/M3OU2snCJg4XUkJKZIv6KRA7vLvKguu3HXIWnl8tNnb4tn2OV70+7DuHfvgXxWS1Ndxk1KToNFFRMMf60LrCxM8ctf6wUYZWZlye6bAKlGNWtpRhl9JwG/L1kvQM/IUF8AJyNcQ3q7oYFLzedaMErnMVBGUXkgPSMDn331PY6fPC3tR9hn7vWhOUBasad7ID09HT1eG47U1FRUtbHGjHcmo03L5orLFA8UyQNsfXLe2w+N69WWTWpxjWKX3JxT7ZsbWpVd9g/BH39vliKg/j3bo3nDstFoK858mZrn2sJ3ZqWKFV7a9V8BT8/41q8GXMcfyzdL9IcggECDwMU/KBRNXZ0EJC1avQ3Jqeno1r65RKQISna7n5Z+RvXqOGB4/64CglTgiVGYoX07Sy+hoOu3sHXfMcTGJ+HL9ycI4fXPlVsRcfsO+nZti5aN68n5wqNiULeWvYgHstM2u1wnJKVg+htDYGZiKFGB+/cf5IInKs9yLo7Vq0rKo76TA8IjY3A5IATVq1qiuq21RLXmL9uE7Pv3pedRE9c6zwRPjHRxTo3r10FaegY27jwkHbuH9euM1k1d5brXbD0gDzAbW77WvR0qVKgoirfSkNPLT7hQg3u7IfteNiJux0r0SqWSW5yHTzm27Dxw+aq/tDgJCAwWjtOm1Uthbf1iOURld3VlO/IX3/6A3XsPQlNDA2NGDsWYkcNf2o4EZespZfT8Htjlfgq73U/hzRH9chr1FsNU7wW+q9j4l61WVBafkIS12w6KmnmnNo2lGfK/aQwc3M2+j6zse8i6e0+Ep7W1Xs7sgwKennEnLV27U3oStWhUF8Nf6yaRIZUROV/2D8Yff2+RlBpBgblZTpg+ITEZn/+0BMaGehjSl9GnarngiYBm+sShchyl/1du2odrwaGY/sZQsKnj8vW74BcUCpfaNdCgbk252TmuKpwbEhqB9TsOIj4h+QnOEyNUqsgT+zQRtLERZX5j1IjgJz0jSwAQ02m9OreW3knPijyxemnW1JESfeO5Dh73wJ5Dp9HLrTW6tGsq2jarNu2T9GZ+ztOmnYdx5PRF2NlYoHXT+qhqbSFRK0aiFCtfHqBi9oJFy6XtiKuLM5b8+Xv5mmA5ng11sd6aPgsPqTjeqb1E7aqYFT+KUI4vsdxPjetyqqxvmUKhYMRFtW5z3SMtgusO1zHVmso2LMkpaUJX0NHWAkVXGe1n2xL+G3/HtirMLHDzm78dCTeuzCBwXdTS0pBzFmQ8d3JKqkRduFHWZDsYAOTMLVq9Az5+QRg1qIdkNNiahWuqyjifhOQU+ay+ri50tPPM/959oVvsOHhS+uB1atUYFfl5dXU8fPhANuOcM4MAefX7CLoYaebGmD5StXdRnZPXRZ9xLtzk0gdsOMzNATMVed+H/Ax9zgiYtIrR0/nH+s65p6RlIj3jrjwjNPXKFWFi+HL2WVXA0zOWgznzViAqJlZuSAKMvMYb4eiZS9iw4xCaN6or1WUqsMKH5Kufl0hYckBPRnWcHoMn+6oClGiJSSmShvMLvIEpYwbCpbY9GGbddegUIm/HSuqLnb+da9WQBpK8WYsCnnp3JqBpBvU84IQPdtCNWwgIvimgjT2MIm7HyAPfs1MrdO3QvMjgidd3+OQFMA1IzhR3Ony4ngaeIm/fwcZdh+X8XLjMzUxQ095Wrol9lxQrHx7IzMwU0ccNm7dLava9dyZj2OAB5WNyL8Es0tLSMHDYWNyJi0edWo5SoehSV1Ecf1FfHbXJTp73kQ0h7+XKlSqjuq1lbkNcrp3uJ84L3YEbPG7gaNzYUf6FHFI2x/UPDMUFbz8417aXNfeizzUBBvo65Go6w7lWdaE2EHxwLeWG8VZENLLu3hVgUcvBVrIGqs0hoy3+QTekGTEzBg8fPBD6Qj0nRwFk5LhyDAIPeztrGBnoyYab2YMH9x/I5y5fC0ZSSpqAJxNDfTR2rYNaNewk47Bp12Hh3fJdZVnFVK6rWlVLdGjZSH6/ZN1OyVC0bd4Alo+umXP18Lwq1y1FQtLLzhBNGzjJJp7AMj4xGYdOnJf3iLGhAUJuhktggLQPrt+cH8Em58RrYAU4+95xLDMTI+EFk/+r6vUnYC0zC8mpOQ2ZaWpqgJmR3j+A2Iu6Z57nPAp4eob3fl+yQV74HVs2Qv+eHf4Bns5duoK/N+4RcETwpCJeE1x8MnehpD0G9e4IV+eaRQJPTK+RfM38941bkXJD8ubmbmHCsD7yMBcJPHVpjS5tH4MnzoeEdpLUeePzoTM1McAln2ugMGZZgyc6LiY2Abcio3H5WgiuXguRkC1Te+1aNkQFPkGK/eseiIiMws+/L8CJU2dl8dy8dhnsbKv+6/N6WSbACMJHn36DoydOQU9XF7NnTpcIlGJl7wG+wEkP4PpCnif5llHRsYiKiUPDurUw7LUuQo/YsMMd14JvolvHFrJ5YxHO/5ZtknWRUZ+a9lVx7MwlMI3GyI9m5cowNNBHRlaWrF8shpkwvK8Uw2RkZMr6T7BmbWEGiyqmCLlxCwnJqXBr3RjdO7UUYEEqw94jZ3AnNgGO9rYSNQqLiJaiGtIgrlwLwQUff7A4idF5Fg+RIsIoPefKDEFychoc7G3kGPJZCZDIVWU0adn63bgRFpHDQzUzRhUzY1SvaoVObZrI8e99+btkMOiDGnbWMidWbF/w8ZMvpoadjUTOIqNjJaI0YXgfmRv9x0xITFyibI4JrrQ1NaRgiWnAnm6t0aZZfXlHrt/uLmt8fWdH4THdioyRjA0Lhgg0VcZWZ4nJGRJYUJmutgb0XsK+sQp4esZzvfPASew9chpOjtUxbmhv6OrmpMGI2hkSJdr/6c+1sDI3Fe4Pdw008pJ+XbReHoTX+3eFrbVFkcGTajrkELGvHm/eKwHXhZfUuV3TXPDEheDDt0blpgrzpu165wNPXCDWbTuImLgEjBzUXR4WApZVW/bD+0pAqYKns56X0bZZAyHL5zdGM3KiVhdx8IQHmjVwFr+9ql25y/6VUrwzePlcxvc/zwOb7FKvaMPqpUqrkWK4kPf3+k3b8cu8BQI+KVfw+pAB0NDQKMYoyqEl8YC3XxAWrdqOKsaGmDymvwCojMwskU5hFTRFfxmVYZSf3EwCiNGDemD3odO4HhYpGzmCKa5FTIERPFEqY8rYgSL6y3TbzoMn4XUlED06tUTPTi1x8rwvNu08JJxSbp4ZhWH0aO78FSLS+t6k4RKd2rz7sFRB9+vaFm2au8o5OLf79+4LUGJqjPp4jGKNGdwzB4BUIl+0shznczUQ1apaSZSekZ09h09LZTXBU7OGzhLNWbvlgHBaWc1N0MRoDyNGLDLKD574PiElhffrmyNfkygVo2PMJDACRoA3fcKQXPAUHZuQy3flvFg1feC4h5DPuX4zcrfv6Dk416yGUYN6Siry7r17Mn++J/PujQmaUlIzkZGVnfs1S6TKWPelI44r4OkZTyrDmV/8tATpmZnCQSKXiDsZ3iwDe3YUTtK2vcdw6oKvkLObNnRC9r372Ot+Cnfv3UfHVo3kpstbbUei+NPSdpQtIGmQ4WemAnlDr91+UCJR/EytGrZC/N6w85BICLRv0VD60LVr3gC6ujq5nKf84Ik7CJIGqUrONCLTgD5XArHD/aTc6KUVeeLiQh4Udy2UQXCsZoNaDnY4ctoTASGh6NS6iey6WHXIKr4hfdxkMXme8tySLLTKZwr2wKEjx/Ht978gJTUN3Tp3xBefzFIIz8W8Wbx9r+CNKe/Ky7lvr+6YOmk8jI0MizmKcnhxPcDN4bGznrJGMtqhsjMXfSUNN2JQD7RsVBd3s7PhfswDe4+ehbamJlLT0yUS//b4wbmbOBV4MjYywCfvPNbr2n/snMi/1K1VQ6Izi1Ztw7XrYRLZYoWzygjISMkYN7wPKlWogHXbD+ZEgCYNl3RWfiOF4uvfliE2PvGphHECHd5TfCcQuHCdzSGHt0DFCmpYvn4PfPwCJRqUlzBOsJUfPG3fd1zSlwRNH0wZkTsdX79grNl2AEnJKfj96/dAsjk37yyIGju0l/iJxjTiwhVbUN/JUaJZ3lcCsfPgCTCq1KtTa0n9ERQSJBaUVEjLyBLuE4GlykwMdaS46GUyBTwV8m0xpLrr4CnEJyVL/pjImznz4f26wNbGQoANQ7KB129JKwsCAaJtluCzAo/hTdq+w2dw/JyXRKcmjugn/5aUkporeDlmaC/YV7XE8o17EBZ+W27EnLEqo3kDZ/Tp1lY+w8iN+3EPkU/gMZUrVUSHVo3QoVVjHDl1UX66tG8mOX1VbzqCMZ776OlLEjVjFRylFGo52sH7SpDsuDgG+9rxIWD13hfvTZDzkRTPXRhDr2+NGSSESC5AJ895Y//Rc+jQurGARIa9CdL+XLVNQsCcey17Wwzs3Ql7Dp2CX2ConJsPDHdETg7V8FqPdkJSVOzf9wAX5S3bd+HHX+fLZKZNmoCRrz9+ofz7M3w5ZsAed29Oex+xsXFo0sgVH8+aARvrF9Nn7+XwUNnMkuX4fPmTCK5ac/OeqXuHFmjZxEX+KfhGONbvcJc0HO2dCUMkTaayp4En6t2xuwNTdPzM3PkrhWfEiBPlWfKapkZl9OnSFvfu38ParQdhaKiHyaP6y7sjvz0LPJHGcftOPHz9ghB6K0rI6xRKJv+pe8cWEgVj5KY44Gnpup2SSmxUr46AQJVR/2/Jul0C4j57bzwqgKDsn+CJuoes7GM1OcETSfUEiMGh4SLjw3ekq7Mj3No2hbVllX/QMvjeSkrNEPkblekI0b74wsxlczcVbVQFPBXiJ6J96iGFhkfKjaGvrysRFa08CtwMrTJfHHMnXm4c5qGZqssbUYmIuoNoCkTqaElYlMYHgw9EUmqaaHOQM0Wgc+NWFO7EJQjXiRpKzFfnHYvnCwkleS9FHkpGrIjymZ5jZIxpROa+86bDmNbjuajFxLnXcbATkMQb3tTIQHLofGiYq2ZKj6FjGgmOjHZVqKAm52E4mLsggsaI6Fj5nKWZiRD+6CuePzQsUsLWBIqsOKTdDI8SEjy1olT+UQQyi/aQvoijUlJTsWzFGqxau0lO9/PcL9G2dUslKlhM50dHx+DTr+bC09sX1laW+PG7L0RoVLGy9YAq8tTApRYGFdAaSl9PVzaaXF9Z6MNqYQIeEqBJzh43rLeAIFpB4IlrGwWKdx86Beea1YX39NfqbSI3075lQyFj5zWul9wYskCHUX+uqW9PGFzsyFOOjuAxVKpYCdXtrIRzxXWcqbeSgicCxxPnvHIjbqp3C1Oaqzbvk6jZnE+mIiM9s0jgiYCQfuWcSFkhL5fvw5ZN6qFv1zb/qD4UncDUTKGlqIzfjbGBzjMbgJftHVT80RXwVHyfKZ9QPPDSeyA7OxsRkbcRHRMjZdnJKSnYs89d+rQRdL89eQJsbKwLDLu/9BdfhhfAlOf2nXvB9B0rryaOHwU7WxtUrFhJiMf0Kf9UrHQ9wEjKkrU7pZps/LDeEvGgkUfEaA03chTnDQy5KbQHAgZWJB84dk42tf26toNb2yZPcJ50tLTw4dujoaOlKZVnFC9mRRmpGPwsQdjWvUclAkPOEwnVBFncxDI6b2djKTIBrMi+fjMCw1/rihaNc0QqmXXgZpwyNPfuP8DXvy7FnbhEIa1TD4+bTHKiGMknqCEgZHaAURtG8g8eP/8EeFqxca/MjUR4Rtm4meU1FpS2YyUhJXJIoXhr3CChWTCtSHB46NQFmBkZ4OPpY+U6ihJ5YsUgZQxYJUhOk6fvNeGVkcrCNl2s9MtvqemZSE1nJiInd8fUo4GeNjTUX57UnQKeSvcZVkZTPFDuPXAzLBz7Dh6Cz+WriIuNl3QqCxTY2JY95bjompmaPFElU+4vqpxMkC/o5OQUpKWny4zoR6apK1aoCF09XVSvZovOHdqhSeMGCpG8FL8z8lOXrdsF/+BQqSgjwZqSAJExsQIgmDJTq6AmVWGMjvTo1AptmrkK93LFxj1SocbiHpbgqyJPd+/eE/pFFRNjRN+JE3FkVqONGdJTtOri4hPlnIy2EygwncdnidF7Zg3GDe0FdY3KQqU4eMxD0onkRrGKj9F8Rt4JdsxNjfDjwjUCsAjy7G2t5Bqca9lj8ZodEtGh8jj/TqBHzhGBDblNkrarWBE7D5wQIFjVygK2VuYSTXN1qSmSNPk5TySRkx5CEWjOm8LJrCa8GnBDyOsk0jOCp6q2y895eiJt168L/INvSMqU2Rb6h4VUBHJtm7nK9RXUJ5XV1slM3d3PSd2RG6XN1N1LVHWngKdSfICVoRQPlHcPBAVfx19LV+D8RU/prajYi/UA+SGWlhYYN2oYurh1UABUKbqftAPyOtnmhNQGFsNQn4gdD1hUc+qCD1hBzeKf13q0h4mRgUSIVm/ej4u+/lIQNKi3Gzx9/XOkCtTVYWFughs3I4WoTfpE904tpPqa9AxGh8hPZQHRlWvXhYbB9lys6iMPlFpMBFGMRp65eBknznpJxIl0CdIZ2rdshCb1nYRHShC3eut+EaykXiDVwDu2aiyCyVv3HEFcYrKkv2ytzaV9C48nwCF4IkUiLDwKqzbvl24UGpUro13LBujVuU2BUgV0Oau1KclAnis3TIxUUWqB52QhFDmuRQJPr3WR6Bo5vRHRd+R6mbJkUVLntk0lElhQQRB9l5CUJmrjKmPUyVBP+6VJ3SngqRQfXmUoxQPl2QMJCYlYuPhv7Ni9TyJNNNuq1qKCrVQ8lu03x56PQcE3RLyRZm5mhh+++xxOdWopvi9F1xMMMdrCSBTvaaammD4l2CEvh78n2GAhjuqe579nZWcL8ZnHHj+bo/NE4MUKOY7F3xO8UOcoL5eUaSemvDKy7iI9LUOijNramgK88ipwU7Wcx7EtlppaBZEd4Bw4LxqLkaj2Ta0mKpszVUgAQ5BBPSnyW/l3RnY4T16HyBlQCgCQlGQa1cLTMgTAcAxRKBdV7xzVb15b3jkxBchr573Ja6KWE6NhqusjN4kglNdINXSel0YgyQp08Zemhkg6MOJGZfeszLvQ19eRcViw9Kx1JVnUxjl+zg1AfSh9Xa2XJnWngKdSfHCVoRQPlFcPcAH08b2Cae99JIuxnp4upk15A317su1QzqKoWNl5gP6/ERqGH3/5Hy56+cgLqX/fXqLiruhAlZ3fSzLy06rtSjKW8pmneyDz7j0kpaQL8KMRaOlpa0BH++XQRVPAk3J3Kx54BTzAlMK6DVswb+FiWaTGjByGMSOGQqeA/oevgDv+lUskYLpwyQvfff8rwiOjRIh01fKFokb+T+MLhdFBckJUf/K/VeI4qj8Zd+AP+24SBPNPkm4f9+H8Vy72JT7p2YuXhadEraKpYwe+xFdSvqfO5yE2ITWX98TZamuqi9o4U3/l3RTwVN6/IWV+igdKwQNZWVn4bf5f2LR1JzQ1NfH1Zx+iQ7sn+zWWwmmUIQrxwK3wSPz6v4XSAofcl/07NsDQ0IDCJQAygIdZeIis/7N3HeBVFF307EvvvVGSACGE3nsVRRTBrgjYEBSVIggqNlB+OwqCiti7qChWqhTpvZcAgRQSQnrP6+X/7ux7yb7NK5uQkLbjl8+Q3Wl3Z2fP3HIuwKkBUzn/N/o3yNxH9+jNgIqAFH1gCDDRDyWRpVB7+vEGOAJkxJvjDY79rfFEMdX3IiLTGnEp0fOhSDS51J0EiO+JEgVbCiUKJtMdURc09CKDp4b+hOTxyRKoBQmQX8PiJR8yfyfivHn15fkYOnhALbQsN1EdCVzJymYgdsu2Hazaxr+WIjiYtESl/I+pHCZQpB6BJgEFc3U6oXs5AlMEoPzAgVitg8Fx9H8KG2/4p/rqTle+v3FKQK3VobCYj0ylQhqnAF8vEMloQy/NDjyRfZXy6lBUhLurC0O4srNsQ1+m8viuVgLkGLpsxaf45dc/mOPoopefw3Ujhspr/2oFW836l9Ivs9x3u/bsh5ubAuvWTEIAo8GpJAy02aQF7xCeot+FuMrpNQVg8gI4AlKhFCYAjoswa6yqOQH5dlkCtSgBcojPyS+t4HuipilRMP009O9yswNPOp2hgl+CeD+I+dXXxwOe7g0f6dbimpWbamYS0Ov1DDgt+WAl25Qm3Hsnpk5+gGmh5HJtJEA+Hnv2HcCb77yPrJxcxET74auVN8LXz8HeIwRKtkCT0PVJDKhsXnMBOB9woBDyjgAiZf+oa/P45V7sSKCgpBwaDZmj+UKUBaR9EkYGNkThNTvwRFqnklIVCwG1FKKFb0zMpg1xIcljavgSOHU6EU/Ne4El/vT29sIDE+/FgxPH8yHNcqlTCfDRjqfx3vIVOHsuiZ20J9wTjyendYeHOwEaG93XOnASaq04gKOoprbguG7gmIlPLrIErr0EVGotikorOefIdEff5Ibu99SswBNtWOVKDUqV5IBZWSJC/askL7z2S0juUZZA3UqAmK8///p7poHSm3mefLy9ERwS1OBV5HUrmbpvXavWIDs3j4EmYlNu1cIXby4ajPj25IdkLs4AlHiYtQWumF/UQHBcS9mUV/dLQe5BJAFypcnOL7H6K5Flenk2bGtQswJPRERWQgkJtZX+BaRxIpQrF1kCzUECl9IzGIDauXsfysrKrXwNmsP863uO5OcU09oPUx7qjGFDWjG/J4fgSQis7PmPi815wklKvuYCBdcV4BLMjub1LSm5/+YiAVrW+YVl0Okr2cZ9vHjKgobs99SswBNRwReVKhmbq6WQbdXbSzZbNKfhK9wAACAASURBVJcXVZ4nkJ2Ti3+3/IfDR48jL78AWm1lqLAt+ZC/FN1XXs5HxbRu1ZIxKTfXQszLBQWFzPxJJSzUC36+7g6TKJMpwtfXDe1iAzBqZDS6dgmFqxA4OdI+1QgMiZ6OJBDFgeNag+N6AsyxXI7Ka65r/FrPu7ScEgVXWoSIPT0kwKdB8z01K/CkUusYeBKWsGA/RgsvF1kCzUkCZD7KzctnQMqSMsTe/PPzC/DLmj9x4uQZdsvCF55BZGTz5b9RKgvwz7r12LbjGJPHfXe2x6ABLaruIwLs4eLKISjAA1GRvvD0rOSwMYnxSb3jFQU4LhLgeoCTncmb05ZQr3PVaHUoEFAWkGk7NNC3In1NvQ7OTufNBjzRx6KsXIMylTW6DQuSHSUb4sKUx9RwJJB5JQvvvf8Rtu/aywa1+ocv0SY2uuEM8BqNxGTSgjMmo7TkPD79ahtW/XaS9fzsrF64fWwc3N0U1sxMQiBkBxRJBk9O6QjM9AXVpjGwUY+jw2QYOPThgZSsgbpGK6z5dqM3GFFQVA6DsfFYhZoNeCKntMISJSgZoqWQuY7MdnKRJSBLwL4EiNjxvWUr8N+O3Wbw9AXaxMY0I5EZAUMGYDgFmPJRWlqKj748gV//vMBksODZvrh5VBu4uToAT3SjFADlSPNUK1QFIp4ou20qAC4CCm4QwEg25SJLoO4kQN9nYhtXayr9kX28PODvSyz5DbM0G/BEiDa3oMzKQTbI37tRMJk2zKUjj6q5SCArOwdLln+Mrf/tZFP+7osV6JgQ3zymbywE9EcAY4aZyNKEklItln96HH+sS2YyeGvhIIwc1hrEG2fBSBW+3cQIIOS0vFoAZZF6bUXaOeSGIh+oluC464h9p3k8b3mW9SIBsgwRjRDxPXm4ucDdwxUuCjIh17sd2648mg14EtPA00MJDfKV/Z3q5VWRO21MEsjJzcOyDz/Bxs3b2LA/WPImBvbv25imUM2xmgCTGjBcBPQnAFCOucpSXKLBkhXHsPbfVPbHjxaPQL/ekcxh3Cogzh71gGg0kk134llIcgK3w0heHXJNrhsUXB+ZTLOaq0i+vWlLoNmAp9JyFcqU1gkISfOkUMjO4k17icuzu1oJFBQW4uNPv8Lvf61jTb00/2ncNvbmBn0qrPGcCTQZc3nQZMzkmxGBoMIiDd5efhibt6fDRcFhxbvXoXePcBAIErom2ap71aY7WxOTCqJqCr5AGoDrwHGxsv9TjReWXLGpSaDZgKe8KjwSHvDzafj5c5ragpPn0/gkoFQq8c33P+GLb35kg5829SFMffj+JgaeDIAxH9BfAAznAFT6RooBT06eCvMX7caJ0/nw8XbDsjeHoXvXMCvNUwWIqm3tU50DJdH6tPRHefG4G1haF7nIEpAlADQL8ETOaDkFJRBkZEGgnxe8PGV+J/klkCXgTALEa7T6tz+x+P2P2K0Tx9+J2TOfaDqs/CYlYEjhgZMxD4DRWtskAkAZmWV4dPYW5Oar0bqlH95cMAgJ7YMqNE+2cvdaATApfk82NF42n9M1A1Pk/0SpXIYAaL4cX87eFfl685FAswBPGq0eBcWVfgtEWBfo7w0PN9fm86TlmcoSuAoJ/PXPBryx+H0QYeaokcPx+qsvNgGTt8msbTrFR9OZKvNrVTG5CQBPanoJJkzdCJ3eiH69IvD87D5o3cqPAS4xcGLYRiKXk9V91Y26owHbQm21SXHAeQHcACjQ7ipWklxVlkDTkECzAE/E71SqVFc8MXc3F0ZRQCymcpElIEvAuQS2bNuBtxYvQ2FxMWKjW+Pn779o8FnPnc5KnwTojgEmYgqvTA1RUc8O6Nl3MAsz5m9nt10/rDXmPNkTEeHeFVF1VRzHbWmRpGifnAUaXZOIO4EUWeRTKyi4wXIKF6eLS76hqUugWYCn/KIyUGoWS6GEg/4+nk3g5NzUl6c8v4YigeMnTuGdpR/i3PkL7NCxe+s6uLg0zsMHI7vU7AYMRDVgJuWT4ptEmiUT8MV3p7Hym1Ps0Uy6pwOmPtCZpWepCGATRd1VYBxhH1cLnq45cLLwLZCfKJFndmwoS1MehyyBepFAkwdPxB9BGZuF/k6+3h6gn4bMIVEvq0HuVJaAHQlcTE7B4qUf4dARPiXJj1+tRHx8XCOTlwEw5ALavWbfJqFWxc5URCDHBBMWLT6IvzemgAJ15z/VB3eOjaviI1XFglYT050tjZVwmLXh7yRuQxIoawOFYgAAOaF6I3sB5OHWogSaPHjS6QwgzVPlqZBjrKXesrN4LS4juammLoHCwiK8t/xjbNi0hU113pzpuO/uOxrJtM28TfoUQHuCN9NJBDNsgoJ7jSYT7n54HS5dLmO56ubP7o3rh/OpaiyAyeL7VEU4EvuU7Ptk6aA2QJR4sA7bJBPlIHAcscw7sy02kiUiD1OWQDUl0OTBk1KlQXFZpb+Tq4sLA08e7rKzeDXXinx7M5YAgYaPVn6O71f9CoPBgDGjr8eiBc83AomQU3gxoEvko+mIx8mWRseZg7Z5pjn5Ktw68W/oDSZ0jA/GszN7oWunEJg4zorjyUKM7JA0U4rpzpn2qbY1URJBFJntOK43gIabPqMRLE55iI1YAk0ePBWVqqBSV5JjUoSdv5+XzCzeiBetPPT6kcDvf63Fik+/AmmhQoKCsOHvXxq+6duQxWubDJetuZuqA6AEIOefjSl4ZfEB9gBGDm2FudN7IiLM2wzI+BuZBspG5J1U0FYlOs8RgLrmWieL75M/FIrrAZn3qX5eRrnXepdAkwdPYnJMLw83Bp4UDThnTr2vCnkAsgRsSID8nd5+7wOkpKYx0LTqm08R165NA5WVCdBdBLTHAcpPx1npgCrHLMGJW2iZeuaV3di2KwMuLhwm3hWP6VO6wdWVkugKgJOAnsAmtpHQp1R6AytAVtdUBRapsfFzUGAQwHWQ07Y00DdAHlbdSqBJgydKBlxQVA69wRxRQy6ODTxTc90+brl1WQI1l0BBQSFeWPh6hdP4C8/Mxp23j615g3VV02QAdCcB7alK7iZ7ZjmJfkgEoAx6E667Yw2UKj1Cgz0xY2o3jB0tAI/iA5kg6s4KRNUEPDnSPlmuOUzyKxC2JKdw5znxOFDSYNI+yWTDdbWU5XYbrgSaNHjS6vQoKlGBQBQVIsekKDsCUHKRJSBLoPoSWPja29iwaSvzexo0oB+Wv/dG9Rupwxomkw6c5jDv4yRMseIIfEgAMwSeduzJxNMLdrLRx7cLxAuz+6BLJ1G6EoEGyqIVsolVJPQpWftUo4g55+DIKsuxnUlwijvBIagOn6jctCyBhimBJg2eylValJWrQc6uVFxcFPD39YKn7CzeMFejPKoGL4F/1m/C0g9Wori4BJER4fjm8w8REhzcAMZNjuFlgOYYoEsCSPskzvl9ldqnN5cdwm//XGQm/xGDW+L1lwbCzU3UiVD7ZE/zJAZyte04bksTJXxCtaR54p27ekHB9WoAz18egiyBayuBpg2elBoo1VoYjCYQ35ObqwtLy+LqIt5Vr63Q5d5kCTRWCSSnpmHOMy/icmYW/Px8MXfWkxg75sZ6no4JMBSagVOKNfGlBA2PRUNUMQkbYKa4RIOHZv6LjMxylgx46v2d8MD4hKrzdmK6owrsKCfBXFhjzZM9oCQebS04m3NcMDjudtnvqZ7fALn7ay+BJg2e9HojdAYDDAYjM925KDhmspPJMa/9QpN7bBoSoEPI3Odexs49++Di4ooxo2/Ai8/NqV+2cSK+VB8F9Jcs0KRS2AQQpAAoJ/ds3JqGtz88gpJSLaIivPHeoqGIjwu0/VAFAMoCgKpY1kQs5PbokqrF+VQLYKjKhJy2yUGhIL6vhqB9bBrvmDyLxiGBJg2ehI+At9yZZODUONalPMoGLIHf/vibRd0ZjUZ0SojHogXzERvDE0Ve86K/AqgPAURJYK8IFc01MN0R0e7rSw9hw7ZLoAPZkP5ReHfRULi6cLY5IkXaJ4umya7TuGXcNsYmWftka+5OgY8dgVWzHsf1NHM+XfOnL3coS6DeJNBswFO9SVjuWJZAE5NAXn4Bbr/3QajVagQGBODxqQ/h7jtvvfaz1GUA6gOAIZ/v2x4wkgKexPUFbZ0+m4//LTmICynF7PC1YG5fjLvJHGVnF4wJLph/rdOULRbAY8t5nD838vIRR+TVyrVgs/bJnjCu/dKQe5QlUNcSkMFTXUtYbl+WQBOUwMLX3sHa9ZsYmLh59A2Y+9STCPD3u3Yz1WcAqv2AocC6T1vf75qY7gRg6osfTuPrn85CpdYjwM8da38cB08vc4YCCeBJSJpZRUASfJ8YvnFmerQFjCpyUtkATbV6zR0cdxs4LuDaPX+5J1kC9SwBGTzV8wOQu5cl0BglcCbxHB6cOp0NnYgyn5kzA717dr82U9FnAso9vJO4RPBhFXlXDdNdRmYZ3vnwCPYcvMLm9uikzpg2uYtzwMbAV2VHNk13AibyigbtjM0peBKOSAikrgmocgEwGAou/to8f7kXWQINQAIyeGoAD0EegiyBxiiBSQ8/jnNJF6BQKDBt6kO4f8I98HCvS8JEE0A+Tkoy1eXyIqsJeLJVz/IABO0ZjSas35qG9z85hsJiDby9XPH7N7cgJMizsl9HliqOc54sWDwWB+3VGECJF5dUnybJwIsDx7UHxw1rjMtYHrMsgRpJQAZPNRKbXEmWgCyBP/9ZjzfeXsoiWbt17YwXn52Ndm3rKl0LAacc3sdJJ3IOd2bSsgAUqfeZH212nhLLPz2Ojf9RFB9w97h2mD+rj3TAJtI82UwWLBE81dhxXCpQqinAqqgXCoXiZgAyAbG8MzQPCcjgqQk+ZzIR6IyAgehvwP+f/qbgeN5AChJy5QA32b+zCT79azelnJxcPDXvRSRdTIabmxvmzZ6OW28ZzX6v9UJO4cr9gJ4S/IqKFO1TNf2eDAYTduy9jDeWHWJaJ9I2LVk0FJ0TzCH5kvrkb7L4apOWzKarkRRQJ8XvyZHQ6xxE+YPjRoDjwmv90csNyhJoiBKQwVNDfCrVGBNRMBTrgQI9UKoHyoxAiQHQGAG9GTxRchoGniwAiuMBlAcH+LoCPgrAVwEEugJBroC7DKqq8QSa760ajRa/rPkDH6z4nNEWdO3cCe+8sRBhoaKUJVcrIkMxoNxtGzhZ2pYEZqRzPhWVaPDm+4ewZVcG6+HeW+Mw/ZFu8PExA0N7junCudpIPk4aJJs4RgKAqrb2qc4Bk3CynuC4vuBYomC5yBKoPQkQtxxlCSEzOi1pyhTSELgaZfBUe8/4mrWkNQJZGiBDDWRqgWIDoDYCGkokbwLoOoEl9mPZlEWbvSUCiLJLMC2UggdTngog2BWIcuN/It0AD5mQ/Zo928bUEa2hs+fO47U3lzDfJ1dXV6Z9uvuOcbU3DaMSKN8OEC0BlWo4e9schJSULRyweXs6Xn3vAIuwI1LMBXP7oU+PcOtNWwLgETuNE55yqn2yM89qgydhO3VKVUAduYDjOoHj+tfes5dbavYSUGl1UCq1MNF/JsDdVQFfH0+4KOr/oySDp0ayPGnvK9IBiWXAOSVQpOdNc6Rdok2VT30sCmkWAygbm7IVwDLXJ60Uxc/Q/31dgBh3IM4DaOsJeNX/mm0kT6x5DFOt1uD7Vavx6ZffMu1TWFgI1qz6Bl5enlcvAJMWKN8NaJMrU65IBVCOQJYT0GM0GHHPYxuQllHK5jDxzng8en9n+PmJnOGlaLvYeK1vrAKCLJJyMq5qgSeh1kmy47eIC6ra9WKhUJDTeF0GDVz9spJbaDwSUKm1KCpVVQy4IaVYk8FTA19HRhOQrwV2FwBnldJAkq3N2ZkWylJHXNdySqb/k4aqiyfQwxuI8eR9pmQLXwNfQNdgeKfPnMXipR/h1JlEHmyMvwtzZj5+dap1kx5QHgY0ZwD6XTJQMU/Y0cJ0QJpJp9tPvj2Jz388wxqKaxOIZ6b3Qu/uYbYlKWVc5qg7C+4T5razwicS2pIEoOoFONEjigTHDQE4O2lrrsFalLswO7iK2VDZ2mp8u7VWp0d+UXnFY1UoOAQH+LA8tfVdZPBU30/ARv+0uWoMQJYaOF4CnC3nVf0W7ZLwHbAFdhwCIWFOLRumPKpr0Kih16igV6th1GnZ/3UqJVzdPeDq7Q1XNzeE+HiiW6AXOgV6IsxdAW+XqknsG6Bo5SHVgQRI4/TVd6vwzfc/QalUsTx3n69Yiq5dOtWsN5MO0JwFVMcAo9pOChQ7TUsxpTkw3Z04nYdHn9kKchj39HDB/Xd1wJRJneHmbkflKgHwsJHaiLxzar6z8a2zqbWy538lZBMXiqs2fKFsaqUCwXEDwXEta/bc5Vo1l4BBA+jKAWUeUH4F0JbQRg5w5MTqC3iHAT6RgLs/4EJUG40DSNF7mFNQUiEXGjaBJ3c3M0ltzSV21TVl8HTVIqzdBsgUl6MBEkt4E125BTGZ17pQE2QBUTY1TQKQVAVg2UhKajIaoC7IR1n2ZRQlJaIkJQklGalQ5WYzAGUpnEIBj4Ag+LZuA//YOETEd0D3djHoE9sCsd6uCHBtjOeb2n2GzbG1tEsZeOvdZTh89Dgz3/Xt3RP/W/g8QkOqmTCWtEzai4DyCGAsqxSlZJAikL6974MtHMQBOblKvPzOPhw+kQs64fbqGoZnZ/RG2xh/vlF7IEUMTGwtACm0BRLnKEn7VPHCVs2VXPky1/Y1L7PTuEyWec32AKMOUOYCJclAcRqg5U3NNouLB+DXCghsB/i0AFxrwbRexxMlZ/GcglLmLG4pgf7e8PKog4jeas5FBk/VFFhd3l6qA06XAudKgVwNTzNg2bQrlo4YRAk2XJsmNzsgqsKMZzJBXVSAvFNHkHPsAAoST0BdZM4VJmGybj6+CGgTj8iefTBkQH/0j49BnOwbJUFyTe+WdRs2471lK1BcUgJvby9GmvngpPHw9JDK/UPRDqmAkhL9FlkLSCKwkGTeo7ZE7ZUrdfhi1Rms/vsCcxIP9HfHvCd74aaRMfYBnBCg2PrdClSJOhQfYAT1HZrybPg12gV2YlBXl5oo1hdFQfUCxxHTfOPQbDTet9AEqAuBogtAURKgcQCaxJN08wQC4oDgBMArtEGLgMBTXlE59PqKryH8fL3g4+Ve7ytMBk8NZOlcVgIHC4BUFR8tJ14Z9nyWLFF14g1UCKQsPhYVWivzvmY0GFCQdAaXtvyNvDPHoS4uAAtpIP8mTy/4RrWGd0QU3Hz9ofD0hEmnY+Y7dW42yq+kQ1NcBJOJV425uHsgKL4TOgwbiVE3jMCAYC+E1v/hoIE83eYxDKVSiXffX4G/1m5gE27dqiXzfRo2ZKA0AWjTAOVBPu2KrSIFQEnRDvHf+YpiMJqw6b9L+OirE8jKVbK/EzXBzCnd4WXJYecIHEkZF9UXap+kUBawOrZFUS3tkz1Z1gGY4kARd31kp3FpK75mdxmJl+YSUJAIlGUCpkpgIb1BDvCJAsK6A/7RDRbs0ueosEQJjVZXMTUfLw/4+XhcnU+ldEHZvVMGT7UgxKtpgqLlThYBxwp5x3Bx9JstUGS155lPsGLNFNVzZK4jRJ++819cWPszyrMuw2jQs678WsUgqu8whHTpCY+AALh6+UBBpIcuLgwoGfV66NUqaEuLUZJyAVn7dqAw6Qxv2uM4eAQGI3boSIy84y7cHBuKKHf5DHo166Ox1c3KzsH0p55FWnoG833q27sHnpo+De3j2jqeioZMdZR2xWyqs6e4kOLTJAXMCMDT8dO5WPLJMSReKGTmgU7xQVj66jCEBAvSsDgAMpLMeWLwJMhr50zTZKt9yeDJIos6pyrgHy/HtTHTFfg2tqXbOMarVwMFZ4CCs4CutOKwW7PBEzdNMBDRGwigzAANT1tIy7a0VIVydaXriLeHO/z9iFesfscrg6earbpaqUVO4fvygFPFgNpQCXacAigHbMMVmiiLec/G+jJyQMrGP3Bm9ZfQq/mTtmdgMNqOvgMtho2Cm48f0yTZAm4MlJl/CHAZ1CrkHT+MpJ+/Qnk2z/7s4u6OVkNvwLCJD2JCu1CEyxqoWlkvjaWRk6fO4LEZc6HT6eDq6oI7xt2CR6c8iOAgW1FYJkBzASg/ABCnk6XUJniyB3wUACX+fffjI9hzOIsBJ38/d3y99AZEt/azPRYp43IItCobsACgmoCnKocjR98Rqw6ulo7ALBY7bXJcFHMaB6rp69ZYFnd9jlOnBLL2AiUpAGmfaqWYAVTUAMC3da20WNuNlJWrUarUVDTr7u6KYH9vGTzVtqAbS3vlemBfLg+cSPtkKRWRcuY/2DthsoOkgN9JCHTEAEq40ZqMRqRu/QfHvlnOV1EoEBzXCZ0mTkNQXAJrtAp4swPAhO3qNRqc+eQ9ZO7bARNpsTgOMTfehusmPYjJsf7wqf/I0sayNJrEOH/+9Q8sWb4CBoORbXIzpz+Ge++4FZ6eAv8nMvlqkoDygzxwEp8knQEVywdciqnOxj3F5Vos/+I4/txAPFKAu7sCb8wfiBGDW1k/AymaLCljYC8cf6NFEeQoZYtTUFWTlC3CRmsKqsQr1KrNICi4wQAim8Q6bhiTIF/AUuDSJkCV53xIjInVnk3WTnXflkDUYF4T1cCKUqVFcZk111NwoA8UsuapgT2pOh4OLeliLbA/FzhbzNMP2NI0EWgS+yhVDE20UZMmydY15o0kuEZmt6xjB3D4s8XQlhVD4eqGyJ4D0XH8FPhGtrQy89nsW9iWaONmRJ06HVL/+RXJ//wCXVkpFC4u6HD/Yxhz2224M9yVMZjLpXlIoLikFMtXfIb1GzdDq9XCw80Nc2c/ibFjRsPd3Z2nINCcA5QnAKN5Y6wueBKtbyvJOgE8xaVafP7jKaz6M4lV8/F2w+TxHTH+9vbw8hSFQUsGRqJnaxf8VQIoej/FGEayGbAm4Mkiszrwd+I3LC8oFEMBkB+NXK5aAhRNV5YBXN4JGCoBxFW3a6uB4M5AeJ8GF4Wn1uiY35OlUCRsWJAfi4itzyKb7a6x9Ak47ckBzhWbwZETQELDuxoQJaxbnJ6CY1+9j4KLZ1ibUT0GoMvEx+FjBk4Wx3KhSBxpoYT3W+7Tl5chbf0fSF2/BtqyErj7B6D77AV4YHB3DPRtiFb1a7wAmlF3l9IzsPyjz7Bn3wFodTp4eXpi1vRHMWbUQPgoUgFVImCqVMdXW/NkkWU1wU1mVhm+X3Mev/xTCZzGjYrFw/d2RGioV9UnJEXzZAvIOQFPlo4s+e6E77qkqEFbkXfV+Z5UQW2Cqdf0Gou4GwaOi2tGK72OpqovBwrPA3nHGWeTWq1DUZkWeqMR3u6uCPD1gItrLaZ8cKF8XIOBwPgGxQOl1RuQX1hJW0Ka7PBgGTzV0aprmM2WElN4NnCuREB4Kdp0bQEloRaKbbB2NE2WzbfC9GcyQlNWwvySdBo1Uv5bi9SdGxgJpn/LGPR98kX4R/OOvPYi8myCN9EGLa6rKsjDhV+/ReauLTBoNSwKb8gTc3BXuDsifDzg5+cHDw+KlmiYz0keVe1IgIISziSew8effYXDR45Dp9eztC0P3TsCd430RhCRgomLcFE4M9s5Ak92wExiUgF+WHMOG3ekg8bn7eWKG4e1xsP3dUKrKAfoXgqAknIPG5foRhFtQQVukdBetRzH60zbZP0QOW4AOK4jy3cnlxpKQFsMFJxiNAQlhcXYcyYb59IKkVWgBIGJAG93REf6oVd8GLrFhfJrypmlTrieLPeK15hHEBB9E0+m2UAK0RQQXQG9r5YSFuTL/Cnrs8iap2sk/TIdsPMKkCQATo42Pnt+S8L3wxaIUpcUozD1HArTklCacxna8jIYtRoYdFqUZmVAU1IIhasr+s9YiKhefAh5FVoDwd8cMZjbo1NgpskLZ3H6y+UoTj7PfF6CE7ogyssNgZ5u8PXxQWREOOLi2qB7186IipT9I67RMrzm3RBh5qnTifjoky9w7MQp5gPl6+2GsdfFYMK4eLSMtBGV5QxAVVPTRJMmpuJjZ3Lx9epEHDqRA53OCHd3F9wyMgYP3dsRrVoIxlGD9isE6+BgYyV8ge+TBU/Z/PZJaE8ygBIOoKaaJQn1iOeJ43oAkCNFqv/CUQBFIZB3lNERXEzLwQ+bzjPwlFeitmrOzVWBuCh/3DIgGveOiIPCTQQmnB1OxQvO8mxDOgGRQxpM9J3eYERBUTkMxoocGwghlnH3+mUZl8FT9Vd3tWtQVN3OTN5UZ7CkHhIdFBxpk4Q+TTaBDkxQFeUjbe9mXDmxH8r8HGjLS6EzR9KJB9yq/wj0mTYfCpdKOnCHIMkJwKoCosj/Sa9H8l8/4+LfP0OvEkRRmQdDmic/Xx8EBQUyAHXrLTehY0J8vUdQVPvhyhWcSsCoVyMlcSPe/uAXHDmdze4nv6IB3SMw+a4EJMQFW/svOANPDG2IunWgpVKq9Ph3RxpW/ZXEkv3q9PwmPLhPJF6e3Q+hIV7W7V0NeBKPrYamO/YdkzhHR3uHNWATMYpb2rd4rws/pjW9xhRrCWaup4bPYO108V7rGzQFQNZuQJmNzKwiLF19ArtOZUFn4NesmwsHVxcFNDojjGZNTKCvOybf2AGTbupQO+Y2hRsQOxbwDL/Ws7fZH4En8nkSEmUG+XvB06N+E1DL4KmOlweBpcPZwNE8QEt0BAITtcPIOtHGKXT+Fm+qKbs34cw/P0BZmAuDXucw0sLFzQMjXnwfQW3as5lXcSoX9Cv2dxIDN2ebtjIvBwfffh6lGWkOpezq6orAgACMvmEEJk24B+FhDZv1to6XTNNq3lAKlB2GSZ2C3zcm4o1PjlTMz8WFfBe8MPmOBIwd1QbulpOzFMdxiQAnK7scy785gR37M6HR6q2CkPr1jMCK10fwwEmChqc6gK0KaBE/VVHUHcMv5jFYKQSkjKu6juNCmMoeJAAAIABJREFU7ZFYk1QL1zgu1kxX4NO01nJdz4ZMdekbAE0xdFodPv79FH767yK0eiNcFRweG9MRtwyMgYenG9IuF2Hl2kQcScoDkby2CPHG8xN7YWC3qNoZpX8s0Gp07bR1la2QtrqoVAmtrpIMNMDXE95eUjMXXOUA7FRvcuBJGKFZ3z41tAmeLwT2XAHIbEelYmM0gygxgGL3WDZMGx8IC9gh+6+qtBCHvnsfl4/u4RvnOKZNcvP2QUSH7gjv3AeBrdvCJzQCCncPEKO4XquBZ2AgOBdexWvPPCje/Cvus6GFcnRCVhXmAS5uUHh6wKTXoZW6EG3zknHy+AnmSJyfXwiNVlthz+7cKQGzZ0xjSWVdzWOsm6Uvt1qnEiDWY10WULof0PPh1W98fAhr/k1mIMFFoWCbvsWPoWt8CGY90BUJ8cEMRLm4iBxhpYAlFqFtgl5vQkmJBr+tv4Dv/jgHFZGoEWu+iwIhQR4oKNIw7VNEqDdWr7wJ3t5u0gCUlDGw91AkWSfapwr3ExF4qsAxEgCUs4NMxYhqARxVWTciAMZzPQ0jyt06XWJNp3ETT0GQsQ7Qq9ka3n70Mpb8fByZ+Uq2bl+f3AfXDxCkCgKgVWkx64PdOHQ+j71TQ7tEYuHDfRAQ4OXY/8mZOY8ES3nwosc0CO0TmeuKS1Xs8GMpvuQ7612/ms0mBZ4YoFBrQWo+8rMhHgjya3Bzvfa2UdoQs8qBXZeBbKUNvyLBadeWKa4CRIkWOrVrMOhRkHoeh1d9iIK08/yHwcMLAS1i0LrPcLTufx28gkL4o6yN+rbAmRQQZY8+oUpEnugDIqzX1hMYGwSEugJqtRq79x7A73+txbnzF1FUXMw2jojwMMZKPWL4YLgTu7lcGpcEDOWAmhjDj/GUBAD0eiMefHYzzqcWwd/XHTcMbIn0rHKcuVAIpVrHNEL0vvbpGoYxw2PQqX0IAvw94OvjBg93F4dJeY0GE8pVOpSUa5GZXY7dBzOxcccl5BbwfZOGKyzYCyMGtsRNw2PwytL9SM0oRVCAB959aTC6dwmTlvS3WsBIAoCycbqzRN5VV/sk1cTHRiXWNgmHWgvXOC4YHHc9gIDGtW7rY7R0yFBmAlk7K5L6ZuaU4f1fjmPrsUz2Ttw5JBbzH6KUN1VLakYRHn13BwrLNPD3dsMjYxJw7/XtK7W4NZ0TpwCCOgLhg2vHFFjTcZB1xGhCSZkKKk1lihZfL3eW464+S9MDTxoddHoD+wjThkzZlz3rIQNzuQ7Yexk4VygCTiKzWAW4oVOzDbW9+ERJrN4550/i2JrPUZCWxFKm+IREIKbfSLQZMhq+ka34vVEcfCEGUcLrDkx1FSDOvEqdReU5jATkgAg34OZAoI3g0EA50Tb8uxV//bMB55IuMmbqwAB/zJr+GG6+8Qa4uV178FufL2Wj7dukA7TZPAWBJtXKwSYtowTTFvyHvCI1Wkb4YNkLQ+Dh4Yp121Ox49AVJKUUMfOEBey0CPNBl/hgtG8ThBYRPgxEeXu6wtWVQuF5B3CN1oBytR4FBSqkZJTgTFIBzqcWg5L8WkpokCd6dArFTdfFYECvSHi6u2L6gv9w4Gg2vL3cMOPhrrhnLG/CFua7s5upQqpWSQy0nGifLKDGqdO4LQBneTerM7a6AlGsXV8oODL5BDXapXxNBk4s4eWXgNyDgLaIaYs0OgN+33YBH/x+mv2e0DoQi58YgKgI+1q8XzcnYcnqE+z96RQdiHkTeqBr+1D7/qO2HMVtTdgjBGg5CnCvXxBM4Km0XA2lIEULfdcD/b2vyWOy10mTAk/iSVpMAtc6B47RBJzIAQ5kATqjSINqAS22QJQFPNkDUSYTCi4l4ehvnyH7/AmYjAYERMWg89hJaNlzMFzdPRxSDlg2aIucqmiMRP1W0Yg5AFkO/bcEG76/CzA6COgsWvd6vR6nz5zDd6t+wb79h6DWaJgf1LNzZrBEw9f6GdbrW9noOjcBesoxdBFQJQGGEn4GgvWycUca3vrsCErLdejWIQSfLBoBN3cXppE6m1yIvUeu4ODJHJy5WAg1RVgIiqe7CwIDKBmoGztRE3iieuQIXlymBRFeCgud1luEe6NHlzD07R6B/j0jEBpceUr96NsT+Gb1WbgoOBC/0wsz+1Y121kalGKqswuMBKOSAp7MMqsCoCSComppn+pyjXEeUHBjAITUZS+Nu22THihLA/KOAOQkbi5nLubjpc8P4FJOGQJ93DHn3m64cUAMKLLOXtGodFjwxUFsOXqZrek7hsRi2h1dEOR/lWYtVy8gtC8QSLQT9VfoO16m1LAfS6FIO4q4q8/SpMFTfQk2sxT4NxUg7ZMw/ULFpigCSZZxss3PxjVLPWVxPo7/+TVS929mjuGBLWLRe8JMRHToBhPHWVF9SHVGF2uShB890gNYtFhCWVq1bSdq0J4pz1MB3BgI9LIRoU5h7Smpl7Di0y+xZ+8BxgvUvl1bvPDcHHTtXL8vcH2tpQbfL30ENOmA8hygvQKgUusjXEvvf3UMv2y4yHyN7h7dFs9N6201NdIWkyntQmoRjibm4fjZPKRfKYOWTh8SCoFrMsN1igtCz85hSIgLQvvYQAQHmT8gAgCybU8G5r+1h5kDCFwtfmkwYxhnRfyNuipgJBq4FABlfp+qWM8kAKgq4MkMxmyKrxbMc1XarWhTAYViHIAwCU+uGd5CaYlI45R30Ao4QW/EMyv2YpvZXHfb4Bg8cWcXBAc6Nk+RheXE+Vy88uVBpOeWM9D1zIQeuKF/66q+g9USNwcEdADCBwEUgVdPxRZ4cnN1QWhQ/SaflsFTLS8IshgQcXEeMenb2PCsPgVCTY74d9G/yVyXenAbDqz6gFEQeAWEYODD8xDZuU+FVsaR35IFgEmlRLBK6yIg0bQCeiLZWSgVHNEeuBF4CgL62ln39KKkpl3CS6+8wUx4FIl3w3XDMH/eU/D1rd+TRi0vlcbfnKEMKDsGaNLMqSOMNn2HdDoDnn5rN/Ydz2I+HK/M7IubR8RWzl+w1nn/Bl6blJuvQnJ6EZLTS5Cdq0JhiQYqjZ6FaJMGyt/HHaHBnohu4Yt2MYFoHeULf38PBPp7MF9HK5ciQR85eeW4dco6pr1q3yYQi+b1Z/+vEnXnDHxYZmAPFInr29Ri8X+0sAVYDls2sY2wvp0+q6V9srRRy1QFNAde89Si8a/xupiBMgPIJh8ns4bW3MeazRew+BcikzWiQ+tAPH1fd/RKCGP7OwGkXUcv479jmShV6tCuhT9uHRSDyAhfdp2cqX/bwpv7qH5cS398/PRQBAVdpWnLKxIIHwJ41p8Wkb4J5SotM91ZCjnRhwXXb0CCDJ5q8eUgKo7NyUBKMd+omAaA/dFOMl+2gYrMYsLNXFVWjM3vP4vCjItQKFzQ6+5piBs+Fi5uZq6LWjCpsTHTxmcZu2DztwX6bJ10bQEoy95M19w4YFQQ0M/BuqeX5cjRE3jiqWdA2iiiLpj5xFTcPPqGWnxaclM1lwBFB10ESg8ABuLwEqwOGx/1lPRivLRsP86lFLHIod+Wj0bLKD+n9AD0wSCgRFF5xI/H/BgFgIW6ovxW9ENO4RW5rpxoi6jdO6b+g4ysckSGeWPOoz1w/RBzRnlb1pG61j7Z4LWqiMATeo7VtvbJ8n6L+Z1sdi5yNBejO+G/KU6FGwWO5bdzhCxrvgIbbU1NDpCxviKQwjKPzCsluG/hZii1Bvh4umLymA548JYEKMxRp0t/OIbfticzYETrl8xzEcFeeO/JAWjXhk/mm55VivdXHcf241fYweHuYW3x3GRrDW+15ebqA4QOBPzaVbtqbVWg+VIgmDA5MEXrhofI4Km2ZFxv7dBeQ1GUBy4DiXm04Vub64SmOwuAEob+2yKZtJxGLQDqwp4N2PPtu6x6yy790Gf8dPiFWyfztbRtEYQFyOg0KuReOIVL+7ai8NIFaFVKePr5IyyhB2IH3AC/VtEsSbCw6LQaFKaeR9ruf1GYcg46ZRlcfXwR0r4zoofciMDodlC4uVkBPqNeh+L0VKTv2ICCC2egLSuFq5cXAtomoPXw0QhsEw9vT3eMCrZtthM/wLcWL8Ovf/zNTlajbxiJebOfRGBg/Tov1tsiawgdU2SQvggoPQSo0+x/F0Xfy237MrDk62O4kqtERKgX1n4y1mYkqO2EuDY+vjY1OCIBObnn1SX78feWVPh4ubKcdpPHd6psoJ5NdxZTugiPVCXNFBxuhLOXrH1yBIDE662aZj6OIz9F+uDK4IkXpQlQ5wGX1wJGQT5HMnRrDXjuo73YwUAPh/6dwvHqlL4ICfZiB4Z1O1Kx8KtDrBUCTUTjQVpTOli0jfLDdwuuh4cXv39v3p+OpT8dR3Yhn0T403lD0avL1WRw4ICQPkBQD4Ai8CQUGnNKShr++HsdUtPSSQ0Jk8HADj49e3TDnbfewsiRq1PIWZzoCiyFNNgRofWbQkbWPFXnCdq4lwKEaJ2eygIuFgF68SnODpeSBejYA1HCDdBoNGDDktnITU6Eu5cPet4+FXHDbgGnqFzM9sxx6vJSnN3wM85t/QN6rTW9P43BOygMncbdj+iB18PVw5PtdQatFkmb1iBx7Q/Qqatm8nb39Uf8LfehzcixcPPi1cLMrPjfepz65XPoVeVVJOXi7oG4m+9B13F34ZZoP3SVYIHLzc3DfQ89huLiEsRGt8a8OTMwoN9VnqSu8nk3y+oEmsgJXJUMlCcCRgFjvAStzJe/ncHXa85Cqdbj1utisWBmP16MEjQp/H2iGyX06Sxa7u9NKXh12QHW9G03tsGzT/Rmpj5WagKebM3HslikzFOkfaqp5om6lAyebC3maoKkiiZE9ThuKDiOohilfXCb9ntFwCkXyNlu7ePEaGeM+Pu/FCz77SQzx0UEeeH5B3phSC/e5HnpcjFmL9vDHMg93FwwpFskM+ltPpyBCxklDEDdP6o9ZozvxiJRVSodPvr1JH7fkcqi9dq28MfKeUMRHHwV5jv/eCCkP+AqrY2CgkLmt/rH3+urPFYfb29MfnACHph4L1yqweNHmqciAXii5RYZVr8HaRk81fCtVeuAYg2QVQpcLADylZXGC3ubly2fpCoO5aKNltoqvpKGP19/FCYyYcV1Qb/xMxHcul1VOgIbBJsX9/yLg98vZbnt7BX/qGj0nPAkIjr3Zh+qzOP7se/jRYxQ017xDolA1/GPokW/YQzE5Z45jr1LX4ReUxWgWdrw8A/EoPsexmN3jUF7X2mb6hvvLMWaP9fCzc0N0x97BOPvuUOmLqjhmq1RNWIIV5NDeBKgy7U20TkBDHQCLSxS472vjmHTHkrEC7w2qx9usuPvZB/wSABPUrRRgvGmXy7FXdPWMS0xURk8cl8ndIoPRoCfO+9DKFyejpQnwmtXBeqqzlEIoBgoqgbglESaWUtAySYG4waakwNLe89rtDYbRSUzcMrfD6ivVMn+cD61EG98fRinUwvZ+/HA6Hg8Nb4rqZhQWqbFsp+PY+2eS8xc17N9KF59rC9ahPrgn50p+PC308grVsPLwxVvP9Efg3rygCsptQhvfHMYp1IKmaZq/PXt8OTdXRg1SI2KVwsgbDDgzpsHnZWz55KwYNFbSE5Ng5enJ/z8fBkp7pXsHFb1hpHDMfepJxEWKt2PSq3VoYSBp0ruQvJ5qk+9ZrMCT7Q4ieFdT+THRiLfMm9IZjMbPQjLAbAiVQLzu+Dvp/QqaqLm0ADFaiBfxWudKAVLRXGSs67CcdtSwfL0zfWswpTN105vWY2Daz4Bp3BB+0E3oe89T8LFo5KaXszpJNw4N745E3kpiaw3Dx9/RHTsCc+AEOQnn0Z+yjn2d45TIOHm8eg45j64eflg2ztPI+fcCXaN2MrD4rvBOzQSRWlJyEs6Za7DIXbYzehyzxS4+QVg7/sLcMXMdO7q6YXg9p3hF9kaJZdTkHeWaBXImZhDjwGD8OzcmYiPkpaCZe/+g3hq3gssMmrcmNGY8fgUhIRIe4mdveTydQcSMKoAVTrP16TOBExm8C1Bi1JWpsX5tCIkpRUzGoL9J7ORk69iG/k/K8YgLFygdpTQXo00T7aAhuBvRKx5y8N/MSJNTw9XxLbyQ3zbQOY4Tv+PaxOAgABB+gcpwMhJn8I9wqbkxSlbzN8JK39uKfKqbroWy7ircCSYR1kDkKXgiP6hq6x50tLJ+iCgTCc9k9VjLy7R4PM/z+D37SlQaw3oGBOIJbOHICzECyaDCet3p+GDX08ht0jFANKbj/fDkN4tWRulpRosXXUC6/ddYqTQveLDsHBqH7SI8GUA7Z/tKXjnx+NM2xsZ7IVnJvXA8D6tamZFdfUHwkcAXs5Tv5CP6rbtu/Dyoreg1WoxbPAABpYol+k7Sz5AfkEhOsTH4Zk5M9CjWxfJWzCxjFN6lorlz3GMs60+S5MGT2RSKy43oVDJoUwNlGlM0Og5kGM3fcuZFbYiUS//WCrBEzmncuy0R+CJfqg9AlEEoCyAyV5IvngfErN6W4EowYZYhSiTA7Z9+grSju+Ch7cfuo15AJ1G3snGKqQ2qPi3wMFUU1aCNc+N5/PdAWg76CZ0GTMBHv5BTJv13/vPQ6sqY9dadO2PXpNmwM3bD3/NvQcGHV+H+KO63PkwvEPCUZZzBdsXP8OSDlMJje+Kng/MgFdYFDY9+xDUJYX83zt0RdeJT8A3siXK83Ow990XoCogrQUQF9eOvTi9e9DG6rxkXsnCo0/OQXZOLnp274oXnp2NNrHWaQqctyLfIVkCRHSpvsxrmojwUmiiszRiA0jQhyAxuQBHz+bhfEoRruQpkZ2vRJmSZw+nEhPli18/uBmcQtCAZI2Rkzrs5RXN0gngefaN3di6O8Oqkq+3G3Mij4r0YSCqZ5cwdI4Php+fuzQW8qsCWdaVbfk+2fYLs/10JWmfbFWtAVhizQjqcVwvcFyP5g2e9GVAwSGg7CJAlB6CQuD9v4PpWPLTSWQVKBkB7PKnBqFH5wh214VLRVj643EcTMxlprlJo9pj5oSucHU1m5YBJKcVYd4He5lJz9vDFRNGxWHq7Z0Yf5pSpcMbXx3Ghn3p7NAyqGsknp7YHa0pUKO6hXMFIq4HfAQRsnbaUKpU+OKr7/HNDz8zDe6Lz87B2DE3MhPd/JcXYcu2nfDx8WbfgFtuGtWo+fuaJHgiLq20PBMy8sFAk9bIAx+DkUI+TWaExO/oxI9kCRTmY3nouFcROMyiz6oUEdgRAiXxhuXomqXdilglkQnAYuZb8+rDKMnNgG9wBNM6RXcfXDEk1r6NZMP054L0i1j72jR+X1MomJN5++tuZQuW8txtemsW8lN57VNwbAf0n/Ism//6lx+pqEPaqM53PFzhX7X1jaeQl3SaXQ9oGYueD82GZ2Awtix8HDqVkrVNDuW9psxldWh8e959HtknDrI6LVtE4elZT2D40EGSXmGyn7+w8DUcOnIcrVq2wOuvvADKfyeX2paACSZtHriyU4Am0xxFR++K/fWvVmpx8HQudh/LwukLBSgoVqOkTMfoBGyV269vg5em97W+JBU8sUVcTQDlBMhculyKH34/h9/WX6z6inNgGilKJUN0CN06hmBwvxbo0y0cru5O8u5JmZPdsfEHNnbZfE/lbnQVpjtBe1aTrdz+rNl8LeOzUnuZazq6Zu6HQ08zeKr82Nf2im3Q7RF7eOFhoPhUFeBE46bIuHe+PYp9p3PYN+mRMR3w+L1dWcQoMeR/v+4cvl1/nvktxbUMwKcvDIe/n3UiXJPRhLU7UvHKl7wzeWykH+ZM7I7BPXgNUU5OOR5ctBV5JWo+gu+WBEy8Ob7St686AgwbBvh1cOo0Tvv1sy+8gmMnT7Mo6ddffZEdeqn8/udavP7OUvaNeHDivZj84MRGTT/TpMATmePOU0qUTBOUWqsAavbwqgChKhoffuOqKOy6yQywqjKFW+5zRkgpBUCx8Yk3OHOi0+/n3QadRomAiNYYNGkuItp1qeIUaksLlZN0EhvfncOGSZQGfSfMQrshN/HEnUYD/l38NHIv8EAoKDoOA6Y8B71Wi39fn87+RhF4ncfdj47jJvFT5YDt78xDduIx9k//qNbo9dAcuHn7Ytsbs6FXK6FwcUHsiFvQ48FZFZv/vmULkHmYT14cFRnBwNN1w4dIenVLSkrx9nvLsXHzNgQFBuCd119BT4laK0kdyDfx0T8lR4Hyc2bznGDFij7yKqUOB09mYdO+DOw7ng2lRg+9gagErHWtlI+uX5dw+Hq7YvfRLJSU65hG568Pb4bCTfRBlawxqiZ4sjxbO2CmsFiDpxftxMmz+eyjddPwaMYxtfdIFkv/Iix8lBMH0kyNGNQSo4ZFo1vnUHh42Mi7d5XgqWJfMePFWnMetzcukdtBxSYo1kAJ/+3kmgIUndWTdp7m+YaVnAHydlf1EaTIbK0Bv2y8gOWrTzKtEpnr3p0zGBEh3uwjc/RMNp7/+ADzZ3Jz4fDh00PQu5vtiDl6755+bxd2nchiZ4vR/VrjqQndmemPyubdlzB/5X72e5soP7wwuTd6dqwBeWlwXyCgG0BaKAeFouwmPfI4tFodBg7oyzJEtG7FmxqTU1Lx0JTpUGk0LPDnubmzKq41xkXSJMATmeHyS4BDSSYUltvOEWc5xVUCKKGO2YJaCCjxv1cwygiOgI7yxVUxt9lw3rYJokQbmlgLRSa3H567nTlvB0bFYMgDzyI0pgNba7bIKIXcUKU5mfjrf4/CoNPAKyAYfe+bida9h7K6RoMOf7/0MMrys9m/Izp0R98H50Dh4oZ1Cx5h/ZGPVNc7JqPddeN453STCeuffwhlOZmsTnCbDuj1wCx4BoZg86tPQl1cAFdPb8TffA863v4AP0aYsPXlJ1B06QL/AsdGY97s6ejfV1rUXGlpGZZ8sBJ/r90AXx9vvPvWIvTpReYAuVyVBIjl2KgF1MlA0RGbEXTkpEonX3JcPXUuD1sPXMb+U9kMCNkqBJiG9ozE9QNaY2CPCPj6ebAT9rtfHMWeY1nMfDd9Yhc8dGfHSk4my6snbtDmh170RyeaJdaknXvoo/PdmrP44OsT7Jbe3cLw3JO90SY6AEqlDtv3ZWLTzkssBx7l0KsyPA7sAzW4bxRGDmmF9u0CWa48koGLq51OpYBEUWShTdOdCFQ5mme1THdiQCScdHWvcd2h4Ho1Q/Bk4v2bsjfSCZWXoEh2F1MKMe2dHSgq08LXyw0Lp/TG8L6t2DuRX6TGm18exn9HM9m/x49sh8fHd4GPp32G79y8cty/cAvySzTw8nDB3AndMXZ4GxZ9R2v3lU8OYPPBDPb+3TY0FtPv7YrgQFHqFvHaFPudBHQFgvoACjOvoJ3NZ/Xvf+Htd5cz7dIDk+7FlAcnMTMdlbz8fLyw8A0cOXocwcFBeOf1hdXye7qq/a4OKjd68ES5AlOzTTieyjuCW0oVoCPYSG37KVWucN6UJ9A0VdFQ2dZCVSG5dAKgWB+WtgV9CAEUOVp//yxpnlQIjIjG4PvnIqxNZ6uPgiMQdeKf73Dl7BGEx3dD/IhbGTM53V946SLWvfZ4xSzbDxuLrrc/DIqIS9zwMy4f34vg6PaIv/Fu+IRGsMNoSVY61r9IJj3+zWrddzi6j5/G/KEubv0Tafu2wTeiJTqMnQC/qFbsHgJa/740DQYNT3nQt3dPzJ83CzHRZlJCJ4uaNE/kaEiJgylZ8DtvvIJePbrVwavQTJqkDZ2YwTVXgLJEQEu+aOadksjoNHrG5F1QrMLZi4XYfzobx87mo7DUOvLS08MFwf6eoP/nFKiYb1NEiBfemjMAXROsT7a/bryAlT+fRlGJhvl2fPDiEHTrxDMnVxQpwIK9wzXQPokPKAYT9h29gufe3AOVxsDSusya3B1jro+pSGdBPDrbdmdg8cojKCjWIMDfHeEhXswsWVishpZ8AQQlKsIH/XpEoF/PcMTG+LO0MMR07kaU+sIiHIsDgGhlqrsKkFht2oLqgiTL3KpoorpBwdEBqTlpniiy7gqQ/W8VEkyLmCgf4wsf7GWaIspXd9uwWDx6Z2eEEJgxAb9tSsLb3x/nNVKxgVgwtQ/axzpOsEwHgTX/XsT7P59gjucJMYF4cUpvJLQJZrjtfHIBnvtoP9JzykB5Il96uBdGDaa1bm9h2dgLfTsAwQMAF8f58ubOX4DtO/fAz9eX8fLdcvONFY0plSp8+e2P+Pq7VexvLz43hwUBURaJxlgaNXhSqoFz6SYkXeGj6MQbsS1tkPAkKkWTZK2FqlxsDsGZ+TZHmiZnprwKh3IO+GXBRJQV5sAvNAoD7pmBVp372wxbrgLeWASfidEUEKGlhReKIiL2frMYyfv+ZSJz9/ZFr3ueQJuBNzCzG/Wt12nAubpBQX5LzMxnxNGfPsb5Lb+zOhRRR/xQ8TfeBYV58ZO2ikx9nAvv62QyGZH4x/c4+8+PjAeKIi7uvmMcpk97BO7ujk8wlmdZWFjEIjf2HTiEFpGReH3Ri3KeuxrtNBTxQLQDmYAyBdBkAeQczgFkikvPLkNGdhkuXirGqYsFOJ1cgCJRwl1LtwmxgRjSOwpd24cgNMATqzddxNqdaSycekC3CLwxZ4CVf0ZeoQrvfnkU/x3IBEXNdIsPwbNTe6JD2+DKQ0BNwBMDUzaE4aAtAkX7j2ThzRWHkZWnZOBvzHUxeHRSlwpTB7WYfKkY/3v/IDPpkTZp4h3x7L7kjBIcP52H3QevIC2DD5wQFvogRYX7oEvHEHSKD0KbmAC0buGLqAhvuIiTu9oFRYJ9RoAXxcoAKQ7y1QZP9sBQNdccx3UFx/VpXuBJmw/k7wQ02aLTtVl4JhNWrUvCkp+Os+sEjuY+0APdO/CHjYtpRZj13i5kF6gQ5OeBJ+7qjLHDYiX5KOUXqrD4m6PYcvgy0zDdPbItZk/sBk9PN6jUeqxNnujhAAAgAElEQVTZchGf/pGIcpUOca0C8M6sgYhuUQ3ncZ84IGQQ4GI/z155uRK33XM/iopLkNChPZ6ZPR3dBRF1lki8Bf97GxqNBrfcPArPzJ7RaP2eGi14Uml44HQxE7D4pzraKOyBHYta3N7GVNmm0JRXPRBFL4YQDLE3xRHAsrxr5nvWr3gOmWcPw9M3EL3HPowOg8daczyJNmErECXSbNG1rMQj+G/lQp4AkzLQd+6L3uOfgH9E6yrjsrSVd+E0dn/yPygL89joQtp2Qu8HZiEwJq4KaLXMtzAtCQc/X4zijGR2T2xMNF6a/3S1VLU5ObmYNmMu0i9nokunjqx+XLs21dzKm/ntlEJFdQlQpfEbu1ENohNIvlyCxNRCBhRSLpcg9Uop0zBZouNIahTFExcdwABEYnIhylQ63H1DWzz7aG+Wp47A+amz+Xj3m6M4fbGQKYYevi0B0yd2ZczClrV+MjEPi1YeQkpGCTtxD+gegal3d0Kn9sGV0XfOtDLsvREtdilaGfP7Rh+R//Zk4OtfE3HxUgmLQurdNQyzp/RAfLugirVv0Bvx5keH8OemFCaLQX0iMXdaT8S05hmNyTH+zWWHsG3PZaaRSmgXhLwCFVLSS618v8hsEhnujbbR/mgbE4AOcYHoEBeEFlE+zKQi3AeqrFDBPOkdtEzTyn9bIuCUBKBsaZwsf6vJNTQzzRMdTAqJkiAZIFJZG4VM33OX7UV+sRqBvu6YfGsC7hkVx8CRslyH+cv3Ys+pbJbCaHT/Vpg+vivCQ6URU5L26eDJbCz+7hh7j3283LDgkV64fhClyAEuZ5dh2Y8n8N/hTKbVIvPdS1N7gxMDentbpXcbIGSoQ/C0Z99BzJr7PGvhhpHDGDAS08oknj2PV19fjAvJKSwA6NOPljDH8sZYGiV40umBC5dNSKRvgcX9QsCvZG+zsAmULCBGxM9kvbFxMLEIPH4XFkflOdJw2TKp2TLVOdJEHVr3FY5t+AEKF1d0HHYb+t72GK8hEgMwwWZqSwvFtAwlhdj5+WvIOn+czcYnKAzdb38Esf2uA+ciUJ8K2ibKg4Pfv4/0o7uZo7mHrz86j3sA7UaMBUcaLaJ7EIE0rbIMJ1d/jtTdm5jmi7ROkx+4Dw9OGi9Z60TjO37iNB6fNQ86nQ43Xj8CT82YhojwGjg8Nsa382rHTI7gyjRAeQHQ5EOjLMGpCwU4fDYX51KLkJlXzugExD5MlLKkY5sg9EoIRed2wQgP9WG8TSt+OslOxdf3a4k3nx7E+y1xvAPsn1uS8flviezDQE7Vi6b3xbD+vOmWCm3uuw9l4uUPDzATHyX27dwuCBPHxmNQ76iqjteOLAo1AFBXssuwZmMyNmxPY0mG6QMS3yYQzz/ZG10SQqwA3J8bk/HuJ0fZiZ20RjMf6YZhA1pWAJ7cAhVefmsfDp3IQUwrPzw9rScDURlXynDsVB6OnsxhWilypLcU0kiRjxQ5zcdG+6FzQggS4oIQ3z7ItvlE7PskBSTauUcSeBKuNVtgyXJd6jWuBxTNxWGcBVycBEoosk5ARiw4hZSWarFw5QHsPH6FHTqG9IjEC4/0YSlYqHz/91l88PNJlseRHLvnP9wLvbuEV90BxGtfcIdSqcUPa8/j23Xnmfk9NsoPK58fhtBQHxA1ws7Dl7Fs1QlcyubNdy9P6Y3RQwS0L9S28OTEPnfmRUXgKXiIQ/D0+ttL8ftfa+Hp4YH7J96DRx95kJFjCktObh6Wr/gUGzZtZfQFHy55E337kG9c4yuNDjzRs72SDxxMNEGlteN75CRFgWOwI9AwVWwYlUcwC4giDigzlrJ66s4j+mxooXhMZhXpJ9zwspJP4p9lfNRcq459MfCemfALq8xYLs38yJvwjq/7Dqc3/cJStbi4uqHdoNHoddc0ZoajYrXRmt+l89v+xMm/v4WmrJiZ/oj7qf/D8xiBpj3Qd2n/VpxY/RmUZn6n3j27MX+lAP/q5SNa+fnX+Pyr75l/zLQpDzEnRA+JJr/G9zrW0oiJU0Z1GSg9DWjzkJGeiw37LmH3sSsM/FAaCPKNYLQd5kKbaff2IRjSMwrdE0IRGuwFP293eHm6srW583Am3v7iMLLyVRjZtyXemmsGT+a1W1auxdufH8G/ezMYaV9CmyC8M3cgWkT6VrwnlIpi35EsLPzoADMJEvgK8vfA0D5RmDS2PdpEB1qb4SSYtWy9g8K/kUly/fZU/LU5FcmXShhpIJUObQPx6pz+aBsbYJVQODmtGNPmbwNF4tHcx4+Lw5T7OsPLp/JgkZuvwktv78PhEzlo09ofrz8/gGmuCJCVleuYg31aegn2Hs7Grv2ZuHylnF2zFNI6EUD19nZlrOZjR7fBgD4RcBNGIQo1TwLqAivNk1n2VqvGhsyqDZ6E7VbpUGAqtXWtom5PM3hq4gzj5EOovAgU7gMMVVNZ8ZuqCT/8cw6f/5nI3j1a8+/OGojuHcPZej9zIR8vkk9Sdhkjw3xgTDwmE1+T2F9OwvaQnlmKN786jAOnc9gX6pYh0Xjlif4MBGnUenz0y0n8tjWZOZJHR/hixfxhiCRiTWfFuy0QPNgueDIYDLjlzgnIyytAZEQ4Zs98HDdcN6xKqzq9Ht//uBoff/YVS/r+8AMTGPFxYyyNDjyRpmnrQRNKzOm1nGlfnJnjrK4LtFBszYt3JaH2yexPVPFlEGl9bLUrBCfV8ocymfDTq5OY35O3fzD63/EE2vS+zq7TuEXDJhw+ySn/0nns/u5dFF7mzWiBUbEYOfNN+ITwmhxbYyrOTMPBH5cj26yp8vQLxI3Pfwif8EgroCU0S5bnZeH4TyuRcWQXa5f8m1Z98yliois1EVJeFvrYjr1rIijHHal2KbfdSIkUB1Lab3r3mADyuyDzgeoyziXn4bu157DtSCbzRxLTCbi5KNCrYwhG94/G0F4t4B/oyXJ/0sm4oph/dQae6H7auKe/th2ZuUpmmhs3PAbzybxHpgHLu2Uy4fiZPCz6+CAuXeEJWgkYkwmN/KXGjIjGwB5R8PO3Q0rJV6j66AR/MugMOHkuD//uScfmnRkoLNVazf3Goa3w8oy+8PIx+92Z61KC1tmv7sT+Y9msi56dw/C/ZwYgIsybH7/5Pgae3tqHwyetwZOVPyUj3+UpHM4mFeLf7enYuisdV7IFeQHNU6FErwTCHrwvASMGt4SXlxmo2dCwVdnPhEBH/LtZSlXAk0V6tsCpULMk1jJV45oClOqpe9MnyaT3LW8LoCuyu52cTspnEXRn0/h7pt7WEdPuJZ8wMEDz6soD2HLoMtM6dWoThE9eGF65NmuwSW3YlcpMdLlFaqZhWjStL0YO5M13ObnlmPPebpy7VMTeuTGDorHw8X6VJnZ7/ZHDeFB/QGHbYfzkmbOYMm0WA0SdOnbA6wufR+vWtvd7YiB/7/0VyMrJQYf27fDD15/UYJb1X6VRgSc6vB09a0JShnkLsUTFOTC5OXLstojf6h7RhmKlSWLXKncQflMS+0JVxslUrVv5wIWgz9bJUAxkjmz4Dkc2fMtOMfH9b0TvcVPh5W9OUyIcs700LyYTTmxchZObVrHIPYXCBYMenIe2A0bxwMlcT7g/0uZ/Ydd6HP3tM2iVpeyj1W/iTLQfcasVJ5UYwF4+tgcHv1kKTQn5wHDsZPHQ/fdVa7WTVuSn1Wvw3rKPWRtE8z/3qelo0eJqMoRXawiN5Gaiv9cD+hKg+CS0hWeRmlmM1ZsuYNOBdJSreE0LvSokRwJG3eKCMW5oLIb1jkJAoNkB1IlZyCF4Eny0125LwWufHmZgjaLTpk/oipuGVY3sSc8swaerz2DvsWymqaEPh6WQD0h0pC/iYgLQItybndTJFEimPqIBYEMl/3eTiaVsIG1ScakW2Xnkd1TCfhizublBmjv5bLWI8MF943jHb0/SqAkKacuIMPPLXxIZSSGZ2F6c0RtD+vMcNayYlSj2NE+8oEXLRvBvnc6IxPMF+H3dRWzdlYFypTWZKJn2unYMwYPjE9Cjaxj8iBRRqOAW7HNWuMZBn8LRiLXK1VrgYiAlrGzjWrNIz2KkHF27+ITZdgqt7Y9+OoHft6WwNd6+VQC+/d/1cPNwZf/+a1syVv56CvnFGrZGl88bgt5deZZxSyEtEa1z24WDn7eb1boz6gz43+eHWXoX4isjE/y7swchPIxPi7RhVxre/OoIcx4PD/LCnPu7M3oRZoa3V/y6AgG97VIVfPHND1j52ddsjxk5fCjeWPQiCzayVZIuJmPx0g9x5OgJth/9s+ZHhDdCV4xGBZ5yC4H/DhtZqhSrIgFEOTKnUVuSARTtZhUM5BZeKH7XtKfxkaqFcgSiivMysW7FMygryIanTwAG3PkE2vYawfygqP0q5jazgCx9a9Xl2P/LB7h4YDO74h/WEre+/BkUruYTvg2tGyX5PfH3tzjz7y+sjndwOG597WtGuMn65KfNiqV/SuuStPVPHPtlJft7aGgIfvr2UwQGVC8D9sXkVDw5ax7yC4uYqe/RyfezpMBW4e32X/VmcIVAkxbQFgLlyUDpOaRfyceOg5lYtfkCsihTNeUmdFUgItgLrcJ8mCNpdqEKN/Rthafu745I82bKbrwa8CSsazTh1RUHsHZHGntP+3QKw9zJPRAXG8S0WsKi1uix71gW1m9Pw4X0ElBUngXs1cYDpLkTnw0BsH7dI3DTiBi0pggj0VwJqJMW6Z2VR5hpjz4iD93VAU8+1M06lYwQPNnSPFkG7QTM7NiXiaUfH0V6ZhljMI8I98aV7HJm8qNCEYA3XheNO8e1Y+ZAApPCZ1TpfSmdcdym9smZ5kn8EKoBoDiuPziuc9PVPJG5rvQEUESZE2zqA0GRnZv3pmP5qhPIKVQxJ/ElTw9GNzNJZVJKId799hjzQaQ1N/Gm9pj9QFUOu3X/pWDX8Sybr4SrgsOLj/SCh0WLar4rLaME85buRkpmKTMF3j2qHR67qzNvhjcYseDjA1i3+xI7VPXvHIHnJvfi3w17JbAvQADKBkmmXq/HrLkv4MChI/Dx9sa0qQ9h4vi77DZFlAXvLfsIf6/bxDRVz82diXvuvK02Xvlr2kajAU/E4bT7qAnZ+WbAUmWDqvyDPR+gKiBD9NGw6WRtfhyOzIM8eOD7r3Qm5//FQJUFYAgfrWD84uu2gJBep8XJ7b/h6IbvYNBrERaTgEF3z0BYdELFx8AmQ7l5FMrCHOxb/SEuneCZvjsMHYsBE2abx2z+eIqAEOWqO/r7F7iwZwO7r03/GzBoyvyqEXkCOWpV5TizdhUSN/zE6lw3bDCj6JdKTUB1srJz8N6yFfhvxy4oOAUG9OvDuKGiomStExOqUQdocvjEveUp0CoLceBkNlZvvsDSPdCJllTy5NPQt1M4BveMQuc2QZj+zk6cSytCl3bBmD+5FxLaiRIs2/uYwonPk+g9KihUY847O3H6QiHc3RS498Z2mHxXJ+tEu4I6arUep5MKcOJ8Pi6mFSOnQMm4lUibRKdjLSWUdFLIj4g4pPx83BAc4IGQIE8Wit2xfTC6dghBpCUZsY05EnD54Ovj2LqH/LVM6NstHG+/MAj+/tbpMKw0T1cDnvZmYulKHjx17xSC+U/1wY59l7H3YBbOXSyCyqwtjG7lh/G3t8f1w1sjlJLF2qMtcPDchGKrlu+TI6Dk7GGwcQ4Bx8U3XfBEkasF2/gDjK1iAtIul+Dtr44w/yNXFw6TxyXg0fFdmLaFNFLf/JGIHzdeYFol8jdc/txQ+BAIEj3PNz87hN+22Ndubfl4HAKCBBQCZixHoOu1Lw+z94c0uXMmdceQ3i3YgSAzqwyz3t5ZEZl3/5j2mHhLB/iQFstWCR4O+LS3+TzTLmVgxpzncCUrm0XXLXlrkdMUWj/89Cs+//r7/7N3HeBVFN/3vPRCKiGhh94SSCH03qWJCv5EAQFBRKQ3UVCKoCIIiAjSQamKiHSQ3kkCCSEFCD2F9N7b+3939r1k377d9zYNEv7O9/lJkt3ZmdnZmTPn3nsuSASZ1MbXrV4uY1ZVrEsqDXiKjAFu3ilgiXlZUVPYEiBKpy+UHodyBnv4gEcAfnSd4opMebwXLahLFxMl6gulak9ybARu/L0ez4O9Wf/rNG+LLu/PgoVN0SaolSdPNU5kdvM5tAkPb54G5UTq+tF81PfsJs5Yqdqbm5WBuyf3IvjMASjz89FuxDQ07DqwqGPCcaG84Xk5eHjhCO4c3Aplfi4+mzAOIz54F0aG8sTy4uLisXP3Phw6fAKZWVmo5lAVX8yZji6d2v/HOtH2mRnF6TRlRAB5SUhIysCRi09w8PxjRMRxbBOZuXq2roUeXrXg3tQBZuZGSMvMw8dLziH0eTJcGthh3ket0VwOeFJ9a3LNdurJceVWJJb+6ou4pCw42Jphxmg39OpYh4Vha2wOgu+XNhWKAKT7SFQzLSMPOTn0XwFzROf7bdFpnfyFCKAZmxqy8GxrKxNUtTVlDu/V7Mw55oj/DMHzSLTwrxMPsf2PEJaapYajBVYu6ISmjQTAUg32FICkzxN/bdfxzEsC8LR1bW9m5iRn9cvXI3Hy7HNQ3j3qq6WFEfr2cMa7QxqhSSM79r2K4RoWKCX1fN7vSwSgRB9YeDbUJl5YG3tAoWigg9KsWBthsVqTmwDEnwPo/xIlKzsfO/8Oxo6j99m7bduiGr76pA1qOFVhprTrfpH4brsfm+v21qZYNLENOnoWBQHxq/1lzx1sP8zlIBUWeu83fhsKQ2HKI9Lqy8nHsk2+OHLlGTtMdW9dE1NHuKGWKojj7NXnWLTJhwnFUmTe52M8mMlQy3ynMAGq9gTMOb8pYTl6/DRW//wrklNS0LxpE2xevwpmZrrFNH1u+eP7lWtAwMvKqgr+2rOdqY5XplIpwBP5Ot28o0R4tLIwkrJwETAQIU0FGilSi4oYU8N/eVKmPFEGiy2u3CpTBLx4Kyj7J8dEFfASD7PnibBQ6qv5i11BQT7C7/ni5pHNSIx6yiLf3py+lrFQ/HoKTWq8usk0ER/5CBHBPjC1sEK91j1gYsHZwIULKvtZlY4lOSoMEUHeLDLPuXVXmFpzE7zwHn7bVcybWVo0TB7dQBXDAnTv0hHVqzvJAj7EONGJ5NiJ00hJTWP3TPtsAv43dEixmKvK9AHKbmtOHJByH8iMZKCJUj9ExqSzBKKUOT0lPYdNv6Z1bfHhgKbwcnWEnY1ZoW+1KHjii1QK5qFGu/RF26kv5s0FCvPf9c89bP37nir6zhbLZ3ZALaFpQIw1EbZFqWRsGkWs0VpQmNubzsGGBmxjYCBJTx8K+6S6lMCJf1Aslv3si2eRqQyEzf7EA++80UjDQVxjLAxKAJ4E7RIDT+q2k78VOZj/8XcoLlzlnIjJF6a1uyM++qA5WrWsxjY3vaY7HWPxMnyfFIo+UChos5V6wbJnfsW6kIRlE69w8h8S5jpqsF9gND7/6QYSUrLZ4WHOaA90a8vJXSQlZeHLtTcYI0XTdvSgphj7TgtYSLA+vx8KwU9774qOA0VtXtz+juQwh0WkYMbKq3gayWk/TRzmgrd7N2A+fxSJuvo3fxw8/4TNqd5tamHmWA848FkseqqRPWDfFTDRlk6gfeX7lT/h8LGTyM3Nwwf/ewczp03S+86Sk1Mw+8uF8PO/yyQLvluyAD27c6nDKkupFOApKVWJm/5KpFLeOt7IapjZxHzT5IIoHbS3HJMb1ybV8YzVpQZR6iObtsBmcU2I6nakxL/A9UPr8SzwOnvqu19uh61jHS0GST1MfIBIE52YIebIZ8SjZ9UMkmAcOPDI3aNQGDCVcir8yDrhJksR3V0clahnngtS/zcmHSgd2iTq+zMzM7HvwN/YumMPsrKy2K9Hj3gP48eOgrm57lNMZfnYStTOvDQgJQRIe8wphJMAnwJMDZwcTS/cjmSyA1R6edXC9OEtUc3BEkaCMGdZ4EnHhnv5tg6pAnXHBED6eWQqVu/0x5XbL7jEu53rYMnU9jqZIOF8KvxZEmQJ/iAHjKmuSU7NxqIfb+LKLcq7p8Tg3vUxdWwr2KnzfonVVZ7gSTX+BBKTk3Pwz/HH2PhbIMjRnDbdJg1tMX2iO9xbcQBK/S2qlxwtzxuR9stmntT3quNf+JXr+puqDwrFACggzqSU6DuoKDelhwDJvkCBhCwBs6rnY+zX5xD0OJG9p+F9GzFBWGsKAACw/a8gbPwrhB0qPJo6YO5HHmjkbCcaRErX//3vQyzbclt0BGpWs8ThdTxrgOAqOiCcvvwMizf6Ije/AHWcLLFiRkc0qm/HDiH3nyRi0S838TA8BabGhpg72h2DejVgB5LCYuYM2HYAjLRlZigSmjJA+N7mksX//ON3LCGwvkLfGzmN/334OPLz8/DOkEGYN3uavtsq1N8rBXh68lyJwFAlssm8rEMPSc2YaC7ARZNAFxDSYqEEG4mUH5V6AZM+zXE+TxprEI95Uv8tIzUBz4KvIzUxBkYmpnBybgFH52YwMuGAg3rtSo6LwLVDZLrjMmWP/u4QTMw5nQ6pNoiZ8uh6DU8SHewXP0xb/RwxEEv5UDs7Ah4lEIwlJ0LKeUS5j6iMHP4upk2eIAt4VagvqqwaQ1pNqQ+BRD8uko5XElKysOo3f5z0DmO/JWz6yZAWGD+MHHR5hfdOSRn84yXnNc12xDwJ5rkUUVBc8KRuxQXvcKzc7s9SoVD5dlo79O3iLA9ACTd/0UNOycHTrr9CsGZ7AGtXw7rWWDijLVo0qSo5huo/MLPdDyJSBcJ3z28a79+SzJPwXQC44fsCX35zneXUo1Lf2Rrfft0RjRrYaprv5IBGVftkM0/qs5+6X/yf9fzNQPEmABGRx7L6Pl5FPbnxQNJlICdG59M377/LwBEV10b2mDPWAy6NuXkVEZGCd+ecRk5eAawtjTFrlBsGdq+vUyqAzGvEYokVMsHv/J6LmJYqCUlZ+Om3Ozh25Rm7ZECnuvhyYhsWmEBO7UfOPsaKnf6sTbZWpjiwog9s7XnK5lbugJWnqLP4dW9frFy9jpnfyK/1/KlDsnX4Tp05h+9XrmV+T40b1seOzeuYmHJlKZUCPPkHKfEkTAmeYK+WqYkGvBAclYKF0gJJvAVNF/ji7hOsKBqMjoqNKpwZCiiV+UiKfwH/Swdwz+cky//GL/bV66N1nxFwdmlfCKKSBODpoxXHYGisOeHETGqUd+6h7xmEXD3KFMLbvfMp7KrX0xllmJeXg7CAqwg+9zcMTUzgMWQcqjVozpooHAsKCGrrALjZ5sHn1m3s3LWf5TEbP3oE2rbxlAxbVfc3IyMDO37fVwiefvx+Cbp16VhZvqMyaqcSyM8GsmOBhNtAVpQWHU8h+Gt2++PQ5afsmbZWJpj4lguG9GrAIus0Ch88ZajAUxjP50kMPPHmO78u5vO0TUIkk3+hYBMn9fFNfwRh38lQkB+ITRUTbFvaszDVCbtV7sYvh32SukbwnHuhCRj/xTnWJusqxpg0qhXe6tdAi7ETa1tsooTOk3AWSIC/4oAnYg58/WOwYt1tPFOlf2nUwAY/Lu3K0ryou1V4mBH6REmMh2wApe6TECwJ37kG7UU5MQdREqcy+i4qQDVMRfwWkB4sPHZqNC7ofhwmfnMRmTk0r0wwYWgLDB/QmJ1wMjJz8dk3F3H3YQJTle/fqS6mjXJj5nVdxfvOC0xadln0kg6tnPDzgm66B0gJ3A6KwbLNvnj2gnOH+GFqO/ToxPkwvYhJx8+7A3DmZjjzs+vTrjYWT23HpEGYrpNNe8CCnP81C7FHzPF7+y6kpaeje9dOWPndYtkvKyo6GuMmTkd0TCzLGrF04RfwqERJ3ys8eMrNBXwDlIiM5r5OUf8c3uvSMOXRB69x+uOxUDqcxksDoFgbRRdRdYoXzl+BkubGhj/A9RNbEfE4gKU9ocYakQyAsgD5edxJ08jYFF79RsO1yxD277TEaFw9tAFP7nIClCMX74eFdVWdjByNQfTjQFz/6xfEhYWy+2q7tEXfid9qjSl//BIjnzB5g6hQ7nRevYkb+s74UUuewMoY8CTgZA9Ex8Rg+Y9rcfkqd1Jq6dIcG35eyST7dZWUlFRs3vY79v55kF3269qV8GqtHbYr+8usbBfmZ3GgKeUBkPaoaBbx5m9mVi52Hr6HLUfvsd452Zlj7KBmGNi1XpGwoujcA9M9YsyTGHiieyRYEnV1WuCJ0rOIZWUXAQwknknq496BMcw81s2rFhZ82hq2/E2jNACqmOlaYuMzMGPpZdx7mMRUnPt1rYvPPmzFJQaWwXZpMU/z2jNnbq0iypQBOsGT8F2Q429+AW76RmH9trsIfZzMNri2nk74+vN2TOZAo8hov9Y6qgtw8iuXC6AUljBQ9AMg4nRf2b5L1t4CIPMpkHwdyE+X7EFiUia+XueNG3ejWURdN6+amP9xa9jYmLF3uPvwffyyL5C5QjSsbcMYKdEULIIn3H8YjxFfnhV97oBOdbBkWge9o0oRrXuPPcCOw/eYHEgNBwtsWtidObBTueIbgVW/3ykUrl38aRsM7F4PMKsB2HQCjLWBcGpaGtb8/Cv+OcpFYy9e8DlL9iu30FowZeYXLOm7paUFxo0ewdJ3VZZS4cFTWroSt+8qESsIbBCenHRFqWkviDwQJRGlotYwkvIj0MdCsQVKuPCofiZZg7TkWNw4tR0P/M4xxsnKzgm1G3mw/+flZiMm/AGin4cwQUsCTT3en4tGbt2QlZGCa4d/xX2f06y2wZN/RI2GpOTLFS3wqPp91KO7uP7XOsRH0MYM1GzqiTcm/1DUQjVLxtNvSoh4jJv71yL6USC7zrGBC96Y/RN3DxNdBKqZc2a6xjYc80zhqt+tWANKEkmlebMm2PzLapiZ6QZPMbGx+GndJpw6c575Sf229Rc0bkjROq95IQfUrFgg7Snn1yS2ONMczeebuxQAACAASURBVC/AX2ceYeW+ALYQV7U2xcg3muDtng1RxVJTJE9jxFTvVSd4krHhygZPqrkhbMMVnwh8u/k2YhIymajfR0Ob470BjbU0jLTeth5Qx81FQQd0ADFyZP91113sPRzKNjHKbzfnE0+4u/DyJeoZjxKDJ1W9xQVP1EWK2Lp0LQIbtgey1C/kr/Jm//qY/qkHizCUjLSTwzyJvbNSfHYKBfnv9CJetBS1VKBb81OB5GtAFmf2Eiu5ufnYe/QBth26xw4qNatZYMnktnBvwZku/YNisGi9D8Jj0pnu0ri3m+HDIc049X09JTIyFW9OOyF61ftvNMKscfJywz2PSMGqnf64fieaBSIM7MJlACBFewJXW/8Kxv6TD5norHMNK6yY1RkNWrQHrCm9i6aoLDXmfugjZrLzu3MX5mZmOLh/J4uOLk4h5ooi9SgHXq8eXbFw/pxKY7qr8OApKZkiF5RITOIUlLQE7gSLqxDsFEaOiS7q3M2iQIkPJiROkOxe3nWFk0bwOy2gp1TicfB1nD+4BplpiQwwdRw4AXWbtoGJmQUKCvKQFBsBv4v78dD/IgNTTs7NMeiT5QxIeZ/YhjsXDoCi79oOHAePXu+L+jvxx4JA1wPvU3h65zKMTS3Qsvf/ULOJp84xJWHNJ7cu4JHPWRgYGaF5t7dQx40zpZE/cl1rwM0BqG4B5hxOJSs7GxcvX8Ohw8cZgzZk8ACW0JciKnSVx0+esmzbQSH3UatmDWxYuwI1X3ddp5xkJm6J9Oec2CUJ76mLYF7fuPMCy3bcxov4DFiYGuGdHg1YlI4G5a8DNBSLeRL5VkTBk1AGgP+CBe0n34qdf9/Dhv2BDOs0qG2NmWPc0c6dp92l4zsTHReN58kBUEqWGHjNtjuIS8ximjbTxrTCkH4NmOSB5DMEVcsGT6Jrjgjz9FNvvcwfVZWdnY/jZ55h/bYAJCZls9x4n4x2xXtDmzAJCL7pTuNbExlX2Y7j6j4IF1Y1CyXCRikUFF1LpqTi5bEszqb78q6l3HUhQMpNgPwQxYrKLLZyux9CnyWz9zBtREuMfLMZFIYKxMVnssCJs94RzMeog5sTFk1ui6rCqDaJTqUmZ6PHuH9E//rJuy2YdpScQhI1F26GY8V2f3aIsTQzwuwx7hjcqwGbf5Ev0ljeSf/7cQzMDOjeHDOnfooqDqpobsFDKM0KWRni4hPg7uaKTetW6XXPELbz8ZNnGD5qPIukdW3RDF99MRsNG9ST051Xfk2FB08JiYB/YAEIRKmdxdn3KlgQZDFRdILXOlVqslD0RoSnOLkslMa9vOcII+tysjNx+9If8Dm7mz2tQ/9xcO86jKmFs6I6SSdEPcHxnQtB6uJmFtZ4Y+xi1GjQEsE3jsH7xHZkpiUxUPXW1LWF9+gal+zMNKSnxMHQ0BhWDjWY1IGuyDn6G2k9pSfHsWi7Kg7VWRtJx62lA9DEFqhirO3rSPpMMTGx7HRco7qj3pME0bc3fW7h8/lLkJ6RwWznX86dAXu71+TkKvzMKZ0KmedIeoCBJs5EK7XhRcWmY9mOW7gZzJm9Org64atxXqhGTp0yWCO6Ri94Em70gnpLC56o+pTUHHy5+jpuBESzzb5nu1r4bGRL1FInJtUB/vSBAf53U3itoL4HTxLx42Y/+AXHMdPXwB7OmDOxNcfc6Rh/4RiLgqeGdrJ9t5jCOE8kcyuBJz3jr24emVy2/BaE3Qfus7lAiY3nTGmN1h4C52wZjF2xAJS6ASJgSWO8lbQU1YFC0QmAjISzr3wL1NMAYp0SjgN5tAGJl7iETPy6L5Cp6jNNJ1dHLJ/dEVZVTED5OQ+eeoSNfwYjKZVLNr3xq65o0VR+VE1BXgHavX+gUKaH34q5Y93xv4Ha/khSbSXmdd2uAPz172Pmk+rS0B4LPvVCI2dbtvFd9o3AvNU3WOJgB3tbTJowBoMHDdQK3MnOzsae/X+xlCxUzyfjx2D8mBHFDvDJy8vH8FHj8PR5OPN7Immavr17VPRZwX2uSn5q9QrY5IREJfwDlRx44i0wJWah1MBLD4iSpMHJAq5jw9Jioti13IpTGFmXlohrJ7Yg5NZppp80dOIqONVpxlTKCxXK6V9KJY5um4+wB74wNjVH57cmo6lXX0Q/C8HFv1YjPvIxAzPDZm0AOZdTEQVDIrn/xJzKtaLyVGPFP9E2tgVaOwG2poAMxlnWjCKwtXX7LuzYxamSc9pOb8HUVJW4VVYtleQiErmM9wUyYzl1YpoaukBDfgG2H72HHcfvIz0rDzaWJtj2RTc411UBy1cNnoSbPn+TFfk3mSDGLjiH+JRsZr6YNNwF7/RrBFNTzRQkGm9TTh9ZO3gXCu5JS8vFxr138dfJR0xxmfLu/fZjbzg4CHyGxNov6OOrBE/Ux5SUHEyZdwFB98jx2AD9e9dl5jsbG1NupZE7XjoidLXGvxhSBQpFI1B6FoCnel1JPk+tZiZfAjJIoFLLgYNdSuDo9OXnWLHDn4msksL9tiU9UJ/ACABKCrxymz8CH8Yz8DNlREuMInOdrjxyImPVbdRB0dRF305th75dnYs1uvEJGRj/1QWERacxbbO3ezXA1FGtYGpqxJixH7f74c9TjxgQau3hhlnTJqFxI00XCnLyXrNuI/49e4GxTZvWr4J7S3kMmLCxq9ZuYEDMyMiI5UD9ZNyHxWawijUAZXRxhQdPKalK+AUoEZ/I67FqcRADUAxAqBcP/nW82xmIkdq0SqoNxWeaxJ6r/p0CSE9LxNUTW3CPwJOhMYZN+gmOten0oC2weWTrlwh74MOBpyGfoWmbfijIy8WZPd/i8d0rDGC16DgI3YZO1zIh6mLjNMaJtzmIASiShaptBbSrDvDToZXRHGTRFh9NmILo2DhmM6d0Lp6VKOpC1jhQFF1SIJB4l4uo42/SOsBTwP04rNjthxBVRvavR7fGm0Szy9jk+e0qlCqQchgXAARh/ZLMk9R9wt+r579SiePnn2LRBh+2mThVtcCKWR04iQDJb1IwwpLjJfgD75lnLj/HD5v8kJiSDZrPvy7pDk83VQJWOYwX75pyA08SY6Y1vxQKPHmajPcnnERenhL2dmaYMckdb/TmmTtkME9Sa4DkfOazTkIGivezQuEKhcIDQOUJOxftc24cEM8FsEiVpxEpWLTWG4EPOafc6aNa4f03mzKdpLS0HGz9Mxi/H33A/taqsT02L+upaSKWtXgAb356jIniCssv87uinWfx01Zd9YnA9OVX2TdY3cEC00e7oXfHOqz63Ow8vD31FKLi0pm7Bentjf3wAw29vXv3QzF/4TI8CwtHvbp1MHfmFNiV0FIQGByCZctXs2f37tkVM6Z8ylioil4qPHjKzFTC744S0XFSUWwiJy19Zj2+r5LYgi0XQOlZ7DSi9niLWU52BnzJbHeONI2U6DTgY7h1fgeGarMdy4enREJMGI5tX4DkeJXZbvRC1GzgxjaZUL9zuPLPema6M7eyR/8xi+BUrwWbb0L2S8qJXGzxJNcP2lzIp4kEbwk0USCRvblOKZISz/P8/Hxs2LgNO3bvZycditb47JNxxXY8LHEDyvtGykOXGQ3E+wMZkdwJVowZENnAyYlz59EQbDt+nzl4tmvuiF8+76r5IsQ2fpHfyQJPOuZzWYEnegQBmDU7/HHyynPWrx5tauKLiV4siW+Zyhao+ILHz5Kw/NdbuB0cx3KMDR/UGFM/ci86/csBT7yxkQRPwvFTzy1B/ZJmOz3rSeFUVa1PG7YGYPveEC68vHsdTJ3ojupOlkWCKTIYKNkslRAs8b8bwd8UCi8QgAK0nYzL+3Mrs/pJjDbpNJDNaamxwh9PJfl35mHrH8HYfugeIz3buDpi4ZS27EBA7+TarUgsXOeD5LQc2FqbYuXsDnB3kal9JXh3o2b/i5DHfAaBa9Lv3/dm+RtLUpas88aRC08ZgOrWpiamj3FDnRpWTFH8UpAD5i9eyVJk1ajhhHmzpqFDOy/GCFEy3wuXruKLr75hJruyLE0aNcTcWVPg3qpkLFZZtkVfXRUePOXlAX53ChBB+47QjMSb1HpZKNXkF4vKEzNh8U0A4qa4oqHVkjbQxUKp0p48Dr6Gc3+vQUZ6EqxsHdHtramo6ewCU/MqyC/IQ0pCFG5d2I/QO+eZw7hj7aZ465OVMDbjqPDsrHSc3r0Uz+/5sgldz6UjOr39GarYcLZ0XQBKKDRqZAiQ+G0VE8COZD3MAYraJsAkEKrWN5+K9Xe1r9PcLxcjIzOTnTZmTJnIoi7kqJIX62Ev/WIlkJMCpDwEkoKAPIEisQwAFfQoHsu238KD8GQWofbT9E5o1UzkRCZjk9QCT2NFctsJNwjez6UGT/y6lUDQgzgWfXf/aRKXhmeEK0YMaaadi47/3uSwKYLIO9LW2bQnELuPPGCbRGsXByya3g41VPm9CquXA0JV1+gET2JjKPidbPAkVRf7vQJR0emY8vlFPHmewiLu5s9qg26dazMNIVZkzAvZ4Eldn7j1qjDBAte01yApcNZTIOW8uD+iatL4+EdhzsrrzJ/Qqao55o7zROc2Ndn4R8WkY+HP3rgVFMv0kj58swlGvd1MOvGunvVpyuKLLEpO43NQAIfW9UctAjwlKNEx6Zi27DIehqWwFECfvtcCwwa5w8zpDWTm2WDNul9x6MgJ0AGX/FBnT/8M1Z0ckZmZhY1bdmDXvgOMmaK8pTm5ucwKUtpiaWGBuTMno3+/3hXedFfhwRO9jKBgJR4/ofxWRa9GCrDI8YVi4EJVFVs8lEABaSsRS6AA80MiB2luASpagXSBKKFTOEXCJSdGITH2OTIyUtgGYWZpA3tHZ9jYV0dqcgyun96BBwEXkJ+fy0BPQ9cusLarjtzcbLx4eheRTwKRm5MJYxNz9Bg2A43de6qYC65N4Q/9cOr3b5h8gam5FVw7vYlWXd6BWRUb9ncNxonfX9VCSLVYmwH17YC6NkBVC0CYXzIvLw9Pn4WhWrWqsLEu2+iZu4HBWPr9Kjx68pT5Nw3q35c5HlZ6R3HyZUqPABJDgAzeyVVj5RMsMwIGlBw2//o3FD/9FcjYmbc618OMUe4sP5VWkbFJaoMnTzRvKBJWLFGXTvAktlGrGykBeChy7Mi5x9h0IBgJydlM7POHWR3g2dJJnH2S0Ufh90o//3v5GZatv8WFjztaYOY4d3RuU0uWGKYoC6ZODMxXGCedJ3IYlzkOZQWeSID0z0Oh+HkzJ18xqF+9Qt8n0bZIMGzFAlB6d0dDFmnHJQWupIUJYl4Asp9L+jrFJ2Zh9vdXcDc0gSl1D+vXEGOHNocNnUKVSmzYE4jtB0NQoOQYqTnjPNDAmVuXS1Lmr7qBU1eoPUWFAM+h9f25wJESFEpQfPLSM/y4nfPXcq5RBQvmfgz3Nm9Q1kjcf/AQ3/6wGsH3HsDExJhZBN7/3ztITknF9DnzERR8D9UdHdGpQ1vk5uUhV6VNWOymKAHKdXftJidvM+qD/zHNpypVOBHYiloqBXgKj1AiMFCJLLWriHoRUAhSjPAWL30gihyzExMj8SLyARLiw5CWlsByuJHTtrGxKapYVYW9Q13UqNUU1rYqqlUFpMTkCfgLUHZOJgJ9j+NJqA+S4yOQlZnKQJiZuTXsq9VBwxad0KhlVyTEPMeNf3cg/GlAobq4wsCQfXwU5k/FxNQCnt3fg0fXYTA05hyo1cCPAN+dywdx4/gWJltgaV0Vrp3fQov2g2BmYaUlZsm/l9pLQU4eNQE6uIgk5UZOTi6u3/TBnwcPo1HD+hgzajhsbUq+AKg/Ajqh3AkIxIYtO3DbL4DtUS4tmjG7OelCVepCbFPSPY5xyk3luiLHLCQAT5Rtfd4v13H3cQJsq5jgmwlt0a4lRTtKVKaHlZENnsTaq04MzFcYJ5FMvtOrnD4K6o5PyMQve+7i5NXnzInbpZEdfpjdEU7kWFcMJkhjvvAOO6RrM3PZFTyNSIWFmRHeH9wYI99uxqKg5LAyou9OH3hSN0ZH+4sFnqTmj6qfDx4mYuH3NxH6OAn2tqZY831XNG/KA8UyQGeJwJPaVCcw2UFhAYWiCxTg/GcqZcl6BKTdAAokBDHzlViz8w52HXnAztZuTatiznhPNFUBaN87Ufh85Q1mriNGatIHriwlEQmylrSs2Hwb+49TMuKiUs3ODLt+7IuqZC4oYaHULet338U/Z8l8p0SPrp2w+Ot5sDA3B0XUHTl+mkXUJSUnM9Zp1fdL2F720cSpyMrKRueO7Zi1gPydCvjsRjHaQ/vZs+dhmPX5VwyYtfXywBdzZqBO7YqdG7FSgKe0NOCmTwFSVXuRcFETsj78hVEIopQoQEzMEwTcOY2I8GCkpcYjKysVlIpETTsSS2RsbMbYHCsrB9St5wYX996wd6ijxUQJo/Ly8nLx75E1eHLvBjIzNHOSqXdSSyt7uHr1h3vHt9nzA32OI+TWKeTkFJl2SEbAqWYTtOw4BA1cOjL9JwZ+CjcHgn8KkP8UiW0GXj3E2m9exRZNWveBZ8/hjOnSGAveQmpvCXRtwJnnxPL20odBkRS/79mPZ2ERjBnq2K4tpk3+GDWqF99BUf0t0Qnl2nVv7Ny1j51oiNmqVs0BX82biXZtvErkTFmM77T8LiXKOjNG5dsUQdlBNZ8lBwzw1tYb/i8wY901Fvrc07MWZo5wZ46dohu6cIMVeZYoeKL0LFJJmwVgTIt5miGiMC6nj4K2hjxMwOL1Pnj4PJk52Q7t0wCzPvKAodRGIwMMUJ9ysvMwb8V1XPKJZF1s7+6EOR97om5tHnuqB3DKBk+fiyiM6wCTOsGTGFiSrEuBtPRcbNsVhN/2c6rzk8e3wocfNGdMN8M1Mt6JnGsKJ7MQLPFnOXuWPQyYTIHKGb/8vrjyqVmZDaReA7Ifaequqd+LktS4I5mTeFJqDuxtTDHxfVe82bs+S96cnJyNyYsvMf8kSpc0qLszJo9qxSIh9RYpLS0Am/YGYtMflBqmqNSvbY1Ny3rATl23WESkroeSxaVACf+QWPy4zR/3Hyex/HTTKdp52FvszpjYOPy8nsSLLzBfp7Zenmjf1gtr129if6fouHFjRjCwVZpCz1m0dDm8ff1gY2ON1cu/QauWglydpXlAOdxbKcAT7Ut+/gUIC2ekjOSmpCUhoJrwagBF4CTw7hn4eB9EcnIMM5fJKUZGJrC1r4l2nYejSYvOTKhSXYTmw6tnd8D7yn7GJBEAsq9WFzXruEBZUICnoT5IS41jt5pb2qJj37Fwaf0G82ki36fIZ4FIS4mFkZEpHGo0hJ2TM2OQOP0nkvSmnnCrFweiOGGDjNRE3Dy1HSE+JxmAohQvDrUao+ObE+FUl8tFxwdRVUyBAc0BK4kDS0JCIjZs2Y5/z15EenpGIagk+zYJWE746EMWFUGhpcUpdHrZf+AQs6PHxyewj9HMzAzffbMAHdu10SukWZxnvdRriSVMewbEeHN+Tpopl4uaom8jU7FPJBi3cudt/HHhMYwMFJj9vhve6dUQBmohRzksj+CaYoEnkfpZYmA+8yQXPAnmnnAu0uL9z9nHWL3zDlM2drAzw7RRrdC/Wz397JMOULHr7xCs3x2EnNx81KhmgVnj3dG1XW3dbJnMcdXyeSpr8CQcMx39pPXw/OUw/LD2FuISstCsiR12buhb2E8tACVRV7HYJ3UdRcsRb47XhELRAQqIpKt5qR9lCR+WEwakXQPyxXWdEhIzMfeH67hzL46lYOnRrhYWTm0DczKnK5X4eWcA86/Ly1eiQR1rLJ7atsQO3fwe7D/6ACu2+Gt0qlXTqlg1vzNzRi9Nyc0twN4jj7H1QDDSM7JgbVUFOzf/gjp1arG139vnNlb+9AuePH3ODrdWVlZISkpmbhzEOlGQT2l9VFli+F37sG3nblbXvFlTMWRw/2LvMaUZh+LeWynAE3XqRZQSvreUyKcUcGJF9UFLAajs7Axcu7EfN6//yRS8qRgYGMLUzBKNm3REnTquzFRHkyUlJQbPn93Bo4feyM3JYiYxKmTO69hjDDzaDGTMlNAfKiE2DHu3TmeME13b0msAOvYaDRMzSwZyiN06fWAF7gddZB+ac2MvdB84CXaOHMXN11NSd1GqP+x61meu4xlpifA5swvB3ieY+VFdGrbsglbdhsKhVhMYGBrC2EiBfs0VqK7yMWSsXQFnJiT0f/joCez54yBoMnNjZAArS0tk5WQjO5url0ATnQo+/OBdeLi1YqlX2ElXwGLQWBJAIgfDk6fPYNf+g4hQef7TtQ72dljx3WK4uqgAXnFnb0W4noBTQhAQc0P8pMpvo0zwRNoxg2cdQ0xSFhrUsMLcUR7wcuGd5OVs8kVTg7VAEjyx60QqFPxKFDwJFcbltkvQNvoW5q64hnPeEayt7s0cmHBfvToSPnZ6GKPAB/H48scbiIxOZzo2w/o3Yr5Oevsps/2xCZlYwPd5EgNPwj7y5sGlmxIimbrmiujc4X75+FkyVq67De9bnEPxP3sGoVaNKsVSHC9aT3iNkBoPdd+ETAcTyGyg0niq2P4qokuHMh/KjNtQZBBI0XZ+pnVy414KPggFiU0S47Ppm+6oTw6jAHwCohkjFR2XycQwJ7zXgjmJl0U5dfEZ5q++qVFVJ8/q+GZme5aAuHTFEDEZzli69iyu3/Rle2D7tq2xZsW3MDIyZD+v37gNe//8G1lZWYWPat60CebM+KxMGCJ6BkXwkfwBOZ+/0bcXvpg9jeW8q6il0oAnAk1XrhUgUTtas2hseR87nxEixunc+S24ffsIu5aAT7Vq9eDZ+k00d+kGI0NjrfQm9Onk5mYh8M5p+N8+joSECMYQkSN5h64fMBaKGB5WVJuPz9U/ceX8TgZeajm3xJAPFsPMnFPZVbeHVL4PbP8cMZEPYGFhg75D56BeM8odxFUlJs4pDaDULBR3b3ZWBoJvHkeQ93GkJLwo9KMi5sq2Wh3UaOCKVs3qw7OxA6wszZlPU0JSEnMIDwwKYQ6AFJpKhUCTna0NunbuiBHvD0Nw8H1maguLiERODgeiCADVrlUTbi1d0LRxI1Sv7gRLCzNGBScmJyMi4gVLt3LL7w4yMjIK77GqUoXJ+ZMDYmWR4hf9gHPTOTNdApf7T6PoA0r8iwVg4OnzRAxbeIZd0UtlsnMSijnKqZ93TbHBE3vBRY0sFXgS1MVNBM3hIuG+jxacR0RMOkyMDPBuv4b4+D0XVBHbGIR95/0cn5CF5Ztu4aJ3JHO0b9XUHqvnd2HJWUvsRyVoL2OeVtzArbsxqF/HGssIPDWwIx9b/XMAQJmBJ+4jZHnJft50B3/+85CluZg7xRPvvsPzHZQzV4oprqk111ULl0LRAiRVAJR2Qxf94sr3l3kJQPpVIDdK6zm0ufvcicaPW/3w6HkKU8ifNrol3h/CgSPy3/tugy8u+b5g6187Nyes+qITTMUCPOgGvglFynTOa8WNW5GYvOSyRrve6FIH8ya1QRXSlNFXdD3P0AqwbIeLN19g5ZpfWH5Sc3MzTPvsE7z95gBmEYiLj8cXC76B/90gBqZo7aeoaPJTLasAn+CQ+1i6fBUehD5imSm2b/wZDsXMladvGMry75UGPFGniX3y8SU2Q8cQ8AEUS6iZjZveB3Dp8m/spVtY2MLVtSfatHkb1jaOotF06sWdrQdKJeLjw+F94wAe3LvCnL8JjPTqNwmtWvdnbA53vQIn//kRQf7/sn936DYC7buPVP2tqL15+bnwvrQP18/9xn7Z5+1ZcPHsy6VK0QGgWFO0khhz4ImvYE5Mz4tnQQjxPskSCyfzQJScicMYoar2aNqkEZPJ79a5AywtuVPks+fh+PPgP7jtH4Cw8AjGKMktVK+NtRUaNmzAnBL79e5RYlE1uc8sv+tI5CUeiL0NpDxVmVNFnqZjk9e4WgCedh+7h9UH7jJNohF9mmDSMFdtHyCZLIkaMJQbeGJzn9ebYraLPw6XfMKx6BdfFvlDjrZTRrZCr451tB1tJcaV2IA/jz9kOfSSVf4oy+d2hIerOuCjbN6RJHiidskYC+bztNEPYZFpcGtRFYXpWYTNkz1/FNj/dyg27rjLUuB07VATq77tWmzmSb3GFDZDF/Mk1lYlsc8eKoHM4txcfl+q/JqVnJ9T2hVReYLY+Ays+y0AJy9x2mTE+qz8ohOMTYxYKpMDJx5i+4EQJKVko6qtGVYv6IwWjYuXJFdXW0MexGPMvLMalwzt2xCTx7ixYIhSFaOqQJWOyIMDfl6/GfsOHGIWgyaNGrBcc82aNmbVX756A58vWMIOz2R96N+3Fz4YPrTUJjt12+PiErBr7x+44X2L1bl+zQ9o40ViqxWzVCrwRKDJ27cAUdoHA+3RVX27QSEXcOzEauaMbW5uhdaeb6K11xBYWnLy+WLOkmIK5akpsczkR0wUmQDNLawxeOh8ODcsernH/v4B9+6eZy++S+/x8Oo0VGsBy8/Pw+3rf+PSKc7hrteQ6XBt/QYzIRayTwIAKDwx69eVUjDWLPIxyR0EIC7yEVITwlmOOrXpjT9gdLKg0wP5M1FUXUvXFmjT2gOO1bTzL5HmBzFUvrf9EXI/lEVJ0ElFDEgRe2VtbYVaNaqjfn1ntGzRHK1bu6Nu7VoVXsND8nNVO4bH3QLSIopMdXJO93KAhQKY/dNVXPCPhJ2VKSa944q3e3CJOyUBl65NV3XfSwNPQjDFb5uePlC4/Ybdd7H7WCgLvfds7oB5E1ozs4jW4VwAUui0T0zQqm3+LDkrOetOHtkSI/hmEznvSKr9vHslwRPdy2efJN53icCT5Nzh/nDd+wUz3T0LT2WK4ycODGEO+GyNE+uTRH3CrATF27bIfN8GCkXZmKqK9+xSXk2O4hm+QJbKKZtnAsjOzcexc0+wflcgA0c1HS3xw7yOaNbInh3I74bEYeUWPwQ/TGSM1JQPoM0N5wAAIABJREFUBfNOjiO3+hqJ95KYlIU/jodqdLJVMwd4tXJic12jFPd5Rk5AlU6AYVW2ls+dvwgh90JZTtLBA/ph4vjRsLW1QVp6OvoPGY7MzEzGRtWo7iS6R5T0TdDeEvkiGrFxnF/wyPffxfTJn5S0unK/r1KBJxqNpCQlvH2VUFmBdA5QalocDv6zDGHhwUy929WlJ7p1G4sqVVSKrHyQIjJp+SCK5mNyUhTO/bsRDx/cYD5C9Ru2weBhX8DElAutvnR2O3yvH0BBfj6auXZH/7fncM7ePMaIQM3JgyvwIOgS84vqO3Qumrh0KWLARNok5gulFWEoWCDV/lDkFJ+bFo0aJtEwzE1AQkICUtPSGIii0wOJkhFwqlrVnolU1q5dk/1OX6Eoudi4eES+iEJsbDziExOYVkd2Tg4MFAYs+oI+uKr2dnB0rIZaNavDzraSJ/plwCkaiPEFMqIAUiFWF5nASHRc+fcqlRg4+xiiEzPh7FQFs0e4o0OrGtxtcgGUCPuhAZ7q22HeR55oTtF2he2X6IDq15JmO7F2yf2dyCPDIlOxfOtt3LhDyYMVeKd3A0wd4wYzU8HpWnBvTHwGVm/zx7kbEYwZ6NupDr6c5KVp9pPzjqTazvu9TvBEzxAZf/571wJPa3qX0qSoYH5PS37wRmBIPAOaR/cNhqMjpzZORa5DuGzwRBVrOYxbQ6FoD4Wirr7lo+L9nRzEU08D+UmabVMCD58mYfFab4Q8SmQ+dFNGtcK7gxszoESgZuOeQBw684TlhevatiYWT2/HyWFUlsLAU2fAkFsPrt3wxtz5S5h/k5OjIyZ/Og59e3XH3aAQfDplNtN0ehmlQX1n7P99S5kxW2Xd5koHnoh9evJUicAgcnLWPRx+/sdw7uI2ZGalwtqqGob/bxkcHeuxb17Mt0gvC6UEwsICcfDPxcjMSIZlFXv0GTAFTZpRaC7w+NEtHDmwFNnZ6ahi7YBuvcejWcsejGVRs0V3b53AhZO/MokBxxqN0fvNqahOSYH5XREs8rqYJrpNwydKFYWnNuURodWwGuBVTwFjQyVyc3ORm5uH/IJ8BnIIQJEAGrWxNIWJpOXkFMr1s3qNjStvBJ3YYJCp7sVVICOaY5zkgBk51/A25syMHHSbepj5TbjWt8PXY73QQJ0EWLixFwMMaDFPY0gkUwZ4Uj3zZYEnEu4jWQRKTvoiNoOJgs6f6Ml0cjQKr+8k5/DHsQf4dW8QMrPzWZQTpclo0dieUyxXF6nxkjuuqut0gie6Ro/v0+UbkVjFN9tJgSdhu8R+Zr/j8qjNW3INN3w5Wn7j6h5o7e6kc12R0h+TDaAE34hCUQ0KdAIU2ox1adaW8r+XsgE8A9LILKbpE0ImuVWb/XDo9GMulVCHWpg13gPVHS1Bc/X8tTAsW++L1LRcODmYY9msDnBzqSapAFKavlBU3P1HCYiJy4RLYzrsSuihFfchRtUAi04A/Z8FNuVh3cZt2LXnDxZR2MbLkyUHPnPuIrbu2MXYNjoYW1iYoyBfzyZczLZQRDFFZaelcXn1/ti1Bc51K6ZmWKUDT/QuyKc5OESJ52HSL44i2w4dXY77D7jkuZ3bD2esU2FEWAkFNskWfOLoKtwNOA0DAyO4uvVBv0HTWb2UVuXvvV8xEEU/W1axQ+NmnVGvkRdTMA8NuYLQkKtMNZzu9eo0DO27j4CxCacZoOUYrouFEiyk3L2C46ACsLNUoGcLgOQJ/iulGIH8LCDsDJAeWeTsKbYZ6/udHsATHpmCtxacYg31aloNyz5pi6p8BeFigjFWkUIQbSfGPKk2YdERIpFMMakCXcBE3zjoADTku7Tz7xD8dvg+E88k+YJdy/vAwYGnJcOr/+GTJExceIHp7pDa8+yP3DGwZ/0iXym+zU8O4NRzTbHAk0hdouBJEhgJEYr4HKaV8PNFV3H+Sjg7VH4zvz1LFFzIPMmtXy5LJcY8KWrDQNEVgH7muhRfYjncWgBk3ACygrTqvn7rBWYtu8LmYfVqFvhiUmt0bF2Dre/JSVn4ZP4FplFGZ89JI1ti+OAmMCutD5JID2kP++NoKDbuCWKgzblWFXw1pQ0aU6BCaYuhHWDRATCuVVgTWRVIRZxUxin9yrgxI3HxyjXcfxAKczNzTBj3IQYN6CepwF7SJuXn5WPNL5tw8vRZtm/PnPopPnhvaEmrK9f7KiV4ohEh811AoBIJXDJrrRId8xjHTq5G5Iv7bKKPG70e1Z0actfxFjQxwFLIRossfHQqe/zQB3/sm8+qquvshkFD5sDKxpGxS2kpcdi1fTrIR0oq1w85h9dr6IVeAz6DTdWamu0RLnIiLBRdImSqxMx45MvezxWoZq3ryF2u8+v1qJzMc+FngeQn2v2RA2b0mHH4czIgJAYfrbjIftWpZXWs+Kw9TMwE0TTFqE/d4LSsXHy85DxCw5LhQuBprIB5YvNOYp6UBDwJ57G6IXLGC0DYi1Qs33IbNwOiGRjo6FEdq+aRxhqP1lEAeTn5+OjLcwh+lMi+88E9nPHZyJaoSokZC58peGgpgB2tHXrBE9Wv4x2VB3iid/ftKh8cPsmZj2ZMdMcH73G+R2qcI1z7RH9WjZle9kmjUm7uKNCQpWaRltSvoMuBMg9IOwrkxWo0MCM9B/+bfApRsRnMr2jkW03x0XstYG5uxNb2NZv9sPtwKCfC6uGEWR97SstrlLLr5AM44MPDLJWRunw6whUjhzZjeelKVQzMAfO2gElRhCaRBBcvX8NXS75n5jsLCwumOE5+SaQmvm719yzCujzKnv1/Ycv2XUhJTYWXpzs2rF1ZLkxeadteacETLahR0UqEhCiRmqYtnhn68AZOn/0ViUmRsLFxxORPfte0nQoWNw2yVvU3UV8jBUkYZGPtqneZU7ajY3306T8FtetyWaBp0UmMj8CZk+sRE/WQqZeTkzgVQ0NjmFvYoHa9lujU/UPYVautrSai8o/Sp/qrz2mc9JzaNFCikdN/wKlUHwkBp2hfIE5ToK5oYxbUXkpm46JPOGZtuM4q7e5ZCyundNRvHpTxTGa2+0YAnpjCuLD94pVd9hMRyeQzT2JgSUa7JDdwBXDuejhLgxEZy+k1TR3Zimk2kZIzFTLXbd4fiG1/cVntm9W3w4yP3OHpKkieLASFpWkXAKbzJCZVUAjWyhA8yR1XhQJrN/pj/6FQUN7AsSNaYNL4VlpTn4ZCl4uA+ga5PlKF709J+UBbQqHwLNXn9kpuLsgAkvcBKPJhJHHV1Vv88eexh8x05enqgFkTPNG4Pue36eMfjSkLLzIxTMeq5pg61g39utUtN/+cvNwC9B9zGIkq8ETvccJwF3w4rDlMTUsJnmgRMPMAzCn4qehwkpCYhI1bduKfoyeYKU9dmjZpyEQ0iyuSLPfdUjQ35Tx9HhbO/G8P7tvBfHIrWqm04IkBFSVAee/uP1CCUrjwS8Ddf3Hu4lakpSegUcN2GD7sG+2x18fq8EGU4NqtmyciJuYxbO1qoFefiWjctIPGopSZlYbHD70RER6E9LREdjIjEc7azq3QoHGbQlOdFgjiLZbqKBmpxU4KQJkYAc1qKeAmcBOpaJOvwreHJljyIyDiIpduRYaYpJQfiVz/qGOXnmDhDl+mEN23bR0sndhO77yV88yXAp5kb/QyACexSrkF+HVfIHYffcCAUt2aVvj6Uy+4t+DA0WWfCCxYexPpGXmwsTLBhP+5YNiAhuIpfuQAKDmsmBzmST0OEuyTJPMkNn58QCb2b95QbvmdS9OSkZmHd4c0xtzprcU/MRnMZbHAE2u3BQxAenUqdr/Cf9y8BuY+B9I4U7m6XLgejoWrvZGekQt7WzNMHt2SpWChNSAmLgMzllxm6UyI9Rncux4mfdgS1uXoG0H6XZt2BeKfM0+QkZHHzHYzP/ZAqxYODNyVupjUB8zbAQYq9WRVhXcCgrByzTrcux9auL9R4t5pn00o9SOlKkhJScXsLxbC785dBtAWLZjLpG0qWqnU4IkGkxzII18ocf8+x0Cpi9+d4zh/aTsyMpLh2qIX3hr8ufTYCxYTDYdyCRZq9++z8fx5AGxsnNCj18do1qKrqNBlAUgVPZedSAyMheYXrnK9+k5CPwRee4UAy9gIaFxDAdc6gKkM7bSKNiErVHvIMTzyMpDJhc7KzQMn2gc5GzOAP/4NxQ/7/Fkkz5udnfHlWBIcFCkyNkA+qJIET6xfvPolFmLm87T9FqLiM9HTqxa+FyYGVlchp59yrlG1i/R1vl7rDZ/AGGY66dG2JqZ+6Ias7Dws23AL/vfjQVlr+nSqg5kfecDOVsK5Tw540hoL8aHXyzyp6ykv8CRsp6qZew48wKbfAlm+uzd6OWPpAs0DXWFvZIx/scETbGCg6Akoyk7b6KWtBdl+QKZv4ePCIlKxdK0P/ILioDAA+vdwxqwJHrCyNGHmuo27ArHjwD1QJoBmDe3w5WSvMknBoq+/ySnZuHYrCvT/Zo3sWECESWlNduqHGlgDFl0AI81kvGSqo5RaO37fx8xoVDasXcGkbMqzrFi9Dgf/OcbMhEMGvYH5n88sz8eVqO5KD54Y+FACcXFK3LuvRLzKB+pOwCmcu7QN6emJaNq4I959Z5G8AVKDJSG9zVuwCLDs2D4ZL148gK1tdfTs/UlhxB23yWpS4xq6UaL1Fq1m+vLzabnI89prTJF11RVoUQew+M9BXN77lroqLwuIugEkhRZJEug64ekDM2KHQ5HfbT8cjF/+CYKpsSGG9WiAGe9TWhE94EliMy0ReGJ1aT+wTMGTTJCibn/gvTjMWH4ViSnZLBXF0L4N2L9PXn6OrOx81K1RBSvmdERDMqlImuQEfyiF6a5E4InX5xIxTzLG7NDxx1i76Q4TyuzcrgbWfNdN40BHXRZzRZAVdadrjrFKq8HAYADlbyjdd/cq7s68AORwGkqk1r5tXzD2HQllDF6t6pZY9XVnNKzHmesIuExbeAmB9xNYcAKZ64YNaqSZM/FV9KHUzzQAzLwAExdAoSkLcvb8JaxZt5FpQFGU3eEDu0qdCFhfc8+cv4Sl3/3ItKWaN2uCdauXM5HlilReC/CkHtDUVCUePgKLwrt3/xr+PfcrkpKjULVqHXw6fqv8cectrARmhIsO6Tit+eldZGWlsTQvfftNRl3nVlopXmilEp7gmKlNXb/WCVA/EyVl5mPAqQbQoo4C5v8BJ/nvWupKAk0vbgB56ZpX6HCqLrywFBvzuj8CsOPUfZibGuKDPk3w6VBXHYCA1zQ9z9TJPIltjIJ+aoEnscTAovVIDLAM9oPdSd9LgRJ/n36E77bcZgclAlDkQEubGzG6y2e1R4+OtTUiaUWfWkbsE3MYX8lLzzK3PZo0FIl6oj6K9FMneJICKTLG9vT551ix7jYSk7Lh5uKArT/3FhUBVo+rvvkqn32iRbIhDBTdS//dvYoa0o8AeZzEw83bUfhxkx8eP6cE38CSWe3Qv6dz4dwiHbIZi6/gaVgKm4ebV/REQ2cut12lL6T3ZN5Dy3T3+54/sHnb78jIzESfXt3w3ZKvyr2rlDh+xNiJiItPQHUnRyycP6fc2a7iduq1Ak/U+dxczg/q4uV7OPD3T4iKfsjy0U2asB12tiqxQbmjJMFChYcH4rffORqREgoPHDwbdnZFdKcwUkXIFhWa6UQX16LVVpc5jw+ijAyBZrWBFs6k5SS3c/9dJzkCOWkccEp+KMH6iCAVfcyT1KYoqOr7327hwMXHsDQzwriBzfHhoGbywJOe+osFnqSYp223EJWgMttJgScZm7zopq2HXcvIzMXS9b44fS1M47VRDrzZ4z1haMSroDTskwyWrzDaLlCV204KPFFLRTSfygQ8ibTzyo1IfPOjDyi/X4N61ti/bQCH3VRst/AQKMlEqUZYX9BK0YswVCmLc0Ezla6k/wXkJTBT8OY9Qfj9r/tMZ61nh1r49suOzISuLuQD9cnn53HvEacm3tbDCW3cHDXU3KWmX3mMizoyvGzqVkBp0gxKMuGpUD/pAl65dhN3Arj8nUsXf4k3evcsm8fpqIXMozPmLMCV6zdZcuCxo97HmFHvl/tzi/OA1w48qTsfG5uBRUuXwfuWN7NT9+rxMTq0HVb8MFrel0CLCTnunT27Ed4+Bxkoc3HpjkGD50BBapSCwl98xBgoupz9XnTBlsdCkcnbvRGxTpRXqjiv/r9rxUdAyeWrC78E5GVyl0gwhBr3F4NJ0XXfVxtv4IR3GKwsjDHpLVe827sR93w5bJaOjb9Y4In1WbOyQp0nPniiaLuStks4rjLqefQ0CbN+uIrwaI4NbFTXBlu/6Q5LK1P9EYnqQZfDPul5l8UCTyLv7vJNgUjmahGFcRnjIRz72wGxmL/sOmLjMlGzuiX+/m0gDCkyUcxVQMb4i4Inse8BRlAoBkChUOUQrGxLS9p+QJkCYpVWbfQHvR8K2Ni1tg+aNNJmFLfvDcaWfcEsqvH/UzExMcGJQ/tgY0PgqvwL+VqR7xOXhLgLFn81D6YmFUe5/bUFT/RqiW7cumM3s5s62NfB6JHfwdraERR1qU+dXGtqqBazmNgn2Lt/Pij1i4WFDXr2/BitWvVll0stNnyAVBoWin8vOYbbWgGejQD7/3Scyu5LJjHMKB8gnieYJwc8iYIsiWbp2Jxn/HQZlwOiYGNpghnvtsKgrhThUwrwpGqXXvCkBySWCjyJbriqsdHH2PH+TpvVP2cfY/vBELa5fT7OE53b1uT8TWSDV8GFJQApouCJxAql6hKwT2UGngTjeu9BImYvvIKomAxUd7TAnk39YG3NAUt+6jRRvycd70i/+c4CCsX/oBD4ypTdR1nONWUcBPLj8eBREpb/cgt3guPgVM0ce399g5nmhCU7Ow8rN/jhmm8U8y8jE7K25kw5t7m8qydPeSWRBQXMMZ4KOYn/vOq7cpMoEHaJEtG/N3Ic8vLz4erSHF/OnY4mjSpONOdrDZ6ehYXjy6+W4n7oQ5iYmOKNPkPw5sD3UVBQBRmZSmRmgv1HEXtySnpGEovguxt4hmk31antgrffXqCRK08d/Sasr/D3IqdADTOecBETnpQNgCrmQG1HoHEtwMLsP7pJzruTfU1WAvDsFJCdrHmLHAAlewPnVS245+Pvz8MvNI4lBf78Aw/0bqdKTSDJUAp6JjEdmEimmM4T/3YNICOTeZLadEsyFjLqosSs3gFRLNddm1ZOMOerOct+Ju9COeBJ0K5yAU9ywbeOPj4PT8Xkzy8iMiodjg7mzOephlNRCg+9AEpiLPSCJ0V9GCh6yf7EKtyFmaeA/Od49DQZK365Dd+AGFS1M8PeDf1YkmWxkp9XgCs+LxDyIIFJZShfK/SkgMLQGdl5JggMvocHoY/YEHz2yTiMHvleqVN5yX3/ZDEaPmo8Hj15xhIQT/1sAt7oU/4mQ7nte63BEw0+UX8UKUAiX9WqVcW40SPQr08fKGCOtDRO3iA9HUhNU7L/Z2eLs1KUH++2/zHc9PmLyR+YGJtiQP+ZcHHpISp0SS9AjInS5Q/FdyTXXrAUILapelWgXg0FHO0A8nX6r5ThCKh1nZ5TjisBR1gS8CQDDLDW8+r+YOFpPAhPhoO1Gb4e0xod3VW+dC8DPOkA7pLMk9w+yr2uBGBGYwboY7JYO8oJPOnqI++RzOdpkx/CItPg1qIqtpLZTi540npHRb2Pi8/ExzPOISwiDQ5VzfHLD91YBCLzi1E9Xypat7AWkfHXB54MFJTPrnkZfogvuaqc20DOLdD4rd1yB8fPPWPaSQtnt8XA3vU0GUXhAErN19KkfOPX+aqeZ+yC6OSGWLV2IyjajvKU/rh8Cdxaur5U95D1m7dj7/6DMDY2wocfvIfxY0fCWCj585Kni/pxrzV4ok6mpqbhp/WbcOjwcWY7rVnDCe++8xYGD+xXGPqYkwNkZgFZmUqkk9hsMv2nREoqx0qlpSfitt8R+N05gdS0eLbbde7wHjp1/ADGxmZcomGJE6EkE6W+XrCo8a/nm/vINNewtgJO9sQ2SUsOvaJ59Ho8ltTEI68D8ZxzpFbRwcxIbj5ywID6mgIl3vryBMJj0+Foa45l49vCo4XKj0QueJLYwGUxT6IbONe4YoMnuWBAbHyKM2bClySHfZLj96QDpEgyT4Wrqsjc4ZnuJMGTjmdq1CjRx4yMXIya9C+ehaUyxmTlks5o5cIl6aW1hG4rTD2lqrD0iuMKGBi8C+Dl+MGUy0JTEA1kHkFeXj7+PByKjb8HMa2sOjWrYPoEdyb7YMhzGi+XNlS0ShXmuP+sFuZ+vQ0RkS+Yqc7TvRUsLXhpj15CmyNeRBUyX716dMWMKRNZ9F1FKK89eKJBTkxKwqKlP+DqdW825jbW1mjT2h0j3n8XLV00T0wElnLzSN0YyM5R4uz52zh46ACeh5ODIOeo2tK1D/r1ngQzU0vuHfKAkJYFUA2OZJzoxBzMrS0VaFhXgRqU+NoULAHlf6WcRoBUxB8dATJjxB8gBzyVYgPMz87D21+dQmR8Bqrbm2PlpA5o1oAnOij17mUAEObztJSXnmWMSG47McDDfqcoP/AkF2SVYlxFX2YpANRLA09S70NizEjSYfjHp5j5ydbGFEu/bI/2bbgIYz54Ut9eKt8n1ZxTwA4Kg3eKH4hTTp9wiapV5gDZR4GCeJDp84efb+GmH5dTkcyfzRvbMZ2n0qdBKVHrXslNSqUC4S9ycOJsKBOqrAilYYN6+GL2NLi7tawIzcH/C/BEI016ESvX/IIz57ikqwYGBjAxMYZLs6bo0b0L3Fq6wMGhKtOUiYmNBeXXIboy9NFT5ObmsIg9uqd/3wHo0W0MMjOtmYmvsPA2MLFkw2wBE1n0xKLwqCqrKkCDOgrUqaFgSuH/RdK9hO8lPxsI3qVKxSLxvEKgLEGPyAAyrGYR9iAtJQvDvzmLqIQM1KxqgZ+ndYZzLRvNa8UAlIxnaoEnSgxMue2ERbQuPeBJ7iYvh1EqbV2yQZagMXLaprqmROCJLTrcYMtmnqTGQsf7Hjv5DO6GxMPaygTzZ7ZBr26czxzfdFf4s+rd6zPLsesl2C4DhRugaPMSPs7yfASdmAOB3JsMMN0JjMXS1b5My4m9NsoOYSg1QcqzXa+2btrz8vNLY38s2/ZTtN+Cz2eif79e5ZZDsDgt/n8DnihLdExsHLb9tgdHj59GDtnqilHMTE0x9K3BGP6/t2FvZwtjYxNkZQGJiQokJCqRlMyZ/AryKUKBW6xo3rGoPoFYphpEESAq/M8AzKepWlWgNvk02Stg+J9PUzHeUBlcmp0E3KMEoVLyESLPKKt8dwogOiYNY5dfQExSJmpXs8Tm2d1QzaHI4ZdbycXaINF33novm3kS67sY8zS9o+aGIgd8FGtc9fdJlkyC5DNLAJ5UdekFT1LPVL0/neBJeG8xx3XqvIu45hMFqyrGmPmpBwb3b1A4kIXrjtCjTwb41gJQ7B6SRxkIhaJ6GXx8r7gKZRKQ/S9QkMQa8uR5CtZs9EdAcBxycguY7lOxI7RfcZdK9XilkiU9pkLO2h+OeA+NGtQvVZUluVmpLIDv7Tts3yYwN/L9YRg3eiSsiF14xeW1Bk8EmJKSU5CYmIiw8EjcDQrB/QehCLn3AMnk0FSMQqwTgaZ6znXg0qI5Wnu0Qo3q1ZkTehVLznxH7CY5naelUySfkvOjygZycsHkEQhUsaLgzG8kWWFupkAVS4CU5+2sASO+2F8x2vffpWUwAukvgIf/FFUkZ1ORozgutZkK6n8akYRPV11GbHIW6jpWwc4vesDKmhzceH0roelOFDwR8ySnj8SW+L3Acr5IphA8SfVR+PtiggGtt6phOpV45xIsiXZdJQNQhelZ1CKZc0QUxqX6aaCHeRIbRznvSHXNF99cw5mLYbAwN8aksS3x3tAmrNuFYoo6NJ+oCklTnmrwNANerGBgMASAeERaGXyRL7GKPCA3BMijHHd53JgplQgIisedoDjEJ2QiJ0dmWPZLbHV5PSo6NgOXbkSy6rt0ao+ZUz9Fndq1yutxOusNffgYE6fORnJyClp7uOGrL2ahdi3NHHyvomGvJXiiyLrIF9EIvncPPrf8ERAQiKfPw9nHIFbIkdzIyJA5xRkoDNh19F9uXh6L0hMrBKZIc6Jj+zbwau2OZk0bw9pKOvcOPVoticBnnF7FS//vmRIjkPoceHz85YEnwUYZ8igO03+5hviUbNSvboW9X/eGkamRuIZRMTZUekyxwJPIBi4KnoT6SqUBRrIBj+DdleaZrJ+8CuTUpQC0mCcCT2I6T2L1yQFPpQBQy1b5gHLckZTD2A+a46MRLQr7WHh205G3s3B0JcaCD54UiiZQGHQEoJkLrdKuL8pkIPcGkE8q9hXHXPUqxnPHnhCs2xbAXFVGjfgfxo8eAXPzl+ssru53dEwsln6/Ctdv+rAgL0oP08bL45Wb7l478JSYlIyLl6/i4uVrCAgMRkpKaiFoMjQ0ZOxRjepOqFbNAbY2NuxlWFiYMzOcibERmyxq8JSdm4uMjEykp6UhPiGRmf3CIyKZ/xSxWlSoTkLBhM779+2Fxo0avDQdjFfxUb3Wz0wNAx4f0w2eRDc2kZ2mBGDgVnAU5m32RmJqNhrVssa+RX3J4YJrj7A+OQyUPrOd2udJBhC7fPsFlm/npWcRY57E2ikXCJT0OjmAR7JdZcg8yQVPCjAFa1GpAv7HJWf+iFyzduMd/P7nPZgYG+L9dxpj8sfkk1R0oWzZAr3gyQAGBpR4mMyCUi+hsq0WSqb3hLybAAGp/4eF1OkvX4/A7r9C8SwshSUCnv7ZBAwa0O+VjQbtwb/t+QNbtv/O2tC5Yzu8M2QQOrZvy0iPV1VeK/D05OlzbNmxC7f87oASC6qZpjq1asLT0w0tWzRHzZrVGWgim6mFuTnMzc2YbgSxT2KFIg2ysrPYKgblAAAgAElEQVSRnpaOlNQ0JCQl4fnzcPj5B+D6TV+kpHLmP/KJatK4IUaPGo5unek09l+pdCOQHgU8PFQ24Em4YcvY5C/7RWDxDl8kpefAtb49dizgCQ++bPAkaL8s5kkueJK6rgRjJgosiw3E9LBPgrEXNdvJBU9kAvUuAXiSOWbb94Rg/fa7zPz/Vv/6+Hyal3a0CS/XHVVbnKi7IubJFgYGPQGFSNBBpfvw+Q0mH4sQIP8OoMyq1D0pTuNJKf3qzUj8eyEMAcHxSErmoqEaN2qIOTM+YzIFr6oQUXHuwmUsXrYCmVlZbK8mwqKNpzve6NcLrVxdXgmIem3AEyUu/G7lWjx99rzQ1NasSWMMGdwfbb08YWNjxXyTyDRX2kLJEkk/ijQojhw/hVP/nkN6egZ7qQ5V7ZmQFzmX/1cq2QiQqnjIXs2DtAzQozMUkn+/nrpOX3+G7/f6IyUjB+2aO+KX2d2kgRzVJYMxUl8jabZTP0FPXUznafvtosTAxDyJsWK6SIhijIUkKCo2MOLNQcnx18NAyQVPcsCfXOaphP38859QrFjnB8qu0a9HXSz5oj03AKrDoU7TnZz2q2UPFE2hMPAC8GpMOeW7suQAed5A/gMAr7efU1ZWHgNNZOq9H5qIpJQc5hyvLj27d2FpUYhweJUlKOQ+vluxBvfuhxY2w9jICI6ODvBwb4V3336Tuc6QJehlldcCPAUGhWD6nAVIInVLlY7Tu++8CfrPzo5OSOUnjpSTkwtvXz/8vGEzHj1+wp5PbBaFVParQFLyL2tCVernMKmCPUABT4NCDnjibU5a/ZcDGFSb1qELj7Dmr7tIz8xFT89aWP4Zj8EUM+PIaZvqmpcGnsQ2/ZL+Ti4Qk1u/HPAkY0wlmSeZgIeZ7TarFMabV8XWNSqFceHkkWO6Ezzz+JmnWPQDJUMHunaoiR+/6VxUqw7zHT1KjmQBV5kBYNgJ5PP0+pjsNAdfqcyFIu8cUED+T9pFTPhbrhg4vzb+Pbqme3k8z/d2FDbtDMTdkASWv07oEkxAxN3NFV0rgCUlNTUVl65cLxTM5I8h7e/ketOjW2d89OEHjJWSsiSV5f5UqcETmeUePnqM+Yu+w+MnT9mAOdetjYnjx4AQc3mCJuFLePjwMVb+tJ7pQxHNWLNGdSxaMBcebi1fyossy0nx/7YuEsl8eATIiNHPPmltbBJLXzE2wD2n7+PXw8HIzM7DwA7OWDSurearkAugRABbicATb2OWzTypW1wMVqxEgFPOuMppQ2F79ZjueGOhEzwJAZRIG8ocPPGeeel6JEsOTOxBu9ZO+Pm7bkWSEgpFUdQd7x6NjVkO2FfYQ2FAKVmcXu+lQkkmvFNQKkk0V5OBEr5WXe7lDJgKRkpsauqrQ12FPld2qeeRZlNGZi7uBsfjt33B8PWLLWyVibEBSyLdsU0NFq1J11XkQrqMpPt070Eo80tWC3lamJlh4IC+eG/Y23BydICZmVm57b+VGjyRE/eqn9bj7IXLzFRXv54zZk39FO3bEZ388sujJ0/xzbc/IjA4BIYGBsyJfO7MKXB0rPbyG/PfE4s/AiTSFXEViA/WD56EmyT7WQaA0sFsbD0SjB0n7iErNx/DezTCrBEe2n0Qbm5yAIJCR7Qd/wk66tIJnkTHQmL45WzO/Prksk8yGCPWIjnsk9R1qnuLBZ5E6tICT5TbTk4/ZVzjFxCDT2ZfYOCptZsjVi/tDAsLY+5liJju6Nc8BRVRIV/NtpHOSmMoDAjYvw4SBbqXCaUyA4r8q1AWRBRKGPBfaXFBkfoV6gNAwlaJ3Sc1HYRsFoGmmPhMBN+Lx/HTT3DTNxpZ2ZxqOKmm165RBV4ejnhzQAMkJmVh1oIryM7OZ6DD6CWawfQt2Ey0s4AYMiWc69TBnp2/4ob3LRw78S+C791ngVzq6HiKfB/Yvw8jUerXqwtra2smdlqWpdKCJxqkf46exMatO5GQkMhssgvmzUT3rp3KcnyKXRf5Xs37eiliY+NgZ2uDCeM+xFtvDgTZZ/8rFXwElAVAwgMg7CKgECxvskCKDPCkYwP/+UAA9p17iJy8fIzr3wwTh4qkIZDDPok0g+W246dnGS2SnkUHACkT8CSHLVJPETkgS259suoSVKZjLMoFPOkBbIVfjh6QGPo4CSMmnmbgyc3FAT8s6oSq9jyQI9hAhGlbRAGmxjPNAAMvKAyaVfCPuQybp0wF8v2gVD4FKJVLMQsbPtUYSglt8oe4uMBKFGipKgyPTIN/QCwuXYuAr18MyDGcCgUUNGlkBy93R3TvUhvNGtvD2NgAG7bexW97Q5gmYbMmjZiuUkUp5Cx+w9sX4REvGLDb9/tmNKxfj/kf+972Z2Y9vzsBiIiMYgCLrnFyqoaunTqgQ/s2cHN1gTUJKpZRqbTg6XlYOFat3cDy1dFAffrxGIz98IOXaqqTege79x3AmnUbWbuYwNiUT1GnzqsRGCujefL/p5qMWODJCSAvQ7PPcpgNOcyTDvD0w+7b+PvKE6bsO/VtV4waKLFBlYB9qhDgSazvcsZVLrCQe50oEC5H8CRolyjzpGNeaDA/esbrRXQ63hp1DPkFSrg0tce3CzqgVk2eGrPA76k4QQccsHIEDLpAobD7/7MmUE+VqVAWhAAF5ERe8aPwCDyfvxzOmKY7d+OQnMKBJmMjAzRtYocuHShazQnNmnCgiQqxTdPnXcQt/xiYmZph2uRPMOztihP4lJ2djR9W/YyjJ/5lZropn36M0SPfK5yHSUnJuBsUzKLgr1y7icgXUexv5L5DbjRtvTyYOY9y5JVFqZTgiXyK/j17EctXrWU6Tv/X3nWAR1Wm3TOppBcSSkjoEHrvvTcpIig27K5ddHVXXcu6rroWbOtvX7sgKl2kKE16DyVAIARCEhLSey/zP+edmTCZzCQ3kwQS+L7nyUOZW77v3Hvnnrzvec/bNbQzPlj4Gvz9G8YDnZ6egcefeg4nT0XC18cbz/1tAcaOvrwarLq4Oa7JYxTnAnE7gMxz1s0pLUGpQGQ0Rp5svChf/mof1u+LETPVZ2/pgxvGd7R+CewhT2wM/JpZY2BGnqw5jNtYwvawKqrtTLOs00iQlaVrOb4WMmZzGw0EiiaZafl44e09OGjuME6rAvNRxVxtkqfaECjj+XJyijB+zkrpSRba0Q//emYwOrY3q5Sy0hDZ5D5uU/tUPi9H6HShgONgOtxdg18P+dCXRQFlRwFY/HLVwNDYuj0OH356RBodczg56tCxgy+mTGwr0aZ2bb3h4lLxGp6OTMcz/9yJuAs58PH2xhcfv4f27do0qJUt+WUFvvjqO+kQQj3x5x+9W0nTlJmVhTNR57B9x25s3LINFxMNjd4pgO/ZvSv+88oL4vNY29EoyRMZ5qf/+wbLVq6R6M4zTz0uplmOjvVXVVcToMmKlyxdiff++4lc2FvnzcG9d90O7wbQj6cm67gmt9WXGjRPF3ZVlnlqeTHLi8bKhhpe/H//eBe2Hja0RHjl7gGYMqytNjsCDYaZIhivI/I0vn8r/OdJM6sCW6TBFl6WJMFqJEgDebJGNjRfI2vH13DdACSnN0DyZMSCv1gOm7YUJSV6dGjrgxefHogeXZtaEDuzdZp5PlWvfXKHzmEE4ND6mvxqMCy6BHr9RehLd0KHmrX4ulygMTX33Mu7sP9gonyHBbXwwM1zQzFiaEsEBriLzsnaWPFrFD7+4qh4PDEg8c0XH17W0n8t+Bw5Fo6XX30bsXEXxOD6h68/FdNry0FekJuXh5jYC1i3YaP8sFUb38d33n4zHn3wXi2nq3KbRkmeoqNj8I9/vobTZ6LQonkzfPjuGyIKa0iDVYAPPf430PG8d6/uePn5v1+x3kANCZdGMReaZcZuAwrTLF46NmavJfpUHWHQ6/HYB9ux+3iiCBvffWgIRvQLNpywOnJRG/JU3byMSzaPPNkkT9XN0wSfBiJpdd32Hl/jGjWRXpInRp4WVhN5quKc9RJ5MsN2wpwVyMgsQptgLzz7RH8M7GvxcrGourOmeyLUFfvY8XeCFoDDVEB3LUadKj77en0+ULYV0FNI3rAG026vvrVPIkge7k749otJaN3Ku0o7ujK9Hq8v3I81685J1PLuO27BIw/UnmDUNTIFBYV4eMHfpHuIq6srnv/7k5g2xYbVh/HkXNvS5avw6f++lUwVJTTLf/ym1lV4jY48kVFSHPbok89K3nPShLF4asHDaNpAUnamm4WtXF5/6z3JvdKD4uP330KP7l3r+l5Sx6sPBOj3lLAfSD1eMfqkOaqhMX1ntpm+uBSP/ncH9kYkifnkZwtGoG93Y7f66kgDP69mG5uRJ2vkzMqxKpGnJ4bCwVqk1x5ipBVXLUTS1jb2Eigrc7OLPJmRmyrJU63nD9xw11pJ17Rq6YmnH+kr+pYKw0bqznRq647jDtA5MupkaDSsBhEoAfTHUVbG74n8BtMPb+eeeLz17kEkXMxFy+Ye+HnRNLhapOgsr9/FxDz8+429xmgV8NH7b2LwwP4N7jLz/f+ftz/A6t/Wy9xumzcHjz18f7Xz3Lv/IF55fSHYJ48pu1U/fydWB7UZjY48scpu6YpfsfD9j2Tdjz98P+bNvV5YaEMadBz/5ocl+Pq7xTKtV1/+ByaOHyMWBmo0AgSyooELu4Eiix5XWl/0NRSP5+cW4cmPduJAZIqQpx+eHYvO7Y3pFi3nrIZA1Yg8WXmBayZP1l7+1c1fwhzVE0C5a6ojkmYkpdJdpoXYaUi5ViJPTw9B5w429JZWzlmJPL0zQXwny0d1eNnCwfj/dz32B8JPpqF5oDueeKAPJo4NqfzAWRGOmy6D9Xl4Qec0G9DV7oXTCJ78Gk6xFHpGn/THjX5QFv5IpmuppYSuqjS3lv2N1/9MVAZefGU3os5miq7pkQd6YdjglmjezB1NmphVfZud7+zZDLz+9gEcDU8xvFcfuh99+vRE82aBUjVeW6JRQ1ArbE7ClJObi5SUNCQkXMR3i37CoSPHJKXICNlf7rnD6uFNqTtW3/2ydCXWb9wMRq769u6FLz5+tzZTMnwV6U0N4Gp9qMtzAC7+vQ8/Eb0T+8n968VnxMvhcjiK1mSFjIrRf+LVN98V00xqnu698za4uBg9V2pyMLXt5UeA0af43UB6JEAdVFUvZauEoWbRp4yMfDz96W4cjkqFo4MOy1+ehFZB3oazanmZcrsq0ndVkier868IuVXyxPYsGsiGpvlrXWNtttNCngQLiw0t/tkgyFMV98WC5//Ezn0X0dSvCR65txdmTm1XJXnih6YUnU0C5TAQOseGU7Z++b8QqjtjJvT6M9DrzwK4sk2Fi4pK8f7/hWHVr2dRXFImGqee3Zti0IAW6NkjAJ07+cLLsyIJzsgowMIPDmHz1jiUlJTJ+5T+hL16dEPX0E4iiwlq2RItWzaXnrD1PRgkSUvPQFJSMs7HxiEyMgps0RJ55qwQKQ62Qnvz1ZfQu1ePStOhfdGJiNM4fDRc7A3Ono1GUXGxkMAXn30KUyeb9Q21czGNjjxRBPbsC69IOSKFYv/8x98woH8fO5dfv7tt37UHL73yhvhQTJs8Af/4+5No0qRhRcjqF4FGfvScBCB2q7boU6UXc83I08WkHDz7xR6ER6cLedrw5jT4+rnXjDxVEX2qljxZvowtpl+jyFM1x7JJROubGGmOWtlBnqw1BrZBSquNPNkiRhrJ34tv7MG6Tefh4+2CB+7ogZtmd7L+IGr0fNLpvAAnlqwb78dG/ljX3/SZxrsIPc4ZSdRlcOmuxHYNq4uJzcbnXx3Dpi2xomHiYBQqJNgT3bo2Rf++zTCwf3MEBhiIEP2nwo4k4adfTmPPvgTkF1z6hZH9YAMDmqJVUEsEBbVAcFAQWrVqKeX/zQMD4OfnB2dn+30MGb/JzslBWmo6Ei4mihg89kK8pNgSE5MQGxePrOyK4vzgVi1x27y5mD3ruvJ+tTwOLYz2HwzDobCjQp5oV8DgBYeXl6e0bKOlkVuT2hu8NjryRCJy30NPgG7ebAT4j789gW5dQ+vveajFkXkB//3GQrn47AD9zpv/Fv2TGo0EAUacEg8BiWEV2zNofslb2dDGCzA6LhMvfrUPJ2MzhDzt+GAWnN1MztA28LI2DxvRJ/F5slZtZ35o8+NpIU/ljYGrWadWvGpJGmrih2STwJk+MCcWWiJPtsiTlTVt32fR245pO0viq5XoWTn+wo8OYcnKSHi4O+OeW7vizluq0FqaicfNhePm2Sad4yDAsVcjeWgbwjTzodcnADgplXmVm7MYo8k1tSevbmkWRIqapwOHEvH7xhgcPpKMwiIDIaIsgMapIcFeGDSgOcaMCkbbtoYod0JCLqJjsnDgYCL27EtE9PnMcvJlOj17t9LBm2TE08MDXp6eojmmVZCfvy+8PDzh7sEUoauYQ1OqUlJaisLCIhQWFaGosFDSZ6yaT05JRVJKCihzyc/Pl0ADbQhycnLETdx8eHi4o3vXUOkg0rtnD3Tp3Amuri4oLi5B5JkosSVgpCkmJq68zy33p+3C4EH9MXH8aAzo10fmWxej0ZEnejjcdPt9SE1NEyD+9tdHxWW0IY7jJyNE3MZO0J06thffDN5sajQiBJi+O/ubod+dLaJR/sK1si6Naa2Ic6n417cHEHkhC84OOuz+ZA7gaPYG1UpAakOeLF/EZuesUdrOGh5ayYCW7bRioeVYNgmbbeytpu1MPk8a5maVPMlbzeL+0TJ/K9t8/t1xfP59uIiE59/UBQ/e1UNTWxp5lzMTa96yRecDOLHCrm5eOI3oya/lVIlmLvT689DjOKDPsv79oVXLZP5M1WAfpuBokBl1LgNr1p7Dzl0JyM655JLu5uYk6d1+fQNx/YwO6BLqL5Y/7G2XnV2M2Lgs7Nl7Efv2JyIqOlNSepaDKT7qj5ycHOHo6CT705iSVcMipyFB1+sNP2V6lOnL5E8SKqbn+GNLPUSi1qdXTwwbMlCaFDcLDISnB+0WXKWZ8cFDh7FyzVocOXpcrAiKiorKj+Xv54cpk8Zh4rjRaB0SDE8vzzrVHDc68kS2Om32zSgqKsaIYUPw1IKHGqwFAPOzb777IQ4fOYaWzZtj8Xef1RnrreWTrXavCQIFGUDkUqCsxLCXrRdkJfJhY0Mr/33kdBJe++EQzl7Mhre7MzZ/cL19/fUuN3mSNWtYpwZSUSW2GlNW1UaftBCS8heVdQJVY/JkGcWzFnmyJE9a7zEr9+OSFZFY+PEhODrqcMvsznjiQaOswerazZoFGz+voN2XqFP3a9QUsyZfEra31eup0TkGvf4UgBqk8syvl7Uola3IVRXk6kJ8LpavPoMVK88gJ7fiXEh0+vYOxG23dMHwoS0v9YIzziMlpQAHDl3EkSMpOHwsGedjsoXA2Go5UxP0DF8hOolosS1Mr17dMbB/X9FcMW1oPkiQNv25A9//sASnz1BjVnEEBDTFbTfPxazrptRpO5ZKpLGxCcYZcZo88yZZx/ixo/DEow9YNcmqyYWrr23PRZ/H2+99hH0HDsHX1wfLl3wjN4cajRAB9ry7sB0oM37haCYDGogFgL3hF/Hmj2GISc5BcFMPrHxjmn3kyfIlbIRaNE+vW3EYr/SNYPEfxunbjDzVNXmqipyaQ6kFfy3bVHk+iwMY/1klebJ1PLND2Yw8cZuarrGc6F26bus2RuPFN/fKf8yd0RHPPNYPOvMoZqVrbjipkCajaabhsvoDTmMA/qlGrRHQ6zNRhmPQ6WMBHVu8GHVFNYgkVQgL1mRGFkQsJ7cI6zecx/rfoxFzIQc5OcUVokptW3vh+pkdhUQ1beoGdzcnSfeZD0an4uJyRF9Fq4PE5HykpTojO9sVWTk5yM8vEDshQ5853k86ODu7gOk3L08P+Pv6IiAgAIHNmiK4VRDahAQjMCCgkn6KmqW8vDxcTErGjp17sHLNOly4kFAeYXJ2dhYD6k4dOxiaAY8eKem8+h6NLvKUmJiM6264RXBh6T/JE8spG+KIPh+Ldz74SMTtnp6eWL30e0WeGuKF0jInRp0SDwApx+uGQFm8l/8Mu4B3fj6M+NQ8dA3xxfcvTTTMSsvL1HI7K9EnzeTJxjmrJE9aCZQGYlFpzebXRkv0yZ5tbM6rDsmT2TnKBeMJOejdtSm+pObJNMwJlNbok8V2O/cmYMEL2+SIM6e0wzOP9Te4Stskk5c+uJS6cwIc+wGO3djcQ8sTorbRiIAeaYD+NPR6dhNgOs8Y0a5qf9MlqopoadnG4hy5+cXYvz8Rf+64gIhTaYiPz0V+gWE+TLu1aO6OkSNbYcjAFmjfzkfsDspJFM9n2T9d1wc63YDys5D4ULskqT0HhxpVxZN4sbUKgxDsYbt95x4RkZtSfNQPtw5uhW5du0jFfe+e3cE03+UajY480bNh1o23Cz5TJo7D44/8Bc3qoE9NfQBO5f87H3wsF57lnWuWL67XMGJ9rEEd0wwB9r27uB/IOGNI4WmObFQfffp9bww+WHYUiRn5GBQaiI+fHlOZPNl6yVsjPBantJs8GY9dr+TJ2rqsQVanxMjiztZALEzEzq7Ikz3kSev1ttju2IkU3L1gk+E7clwb/P2xfvD2Mv4mbhVXKyTRIQhwHKKiTvX2BciITCqAWOhBUTn9lYxR7ZpEoqzNz9o1rkqcrgcKCkvB3nb7DyTiaHgyTkakS5sW0/Dzc0WfXoEY0K8ZenQLECJljZDrMBo6nY3qTo1YMmJ1Nvo8wo+fxP4DYQg7clRE5KbBtFzXzp1EAzVoQD907NC+VtV+GqdVabNGR57iLsTj+psMplhTJo0Xk8yGTZ4+wc7de6U08rcVPyryZO+d2iD247dMhiEClRl9KexuObdKL/nqydPqHefw0cpjSM0qxPg+QXjzkeHWyZOtF6plhMoaeWK1XVwmurfzw7OmxsBavnx1QKMhT1qJmDXCaeses6i8q0SenrIwyayGVFcZeeIctAjHq5g/0yg33LNWVjNuZDD+/mg/BDQ1VvlWQZ7KtU66JtA79oXOkVV6ytS3fr96mLqjR1Qy9KDZJqv06FZuMaxEeWQLW/9f3Wc2FlVWppe2LidPpeFQWJJU3VEnxRYnHCRMnTv6it0BK/V69QyAj7fRfkfnAgfdDQDsKy5gpR2r5egGHn48ApFRZ1FYaCBwFKHTKoGu5/369kK3LqHy7ys5Gh15Yq5z1k3zBbPJE8dhQQOPPC384GPsUpGnK3mP1/G5SaDSgYS9QHZsRQsD8zNVIDNV5F+MH/28ORKf/XoCmblFmD20LZ6/Z2DNyJO1l6nZact9nszJUzt/zY7d2w/H482vD+FiWj6kt92CoYbwfXXr1BJBspfwaCGSpmuiJUqoJfqks9LbzpI82ZqX8f81p+1s3U/W1mQ294yMQky4caVsNWJwkJCnoJbGKt9q16gDHFpB7zQCOlVhV8ffHVUdTg898oxVeRegx3kAGQYDJq2jpkSqiggVT0vjzNi4HBw6koSNm2IQde6SbYGzs4N4RDECNXxoEMaNDoGf/yA4SMquiu87K2shadq45U9s27EbZ8+dR3JyihhayuOi0yG0U0eR6PTv2wvBwUEifWE135UejY480Z59xlxD2m7yhLEG8tRANU/nY2Kx8P2PsXvvfrEoWL30BxV5utJ3fJ2cXw8UZhsE5Nlx9OmvfNQaRp++Xx+BL9dGgH5M88d1woJbzIxftaSr6pI8WXn5S+Tpm2rIk+HbriIWWsmTtflbu1b2YFENmSk/TbXEwrBlcrpFY2CSJ2s+TzaOVy4Yt6Z5Ms1VyzptbFNWWoZBU36RuQ7q2xx/e6wf2rU2utVXiQXJsBvgxB52bLRes5dgnTxa6iCigdKjANAnA/oo6BF3SRdVFUGqCjvTpawBF+PhuHlRYanYG4QdTsbyVVE4dDixnNPxFyjaHfj5NsGEcZNx/YyZIv7WMi7EJ2DNut+xbsMm8XzKy88vN7RkpGlAv76Ye/109OrVQ96f7M7RkDqJNDryRFY69fqb5dpMGDdaBOMtmjfTcq0u+zbnomOkBx/DkD4+3ljx07dKMH7Zr0I9nrC0CDj/O5DDzup2Eijjl9oXvx7HtxtOoaCoFI9M74a7Z7E83Di0EpAKUaCK7z6bkSdbL1OLc2oiT1osC7QSGa3bacVGyzqr4gpma7NKnqz1trOXPHGuWlJ3Vax99MxlyM0vQZ8eAfjbo/0Q2tGs957V/fifjDqFAs5MGSviVI/fHDU6tB403YyCDlFGnZTe8AubHVYFVZ7Y/JKbH9uCeJ2OSscPiyOwY2c88vJLwFSfabD9ydiRwzDvxhvQtUsn8X8yJzwlJaVicP3T0hXYvHW7mGOaBqNJ7u7uGDFsMG6/eS46d+rQICJMtjBrdOQpPT0Dk2feKBdszKgRePKxB9EqyNh9vka3ZP1vfCbqHN5690McOnxUbOyXfP8/cWVV4ypCoKwUiN8JZJ4BSKbMh5bok3GbD5cdxaKNkSgpLcPfb+yNmyZZdK/XEomwJAjG9yH/u97IU6Vz2njp2jt/a7eKJUmsbpuqSKg1zKwe79JJRfP0zh4cDE9CuxBvvFbXkSfTnGqB2XW3rpbS8W6d/YU89exmbDJdFSl18IbeeQZ0OtWGpWF+QzG1lwE9rQ5EH8VKPaa3+GPWf7O656Em0Scbka4yvQ5xcSVYtyENO3ZH4+LFJGRl55RXwrm6uKBHty4YOXwI2rZtI5qlmNgL2LFrrwjA6TAut6JOJ96H1C2TNF03dRLatAm55DHVMC+EYe6NzeeJLqIz59wmIT66jj614BG0aR3cICE+GXEabyz8QBoasrHi1599CE9P5TDeIC9WbSZF76fUcCD1JFDEqhDjt5MW8mQ878KfwvDTFjYWBV69cwCmjLDWzNVskjZTTBbbGLerMXmyeMnajDxZexlrcVW39RKvBWGoklKERLwAACAASURBVLjW9nyGb3o5hU3ypJGIVUrbLTS2Z7G8B+2JPhnxu/n+9TgTnYmO7Xzwt0f6oX8fi+h8JZxdAafRgGOb2jwJat/LhgDNKUme2PkgBfSQ0unyjek+EpNqyFR187SZ5uNN6QWdjmS8A3S6VkhKzpCiqO079yL6/HkhUibNkq3TsBceLYZIrEYMGYRRI4ahWbOA6mbVoD5vdOQpKysbt939oDQQZDflZ556DJ07dmhQoJomQ2fxV994F9ExsejTqwc+eOd1eLir3+oa5MWq7aRIoLJigNTjQF4iwL54GomFvrQMby0Jwy/bDG65Hzw0FMP7WfmFQEvExfKcxhdwleTJFrEw+/9akyerWFgBXWsaTgvJ0rKN1nnZQ55s4Fqt5skEi1nk0Oq9ZL6dOZQ64P4nNyEsPAWtW3ni6Uf6YdjAllV4hjkATr0Ap5qLfWv72Kj96wgBPQlTJvTiG8WfHDDdZ6jcywf0ZqaclvdllZEo3oTssclf+r2h0/kBuubQoTlbDVeYPHvTHTp8DAcPHUH4yQicOxeNzMys8ko9Q5TJA+3atUH3LqHo368P+vXp1WizMY2OPOXk5OLxp57D0fATaNsmBC88+5QQk4Y4yMZf+vebcgNNGj8GL/3jaTSpg27ODXGtak4MOJUBBalA2kkgPdJgpqkh+lRUWCLkaeUu2h8AX/11FHp15ZeTxbCHDGglT9UQqCrJk+W+tdE+1SV5qjSvKu5SLcS0ppEnreTJVuSJ+5tHn7REG43nfPLF7di+Jx4tAt3x9CN9MWZ4sG3y5NAOcB4K6FRU/Or4HhOZt0ShdCg0RKNQaCRQhr/rUQRdebqP/epMRhWOxlY8tB+g4aS78b5wgw7sjsF7pGo9HFNysRcuSIPehIREpGdmQl9WJrrfli2ao3XrYGmp1tgDCY2OPNFA6z9vv4+1GzaKzfu/X3oOo0YMbXD3PN1RWUnw2pvvSQXBfXfdjnvuug0uzmTxalzVCJTkAdkxQMI+gH+v8GKu/MWTk1uIt5ccxm/7YgSWX14Yj3ZtbLTE0PSSr4xuTmEx7jf3ebqjH7q2tzhHFS/nGpEneYFbOZhW8qeF9GglWVqOZY3kWD2+hrSdhmNZTdvZIq9ayJOVNb70xl6s3RQNP19X/O3hfpg0trUVIs/r5A84DwMcqBut+qV4VT+z18TiSJLoHs6oOP9uIk0kTibyZAp3kkTRWd5EpmoOEJ3A2fS3sKhIDs9qObZSaUgVczVf1aU9Gh15Ki4uxg9LluKjT7+Ui8Bqu7mzZ16WXjY1ATorOxuff/kdlvyyQnZ7498vioV8Q/CnqMk61LZ2IsAoVFEWcHEPkGWIKJUPC2KRnpEvkac/wli1B6x/bSoCmlVRWFBTAuVgRTBujTzZeoGbTDKtWRWYFlUF2ai4dnMcqsC2pmu0NXcNZEZmoZXY6XRVa55s4WF2/BqRJx5PC4GymP/bHx3CT6si4eHujKcf7osZk40augq4ugHOAwHHjqrxr52Pudrt2kWg0ZEnstkDYUfw2JPPCqsdM2o4nnnqcQQGmFWTNIDrycqCZ198BacjoxAYGIAPFr7WYLVZDQCuq3cK1D5lRhlcyU1icgvylJyWh7eXhGHzEfa6Av58ezo8fNy0GVhWFSww+4yRp7+8tgWnTSaZNSFPAMQksy7IkyVR0ZKK0rJNlSTODsJmk0jaQZ4s5l8r8lQFwTV/iN7/7DB+WHYKHm5OonmqTJ6cAKcegHNf1bvu6v32USurRwQaHXkiFrFxF/Dyq2/hyLHjcHNzw1uvvYQhgwY0mHAgU3bLV/0mNgUke1MmjZMIWUDThkXw6vG+Uoe2RIBtXVKOAjkxQEluhU9zcgol8rR2P0uQgaXPj0dbpu20kAat5Cm/GH/5Tz2SJ6vRGxuT0xLl0ZqW03IsewhbXZIni2PZJE+2zmlH9OmVd/Zj9Yaz8PV2wdMP98OU8cYqOsHLAXBsDzizd52xbYt6YhUCCoEaIdAoyRNV/UyHffH19ygqKsag/n3xwnNPIahlw/B7Cj8RgRdefh3sw+ft7YWnFzyCSRPHwsmR+WM1rlkEKCBnS5fMSCAvyaCHogKhuBTvLz2Cn7edRWmZHs/c1Bs3TjD6PNWGQJlHngqKcf/rZr3tGHmqaXuWqiJPpotaiczUQvukJXVnDzHSSDhtkdfktAK88K4VnyfLG9sGsas1ebJJ7AwTKC4uw+2P/I6o6Ey0buUlgnGptjMNx2DAhQJx32v2UVQLVwjUFoFGSZ646IhTkeLezUaCDjqdRHfuuet2tG0dUltM7N6fwvCww8fw8edfSVSM7qrjx47Cow/e22CInd2LUzvWHQIlBUDOeSD7PJATD5QWYtmfUfh09XGk5xSia4gvPvvraLh7uGiLPtl6mZr9v1gV/McKebK2rxVyUW3aribkSeM5teuQzC6NFrKpAa/yI1o5XoMlT8Z17d6fgCde2o7SUj0G92shve3ahLBSitKmVoDzYMBBRcHr7oFWR7oWEWi05IkRp983bcGnX3yDi4lJ0qR00ID+uH7GVAwdMvCyl0Emp6Tij01b8du633EqMkpSiJ06dsATjz2AAX17K6H4tfh0Vbfm4mwgNx7IOoeY0xF46audCD+fDkedDo/O7Ib5U7oATjYaYNYwXVUlebIkE9bIE3vbfWult53lGrVEnuwlT7ZITw2xkClrJVlWtq1X8lTVGjVE4uITc/H3V3Yi4kw63Jo44ZYbOuPe27rB1cURcAwBXJiqUxGn6h5N9blCoDoEGi154sJy8/Kw6td1+PLbReKlRAIV2LQpunfrgvFjRmLQwP7w9fWpNy0UI01sbshu0Nt37kHkmahyi/qgoJZ4esHDosViiaYaCgGrCLAqryQPpTmJ+Hbxcny9fAvyC4rQzKcJ7pnSBdePag8nvviqIynVEIs6J0+PD4WDowZNky3PJw2EzSrJ0UJ6tGxTEwJlcTxxGH93r6E9S7A3Xnva2BhY4zWqlLZ728JhvKr5V0GgYuOz8f7nR7BtT7xoLUM7+OLFpwahSyc/gKk6iTjZsMBQj6dCQCFQIwQaNXniShmB2rZjF95c+F8x4+JwdHCAq6srvLw90b1rF3Ei79ktFCEhIfD1oUtqVaIH2/ixui8lNRVRUdE4dvykpOZImPILClFUVFTe16dzx/Z44dmnEdq5g6Tu1FAIVIuAXo+cnBw899Kr2L3voNgkebk5Y0yvlrhzQme0DvaFzpKsaIm4GLepEXmyQizE58k88kTy5KDTWBGogWRpJTO1IUZa8LI2j+rIk63edjbWtH1/PN79IgyxCTno3bUpvqwlecrJKcKWXRewaPkpnIvJknSdl4cznnigD2ZMagcHl7aA8yDAwUd5OVX7IKoNFALaEGj05Mm0zKSkZHz02VfYsm0nigoLUVJaubcPSZO3lydaNGsGXz8f+Pj4yL9dXV2M5l1MkehRVlompKygIB+ZWdlgP73UtDQkJiWXNzQ0h5fHdXJyhLe3N+bMmo675t8MdpdWQyFQUwRS09Kx4KnnEBl1DqzaNPwyoENIoAdCAj3h5krjuhoM44u/pFSPfRGJyMkvgbeHC7q29oUPNVU2ht6SMGQUIOJ8OgqKShHo54beHZoafDDt+z3EcFZ79zXuR4s/U1LTssME/83PuE2thpU5FhaVIjwyDRlZhfBwc0b3zv7wcrcRXbayf0paASKjM5BXUAIfLxcM6GnRd47fQhqwYXQpPbNQCFNm9qWm1C4ujnhwfg/cMa8b4NQecBkI6FRD8lrdB2pnhYAFAlcNeeK6mEY7deoM1v2xCUeOhoMvopzcXOTl5ctndTmcnZzE4dzD0wNBLVpg8MB+mDxxHFo0b2Z3ZKsu56eO1XgRYAuidz/8BHv2HURaWrr4mamhEKgKARJZapxatfTE/DmhmDapq4E40cdJ2RGom0chUOcIXFXkyYQOfyPjS4fC7aizZxF17rxoovhSok6KvXcYWWKqraSkGKWlZSij9sT46ysjSXQCd3R0kIgUo0iuLi5o4tYEnh7u8PTwEOPLDu3bolOH9ujQvp0QKTUUAnWFAFsa7N13EH9u34XzMbES/WQktKSU96keOtoe6Evk7xVGFRELRo2y84rh0cQJ7oxgaYhuXHqmDC7ljLr4eLrC2UnDzho2qSu86uU4NuZPyIlDTl6xEBb3Jk5Wu9GYz6nCVdJD9uUxvD0Z9bZRFFDNovg95ezkICm6gKZu6NHFH1PGtkVISBvAuQvgTLuLGkYq6wVIdVCFwNWHwFVJniwvE8lUVlYW0jMy5SWUm5sH9sjLL8hHUSEJVCnKykrLNUs6IU6OkopjI183/pA4eXrCz9dHftzdFVm6+h6HhreigsJCxMcnIDEpRTRRxSUl0PHtXZoPXWE6UJAMFGUCdDI3DSsvfb68SZwSU3LR1LcJ/LybVH7hV6EJKivTS1uSnLwitGruhSauZlq+qkhShc+q1z5pSVdVtU6tRFITcbQ2XZ2Br+bkFuFiUh78/ZvA38cKlha3kvm6eC2SUvKQmVWE1sEWWJrvV42+i9EmVtE19WsiESd/fy84OJM4dQMcG4bnXcN7otSMFAJ1g8A1QZ7qBip1FIVAQ0JAD9AvisSpKM1gupl/ESjOMjb5rDxXPfQoKS6Dk5ODQXxugxzYIiClJWXyC4ajs2NF4qWVPNkq1NAi5NayDSeuZTst667mWCSTJSVlcHQyRKirJXQW52S0mzo06pPKYdEyL2s6Mx6Avk2MNDm2ARyUvqkhPalqLlcnAoo8XZ3XVa3qWkKAKefSQqCUZCrd0AIm94KxDYxZwsjy5WwtW6TlBW4twlVNlOQSubCyodZzmm+n9XzWSJBWkmW5nc1zWnygZW5atrE1d/6/6drpXA2kybkToPMBdCpNdy09+mqtVw4BRZ6uHPbqzAqBekBAb0jhlRYDhSkGJ3P+FOdUjsrYktrYE725HNEnLWTGHiJWFUnRhIUdhLAuyJNTO8ClJ+AYwJrMeriX1CEVApcfgaycPMTEXURhYRH69OhcMbJ7+adj84yKPDWgi6GmohCoHwSocE4zRqRigKIMo0aKOikrVahaCIMWImM1QmUH0TAHxZ7ok72ESmuEzVo6Ugs5qvE2jobIkjOdwnsDjsrwsn6el8ZzVGog//rPD+DWxBVTxg7BuBEDKkyeny9e8TsOHD6JkYN7Y8akkbJtQx4RUeexaNl6JKWk47///qtYCTXEochTQ7wqak4KgfpCgGrnkhyD0LzgoiE6xXQf035lRYYKPq1kQyuBqkTGNBAoLcTCVsSoPudfl6k7TfN3ABzcAEcvwKklwGiTo59Z3q6+bhR13MaAAMnRo/9YKITougnDMXHUoErk6ftf1mFv2HGMHtoPs6eOVuSpji6sIk91BKQ6jEKgUSJAvRQjUYxMUXhOwXlpPlCaZ/izrNCwrNqQmUoky8bB7Il4aSIgtZy/lnlpjT5pOpYT4OABOHgBjj6AcxDg2Fz5NTXKB6x+J63IU/3iW9XRFXm6ctirMysEGh4C9I8qyQXYtLg0x/AnI1XykwuU5lZti6CFZNWm6s4aWdJ0ThtQayIzFvvWR/SJwm9Hb8DBF3DyBxx9AQc/Y+VcVYKyhncLqRldPgRqQ57SM7MRFR0H/klfwxbNmqJj22C4ujiL9+GZ6Fgkp2ZUWoyzsxN6hHaAh3sTFBQWIebCRcRfTAFtVdixo32bILQIbFq+H89xMTkNoR3aGIyso86DJtM9urQX30T6Lh49GSXdPDzc3aQ7yIate5GSlqHSdpfvVlJnUggoBOoUARGfM61XYIhC8U8hUrRIyAJKSLJIqIwu6FqIjBAgDdEnzceqZ2KkNQ1ouaaqOI+DsyGqRN2S/PgADu6Azh1waKLScnV6E1+9B7OXPEWejcVvm3chMSkVuXn50hXD18cLIwf1xtjhA1BSWoKlazYj7NjpSuB5errjkbvnwtnREdv2hOHwiUikZ2SjqLgY7m5N0KFNK0wZOxRtQ1rKvsvXbsGuA+EYPqgXEhJTEHUuDs0C/TF/7lR4ebpj2ZotOHkmWrwXm7i6wq2JC9Iys8XIWmmert57V61MIXDtIUBCRbIkLuelBq0UCVRxpvGHpCrTkPpjWtBatMgWgbInEmTz+FojRmbb1ZqwmR2g/K86wNHTQJIkqtTUkJJzcAF0FMM6AzpVLXftPUi1X7GJPDk5OiIkuDlCWlbsk8hIz+mzsSK+Ntc8MRr07S9r0bdHKLp2bIPY+CRs3nkARcUleH7BnfD19sKFhCRkZOXIJBmJ+m3TLokyDezdFXfNm46cvHys3bgTWTm5GNinG3y8PbF+824hQmOH9cesyaPAKNWPKzZg6+4wiSp5e3kIuWKUa3Df7kK+1m7ejQA/H8yaMhJenp7YfeAoDh6NQKEiT7W/QdQRFAIKgYaOAP2kaJPAeRr/XlZyKUpFLVWJkVQxFViWb7ttb3UESmskyJJU1ZoYaSBjFHc7+RpE3U6GH72DH3Q6Ng6mMSknYfpp6NdUza+hI2AiT4bfRXRWA7qsEaG5rTl54r+5r6ODIxwcdMjLL8DXS9bgWEQUHrlrLnp161jecYPH3r73MFat34YmTVzx3GN3wtPDTZz2y5uXOzrI+U9HxeCdzxajT/fOuHnWBPj5epeTJ/79wfmzERxk6P/KdN1rH3wjacMbZ4zH2GH95Pk4GXkOi5dvkJShijw19DtQzU8hoBC4vAhIxIopQKOOSv7MM5Aq/r/85Jv17zMSMpml5d9NgnDzDnKmRpVWliUkypxJmbutmwiOeWrRSHZ0xso3ptWYYnPkj6cxisTIkpcyqby8d9E1fzYTeWri6oJRQ/pi2ICeFTChfmj1hu04evJMpWo7+iiRNCWmpCElNUOiQ7HxiZJOGzGot+FJ0+tFF/Xjyj+QkZmNBffPQ+tWl1r/sLUZ+3CmZmRJCjA+MQVrN+1Ct07tMO/6iWgR6F9Onvr1DMUD82eXz49RrA+//AW5+fn4+8Pzy9N8yqrgmr+tFQAKAYVArRGQ9GDRJRsFPVOFxh9GtqQ5stGvStKJTBOa/tTbsF0gGaJDqANAQiQpM0fAweijxCgR/ZQkrcYGyvzT1fBvTU3xar1qdQCFgCYE7NU8xScm448/9yPiTLT0cHVxdkZaRpaQKXPylJyajuVrt+LUmfO4fupojBzcR6JGHNRKHTgSgZ37jyAnN0/0SmV6veiarJKnXqF44PZL5Im6q0+/X4H8gkK8sOBuBLWg2SugyJOmS682UggoBBQCCgGFgELAHgTsIU+sdPvgfz/h7PkLGD64Nwb0DJUquV/WbEZ4RFQ5ecrLK8Dvf+7F9n1HROdEg01W2JkiUgeOnMRPqzeiWYA/Rg/ti9ZBzZGZlYP3vliiiTwlpaRh4SeLhXgxItW7eyc59rGTZyTSlZqeqdJ29twUah+FgEJAIaAQUAgoBGwjYA95Yiru+Tc+FUuAO+ZMRbfQdjgfdxEr1m1FzAVD2m5o/54gOVq2dotU0E0cPQgtmwWIpsrR0VHScVt3HcKy37ZIim/6xBEyyR17j2DNxh2ayBOr8/7vq19E0N67W0eMGzEQJSUl2Bd2AmHHT0t7FqV5Une/QkAhoBBQCCgEFAJ1ioA95IkpOpIWpuxY9UaLAmqXmIaj/umW6yeB+qRPvl2O02djpErO19sTDo6GZpheHu64/7ZZOBkZjZ9WbYQeerRqESgeTqzKoz9TUPPAyponi7QdjxV+Mgpf/bRGbAkCA3xFzujt7SmVftk5eYo81endog6mEFAIKAQUAgoBhYBUu/20epNYAvQMbY8undpWQIVkhq1ZomMT0Kl9CPp06yTbMiXGdFxiYiq8vT3Qs2tHUHTOtF2PLh0QEtQcG7buQU4uq2IrDraCmTZ+GPRlZQg/dRbHI86Kx1O7Nq3QI7Q9zsUmiGFm/55dxJqAffVOn4tF61bNMGJQnwoHY/QrOiYeh46dlvRdu9ZB6NqpLU6cPidE7sbp40WT1RCHchhviFdFzUkhoBBQCCgEFAIaEGDEh8NgVVDZj4NpOv5Yfl5WxpiR3mCcwf10OujLuJ3h3/zc6D1iMQud2BtwmI5tfn75P5ZjGOdi6/zmB7Vcg2kfOp831HFFyNPGbfuQbWS0xJd28P6+PqK2D/D3vSKNC3mxdh04ht827sTAPl0xddwwYeJ1Ncjo6djKfPGzj94h7L8mg0Zkh8NP4/Dx00hNy4SzszMeuuMGNPX3qclhar0t89Bvffy92Oozz92pXUitj6kOoBBQCCgEFAIKgcaEwBUhTy++9TmotGfu1c3NVXKlfCnroEO/3l0wfcJwIVGXc5A8bd5xAD//uknKMedcN7ZOSdzBYxH49qffhDy9+fwjcHGhaZ62wfLRb3/+TUKkxMXfxwv+fr6YNXmkhEUv52A49rnXP5bqjHkzJ6Bb53aX8/TqXAoBhYBCQCGgELjiCFwx8kT/iM7tQzBsQC9R2NNNlAQjJS1TyiLvnHcdaDl/uUZDJk97D4Xj659+Q9vgFuLE2ia45RXLAyvydLnuSHUehYBCQCGgEGioCFwx8pSSlo7hA3vj9jlTBBuq/X/fukf63Dg7OeIfC+5CYFM/+YxKfPbY4Yub/XO8PD3K86nmwJIAUXSWlZ0n5IJVBEwJmgbPwfQXI170q2DqkPNgNIcVBJaRJ0Z8mPelFT1FcuaDjRBLy0plP1cr6b3SsjKkZ2SJ4I7zPRsTh+9/WWc18sTO1DQoYwTOz8e73EuDYj82S1yy+g9p0Dikfw/MmjSqkk+fKfpEnLJz86S0lIZlGVnZyMrOkRQbexU5GqslTOugoVlWdq7R4MxF8LIkrMSUx8nIzJEoobenB55/4xMVeWqoT7Sal0JAIaAQUAjUOwINhjxxpUdPROLLH38VEdqC+24Wu/Yz0bHYtf8YklLTJULl1qQJOrZthZFD+sLPx6scIBKrzTsOSvklyYijgwP8/XzEsp4RLgrgGO2ipolkgsfed/iERLr6dO+EGRNHVCJPbJR4/NQ5hLZvjWkThoHmYhyMkjGNxo7QTO9ZphhZAbFj3xHxq6B1PfsBkdCwKoHpOlPajmSOtvmshqD1PddN8jSkf3f07NJRev6s3rANJyLPITevAP6+3mjqV1nj9NcHbpH1nY25gI3b9qNZgB9cXFxw4tRZwcLdzVUaQJJ8mUhgfn4hft+2F2fOxckcnZyc0L51ECaMHARfH09ZZ3Fxicxv1/6jQl6p0woJaoY9h47LXFTart6fT3UChYBCQCGgEGiACDQo8rRu0y7p3MwIyUt/vVfKKX9etRGJKeno0LaViMpPRZ1Hdk4uBvTuitnTxkjkh6Tjqx9/lRc9Rd6hHdqI0+n5CxclKvTo3XOl9JLeEV//tEaiQSQb3IZj8pjBmDl5VCXyFJuQhHc+WSSNDG+bPRnt27SS7UnAfv1jhzRP/Mvt11eK1uw6eAy/rN4kVQud27eGi7MTIs6cR2Z2rpAokicSkf2HT+DX33egsLgIA3t3g07ngLBjEUK2bpg2Bh3aBuPP3WHS7TorKwfNAv2FvHAw8kVjM/p8fPrmM7Ke46fOYsnKP+Q8rq7OaB8SJFUPJ06fhY+3F26aOR69u3USvD75dpmYk7Vs1hSdO7CrdqKUs/bq0gF33TxdtiERXbRsAzKyc9ClYxv4+3hLx2ySx+aB/oo8NcAHWk1JIaAQUAgoBOofgStGnhgF6tOjM64bP0yiIxGR0fhzT5gYY/XtGYpbZ0/GyvV/Yue+I5g6digmjx0ixIgRmrc/WSS+EnOmjcXQAT1xKPwUvlr8q0R1nrhvHkJaNRezrp9Xb8TOA0elkeEzj8wvJ0+x8UkSjZo/ZyqaNqUxlx4sibRM25F4LfxkkRCLaeOGSgVeUXEJXnvvKySnZxgs5bsZLOVNg9EkprW4pomjB4sfBos6d+4/ip9W/SERHpInRnIoTo84fQ4P3nkDuoW2l+1Ono4WYkPb/JmTRgrZ+vCrn4V8jR3WXyJdHGHhkVi8YoMQSUvylJefj4funCuEk32DVq77U7ClwHziqMHi3vrl4tUIbhGIJ/9yCzw83VFUWIzPvluOE2ei8fyCuyQCtnzdFuzcdxRTxgzBlLFDhdSlZ2bh5YVfSLdsFXmq/wdUnUEhoBBQCCgEGh4CV4w8sdrO5Dshlu8OjuVpIbqX5uUX4n+LV0nq6s4bp4lxFwfJy4q1WyUaQ2LCyjw2Lty88yBCO7TGE/ffXI7ykRNnsGjZemTl5OC9fz2JtPRMiTylpWfh3ltmii29yRfDlmB8z6FwfPvzWnQPbSdkgcTr+6XrxHH1hSfuFg2T+eDnr77/laTyuA6mBzksq+2i4xLww7L1UmXI1CK1RBJRyszGtr1h6Ng2BHOnj0OAv88l8jS8P+ZeN85Ink5j0XLr5EnnoMOT998sBIeRKdro0yZh/IiBmD5xOJb/tkUM0jq0CcbQ/j3Kp7//yAlEnosTe36Sy8+/X4m0zGzMnzOlvO+QEow3vIdYzUghoBBQCCgEqkaAAZecnHx4eLhV0ELbi9sVI0/JqWkI8PcTcsG0FoXgTK317NJBSFR8Ygo+/PJnidRQVE5ixGESlq/6fTvGDOuHWZNHYdHy9Th49BQG9e2Oe26eXo5FVHQc/rd4tYix//n0fdCXlgl5on7o3ltnomPb4PJtbZEn7vvxN8tEWH3DdWPE+fTgkQjcOnsShg/qXQl3NjX8v6+XSu+fR++5sVz0bkmemDL7bulaIU9srGjp+0T90bgRA0RbVB55spM8bdsdJlGuccMHiDfTNz+tkRQnMbdmCcHtmB58/4slQg5vu2GyuL5yKPJk76Om9lMIKAQUAgqBK4UAZTK//LpJ2s8wu1XbccXIk2W1neVCaM3+xQ8rkZWThzvmTi2PPFHEvGL9n9i8fT8mjx0qkRQ2J6Q2iC/4x+65sTyavdnVIgAAF99JREFURCLz/dL1ktp666XHRDdUU/JEtrppxwH8umE7Qju2wcWkVCEUTG1ZVuBxDWfOxUpasVlTPzxwx2wEtzRolCzJU8yFixI5YmTojhunicjbfLg4u8CtiYuspa7J06+/b8fW3QfRp3tnzJs1UbRZ5oOCelYKkgQWFBTh9jmTxb5fkafaPm5qf4WAQkAhoBC4EghQNrN1dxjumTcdA/t2q/UUGix5ovaJXZ5Z2TVp9CBMHjNEyEpichq+WLRSNEM3TBuLYdQ8HT2FL5esFvH4g3fMRtuQINEcrfljh2h9qO35+yPzEX8xucbkiQhHnb+A739Zi+S0DLETmDFpJKaNG2YVfEaoXnzrMxGRc7uRQ/qgqLBIhPBbdh4sr7YjKVz62yapwGP0bMyw/mKvQI0She20DTBFheqaPEWei8Wn3y1H8wB/3HnTNOknxJGYnCpC9K6d24mYnmlFVvpdN344xo8YINGxQ8dOCYacm9I81fr5UwdQCCgErnIEEpJSwSwIMyt8LzB7QSsbSiNaB7dAbFwiIqPjUFRchBaBTdGtc3upkDYNvlOoeWXFuV5fhuaBTSUT4+NlqIqmnc6RE6dRUlqGNq1a4GJyKuLik+R9wswOi5ZMg/Y0F+KT5J3G73gWFtE3kMVJzABxMAvDYqQz0XFilcPGwCwQcnUxdNzgMXlsVmnHxF0UKUtBURF8vTzRPbS9ZDQ4+Hl4xFnJrvTv3RWHw09JdTvnz0AHAwfEIjUtQ8yeO7YLQVCLQNH+mgaLxk5HxSAzO0cshviuEhydHGWelP8QG/4/Aw2RZ2NBi6HApr5Sse5OS6KcPDBYsWrDNvlz5KA+aNs6SLJCrNy3twVMgyVPJCm0CWC6qbCwEO1btxKA4y4mISYuEb26dhDDSOp6SDioSzpyIhIhLZtJtCe/sFAuPtN8JFSswDNV29UkbceLyG7TrK6jdsjHywNPPnCL3OTWBi8oSQfL+5v6+6J1UHMUFBVKhRp/SAApGGf06sCRE1i5fpsQMlmft4e0XuENM6RfD4wd3l/IVl2TJ1YzfvfLWhw+HolWLQIELz6AjPYRywX33iRY79h/VLRSnu5ucnOWlpThYkqqPHQkd4o8XeXf+mp5CgGFQK0RYGPcNRt3yHdqfkGRWObwPdGpfWu0C2kp77n4xGRp8suoP6MiMyaMkF9Wz8cm4NeNOxEXnyhyE3aN4/dx3x6dpYiHRIXNdZmlIUmjlQ3fM/T3Iynw9/PGzEmjxI6HRVS79h/Bzv3HZA4kPCRzlIZMGDkQg/v1EFJy8OhJrN20S7I+JFR8h5K48DP2q3vqodvkfUFt7v6wEzIvw9CjTUhLCQbwnULC893Pa6Xgiu/f02djkFdQKPreEYN6IyExRYhPXkGBaJBYzU4NM8kcByu7GQBJSc0U0kiDQ9oDTRg1CIP6sDpdJ4Rs0YoNCGoegNIyPS4mpqC4pFS8EonR9VPHIDo2Xo5zNiZe1sJ3MLHt1zMUc68bK63O7BkNljxxMVwooyR//LlXiBAvPkEZ2KebREJInEyCb9oPbN11ENv3HhYrAl5oVtlRVN65Q2vxfbKXPJGtb915UITpwwf1xOypY6vse8ffFJat3SIRsTJ9mWirqCNidRwF7yafJ/79ZOQ5rN+yRxg8KTfZPS8619eyeUC9pO2IIc1Et+w6VI4XU3eMRI0fOUCIG8kdGTsrEBm9I6liKvK6icOlx96Fi8mKPNnzxKl9FAIKgWsKgT0Hj2HFuj+Rk5ePSaMHi8XNkeOR2Lh9v5AR6m9GD+2LCwnJIuWgfcwtsydJxIjfsz8sXYd2rVthQO8u8ovr2s27JAPDgiQWUvG9+H+syI6KEa3qmKH90LJ5INZu2oFw+hR2aI3H7rlJvtO37jqAQ8dOY3C/7kJ0WOVOGQejSZRwUKv70ttfyPvh5lkTZd+jJ6Owzmhefd9ts4QY0ZORhVPBQc1x3YRhCPT3w4EjJ0Et8qA+XXHbDVOQm5+PL35YJe9uHn/m5JFCtNb8sROZWdlCJm+YOkYI4OIVvyMhKUUq66+bMBzZ2bn475c/CyGkTpf9ZhMSU7H6923Izc3HUw/eJu9/BiDoDcl3GruVkBAlJKeKITWJJPVNHdsFC1H78sfVQixpS9S9c1uJqDGDYq2ZspYb9IqQJy0Ts9yGRIpiZTLzqgYZPcOEZN016R9X1TGp/yEZOnYySprxhnZsW0knZG1/On4L03VzrfYCcVtGuOhGTuJ3uQajXjTM5A1ka56cG0OstE2w90a7XOtR51EIKAQUAg0JARN54suaFdp8N9FTj9Xk1JTSK5C/4HP8650v5T0we+poseGxHNTg0g+RnTho1TN2RH/pCUvydP5ColEC0k92Y6TnnU8Xyy/hj959o1RuWw5GoJi1SUnPxF03TZMirlfe/Z+8O//19P1CMBg5YjYlL68A/3zqPrEJokk0i55YET60f8/y9yElKzSyvnvedLi7u5aTJ2qRSfQY2GD6bNueMCFKU8cPk+gWNcs/rvwdIwb2kmPuOnBMtmOG59nH7iw/Pm13WGk/f+408Xo0kSdGouZMHydV8Byv//db6R4yfcIIKbyijOfNj74X6c59t8xsvJqnhnRjVzcXkrFjEVFyszDMetP08RIKVUMhoBBQCCgEFALVIWCNPJGQ0NiZ2Yd7bpmBDkYDZr7gqeOhx9/ooQYSRA0PCRXNolNS0+WXeDaJnzpuqGRWHHQOBvIUbyRPxv14jlff/1r0Sg/ecYMhtVVaJsdimzJGdRKTUsWsma3K7r55umiR3v7oeyQkp2H6+OFSKHT4+Cls2XkIPbu0x61zpgiJevfzH5GckibG1fyl2zQoOWHnD0pqWARlijyZyBMtiJhC27Rjv2iWx43oL6lDWgJ989NvGNy3u5Anpg2ZRaK3YwC9GI2DcycBmzJ2CCaNHnKJPPXtJjY+Jr3Ve18skZQntdLESZGn6u7Sevi8sKhYWq0cOHxCNEj9e3Wp5O1UD6dVh1QIKAQUAgqBqwCB2pAnVndTa0s9L8Xd7k2aSAeJlLSMGpMniqhP0ox6d5ikA1lg5eDAtmUZgjLJE62CKG5npTUjZO5NXKXjR4tmTTFr8mi0bN5U5Bzvff6jeBJSe9yyWUCFq8ResOLLqIP95GnzLmzfc1iIH6NKlqNLp7YiyymPPCny1PCeFDJ1smlD014vq02AG96s1YwUAgoBhYBCoCEgYC95oqiaWqDdB8MxqG83MTT28/aSQp4NW/fUmDyVlZZJauwio0oTh4tJMuUY7J/KijkTedq+J0wKpEiAWIXHVBiJCsXapkjY98vW4+Tpc5g1ZTRGDe5dHlBgpobvSuqr2FDe3sgTu4bQzJkVcU8/dFu5LRCPz3cypS0UrdtDnu69eQYG9ete61uj0Wiear1SdQCFgEJAIaAQUAhcZgTsJU8s3GEEiNqlG6ePx7CBPUU0TcF4eERUjckTO2v8/OtG0QQvuG+e9Dul8JtEiWktE3n6+NtlCD8ZJRXWJgNnVvi1ahkonSZoJbD30HGphKeeiulFVm0znXbqzHkRgo8Y3FvSjfaSJ+qbaU5NeyB2xujdrSPYOeN87EWkpGZg4uhB8Pby1EyeWJH45v99L1YFowb3wcC+3YUMUpxv71DkyV7k1H4KAYWAQkAhoBCoBgF7ydPIwX2x7LfNkmbz9HRHU19v8YdiZIeeT6yqq4nmiem3xcs3iBcSiRDtB1jQRPsD+i+ZyBOrAMWixsMNxcWlKC4plhQe03wTRg0UMkMbAka/9h48LmX/9FOigTWr9KhbYmN72hLYS55IbFiR+MuaTULKaI3DYiUaXvPvD82/Af5+PprJEy8Re92ywpw6KtoldO/SXrRl/Lc9Q5Ene1BT+ygEFAIKAYWAQkADAhQuH42IgquzkzSLJwlgg/u9YcfF2JK2AQF+hkq4zTv2i3i7R2h7SZlRIL3v8AlEnYuTxuzUJAUG+InFDaNC3Tqx8lsn4mpqkPg59+PgOX7ftk9ID6NWXh4eSEhKxv7DJ5GUki4psYG9u6CwuASnzkSjb49QaWVGD0CaSNKqgIORKh6f/VAZYXrmkTvEp4rRqrPnL+BUVAzSMjLlPDT4ZEN6einxc6Ycqc8aObi3aKNIsI6fOovT52LRu2tHMcYkMTsflyDrpMknPalcXV0kPZeRmYVD4adF3K4vK0Pb4JbSk5Y2BFx37IVE7Ak7jtatmqN3t07l6b0/dx9CWkY2unRsU95ajJGwnfuOSFVioL8P+vQIlf3srSC/6skTWTpzowSIzNvWMORquR3sdhzV8BxV2sR0XsZC6UWlhkJAIaAQUAgoBK4EAms37cSajTsxfGBv8fHj+9DU95X2CAN6dcHtc6deiak1uHNe9eRp/ebd2Lb3sBhl3XPzDKsXgDcHGfRvG3ehTUgLMbQ0iePq6oqRxJGJm5xaTcc9J+6nO6Wq4fa5U8ot8OvqvOo4CgGFgEJAIaAQ0IJAXEKSmEmyTReF4uyokZNXINYGgf6++Mv82eVeSlqOdzVvc9WTJyr2GbpkePPx++ZZvZasONi2Owy/rNmMVi0Ccde866R/Tl0Oem7Q+Gtwn24SEjUN5o3p3kojyn88fheCgwyNhNVQCCgEFAIKAYXA5UaArWIOHImQXqfUPDFdyDZj/Xt3kYpzNQwIKPJkbITI9igsAaWvxJB+3at1Mq/pDUSCxP5Gd8ydKj2ETIMNGHcfOCall7Sht1e8VtP5qO0VAgoBhYBCQCFgCwGTLQDlLvbqgq5mdBs9eaKYLT0zSxoukhV7e3tKvyDTMI88PXrPjcjIyhERHjtAs4LBdFOwdxvLQD08miDAz7eCPqqgoBCpGVkiWKPCn/bzZqeQUzEtx9AmBXcebm7iQu7sZOhSTZHcNz//hkPHInDjjAno3yNUKhTozMr5UwxH8sSeQRS10YSMlQ60xjfNjzey6TO2cGEvHw6TDxU/Y5iVZaLmXaL1eiC/oEC8qjjYBFK1WbmaH2m1NoWAQkAhoBCobwQaLXliB2p2ZGaPHHpBlJaUoUkTF3RuF4KxIwYISeAwkSd6VrCCgU6tJDMkJrR4FydU6QMUiyWr/hB1Pps3mnrksAnull0HpcM09HopcWQ/oT7dO5dfGxImusCejopBfmGh2M3Tmn78yEHi4Lp5+34cP31OyA/7C/HcPM+MiSOlbHTDn3tAJ/NnHpkv/6Z/Rvs2QWItz6oCDpI7/j+9OiaPHiwVB6zioLiP56ePBUlR3+6dMWxgLyFfHMSIqUFWXnCwpJQNFIcP7FXf95Y6vkJAIaAQUAgoBK5KBBoteTpx+pyQHRKHLh3aCMk4fvosMjJzJDfLPjcUfZvIEyvZ/P19RMuUmpqOuIRkIRhsdEjScfTEGXz0zVL06dEZN80YL8djDyGK55hK69cjFA6ODjh49CQKCovx1EO3IrhFM2Rl54rJ2O4DR6WvTrfO7YQIRUSex4hBvTCgTzfsPRguLV7YVbtj22DQJp8drUcO6oPDxyPFf6KgqAj//fdfEZ+Ygq+W/IrMzBzx3eDxOGITkvDmh9+ifZtWuPn6SeIMy15A7BbNUleK+Wi9z+3YG2hY/57Q68vw8sL/Ib+wSMo1GQ1jF+32rVtJ1241FAIKAYWAQkAhoBCoOQKNkjyRsCxbuwV7D4VL1+SJowaJLwSjMu9+tliICMnTkP49yslT8wA/PHbvPIn8sIP01z/+ijPRcZg9dYxEoCzJE4nQC298KkSIhl+mSM2eg+ESAQrt2AYPzp8tBOvrn9YIUbv3lploE9zCECnKLxCLenanZpXdu5/9KF4W99w8vYLmicI8c/LECNP6LbuxfssezJhkXJuLC1as+xMbt+/DuOH9xRJ/0bL14hMyanBf3DRzvJyTnbp5LD2Ah+6cI+nMNz78Dp3ah+C+W2dJ5QSHyl/X/EFReygEFAIKgasdAZpmMltiLv242tds7/oaJXlis8QvF69GZk4u7p53Hbp2MkRnSHRWrN0qaTaKr9lNefX6bVar7WgExk7OjCjdd9usSuSJhOeVd7+UqNTIwX0kXcdBQkLDMP6bUastuw9i2ZotGDOsn6ThTOky8wtSE/LE/UjkFi1fj6b+vrj3lhmgxunlhV/IDX3r7Eliif/Vj6sl1Uhr/GZN/QyEraAAYeGnkZmVg+cevwvOTg7417tfii6K5mnsjxTUPBB+vl6qubG9T4zaTyGgEFAIXKUIFBQUI6+wCG6uznBxcVLeg1Vc50ZJnuLikyTFRtH1/LlT0aldiCyRWibqe5hGGz9iAGZMGol1m3ZZJU8/rdqI7XvDxOH0iftvrkSeUtMy8M5nP8LF2QltQ4JE0G0+2N16/o1TJUrESrpp44Zh8tghVqvlakqeaJVPW3o6sT585xwUFZfg0++Wo0eX9hLdIjn69uffcDYmHh3atKrUrJhC9dtumCxpRDrW7jl0XDpnFxcXS4PHCaMGoV/P0Kv08VfLUggoBBQCCgF7EWD0KbegSDIU7q7Old599h73atuvUZInRp7+t3iViLjvuum6cl0QI0/L126RXkDXjR+GqeOGScdoS58nVsZRL7T/yEkM7dcDd9w0rRJ5YnXb8298KgSE52AlnPkgmSJJ2br7kPQBGjWkL2ZOHikW9ZajpuSJkSL2F2IDyOEDeyI5JR2nzsZizrSxGD20r/QP+mLRKhGD3z3vki7KdF5qsxgxY9UhhfXsmH0uJh7UiZ06GyPpu389fb8KzV5tT7Naj0JAIaAQqAME+P4rKi6Fo4NOkScbeDZK8sRS/hXrtkrajXqnKWOHSk+b+IRkfL5olVS1UTTNNJVJMM6eOY/de5Ok1Ugk2CAxNiERD8y/AX17dK5Enlht98ZH3yMxKRXjRgyQyjeeIze/QDpHd2gdJLYIxyKiJArENN6tsyeLkzntAc7FXBACwxQbI0fvfLpINEnUJ9HBnASJBMxS82S6TnQ8X7zid0lFZmXniKbq6Qdvk6aIJH9Lf9silYahHVrjzhuvE4sCnoe6KrqV87xM81GATjE5zxVxJho/rvxDKu/ef+WvkttWQyGgEFAIKAQUAgqBmiHQKMkTyQOjKBRu07OpdVALeHl54EJCEhKT0yQlNWf6OImwmMiTq4uzNB308fEEI1ckFax8e/iuOdISxVq13emzMZIepPUAq/Q8PdyRnpElnknsHD172hjxjVq5/k/sDzsh9gStg1uAvlD0bureub2IzUlcmHY7cuKMWCgEtwyUdOGEkQNx6NjpCoJx0+VjCnLRig3SxLGkpEQIF4mXSezNKjsSxaTkNIS0ai4EicSODR/bhbTEvFkTcOFiCpas/F2MPxk5u3AxWXCjZcP9t19fsztFba0QUAgoBBQCCgGFgCDQKMkTJ15aVib96Ni7jsJp+hz5eLpj6ICeEimiyJrDRJ7GDu8n1XjHI86CTXh7d++EG6aORVN/g4+SNfJUxp530XFYtWGbRI3YAZvRp/69umDmpJESDWJ4MyMrG39s2wdW4hUUFMHRyUF8oKiDatE8gKeTuX69ZA2SUtMlIkWB+eQxgxEecc4qeeKcmFb8edVGMd/851P3itjbNHje1LRMrFi/FeERZyXq5OzkiM7tW2Pa+GFoG9ISObn5cuzwiCgUl5bC2dFJ1j1ryqhyHyz1HCgEFAIKAYWAQkAhUDMEGi15Ml8mBW4FhYXVtlQh4cjPLxTyRBJkiuJQF3Q4PBKfL1pZ7hFlMtk0naewsBhFxcVCfGhXb20wFZedkwsPD7dyd3Hz7Xh+2izQHdzJ6D5es8tlfWuelxE4RtBcXZ0rbcS+edRdcc0U2auhEFAIKAQUAgoBhYD9CFwV5Mn+5dM0XI/t+w4j7NhpcQifOHqwRIRINNRQCCgEFAIKAYWAQkAhYInANU+emO577f2vRVzdqkUgxo8cgDbBLa/InVJcUirRMCcbka0rMil1UoWAQkAhoBBQCCgEKiBwzZMnis+pmWL7lsAAX/h6e132W6SsTC8tVPILiuHk5ABvjybKRuCyXwV1QoWAQkAhoBBQCGhD4JonT9pgqr+tGG3KzS9EYWEJKFCnN5OHuys83FxUG5X6g10dWSGgEFAIKAQUAnYjoMiT3dDVzY6FxSXIzM4X3yfTYNrO29MNri5K3F03KKujKAQUAgoBhYBCoO4Q+H+VjBa6YVeN4wAAAABJRU5ErkJggg=="/>
          <p:cNvSpPr>
            <a:spLocks noChangeAspect="1" noChangeArrowheads="1"/>
          </p:cNvSpPr>
          <p:nvPr/>
        </p:nvSpPr>
        <p:spPr bwMode="auto">
          <a:xfrm>
            <a:off x="130175" y="-1249363"/>
            <a:ext cx="4000500" cy="30861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243" name="Picture 3"/>
          <p:cNvPicPr>
            <a:picLocks noChangeAspect="1" noChangeArrowheads="1"/>
          </p:cNvPicPr>
          <p:nvPr/>
        </p:nvPicPr>
        <p:blipFill>
          <a:blip r:embed="rId3" cstate="print"/>
          <a:srcRect/>
          <a:stretch>
            <a:fillRect/>
          </a:stretch>
        </p:blipFill>
        <p:spPr bwMode="auto">
          <a:xfrm>
            <a:off x="4788024" y="1700808"/>
            <a:ext cx="4048125" cy="3133725"/>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7"/>
            <a:ext cx="7886700" cy="831626"/>
          </a:xfrm>
        </p:spPr>
        <p:txBody>
          <a:bodyPr>
            <a:noAutofit/>
          </a:bodyPr>
          <a:lstStyle/>
          <a:p>
            <a:pPr algn="ctr"/>
            <a:r>
              <a:rPr lang="en-US" sz="2400" b="1" dirty="0">
                <a:solidFill>
                  <a:schemeClr val="tx1"/>
                </a:solidFill>
                <a:effectLst/>
                <a:latin typeface="Times New Roman" pitchFamily="18" charset="0"/>
                <a:cs typeface="Times New Roman" pitchFamily="18" charset="0"/>
              </a:rPr>
              <a:t>ANALYSIS OF THE CHALLENGES</a:t>
            </a:r>
          </a:p>
        </p:txBody>
      </p:sp>
      <p:sp>
        <p:nvSpPr>
          <p:cNvPr id="2" name="Content Placeholder 1"/>
          <p:cNvSpPr>
            <a:spLocks noGrp="1"/>
          </p:cNvSpPr>
          <p:nvPr>
            <p:ph idx="1"/>
          </p:nvPr>
        </p:nvSpPr>
        <p:spPr>
          <a:xfrm>
            <a:off x="457200" y="1481328"/>
            <a:ext cx="4402832" cy="5116024"/>
          </a:xfrm>
        </p:spPr>
        <p:txBody>
          <a:bodyPr>
            <a:normAutofit/>
          </a:bodyPr>
          <a:lstStyle/>
          <a:p>
            <a:pPr algn="just">
              <a:lnSpc>
                <a:spcPct val="150000"/>
              </a:lnSpc>
            </a:pPr>
            <a:r>
              <a:rPr lang="en-US" sz="1400" dirty="0">
                <a:latin typeface="Times New Roman" pitchFamily="18" charset="0"/>
                <a:cs typeface="Times New Roman" pitchFamily="18" charset="0"/>
              </a:rPr>
              <a:t>Lack of proper goals and objectification of the project work is one of the key challenges of the prefabricated housing projects in the UK.</a:t>
            </a:r>
          </a:p>
          <a:p>
            <a:pPr algn="just">
              <a:lnSpc>
                <a:spcPct val="150000"/>
              </a:lnSpc>
            </a:pPr>
            <a:r>
              <a:rPr lang="en-US" sz="1400" dirty="0">
                <a:latin typeface="Times New Roman" pitchFamily="18" charset="0"/>
                <a:cs typeface="Times New Roman" pitchFamily="18" charset="0"/>
              </a:rPr>
              <a:t>The project managers are facing difficulties to maintain low-cost-based projection work in order to consider affordable prefabricated housing projects [9].</a:t>
            </a:r>
          </a:p>
          <a:p>
            <a:pPr algn="just">
              <a:lnSpc>
                <a:spcPct val="150000"/>
              </a:lnSpc>
            </a:pPr>
            <a:r>
              <a:rPr lang="en-US" sz="1400" dirty="0">
                <a:latin typeface="Times New Roman" pitchFamily="18" charset="0"/>
                <a:cs typeface="Times New Roman" pitchFamily="18" charset="0"/>
              </a:rPr>
              <a:t>Furthermore, the project managers have failed to meet the resource accountability of the project work, which directly impacts the stable project accountability throughout the project work [10]</a:t>
            </a:r>
          </a:p>
        </p:txBody>
      </p:sp>
      <p:pic>
        <p:nvPicPr>
          <p:cNvPr id="9217" name="Picture 1"/>
          <p:cNvPicPr>
            <a:picLocks noChangeAspect="1" noChangeArrowheads="1"/>
          </p:cNvPicPr>
          <p:nvPr/>
        </p:nvPicPr>
        <p:blipFill>
          <a:blip r:embed="rId3" cstate="print"/>
          <a:srcRect/>
          <a:stretch>
            <a:fillRect/>
          </a:stretch>
        </p:blipFill>
        <p:spPr bwMode="auto">
          <a:xfrm>
            <a:off x="5292080" y="1844824"/>
            <a:ext cx="3528392" cy="2952328"/>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7"/>
            <a:ext cx="7886700" cy="831626"/>
          </a:xfrm>
        </p:spPr>
        <p:txBody>
          <a:bodyPr>
            <a:noAutofit/>
          </a:bodyPr>
          <a:lstStyle/>
          <a:p>
            <a:pPr algn="ctr"/>
            <a:r>
              <a:rPr lang="en-US" sz="2000" b="1" dirty="0">
                <a:solidFill>
                  <a:schemeClr val="tx1"/>
                </a:solidFill>
                <a:effectLst/>
                <a:latin typeface="Times New Roman" pitchFamily="18" charset="0"/>
                <a:cs typeface="Times New Roman" pitchFamily="18" charset="0"/>
              </a:rPr>
              <a:t>MEASURING THE USE OF THE PROJECTS</a:t>
            </a:r>
          </a:p>
        </p:txBody>
      </p:sp>
      <p:sp>
        <p:nvSpPr>
          <p:cNvPr id="2" name="Content Placeholder 1"/>
          <p:cNvSpPr>
            <a:spLocks noGrp="1"/>
          </p:cNvSpPr>
          <p:nvPr>
            <p:ph idx="1"/>
          </p:nvPr>
        </p:nvSpPr>
        <p:spPr>
          <a:xfrm>
            <a:off x="457200" y="1481328"/>
            <a:ext cx="4186808" cy="5044016"/>
          </a:xfrm>
        </p:spPr>
        <p:txBody>
          <a:bodyPr>
            <a:normAutofit/>
          </a:bodyPr>
          <a:lstStyle/>
          <a:p>
            <a:pPr algn="just">
              <a:lnSpc>
                <a:spcPct val="150000"/>
              </a:lnSpc>
            </a:pPr>
            <a:r>
              <a:rPr lang="en-US" sz="1400" dirty="0">
                <a:latin typeface="Times New Roman" pitchFamily="18" charset="0"/>
                <a:cs typeface="Times New Roman" pitchFamily="18" charset="0"/>
              </a:rPr>
              <a:t>Application of the sprint analytical perspective can be proven beneficial for developing the affordability of the project work [2].</a:t>
            </a:r>
          </a:p>
          <a:p>
            <a:pPr algn="just">
              <a:lnSpc>
                <a:spcPct val="150000"/>
              </a:lnSpc>
            </a:pPr>
            <a:r>
              <a:rPr lang="en-US" sz="1400" dirty="0">
                <a:latin typeface="Times New Roman" pitchFamily="18" charset="0"/>
                <a:cs typeface="Times New Roman" pitchFamily="18" charset="0"/>
              </a:rPr>
              <a:t>Furthermore, developing the availability of the project work can be helpful for the project managers of prefabricated housing projects to find a solution for project work [4].</a:t>
            </a:r>
          </a:p>
          <a:p>
            <a:pPr algn="just">
              <a:lnSpc>
                <a:spcPct val="150000"/>
              </a:lnSpc>
            </a:pPr>
            <a:r>
              <a:rPr lang="en-US" sz="1400" dirty="0">
                <a:latin typeface="Times New Roman" pitchFamily="18" charset="0"/>
                <a:cs typeface="Times New Roman" pitchFamily="18" charset="0"/>
              </a:rPr>
              <a:t>On the other hand, the cost leadership management perspective can be proven beneficial for </a:t>
            </a:r>
            <a:r>
              <a:rPr lang="en-US" sz="1400" dirty="0" err="1">
                <a:latin typeface="Times New Roman" pitchFamily="18" charset="0"/>
                <a:cs typeface="Times New Roman" pitchFamily="18" charset="0"/>
              </a:rPr>
              <a:t>organisations</a:t>
            </a:r>
            <a:r>
              <a:rPr lang="en-US" sz="1400" dirty="0">
                <a:latin typeface="Times New Roman" pitchFamily="18" charset="0"/>
                <a:cs typeface="Times New Roman" pitchFamily="18" charset="0"/>
              </a:rPr>
              <a:t> to improve the quality of the project work [7].</a:t>
            </a:r>
          </a:p>
        </p:txBody>
      </p:sp>
      <p:pic>
        <p:nvPicPr>
          <p:cNvPr id="8193" name="Picture 1"/>
          <p:cNvPicPr>
            <a:picLocks noChangeAspect="1" noChangeArrowheads="1"/>
          </p:cNvPicPr>
          <p:nvPr/>
        </p:nvPicPr>
        <p:blipFill>
          <a:blip r:embed="rId3" cstate="print"/>
          <a:srcRect/>
          <a:stretch>
            <a:fillRect/>
          </a:stretch>
        </p:blipFill>
        <p:spPr bwMode="auto">
          <a:xfrm>
            <a:off x="4860032" y="1772816"/>
            <a:ext cx="4032448" cy="3240360"/>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2400" b="1" dirty="0">
                <a:solidFill>
                  <a:schemeClr val="tx1"/>
                </a:solidFill>
                <a:effectLst/>
                <a:latin typeface="Times New Roman" pitchFamily="18" charset="0"/>
                <a:cs typeface="Times New Roman" pitchFamily="18" charset="0"/>
              </a:rPr>
              <a:t>THEORETICAL FRAMEWORK</a:t>
            </a:r>
          </a:p>
        </p:txBody>
      </p:sp>
      <p:sp>
        <p:nvSpPr>
          <p:cNvPr id="2" name="Content Placeholder 1"/>
          <p:cNvSpPr>
            <a:spLocks noGrp="1"/>
          </p:cNvSpPr>
          <p:nvPr>
            <p:ph idx="1"/>
          </p:nvPr>
        </p:nvSpPr>
        <p:spPr>
          <a:xfrm>
            <a:off x="457200" y="1481328"/>
            <a:ext cx="4690864" cy="4525963"/>
          </a:xfrm>
        </p:spPr>
        <p:txBody>
          <a:bodyPr>
            <a:normAutofit/>
          </a:bodyPr>
          <a:lstStyle/>
          <a:p>
            <a:pPr algn="just">
              <a:lnSpc>
                <a:spcPct val="150000"/>
              </a:lnSpc>
            </a:pPr>
            <a:r>
              <a:rPr lang="en-US" sz="1400" dirty="0">
                <a:latin typeface="Times New Roman" pitchFamily="18" charset="0"/>
                <a:cs typeface="Times New Roman" pitchFamily="18" charset="0"/>
              </a:rPr>
              <a:t>The present underlying project accountability theory stands for delivering cost-effective project work along with developing resource dependency of the project.</a:t>
            </a:r>
          </a:p>
          <a:p>
            <a:pPr algn="just">
              <a:lnSpc>
                <a:spcPct val="150000"/>
              </a:lnSpc>
            </a:pPr>
            <a:r>
              <a:rPr lang="en-US" sz="1400" dirty="0">
                <a:latin typeface="Times New Roman" pitchFamily="18" charset="0"/>
                <a:cs typeface="Times New Roman" pitchFamily="18" charset="0"/>
              </a:rPr>
              <a:t>Incorporation of this theory can be beneficial for project managers to increase the time management capability of the </a:t>
            </a:r>
            <a:r>
              <a:rPr lang="en-GB" sz="1400" dirty="0">
                <a:latin typeface="Times New Roman" pitchFamily="18" charset="0"/>
                <a:cs typeface="Times New Roman" pitchFamily="18" charset="0"/>
              </a:rPr>
              <a:t>organisation</a:t>
            </a:r>
            <a:r>
              <a:rPr lang="en-US" sz="1400" dirty="0">
                <a:latin typeface="Times New Roman" pitchFamily="18" charset="0"/>
                <a:cs typeface="Times New Roman" pitchFamily="18" charset="0"/>
              </a:rPr>
              <a:t> [6].</a:t>
            </a:r>
          </a:p>
          <a:p>
            <a:pPr algn="just">
              <a:lnSpc>
                <a:spcPct val="150000"/>
              </a:lnSpc>
            </a:pPr>
            <a:r>
              <a:rPr lang="en-US" sz="1400" dirty="0">
                <a:latin typeface="Times New Roman" pitchFamily="18" charset="0"/>
                <a:cs typeface="Times New Roman" pitchFamily="18" charset="0"/>
              </a:rPr>
              <a:t>Furthermore, the information management perspective of the project work also can be developed within the construction companies with the application of the Present underlying project accountability theory. </a:t>
            </a:r>
          </a:p>
        </p:txBody>
      </p:sp>
      <p:pic>
        <p:nvPicPr>
          <p:cNvPr id="7169" name="Picture 1"/>
          <p:cNvPicPr>
            <a:picLocks noChangeAspect="1" noChangeArrowheads="1"/>
          </p:cNvPicPr>
          <p:nvPr/>
        </p:nvPicPr>
        <p:blipFill>
          <a:blip r:embed="rId3" cstate="print"/>
          <a:srcRect/>
          <a:stretch>
            <a:fillRect/>
          </a:stretch>
        </p:blipFill>
        <p:spPr bwMode="auto">
          <a:xfrm>
            <a:off x="5508104" y="1772816"/>
            <a:ext cx="3273653" cy="2952328"/>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7"/>
            <a:ext cx="7886700" cy="831626"/>
          </a:xfrm>
        </p:spPr>
        <p:txBody>
          <a:bodyPr>
            <a:normAutofit/>
          </a:bodyPr>
          <a:lstStyle/>
          <a:p>
            <a:pPr algn="ctr"/>
            <a:r>
              <a:rPr lang="en-US" sz="2800" b="1" dirty="0">
                <a:solidFill>
                  <a:schemeClr val="tx1"/>
                </a:solidFill>
                <a:effectLst/>
                <a:latin typeface="Times New Roman" pitchFamily="18" charset="0"/>
                <a:cs typeface="Times New Roman" pitchFamily="18" charset="0"/>
              </a:rPr>
              <a:t>CONCLUSION</a:t>
            </a:r>
          </a:p>
        </p:txBody>
      </p:sp>
      <p:sp>
        <p:nvSpPr>
          <p:cNvPr id="2" name="Content Placeholder 1"/>
          <p:cNvSpPr>
            <a:spLocks noGrp="1"/>
          </p:cNvSpPr>
          <p:nvPr>
            <p:ph idx="1"/>
          </p:nvPr>
        </p:nvSpPr>
        <p:spPr>
          <a:xfrm>
            <a:off x="457200" y="1481328"/>
            <a:ext cx="3466728" cy="4525963"/>
          </a:xfrm>
        </p:spPr>
        <p:txBody>
          <a:bodyPr>
            <a:normAutofit/>
          </a:bodyPr>
          <a:lstStyle/>
          <a:p>
            <a:pPr algn="just">
              <a:lnSpc>
                <a:spcPct val="150000"/>
              </a:lnSpc>
            </a:pPr>
            <a:r>
              <a:rPr lang="en-US" sz="1400" dirty="0">
                <a:latin typeface="Times New Roman" pitchFamily="18" charset="0"/>
                <a:cs typeface="Times New Roman" pitchFamily="18" charset="0"/>
              </a:rPr>
              <a:t>Lack of communication can impact the sustainable working possibility of the </a:t>
            </a:r>
            <a:r>
              <a:rPr lang="en-GB" sz="1400" dirty="0">
                <a:latin typeface="Times New Roman" pitchFamily="18" charset="0"/>
                <a:cs typeface="Times New Roman" pitchFamily="18" charset="0"/>
              </a:rPr>
              <a:t>organisations</a:t>
            </a:r>
            <a:r>
              <a:rPr lang="en-US" sz="1400" dirty="0">
                <a:latin typeface="Times New Roman" pitchFamily="18" charset="0"/>
                <a:cs typeface="Times New Roman" pitchFamily="18" charset="0"/>
              </a:rPr>
              <a:t>.</a:t>
            </a:r>
          </a:p>
          <a:p>
            <a:pPr algn="just">
              <a:lnSpc>
                <a:spcPct val="150000"/>
              </a:lnSpc>
            </a:pPr>
            <a:r>
              <a:rPr lang="en-US" sz="1400" dirty="0">
                <a:latin typeface="Times New Roman" pitchFamily="18" charset="0"/>
                <a:cs typeface="Times New Roman" pitchFamily="18" charset="0"/>
              </a:rPr>
              <a:t>On the other hand, developing stability from the supply chain perspective can be proven beneficial for project work for prefabricated housing projects in the UK. </a:t>
            </a:r>
          </a:p>
        </p:txBody>
      </p:sp>
      <p:pic>
        <p:nvPicPr>
          <p:cNvPr id="6145" name="Picture 1"/>
          <p:cNvPicPr>
            <a:picLocks noChangeAspect="1" noChangeArrowheads="1"/>
          </p:cNvPicPr>
          <p:nvPr/>
        </p:nvPicPr>
        <p:blipFill>
          <a:blip r:embed="rId3" cstate="print"/>
          <a:srcRect/>
          <a:stretch>
            <a:fillRect/>
          </a:stretch>
        </p:blipFill>
        <p:spPr bwMode="auto">
          <a:xfrm>
            <a:off x="4644007" y="1628800"/>
            <a:ext cx="3989455" cy="3240360"/>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7"/>
            <a:ext cx="7886700" cy="831626"/>
          </a:xfrm>
        </p:spPr>
        <p:txBody>
          <a:bodyPr>
            <a:normAutofit/>
          </a:bodyPr>
          <a:lstStyle/>
          <a:p>
            <a:pPr algn="ctr"/>
            <a:r>
              <a:rPr lang="en-US" sz="2400" b="1" dirty="0">
                <a:solidFill>
                  <a:schemeClr val="tx1"/>
                </a:solidFill>
                <a:effectLst/>
                <a:latin typeface="Times New Roman" pitchFamily="18" charset="0"/>
                <a:cs typeface="Times New Roman" pitchFamily="18" charset="0"/>
              </a:rPr>
              <a:t>METHODOLOGY</a:t>
            </a:r>
          </a:p>
        </p:txBody>
      </p:sp>
      <p:sp>
        <p:nvSpPr>
          <p:cNvPr id="2" name="Content Placeholder 1"/>
          <p:cNvSpPr>
            <a:spLocks noGrp="1"/>
          </p:cNvSpPr>
          <p:nvPr>
            <p:ph idx="1"/>
          </p:nvPr>
        </p:nvSpPr>
        <p:spPr/>
        <p:txBody>
          <a:bodyPr>
            <a:normAutofit lnSpcReduction="10000"/>
          </a:bodyPr>
          <a:lstStyle/>
          <a:p>
            <a:pPr algn="just">
              <a:lnSpc>
                <a:spcPct val="150000"/>
              </a:lnSpc>
            </a:pPr>
            <a:r>
              <a:rPr lang="en-GB" sz="1600" dirty="0">
                <a:effectLst/>
                <a:latin typeface="Times New Roman" panose="02020603050405020304" pitchFamily="18" charset="0"/>
                <a:ea typeface="Times New Roman" panose="02020603050405020304" pitchFamily="18" charset="0"/>
              </a:rPr>
              <a:t>This research adopts a </a:t>
            </a:r>
            <a:r>
              <a:rPr lang="en-GB" sz="1600" b="1" i="1" dirty="0">
                <a:effectLst/>
                <a:latin typeface="Times New Roman" panose="02020603050405020304" pitchFamily="18" charset="0"/>
                <a:ea typeface="Times New Roman" panose="02020603050405020304" pitchFamily="18" charset="0"/>
              </a:rPr>
              <a:t>deductive research approach </a:t>
            </a:r>
            <a:r>
              <a:rPr lang="en-GB" sz="1600" dirty="0">
                <a:effectLst/>
                <a:latin typeface="Times New Roman" panose="02020603050405020304" pitchFamily="18" charset="0"/>
                <a:ea typeface="Times New Roman" panose="02020603050405020304" pitchFamily="18" charset="0"/>
              </a:rPr>
              <a:t>and </a:t>
            </a:r>
            <a:r>
              <a:rPr lang="en-GB" sz="1600" b="1" i="1" dirty="0">
                <a:effectLst/>
                <a:latin typeface="Times New Roman" panose="02020603050405020304" pitchFamily="18" charset="0"/>
                <a:ea typeface="Times New Roman" panose="02020603050405020304" pitchFamily="18" charset="0"/>
              </a:rPr>
              <a:t>secondary qualitative information </a:t>
            </a:r>
            <a:r>
              <a:rPr lang="en-GB" sz="1600" dirty="0">
                <a:effectLst/>
                <a:latin typeface="Times New Roman" panose="02020603050405020304" pitchFamily="18" charset="0"/>
                <a:ea typeface="Times New Roman" panose="02020603050405020304" pitchFamily="18" charset="0"/>
              </a:rPr>
              <a:t>for evaluating the effectiveness of prefabricated housing projects in the UL design industry.</a:t>
            </a:r>
          </a:p>
          <a:p>
            <a:pPr algn="just">
              <a:lnSpc>
                <a:spcPct val="150000"/>
              </a:lnSpc>
            </a:pPr>
            <a:r>
              <a:rPr lang="en-US" sz="1600" dirty="0">
                <a:effectLst/>
                <a:latin typeface="Times New Roman" panose="02020603050405020304" pitchFamily="18" charset="0"/>
                <a:ea typeface="Times New Roman" panose="02020603050405020304" pitchFamily="18" charset="0"/>
              </a:rPr>
              <a:t>The research strategy for this particular project </a:t>
            </a:r>
            <a:r>
              <a:rPr lang="en-US" sz="1600" dirty="0">
                <a:latin typeface="Times New Roman" panose="02020603050405020304" pitchFamily="18" charset="0"/>
                <a:ea typeface="Times New Roman" panose="02020603050405020304" pitchFamily="18" charset="0"/>
              </a:rPr>
              <a:t>uses </a:t>
            </a:r>
            <a:r>
              <a:rPr lang="en-US" sz="1600" b="1" i="1" dirty="0">
                <a:effectLst/>
                <a:latin typeface="Times New Roman" panose="02020603050405020304" pitchFamily="18" charset="0"/>
                <a:ea typeface="Times New Roman" panose="02020603050405020304" pitchFamily="18" charset="0"/>
              </a:rPr>
              <a:t>secondary qualitative data </a:t>
            </a:r>
            <a:r>
              <a:rPr lang="en-US" sz="1600" dirty="0">
                <a:effectLst/>
                <a:latin typeface="Times New Roman" panose="02020603050405020304" pitchFamily="18" charset="0"/>
                <a:ea typeface="Times New Roman" panose="02020603050405020304" pitchFamily="18" charset="0"/>
              </a:rPr>
              <a:t>gathered from existing literature on the topic of the design industry, prefabricated housing and the current position of the construction industry in the UK for conducting a </a:t>
            </a:r>
            <a:r>
              <a:rPr lang="en-US" sz="1600" b="1" i="1" dirty="0">
                <a:effectLst/>
                <a:latin typeface="Times New Roman" panose="02020603050405020304" pitchFamily="18" charset="0"/>
                <a:ea typeface="Times New Roman" panose="02020603050405020304" pitchFamily="18" charset="0"/>
              </a:rPr>
              <a:t>systematic literature review.</a:t>
            </a:r>
          </a:p>
          <a:p>
            <a:pPr algn="just">
              <a:lnSpc>
                <a:spcPct val="150000"/>
              </a:lnSpc>
            </a:pPr>
            <a:r>
              <a:rPr lang="en-US" sz="1600" dirty="0">
                <a:effectLst/>
                <a:latin typeface="Times New Roman" panose="02020603050405020304" pitchFamily="18" charset="0"/>
                <a:ea typeface="Times New Roman" panose="02020603050405020304" pitchFamily="18" charset="0"/>
              </a:rPr>
              <a:t>The analysis of the secondary data will be completed using the </a:t>
            </a:r>
            <a:r>
              <a:rPr lang="en-US" sz="1600" b="1" i="1" dirty="0">
                <a:effectLst/>
                <a:latin typeface="Times New Roman" panose="02020603050405020304" pitchFamily="18" charset="0"/>
                <a:ea typeface="Times New Roman" panose="02020603050405020304" pitchFamily="18" charset="0"/>
              </a:rPr>
              <a:t>thematic analysis method </a:t>
            </a:r>
            <a:r>
              <a:rPr lang="en-US" sz="1600" dirty="0">
                <a:effectLst/>
                <a:latin typeface="Times New Roman" panose="02020603050405020304" pitchFamily="18" charset="0"/>
                <a:ea typeface="Times New Roman" panose="02020603050405020304" pitchFamily="18" charset="0"/>
              </a:rPr>
              <a:t>due to the qualitative nature of the information.</a:t>
            </a:r>
          </a:p>
          <a:p>
            <a:pPr algn="just">
              <a:lnSpc>
                <a:spcPct val="150000"/>
              </a:lnSpc>
            </a:pPr>
            <a:r>
              <a:rPr lang="en-US" sz="1600" dirty="0">
                <a:effectLst/>
                <a:latin typeface="Times New Roman" panose="02020603050405020304" pitchFamily="18" charset="0"/>
                <a:ea typeface="Times New Roman" panose="02020603050405020304" pitchFamily="18" charset="0"/>
              </a:rPr>
              <a:t>Throughout the research, proper ethical considerations will be maintained for effective </a:t>
            </a:r>
            <a:r>
              <a:rPr lang="en-US" sz="1600" dirty="0" err="1">
                <a:effectLst/>
                <a:latin typeface="Times New Roman" panose="02020603050405020304" pitchFamily="18" charset="0"/>
                <a:ea typeface="Times New Roman" panose="02020603050405020304" pitchFamily="18" charset="0"/>
              </a:rPr>
              <a:t>utilisation</a:t>
            </a:r>
            <a:r>
              <a:rPr lang="en-US" sz="1600" dirty="0">
                <a:effectLst/>
                <a:latin typeface="Times New Roman" panose="02020603050405020304" pitchFamily="18" charset="0"/>
                <a:ea typeface="Times New Roman" panose="02020603050405020304" pitchFamily="18" charset="0"/>
              </a:rPr>
              <a:t> of the gathered information and refraining from data manipulation to achieve desired outcomes.</a:t>
            </a:r>
            <a:endParaRPr lang="en-GB" sz="1600" dirty="0">
              <a:effectLst/>
              <a:latin typeface="Times New Roman" panose="02020603050405020304" pitchFamily="18" charset="0"/>
              <a:ea typeface="Times New Roman" panose="02020603050405020304" pitchFamily="18" charset="0"/>
            </a:endParaRPr>
          </a:p>
          <a:p>
            <a:pPr algn="just">
              <a:lnSpc>
                <a:spcPct val="150000"/>
              </a:lnSpc>
            </a:pPr>
            <a:endParaRPr lang="en-US" sz="1600"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US" sz="2400" b="1" dirty="0">
                <a:solidFill>
                  <a:schemeClr val="tx1"/>
                </a:solidFill>
                <a:effectLst/>
                <a:latin typeface="Times New Roman" pitchFamily="18" charset="0"/>
                <a:cs typeface="Times New Roman" pitchFamily="18" charset="0"/>
              </a:rPr>
              <a:t>SUMMARY AND REFLECTION</a:t>
            </a:r>
          </a:p>
        </p:txBody>
      </p:sp>
      <p:sp>
        <p:nvSpPr>
          <p:cNvPr id="2" name="Content Placeholder 1"/>
          <p:cNvSpPr>
            <a:spLocks noGrp="1"/>
          </p:cNvSpPr>
          <p:nvPr>
            <p:ph idx="1"/>
          </p:nvPr>
        </p:nvSpPr>
        <p:spPr>
          <a:xfrm>
            <a:off x="457200" y="1481328"/>
            <a:ext cx="4474840" cy="4900000"/>
          </a:xfrm>
        </p:spPr>
        <p:txBody>
          <a:bodyPr>
            <a:normAutofit/>
          </a:bodyPr>
          <a:lstStyle/>
          <a:p>
            <a:pPr algn="just">
              <a:lnSpc>
                <a:spcPct val="150000"/>
              </a:lnSpc>
            </a:pPr>
            <a:r>
              <a:rPr lang="en-US" sz="1400" dirty="0">
                <a:latin typeface="Times New Roman" pitchFamily="18" charset="0"/>
                <a:cs typeface="Times New Roman" pitchFamily="18" charset="0"/>
              </a:rPr>
              <a:t>After the whole project planning, I have </a:t>
            </a:r>
            <a:r>
              <a:rPr lang="en-GB" sz="1400" dirty="0">
                <a:latin typeface="Times New Roman" pitchFamily="18" charset="0"/>
                <a:cs typeface="Times New Roman" pitchFamily="18" charset="0"/>
              </a:rPr>
              <a:t>summarised</a:t>
            </a:r>
            <a:r>
              <a:rPr lang="en-US" sz="1400" dirty="0">
                <a:latin typeface="Times New Roman" pitchFamily="18" charset="0"/>
                <a:cs typeface="Times New Roman" pitchFamily="18" charset="0"/>
              </a:rPr>
              <a:t> that the project managers of the  prefabricated housing projects in the UK are facing issues from an employee management perspective.</a:t>
            </a:r>
          </a:p>
          <a:p>
            <a:pPr algn="just">
              <a:lnSpc>
                <a:spcPct val="150000"/>
              </a:lnSpc>
            </a:pPr>
            <a:r>
              <a:rPr lang="en-US" sz="1400" dirty="0">
                <a:latin typeface="Times New Roman" pitchFamily="18" charset="0"/>
                <a:cs typeface="Times New Roman" pitchFamily="18" charset="0"/>
              </a:rPr>
              <a:t>I understood that the application of employee motivation is quite essential for the project managers to explore successful project delivery.</a:t>
            </a:r>
          </a:p>
          <a:p>
            <a:pPr algn="just">
              <a:lnSpc>
                <a:spcPct val="150000"/>
              </a:lnSpc>
            </a:pPr>
            <a:r>
              <a:rPr lang="en-US" sz="1400" dirty="0">
                <a:latin typeface="Times New Roman" pitchFamily="18" charset="0"/>
                <a:cs typeface="Times New Roman" pitchFamily="18" charset="0"/>
              </a:rPr>
              <a:t>Availability of the supply chain management perspective helps companies to improve the quality of the project work [3].</a:t>
            </a:r>
          </a:p>
          <a:p>
            <a:pPr algn="just">
              <a:lnSpc>
                <a:spcPct val="150000"/>
              </a:lnSpc>
            </a:pPr>
            <a:r>
              <a:rPr lang="en-US" sz="1400" dirty="0">
                <a:latin typeface="Times New Roman" pitchFamily="18" charset="0"/>
                <a:cs typeface="Times New Roman" pitchFamily="18" charset="0"/>
              </a:rPr>
              <a:t>I understood that it is important for project managers to be involved in sustainable project work along with sustainable working possibilities within the </a:t>
            </a:r>
            <a:r>
              <a:rPr lang="en-GB" sz="1400" dirty="0">
                <a:latin typeface="Times New Roman" pitchFamily="18" charset="0"/>
                <a:cs typeface="Times New Roman" pitchFamily="18" charset="0"/>
              </a:rPr>
              <a:t>organisation</a:t>
            </a:r>
            <a:r>
              <a:rPr lang="en-US" sz="1400" dirty="0">
                <a:latin typeface="Times New Roman" pitchFamily="18" charset="0"/>
                <a:cs typeface="Times New Roman" pitchFamily="18" charset="0"/>
              </a:rPr>
              <a:t>.</a:t>
            </a:r>
          </a:p>
        </p:txBody>
      </p:sp>
      <p:pic>
        <p:nvPicPr>
          <p:cNvPr id="4097" name="Picture 1"/>
          <p:cNvPicPr>
            <a:picLocks noChangeAspect="1" noChangeArrowheads="1"/>
          </p:cNvPicPr>
          <p:nvPr/>
        </p:nvPicPr>
        <p:blipFill>
          <a:blip r:embed="rId3" cstate="print"/>
          <a:srcRect/>
          <a:stretch>
            <a:fillRect/>
          </a:stretch>
        </p:blipFill>
        <p:spPr bwMode="auto">
          <a:xfrm>
            <a:off x="5076056" y="1556792"/>
            <a:ext cx="3888432" cy="3456384"/>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1560" y="188640"/>
            <a:ext cx="7886700" cy="687610"/>
          </a:xfrm>
        </p:spPr>
        <p:txBody>
          <a:bodyPr>
            <a:normAutofit/>
          </a:bodyPr>
          <a:lstStyle/>
          <a:p>
            <a:pPr algn="ctr"/>
            <a:r>
              <a:rPr lang="en-US" sz="2400" b="1" dirty="0">
                <a:solidFill>
                  <a:schemeClr val="tx1"/>
                </a:solidFill>
                <a:effectLst/>
                <a:latin typeface="Times New Roman" pitchFamily="18" charset="0"/>
                <a:cs typeface="Times New Roman" pitchFamily="18" charset="0"/>
              </a:rPr>
              <a:t>REFERENCE</a:t>
            </a:r>
          </a:p>
        </p:txBody>
      </p:sp>
      <p:sp>
        <p:nvSpPr>
          <p:cNvPr id="2" name="Content Placeholder 1"/>
          <p:cNvSpPr>
            <a:spLocks noGrp="1"/>
          </p:cNvSpPr>
          <p:nvPr>
            <p:ph idx="1"/>
          </p:nvPr>
        </p:nvSpPr>
        <p:spPr>
          <a:xfrm>
            <a:off x="467544" y="876250"/>
            <a:ext cx="8507288" cy="5505078"/>
          </a:xfrm>
        </p:spPr>
        <p:txBody>
          <a:bodyPr>
            <a:noAutofit/>
          </a:bodyPr>
          <a:lstStyle/>
          <a:p>
            <a:pPr marL="285750" indent="-228600" algn="just">
              <a:lnSpc>
                <a:spcPct val="100000"/>
              </a:lnSpc>
              <a:spcBef>
                <a:spcPts val="1200"/>
              </a:spcBef>
              <a:spcAft>
                <a:spcPts val="1200"/>
              </a:spcAft>
              <a:buFont typeface="+mj-lt"/>
              <a:buAutoNum type="arabicPeriod"/>
            </a:pPr>
            <a:r>
              <a:rPr lang="en-GB" sz="900" dirty="0">
                <a:effectLst/>
                <a:latin typeface="Times New Roman" panose="02020603050405020304" pitchFamily="18" charset="0"/>
                <a:ea typeface="Times New Roman" panose="02020603050405020304" pitchFamily="18" charset="0"/>
              </a:rPr>
              <a:t>Bertram, N., Fuchs, S., Mischke, J., Palter, R., </a:t>
            </a:r>
            <a:r>
              <a:rPr lang="en-GB" sz="900" dirty="0" err="1">
                <a:effectLst/>
                <a:latin typeface="Times New Roman" panose="02020603050405020304" pitchFamily="18" charset="0"/>
                <a:ea typeface="Times New Roman" panose="02020603050405020304" pitchFamily="18" charset="0"/>
              </a:rPr>
              <a:t>Strube</a:t>
            </a:r>
            <a:r>
              <a:rPr lang="en-GB" sz="900" dirty="0">
                <a:effectLst/>
                <a:latin typeface="Times New Roman" panose="02020603050405020304" pitchFamily="18" charset="0"/>
                <a:ea typeface="Times New Roman" panose="02020603050405020304" pitchFamily="18" charset="0"/>
              </a:rPr>
              <a:t>, G. and </a:t>
            </a:r>
            <a:r>
              <a:rPr lang="en-GB" sz="900" dirty="0" err="1">
                <a:effectLst/>
                <a:latin typeface="Times New Roman" panose="02020603050405020304" pitchFamily="18" charset="0"/>
                <a:ea typeface="Times New Roman" panose="02020603050405020304" pitchFamily="18" charset="0"/>
              </a:rPr>
              <a:t>Woetzel</a:t>
            </a:r>
            <a:r>
              <a:rPr lang="en-GB" sz="900" dirty="0">
                <a:effectLst/>
                <a:latin typeface="Times New Roman" panose="02020603050405020304" pitchFamily="18" charset="0"/>
                <a:ea typeface="Times New Roman" panose="02020603050405020304" pitchFamily="18" charset="0"/>
              </a:rPr>
              <a:t>, J., 2019. Modular construction: From projects to products. </a:t>
            </a:r>
            <a:r>
              <a:rPr lang="en-GB" sz="900" i="1" dirty="0">
                <a:effectLst/>
                <a:latin typeface="Times New Roman" panose="02020603050405020304" pitchFamily="18" charset="0"/>
                <a:ea typeface="Times New Roman" panose="02020603050405020304" pitchFamily="18" charset="0"/>
              </a:rPr>
              <a:t>McKinsey &amp; Company: Capital Projects &amp; Infrastructure</a:t>
            </a:r>
            <a:r>
              <a:rPr lang="en-GB" sz="900" dirty="0">
                <a:effectLst/>
                <a:latin typeface="Times New Roman" panose="02020603050405020304" pitchFamily="18" charset="0"/>
                <a:ea typeface="Times New Roman" panose="02020603050405020304" pitchFamily="18" charset="0"/>
              </a:rPr>
              <a:t>, pp.1-34.</a:t>
            </a:r>
            <a:endParaRPr lang="en-IN" sz="900" dirty="0">
              <a:latin typeface="Times New Roman" panose="02020603050405020304" pitchFamily="18" charset="0"/>
              <a:ea typeface="Times New Roman" panose="02020603050405020304" pitchFamily="18" charset="0"/>
            </a:endParaRPr>
          </a:p>
          <a:p>
            <a:pPr marL="285750" indent="-228600" algn="just">
              <a:lnSpc>
                <a:spcPct val="100000"/>
              </a:lnSpc>
              <a:spcBef>
                <a:spcPts val="1200"/>
              </a:spcBef>
              <a:spcAft>
                <a:spcPts val="1200"/>
              </a:spcAft>
              <a:buFont typeface="+mj-lt"/>
              <a:buAutoNum type="arabicPeriod"/>
            </a:pPr>
            <a:r>
              <a:rPr lang="en-GB" sz="900" dirty="0">
                <a:effectLst/>
                <a:latin typeface="Times New Roman" panose="02020603050405020304" pitchFamily="18" charset="0"/>
                <a:ea typeface="Times New Roman" panose="02020603050405020304" pitchFamily="18" charset="0"/>
              </a:rPr>
              <a:t>Tsz Wai, C., Wai Yi, P., Ibrahim Olanrewaju, O., </a:t>
            </a:r>
            <a:r>
              <a:rPr lang="en-GB" sz="900" dirty="0" err="1">
                <a:effectLst/>
                <a:latin typeface="Times New Roman" panose="02020603050405020304" pitchFamily="18" charset="0"/>
                <a:ea typeface="Times New Roman" panose="02020603050405020304" pitchFamily="18" charset="0"/>
              </a:rPr>
              <a:t>Abdelmageed</a:t>
            </a:r>
            <a:r>
              <a:rPr lang="en-GB" sz="900" dirty="0">
                <a:effectLst/>
                <a:latin typeface="Times New Roman" panose="02020603050405020304" pitchFamily="18" charset="0"/>
                <a:ea typeface="Times New Roman" panose="02020603050405020304" pitchFamily="18" charset="0"/>
              </a:rPr>
              <a:t>, S., Hussein, M., Tariq, S. and Zayed, T., 2023. A critical analysis of benefits and challenges of implementing modular integrated construction. </a:t>
            </a:r>
            <a:r>
              <a:rPr lang="en-GB" sz="900" i="1" dirty="0">
                <a:effectLst/>
                <a:latin typeface="Times New Roman" panose="02020603050405020304" pitchFamily="18" charset="0"/>
                <a:ea typeface="Times New Roman" panose="02020603050405020304" pitchFamily="18" charset="0"/>
              </a:rPr>
              <a:t>International journal of construction management</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23</a:t>
            </a:r>
            <a:r>
              <a:rPr lang="en-GB" sz="900" dirty="0">
                <a:effectLst/>
                <a:latin typeface="Times New Roman" panose="02020603050405020304" pitchFamily="18" charset="0"/>
                <a:ea typeface="Times New Roman" panose="02020603050405020304" pitchFamily="18" charset="0"/>
              </a:rPr>
              <a:t>(4), pp.656-668.</a:t>
            </a:r>
            <a:endParaRPr lang="en-US" sz="900" dirty="0">
              <a:effectLst/>
              <a:latin typeface="Times New Roman" pitchFamily="18" charset="0"/>
              <a:ea typeface="Times New Roman" panose="02020603050405020304" pitchFamily="18" charset="0"/>
              <a:cs typeface="Times New Roman" pitchFamily="18" charset="0"/>
            </a:endParaRPr>
          </a:p>
          <a:p>
            <a:pPr marL="285750" indent="-228600" algn="just">
              <a:lnSpc>
                <a:spcPct val="100000"/>
              </a:lnSpc>
              <a:spcBef>
                <a:spcPts val="1200"/>
              </a:spcBef>
              <a:spcAft>
                <a:spcPts val="1200"/>
              </a:spcAft>
              <a:buFont typeface="+mj-lt"/>
              <a:buAutoNum type="arabicPeriod"/>
            </a:pPr>
            <a:r>
              <a:rPr lang="en-US" sz="900" dirty="0">
                <a:latin typeface="Times New Roman" pitchFamily="18" charset="0"/>
                <a:cs typeface="Times New Roman" pitchFamily="18" charset="0"/>
              </a:rPr>
              <a:t>Li, X., Shen, G.Q., Wu, P. and </a:t>
            </a:r>
            <a:r>
              <a:rPr lang="en-US" sz="900" dirty="0" err="1">
                <a:latin typeface="Times New Roman" pitchFamily="18" charset="0"/>
                <a:cs typeface="Times New Roman" pitchFamily="18" charset="0"/>
              </a:rPr>
              <a:t>Yue</a:t>
            </a:r>
            <a:r>
              <a:rPr lang="en-US" sz="900" dirty="0">
                <a:latin typeface="Times New Roman" pitchFamily="18" charset="0"/>
                <a:cs typeface="Times New Roman" pitchFamily="18" charset="0"/>
              </a:rPr>
              <a:t>, T., 2019. Integrating building information modeling and prefabrication housing production. </a:t>
            </a:r>
            <a:r>
              <a:rPr lang="en-US" sz="900" i="1" dirty="0">
                <a:latin typeface="Times New Roman" pitchFamily="18" charset="0"/>
                <a:cs typeface="Times New Roman" pitchFamily="18" charset="0"/>
              </a:rPr>
              <a:t>Automation in Construction</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100</a:t>
            </a:r>
            <a:r>
              <a:rPr lang="en-US" sz="900" dirty="0">
                <a:latin typeface="Times New Roman" pitchFamily="18" charset="0"/>
                <a:cs typeface="Times New Roman" pitchFamily="18" charset="0"/>
              </a:rPr>
              <a:t>, pp.46-60.</a:t>
            </a:r>
          </a:p>
          <a:p>
            <a:pPr marL="228600" lvl="0" indent="-228600" algn="just">
              <a:lnSpc>
                <a:spcPct val="100000"/>
              </a:lnSpc>
              <a:buFont typeface="+mj-lt"/>
              <a:buAutoNum type="arabicPeriod"/>
            </a:pPr>
            <a:r>
              <a:rPr lang="en-US" sz="900" dirty="0">
                <a:latin typeface="Times New Roman" pitchFamily="18" charset="0"/>
                <a:cs typeface="Times New Roman" pitchFamily="18" charset="0"/>
              </a:rPr>
              <a:t>Ferdous, W., Bai, Y., Ngo, T.D., Manalo, A. and Mendis, P., 2019. New advancements, challenges and opportunities of multi-</a:t>
            </a:r>
            <a:r>
              <a:rPr lang="en-US" sz="900" dirty="0" err="1">
                <a:latin typeface="Times New Roman" pitchFamily="18" charset="0"/>
                <a:cs typeface="Times New Roman" pitchFamily="18" charset="0"/>
              </a:rPr>
              <a:t>storey</a:t>
            </a:r>
            <a:r>
              <a:rPr lang="en-US" sz="900" dirty="0">
                <a:latin typeface="Times New Roman" pitchFamily="18" charset="0"/>
                <a:cs typeface="Times New Roman" pitchFamily="18" charset="0"/>
              </a:rPr>
              <a:t> modular buildings–A state-of-the-art review. </a:t>
            </a:r>
            <a:r>
              <a:rPr lang="en-US" sz="900" i="1" dirty="0">
                <a:latin typeface="Times New Roman" pitchFamily="18" charset="0"/>
                <a:cs typeface="Times New Roman" pitchFamily="18" charset="0"/>
              </a:rPr>
              <a:t>Engineering structures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183</a:t>
            </a:r>
            <a:r>
              <a:rPr lang="en-US" sz="900" dirty="0">
                <a:latin typeface="Times New Roman" pitchFamily="18" charset="0"/>
                <a:cs typeface="Times New Roman" pitchFamily="18" charset="0"/>
              </a:rPr>
              <a:t>, pp.883-893.</a:t>
            </a:r>
          </a:p>
          <a:p>
            <a:pPr marL="228600" lvl="0" indent="-228600" algn="just">
              <a:lnSpc>
                <a:spcPct val="100000"/>
              </a:lnSpc>
              <a:buFont typeface="+mj-lt"/>
              <a:buAutoNum type="arabicPeriod"/>
            </a:pPr>
            <a:r>
              <a:rPr lang="en-US" sz="900" dirty="0">
                <a:latin typeface="Times New Roman" pitchFamily="18" charset="0"/>
                <a:cs typeface="Times New Roman" pitchFamily="18" charset="0"/>
              </a:rPr>
              <a:t>Zhang, Z., Yuan, Z., Ni, G., Lin, H. and Lu, Y., 2020. The quality traceability system for prefabricated buildings using blockchain: An integrated framework. </a:t>
            </a:r>
            <a:r>
              <a:rPr lang="en-US" sz="900" i="1" dirty="0">
                <a:latin typeface="Times New Roman" pitchFamily="18" charset="0"/>
                <a:cs typeface="Times New Roman" pitchFamily="18" charset="0"/>
              </a:rPr>
              <a:t>Frontiers of engineering management</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7</a:t>
            </a:r>
            <a:r>
              <a:rPr lang="en-US" sz="900" dirty="0">
                <a:latin typeface="Times New Roman" pitchFamily="18" charset="0"/>
                <a:cs typeface="Times New Roman" pitchFamily="18" charset="0"/>
              </a:rPr>
              <a:t>(4), pp.528-546.</a:t>
            </a:r>
          </a:p>
          <a:p>
            <a:pPr marL="228600" lvl="0" indent="-228600" algn="just">
              <a:lnSpc>
                <a:spcPct val="100000"/>
              </a:lnSpc>
              <a:buFont typeface="+mj-lt"/>
              <a:buAutoNum type="arabicPeriod"/>
            </a:pPr>
            <a:r>
              <a:rPr lang="en-US" sz="900" dirty="0">
                <a:latin typeface="Times New Roman" pitchFamily="18" charset="0"/>
                <a:cs typeface="Times New Roman" pitchFamily="18" charset="0"/>
              </a:rPr>
              <a:t>Thai, H.T., Ngo, T. and Uy, B., 2020, December. A review on modular construction for high-rise buildings. In </a:t>
            </a:r>
            <a:r>
              <a:rPr lang="en-US" sz="900" i="1" dirty="0">
                <a:latin typeface="Times New Roman" pitchFamily="18" charset="0"/>
                <a:cs typeface="Times New Roman" pitchFamily="18" charset="0"/>
              </a:rPr>
              <a:t>Structures</a:t>
            </a:r>
            <a:r>
              <a:rPr lang="en-US" sz="900" dirty="0">
                <a:latin typeface="Times New Roman" pitchFamily="18" charset="0"/>
                <a:cs typeface="Times New Roman" pitchFamily="18" charset="0"/>
              </a:rPr>
              <a:t> (Vol. 28, pp. 1265-1290). Elsevier.</a:t>
            </a:r>
          </a:p>
          <a:p>
            <a:pPr marL="228600" lvl="0" indent="-228600" algn="just">
              <a:lnSpc>
                <a:spcPct val="100000"/>
              </a:lnSpc>
              <a:buFont typeface="+mj-lt"/>
              <a:buAutoNum type="arabicPeriod"/>
            </a:pPr>
            <a:r>
              <a:rPr lang="en-US" sz="900" dirty="0" err="1">
                <a:latin typeface="Times New Roman" pitchFamily="18" charset="0"/>
                <a:cs typeface="Times New Roman" pitchFamily="18" charset="0"/>
              </a:rPr>
              <a:t>Tofiluk</a:t>
            </a:r>
            <a:r>
              <a:rPr lang="en-US" sz="900" dirty="0">
                <a:latin typeface="Times New Roman" pitchFamily="18" charset="0"/>
                <a:cs typeface="Times New Roman" pitchFamily="18" charset="0"/>
              </a:rPr>
              <a:t>, A., </a:t>
            </a:r>
            <a:r>
              <a:rPr lang="en-US" sz="900" dirty="0" err="1">
                <a:latin typeface="Times New Roman" pitchFamily="18" charset="0"/>
                <a:cs typeface="Times New Roman" pitchFamily="18" charset="0"/>
              </a:rPr>
              <a:t>Knyziak</a:t>
            </a:r>
            <a:r>
              <a:rPr lang="en-US" sz="900" dirty="0">
                <a:latin typeface="Times New Roman" pitchFamily="18" charset="0"/>
                <a:cs typeface="Times New Roman" pitchFamily="18" charset="0"/>
              </a:rPr>
              <a:t>, P. and </a:t>
            </a:r>
            <a:r>
              <a:rPr lang="en-US" sz="900" dirty="0" err="1">
                <a:latin typeface="Times New Roman" pitchFamily="18" charset="0"/>
                <a:cs typeface="Times New Roman" pitchFamily="18" charset="0"/>
              </a:rPr>
              <a:t>Krentowski</a:t>
            </a:r>
            <a:r>
              <a:rPr lang="en-US" sz="900" dirty="0">
                <a:latin typeface="Times New Roman" pitchFamily="18" charset="0"/>
                <a:cs typeface="Times New Roman" pitchFamily="18" charset="0"/>
              </a:rPr>
              <a:t>, J., 2019, February. Revitalization of twentieth-century prefabricated housing estates as interdisciplinary issue. In </a:t>
            </a:r>
            <a:r>
              <a:rPr lang="en-US" sz="900" i="1" dirty="0">
                <a:latin typeface="Times New Roman" pitchFamily="18" charset="0"/>
                <a:cs typeface="Times New Roman" pitchFamily="18" charset="0"/>
              </a:rPr>
              <a:t>IOP Conference Series: Materials Science and Engineering</a:t>
            </a:r>
            <a:r>
              <a:rPr lang="en-US" sz="900" dirty="0">
                <a:latin typeface="Times New Roman" pitchFamily="18" charset="0"/>
                <a:cs typeface="Times New Roman" pitchFamily="18" charset="0"/>
              </a:rPr>
              <a:t> (Vol. 471, No. 11, p. 112096). IOP Publishing.</a:t>
            </a:r>
          </a:p>
          <a:p>
            <a:pPr marL="228600" lvl="0" indent="-228600" algn="just">
              <a:lnSpc>
                <a:spcPct val="100000"/>
              </a:lnSpc>
              <a:buFont typeface="+mj-lt"/>
              <a:buAutoNum type="arabicPeriod"/>
            </a:pPr>
            <a:r>
              <a:rPr lang="en-US" sz="900" dirty="0">
                <a:latin typeface="Times New Roman" pitchFamily="18" charset="0"/>
                <a:cs typeface="Times New Roman" pitchFamily="18" charset="0"/>
              </a:rPr>
              <a:t>Xu, Z., Zayed, T. and </a:t>
            </a:r>
            <a:r>
              <a:rPr lang="en-US" sz="900" dirty="0" err="1">
                <a:latin typeface="Times New Roman" pitchFamily="18" charset="0"/>
                <a:cs typeface="Times New Roman" pitchFamily="18" charset="0"/>
              </a:rPr>
              <a:t>Niu</a:t>
            </a:r>
            <a:r>
              <a:rPr lang="en-US" sz="900" dirty="0">
                <a:latin typeface="Times New Roman" pitchFamily="18" charset="0"/>
                <a:cs typeface="Times New Roman" pitchFamily="18" charset="0"/>
              </a:rPr>
              <a:t>, Y., 2020. Comparative analysis of modular construction practices in mainland China, Hong Kong and Singapore. </a:t>
            </a:r>
            <a:r>
              <a:rPr lang="en-US" sz="900" i="1" dirty="0">
                <a:latin typeface="Times New Roman" pitchFamily="18" charset="0"/>
                <a:cs typeface="Times New Roman" pitchFamily="18" charset="0"/>
              </a:rPr>
              <a:t>Journal of Cleaner Production</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245</a:t>
            </a:r>
            <a:r>
              <a:rPr lang="en-US" sz="900" dirty="0">
                <a:latin typeface="Times New Roman" pitchFamily="18" charset="0"/>
                <a:cs typeface="Times New Roman" pitchFamily="18" charset="0"/>
              </a:rPr>
              <a:t>, p.118861.</a:t>
            </a:r>
          </a:p>
          <a:p>
            <a:pPr marL="228600" lvl="0" indent="-228600" algn="just">
              <a:lnSpc>
                <a:spcPct val="100000"/>
              </a:lnSpc>
              <a:buFont typeface="+mj-lt"/>
              <a:buAutoNum type="arabicPeriod"/>
            </a:pPr>
            <a:r>
              <a:rPr lang="en-US" sz="900" dirty="0">
                <a:latin typeface="Times New Roman" pitchFamily="18" charset="0"/>
                <a:cs typeface="Times New Roman" pitchFamily="18" charset="0"/>
              </a:rPr>
              <a:t>Navaratnam, S., Ngo, T., Gunawardena, T. and Henderson, D., 2019. Performance review of prefabricated building systems and future research in Australia. </a:t>
            </a:r>
            <a:r>
              <a:rPr lang="en-US" sz="900" i="1" dirty="0">
                <a:latin typeface="Times New Roman" pitchFamily="18" charset="0"/>
                <a:cs typeface="Times New Roman" pitchFamily="18" charset="0"/>
              </a:rPr>
              <a:t>Buildings</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9</a:t>
            </a:r>
            <a:r>
              <a:rPr lang="en-US" sz="900" dirty="0">
                <a:latin typeface="Times New Roman" pitchFamily="18" charset="0"/>
                <a:cs typeface="Times New Roman" pitchFamily="18" charset="0"/>
              </a:rPr>
              <a:t>(2), p.38.</a:t>
            </a:r>
          </a:p>
          <a:p>
            <a:pPr marL="228600" lvl="0" indent="-228600" algn="just">
              <a:lnSpc>
                <a:spcPct val="100000"/>
              </a:lnSpc>
              <a:buFont typeface="+mj-lt"/>
              <a:buAutoNum type="arabicPeriod"/>
            </a:pPr>
            <a:r>
              <a:rPr lang="en-US" sz="900" dirty="0">
                <a:latin typeface="Times New Roman" pitchFamily="18" charset="0"/>
                <a:cs typeface="Times New Roman" pitchFamily="18" charset="0"/>
              </a:rPr>
              <a:t>Hou, L., Tan, Y., Luo, W., Xu, S., Mao, C. and Moon, S., 2022. Towards a more extensive application of off-site construction: a technological review. </a:t>
            </a:r>
            <a:r>
              <a:rPr lang="en-US" sz="900" i="1" dirty="0">
                <a:latin typeface="Times New Roman" pitchFamily="18" charset="0"/>
                <a:cs typeface="Times New Roman" pitchFamily="18" charset="0"/>
              </a:rPr>
              <a:t>International Journal of Construction Management</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22</a:t>
            </a:r>
            <a:r>
              <a:rPr lang="en-US" sz="900" dirty="0">
                <a:latin typeface="Times New Roman" pitchFamily="18" charset="0"/>
                <a:cs typeface="Times New Roman" pitchFamily="18" charset="0"/>
              </a:rPr>
              <a:t>(11), pp.2154-2165.</a:t>
            </a:r>
          </a:p>
          <a:p>
            <a:pPr marL="228600" lvl="0" indent="-228600" algn="just">
              <a:lnSpc>
                <a:spcPct val="100000"/>
              </a:lnSpc>
              <a:buFont typeface="+mj-lt"/>
              <a:buAutoNum type="arabicPeriod"/>
            </a:pPr>
            <a:r>
              <a:rPr lang="en-US" sz="900" dirty="0">
                <a:latin typeface="Times New Roman" pitchFamily="18" charset="0"/>
                <a:cs typeface="Times New Roman" pitchFamily="18" charset="0"/>
              </a:rPr>
              <a:t>Yin, X., Liu, H., Chen, Y. and Al-Hussein, M., 2019. Building information modelling for off-site construction: Review and future directions. </a:t>
            </a:r>
            <a:r>
              <a:rPr lang="en-US" sz="900" i="1" dirty="0">
                <a:latin typeface="Times New Roman" pitchFamily="18" charset="0"/>
                <a:cs typeface="Times New Roman" pitchFamily="18" charset="0"/>
              </a:rPr>
              <a:t>Automation in Construction</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101</a:t>
            </a:r>
            <a:r>
              <a:rPr lang="en-US" sz="900" dirty="0">
                <a:latin typeface="Times New Roman" pitchFamily="18" charset="0"/>
                <a:cs typeface="Times New Roman" pitchFamily="18" charset="0"/>
              </a:rPr>
              <a:t>, pp.72-91.</a:t>
            </a:r>
          </a:p>
          <a:p>
            <a:pPr marL="228600" lvl="0" indent="-228600" algn="just">
              <a:lnSpc>
                <a:spcPct val="100000"/>
              </a:lnSpc>
              <a:buFont typeface="+mj-lt"/>
              <a:buAutoNum type="arabicPeriod"/>
            </a:pPr>
            <a:r>
              <a:rPr lang="en-US" sz="900" dirty="0">
                <a:latin typeface="Times New Roman" pitchFamily="18" charset="0"/>
                <a:cs typeface="Times New Roman" pitchFamily="18" charset="0"/>
              </a:rPr>
              <a:t>He, R., Li, M., Gan, V.J. and Ma, J., 2021. BIM-enabled computerized design and digital fabrication of industrialized buildings: A case study. </a:t>
            </a:r>
            <a:r>
              <a:rPr lang="en-US" sz="900" i="1" dirty="0">
                <a:latin typeface="Times New Roman" pitchFamily="18" charset="0"/>
                <a:cs typeface="Times New Roman" pitchFamily="18" charset="0"/>
              </a:rPr>
              <a:t>Journal of Cleaner Production</a:t>
            </a:r>
            <a:r>
              <a:rPr lang="en-US" sz="900" dirty="0">
                <a:latin typeface="Times New Roman" pitchFamily="18" charset="0"/>
                <a:cs typeface="Times New Roman" pitchFamily="18" charset="0"/>
              </a:rPr>
              <a:t>, </a:t>
            </a:r>
            <a:r>
              <a:rPr lang="en-US" sz="900" i="1" dirty="0">
                <a:latin typeface="Times New Roman" pitchFamily="18" charset="0"/>
                <a:cs typeface="Times New Roman" pitchFamily="18" charset="0"/>
              </a:rPr>
              <a:t>278</a:t>
            </a:r>
            <a:r>
              <a:rPr lang="en-US" sz="900" dirty="0">
                <a:latin typeface="Times New Roman" pitchFamily="18" charset="0"/>
                <a:cs typeface="Times New Roman" pitchFamily="18" charset="0"/>
              </a:rPr>
              <a:t>, p.123505.</a:t>
            </a:r>
          </a:p>
          <a:p>
            <a:pPr marL="228600" lvl="0" indent="-228600" algn="just">
              <a:lnSpc>
                <a:spcPct val="100000"/>
              </a:lnSpc>
              <a:buFont typeface="+mj-lt"/>
              <a:buAutoNum type="arabicPeriod"/>
            </a:pPr>
            <a:r>
              <a:rPr lang="en-GB" sz="900" dirty="0">
                <a:effectLst/>
                <a:latin typeface="Times New Roman" panose="02020603050405020304" pitchFamily="18" charset="0"/>
                <a:ea typeface="Times New Roman" panose="02020603050405020304" pitchFamily="18" charset="0"/>
              </a:rPr>
              <a:t>HR, G. and </a:t>
            </a:r>
            <a:r>
              <a:rPr lang="en-GB" sz="900" dirty="0" err="1">
                <a:effectLst/>
                <a:latin typeface="Times New Roman" panose="02020603050405020304" pitchFamily="18" charset="0"/>
                <a:ea typeface="Times New Roman" panose="02020603050405020304" pitchFamily="18" charset="0"/>
              </a:rPr>
              <a:t>Aithal</a:t>
            </a:r>
            <a:r>
              <a:rPr lang="en-GB" sz="900" dirty="0">
                <a:effectLst/>
                <a:latin typeface="Times New Roman" panose="02020603050405020304" pitchFamily="18" charset="0"/>
                <a:ea typeface="Times New Roman" panose="02020603050405020304" pitchFamily="18" charset="0"/>
              </a:rPr>
              <a:t>, P.S., 2022. How to Choose an Appropriate Research Data Collection Method and Method Choice among Various Research Data Collection Methods and Method Choices During Ph. D. Program in India?. </a:t>
            </a:r>
            <a:r>
              <a:rPr lang="en-GB" sz="900" i="1" dirty="0">
                <a:effectLst/>
                <a:latin typeface="Times New Roman" panose="02020603050405020304" pitchFamily="18" charset="0"/>
                <a:ea typeface="Times New Roman" panose="02020603050405020304" pitchFamily="18" charset="0"/>
              </a:rPr>
              <a:t>International Journal of Management, Technology, and Social Sciences (IJMTS)</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7</a:t>
            </a:r>
            <a:r>
              <a:rPr lang="en-GB" sz="900" dirty="0">
                <a:effectLst/>
                <a:latin typeface="Times New Roman" panose="02020603050405020304" pitchFamily="18" charset="0"/>
                <a:ea typeface="Times New Roman" panose="02020603050405020304" pitchFamily="18" charset="0"/>
              </a:rPr>
              <a:t>(2), pp.455-489.</a:t>
            </a:r>
          </a:p>
          <a:p>
            <a:pPr marL="228600" lvl="0" indent="-228600" algn="just">
              <a:lnSpc>
                <a:spcPct val="100000"/>
              </a:lnSpc>
              <a:buFont typeface="+mj-lt"/>
              <a:buAutoNum type="arabicPeriod"/>
            </a:pPr>
            <a:r>
              <a:rPr lang="en-GB" sz="900" dirty="0" err="1">
                <a:effectLst/>
                <a:latin typeface="Times New Roman" panose="02020603050405020304" pitchFamily="18" charset="0"/>
                <a:ea typeface="Times New Roman" panose="02020603050405020304" pitchFamily="18" charset="0"/>
              </a:rPr>
              <a:t>Sundler</a:t>
            </a:r>
            <a:r>
              <a:rPr lang="en-GB" sz="900" dirty="0">
                <a:effectLst/>
                <a:latin typeface="Times New Roman" panose="02020603050405020304" pitchFamily="18" charset="0"/>
                <a:ea typeface="Times New Roman" panose="02020603050405020304" pitchFamily="18" charset="0"/>
              </a:rPr>
              <a:t>, A.J., Lindberg, E., Nilsson, C. and </a:t>
            </a:r>
            <a:r>
              <a:rPr lang="en-GB" sz="900" dirty="0" err="1">
                <a:effectLst/>
                <a:latin typeface="Times New Roman" panose="02020603050405020304" pitchFamily="18" charset="0"/>
                <a:ea typeface="Times New Roman" panose="02020603050405020304" pitchFamily="18" charset="0"/>
              </a:rPr>
              <a:t>Palmér</a:t>
            </a:r>
            <a:r>
              <a:rPr lang="en-GB" sz="900" dirty="0">
                <a:effectLst/>
                <a:latin typeface="Times New Roman" panose="02020603050405020304" pitchFamily="18" charset="0"/>
                <a:ea typeface="Times New Roman" panose="02020603050405020304" pitchFamily="18" charset="0"/>
              </a:rPr>
              <a:t>, L., 2019. Qualitative thematic analysis based on descriptive phenomenology. </a:t>
            </a:r>
            <a:r>
              <a:rPr lang="en-GB" sz="900" i="1" dirty="0">
                <a:effectLst/>
                <a:latin typeface="Times New Roman" panose="02020603050405020304" pitchFamily="18" charset="0"/>
                <a:ea typeface="Times New Roman" panose="02020603050405020304" pitchFamily="18" charset="0"/>
              </a:rPr>
              <a:t>Nursing open</a:t>
            </a:r>
            <a:r>
              <a:rPr lang="en-GB" sz="900" dirty="0">
                <a:effectLst/>
                <a:latin typeface="Times New Roman" panose="02020603050405020304" pitchFamily="18" charset="0"/>
                <a:ea typeface="Times New Roman" panose="02020603050405020304" pitchFamily="18" charset="0"/>
              </a:rPr>
              <a:t>, </a:t>
            </a:r>
            <a:r>
              <a:rPr lang="en-GB" sz="900" i="1" dirty="0">
                <a:effectLst/>
                <a:latin typeface="Times New Roman" panose="02020603050405020304" pitchFamily="18" charset="0"/>
                <a:ea typeface="Times New Roman" panose="02020603050405020304" pitchFamily="18" charset="0"/>
              </a:rPr>
              <a:t>6</a:t>
            </a:r>
            <a:r>
              <a:rPr lang="en-GB" sz="900" dirty="0">
                <a:effectLst/>
                <a:latin typeface="Times New Roman" panose="02020603050405020304" pitchFamily="18" charset="0"/>
                <a:ea typeface="Times New Roman" panose="02020603050405020304" pitchFamily="18" charset="0"/>
              </a:rPr>
              <a:t>(3), pp.733-739.</a:t>
            </a:r>
            <a:endParaRPr lang="en-US" sz="900" dirty="0">
              <a:latin typeface="Times New Roman" pitchFamily="18" charset="0"/>
              <a:cs typeface="Times New Roman" pitchFamily="18" charset="0"/>
            </a:endParaRPr>
          </a:p>
          <a:p>
            <a:pPr marL="0" indent="0" algn="just">
              <a:lnSpc>
                <a:spcPct val="100000"/>
              </a:lnSpc>
              <a:buNone/>
            </a:pPr>
            <a:endParaRPr lang="en-US" sz="9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44</TotalTime>
  <Words>3434</Words>
  <Application>Microsoft Office PowerPoint</Application>
  <PresentationFormat>On-screen Show (4:3)</PresentationFormat>
  <Paragraphs>103</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EFFECTIVENESS OF PREFABRICATED HOUSING PROJECTS IN THE UK DESIGN INDUSTRY</vt:lpstr>
      <vt:lpstr>INTRODUCTION</vt:lpstr>
      <vt:lpstr>AIM AND OBJECTIVES OF THE PROJECT</vt:lpstr>
      <vt:lpstr>LITERATURE REVIEW</vt:lpstr>
      <vt:lpstr>EVALUATION OF THE DESIGN QUALITY</vt:lpstr>
      <vt:lpstr>DISCUSSION ON THE CONSTRUCTION EFFICIENCY</vt:lpstr>
      <vt:lpstr>ANALYSIS OF THE CHALLENGES</vt:lpstr>
      <vt:lpstr>MEASURING THE USE OF THE PROJECTS</vt:lpstr>
      <vt:lpstr>THEORETICAL FRAMEWORK</vt:lpstr>
      <vt:lpstr>CONCLUSION</vt:lpstr>
      <vt:lpstr>METHODOLOGY</vt:lpstr>
      <vt:lpstr>SUMMARY AND REFLECTION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EFFECTIVENESS OF PREFABRICATED HOUSING PROJECTS IN UK DESIGN INDUSTRY</dc:title>
  <dc:creator>Rofeul</dc:creator>
  <cp:lastModifiedBy>Rofeul Chowdhury</cp:lastModifiedBy>
  <cp:revision>26</cp:revision>
  <dcterms:created xsi:type="dcterms:W3CDTF">2023-04-25T13:16:50Z</dcterms:created>
  <dcterms:modified xsi:type="dcterms:W3CDTF">2023-04-26T20:49:51Z</dcterms:modified>
</cp:coreProperties>
</file>