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3" r:id="rId1"/>
  </p:sldMasterIdLst>
  <p:notesMasterIdLst>
    <p:notesMasterId r:id="rId12"/>
  </p:notesMasterIdLst>
  <p:sldIdLst>
    <p:sldId id="256"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7395" autoAdjust="0"/>
  </p:normalViewPr>
  <p:slideViewPr>
    <p:cSldViewPr snapToGrid="0">
      <p:cViewPr varScale="1">
        <p:scale>
          <a:sx n="56" d="100"/>
          <a:sy n="56" d="100"/>
        </p:scale>
        <p:origin x="106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A3452A-9532-44A5-ABEF-8B7B9107BAF1}"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4DAA99-7143-4ACC-BA81-765CFA04CDB0}" type="slidenum">
              <a:rPr lang="en-GB" smtClean="0"/>
              <a:t>‹#›</a:t>
            </a:fld>
            <a:endParaRPr lang="en-GB"/>
          </a:p>
        </p:txBody>
      </p:sp>
    </p:spTree>
    <p:extLst>
      <p:ext uri="{BB962C8B-B14F-4D97-AF65-F5344CB8AC3E}">
        <p14:creationId xmlns:p14="http://schemas.microsoft.com/office/powerpoint/2010/main" val="4117404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communicationtheory.org/wp-content/uploads/2023/01/eriksons-stages-of-psychosocial-development.webp"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4DAA99-7143-4ACC-BA81-765CFA04CDB0}" type="slidenum">
              <a:rPr lang="en-GB" smtClean="0"/>
              <a:t>1</a:t>
            </a:fld>
            <a:endParaRPr lang="en-GB"/>
          </a:p>
        </p:txBody>
      </p:sp>
    </p:spTree>
    <p:extLst>
      <p:ext uri="{BB962C8B-B14F-4D97-AF65-F5344CB8AC3E}">
        <p14:creationId xmlns:p14="http://schemas.microsoft.com/office/powerpoint/2010/main" val="3957443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563C1"/>
                </a:solidFill>
                <a:hlinkClick r:id="rId3">
                  <a:extLst>
                    <a:ext uri="{A12FA001-AC4F-418D-AE19-62706E023703}">
                      <ahyp:hlinkClr xmlns:ahyp="http://schemas.microsoft.com/office/drawing/2018/hyperlinkcolor" val="tx"/>
                    </a:ext>
                  </a:extLst>
                </a:hlinkClick>
              </a:rPr>
              <a:t>https://www.communicationtheory.org/wp-content/uploads/2023/01/eriksons-stages-of-psychosocial-development.webp</a:t>
            </a:r>
            <a:r>
              <a:rPr lang="en-GB" dirty="0"/>
              <a:t> </a:t>
            </a:r>
          </a:p>
          <a:p>
            <a:endParaRPr lang="en-GB" dirty="0"/>
          </a:p>
        </p:txBody>
      </p:sp>
      <p:sp>
        <p:nvSpPr>
          <p:cNvPr id="4" name="Slide Number Placeholder 3"/>
          <p:cNvSpPr>
            <a:spLocks noGrp="1"/>
          </p:cNvSpPr>
          <p:nvPr>
            <p:ph type="sldNum" sz="quarter" idx="5"/>
          </p:nvPr>
        </p:nvSpPr>
        <p:spPr/>
        <p:txBody>
          <a:bodyPr/>
          <a:lstStyle/>
          <a:p>
            <a:fld id="{8B4DAA99-7143-4ACC-BA81-765CFA04CDB0}" type="slidenum">
              <a:rPr lang="en-GB" smtClean="0"/>
              <a:t>2</a:t>
            </a:fld>
            <a:endParaRPr lang="en-GB"/>
          </a:p>
        </p:txBody>
      </p:sp>
    </p:spTree>
    <p:extLst>
      <p:ext uri="{BB962C8B-B14F-4D97-AF65-F5344CB8AC3E}">
        <p14:creationId xmlns:p14="http://schemas.microsoft.com/office/powerpoint/2010/main" val="136047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https://sourceessay.com/essay/wp-content/uploads/2022/08/image-2.png </a:t>
            </a:r>
          </a:p>
          <a:p>
            <a:r>
              <a:rPr lang="en-GB" dirty="0"/>
              <a:t>https://letslearneasily.in/eriksons-theory-of-psychosocial-development/ </a:t>
            </a:r>
          </a:p>
          <a:p>
            <a:endParaRPr lang="en-GB" dirty="0"/>
          </a:p>
          <a:p>
            <a:endParaRPr lang="en-GB" dirty="0"/>
          </a:p>
        </p:txBody>
      </p:sp>
      <p:sp>
        <p:nvSpPr>
          <p:cNvPr id="4" name="Slide Number Placeholder 3"/>
          <p:cNvSpPr>
            <a:spLocks noGrp="1"/>
          </p:cNvSpPr>
          <p:nvPr>
            <p:ph type="sldNum" sz="quarter" idx="5"/>
          </p:nvPr>
        </p:nvSpPr>
        <p:spPr/>
        <p:txBody>
          <a:bodyPr/>
          <a:lstStyle/>
          <a:p>
            <a:fld id="{8B4DAA99-7143-4ACC-BA81-765CFA04CDB0}" type="slidenum">
              <a:rPr lang="en-GB" smtClean="0"/>
              <a:t>3</a:t>
            </a:fld>
            <a:endParaRPr lang="en-GB"/>
          </a:p>
        </p:txBody>
      </p:sp>
    </p:spTree>
    <p:extLst>
      <p:ext uri="{BB962C8B-B14F-4D97-AF65-F5344CB8AC3E}">
        <p14:creationId xmlns:p14="http://schemas.microsoft.com/office/powerpoint/2010/main" val="2007712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4DAA99-7143-4ACC-BA81-765CFA04CDB0}" type="slidenum">
              <a:rPr lang="en-GB" smtClean="0"/>
              <a:t>4</a:t>
            </a:fld>
            <a:endParaRPr lang="en-GB"/>
          </a:p>
        </p:txBody>
      </p:sp>
    </p:spTree>
    <p:extLst>
      <p:ext uri="{BB962C8B-B14F-4D97-AF65-F5344CB8AC3E}">
        <p14:creationId xmlns:p14="http://schemas.microsoft.com/office/powerpoint/2010/main" val="23154326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B4DAA99-7143-4ACC-BA81-765CFA04CDB0}" type="slidenum">
              <a:rPr lang="en-GB" smtClean="0"/>
              <a:t>5</a:t>
            </a:fld>
            <a:endParaRPr lang="en-GB"/>
          </a:p>
        </p:txBody>
      </p:sp>
    </p:spTree>
    <p:extLst>
      <p:ext uri="{BB962C8B-B14F-4D97-AF65-F5344CB8AC3E}">
        <p14:creationId xmlns:p14="http://schemas.microsoft.com/office/powerpoint/2010/main" val="24109828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4DAA99-7143-4ACC-BA81-765CFA04CDB0}" type="slidenum">
              <a:rPr lang="en-GB" smtClean="0"/>
              <a:t>6</a:t>
            </a:fld>
            <a:endParaRPr lang="en-GB"/>
          </a:p>
        </p:txBody>
      </p:sp>
    </p:spTree>
    <p:extLst>
      <p:ext uri="{BB962C8B-B14F-4D97-AF65-F5344CB8AC3E}">
        <p14:creationId xmlns:p14="http://schemas.microsoft.com/office/powerpoint/2010/main" val="19268558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8B4DAA99-7143-4ACC-BA81-765CFA04CDB0}" type="slidenum">
              <a:rPr lang="en-GB" smtClean="0"/>
              <a:t>7</a:t>
            </a:fld>
            <a:endParaRPr lang="en-GB"/>
          </a:p>
        </p:txBody>
      </p:sp>
    </p:spTree>
    <p:extLst>
      <p:ext uri="{BB962C8B-B14F-4D97-AF65-F5344CB8AC3E}">
        <p14:creationId xmlns:p14="http://schemas.microsoft.com/office/powerpoint/2010/main" val="17020471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4DAA99-7143-4ACC-BA81-765CFA04CDB0}" type="slidenum">
              <a:rPr lang="en-GB" smtClean="0"/>
              <a:t>8</a:t>
            </a:fld>
            <a:endParaRPr lang="en-GB"/>
          </a:p>
        </p:txBody>
      </p:sp>
    </p:spTree>
    <p:extLst>
      <p:ext uri="{BB962C8B-B14F-4D97-AF65-F5344CB8AC3E}">
        <p14:creationId xmlns:p14="http://schemas.microsoft.com/office/powerpoint/2010/main" val="622078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8B4DAA99-7143-4ACC-BA81-765CFA04CDB0}" type="slidenum">
              <a:rPr lang="en-GB" smtClean="0"/>
              <a:t>9</a:t>
            </a:fld>
            <a:endParaRPr lang="en-GB"/>
          </a:p>
        </p:txBody>
      </p:sp>
    </p:spTree>
    <p:extLst>
      <p:ext uri="{BB962C8B-B14F-4D97-AF65-F5344CB8AC3E}">
        <p14:creationId xmlns:p14="http://schemas.microsoft.com/office/powerpoint/2010/main" val="33319064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4DAA99-7143-4ACC-BA81-765CFA04CDB0}" type="slidenum">
              <a:rPr lang="en-GB" smtClean="0"/>
              <a:t>10</a:t>
            </a:fld>
            <a:endParaRPr lang="en-GB"/>
          </a:p>
        </p:txBody>
      </p:sp>
    </p:spTree>
    <p:extLst>
      <p:ext uri="{BB962C8B-B14F-4D97-AF65-F5344CB8AC3E}">
        <p14:creationId xmlns:p14="http://schemas.microsoft.com/office/powerpoint/2010/main" val="2227147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43D41-3BB9-CA2D-777D-02E306EC34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6B877B-E911-49DD-F24A-B8052ABACD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40BEA8-092B-F6FA-171E-EE59299EC533}"/>
              </a:ext>
            </a:extLst>
          </p:cNvPr>
          <p:cNvSpPr>
            <a:spLocks noGrp="1"/>
          </p:cNvSpPr>
          <p:nvPr>
            <p:ph type="dt" sz="half" idx="10"/>
          </p:nvPr>
        </p:nvSpPr>
        <p:spPr/>
        <p:txBody>
          <a:bodyPr/>
          <a:lstStyle/>
          <a:p>
            <a:fld id="{C54BE866-5F62-4520-A831-56C53033CDFF}" type="datetime1">
              <a:rPr lang="en-GB" smtClean="0"/>
              <a:t>15/03/2026</a:t>
            </a:fld>
            <a:endParaRPr lang="en-GB"/>
          </a:p>
        </p:txBody>
      </p:sp>
      <p:sp>
        <p:nvSpPr>
          <p:cNvPr id="5" name="Footer Placeholder 4">
            <a:extLst>
              <a:ext uri="{FF2B5EF4-FFF2-40B4-BE49-F238E27FC236}">
                <a16:creationId xmlns:a16="http://schemas.microsoft.com/office/drawing/2014/main" id="{0770D4A2-1138-CD4D-626D-12A4E21DEC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FF1DD0-2325-E34B-7B5D-05DA403680A2}"/>
              </a:ext>
            </a:extLst>
          </p:cNvPr>
          <p:cNvSpPr>
            <a:spLocks noGrp="1"/>
          </p:cNvSpPr>
          <p:nvPr>
            <p:ph type="sldNum" sz="quarter" idx="12"/>
          </p:nvPr>
        </p:nvSpPr>
        <p:spPr/>
        <p:txBody>
          <a:bodyPr/>
          <a:lstStyle/>
          <a:p>
            <a:fld id="{6EABB59A-E86D-40BA-8E1A-A070552756BC}" type="slidenum">
              <a:rPr lang="en-GB" smtClean="0"/>
              <a:t>‹#›</a:t>
            </a:fld>
            <a:endParaRPr lang="en-GB"/>
          </a:p>
        </p:txBody>
      </p:sp>
    </p:spTree>
    <p:extLst>
      <p:ext uri="{BB962C8B-B14F-4D97-AF65-F5344CB8AC3E}">
        <p14:creationId xmlns:p14="http://schemas.microsoft.com/office/powerpoint/2010/main" val="1978252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C3129-7794-3078-5710-4B20397311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5C88CB-7645-D0B6-F94A-4A2BE8B9B6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724507-73A7-F250-ECAC-63A3B2A50188}"/>
              </a:ext>
            </a:extLst>
          </p:cNvPr>
          <p:cNvSpPr>
            <a:spLocks noGrp="1"/>
          </p:cNvSpPr>
          <p:nvPr>
            <p:ph type="dt" sz="half" idx="10"/>
          </p:nvPr>
        </p:nvSpPr>
        <p:spPr/>
        <p:txBody>
          <a:bodyPr/>
          <a:lstStyle/>
          <a:p>
            <a:fld id="{1FCE4D8A-8376-4603-A681-9F89C7F911AA}" type="datetime1">
              <a:rPr lang="en-GB" smtClean="0"/>
              <a:t>15/03/2026</a:t>
            </a:fld>
            <a:endParaRPr lang="en-GB"/>
          </a:p>
        </p:txBody>
      </p:sp>
      <p:sp>
        <p:nvSpPr>
          <p:cNvPr id="5" name="Footer Placeholder 4">
            <a:extLst>
              <a:ext uri="{FF2B5EF4-FFF2-40B4-BE49-F238E27FC236}">
                <a16:creationId xmlns:a16="http://schemas.microsoft.com/office/drawing/2014/main" id="{07688000-055C-3893-E492-8D2DC736D9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AE8C28-20FB-CAA3-E042-0C42F5985752}"/>
              </a:ext>
            </a:extLst>
          </p:cNvPr>
          <p:cNvSpPr>
            <a:spLocks noGrp="1"/>
          </p:cNvSpPr>
          <p:nvPr>
            <p:ph type="sldNum" sz="quarter" idx="12"/>
          </p:nvPr>
        </p:nvSpPr>
        <p:spPr/>
        <p:txBody>
          <a:bodyPr/>
          <a:lstStyle/>
          <a:p>
            <a:fld id="{6EABB59A-E86D-40BA-8E1A-A070552756BC}" type="slidenum">
              <a:rPr lang="en-GB" smtClean="0"/>
              <a:t>‹#›</a:t>
            </a:fld>
            <a:endParaRPr lang="en-GB"/>
          </a:p>
        </p:txBody>
      </p:sp>
    </p:spTree>
    <p:extLst>
      <p:ext uri="{BB962C8B-B14F-4D97-AF65-F5344CB8AC3E}">
        <p14:creationId xmlns:p14="http://schemas.microsoft.com/office/powerpoint/2010/main" val="4167717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5A249-3E07-256A-A8A3-92A25AF697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1F7D94-F936-73A7-F1F5-02A8F83B9A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4B735D-8A94-EF3C-8D53-B8F4368F85A4}"/>
              </a:ext>
            </a:extLst>
          </p:cNvPr>
          <p:cNvSpPr>
            <a:spLocks noGrp="1"/>
          </p:cNvSpPr>
          <p:nvPr>
            <p:ph type="dt" sz="half" idx="10"/>
          </p:nvPr>
        </p:nvSpPr>
        <p:spPr/>
        <p:txBody>
          <a:bodyPr/>
          <a:lstStyle/>
          <a:p>
            <a:fld id="{4D15BE5C-BFB0-4ADB-B0E5-BB670EFA0EEA}" type="datetime1">
              <a:rPr lang="en-GB" smtClean="0"/>
              <a:t>15/03/2026</a:t>
            </a:fld>
            <a:endParaRPr lang="en-GB"/>
          </a:p>
        </p:txBody>
      </p:sp>
      <p:sp>
        <p:nvSpPr>
          <p:cNvPr id="5" name="Footer Placeholder 4">
            <a:extLst>
              <a:ext uri="{FF2B5EF4-FFF2-40B4-BE49-F238E27FC236}">
                <a16:creationId xmlns:a16="http://schemas.microsoft.com/office/drawing/2014/main" id="{E99CEC5A-F1CC-AE16-64BE-78D24D5B12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7E9B48-1AF5-C53C-88A9-7BD2695F084A}"/>
              </a:ext>
            </a:extLst>
          </p:cNvPr>
          <p:cNvSpPr>
            <a:spLocks noGrp="1"/>
          </p:cNvSpPr>
          <p:nvPr>
            <p:ph type="sldNum" sz="quarter" idx="12"/>
          </p:nvPr>
        </p:nvSpPr>
        <p:spPr/>
        <p:txBody>
          <a:bodyPr/>
          <a:lstStyle/>
          <a:p>
            <a:fld id="{6EABB59A-E86D-40BA-8E1A-A070552756BC}" type="slidenum">
              <a:rPr lang="en-GB" smtClean="0"/>
              <a:t>‹#›</a:t>
            </a:fld>
            <a:endParaRPr lang="en-GB"/>
          </a:p>
        </p:txBody>
      </p:sp>
    </p:spTree>
    <p:extLst>
      <p:ext uri="{BB962C8B-B14F-4D97-AF65-F5344CB8AC3E}">
        <p14:creationId xmlns:p14="http://schemas.microsoft.com/office/powerpoint/2010/main" val="3655707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98E75-DCFE-EDD5-D03D-B11404F7A8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FF51B7-6624-FDB8-9AEA-15041591D16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F2D658-A584-E749-AF10-7021FA0C0A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73B449-A10B-111E-DC2B-5E42983E4CE7}"/>
              </a:ext>
            </a:extLst>
          </p:cNvPr>
          <p:cNvSpPr>
            <a:spLocks noGrp="1"/>
          </p:cNvSpPr>
          <p:nvPr>
            <p:ph type="dt" sz="half" idx="10"/>
          </p:nvPr>
        </p:nvSpPr>
        <p:spPr/>
        <p:txBody>
          <a:bodyPr/>
          <a:lstStyle/>
          <a:p>
            <a:fld id="{B6A722FE-324D-4B9B-A9CB-F019294F1445}" type="datetime1">
              <a:rPr lang="en-GB" smtClean="0"/>
              <a:t>15/03/2026</a:t>
            </a:fld>
            <a:endParaRPr lang="en-GB"/>
          </a:p>
        </p:txBody>
      </p:sp>
      <p:sp>
        <p:nvSpPr>
          <p:cNvPr id="6" name="Footer Placeholder 5">
            <a:extLst>
              <a:ext uri="{FF2B5EF4-FFF2-40B4-BE49-F238E27FC236}">
                <a16:creationId xmlns:a16="http://schemas.microsoft.com/office/drawing/2014/main" id="{90B2D76D-4DFA-FDC4-32F0-252EE866CE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4CB042-CA63-9F3C-78BF-267BB14C384E}"/>
              </a:ext>
            </a:extLst>
          </p:cNvPr>
          <p:cNvSpPr>
            <a:spLocks noGrp="1"/>
          </p:cNvSpPr>
          <p:nvPr>
            <p:ph type="sldNum" sz="quarter" idx="12"/>
          </p:nvPr>
        </p:nvSpPr>
        <p:spPr/>
        <p:txBody>
          <a:bodyPr/>
          <a:lstStyle/>
          <a:p>
            <a:fld id="{6EABB59A-E86D-40BA-8E1A-A070552756BC}" type="slidenum">
              <a:rPr lang="en-GB" smtClean="0"/>
              <a:t>‹#›</a:t>
            </a:fld>
            <a:endParaRPr lang="en-GB"/>
          </a:p>
        </p:txBody>
      </p:sp>
    </p:spTree>
    <p:extLst>
      <p:ext uri="{BB962C8B-B14F-4D97-AF65-F5344CB8AC3E}">
        <p14:creationId xmlns:p14="http://schemas.microsoft.com/office/powerpoint/2010/main" val="938911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C8E7C-E3C0-5524-70BF-82911136652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457643-E601-BE74-E13D-552C85642F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A90E85-1007-2C34-AC5A-42756D627C1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4C5DF4-34F5-5005-FC06-AA4DB8C91A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7DCA0D-A97E-171B-ADB4-095B3DE26D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FA77EC4-75DC-A057-44AE-A53B46F9D456}"/>
              </a:ext>
            </a:extLst>
          </p:cNvPr>
          <p:cNvSpPr>
            <a:spLocks noGrp="1"/>
          </p:cNvSpPr>
          <p:nvPr>
            <p:ph type="dt" sz="half" idx="10"/>
          </p:nvPr>
        </p:nvSpPr>
        <p:spPr/>
        <p:txBody>
          <a:bodyPr/>
          <a:lstStyle/>
          <a:p>
            <a:fld id="{94E14F7C-B9DF-4BB5-B249-0BABE983B31E}" type="datetime1">
              <a:rPr lang="en-GB" smtClean="0"/>
              <a:t>15/03/2026</a:t>
            </a:fld>
            <a:endParaRPr lang="en-GB"/>
          </a:p>
        </p:txBody>
      </p:sp>
      <p:sp>
        <p:nvSpPr>
          <p:cNvPr id="8" name="Footer Placeholder 7">
            <a:extLst>
              <a:ext uri="{FF2B5EF4-FFF2-40B4-BE49-F238E27FC236}">
                <a16:creationId xmlns:a16="http://schemas.microsoft.com/office/drawing/2014/main" id="{1A74E6AD-A1C6-336B-F012-1BB8BB7F359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A400FA-6F3A-20E4-AF38-A89439459611}"/>
              </a:ext>
            </a:extLst>
          </p:cNvPr>
          <p:cNvSpPr>
            <a:spLocks noGrp="1"/>
          </p:cNvSpPr>
          <p:nvPr>
            <p:ph type="sldNum" sz="quarter" idx="12"/>
          </p:nvPr>
        </p:nvSpPr>
        <p:spPr/>
        <p:txBody>
          <a:bodyPr/>
          <a:lstStyle/>
          <a:p>
            <a:fld id="{6EABB59A-E86D-40BA-8E1A-A070552756BC}" type="slidenum">
              <a:rPr lang="en-GB" smtClean="0"/>
              <a:t>‹#›</a:t>
            </a:fld>
            <a:endParaRPr lang="en-GB"/>
          </a:p>
        </p:txBody>
      </p:sp>
    </p:spTree>
    <p:extLst>
      <p:ext uri="{BB962C8B-B14F-4D97-AF65-F5344CB8AC3E}">
        <p14:creationId xmlns:p14="http://schemas.microsoft.com/office/powerpoint/2010/main" val="4281586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776C5-F0BD-CD16-A3C5-7858D2029E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1919CD0-8678-5BC0-70AA-81ADD943148A}"/>
              </a:ext>
            </a:extLst>
          </p:cNvPr>
          <p:cNvSpPr>
            <a:spLocks noGrp="1"/>
          </p:cNvSpPr>
          <p:nvPr>
            <p:ph type="dt" sz="half" idx="10"/>
          </p:nvPr>
        </p:nvSpPr>
        <p:spPr/>
        <p:txBody>
          <a:bodyPr/>
          <a:lstStyle/>
          <a:p>
            <a:fld id="{EF5FD12E-B379-4823-B94B-6AFC7B02BEBD}" type="datetime1">
              <a:rPr lang="en-GB" smtClean="0"/>
              <a:t>15/03/2026</a:t>
            </a:fld>
            <a:endParaRPr lang="en-GB"/>
          </a:p>
        </p:txBody>
      </p:sp>
      <p:sp>
        <p:nvSpPr>
          <p:cNvPr id="4" name="Footer Placeholder 3">
            <a:extLst>
              <a:ext uri="{FF2B5EF4-FFF2-40B4-BE49-F238E27FC236}">
                <a16:creationId xmlns:a16="http://schemas.microsoft.com/office/drawing/2014/main" id="{AECFC130-ADE1-D553-10F8-CF4DB30828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640C26-0C0A-44AA-6F4E-1B7BC1CA634D}"/>
              </a:ext>
            </a:extLst>
          </p:cNvPr>
          <p:cNvSpPr>
            <a:spLocks noGrp="1"/>
          </p:cNvSpPr>
          <p:nvPr>
            <p:ph type="sldNum" sz="quarter" idx="12"/>
          </p:nvPr>
        </p:nvSpPr>
        <p:spPr/>
        <p:txBody>
          <a:bodyPr/>
          <a:lstStyle/>
          <a:p>
            <a:fld id="{6EABB59A-E86D-40BA-8E1A-A070552756BC}" type="slidenum">
              <a:rPr lang="en-GB" smtClean="0"/>
              <a:t>‹#›</a:t>
            </a:fld>
            <a:endParaRPr lang="en-GB"/>
          </a:p>
        </p:txBody>
      </p:sp>
    </p:spTree>
    <p:extLst>
      <p:ext uri="{BB962C8B-B14F-4D97-AF65-F5344CB8AC3E}">
        <p14:creationId xmlns:p14="http://schemas.microsoft.com/office/powerpoint/2010/main" val="422652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268A24-60BF-763F-548C-7444E5671637}"/>
              </a:ext>
            </a:extLst>
          </p:cNvPr>
          <p:cNvSpPr>
            <a:spLocks noGrp="1"/>
          </p:cNvSpPr>
          <p:nvPr>
            <p:ph type="dt" sz="half" idx="10"/>
          </p:nvPr>
        </p:nvSpPr>
        <p:spPr/>
        <p:txBody>
          <a:bodyPr/>
          <a:lstStyle/>
          <a:p>
            <a:fld id="{596FE46F-1C4F-4DC9-BDB6-F510CED9B9C8}" type="datetime1">
              <a:rPr lang="en-GB" smtClean="0"/>
              <a:t>15/03/2026</a:t>
            </a:fld>
            <a:endParaRPr lang="en-GB"/>
          </a:p>
        </p:txBody>
      </p:sp>
      <p:sp>
        <p:nvSpPr>
          <p:cNvPr id="3" name="Footer Placeholder 2">
            <a:extLst>
              <a:ext uri="{FF2B5EF4-FFF2-40B4-BE49-F238E27FC236}">
                <a16:creationId xmlns:a16="http://schemas.microsoft.com/office/drawing/2014/main" id="{6CB2E05C-9B71-9219-C03B-C751DF5B0C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F4D7059-6415-47B9-8DCD-2EA6F459FE97}"/>
              </a:ext>
            </a:extLst>
          </p:cNvPr>
          <p:cNvSpPr>
            <a:spLocks noGrp="1"/>
          </p:cNvSpPr>
          <p:nvPr>
            <p:ph type="sldNum" sz="quarter" idx="12"/>
          </p:nvPr>
        </p:nvSpPr>
        <p:spPr/>
        <p:txBody>
          <a:bodyPr/>
          <a:lstStyle/>
          <a:p>
            <a:fld id="{6EABB59A-E86D-40BA-8E1A-A070552756BC}" type="slidenum">
              <a:rPr lang="en-GB" smtClean="0"/>
              <a:t>‹#›</a:t>
            </a:fld>
            <a:endParaRPr lang="en-GB"/>
          </a:p>
        </p:txBody>
      </p:sp>
    </p:spTree>
    <p:extLst>
      <p:ext uri="{BB962C8B-B14F-4D97-AF65-F5344CB8AC3E}">
        <p14:creationId xmlns:p14="http://schemas.microsoft.com/office/powerpoint/2010/main" val="1995853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0D0F8-AE25-72F8-8E08-88DDD4418E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82F549D-26BB-265E-579F-8A86AFD729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28FF89-B2D0-1BE3-6366-8853963222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FF5EFF-EBE2-36C0-6406-4BE513E50F06}"/>
              </a:ext>
            </a:extLst>
          </p:cNvPr>
          <p:cNvSpPr>
            <a:spLocks noGrp="1"/>
          </p:cNvSpPr>
          <p:nvPr>
            <p:ph type="dt" sz="half" idx="10"/>
          </p:nvPr>
        </p:nvSpPr>
        <p:spPr/>
        <p:txBody>
          <a:bodyPr/>
          <a:lstStyle/>
          <a:p>
            <a:fld id="{5E66DBD2-C08E-4996-9062-8C46B59282E9}" type="datetime1">
              <a:rPr lang="en-GB" smtClean="0"/>
              <a:t>15/03/2026</a:t>
            </a:fld>
            <a:endParaRPr lang="en-GB"/>
          </a:p>
        </p:txBody>
      </p:sp>
      <p:sp>
        <p:nvSpPr>
          <p:cNvPr id="6" name="Footer Placeholder 5">
            <a:extLst>
              <a:ext uri="{FF2B5EF4-FFF2-40B4-BE49-F238E27FC236}">
                <a16:creationId xmlns:a16="http://schemas.microsoft.com/office/drawing/2014/main" id="{DB06117C-35B1-9775-9883-834482175C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09B5B2-B466-2EDC-6F42-03EBC5A580E7}"/>
              </a:ext>
            </a:extLst>
          </p:cNvPr>
          <p:cNvSpPr>
            <a:spLocks noGrp="1"/>
          </p:cNvSpPr>
          <p:nvPr>
            <p:ph type="sldNum" sz="quarter" idx="12"/>
          </p:nvPr>
        </p:nvSpPr>
        <p:spPr/>
        <p:txBody>
          <a:bodyPr/>
          <a:lstStyle/>
          <a:p>
            <a:fld id="{6EABB59A-E86D-40BA-8E1A-A070552756BC}" type="slidenum">
              <a:rPr lang="en-GB" smtClean="0"/>
              <a:t>‹#›</a:t>
            </a:fld>
            <a:endParaRPr lang="en-GB"/>
          </a:p>
        </p:txBody>
      </p:sp>
    </p:spTree>
    <p:extLst>
      <p:ext uri="{BB962C8B-B14F-4D97-AF65-F5344CB8AC3E}">
        <p14:creationId xmlns:p14="http://schemas.microsoft.com/office/powerpoint/2010/main" val="4221497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EE352-086C-5B9E-AFD8-BEFF76C5A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C016923-5402-FCD1-3B33-437CA1E20D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79F68C-8F9A-9780-BE6C-897581EE65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1AAFB6-4AF3-2E09-A517-D4533449C54E}"/>
              </a:ext>
            </a:extLst>
          </p:cNvPr>
          <p:cNvSpPr>
            <a:spLocks noGrp="1"/>
          </p:cNvSpPr>
          <p:nvPr>
            <p:ph type="dt" sz="half" idx="10"/>
          </p:nvPr>
        </p:nvSpPr>
        <p:spPr/>
        <p:txBody>
          <a:bodyPr/>
          <a:lstStyle/>
          <a:p>
            <a:fld id="{9C0E3A94-B844-4C90-8680-A1E85B9ED0BD}" type="datetime1">
              <a:rPr lang="en-GB" smtClean="0"/>
              <a:t>15/03/2026</a:t>
            </a:fld>
            <a:endParaRPr lang="en-GB"/>
          </a:p>
        </p:txBody>
      </p:sp>
      <p:sp>
        <p:nvSpPr>
          <p:cNvPr id="6" name="Footer Placeholder 5">
            <a:extLst>
              <a:ext uri="{FF2B5EF4-FFF2-40B4-BE49-F238E27FC236}">
                <a16:creationId xmlns:a16="http://schemas.microsoft.com/office/drawing/2014/main" id="{72BD69D6-5172-C4F8-FFFB-A7C6CE2DAA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B82BF0-9D24-F201-7070-34078B7CDD54}"/>
              </a:ext>
            </a:extLst>
          </p:cNvPr>
          <p:cNvSpPr>
            <a:spLocks noGrp="1"/>
          </p:cNvSpPr>
          <p:nvPr>
            <p:ph type="sldNum" sz="quarter" idx="12"/>
          </p:nvPr>
        </p:nvSpPr>
        <p:spPr/>
        <p:txBody>
          <a:bodyPr/>
          <a:lstStyle/>
          <a:p>
            <a:fld id="{6EABB59A-E86D-40BA-8E1A-A070552756BC}" type="slidenum">
              <a:rPr lang="en-GB" smtClean="0"/>
              <a:t>‹#›</a:t>
            </a:fld>
            <a:endParaRPr lang="en-GB"/>
          </a:p>
        </p:txBody>
      </p:sp>
    </p:spTree>
    <p:extLst>
      <p:ext uri="{BB962C8B-B14F-4D97-AF65-F5344CB8AC3E}">
        <p14:creationId xmlns:p14="http://schemas.microsoft.com/office/powerpoint/2010/main" val="21627518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F041C-5C4A-A669-0907-7F3F469214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305AD9-B202-844A-602F-EAC220DE3E6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641EDB-8A0A-BB5B-E09D-D08598906C40}"/>
              </a:ext>
            </a:extLst>
          </p:cNvPr>
          <p:cNvSpPr>
            <a:spLocks noGrp="1"/>
          </p:cNvSpPr>
          <p:nvPr>
            <p:ph type="dt" sz="half" idx="10"/>
          </p:nvPr>
        </p:nvSpPr>
        <p:spPr/>
        <p:txBody>
          <a:bodyPr/>
          <a:lstStyle/>
          <a:p>
            <a:fld id="{19D9EA4C-ADF3-44D0-BDEB-6A76A16BE33F}" type="datetime1">
              <a:rPr lang="en-GB" smtClean="0"/>
              <a:t>15/03/2026</a:t>
            </a:fld>
            <a:endParaRPr lang="en-GB"/>
          </a:p>
        </p:txBody>
      </p:sp>
      <p:sp>
        <p:nvSpPr>
          <p:cNvPr id="5" name="Footer Placeholder 4">
            <a:extLst>
              <a:ext uri="{FF2B5EF4-FFF2-40B4-BE49-F238E27FC236}">
                <a16:creationId xmlns:a16="http://schemas.microsoft.com/office/drawing/2014/main" id="{C0DAD4AB-1148-DA58-AC37-48009C1AD1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C1C1A4-9EE3-C51A-1FC5-9020A5A42A9F}"/>
              </a:ext>
            </a:extLst>
          </p:cNvPr>
          <p:cNvSpPr>
            <a:spLocks noGrp="1"/>
          </p:cNvSpPr>
          <p:nvPr>
            <p:ph type="sldNum" sz="quarter" idx="12"/>
          </p:nvPr>
        </p:nvSpPr>
        <p:spPr/>
        <p:txBody>
          <a:bodyPr/>
          <a:lstStyle/>
          <a:p>
            <a:fld id="{6EABB59A-E86D-40BA-8E1A-A070552756BC}" type="slidenum">
              <a:rPr lang="en-GB" smtClean="0"/>
              <a:t>‹#›</a:t>
            </a:fld>
            <a:endParaRPr lang="en-GB"/>
          </a:p>
        </p:txBody>
      </p:sp>
    </p:spTree>
    <p:extLst>
      <p:ext uri="{BB962C8B-B14F-4D97-AF65-F5344CB8AC3E}">
        <p14:creationId xmlns:p14="http://schemas.microsoft.com/office/powerpoint/2010/main" val="26293630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B18310-6EA3-BD74-90BE-B87A60A02B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0990CC-CD8A-34AA-DA55-20553EDC8D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4264B7-ABEB-BB16-4659-EE817B17593A}"/>
              </a:ext>
            </a:extLst>
          </p:cNvPr>
          <p:cNvSpPr>
            <a:spLocks noGrp="1"/>
          </p:cNvSpPr>
          <p:nvPr>
            <p:ph type="dt" sz="half" idx="10"/>
          </p:nvPr>
        </p:nvSpPr>
        <p:spPr/>
        <p:txBody>
          <a:bodyPr/>
          <a:lstStyle/>
          <a:p>
            <a:fld id="{525CFF83-7741-4F36-870A-32BCAA04D006}" type="datetime1">
              <a:rPr lang="en-GB" smtClean="0"/>
              <a:t>15/03/2026</a:t>
            </a:fld>
            <a:endParaRPr lang="en-GB"/>
          </a:p>
        </p:txBody>
      </p:sp>
      <p:sp>
        <p:nvSpPr>
          <p:cNvPr id="5" name="Footer Placeholder 4">
            <a:extLst>
              <a:ext uri="{FF2B5EF4-FFF2-40B4-BE49-F238E27FC236}">
                <a16:creationId xmlns:a16="http://schemas.microsoft.com/office/drawing/2014/main" id="{C0B8B796-AAA5-27C4-E324-C8932C739E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686C6C-7B7F-483B-FC6B-F4654AFF80CC}"/>
              </a:ext>
            </a:extLst>
          </p:cNvPr>
          <p:cNvSpPr>
            <a:spLocks noGrp="1"/>
          </p:cNvSpPr>
          <p:nvPr>
            <p:ph type="sldNum" sz="quarter" idx="12"/>
          </p:nvPr>
        </p:nvSpPr>
        <p:spPr/>
        <p:txBody>
          <a:bodyPr/>
          <a:lstStyle/>
          <a:p>
            <a:fld id="{6EABB59A-E86D-40BA-8E1A-A070552756BC}" type="slidenum">
              <a:rPr lang="en-GB" smtClean="0"/>
              <a:t>‹#›</a:t>
            </a:fld>
            <a:endParaRPr lang="en-GB"/>
          </a:p>
        </p:txBody>
      </p:sp>
    </p:spTree>
    <p:extLst>
      <p:ext uri="{BB962C8B-B14F-4D97-AF65-F5344CB8AC3E}">
        <p14:creationId xmlns:p14="http://schemas.microsoft.com/office/powerpoint/2010/main" val="338232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992ED5-2FA2-E905-420C-D12F9CE22E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B014BE-3D00-B5AC-B738-836DF2D930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B76D7-4200-71EA-0A45-BD9EEA1C3B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442E32-ECC8-43EE-A2BF-D9CE960ABA05}" type="datetime1">
              <a:rPr lang="en-GB" smtClean="0"/>
              <a:t>15/03/2026</a:t>
            </a:fld>
            <a:endParaRPr lang="en-GB"/>
          </a:p>
        </p:txBody>
      </p:sp>
      <p:sp>
        <p:nvSpPr>
          <p:cNvPr id="5" name="Footer Placeholder 4">
            <a:extLst>
              <a:ext uri="{FF2B5EF4-FFF2-40B4-BE49-F238E27FC236}">
                <a16:creationId xmlns:a16="http://schemas.microsoft.com/office/drawing/2014/main" id="{745571DA-DACC-2F37-C12A-FD20C7F798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0B51864-2CCE-2D8F-3162-47DF5C678E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ABB59A-E86D-40BA-8E1A-A070552756BC}" type="slidenum">
              <a:rPr lang="en-GB" smtClean="0"/>
              <a:t>‹#›</a:t>
            </a:fld>
            <a:endParaRPr lang="en-GB"/>
          </a:p>
        </p:txBody>
      </p:sp>
    </p:spTree>
    <p:extLst>
      <p:ext uri="{BB962C8B-B14F-4D97-AF65-F5344CB8AC3E}">
        <p14:creationId xmlns:p14="http://schemas.microsoft.com/office/powerpoint/2010/main" val="213863264"/>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ommunicationtheory.org/wp-content/uploads/2023/01/eriksons-stages-of-psychosocial-development.webp"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CCF30-B3EA-4CF3-F3FD-8E12C0859A59}"/>
              </a:ext>
            </a:extLst>
          </p:cNvPr>
          <p:cNvSpPr>
            <a:spLocks noGrp="1"/>
          </p:cNvSpPr>
          <p:nvPr>
            <p:ph type="ctrTitle"/>
          </p:nvPr>
        </p:nvSpPr>
        <p:spPr>
          <a:xfrm>
            <a:off x="0" y="627320"/>
            <a:ext cx="12192000" cy="1414131"/>
          </a:xfrm>
        </p:spPr>
        <p:txBody>
          <a:bodyPr>
            <a:noAutofit/>
          </a:bodyPr>
          <a:lstStyle/>
          <a:p>
            <a:r>
              <a:rPr lang="en-GB" sz="4800" dirty="0"/>
              <a:t>LCHS4010 – Psychology in Health and Social care</a:t>
            </a:r>
            <a:br>
              <a:rPr lang="en-GB" sz="4800" dirty="0"/>
            </a:br>
            <a:br>
              <a:rPr lang="en-GB" sz="4400" dirty="0"/>
            </a:br>
            <a:r>
              <a:rPr lang="en-GB" sz="4400" dirty="0"/>
              <a:t>Attachment Theory &amp; Early Years Development </a:t>
            </a:r>
          </a:p>
        </p:txBody>
      </p:sp>
      <p:sp>
        <p:nvSpPr>
          <p:cNvPr id="3" name="Subtitle 2">
            <a:extLst>
              <a:ext uri="{FF2B5EF4-FFF2-40B4-BE49-F238E27FC236}">
                <a16:creationId xmlns:a16="http://schemas.microsoft.com/office/drawing/2014/main" id="{63611ABB-FC28-EB60-4B83-CE46969A131E}"/>
              </a:ext>
            </a:extLst>
          </p:cNvPr>
          <p:cNvSpPr>
            <a:spLocks noGrp="1"/>
          </p:cNvSpPr>
          <p:nvPr>
            <p:ph type="subTitle" idx="1"/>
          </p:nvPr>
        </p:nvSpPr>
        <p:spPr>
          <a:xfrm>
            <a:off x="1524000" y="3602037"/>
            <a:ext cx="9144000" cy="2788129"/>
          </a:xfrm>
        </p:spPr>
        <p:txBody>
          <a:bodyPr>
            <a:normAutofit fontScale="92500" lnSpcReduction="10000"/>
          </a:bodyPr>
          <a:lstStyle/>
          <a:p>
            <a:r>
              <a:rPr lang="en-GB" dirty="0"/>
              <a:t>Application to Jerry’s Situation</a:t>
            </a:r>
          </a:p>
          <a:p>
            <a:r>
              <a:rPr lang="en-GB" dirty="0"/>
              <a:t>Student Name: </a:t>
            </a:r>
            <a:r>
              <a:rPr lang="en-GB" dirty="0" err="1"/>
              <a:t>Nazia</a:t>
            </a:r>
            <a:r>
              <a:rPr lang="en-GB" dirty="0"/>
              <a:t> </a:t>
            </a:r>
            <a:r>
              <a:rPr lang="en-GB" dirty="0" err="1"/>
              <a:t>Riaz</a:t>
            </a:r>
            <a:r>
              <a:rPr lang="en-GB" dirty="0"/>
              <a:t>(2438254)</a:t>
            </a:r>
          </a:p>
          <a:p>
            <a:r>
              <a:rPr lang="en-GB" dirty="0"/>
              <a:t>Lecturer’s Name: Farah </a:t>
            </a:r>
            <a:r>
              <a:rPr lang="en-GB" dirty="0" err="1"/>
              <a:t>Wilta</a:t>
            </a:r>
            <a:endParaRPr lang="en-GB" dirty="0"/>
          </a:p>
          <a:p>
            <a:endParaRPr lang="en-GB" dirty="0"/>
          </a:p>
          <a:p>
            <a:r>
              <a:rPr lang="en-GB" dirty="0"/>
              <a:t>Declaration: I hereby confirm that the work presented in this presentation is my own. Where the work of others has been used to support this presentation, it has been properly cited and referenced in accordance with academic guidelines.</a:t>
            </a:r>
          </a:p>
        </p:txBody>
      </p:sp>
      <p:sp>
        <p:nvSpPr>
          <p:cNvPr id="4" name="Slide Number Placeholder 3">
            <a:extLst>
              <a:ext uri="{FF2B5EF4-FFF2-40B4-BE49-F238E27FC236}">
                <a16:creationId xmlns:a16="http://schemas.microsoft.com/office/drawing/2014/main" id="{E0573AA0-3830-3C0E-734C-43E62ADC4149}"/>
              </a:ext>
            </a:extLst>
          </p:cNvPr>
          <p:cNvSpPr>
            <a:spLocks noGrp="1"/>
          </p:cNvSpPr>
          <p:nvPr>
            <p:ph type="sldNum" sz="quarter" idx="12"/>
          </p:nvPr>
        </p:nvSpPr>
        <p:spPr/>
        <p:txBody>
          <a:bodyPr/>
          <a:lstStyle/>
          <a:p>
            <a:fld id="{6EABB59A-E86D-40BA-8E1A-A070552756BC}" type="slidenum">
              <a:rPr lang="en-GB" smtClean="0"/>
              <a:t>1</a:t>
            </a:fld>
            <a:endParaRPr lang="en-GB"/>
          </a:p>
        </p:txBody>
      </p:sp>
    </p:spTree>
    <p:extLst>
      <p:ext uri="{BB962C8B-B14F-4D97-AF65-F5344CB8AC3E}">
        <p14:creationId xmlns:p14="http://schemas.microsoft.com/office/powerpoint/2010/main" val="38869960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BD43C-4F43-267E-5E23-B657D31BFFC4}"/>
              </a:ext>
            </a:extLst>
          </p:cNvPr>
          <p:cNvSpPr>
            <a:spLocks noGrp="1"/>
          </p:cNvSpPr>
          <p:nvPr>
            <p:ph type="title"/>
          </p:nvPr>
        </p:nvSpPr>
        <p:spPr>
          <a:xfrm>
            <a:off x="414130" y="0"/>
            <a:ext cx="4363278" cy="1325563"/>
          </a:xfrm>
        </p:spPr>
        <p:txBody>
          <a:bodyPr/>
          <a:lstStyle/>
          <a:p>
            <a:r>
              <a:rPr lang="en-GB" dirty="0"/>
              <a:t>Introduction </a:t>
            </a:r>
          </a:p>
        </p:txBody>
      </p:sp>
      <p:sp>
        <p:nvSpPr>
          <p:cNvPr id="3" name="Content Placeholder 2">
            <a:extLst>
              <a:ext uri="{FF2B5EF4-FFF2-40B4-BE49-F238E27FC236}">
                <a16:creationId xmlns:a16="http://schemas.microsoft.com/office/drawing/2014/main" id="{160B4C6F-227B-955B-F95F-895DAB127C4D}"/>
              </a:ext>
            </a:extLst>
          </p:cNvPr>
          <p:cNvSpPr>
            <a:spLocks noGrp="1"/>
          </p:cNvSpPr>
          <p:nvPr>
            <p:ph idx="1"/>
          </p:nvPr>
        </p:nvSpPr>
        <p:spPr>
          <a:xfrm>
            <a:off x="346545" y="1159739"/>
            <a:ext cx="6288157" cy="5337313"/>
          </a:xfrm>
        </p:spPr>
        <p:txBody>
          <a:bodyPr>
            <a:normAutofit fontScale="70000" lnSpcReduction="20000"/>
          </a:bodyPr>
          <a:lstStyle/>
          <a:p>
            <a:pPr marL="0" indent="0">
              <a:buNone/>
            </a:pPr>
            <a:r>
              <a:rPr lang="en-GB" dirty="0"/>
              <a:t>This presentation explores how Erik Erikson’s Psychosocial Development Theory (1950) can be applied to understand Jenny’s developmental experiences as a young carer. Jenny is a 16-year-old who has spent half a decade as a young carer. She dedicates her time to supporting her mother through physical and emotional difficulties, all while managing the family home alone. Balancing the demands of cooking, cleaning, and shopping, Jenny has also had to face the profound sadness of losing her father, demonstrating strength beyond her years. These experiences have occurred during a critical developmental stage: adolescence.</a:t>
            </a:r>
          </a:p>
          <a:p>
            <a:pPr marL="0" indent="0">
              <a:buNone/>
            </a:pPr>
            <a:r>
              <a:rPr lang="en-GB" dirty="0"/>
              <a:t>Aims for this presentations: </a:t>
            </a:r>
          </a:p>
          <a:p>
            <a:pPr marL="0" indent="0">
              <a:buNone/>
            </a:pPr>
            <a:r>
              <a:rPr lang="en-GB" dirty="0"/>
              <a:t>Using Erikson’s stage of Identity vs Role Confusion, this presentation will analyse how Jenny’s caregiving role, grief, and environmental stressors may impact her identity formation, emotional wellbeing, and future development. Biological and environmental influences will also be examined to provide a holistic understanding of her situation. Finally, appropriate health and social care interventions will be proposed, alongside an evaluation of the strengths and limitations of Erikson’s theory in explaining Jenny’s development.</a:t>
            </a:r>
          </a:p>
        </p:txBody>
      </p:sp>
      <p:sp>
        <p:nvSpPr>
          <p:cNvPr id="5" name="Slide Number Placeholder 4">
            <a:extLst>
              <a:ext uri="{FF2B5EF4-FFF2-40B4-BE49-F238E27FC236}">
                <a16:creationId xmlns:a16="http://schemas.microsoft.com/office/drawing/2014/main" id="{D7C759E7-F313-5D95-4E20-503851BE88D2}"/>
              </a:ext>
            </a:extLst>
          </p:cNvPr>
          <p:cNvSpPr>
            <a:spLocks noGrp="1"/>
          </p:cNvSpPr>
          <p:nvPr>
            <p:ph type="sldNum" sz="quarter" idx="12"/>
          </p:nvPr>
        </p:nvSpPr>
        <p:spPr/>
        <p:txBody>
          <a:bodyPr/>
          <a:lstStyle/>
          <a:p>
            <a:fld id="{6EABB59A-E86D-40BA-8E1A-A070552756BC}" type="slidenum">
              <a:rPr lang="en-GB" smtClean="0"/>
              <a:t>2</a:t>
            </a:fld>
            <a:endParaRPr lang="en-GB"/>
          </a:p>
        </p:txBody>
      </p:sp>
      <p:pic>
        <p:nvPicPr>
          <p:cNvPr id="4" name="Picture 3">
            <a:extLst>
              <a:ext uri="{FF2B5EF4-FFF2-40B4-BE49-F238E27FC236}">
                <a16:creationId xmlns:a16="http://schemas.microsoft.com/office/drawing/2014/main" id="{60FA6872-95BA-3AEF-3903-DD8CF60A61C4}"/>
              </a:ext>
            </a:extLst>
          </p:cNvPr>
          <p:cNvPicPr>
            <a:picLocks noChangeAspect="1"/>
          </p:cNvPicPr>
          <p:nvPr/>
        </p:nvPicPr>
        <p:blipFill>
          <a:blip r:embed="rId3"/>
          <a:stretch>
            <a:fillRect/>
          </a:stretch>
        </p:blipFill>
        <p:spPr>
          <a:xfrm>
            <a:off x="6586332" y="360948"/>
            <a:ext cx="5191538" cy="5682043"/>
          </a:xfrm>
          <a:prstGeom prst="rect">
            <a:avLst/>
          </a:prstGeom>
        </p:spPr>
      </p:pic>
    </p:spTree>
    <p:extLst>
      <p:ext uri="{BB962C8B-B14F-4D97-AF65-F5344CB8AC3E}">
        <p14:creationId xmlns:p14="http://schemas.microsoft.com/office/powerpoint/2010/main" val="2391362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226BF-9620-3C02-75D8-8A7A3FDDE37B}"/>
              </a:ext>
            </a:extLst>
          </p:cNvPr>
          <p:cNvSpPr>
            <a:spLocks noGrp="1"/>
          </p:cNvSpPr>
          <p:nvPr>
            <p:ph type="title"/>
          </p:nvPr>
        </p:nvSpPr>
        <p:spPr>
          <a:xfrm>
            <a:off x="531743" y="265734"/>
            <a:ext cx="11128513" cy="1325563"/>
          </a:xfrm>
        </p:spPr>
        <p:txBody>
          <a:bodyPr>
            <a:normAutofit/>
          </a:bodyPr>
          <a:lstStyle/>
          <a:p>
            <a:r>
              <a:rPr lang="en-GB" dirty="0"/>
              <a:t>My chosen Theory is Psychosocial Development Theory. </a:t>
            </a:r>
          </a:p>
        </p:txBody>
      </p:sp>
      <p:sp>
        <p:nvSpPr>
          <p:cNvPr id="3" name="Content Placeholder 2">
            <a:extLst>
              <a:ext uri="{FF2B5EF4-FFF2-40B4-BE49-F238E27FC236}">
                <a16:creationId xmlns:a16="http://schemas.microsoft.com/office/drawing/2014/main" id="{9EE4B886-17E6-8DD2-72BA-13C29204DCBC}"/>
              </a:ext>
            </a:extLst>
          </p:cNvPr>
          <p:cNvSpPr>
            <a:spLocks noGrp="1"/>
          </p:cNvSpPr>
          <p:nvPr>
            <p:ph idx="1"/>
          </p:nvPr>
        </p:nvSpPr>
        <p:spPr>
          <a:xfrm>
            <a:off x="120557" y="1591296"/>
            <a:ext cx="7333792" cy="5266704"/>
          </a:xfrm>
        </p:spPr>
        <p:txBody>
          <a:bodyPr>
            <a:normAutofit fontScale="25000" lnSpcReduction="20000"/>
          </a:bodyPr>
          <a:lstStyle/>
          <a:p>
            <a:r>
              <a:rPr lang="en-GB" sz="7200" dirty="0"/>
              <a:t>The theory I have chosen is Erikson's Psychosocial Development Theory, proposed by Erik Erikson (1950). Erikson expanded on Freud’s ideas by emphasising the role of social relationships and positing that development continues across the entire lifespan.</a:t>
            </a:r>
          </a:p>
          <a:p>
            <a:r>
              <a:rPr lang="en-GB" sz="7200" dirty="0"/>
              <a:t>The theory focuses on development occurring across eight distinct stages (Erikson, 1950). Each stage involves a psychosocial crisis or conflict; successful resolution leads to healthy psychological development, whereas failure to resolve a crisis may result in emotional or social difficulties later in life. The theory places a strong emphasis on the interaction between individual development and the social environment (Newman &amp; Newman, 2018). Consequently, disruptions in early caregiving—such as bereavement, stress, or parental illness—may affect an individual's progression through later stages (Berk, 2018).</a:t>
            </a:r>
          </a:p>
          <a:p>
            <a:r>
              <a:rPr lang="en-GB" sz="7200" dirty="0"/>
              <a:t>According to the model, Jenny is currently in Stage 5: Identity versus Role Confusion (Adolescence). However, her caring responsibilities, which began at age 11, may have significantly impacted her progression through earlier stages. Specifically, these demands likely affected her sense of industry and competence (Stage 4), reduced her opportunity to develop autonomy (Stage 2), and limited her ability to explore identity outside of the caregiving role during adolescence (Stage 5). As Erikson (1950) suggests, unresolved conflicts from earlier stages can profoundly influence an adolescent's ability to successfully navigate identity development.</a:t>
            </a:r>
          </a:p>
          <a:p>
            <a:endParaRPr lang="en-GB" dirty="0"/>
          </a:p>
        </p:txBody>
      </p:sp>
      <p:sp>
        <p:nvSpPr>
          <p:cNvPr id="4" name="Slide Number Placeholder 3">
            <a:extLst>
              <a:ext uri="{FF2B5EF4-FFF2-40B4-BE49-F238E27FC236}">
                <a16:creationId xmlns:a16="http://schemas.microsoft.com/office/drawing/2014/main" id="{D0193D37-53E0-1919-FE78-8E5632198CF1}"/>
              </a:ext>
            </a:extLst>
          </p:cNvPr>
          <p:cNvSpPr>
            <a:spLocks noGrp="1"/>
          </p:cNvSpPr>
          <p:nvPr>
            <p:ph type="sldNum" sz="quarter" idx="12"/>
          </p:nvPr>
        </p:nvSpPr>
        <p:spPr/>
        <p:txBody>
          <a:bodyPr/>
          <a:lstStyle/>
          <a:p>
            <a:fld id="{6EABB59A-E86D-40BA-8E1A-A070552756BC}" type="slidenum">
              <a:rPr lang="en-GB" smtClean="0"/>
              <a:t>3</a:t>
            </a:fld>
            <a:endParaRPr lang="en-GB"/>
          </a:p>
        </p:txBody>
      </p:sp>
      <p:pic>
        <p:nvPicPr>
          <p:cNvPr id="5" name="Picture 4">
            <a:extLst>
              <a:ext uri="{FF2B5EF4-FFF2-40B4-BE49-F238E27FC236}">
                <a16:creationId xmlns:a16="http://schemas.microsoft.com/office/drawing/2014/main" id="{FA45028F-A080-8C97-5A6C-9885C35CA43D}"/>
              </a:ext>
            </a:extLst>
          </p:cNvPr>
          <p:cNvPicPr>
            <a:picLocks noChangeAspect="1"/>
          </p:cNvPicPr>
          <p:nvPr/>
        </p:nvPicPr>
        <p:blipFill>
          <a:blip r:embed="rId3"/>
          <a:stretch>
            <a:fillRect/>
          </a:stretch>
        </p:blipFill>
        <p:spPr>
          <a:xfrm>
            <a:off x="7576458" y="1077686"/>
            <a:ext cx="4324349" cy="2709862"/>
          </a:xfrm>
          <a:prstGeom prst="rect">
            <a:avLst/>
          </a:prstGeom>
        </p:spPr>
      </p:pic>
      <p:pic>
        <p:nvPicPr>
          <p:cNvPr id="6" name="Picture 5">
            <a:extLst>
              <a:ext uri="{FF2B5EF4-FFF2-40B4-BE49-F238E27FC236}">
                <a16:creationId xmlns:a16="http://schemas.microsoft.com/office/drawing/2014/main" id="{7AB9FFFB-1744-9221-CCB4-DE4227DBDFAF}"/>
              </a:ext>
            </a:extLst>
          </p:cNvPr>
          <p:cNvPicPr>
            <a:picLocks noChangeAspect="1"/>
          </p:cNvPicPr>
          <p:nvPr/>
        </p:nvPicPr>
        <p:blipFill>
          <a:blip r:embed="rId4"/>
          <a:stretch>
            <a:fillRect/>
          </a:stretch>
        </p:blipFill>
        <p:spPr>
          <a:xfrm>
            <a:off x="7576457" y="3995058"/>
            <a:ext cx="4324349" cy="2709862"/>
          </a:xfrm>
          <a:prstGeom prst="rect">
            <a:avLst/>
          </a:prstGeom>
        </p:spPr>
      </p:pic>
    </p:spTree>
    <p:extLst>
      <p:ext uri="{BB962C8B-B14F-4D97-AF65-F5344CB8AC3E}">
        <p14:creationId xmlns:p14="http://schemas.microsoft.com/office/powerpoint/2010/main" val="3934865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CB0A1-1B57-D4E3-33F9-C4FFCF7EB1C5}"/>
              </a:ext>
            </a:extLst>
          </p:cNvPr>
          <p:cNvSpPr>
            <a:spLocks noGrp="1"/>
          </p:cNvSpPr>
          <p:nvPr>
            <p:ph type="title"/>
          </p:nvPr>
        </p:nvSpPr>
        <p:spPr>
          <a:xfrm>
            <a:off x="182882" y="0"/>
            <a:ext cx="11826237" cy="1325563"/>
          </a:xfrm>
        </p:spPr>
        <p:txBody>
          <a:bodyPr>
            <a:normAutofit/>
          </a:bodyPr>
          <a:lstStyle/>
          <a:p>
            <a:r>
              <a:rPr lang="en-GB" dirty="0"/>
              <a:t>Linking Psychosocial Development Theory to Jenny</a:t>
            </a:r>
          </a:p>
        </p:txBody>
      </p:sp>
      <p:sp>
        <p:nvSpPr>
          <p:cNvPr id="3" name="Content Placeholder 2">
            <a:extLst>
              <a:ext uri="{FF2B5EF4-FFF2-40B4-BE49-F238E27FC236}">
                <a16:creationId xmlns:a16="http://schemas.microsoft.com/office/drawing/2014/main" id="{FC245A46-2252-6851-1070-4E42E157DA27}"/>
              </a:ext>
            </a:extLst>
          </p:cNvPr>
          <p:cNvSpPr>
            <a:spLocks noGrp="1"/>
          </p:cNvSpPr>
          <p:nvPr>
            <p:ph idx="1"/>
          </p:nvPr>
        </p:nvSpPr>
        <p:spPr>
          <a:xfrm>
            <a:off x="274319" y="1092313"/>
            <a:ext cx="10515600" cy="884918"/>
          </a:xfrm>
        </p:spPr>
        <p:txBody>
          <a:bodyPr>
            <a:normAutofit/>
          </a:bodyPr>
          <a:lstStyle/>
          <a:p>
            <a:pPr marL="0" indent="0">
              <a:buNone/>
            </a:pPr>
            <a:r>
              <a:rPr lang="en-GB" sz="2200" dirty="0"/>
              <a:t>Erik Erikson (1950) states that adolescence is the stage of identity vs Role confusion, where young people develop independence and explore future roles. </a:t>
            </a:r>
          </a:p>
          <a:p>
            <a:pPr marL="0" indent="0">
              <a:buNone/>
            </a:pPr>
            <a:endParaRPr lang="en-GB" dirty="0"/>
          </a:p>
        </p:txBody>
      </p:sp>
      <p:sp>
        <p:nvSpPr>
          <p:cNvPr id="8" name="Slide Number Placeholder 7">
            <a:extLst>
              <a:ext uri="{FF2B5EF4-FFF2-40B4-BE49-F238E27FC236}">
                <a16:creationId xmlns:a16="http://schemas.microsoft.com/office/drawing/2014/main" id="{050D5CBB-2410-3BCA-EEDA-B9FB419F83EF}"/>
              </a:ext>
            </a:extLst>
          </p:cNvPr>
          <p:cNvSpPr>
            <a:spLocks noGrp="1"/>
          </p:cNvSpPr>
          <p:nvPr>
            <p:ph type="sldNum" sz="quarter" idx="12"/>
          </p:nvPr>
        </p:nvSpPr>
        <p:spPr/>
        <p:txBody>
          <a:bodyPr/>
          <a:lstStyle/>
          <a:p>
            <a:fld id="{6EABB59A-E86D-40BA-8E1A-A070552756BC}" type="slidenum">
              <a:rPr lang="en-GB" smtClean="0"/>
              <a:t>4</a:t>
            </a:fld>
            <a:endParaRPr lang="en-GB"/>
          </a:p>
        </p:txBody>
      </p:sp>
      <p:sp>
        <p:nvSpPr>
          <p:cNvPr id="4" name="Rectangle: Folded Corner 3">
            <a:extLst>
              <a:ext uri="{FF2B5EF4-FFF2-40B4-BE49-F238E27FC236}">
                <a16:creationId xmlns:a16="http://schemas.microsoft.com/office/drawing/2014/main" id="{AA02551E-8F8B-5260-68C6-2AB69617BD6D}"/>
              </a:ext>
            </a:extLst>
          </p:cNvPr>
          <p:cNvSpPr/>
          <p:nvPr/>
        </p:nvSpPr>
        <p:spPr>
          <a:xfrm>
            <a:off x="68577" y="1845130"/>
            <a:ext cx="2983234" cy="4914900"/>
          </a:xfrm>
          <a:prstGeom prst="foldedCorner">
            <a:avLst>
              <a:gd name="adj" fmla="val 45511"/>
            </a:avLst>
          </a:prstGeom>
        </p:spPr>
        <p:style>
          <a:lnRef idx="1">
            <a:schemeClr val="accent1"/>
          </a:lnRef>
          <a:fillRef idx="2">
            <a:schemeClr val="accent1"/>
          </a:fillRef>
          <a:effectRef idx="1">
            <a:schemeClr val="accent1"/>
          </a:effectRef>
          <a:fontRef idx="minor">
            <a:schemeClr val="dk1"/>
          </a:fontRef>
        </p:style>
        <p:txBody>
          <a:bodyPr rtlCol="0" anchor="ctr"/>
          <a:lstStyle/>
          <a:p>
            <a:r>
              <a:rPr lang="en-GB" sz="1700" b="1" dirty="0">
                <a:solidFill>
                  <a:schemeClr val="tx1"/>
                </a:solidFill>
              </a:rPr>
              <a:t>Impact on identity formation</a:t>
            </a:r>
          </a:p>
          <a:p>
            <a:r>
              <a:rPr lang="en-GB" sz="1200" dirty="0"/>
              <a:t>Jenny, now 16, has occupied a caregiving role since the age of 11, a responsibility that intensified following her father's death. This prolonged and demanding role may dominate her self-concept, leaving limited time and psychological space for the broader identity exploration typical of adolescence. Erikson (1950) argues that limited role exploration during this stage significantly increases the risk of role confusion. Furthermore, research suggests that prolonged caregiving can lead to a phenomenon known as </a:t>
            </a:r>
            <a:r>
              <a:rPr lang="en-GB" sz="1200" b="1" dirty="0"/>
              <a:t>identity foreclosure</a:t>
            </a:r>
            <a:r>
              <a:rPr lang="en-GB" sz="1200" dirty="0"/>
              <a:t>. This occurs when an individual commits to an identity—in this case, that of 'the carer'—without engaging in the exploratory process, making this single role central to their self-definition (Newman &amp; Newman, 2018).</a:t>
            </a:r>
            <a:endParaRPr lang="en-GB" sz="1050" dirty="0">
              <a:solidFill>
                <a:schemeClr val="tx1"/>
              </a:solidFill>
            </a:endParaRPr>
          </a:p>
        </p:txBody>
      </p:sp>
      <p:sp>
        <p:nvSpPr>
          <p:cNvPr id="5" name="Rectangle: Folded Corner 4">
            <a:extLst>
              <a:ext uri="{FF2B5EF4-FFF2-40B4-BE49-F238E27FC236}">
                <a16:creationId xmlns:a16="http://schemas.microsoft.com/office/drawing/2014/main" id="{05112802-404D-2C72-E68B-4A44DA20E1E5}"/>
              </a:ext>
            </a:extLst>
          </p:cNvPr>
          <p:cNvSpPr/>
          <p:nvPr/>
        </p:nvSpPr>
        <p:spPr>
          <a:xfrm>
            <a:off x="3143248" y="1845128"/>
            <a:ext cx="2388871" cy="4914900"/>
          </a:xfrm>
          <a:prstGeom prst="foldedCorner">
            <a:avLst>
              <a:gd name="adj" fmla="val 38673"/>
            </a:avLst>
          </a:prstGeom>
        </p:spPr>
        <p:style>
          <a:lnRef idx="1">
            <a:schemeClr val="accent1"/>
          </a:lnRef>
          <a:fillRef idx="2">
            <a:schemeClr val="accent1"/>
          </a:fillRef>
          <a:effectRef idx="1">
            <a:schemeClr val="accent1"/>
          </a:effectRef>
          <a:fontRef idx="minor">
            <a:schemeClr val="dk1"/>
          </a:fontRef>
        </p:style>
        <p:txBody>
          <a:bodyPr rtlCol="0" anchor="ctr"/>
          <a:lstStyle/>
          <a:p>
            <a:r>
              <a:rPr lang="en-GB" b="1" dirty="0"/>
              <a:t>Impact on independence</a:t>
            </a:r>
          </a:p>
          <a:p>
            <a:r>
              <a:rPr lang="en-GB" sz="1200" dirty="0"/>
              <a:t>Adolescence is a critical period for developing autonomy and independence from parents. However, Jenny's circumstances have effectively reversed this developmental trajectory. Her role as a primary caregiver creates a dynamic of parentification, where the child assumes responsibilities typically held by the parent, fostering a dependency of the parent on the child. This role reversal can significantly delay the development of healthy, age-appropriate emotional independence (Berk, 2018), potentially impacting her sense of self as a separate and capable individual.</a:t>
            </a:r>
            <a:endParaRPr lang="en-GB" sz="1050" dirty="0"/>
          </a:p>
        </p:txBody>
      </p:sp>
      <p:sp>
        <p:nvSpPr>
          <p:cNvPr id="6" name="Rectangle: Folded Corner 5">
            <a:extLst>
              <a:ext uri="{FF2B5EF4-FFF2-40B4-BE49-F238E27FC236}">
                <a16:creationId xmlns:a16="http://schemas.microsoft.com/office/drawing/2014/main" id="{7BF9009E-3BB9-A541-97FE-BCF07DF99F5E}"/>
              </a:ext>
            </a:extLst>
          </p:cNvPr>
          <p:cNvSpPr/>
          <p:nvPr/>
        </p:nvSpPr>
        <p:spPr>
          <a:xfrm>
            <a:off x="5623556" y="1845128"/>
            <a:ext cx="2983234" cy="4914900"/>
          </a:xfrm>
          <a:prstGeom prst="foldedCorner">
            <a:avLst>
              <a:gd name="adj" fmla="val 11777"/>
            </a:avLst>
          </a:prstGeom>
        </p:spPr>
        <p:style>
          <a:lnRef idx="1">
            <a:schemeClr val="accent1"/>
          </a:lnRef>
          <a:fillRef idx="2">
            <a:schemeClr val="accent1"/>
          </a:fillRef>
          <a:effectRef idx="1">
            <a:schemeClr val="accent1"/>
          </a:effectRef>
          <a:fontRef idx="minor">
            <a:schemeClr val="dk1"/>
          </a:fontRef>
        </p:style>
        <p:txBody>
          <a:bodyPr rtlCol="0" anchor="ctr"/>
          <a:lstStyle/>
          <a:p>
            <a:r>
              <a:rPr lang="en-GB" sz="1600" b="1" dirty="0"/>
              <a:t>Emotional &amp; Social Development</a:t>
            </a:r>
          </a:p>
          <a:p>
            <a:r>
              <a:rPr lang="en-GB" sz="1100" dirty="0"/>
              <a:t>The convergence of ongoing caregiving stress, bereavement, and significant responsibility creates a high-risk environment for Jenny's emotional and social development. These factors may contribute to:</a:t>
            </a:r>
          </a:p>
          <a:p>
            <a:r>
              <a:rPr lang="en-GB" sz="1100" b="1" dirty="0"/>
              <a:t>Emotional Suppression:</a:t>
            </a:r>
            <a:r>
              <a:rPr lang="en-GB" sz="1100" dirty="0"/>
              <a:t> The need to remain 'strong' and functional for her mother may lead Jenny to suppress her own emotional needs and grief.</a:t>
            </a:r>
          </a:p>
          <a:p>
            <a:r>
              <a:rPr lang="en-GB" sz="1100" b="1" dirty="0"/>
              <a:t>Social Isolation:</a:t>
            </a:r>
            <a:r>
              <a:rPr lang="en-GB" sz="1100" dirty="0"/>
              <a:t> The demands on her time and energy can limit opportunities for social interaction.</a:t>
            </a:r>
          </a:p>
          <a:p>
            <a:r>
              <a:rPr lang="en-GB" sz="1100" b="1" dirty="0"/>
              <a:t>Reduced Peer Engagement:</a:t>
            </a:r>
            <a:r>
              <a:rPr lang="en-GB" sz="1100" dirty="0"/>
              <a:t> This lack of engagement can hinder the development of peer relationships, which are crucial for learning social skills and gaining alternative perspectives on identity.</a:t>
            </a:r>
          </a:p>
          <a:p>
            <a:r>
              <a:rPr lang="en-GB" sz="1100" dirty="0"/>
              <a:t>Erikson's framework highlights that such unresolved conflicts from adolescence can have cascading effects, directly influencing an individual's ability to navigate the next critical stage: </a:t>
            </a:r>
            <a:r>
              <a:rPr lang="en-GB" sz="1100" b="1" dirty="0"/>
              <a:t>Intimacy vs. Isolation in early adulthood</a:t>
            </a:r>
            <a:r>
              <a:rPr lang="en-GB" sz="1100" dirty="0"/>
              <a:t> (Erikson, 1950). Difficulties with trust and identity formed now could make forming deep, reciprocal relationships later in life more challenging.</a:t>
            </a:r>
          </a:p>
        </p:txBody>
      </p:sp>
      <p:sp>
        <p:nvSpPr>
          <p:cNvPr id="7" name="Rectangle: Folded Corner 6">
            <a:extLst>
              <a:ext uri="{FF2B5EF4-FFF2-40B4-BE49-F238E27FC236}">
                <a16:creationId xmlns:a16="http://schemas.microsoft.com/office/drawing/2014/main" id="{2A0D4DB9-495E-839F-7C58-52F07EBA5065}"/>
              </a:ext>
            </a:extLst>
          </p:cNvPr>
          <p:cNvSpPr/>
          <p:nvPr/>
        </p:nvSpPr>
        <p:spPr>
          <a:xfrm>
            <a:off x="8698227" y="1845128"/>
            <a:ext cx="3310892" cy="4914902"/>
          </a:xfrm>
          <a:prstGeom prst="foldedCorner">
            <a:avLst>
              <a:gd name="adj" fmla="val 9482"/>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400" b="1" dirty="0"/>
              <a:t>Jenny’s Developmental Needs</a:t>
            </a:r>
          </a:p>
          <a:p>
            <a:r>
              <a:rPr lang="en-GB" sz="1100" dirty="0"/>
              <a:t>Based on the principles of psychosocial theory, Jenny's development would be supported by interventions that address her unmet needs and help resolve her current crisis. Key requirements include:</a:t>
            </a:r>
          </a:p>
          <a:p>
            <a:r>
              <a:rPr lang="en-GB" sz="1100" b="1" dirty="0"/>
              <a:t>Opportunities for Identity Exploration:</a:t>
            </a:r>
            <a:r>
              <a:rPr lang="en-GB" sz="1100" dirty="0"/>
              <a:t> Access to activities, hobbies, and experiences that allow her to explore interests and aspects of self beyond the caregiving role.</a:t>
            </a:r>
          </a:p>
          <a:p>
            <a:r>
              <a:rPr lang="en-GB" sz="1100" b="1" dirty="0"/>
              <a:t>Peer Interaction and Social Development:</a:t>
            </a:r>
            <a:r>
              <a:rPr lang="en-GB" sz="1100" dirty="0"/>
              <a:t> Facilitated opportunities to build and maintain friendships, reducing social isolation and supporting normative social development.</a:t>
            </a:r>
          </a:p>
          <a:p>
            <a:r>
              <a:rPr lang="en-GB" sz="1100" b="1" dirty="0"/>
              <a:t>Emotional Support and Bereavement Counselling:</a:t>
            </a:r>
            <a:r>
              <a:rPr lang="en-GB" sz="1100" dirty="0"/>
              <a:t> A safe space to process her grief and the complex emotions associated with her caring role, with a trained professional.</a:t>
            </a:r>
          </a:p>
          <a:p>
            <a:r>
              <a:rPr lang="en-GB" sz="1100" b="1" dirty="0"/>
              <a:t>Practical Support to Reduce Role Strain:</a:t>
            </a:r>
            <a:r>
              <a:rPr lang="en-GB" sz="1100" dirty="0"/>
              <a:t> External support services (e.g., respite care, home help) to alleviate the overwhelming demands on her, freeing up time and energy for her own development.</a:t>
            </a:r>
          </a:p>
          <a:p>
            <a:r>
              <a:rPr lang="en-GB" sz="1100" dirty="0"/>
              <a:t>Erikson’s theory is fundamentally optimistic. It suggests that with appropriate and timely intervention, the negative impacts of early adversity can be mitigated. By providing Jenny with the necessary support, positive identity resolution remains not only possible but highly achievable.</a:t>
            </a:r>
          </a:p>
        </p:txBody>
      </p:sp>
    </p:spTree>
    <p:extLst>
      <p:ext uri="{BB962C8B-B14F-4D97-AF65-F5344CB8AC3E}">
        <p14:creationId xmlns:p14="http://schemas.microsoft.com/office/powerpoint/2010/main" val="936407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C437-76FD-371E-397A-C3E2DD0FB0C3}"/>
              </a:ext>
            </a:extLst>
          </p:cNvPr>
          <p:cNvSpPr>
            <a:spLocks noGrp="1"/>
          </p:cNvSpPr>
          <p:nvPr>
            <p:ph type="title"/>
          </p:nvPr>
        </p:nvSpPr>
        <p:spPr>
          <a:xfrm>
            <a:off x="286440" y="49557"/>
            <a:ext cx="12087225" cy="1325563"/>
          </a:xfrm>
        </p:spPr>
        <p:txBody>
          <a:bodyPr>
            <a:normAutofit/>
          </a:bodyPr>
          <a:lstStyle/>
          <a:p>
            <a:pPr algn="ctr"/>
            <a:r>
              <a:rPr lang="en-GB" dirty="0"/>
              <a:t>What strategies/intervention proposed to help Jenny?</a:t>
            </a:r>
          </a:p>
        </p:txBody>
      </p:sp>
      <p:sp>
        <p:nvSpPr>
          <p:cNvPr id="3" name="Slide Number Placeholder 2">
            <a:extLst>
              <a:ext uri="{FF2B5EF4-FFF2-40B4-BE49-F238E27FC236}">
                <a16:creationId xmlns:a16="http://schemas.microsoft.com/office/drawing/2014/main" id="{3F8A4997-75F5-4DC1-2E7F-847A0CFB5CF5}"/>
              </a:ext>
            </a:extLst>
          </p:cNvPr>
          <p:cNvSpPr>
            <a:spLocks noGrp="1"/>
          </p:cNvSpPr>
          <p:nvPr>
            <p:ph type="sldNum" sz="quarter" idx="12"/>
          </p:nvPr>
        </p:nvSpPr>
        <p:spPr/>
        <p:txBody>
          <a:bodyPr/>
          <a:lstStyle/>
          <a:p>
            <a:fld id="{6EABB59A-E86D-40BA-8E1A-A070552756BC}" type="slidenum">
              <a:rPr lang="en-GB" smtClean="0"/>
              <a:t>5</a:t>
            </a:fld>
            <a:endParaRPr lang="en-GB"/>
          </a:p>
        </p:txBody>
      </p:sp>
      <p:sp>
        <p:nvSpPr>
          <p:cNvPr id="11" name="Rectangle: Rounded Corners 10">
            <a:extLst>
              <a:ext uri="{FF2B5EF4-FFF2-40B4-BE49-F238E27FC236}">
                <a16:creationId xmlns:a16="http://schemas.microsoft.com/office/drawing/2014/main" id="{DA03C17C-715C-DB11-B390-CC6F8F6C292E}"/>
              </a:ext>
            </a:extLst>
          </p:cNvPr>
          <p:cNvSpPr/>
          <p:nvPr/>
        </p:nvSpPr>
        <p:spPr>
          <a:xfrm>
            <a:off x="6248769" y="3547898"/>
            <a:ext cx="1642874" cy="761927"/>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600" dirty="0"/>
              <a:t>Educational &amp; Future Planning Support</a:t>
            </a:r>
          </a:p>
        </p:txBody>
      </p:sp>
      <p:sp>
        <p:nvSpPr>
          <p:cNvPr id="12" name="Rectangle: Rounded Corners 11">
            <a:extLst>
              <a:ext uri="{FF2B5EF4-FFF2-40B4-BE49-F238E27FC236}">
                <a16:creationId xmlns:a16="http://schemas.microsoft.com/office/drawing/2014/main" id="{CEB04B22-824A-A735-D484-2D6263C9E747}"/>
              </a:ext>
            </a:extLst>
          </p:cNvPr>
          <p:cNvSpPr/>
          <p:nvPr/>
        </p:nvSpPr>
        <p:spPr>
          <a:xfrm>
            <a:off x="76200" y="1594236"/>
            <a:ext cx="1599197" cy="871538"/>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600" dirty="0"/>
              <a:t>Young Carer Assessment</a:t>
            </a:r>
          </a:p>
        </p:txBody>
      </p:sp>
      <p:sp>
        <p:nvSpPr>
          <p:cNvPr id="13" name="Rectangle: Rounded Corners 12">
            <a:extLst>
              <a:ext uri="{FF2B5EF4-FFF2-40B4-BE49-F238E27FC236}">
                <a16:creationId xmlns:a16="http://schemas.microsoft.com/office/drawing/2014/main" id="{65D126EB-A7BA-9DD4-7F34-F9BC2D23F915}"/>
              </a:ext>
            </a:extLst>
          </p:cNvPr>
          <p:cNvSpPr/>
          <p:nvPr/>
        </p:nvSpPr>
        <p:spPr>
          <a:xfrm>
            <a:off x="76200" y="3429000"/>
            <a:ext cx="1599197" cy="685800"/>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600" dirty="0"/>
              <a:t>Practical Support for Mother</a:t>
            </a:r>
          </a:p>
        </p:txBody>
      </p:sp>
      <p:sp>
        <p:nvSpPr>
          <p:cNvPr id="14" name="Rectangle: Rounded Corners 13">
            <a:extLst>
              <a:ext uri="{FF2B5EF4-FFF2-40B4-BE49-F238E27FC236}">
                <a16:creationId xmlns:a16="http://schemas.microsoft.com/office/drawing/2014/main" id="{7F74AD31-017C-F962-6F15-6257DB43A263}"/>
              </a:ext>
            </a:extLst>
          </p:cNvPr>
          <p:cNvSpPr/>
          <p:nvPr/>
        </p:nvSpPr>
        <p:spPr>
          <a:xfrm>
            <a:off x="6248769" y="1657919"/>
            <a:ext cx="1642874" cy="890257"/>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600" dirty="0">
                <a:solidFill>
                  <a:schemeClr val="tx1"/>
                </a:solidFill>
              </a:rPr>
              <a:t>Emotional &amp; Psychological Support</a:t>
            </a:r>
          </a:p>
        </p:txBody>
      </p:sp>
      <p:sp>
        <p:nvSpPr>
          <p:cNvPr id="15" name="Rectangle: Rounded Corners 14">
            <a:extLst>
              <a:ext uri="{FF2B5EF4-FFF2-40B4-BE49-F238E27FC236}">
                <a16:creationId xmlns:a16="http://schemas.microsoft.com/office/drawing/2014/main" id="{56893516-CEAA-96CC-F3AF-87A1C5F5F596}"/>
              </a:ext>
            </a:extLst>
          </p:cNvPr>
          <p:cNvSpPr/>
          <p:nvPr/>
        </p:nvSpPr>
        <p:spPr>
          <a:xfrm>
            <a:off x="2912164" y="1375120"/>
            <a:ext cx="3183836" cy="1455857"/>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285750" indent="-285750">
              <a:buFont typeface="Wingdings" panose="05000000000000000000" pitchFamily="2" charset="2"/>
              <a:buChar char="§"/>
            </a:pPr>
            <a:r>
              <a:rPr lang="en-GB" sz="1400" dirty="0"/>
              <a:t>Conducted Under the Care Act 2014.</a:t>
            </a:r>
          </a:p>
          <a:p>
            <a:pPr marL="285750" indent="-285750">
              <a:buFont typeface="Wingdings" panose="05000000000000000000" pitchFamily="2" charset="2"/>
              <a:buChar char="§"/>
            </a:pPr>
            <a:r>
              <a:rPr lang="en-GB" sz="1400" dirty="0"/>
              <a:t>Identifies Jenny’s support needs and risk of inappropriate caring responsibilities.</a:t>
            </a:r>
          </a:p>
          <a:p>
            <a:pPr marL="285750" indent="-285750">
              <a:buFont typeface="Wingdings" panose="05000000000000000000" pitchFamily="2" charset="2"/>
              <a:buChar char="§"/>
            </a:pPr>
            <a:r>
              <a:rPr lang="en-GB" sz="1400" dirty="0"/>
              <a:t>Ensures her education and wellbeing are priorities</a:t>
            </a:r>
          </a:p>
        </p:txBody>
      </p:sp>
      <p:sp>
        <p:nvSpPr>
          <p:cNvPr id="16" name="Rectangle: Rounded Corners 15">
            <a:extLst>
              <a:ext uri="{FF2B5EF4-FFF2-40B4-BE49-F238E27FC236}">
                <a16:creationId xmlns:a16="http://schemas.microsoft.com/office/drawing/2014/main" id="{AFDA854F-EBC5-EB02-9663-A00F2DF1DB91}"/>
              </a:ext>
            </a:extLst>
          </p:cNvPr>
          <p:cNvSpPr/>
          <p:nvPr/>
        </p:nvSpPr>
        <p:spPr>
          <a:xfrm>
            <a:off x="2797071" y="3021301"/>
            <a:ext cx="3298929" cy="1821695"/>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285750" indent="-285750">
              <a:buFont typeface="Wingdings" panose="05000000000000000000" pitchFamily="2" charset="2"/>
              <a:buChar char="§"/>
            </a:pPr>
            <a:r>
              <a:rPr lang="en-GB" sz="1400" dirty="0"/>
              <a:t>Referral for home care services (cooking, cleaning, shopping).</a:t>
            </a:r>
          </a:p>
          <a:p>
            <a:pPr marL="285750" indent="-285750">
              <a:buFont typeface="Wingdings" panose="05000000000000000000" pitchFamily="2" charset="2"/>
              <a:buChar char="§"/>
            </a:pPr>
            <a:r>
              <a:rPr lang="en-GB" sz="1400" dirty="0"/>
              <a:t>Occupational therapy assessment for mobility support.</a:t>
            </a:r>
          </a:p>
          <a:p>
            <a:pPr marL="285750" indent="-285750">
              <a:buFont typeface="Wingdings" panose="05000000000000000000" pitchFamily="2" charset="2"/>
              <a:buChar char="§"/>
            </a:pPr>
            <a:r>
              <a:rPr lang="en-GB" sz="1400" dirty="0"/>
              <a:t>GP referral for memory and low mood assessment.</a:t>
            </a:r>
          </a:p>
          <a:p>
            <a:pPr marL="285750" indent="-285750">
              <a:buFont typeface="Wingdings" panose="05000000000000000000" pitchFamily="2" charset="2"/>
              <a:buChar char="§"/>
            </a:pPr>
            <a:r>
              <a:rPr lang="en-GB" sz="1400" dirty="0"/>
              <a:t>Reduces caregiving burden and parents parentification.</a:t>
            </a:r>
          </a:p>
        </p:txBody>
      </p:sp>
      <p:sp>
        <p:nvSpPr>
          <p:cNvPr id="17" name="Rectangle: Rounded Corners 16">
            <a:extLst>
              <a:ext uri="{FF2B5EF4-FFF2-40B4-BE49-F238E27FC236}">
                <a16:creationId xmlns:a16="http://schemas.microsoft.com/office/drawing/2014/main" id="{3739749C-D6F7-130D-58AC-DF84D241AFE4}"/>
              </a:ext>
            </a:extLst>
          </p:cNvPr>
          <p:cNvSpPr/>
          <p:nvPr/>
        </p:nvSpPr>
        <p:spPr>
          <a:xfrm>
            <a:off x="9173817" y="1421018"/>
            <a:ext cx="2862469" cy="1325563"/>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285750" indent="-285750">
              <a:buFont typeface="Wingdings" panose="05000000000000000000" pitchFamily="2" charset="2"/>
              <a:buChar char="§"/>
            </a:pPr>
            <a:r>
              <a:rPr lang="en-GB" sz="1400" dirty="0"/>
              <a:t>Bereavement counselling.</a:t>
            </a:r>
          </a:p>
          <a:p>
            <a:pPr marL="285750" indent="-285750">
              <a:buFont typeface="Wingdings" panose="05000000000000000000" pitchFamily="2" charset="2"/>
              <a:buChar char="§"/>
            </a:pPr>
            <a:r>
              <a:rPr lang="en-GB" sz="1400" dirty="0"/>
              <a:t>Access to school pastoral support or CAMHS if required.</a:t>
            </a:r>
          </a:p>
          <a:p>
            <a:pPr marL="285750" indent="-285750">
              <a:buFont typeface="Wingdings" panose="05000000000000000000" pitchFamily="2" charset="2"/>
              <a:buChar char="§"/>
            </a:pPr>
            <a:r>
              <a:rPr lang="en-GB" sz="1400" dirty="0"/>
              <a:t>Young carers peer support groups to reduce isolation.</a:t>
            </a:r>
          </a:p>
          <a:p>
            <a:endParaRPr lang="en-GB" dirty="0"/>
          </a:p>
        </p:txBody>
      </p:sp>
      <p:sp>
        <p:nvSpPr>
          <p:cNvPr id="19" name="Rectangle: Rounded Corners 18">
            <a:extLst>
              <a:ext uri="{FF2B5EF4-FFF2-40B4-BE49-F238E27FC236}">
                <a16:creationId xmlns:a16="http://schemas.microsoft.com/office/drawing/2014/main" id="{5120491A-1ECE-11B7-08F5-E1EB63520295}"/>
              </a:ext>
            </a:extLst>
          </p:cNvPr>
          <p:cNvSpPr/>
          <p:nvPr/>
        </p:nvSpPr>
        <p:spPr>
          <a:xfrm>
            <a:off x="9173817" y="3162896"/>
            <a:ext cx="2862469" cy="1548252"/>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285750" indent="-285750">
              <a:buFont typeface="Wingdings" panose="05000000000000000000" pitchFamily="2" charset="2"/>
              <a:buChar char="§"/>
            </a:pPr>
            <a:r>
              <a:rPr lang="en-GB" sz="1400" dirty="0"/>
              <a:t>Flexible learning arrangements if needed.</a:t>
            </a:r>
          </a:p>
          <a:p>
            <a:pPr marL="285750" indent="-285750">
              <a:buFont typeface="Wingdings" panose="05000000000000000000" pitchFamily="2" charset="2"/>
              <a:buChar char="§"/>
            </a:pPr>
            <a:r>
              <a:rPr lang="en-GB" sz="1400" dirty="0"/>
              <a:t>Career guidance to support identity exploration.</a:t>
            </a:r>
          </a:p>
          <a:p>
            <a:pPr marL="285750" indent="-285750">
              <a:buFont typeface="Wingdings" panose="05000000000000000000" pitchFamily="2" charset="2"/>
              <a:buChar char="§"/>
            </a:pPr>
            <a:r>
              <a:rPr lang="en-GB" sz="1400" dirty="0"/>
              <a:t>Opportunities for social engagement and independence.</a:t>
            </a:r>
          </a:p>
        </p:txBody>
      </p:sp>
      <p:sp>
        <p:nvSpPr>
          <p:cNvPr id="22" name="Arrow: Right 21">
            <a:extLst>
              <a:ext uri="{FF2B5EF4-FFF2-40B4-BE49-F238E27FC236}">
                <a16:creationId xmlns:a16="http://schemas.microsoft.com/office/drawing/2014/main" id="{4A83A82A-5A36-CDA1-4327-C760057EE80E}"/>
              </a:ext>
            </a:extLst>
          </p:cNvPr>
          <p:cNvSpPr/>
          <p:nvPr/>
        </p:nvSpPr>
        <p:spPr>
          <a:xfrm>
            <a:off x="1828800" y="1938130"/>
            <a:ext cx="930595" cy="298174"/>
          </a:xfrm>
          <a:prstGeom prst="righ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24" name="Arrow: Right 23">
            <a:extLst>
              <a:ext uri="{FF2B5EF4-FFF2-40B4-BE49-F238E27FC236}">
                <a16:creationId xmlns:a16="http://schemas.microsoft.com/office/drawing/2014/main" id="{7DDF447D-5326-BDE5-7C22-C438C4944C01}"/>
              </a:ext>
            </a:extLst>
          </p:cNvPr>
          <p:cNvSpPr/>
          <p:nvPr/>
        </p:nvSpPr>
        <p:spPr>
          <a:xfrm>
            <a:off x="1770936" y="3551211"/>
            <a:ext cx="930595" cy="298174"/>
          </a:xfrm>
          <a:prstGeom prst="righ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25" name="Arrow: Right 24">
            <a:extLst>
              <a:ext uri="{FF2B5EF4-FFF2-40B4-BE49-F238E27FC236}">
                <a16:creationId xmlns:a16="http://schemas.microsoft.com/office/drawing/2014/main" id="{73E5948A-6713-6CA4-045E-3BB7638A9A9A}"/>
              </a:ext>
            </a:extLst>
          </p:cNvPr>
          <p:cNvSpPr/>
          <p:nvPr/>
        </p:nvSpPr>
        <p:spPr>
          <a:xfrm>
            <a:off x="8067432" y="1953960"/>
            <a:ext cx="930595" cy="298174"/>
          </a:xfrm>
          <a:prstGeom prst="righ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26" name="Arrow: Right 25">
            <a:extLst>
              <a:ext uri="{FF2B5EF4-FFF2-40B4-BE49-F238E27FC236}">
                <a16:creationId xmlns:a16="http://schemas.microsoft.com/office/drawing/2014/main" id="{3FEB817E-DB39-6FD8-148C-100A2DF58C74}"/>
              </a:ext>
            </a:extLst>
          </p:cNvPr>
          <p:cNvSpPr/>
          <p:nvPr/>
        </p:nvSpPr>
        <p:spPr>
          <a:xfrm>
            <a:off x="8057835" y="3771900"/>
            <a:ext cx="930595" cy="298174"/>
          </a:xfrm>
          <a:prstGeom prst="righ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28" name="Rectangle: Top Corners Snipped 27">
            <a:extLst>
              <a:ext uri="{FF2B5EF4-FFF2-40B4-BE49-F238E27FC236}">
                <a16:creationId xmlns:a16="http://schemas.microsoft.com/office/drawing/2014/main" id="{3CB9B186-1E53-6575-2E5F-7C91AC9B097F}"/>
              </a:ext>
            </a:extLst>
          </p:cNvPr>
          <p:cNvSpPr/>
          <p:nvPr/>
        </p:nvSpPr>
        <p:spPr>
          <a:xfrm>
            <a:off x="3977529" y="5072538"/>
            <a:ext cx="5196287" cy="1612404"/>
          </a:xfrm>
          <a:prstGeom prst="snip2Same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2000" dirty="0">
                <a:solidFill>
                  <a:schemeClr val="tx1"/>
                </a:solidFill>
              </a:rPr>
              <a:t>Outcome linked to Erikson</a:t>
            </a:r>
          </a:p>
          <a:p>
            <a:r>
              <a:rPr lang="en-GB" sz="1600" dirty="0">
                <a:solidFill>
                  <a:schemeClr val="tx1"/>
                </a:solidFill>
              </a:rPr>
              <a:t>These interventions promote:</a:t>
            </a:r>
          </a:p>
          <a:p>
            <a:pPr marL="285750" indent="-285750">
              <a:buFont typeface="Wingdings" panose="05000000000000000000" pitchFamily="2" charset="2"/>
              <a:buChar char="ü"/>
            </a:pPr>
            <a:r>
              <a:rPr lang="en-GB" sz="1600" dirty="0">
                <a:solidFill>
                  <a:schemeClr val="tx1"/>
                </a:solidFill>
              </a:rPr>
              <a:t>Healthy identity formation</a:t>
            </a:r>
          </a:p>
          <a:p>
            <a:pPr marL="285750" indent="-285750">
              <a:buFont typeface="Wingdings" panose="05000000000000000000" pitchFamily="2" charset="2"/>
              <a:buChar char="ü"/>
            </a:pPr>
            <a:r>
              <a:rPr lang="en-GB" sz="1600" dirty="0">
                <a:solidFill>
                  <a:schemeClr val="tx1"/>
                </a:solidFill>
              </a:rPr>
              <a:t>Increased autonomy</a:t>
            </a:r>
          </a:p>
          <a:p>
            <a:pPr marL="285750" indent="-285750">
              <a:buFont typeface="Wingdings" panose="05000000000000000000" pitchFamily="2" charset="2"/>
              <a:buChar char="ü"/>
            </a:pPr>
            <a:r>
              <a:rPr lang="en-GB" sz="1600" dirty="0">
                <a:solidFill>
                  <a:schemeClr val="tx1"/>
                </a:solidFill>
              </a:rPr>
              <a:t>Reduced role confusion</a:t>
            </a:r>
          </a:p>
          <a:p>
            <a:pPr marL="285750" indent="-285750">
              <a:buFont typeface="Wingdings" panose="05000000000000000000" pitchFamily="2" charset="2"/>
              <a:buChar char="ü"/>
            </a:pPr>
            <a:r>
              <a:rPr lang="en-GB" sz="1600" dirty="0">
                <a:solidFill>
                  <a:schemeClr val="tx1"/>
                </a:solidFill>
              </a:rPr>
              <a:t>Improved psychosocial adjustment</a:t>
            </a:r>
          </a:p>
          <a:p>
            <a:endParaRPr lang="en-GB" dirty="0"/>
          </a:p>
        </p:txBody>
      </p:sp>
    </p:spTree>
    <p:extLst>
      <p:ext uri="{BB962C8B-B14F-4D97-AF65-F5344CB8AC3E}">
        <p14:creationId xmlns:p14="http://schemas.microsoft.com/office/powerpoint/2010/main" val="3033238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9AA29-4DA8-D85C-EF6E-24681B9A7DDC}"/>
              </a:ext>
            </a:extLst>
          </p:cNvPr>
          <p:cNvSpPr>
            <a:spLocks noGrp="1"/>
          </p:cNvSpPr>
          <p:nvPr>
            <p:ph type="title"/>
          </p:nvPr>
        </p:nvSpPr>
        <p:spPr>
          <a:xfrm>
            <a:off x="838200" y="0"/>
            <a:ext cx="10515600" cy="1325563"/>
          </a:xfrm>
        </p:spPr>
        <p:txBody>
          <a:bodyPr>
            <a:normAutofit fontScale="90000"/>
          </a:bodyPr>
          <a:lstStyle/>
          <a:p>
            <a:r>
              <a:rPr lang="en-GB" dirty="0"/>
              <a:t>How does Biological and environmental factors be influencing Jenny’s Psychological Development?</a:t>
            </a:r>
          </a:p>
        </p:txBody>
      </p:sp>
      <p:sp>
        <p:nvSpPr>
          <p:cNvPr id="3" name="Content Placeholder 2">
            <a:extLst>
              <a:ext uri="{FF2B5EF4-FFF2-40B4-BE49-F238E27FC236}">
                <a16:creationId xmlns:a16="http://schemas.microsoft.com/office/drawing/2014/main" id="{301BD5C1-4B1A-CFC9-D23A-0F277D1BBE09}"/>
              </a:ext>
            </a:extLst>
          </p:cNvPr>
          <p:cNvSpPr>
            <a:spLocks noGrp="1"/>
          </p:cNvSpPr>
          <p:nvPr>
            <p:ph idx="1"/>
          </p:nvPr>
        </p:nvSpPr>
        <p:spPr>
          <a:xfrm>
            <a:off x="176463" y="1404256"/>
            <a:ext cx="11421979" cy="1325564"/>
          </a:xfrm>
        </p:spPr>
        <p:txBody>
          <a:bodyPr>
            <a:normAutofit fontScale="77500" lnSpcReduction="20000"/>
          </a:bodyPr>
          <a:lstStyle/>
          <a:p>
            <a:pPr marL="0" indent="0">
              <a:buNone/>
            </a:pPr>
            <a:r>
              <a:rPr lang="en-GB" dirty="0"/>
              <a:t>According to Erikson (1950), adolescence (Identity vs Role confusion) is shaped by both internal maturation and social environment. To fully understand Jenny's situation through the lens of Erikson's theory, it is essential to consider the interaction between her biological development, her environment, and her psychosocial stage. The following analysis integrates these factors.</a:t>
            </a:r>
          </a:p>
        </p:txBody>
      </p:sp>
      <p:sp>
        <p:nvSpPr>
          <p:cNvPr id="7" name="Slide Number Placeholder 6">
            <a:extLst>
              <a:ext uri="{FF2B5EF4-FFF2-40B4-BE49-F238E27FC236}">
                <a16:creationId xmlns:a16="http://schemas.microsoft.com/office/drawing/2014/main" id="{B9FA0B60-46DA-36F7-8FAF-FCE3B9532D24}"/>
              </a:ext>
            </a:extLst>
          </p:cNvPr>
          <p:cNvSpPr>
            <a:spLocks noGrp="1"/>
          </p:cNvSpPr>
          <p:nvPr>
            <p:ph type="sldNum" sz="quarter" idx="12"/>
          </p:nvPr>
        </p:nvSpPr>
        <p:spPr/>
        <p:txBody>
          <a:bodyPr/>
          <a:lstStyle/>
          <a:p>
            <a:fld id="{6EABB59A-E86D-40BA-8E1A-A070552756BC}" type="slidenum">
              <a:rPr lang="en-GB" smtClean="0"/>
              <a:t>6</a:t>
            </a:fld>
            <a:endParaRPr lang="en-GB"/>
          </a:p>
        </p:txBody>
      </p:sp>
      <p:sp>
        <p:nvSpPr>
          <p:cNvPr id="4" name="Rectangle: Rounded Corners 3">
            <a:extLst>
              <a:ext uri="{FF2B5EF4-FFF2-40B4-BE49-F238E27FC236}">
                <a16:creationId xmlns:a16="http://schemas.microsoft.com/office/drawing/2014/main" id="{659A9160-4D49-8CBA-F3CF-1B8ACE3E6A1F}"/>
              </a:ext>
            </a:extLst>
          </p:cNvPr>
          <p:cNvSpPr/>
          <p:nvPr/>
        </p:nvSpPr>
        <p:spPr>
          <a:xfrm>
            <a:off x="176463" y="2547257"/>
            <a:ext cx="4074695" cy="431074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600" b="1" dirty="0">
                <a:solidFill>
                  <a:schemeClr val="tx1"/>
                </a:solidFill>
              </a:rPr>
              <a:t>Biological factors </a:t>
            </a:r>
          </a:p>
          <a:p>
            <a:r>
              <a:rPr lang="en-GB" sz="1200" dirty="0"/>
              <a:t>Jenny's developmental challenges are occurring against a backdrop of significant biological vulnerability.</a:t>
            </a:r>
          </a:p>
          <a:p>
            <a:r>
              <a:rPr lang="en-GB" sz="1200" b="1" dirty="0"/>
              <a:t>Ongoing Brain Development:</a:t>
            </a:r>
            <a:r>
              <a:rPr lang="en-GB" sz="1200" dirty="0"/>
              <a:t> As an adolescent, Jenny's prefrontal cortex—the area responsible for emotional regulation, impulse control, and decision-making—is still maturing (Berk, 2018). This means she is navigating immense stress with a brain that is not yet fully equipped for adult-level emotional management.</a:t>
            </a:r>
          </a:p>
          <a:p>
            <a:r>
              <a:rPr lang="en-GB" sz="1200" b="1" dirty="0"/>
              <a:t>Stress Sensitivity:</a:t>
            </a:r>
            <a:r>
              <a:rPr lang="en-GB" sz="1200" dirty="0"/>
              <a:t> Hormonal changes during adolescence naturally increase sensitivity to stress. For Jenny, this physiological susceptibility is compounded by her circumstances.</a:t>
            </a:r>
          </a:p>
          <a:p>
            <a:r>
              <a:rPr lang="en-GB" sz="1200" b="1" dirty="0"/>
              <a:t>Prolonged Stress Exposure:</a:t>
            </a:r>
            <a:r>
              <a:rPr lang="en-GB" sz="1200" dirty="0"/>
              <a:t> The chronic stress of caregiving may lead to heightened cortisol levels, which research links to an increased risk of developing anxiety and low mood.</a:t>
            </a:r>
          </a:p>
          <a:p>
            <a:r>
              <a:rPr lang="en-GB" sz="1200" b="1" dirty="0"/>
              <a:t>Genetic Vulnerability:</a:t>
            </a:r>
            <a:r>
              <a:rPr lang="en-GB" sz="1200" dirty="0"/>
              <a:t> There may be a genetic component to consider, as her mother's low mood could indicate a familial vulnerability to depression, potentially increasing Jenny's own risk.</a:t>
            </a:r>
          </a:p>
        </p:txBody>
      </p:sp>
      <p:sp>
        <p:nvSpPr>
          <p:cNvPr id="5" name="Rectangle: Rounded Corners 4">
            <a:extLst>
              <a:ext uri="{FF2B5EF4-FFF2-40B4-BE49-F238E27FC236}">
                <a16:creationId xmlns:a16="http://schemas.microsoft.com/office/drawing/2014/main" id="{C371EE6C-BED1-DC8F-7E96-366C16FC8CD8}"/>
              </a:ext>
            </a:extLst>
          </p:cNvPr>
          <p:cNvSpPr/>
          <p:nvPr/>
        </p:nvSpPr>
        <p:spPr>
          <a:xfrm>
            <a:off x="4321772" y="2547257"/>
            <a:ext cx="4190140" cy="431074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solidFill>
                  <a:schemeClr val="tx1"/>
                </a:solidFill>
              </a:rPr>
              <a:t>Environmental factors</a:t>
            </a:r>
          </a:p>
          <a:p>
            <a:r>
              <a:rPr lang="en-GB" sz="1200" dirty="0"/>
              <a:t>Jenny's social environment, which Erikson emphasises as critical to development, presents multiple, overlapping challenges.</a:t>
            </a:r>
          </a:p>
          <a:p>
            <a:r>
              <a:rPr lang="en-GB" sz="1200" b="1" dirty="0"/>
              <a:t>Bereavement:</a:t>
            </a:r>
            <a:r>
              <a:rPr lang="en-GB" sz="1200" dirty="0"/>
              <a:t> The death of her father represents a significant trauma and a profound source of grief, removing a key source of potential support.</a:t>
            </a:r>
          </a:p>
          <a:p>
            <a:r>
              <a:rPr lang="en-GB" sz="1200" b="1" dirty="0"/>
              <a:t>Parentification:</a:t>
            </a:r>
            <a:r>
              <a:rPr lang="en-GB" sz="1200" dirty="0"/>
              <a:t> Her long-term caregiving responsibilities have reversed the typical parent-child role, placing the burden of adult responsibility on her shoulders.</a:t>
            </a:r>
          </a:p>
          <a:p>
            <a:r>
              <a:rPr lang="en-GB" sz="1200" b="1" dirty="0"/>
              <a:t>Social Isolation:</a:t>
            </a:r>
            <a:r>
              <a:rPr lang="en-GB" sz="1200" dirty="0"/>
              <a:t> The demands of caring have drastically reduced her opportunities for peer interaction, limiting her access to the social support network that is crucial during adolescence.</a:t>
            </a:r>
          </a:p>
          <a:p>
            <a:r>
              <a:rPr lang="en-GB" sz="1200" b="1" dirty="0"/>
              <a:t>Household Instability:</a:t>
            </a:r>
            <a:r>
              <a:rPr lang="en-GB" sz="1200" dirty="0"/>
              <a:t> The daily stress of managing a household affected by her mother's mobility and memory difficulties creates an unpredictable and demanding home environment.</a:t>
            </a:r>
          </a:p>
          <a:p>
            <a:r>
              <a:rPr lang="en-GB" sz="1200" b="1" dirty="0"/>
              <a:t>Educational Disruption:</a:t>
            </a:r>
            <a:r>
              <a:rPr lang="en-GB" sz="1200" dirty="0"/>
              <a:t> It is highly probable that her caring duties have led to absences from school or an inability to focus on her studies, potentially disrupting her academic trajectory</a:t>
            </a:r>
            <a:r>
              <a:rPr lang="en-GB" dirty="0"/>
              <a:t>.</a:t>
            </a:r>
          </a:p>
          <a:p>
            <a:pPr marL="285750" indent="-285750">
              <a:buFont typeface="Wingdings" panose="05000000000000000000" pitchFamily="2" charset="2"/>
              <a:buChar char="§"/>
            </a:pPr>
            <a:r>
              <a:rPr lang="en-GB" sz="1400" dirty="0">
                <a:solidFill>
                  <a:schemeClr val="tx1"/>
                </a:solidFill>
              </a:rPr>
              <a:t>.</a:t>
            </a:r>
          </a:p>
        </p:txBody>
      </p:sp>
      <p:sp>
        <p:nvSpPr>
          <p:cNvPr id="6" name="Rectangle: Rounded Corners 5">
            <a:extLst>
              <a:ext uri="{FF2B5EF4-FFF2-40B4-BE49-F238E27FC236}">
                <a16:creationId xmlns:a16="http://schemas.microsoft.com/office/drawing/2014/main" id="{AA52C558-64E2-B039-AAF2-C8492DA4881E}"/>
              </a:ext>
            </a:extLst>
          </p:cNvPr>
          <p:cNvSpPr/>
          <p:nvPr/>
        </p:nvSpPr>
        <p:spPr>
          <a:xfrm>
            <a:off x="8582527" y="2547257"/>
            <a:ext cx="3433010" cy="431074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400" b="1" dirty="0"/>
              <a:t>Psychosocial Impact</a:t>
            </a:r>
          </a:p>
          <a:p>
            <a:r>
              <a:rPr lang="en-GB" sz="1200" dirty="0"/>
              <a:t>When these biological and environmental factors are viewed through Erikson's lens, their impact on Jenny's psychosocial development becomes clear. Erikson (1950) posits that identity formation is dependent on the freedom to engage in social exploration. Jenny's reality is the antithesis of this requirement.</a:t>
            </a:r>
          </a:p>
          <a:p>
            <a:r>
              <a:rPr lang="en-GB" sz="1200" dirty="0"/>
              <a:t>The chronic stress and restricted opportunities she faces directly increase her risk of:</a:t>
            </a:r>
          </a:p>
          <a:p>
            <a:r>
              <a:rPr lang="en-GB" sz="1200" b="1" dirty="0"/>
              <a:t>Role Confusion:</a:t>
            </a:r>
            <a:r>
              <a:rPr lang="en-GB" sz="1200" dirty="0"/>
              <a:t> Without the space to experiment with different identities, she may struggle to form a coherent sense of self, remaining stuck in the "carer" role.</a:t>
            </a:r>
          </a:p>
          <a:p>
            <a:r>
              <a:rPr lang="en-GB" sz="1200" b="1" dirty="0"/>
              <a:t>Limited Independence:</a:t>
            </a:r>
            <a:r>
              <a:rPr lang="en-GB" sz="1200" dirty="0"/>
              <a:t> The demands of parentification actively work against the development of age-appropriate autonomy.</a:t>
            </a:r>
          </a:p>
          <a:p>
            <a:r>
              <a:rPr lang="en-GB" sz="1200" b="1" dirty="0"/>
              <a:t>Damaged Self-Esteem and Future Aspirations:</a:t>
            </a:r>
            <a:r>
              <a:rPr lang="en-GB" sz="1200" dirty="0"/>
              <a:t> The constant strain and lack of external validation can erode her self-worth and limit her ability to envision a future for herself beyond caregiving.</a:t>
            </a:r>
          </a:p>
        </p:txBody>
      </p:sp>
    </p:spTree>
    <p:extLst>
      <p:ext uri="{BB962C8B-B14F-4D97-AF65-F5344CB8AC3E}">
        <p14:creationId xmlns:p14="http://schemas.microsoft.com/office/powerpoint/2010/main" val="3293934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B1773-835B-5F09-F2CB-F6B2A1C0CD00}"/>
              </a:ext>
            </a:extLst>
          </p:cNvPr>
          <p:cNvSpPr>
            <a:spLocks noGrp="1"/>
          </p:cNvSpPr>
          <p:nvPr>
            <p:ph type="title"/>
          </p:nvPr>
        </p:nvSpPr>
        <p:spPr>
          <a:xfrm>
            <a:off x="657726" y="-132181"/>
            <a:ext cx="11209421" cy="1325563"/>
          </a:xfrm>
        </p:spPr>
        <p:txBody>
          <a:bodyPr>
            <a:normAutofit/>
          </a:bodyPr>
          <a:lstStyle/>
          <a:p>
            <a:r>
              <a:rPr lang="en-GB" dirty="0"/>
              <a:t>What are the strengths of your chosen theory?</a:t>
            </a:r>
          </a:p>
        </p:txBody>
      </p:sp>
      <p:sp>
        <p:nvSpPr>
          <p:cNvPr id="3" name="Content Placeholder 2">
            <a:extLst>
              <a:ext uri="{FF2B5EF4-FFF2-40B4-BE49-F238E27FC236}">
                <a16:creationId xmlns:a16="http://schemas.microsoft.com/office/drawing/2014/main" id="{FF4B3434-C315-E294-D4C7-0CDC9CE97DE9}"/>
              </a:ext>
            </a:extLst>
          </p:cNvPr>
          <p:cNvSpPr>
            <a:spLocks noGrp="1"/>
          </p:cNvSpPr>
          <p:nvPr>
            <p:ph idx="1"/>
          </p:nvPr>
        </p:nvSpPr>
        <p:spPr>
          <a:xfrm>
            <a:off x="657726" y="1054773"/>
            <a:ext cx="10515600" cy="1325563"/>
          </a:xfrm>
        </p:spPr>
        <p:txBody>
          <a:bodyPr>
            <a:normAutofit/>
          </a:bodyPr>
          <a:lstStyle/>
          <a:p>
            <a:pPr marL="0" indent="0">
              <a:buNone/>
            </a:pPr>
            <a:r>
              <a:rPr lang="en-GB" sz="2400" dirty="0"/>
              <a:t>Erik Erikson (1950) proposed that development occurs across eight lifespan stages, each shaped by social experiences. The theory has servals strengths when applied to Jenny’s situation.</a:t>
            </a:r>
          </a:p>
        </p:txBody>
      </p:sp>
      <p:sp>
        <p:nvSpPr>
          <p:cNvPr id="6" name="Slide Number Placeholder 5">
            <a:extLst>
              <a:ext uri="{FF2B5EF4-FFF2-40B4-BE49-F238E27FC236}">
                <a16:creationId xmlns:a16="http://schemas.microsoft.com/office/drawing/2014/main" id="{F8697BC4-8368-1844-3D98-6ED01C89881F}"/>
              </a:ext>
            </a:extLst>
          </p:cNvPr>
          <p:cNvSpPr>
            <a:spLocks noGrp="1"/>
          </p:cNvSpPr>
          <p:nvPr>
            <p:ph type="sldNum" sz="quarter" idx="12"/>
          </p:nvPr>
        </p:nvSpPr>
        <p:spPr/>
        <p:txBody>
          <a:bodyPr/>
          <a:lstStyle/>
          <a:p>
            <a:fld id="{6EABB59A-E86D-40BA-8E1A-A070552756BC}" type="slidenum">
              <a:rPr lang="en-GB" smtClean="0"/>
              <a:t>7</a:t>
            </a:fld>
            <a:endParaRPr lang="en-GB"/>
          </a:p>
        </p:txBody>
      </p:sp>
      <p:sp>
        <p:nvSpPr>
          <p:cNvPr id="4" name="Rectangle: Rounded Corners 3">
            <a:extLst>
              <a:ext uri="{FF2B5EF4-FFF2-40B4-BE49-F238E27FC236}">
                <a16:creationId xmlns:a16="http://schemas.microsoft.com/office/drawing/2014/main" id="{C11CDCCA-5CDA-5CEF-DB16-1FBF912B7713}"/>
              </a:ext>
            </a:extLst>
          </p:cNvPr>
          <p:cNvSpPr/>
          <p:nvPr/>
        </p:nvSpPr>
        <p:spPr>
          <a:xfrm>
            <a:off x="440809" y="2586789"/>
            <a:ext cx="2514600" cy="1684421"/>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marL="342900" indent="-342900">
              <a:buAutoNum type="arabicPeriod"/>
            </a:pPr>
            <a:r>
              <a:rPr lang="en-GB" sz="1600" b="1" dirty="0">
                <a:solidFill>
                  <a:schemeClr val="tx1"/>
                </a:solidFill>
              </a:rPr>
              <a:t>Lifespan Perspective</a:t>
            </a:r>
          </a:p>
          <a:p>
            <a:pPr marL="171450" indent="-171450">
              <a:buFont typeface="Arial" panose="020B0604020202020204" pitchFamily="34" charset="0"/>
              <a:buChar char="•"/>
            </a:pPr>
            <a:r>
              <a:rPr lang="en-GB" sz="1200" dirty="0">
                <a:solidFill>
                  <a:schemeClr val="tx1"/>
                </a:solidFill>
              </a:rPr>
              <a:t>Recognises development continues from infancy to adulthood.</a:t>
            </a:r>
          </a:p>
          <a:p>
            <a:pPr marL="171450" indent="-171450">
              <a:buFont typeface="Arial" panose="020B0604020202020204" pitchFamily="34" charset="0"/>
              <a:buChar char="•"/>
            </a:pPr>
            <a:r>
              <a:rPr lang="en-GB" sz="1200" dirty="0">
                <a:solidFill>
                  <a:schemeClr val="tx1"/>
                </a:solidFill>
              </a:rPr>
              <a:t>Helps explain how Jenny’s early </a:t>
            </a:r>
            <a:r>
              <a:rPr lang="en-GB" sz="1200" dirty="0" err="1">
                <a:solidFill>
                  <a:schemeClr val="tx1"/>
                </a:solidFill>
              </a:rPr>
              <a:t>experiances</a:t>
            </a:r>
            <a:r>
              <a:rPr lang="en-GB" sz="1200" dirty="0">
                <a:solidFill>
                  <a:schemeClr val="tx1"/>
                </a:solidFill>
              </a:rPr>
              <a:t> (bereavement, caregiving) may influence her current adolescent stage</a:t>
            </a:r>
          </a:p>
          <a:p>
            <a:pPr algn="ctr"/>
            <a:endParaRPr lang="en-GB" sz="1200" dirty="0"/>
          </a:p>
        </p:txBody>
      </p:sp>
      <p:sp>
        <p:nvSpPr>
          <p:cNvPr id="5" name="Rectangle: Rounded Corners 4">
            <a:extLst>
              <a:ext uri="{FF2B5EF4-FFF2-40B4-BE49-F238E27FC236}">
                <a16:creationId xmlns:a16="http://schemas.microsoft.com/office/drawing/2014/main" id="{3F2A6F75-E5D5-F28F-4225-41C3E2357FB8}"/>
              </a:ext>
            </a:extLst>
          </p:cNvPr>
          <p:cNvSpPr/>
          <p:nvPr/>
        </p:nvSpPr>
        <p:spPr>
          <a:xfrm>
            <a:off x="3972252" y="2586788"/>
            <a:ext cx="2903621" cy="1684421"/>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solidFill>
                  <a:schemeClr val="tx1"/>
                </a:solidFill>
              </a:rPr>
              <a:t>2</a:t>
            </a:r>
            <a:r>
              <a:rPr lang="en-GB" sz="1600" b="1" dirty="0">
                <a:solidFill>
                  <a:schemeClr val="tx1"/>
                </a:solidFill>
              </a:rPr>
              <a:t>. Emphasis on Social Influence</a:t>
            </a:r>
          </a:p>
          <a:p>
            <a:pPr marL="285750" indent="-285750">
              <a:buFont typeface="Arial" panose="020B0604020202020204" pitchFamily="34" charset="0"/>
              <a:buChar char="•"/>
            </a:pPr>
            <a:r>
              <a:rPr lang="en-GB" sz="1200" dirty="0">
                <a:solidFill>
                  <a:schemeClr val="tx1"/>
                </a:solidFill>
              </a:rPr>
              <a:t>Highlights the role of family, relationships, and environment.</a:t>
            </a:r>
          </a:p>
          <a:p>
            <a:pPr marL="285750" indent="-285750">
              <a:buFont typeface="Arial" panose="020B0604020202020204" pitchFamily="34" charset="0"/>
              <a:buChar char="•"/>
            </a:pPr>
            <a:r>
              <a:rPr lang="en-GB" sz="1200" dirty="0">
                <a:solidFill>
                  <a:schemeClr val="tx1"/>
                </a:solidFill>
              </a:rPr>
              <a:t>Relevant to </a:t>
            </a:r>
            <a:r>
              <a:rPr lang="en-GB" sz="1200" dirty="0" err="1">
                <a:solidFill>
                  <a:schemeClr val="tx1"/>
                </a:solidFill>
              </a:rPr>
              <a:t>Jnny’s</a:t>
            </a:r>
            <a:r>
              <a:rPr lang="en-GB" sz="1200" dirty="0">
                <a:solidFill>
                  <a:schemeClr val="tx1"/>
                </a:solidFill>
              </a:rPr>
              <a:t> caregiving role and social isolation. </a:t>
            </a:r>
          </a:p>
          <a:p>
            <a:pPr marL="285750" indent="-285750">
              <a:buFont typeface="Arial" panose="020B0604020202020204" pitchFamily="34" charset="0"/>
              <a:buChar char="•"/>
            </a:pPr>
            <a:r>
              <a:rPr lang="en-GB" sz="1200" dirty="0">
                <a:solidFill>
                  <a:schemeClr val="tx1"/>
                </a:solidFill>
              </a:rPr>
              <a:t>Acknowledges how external pressures affect identity formation.</a:t>
            </a:r>
          </a:p>
        </p:txBody>
      </p:sp>
      <p:sp>
        <p:nvSpPr>
          <p:cNvPr id="8" name="Rectangle: Rounded Corners 7">
            <a:extLst>
              <a:ext uri="{FF2B5EF4-FFF2-40B4-BE49-F238E27FC236}">
                <a16:creationId xmlns:a16="http://schemas.microsoft.com/office/drawing/2014/main" id="{C2A23F8E-5B37-CF81-435C-3067ABFC2149}"/>
              </a:ext>
            </a:extLst>
          </p:cNvPr>
          <p:cNvSpPr/>
          <p:nvPr/>
        </p:nvSpPr>
        <p:spPr>
          <a:xfrm>
            <a:off x="7848937" y="2586787"/>
            <a:ext cx="3096126" cy="1684421"/>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600" b="1" dirty="0">
                <a:solidFill>
                  <a:schemeClr val="tx1"/>
                </a:solidFill>
              </a:rPr>
              <a:t>3. Focus on Identity Development</a:t>
            </a:r>
          </a:p>
          <a:p>
            <a:pPr marL="285750" indent="-285750">
              <a:buFont typeface="Arial" panose="020B0604020202020204" pitchFamily="34" charset="0"/>
              <a:buChar char="•"/>
            </a:pPr>
            <a:r>
              <a:rPr lang="en-GB" sz="1200" dirty="0">
                <a:solidFill>
                  <a:schemeClr val="tx1"/>
                </a:solidFill>
              </a:rPr>
              <a:t>Stage 5 (Identity vs Role Confusion) directly applies to Jenny at age 16.</a:t>
            </a:r>
          </a:p>
          <a:p>
            <a:pPr marL="285750" indent="-285750">
              <a:buFont typeface="Arial" panose="020B0604020202020204" pitchFamily="34" charset="0"/>
              <a:buChar char="•"/>
            </a:pPr>
            <a:r>
              <a:rPr lang="en-GB" sz="1200" dirty="0">
                <a:solidFill>
                  <a:schemeClr val="tx1"/>
                </a:solidFill>
              </a:rPr>
              <a:t>Helps professionals understand risks of role confusion due to parentification.</a:t>
            </a:r>
          </a:p>
        </p:txBody>
      </p:sp>
      <p:sp>
        <p:nvSpPr>
          <p:cNvPr id="9" name="Rectangle: Rounded Corners 8">
            <a:extLst>
              <a:ext uri="{FF2B5EF4-FFF2-40B4-BE49-F238E27FC236}">
                <a16:creationId xmlns:a16="http://schemas.microsoft.com/office/drawing/2014/main" id="{121D2798-F30D-6370-0459-CA7BF4AEE53E}"/>
              </a:ext>
            </a:extLst>
          </p:cNvPr>
          <p:cNvSpPr/>
          <p:nvPr/>
        </p:nvSpPr>
        <p:spPr>
          <a:xfrm>
            <a:off x="1698109" y="4797591"/>
            <a:ext cx="3385930" cy="168442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600" b="1" dirty="0">
                <a:solidFill>
                  <a:schemeClr val="tx1"/>
                </a:solidFill>
              </a:rPr>
              <a:t>4. Practical Application in Health &amp; Social Care</a:t>
            </a:r>
          </a:p>
          <a:p>
            <a:pPr marL="285750" indent="-285750">
              <a:buFont typeface="Arial" panose="020B0604020202020204" pitchFamily="34" charset="0"/>
              <a:buChar char="•"/>
            </a:pPr>
            <a:r>
              <a:rPr lang="en-GB" sz="1200" dirty="0">
                <a:solidFill>
                  <a:schemeClr val="tx1"/>
                </a:solidFill>
              </a:rPr>
              <a:t>Supports early intervention and multi-agency support.</a:t>
            </a:r>
          </a:p>
          <a:p>
            <a:pPr marL="285750" indent="-285750">
              <a:buFont typeface="Arial" panose="020B0604020202020204" pitchFamily="34" charset="0"/>
              <a:buChar char="•"/>
            </a:pPr>
            <a:r>
              <a:rPr lang="en-GB" sz="1200" dirty="0">
                <a:solidFill>
                  <a:schemeClr val="tx1"/>
                </a:solidFill>
              </a:rPr>
              <a:t>Indicates Jenny can still achieve healthy identity development with intervention (Erikson, 1950)</a:t>
            </a:r>
          </a:p>
        </p:txBody>
      </p:sp>
      <p:sp>
        <p:nvSpPr>
          <p:cNvPr id="10" name="Rectangle: Rounded Corners 9">
            <a:extLst>
              <a:ext uri="{FF2B5EF4-FFF2-40B4-BE49-F238E27FC236}">
                <a16:creationId xmlns:a16="http://schemas.microsoft.com/office/drawing/2014/main" id="{003021DC-3A9E-4CDA-7077-C3004961AC6D}"/>
              </a:ext>
            </a:extLst>
          </p:cNvPr>
          <p:cNvSpPr/>
          <p:nvPr/>
        </p:nvSpPr>
        <p:spPr>
          <a:xfrm>
            <a:off x="6035892" y="4810909"/>
            <a:ext cx="4081670" cy="1684421"/>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solidFill>
                  <a:schemeClr val="tx1"/>
                </a:solidFill>
              </a:rPr>
              <a:t>5. Recognises Possibility of Positive Outcomes</a:t>
            </a:r>
          </a:p>
          <a:p>
            <a:pPr marL="285750" indent="-285750">
              <a:buFont typeface="Arial" panose="020B0604020202020204" pitchFamily="34" charset="0"/>
              <a:buChar char="•"/>
            </a:pPr>
            <a:r>
              <a:rPr lang="en-GB" sz="1200" dirty="0">
                <a:solidFill>
                  <a:schemeClr val="tx1"/>
                </a:solidFill>
              </a:rPr>
              <a:t>Suggests crises can be successfully resolved with appropriate support.</a:t>
            </a:r>
          </a:p>
          <a:p>
            <a:pPr marL="285750" indent="-285750">
              <a:buFont typeface="Arial" panose="020B0604020202020204" pitchFamily="34" charset="0"/>
              <a:buChar char="•"/>
            </a:pPr>
            <a:r>
              <a:rPr lang="en-GB" sz="1200" dirty="0">
                <a:solidFill>
                  <a:schemeClr val="tx1"/>
                </a:solidFill>
              </a:rPr>
              <a:t>Indicates Jenny can still achieve healthy identity development with intervention (Erikson, 1950).</a:t>
            </a:r>
          </a:p>
        </p:txBody>
      </p:sp>
    </p:spTree>
    <p:extLst>
      <p:ext uri="{BB962C8B-B14F-4D97-AF65-F5344CB8AC3E}">
        <p14:creationId xmlns:p14="http://schemas.microsoft.com/office/powerpoint/2010/main" val="549038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52579-A983-2A4E-E117-DBE3342C021B}"/>
              </a:ext>
            </a:extLst>
          </p:cNvPr>
          <p:cNvSpPr>
            <a:spLocks noGrp="1"/>
          </p:cNvSpPr>
          <p:nvPr>
            <p:ph type="title"/>
          </p:nvPr>
        </p:nvSpPr>
        <p:spPr>
          <a:xfrm>
            <a:off x="200526" y="-142166"/>
            <a:ext cx="11790947" cy="1325563"/>
          </a:xfrm>
        </p:spPr>
        <p:txBody>
          <a:bodyPr>
            <a:normAutofit/>
          </a:bodyPr>
          <a:lstStyle/>
          <a:p>
            <a:r>
              <a:rPr lang="en-GB" dirty="0"/>
              <a:t>Weaknesses of Psychosocial Development Theory</a:t>
            </a:r>
          </a:p>
        </p:txBody>
      </p:sp>
      <p:sp>
        <p:nvSpPr>
          <p:cNvPr id="3" name="Content Placeholder 2">
            <a:extLst>
              <a:ext uri="{FF2B5EF4-FFF2-40B4-BE49-F238E27FC236}">
                <a16:creationId xmlns:a16="http://schemas.microsoft.com/office/drawing/2014/main" id="{6C08E083-25B7-BEA1-B16C-77FA85A3ABE5}"/>
              </a:ext>
            </a:extLst>
          </p:cNvPr>
          <p:cNvSpPr>
            <a:spLocks noGrp="1"/>
          </p:cNvSpPr>
          <p:nvPr>
            <p:ph idx="1"/>
          </p:nvPr>
        </p:nvSpPr>
        <p:spPr>
          <a:xfrm>
            <a:off x="413657" y="960212"/>
            <a:ext cx="11228613" cy="1080859"/>
          </a:xfrm>
        </p:spPr>
        <p:txBody>
          <a:bodyPr/>
          <a:lstStyle/>
          <a:p>
            <a:pPr marL="0" indent="0">
              <a:buNone/>
            </a:pPr>
            <a:r>
              <a:rPr lang="en-GB" dirty="0"/>
              <a:t>Erik Erikson (1950) provides a useful development framework: however, there are several limitations when applying it to Jenny’s  situations.</a:t>
            </a:r>
          </a:p>
        </p:txBody>
      </p:sp>
      <p:sp>
        <p:nvSpPr>
          <p:cNvPr id="10" name="Slide Number Placeholder 9">
            <a:extLst>
              <a:ext uri="{FF2B5EF4-FFF2-40B4-BE49-F238E27FC236}">
                <a16:creationId xmlns:a16="http://schemas.microsoft.com/office/drawing/2014/main" id="{EB4BE199-89B6-1AB9-101B-92B91B6ABEEC}"/>
              </a:ext>
            </a:extLst>
          </p:cNvPr>
          <p:cNvSpPr>
            <a:spLocks noGrp="1"/>
          </p:cNvSpPr>
          <p:nvPr>
            <p:ph type="sldNum" sz="quarter" idx="12"/>
          </p:nvPr>
        </p:nvSpPr>
        <p:spPr/>
        <p:txBody>
          <a:bodyPr/>
          <a:lstStyle/>
          <a:p>
            <a:fld id="{6EABB59A-E86D-40BA-8E1A-A070552756BC}" type="slidenum">
              <a:rPr lang="en-GB" smtClean="0"/>
              <a:t>8</a:t>
            </a:fld>
            <a:endParaRPr lang="en-GB"/>
          </a:p>
        </p:txBody>
      </p:sp>
      <p:sp>
        <p:nvSpPr>
          <p:cNvPr id="4" name="Rectangle: Rounded Corners 3">
            <a:extLst>
              <a:ext uri="{FF2B5EF4-FFF2-40B4-BE49-F238E27FC236}">
                <a16:creationId xmlns:a16="http://schemas.microsoft.com/office/drawing/2014/main" id="{50685A65-32A1-17B8-E1D5-0CE4ED7CBDD9}"/>
              </a:ext>
            </a:extLst>
          </p:cNvPr>
          <p:cNvSpPr/>
          <p:nvPr/>
        </p:nvSpPr>
        <p:spPr>
          <a:xfrm>
            <a:off x="369254" y="2098420"/>
            <a:ext cx="2663278" cy="209005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marL="342900" indent="-342900" algn="ctr">
              <a:buAutoNum type="arabicPeriod"/>
            </a:pPr>
            <a:r>
              <a:rPr lang="en-GB" sz="1600" b="1" dirty="0">
                <a:solidFill>
                  <a:schemeClr val="tx1"/>
                </a:solidFill>
              </a:rPr>
              <a:t>Stage Rigidity</a:t>
            </a:r>
          </a:p>
          <a:p>
            <a:pPr marL="342900" indent="-342900">
              <a:buFont typeface="Arial" panose="020B0604020202020204" pitchFamily="34" charset="0"/>
              <a:buChar char="•"/>
            </a:pPr>
            <a:r>
              <a:rPr lang="en-GB" sz="1200" dirty="0">
                <a:solidFill>
                  <a:schemeClr val="tx1"/>
                </a:solidFill>
              </a:rPr>
              <a:t>Suggests development occurs in fixed stages</a:t>
            </a:r>
          </a:p>
          <a:p>
            <a:pPr marL="342900" indent="-342900">
              <a:buFont typeface="Arial" panose="020B0604020202020204" pitchFamily="34" charset="0"/>
              <a:buChar char="•"/>
            </a:pPr>
            <a:r>
              <a:rPr lang="en-GB" sz="1200" dirty="0">
                <a:solidFill>
                  <a:schemeClr val="tx1"/>
                </a:solidFill>
              </a:rPr>
              <a:t>Jenny’s early caregiving role shows that development is not always sequential or age-specific.</a:t>
            </a:r>
          </a:p>
          <a:p>
            <a:pPr marL="342900" indent="-342900">
              <a:buFont typeface="Arial" panose="020B0604020202020204" pitchFamily="34" charset="0"/>
              <a:buChar char="•"/>
            </a:pPr>
            <a:r>
              <a:rPr lang="en-GB" sz="1200" dirty="0">
                <a:solidFill>
                  <a:schemeClr val="tx1"/>
                </a:solidFill>
              </a:rPr>
              <a:t>Adolescents may experience overlapping or delayed staged (berk, 2018)</a:t>
            </a:r>
          </a:p>
        </p:txBody>
      </p:sp>
      <p:sp>
        <p:nvSpPr>
          <p:cNvPr id="5" name="Rectangle: Rounded Corners 4">
            <a:extLst>
              <a:ext uri="{FF2B5EF4-FFF2-40B4-BE49-F238E27FC236}">
                <a16:creationId xmlns:a16="http://schemas.microsoft.com/office/drawing/2014/main" id="{1BBA7773-FBA6-E825-2E39-433A226703E5}"/>
              </a:ext>
            </a:extLst>
          </p:cNvPr>
          <p:cNvSpPr/>
          <p:nvPr/>
        </p:nvSpPr>
        <p:spPr>
          <a:xfrm>
            <a:off x="3215583" y="2098420"/>
            <a:ext cx="3020785" cy="209005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solidFill>
                  <a:schemeClr val="tx1"/>
                </a:solidFill>
              </a:rPr>
              <a:t>2. </a:t>
            </a:r>
            <a:r>
              <a:rPr lang="en-GB" b="1" dirty="0">
                <a:solidFill>
                  <a:schemeClr val="tx1"/>
                </a:solidFill>
              </a:rPr>
              <a:t>Limited Empirical Evidence</a:t>
            </a:r>
          </a:p>
          <a:p>
            <a:pPr marL="171450" indent="-171450">
              <a:buFont typeface="Arial" panose="020B0604020202020204" pitchFamily="34" charset="0"/>
              <a:buChar char="•"/>
            </a:pPr>
            <a:r>
              <a:rPr lang="en-GB" sz="1200" dirty="0">
                <a:solidFill>
                  <a:schemeClr val="tx1"/>
                </a:solidFill>
              </a:rPr>
              <a:t>Much of Erikson’s theory is based on clinal observation rather than strong experimental research.</a:t>
            </a:r>
          </a:p>
          <a:p>
            <a:pPr marL="171450" indent="-171450">
              <a:buFont typeface="Arial" panose="020B0604020202020204" pitchFamily="34" charset="0"/>
              <a:buChar char="•"/>
            </a:pPr>
            <a:r>
              <a:rPr lang="en-GB" sz="1200" dirty="0">
                <a:solidFill>
                  <a:schemeClr val="tx1"/>
                </a:solidFill>
              </a:rPr>
              <a:t>Concepts such as “</a:t>
            </a:r>
            <a:r>
              <a:rPr lang="en-GB" sz="1200" dirty="0" err="1">
                <a:solidFill>
                  <a:schemeClr val="tx1"/>
                </a:solidFill>
              </a:rPr>
              <a:t>identy</a:t>
            </a:r>
            <a:r>
              <a:rPr lang="en-GB" sz="1200" dirty="0">
                <a:solidFill>
                  <a:schemeClr val="tx1"/>
                </a:solidFill>
              </a:rPr>
              <a:t> crisis” are difficult to measure objectively (</a:t>
            </a:r>
            <a:r>
              <a:rPr lang="en-GB" sz="1200" dirty="0" err="1">
                <a:solidFill>
                  <a:schemeClr val="tx1"/>
                </a:solidFill>
              </a:rPr>
              <a:t>newman</a:t>
            </a:r>
            <a:r>
              <a:rPr lang="en-GB" sz="1200" dirty="0">
                <a:solidFill>
                  <a:schemeClr val="tx1"/>
                </a:solidFill>
              </a:rPr>
              <a:t> &amp; Newman, 2018)</a:t>
            </a:r>
          </a:p>
        </p:txBody>
      </p:sp>
      <p:sp>
        <p:nvSpPr>
          <p:cNvPr id="6" name="Rectangle: Rounded Corners 5">
            <a:extLst>
              <a:ext uri="{FF2B5EF4-FFF2-40B4-BE49-F238E27FC236}">
                <a16:creationId xmlns:a16="http://schemas.microsoft.com/office/drawing/2014/main" id="{16DB1ED6-311A-633D-7DF6-B296D321E9AF}"/>
              </a:ext>
            </a:extLst>
          </p:cNvPr>
          <p:cNvSpPr/>
          <p:nvPr/>
        </p:nvSpPr>
        <p:spPr>
          <a:xfrm>
            <a:off x="6419419" y="2098420"/>
            <a:ext cx="2775857" cy="209005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solidFill>
                  <a:schemeClr val="tx1"/>
                </a:solidFill>
              </a:rPr>
              <a:t>3. Cultural Bias</a:t>
            </a:r>
          </a:p>
          <a:p>
            <a:pPr algn="ctr"/>
            <a:endParaRPr lang="en-GB" dirty="0">
              <a:solidFill>
                <a:schemeClr val="tx1"/>
              </a:solidFill>
            </a:endParaRPr>
          </a:p>
          <a:p>
            <a:pPr marL="171450" indent="-171450">
              <a:buFont typeface="Arial" panose="020B0604020202020204" pitchFamily="34" charset="0"/>
              <a:buChar char="•"/>
            </a:pPr>
            <a:r>
              <a:rPr lang="en-GB" sz="1200" dirty="0">
                <a:solidFill>
                  <a:schemeClr val="tx1"/>
                </a:solidFill>
              </a:rPr>
              <a:t>Developed within Western Contexts emphasising individual independence.</a:t>
            </a:r>
          </a:p>
          <a:p>
            <a:pPr marL="171450" indent="-171450">
              <a:buFont typeface="Arial" panose="020B0604020202020204" pitchFamily="34" charset="0"/>
              <a:buChar char="•"/>
            </a:pPr>
            <a:r>
              <a:rPr lang="en-GB" sz="1200" dirty="0">
                <a:solidFill>
                  <a:schemeClr val="tx1"/>
                </a:solidFill>
              </a:rPr>
              <a:t>Jenny’s caregiving role may reflect family obligation rather than dysfunction in some cultures.</a:t>
            </a:r>
          </a:p>
        </p:txBody>
      </p:sp>
      <p:sp>
        <p:nvSpPr>
          <p:cNvPr id="7" name="Rectangle: Rounded Corners 6">
            <a:extLst>
              <a:ext uri="{FF2B5EF4-FFF2-40B4-BE49-F238E27FC236}">
                <a16:creationId xmlns:a16="http://schemas.microsoft.com/office/drawing/2014/main" id="{03C386EA-C758-295D-6D64-417090887D28}"/>
              </a:ext>
            </a:extLst>
          </p:cNvPr>
          <p:cNvSpPr/>
          <p:nvPr/>
        </p:nvSpPr>
        <p:spPr>
          <a:xfrm>
            <a:off x="922425" y="4555672"/>
            <a:ext cx="3232132" cy="195146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solidFill>
                  <a:schemeClr val="tx1"/>
                </a:solidFill>
              </a:rPr>
              <a:t>4. Underestimates Biological &amp; Structural Factors</a:t>
            </a:r>
          </a:p>
          <a:p>
            <a:pPr marL="171450" indent="-171450">
              <a:buFont typeface="Arial" panose="020B0604020202020204" pitchFamily="34" charset="0"/>
              <a:buChar char="•"/>
            </a:pPr>
            <a:r>
              <a:rPr lang="en-GB" sz="1200" dirty="0" err="1">
                <a:solidFill>
                  <a:schemeClr val="tx1"/>
                </a:solidFill>
              </a:rPr>
              <a:t>Focuese</a:t>
            </a:r>
            <a:r>
              <a:rPr lang="en-GB" sz="1200" dirty="0">
                <a:solidFill>
                  <a:schemeClr val="tx1"/>
                </a:solidFill>
              </a:rPr>
              <a:t> heavily on social relationships.</a:t>
            </a:r>
          </a:p>
          <a:p>
            <a:r>
              <a:rPr lang="en-GB" sz="1200" dirty="0">
                <a:solidFill>
                  <a:schemeClr val="tx1"/>
                </a:solidFill>
              </a:rPr>
              <a:t>Does not fully explain the impact of:</a:t>
            </a:r>
          </a:p>
          <a:p>
            <a:pPr marL="171450" indent="-171450">
              <a:buFont typeface="Arial" panose="020B0604020202020204" pitchFamily="34" charset="0"/>
              <a:buChar char="•"/>
            </a:pPr>
            <a:r>
              <a:rPr lang="en-GB" sz="1200" dirty="0">
                <a:solidFill>
                  <a:schemeClr val="tx1"/>
                </a:solidFill>
              </a:rPr>
              <a:t>Chronic stress biology</a:t>
            </a:r>
          </a:p>
          <a:p>
            <a:pPr marL="171450" indent="-171450">
              <a:buFont typeface="Arial" panose="020B0604020202020204" pitchFamily="34" charset="0"/>
              <a:buChar char="•"/>
            </a:pPr>
            <a:r>
              <a:rPr lang="en-GB" sz="1200" dirty="0">
                <a:solidFill>
                  <a:schemeClr val="tx1"/>
                </a:solidFill>
              </a:rPr>
              <a:t>Socioeconomic pressures</a:t>
            </a:r>
          </a:p>
          <a:p>
            <a:pPr marL="171450" indent="-171450">
              <a:buFont typeface="Arial" panose="020B0604020202020204" pitchFamily="34" charset="0"/>
              <a:buChar char="•"/>
            </a:pPr>
            <a:r>
              <a:rPr lang="en-GB" sz="1200" dirty="0">
                <a:solidFill>
                  <a:schemeClr val="tx1"/>
                </a:solidFill>
              </a:rPr>
              <a:t>Mental health conditions</a:t>
            </a:r>
          </a:p>
        </p:txBody>
      </p:sp>
      <p:sp>
        <p:nvSpPr>
          <p:cNvPr id="8" name="Rectangle: Rounded Corners 7">
            <a:extLst>
              <a:ext uri="{FF2B5EF4-FFF2-40B4-BE49-F238E27FC236}">
                <a16:creationId xmlns:a16="http://schemas.microsoft.com/office/drawing/2014/main" id="{92DD7CD4-6743-961D-EAC9-CE6106CC399D}"/>
              </a:ext>
            </a:extLst>
          </p:cNvPr>
          <p:cNvSpPr/>
          <p:nvPr/>
        </p:nvSpPr>
        <p:spPr>
          <a:xfrm>
            <a:off x="4702629" y="4555672"/>
            <a:ext cx="3854962" cy="1975757"/>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solidFill>
                  <a:schemeClr val="tx1"/>
                </a:solidFill>
              </a:rPr>
              <a:t>5. Does not Fully Explain Resilience</a:t>
            </a:r>
          </a:p>
          <a:p>
            <a:pPr algn="ctr"/>
            <a:endParaRPr lang="en-GB" b="1" dirty="0">
              <a:solidFill>
                <a:schemeClr val="tx1"/>
              </a:solidFill>
            </a:endParaRPr>
          </a:p>
          <a:p>
            <a:pPr marL="171450" indent="-171450">
              <a:buFont typeface="Arial" panose="020B0604020202020204" pitchFamily="34" charset="0"/>
              <a:buChar char="•"/>
            </a:pPr>
            <a:r>
              <a:rPr lang="en-GB" sz="1200" dirty="0">
                <a:solidFill>
                  <a:schemeClr val="tx1"/>
                </a:solidFill>
              </a:rPr>
              <a:t>Some young carers develop strong coping skills and maturity.</a:t>
            </a:r>
          </a:p>
          <a:p>
            <a:pPr marL="171450" indent="-171450">
              <a:buFont typeface="Arial" panose="020B0604020202020204" pitchFamily="34" charset="0"/>
              <a:buChar char="•"/>
            </a:pPr>
            <a:r>
              <a:rPr lang="en-GB" sz="1200" dirty="0">
                <a:solidFill>
                  <a:schemeClr val="tx1"/>
                </a:solidFill>
              </a:rPr>
              <a:t>The theory may overemphasise risk of ‘role confusion’ without acknowledging adaptive strengths</a:t>
            </a:r>
          </a:p>
        </p:txBody>
      </p:sp>
      <p:sp>
        <p:nvSpPr>
          <p:cNvPr id="9" name="Rectangle: Folded Corner 8">
            <a:extLst>
              <a:ext uri="{FF2B5EF4-FFF2-40B4-BE49-F238E27FC236}">
                <a16:creationId xmlns:a16="http://schemas.microsoft.com/office/drawing/2014/main" id="{5F218AF3-27AA-D635-AB80-B8C27E53A174}"/>
              </a:ext>
            </a:extLst>
          </p:cNvPr>
          <p:cNvSpPr/>
          <p:nvPr/>
        </p:nvSpPr>
        <p:spPr>
          <a:xfrm>
            <a:off x="9561378" y="2098420"/>
            <a:ext cx="2261368" cy="4408716"/>
          </a:xfrm>
          <a:prstGeom prst="foldedCorner">
            <a:avLst>
              <a:gd name="adj" fmla="val 50000"/>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dirty="0"/>
              <a:t>While Psychosocial theory helps explain Jenny’s identity challenges, it should be combined with biological and environmental models for a more holistic assessment. </a:t>
            </a:r>
          </a:p>
        </p:txBody>
      </p:sp>
    </p:spTree>
    <p:extLst>
      <p:ext uri="{BB962C8B-B14F-4D97-AF65-F5344CB8AC3E}">
        <p14:creationId xmlns:p14="http://schemas.microsoft.com/office/powerpoint/2010/main" val="3154429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38BD4-FA80-8B8C-6EDA-28B6CE96183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445798F-6304-A8E6-51FF-DF27484AE0C9}"/>
              </a:ext>
            </a:extLst>
          </p:cNvPr>
          <p:cNvSpPr>
            <a:spLocks noGrp="1"/>
          </p:cNvSpPr>
          <p:nvPr>
            <p:ph idx="1"/>
          </p:nvPr>
        </p:nvSpPr>
        <p:spPr>
          <a:xfrm>
            <a:off x="838200" y="1840229"/>
            <a:ext cx="10515600" cy="4336733"/>
          </a:xfrm>
        </p:spPr>
        <p:txBody>
          <a:bodyPr>
            <a:normAutofit fontScale="77500" lnSpcReduction="20000"/>
          </a:bodyPr>
          <a:lstStyle/>
          <a:p>
            <a:pPr marL="0" indent="0">
              <a:buNone/>
            </a:pPr>
            <a:r>
              <a:rPr lang="en-GB" dirty="0"/>
              <a:t>In conclusion, Erik Erikson’s Psychosocial Development Theory provides a valuable framework for understanding Jenny’s experiences as a young carer. During adolescence, the successful resolution of Identity vs Role Confusion requires opportunities for independence, exploration, and peer connection. However, Jenny’s prolonged caregiving responsibilities, bereavement, and environmental stressors place her at increased risk of role confusion, emotional strain, and restricted identity development.</a:t>
            </a:r>
          </a:p>
          <a:p>
            <a:pPr marL="0" indent="0">
              <a:buNone/>
            </a:pPr>
            <a:br>
              <a:rPr lang="en-GB" dirty="0"/>
            </a:br>
            <a:endParaRPr lang="en-GB" dirty="0"/>
          </a:p>
          <a:p>
            <a:pPr marL="0" indent="0">
              <a:buNone/>
            </a:pPr>
            <a:r>
              <a:rPr lang="en-GB" dirty="0"/>
              <a:t>Despite these challenges, Erikson’s theory remains optimistic. With appropriate intervention — including emotional support, practical assistance, and opportunities for social and educational development — Jenny can still achieve healthy identity formation and positive psychosocial outcomes. While the theory has limitations, particularly regarding stage rigidity and limited biological emphasis, it offers a strong foundation for understanding the importance of timely, multi-agency support in promoting resilience and long-term wellbeing.</a:t>
            </a:r>
          </a:p>
          <a:p>
            <a:endParaRPr lang="en-GB" dirty="0"/>
          </a:p>
        </p:txBody>
      </p:sp>
      <p:sp>
        <p:nvSpPr>
          <p:cNvPr id="4" name="Slide Number Placeholder 3">
            <a:extLst>
              <a:ext uri="{FF2B5EF4-FFF2-40B4-BE49-F238E27FC236}">
                <a16:creationId xmlns:a16="http://schemas.microsoft.com/office/drawing/2014/main" id="{4AF02830-CD14-2D11-59EA-C5FE58F24FB9}"/>
              </a:ext>
            </a:extLst>
          </p:cNvPr>
          <p:cNvSpPr>
            <a:spLocks noGrp="1"/>
          </p:cNvSpPr>
          <p:nvPr>
            <p:ph type="sldNum" sz="quarter" idx="12"/>
          </p:nvPr>
        </p:nvSpPr>
        <p:spPr/>
        <p:txBody>
          <a:bodyPr/>
          <a:lstStyle/>
          <a:p>
            <a:fld id="{6EABB59A-E86D-40BA-8E1A-A070552756BC}" type="slidenum">
              <a:rPr lang="en-GB" smtClean="0"/>
              <a:t>9</a:t>
            </a:fld>
            <a:endParaRPr lang="en-GB"/>
          </a:p>
        </p:txBody>
      </p:sp>
    </p:spTree>
    <p:extLst>
      <p:ext uri="{BB962C8B-B14F-4D97-AF65-F5344CB8AC3E}">
        <p14:creationId xmlns:p14="http://schemas.microsoft.com/office/powerpoint/2010/main" val="141999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61C33-2729-DA84-A7C4-991806563311}"/>
              </a:ext>
            </a:extLst>
          </p:cNvPr>
          <p:cNvSpPr>
            <a:spLocks noGrp="1"/>
          </p:cNvSpPr>
          <p:nvPr>
            <p:ph type="title"/>
          </p:nvPr>
        </p:nvSpPr>
        <p:spPr>
          <a:xfrm>
            <a:off x="838200" y="-124732"/>
            <a:ext cx="10515600" cy="1325563"/>
          </a:xfrm>
        </p:spPr>
        <p:txBody>
          <a:bodyPr/>
          <a:lstStyle/>
          <a:p>
            <a:r>
              <a:rPr lang="en-GB" dirty="0"/>
              <a:t>Reference</a:t>
            </a:r>
          </a:p>
        </p:txBody>
      </p:sp>
      <p:sp>
        <p:nvSpPr>
          <p:cNvPr id="3" name="Content Placeholder 2">
            <a:extLst>
              <a:ext uri="{FF2B5EF4-FFF2-40B4-BE49-F238E27FC236}">
                <a16:creationId xmlns:a16="http://schemas.microsoft.com/office/drawing/2014/main" id="{4C408F62-9C46-6A88-7565-471E8FF429B4}"/>
              </a:ext>
            </a:extLst>
          </p:cNvPr>
          <p:cNvSpPr>
            <a:spLocks noGrp="1"/>
          </p:cNvSpPr>
          <p:nvPr>
            <p:ph idx="1"/>
          </p:nvPr>
        </p:nvSpPr>
        <p:spPr>
          <a:xfrm>
            <a:off x="838200" y="1200831"/>
            <a:ext cx="10515600" cy="5493882"/>
          </a:xfrm>
        </p:spPr>
        <p:txBody>
          <a:bodyPr>
            <a:normAutofit fontScale="92500"/>
          </a:bodyPr>
          <a:lstStyle/>
          <a:p>
            <a:r>
              <a:rPr lang="en-GB" dirty="0"/>
              <a:t>Berk, L.E. (2018) </a:t>
            </a:r>
            <a:r>
              <a:rPr lang="en-GB" i="1" dirty="0"/>
              <a:t>Development Through the Lifespan</a:t>
            </a:r>
            <a:r>
              <a:rPr lang="en-GB" dirty="0"/>
              <a:t>. 7th </a:t>
            </a:r>
            <a:r>
              <a:rPr lang="en-GB" dirty="0" err="1"/>
              <a:t>edn</a:t>
            </a:r>
            <a:r>
              <a:rPr lang="en-GB" dirty="0"/>
              <a:t>. Boston: Pearson.</a:t>
            </a:r>
          </a:p>
          <a:p>
            <a:r>
              <a:rPr lang="en-GB" dirty="0"/>
              <a:t>Erikson, E.H. (1950) </a:t>
            </a:r>
            <a:r>
              <a:rPr lang="en-GB" i="1" dirty="0"/>
              <a:t>Childhood and Society</a:t>
            </a:r>
            <a:r>
              <a:rPr lang="en-GB" dirty="0"/>
              <a:t>. New York: W.W. Norton.</a:t>
            </a:r>
          </a:p>
          <a:p>
            <a:r>
              <a:rPr lang="en-GB" dirty="0"/>
              <a:t>HM Government (2014) </a:t>
            </a:r>
            <a:r>
              <a:rPr lang="en-GB" i="1" dirty="0"/>
              <a:t>Care Act 2014</a:t>
            </a:r>
            <a:r>
              <a:rPr lang="en-GB" dirty="0"/>
              <a:t>. London: The Stationery Office.</a:t>
            </a:r>
          </a:p>
          <a:p>
            <a:r>
              <a:rPr lang="en-GB" dirty="0"/>
              <a:t>Newman, B.M. and Newman, P.R. (2018) </a:t>
            </a:r>
            <a:r>
              <a:rPr lang="en-GB" i="1" dirty="0"/>
              <a:t>Development Through Life: A Psychosocial Approach</a:t>
            </a:r>
            <a:r>
              <a:rPr lang="en-GB" dirty="0"/>
              <a:t>. 13th </a:t>
            </a:r>
            <a:r>
              <a:rPr lang="en-GB" dirty="0" err="1"/>
              <a:t>edn</a:t>
            </a:r>
            <a:r>
              <a:rPr lang="en-GB" dirty="0"/>
              <a:t>. Boston: Cengage Learning. </a:t>
            </a:r>
          </a:p>
          <a:p>
            <a:r>
              <a:rPr lang="en-GB" dirty="0"/>
              <a:t>Erickson stage of psychosocial development, (2023). </a:t>
            </a:r>
            <a:r>
              <a:rPr lang="en-GB" dirty="0">
                <a:solidFill>
                  <a:srgbClr val="0563C1"/>
                </a:solidFill>
                <a:hlinkClick r:id="rId3">
                  <a:extLst>
                    <a:ext uri="{A12FA001-AC4F-418D-AE19-62706E023703}">
                      <ahyp:hlinkClr xmlns:ahyp="http://schemas.microsoft.com/office/drawing/2018/hyperlinkcolor" val="tx"/>
                    </a:ext>
                  </a:extLst>
                </a:hlinkClick>
              </a:rPr>
              <a:t>https://www.communicationtheory.org/wp-content/uploads/2023/01/eriksons-stages-of-psychosocial-development.webp</a:t>
            </a:r>
            <a:r>
              <a:rPr lang="en-GB" dirty="0"/>
              <a:t> </a:t>
            </a:r>
          </a:p>
          <a:p>
            <a:r>
              <a:rPr lang="en-GB" dirty="0"/>
              <a:t>https://sourceessay.com/essay/wp-content/uploads/2022/08/image-2.png </a:t>
            </a:r>
          </a:p>
          <a:p>
            <a:r>
              <a:rPr lang="en-GB" dirty="0"/>
              <a:t>https://letslearneasily.in/eriksons-theory-of-psychosocial-development/ </a:t>
            </a:r>
          </a:p>
          <a:p>
            <a:pPr marL="0" lvl="0" indent="0">
              <a:lnSpc>
                <a:spcPct val="100000"/>
              </a:lnSpc>
              <a:spcBef>
                <a:spcPts val="0"/>
              </a:spcBef>
              <a:buNone/>
              <a:defRPr/>
            </a:pPr>
            <a:endParaRPr lang="en-GB" b="1" dirty="0"/>
          </a:p>
          <a:p>
            <a:endParaRPr lang="en-GB" dirty="0"/>
          </a:p>
        </p:txBody>
      </p:sp>
      <p:sp>
        <p:nvSpPr>
          <p:cNvPr id="4" name="Slide Number Placeholder 3">
            <a:extLst>
              <a:ext uri="{FF2B5EF4-FFF2-40B4-BE49-F238E27FC236}">
                <a16:creationId xmlns:a16="http://schemas.microsoft.com/office/drawing/2014/main" id="{868CD436-B985-2BEF-7059-3EC5DEA4B577}"/>
              </a:ext>
            </a:extLst>
          </p:cNvPr>
          <p:cNvSpPr>
            <a:spLocks noGrp="1"/>
          </p:cNvSpPr>
          <p:nvPr>
            <p:ph type="sldNum" sz="quarter" idx="12"/>
          </p:nvPr>
        </p:nvSpPr>
        <p:spPr/>
        <p:txBody>
          <a:bodyPr/>
          <a:lstStyle/>
          <a:p>
            <a:fld id="{6EABB59A-E86D-40BA-8E1A-A070552756BC}" type="slidenum">
              <a:rPr lang="en-GB" smtClean="0"/>
              <a:t>10</a:t>
            </a:fld>
            <a:endParaRPr lang="en-GB"/>
          </a:p>
        </p:txBody>
      </p:sp>
    </p:spTree>
    <p:extLst>
      <p:ext uri="{BB962C8B-B14F-4D97-AF65-F5344CB8AC3E}">
        <p14:creationId xmlns:p14="http://schemas.microsoft.com/office/powerpoint/2010/main" val="41230268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425</TotalTime>
  <Words>2577</Words>
  <Application>Microsoft Office PowerPoint</Application>
  <PresentationFormat>Widescreen</PresentationFormat>
  <Paragraphs>157</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LCHS4010 – Psychology in Health and Social care  Attachment Theory &amp; Early Years Development </vt:lpstr>
      <vt:lpstr>Introduction </vt:lpstr>
      <vt:lpstr>My chosen Theory is Psychosocial Development Theory. </vt:lpstr>
      <vt:lpstr>Linking Psychosocial Development Theory to Jenny</vt:lpstr>
      <vt:lpstr>What strategies/intervention proposed to help Jenny?</vt:lpstr>
      <vt:lpstr>How does Biological and environmental factors be influencing Jenny’s Psychological Development?</vt:lpstr>
      <vt:lpstr>What are the strengths of your chosen theory?</vt:lpstr>
      <vt:lpstr>Weaknesses of Psychosocial Development Theory</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LCHS4010 – Psychology in Health and Social care  Attachment Theory &amp; Early Years Development </dc:title>
  <dc:creator>Sherazaa Ouroussa Bibi Beelontally</dc:creator>
  <cp:lastModifiedBy>ravtepes@gmail.com</cp:lastModifiedBy>
  <cp:revision>7</cp:revision>
  <dcterms:created xsi:type="dcterms:W3CDTF">2026-03-01T10:09:08Z</dcterms:created>
  <dcterms:modified xsi:type="dcterms:W3CDTF">2026-03-15T18:54:58Z</dcterms:modified>
</cp:coreProperties>
</file>