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DBA0F-04A6-4D49-860C-09E3B5098DF7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E2D4D-5FC4-44FD-9897-F426BC70D0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181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035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11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364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139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206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003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67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978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06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670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769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002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449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CE050-6595-4B7F-9C9E-2286F1DAC27C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FD1BF-20F6-40B7-8BBC-CA754A042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636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Az4Sz9gT0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23420"/>
            <a:ext cx="7772400" cy="1470025"/>
          </a:xfrm>
        </p:spPr>
        <p:txBody>
          <a:bodyPr/>
          <a:lstStyle/>
          <a:p>
            <a:r>
              <a:rPr lang="en-US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tx1">
                    <a:alpha val="9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Group and Team Dynamics</a:t>
            </a:r>
            <a:endParaRPr lang="en-US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tx1">
                  <a:alpha val="9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78154" y="5602383"/>
            <a:ext cx="4197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Mr. Dylan Blain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4171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makes up a group</a:t>
            </a:r>
          </a:p>
          <a:p>
            <a:r>
              <a:rPr lang="en-US" dirty="0" smtClean="0"/>
              <a:t>How a group becomes a team</a:t>
            </a:r>
          </a:p>
          <a:p>
            <a:r>
              <a:rPr lang="en-US" dirty="0" smtClean="0"/>
              <a:t>Conceptual Model</a:t>
            </a:r>
          </a:p>
          <a:p>
            <a:r>
              <a:rPr lang="en-US" dirty="0" smtClean="0"/>
              <a:t>How groups are structured</a:t>
            </a:r>
          </a:p>
          <a:p>
            <a:r>
              <a:rPr lang="en-US" dirty="0" smtClean="0"/>
              <a:t>Group Cohesion</a:t>
            </a:r>
          </a:p>
          <a:p>
            <a:r>
              <a:rPr lang="en-US" dirty="0" smtClean="0"/>
              <a:t>Team Building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635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Reality of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groups real?</a:t>
            </a:r>
            <a:endParaRPr lang="en-US" dirty="0"/>
          </a:p>
          <a:p>
            <a:r>
              <a:rPr lang="en-US" dirty="0" smtClean="0"/>
              <a:t>Mixed Doubles example</a:t>
            </a:r>
            <a:endParaRPr lang="en-US" dirty="0"/>
          </a:p>
          <a:p>
            <a:r>
              <a:rPr lang="en-US" dirty="0" smtClean="0"/>
              <a:t>No ‘special chemistry’</a:t>
            </a:r>
            <a:endParaRPr lang="en-US" dirty="0"/>
          </a:p>
          <a:p>
            <a:r>
              <a:rPr lang="en-US" dirty="0" smtClean="0"/>
              <a:t>Sum of individual attributes?</a:t>
            </a:r>
          </a:p>
          <a:p>
            <a:r>
              <a:rPr lang="en-US" dirty="0" smtClean="0"/>
              <a:t>Theodore Mills (1984) – chess</a:t>
            </a:r>
          </a:p>
          <a:p>
            <a:r>
              <a:rPr lang="en-US" dirty="0" smtClean="0"/>
              <a:t>Individual </a:t>
            </a:r>
            <a:r>
              <a:rPr lang="en-US" dirty="0" err="1" smtClean="0"/>
              <a:t>behaviour</a:t>
            </a:r>
            <a:r>
              <a:rPr lang="en-US" dirty="0" smtClean="0"/>
              <a:t> is different in group situations – how?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548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Utility of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Positive or negative?</a:t>
            </a:r>
          </a:p>
          <a:p>
            <a:endParaRPr lang="en-US" dirty="0"/>
          </a:p>
          <a:p>
            <a:r>
              <a:rPr lang="en-US" dirty="0" smtClean="0"/>
              <a:t>Social Loafing, Toward Self-Deception, Conformity, Groupthink, </a:t>
            </a:r>
            <a:r>
              <a:rPr lang="en-US" smtClean="0"/>
              <a:t>Deindividuation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782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Exploring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Danish Cross Country Skiers</a:t>
            </a:r>
          </a:p>
          <a:p>
            <a:r>
              <a:rPr lang="en-US" dirty="0" smtClean="0"/>
              <a:t>People watching a tennis match</a:t>
            </a:r>
          </a:p>
          <a:p>
            <a:r>
              <a:rPr lang="en-US" dirty="0" smtClean="0"/>
              <a:t>French Canadian People</a:t>
            </a:r>
          </a:p>
          <a:p>
            <a:r>
              <a:rPr lang="en-US" dirty="0" smtClean="0"/>
              <a:t>Football fans</a:t>
            </a:r>
          </a:p>
          <a:p>
            <a:r>
              <a:rPr lang="en-US" dirty="0" smtClean="0"/>
              <a:t>Sports Teams</a:t>
            </a:r>
          </a:p>
          <a:p>
            <a:r>
              <a:rPr lang="en-US" dirty="0" smtClean="0"/>
              <a:t>Exercise Groups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680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Characteristics of Sport/Exercise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Collective Identity</a:t>
            </a:r>
          </a:p>
          <a:p>
            <a:r>
              <a:rPr lang="en-US" dirty="0" smtClean="0"/>
              <a:t>Sense of shared purpose or objectives</a:t>
            </a:r>
          </a:p>
          <a:p>
            <a:r>
              <a:rPr lang="en-US" dirty="0" smtClean="0"/>
              <a:t>Structured modes of communication</a:t>
            </a:r>
          </a:p>
          <a:p>
            <a:r>
              <a:rPr lang="en-US" dirty="0" smtClean="0"/>
              <a:t>Personal and/or task interdependence</a:t>
            </a:r>
          </a:p>
          <a:p>
            <a:r>
              <a:rPr lang="en-US" dirty="0" smtClean="0"/>
              <a:t>Interpersonal attraction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Weinberg and Gould (2008)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177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a Group Becomes a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Forming</a:t>
            </a:r>
          </a:p>
          <a:p>
            <a:endParaRPr lang="en-US" dirty="0" smtClean="0"/>
          </a:p>
          <a:p>
            <a:r>
              <a:rPr lang="en-US" dirty="0" smtClean="0">
                <a:hlinkClick r:id="rId2"/>
              </a:rPr>
              <a:t>Storming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Norming</a:t>
            </a:r>
          </a:p>
          <a:p>
            <a:endParaRPr lang="en-US" dirty="0" smtClean="0"/>
          </a:p>
          <a:p>
            <a:r>
              <a:rPr lang="en-US" dirty="0" smtClean="0"/>
              <a:t>Performing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450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Sport Team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“A collection of two or more individuals who possess a common identity, have common goals and objectives, share a common fate, exhibit structured patterns of interaction and modes of communication, hold common perceptions about group structure, are personally and instrumentally interdependent, reciprocate interpersonal attraction, and consider themselves to be a group”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dirty="0" smtClean="0"/>
              <a:t>							Carron and </a:t>
            </a:r>
            <a:r>
              <a:rPr lang="en-US" sz="2800" dirty="0" err="1" smtClean="0"/>
              <a:t>Hausenblas</a:t>
            </a:r>
            <a:r>
              <a:rPr lang="en-US" sz="2800" dirty="0" smtClean="0"/>
              <a:t> (1998)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57728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Exercise Group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“Two or more individuals participating under the direction or supervision of a leader who socially categorize themselves as a unit (i.e. “we”)”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dirty="0" smtClean="0"/>
              <a:t>							Carron and </a:t>
            </a:r>
            <a:r>
              <a:rPr lang="en-US" sz="2800" dirty="0" err="1" smtClean="0"/>
              <a:t>Hausenblas</a:t>
            </a:r>
            <a:r>
              <a:rPr lang="en-US" sz="2800" dirty="0" smtClean="0"/>
              <a:t> (1998)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 smtClean="0"/>
              <a:t>Many exercise will move beyond this definition to exhibit characteristics of groups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03191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Dynamics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“dedicated to advancing knowledge about the nature of groups, the laws of their development, and their interrelations with individuals, other groups, and larger institutions”</a:t>
            </a:r>
          </a:p>
          <a:p>
            <a:pPr marL="0" indent="0">
              <a:buNone/>
            </a:pPr>
            <a:r>
              <a:rPr lang="en-US" dirty="0"/>
              <a:t>	</a:t>
            </a:r>
            <a:endParaRPr lang="en-US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Cartwright and Zander (1968)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383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73073" y="3097917"/>
            <a:ext cx="2121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Actual Productivity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621815" y="3107161"/>
            <a:ext cx="2121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Potential Productivity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324810" y="3097917"/>
            <a:ext cx="2121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Process Losses</a:t>
            </a:r>
            <a:endParaRPr lang="en-US" sz="2800" dirty="0"/>
          </a:p>
        </p:txBody>
      </p:sp>
      <p:sp>
        <p:nvSpPr>
          <p:cNvPr id="9" name="Equal 8"/>
          <p:cNvSpPr/>
          <p:nvPr/>
        </p:nvSpPr>
        <p:spPr>
          <a:xfrm>
            <a:off x="2865365" y="3438687"/>
            <a:ext cx="542096" cy="418218"/>
          </a:xfrm>
          <a:prstGeom prst="math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>
            <a:off x="5901104" y="3438687"/>
            <a:ext cx="557584" cy="418218"/>
          </a:xfrm>
          <a:prstGeom prst="mathMinu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738475" y="5574527"/>
            <a:ext cx="2948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Steiner (1972)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84582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Steiner’s (1972) Model</a:t>
            </a:r>
          </a:p>
          <a:p>
            <a:endParaRPr lang="en-US" dirty="0"/>
          </a:p>
          <a:p>
            <a:r>
              <a:rPr lang="en-US" dirty="0" err="1" smtClean="0"/>
              <a:t>Ringlemann</a:t>
            </a:r>
            <a:r>
              <a:rPr lang="en-US" dirty="0" smtClean="0"/>
              <a:t> Effect</a:t>
            </a:r>
          </a:p>
          <a:p>
            <a:r>
              <a:rPr lang="en-US" dirty="0" smtClean="0"/>
              <a:t>Social Loafing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986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Conceptual Framework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669703" y="6187349"/>
            <a:ext cx="30170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Carron and </a:t>
            </a:r>
            <a:r>
              <a:rPr lang="en-US" dirty="0" err="1"/>
              <a:t>Hausenblas</a:t>
            </a:r>
            <a:r>
              <a:rPr lang="en-US" dirty="0"/>
              <a:t> (1998)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920705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Member Attributes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5325912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Environment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2075453" y="3410189"/>
            <a:ext cx="120810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Structure</a:t>
            </a:r>
            <a:endParaRPr lang="en-US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847626" y="3410189"/>
            <a:ext cx="1156085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Cohesion</a:t>
            </a:r>
            <a:endParaRPr lang="en-US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5545796" y="3410189"/>
            <a:ext cx="1269127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Processes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7324484" y="1966871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Individual Outcomes</a:t>
            </a:r>
            <a:endParaRPr lang="en-US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7324484" y="4719022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Team Outcomes</a:t>
            </a:r>
            <a:endParaRPr lang="en-US" sz="2000" dirty="0"/>
          </a:p>
        </p:txBody>
      </p:sp>
      <p:cxnSp>
        <p:nvCxnSpPr>
          <p:cNvPr id="13" name="Elbow Connector 12"/>
          <p:cNvCxnSpPr>
            <a:stCxn id="5" idx="3"/>
            <a:endCxn id="7" idx="0"/>
          </p:cNvCxnSpPr>
          <p:nvPr/>
        </p:nvCxnSpPr>
        <p:spPr>
          <a:xfrm>
            <a:off x="2555596" y="2274648"/>
            <a:ext cx="123907" cy="1135541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endCxn id="7" idx="2"/>
          </p:cNvCxnSpPr>
          <p:nvPr/>
        </p:nvCxnSpPr>
        <p:spPr>
          <a:xfrm rot="5400000" flipH="1" flipV="1">
            <a:off x="1881978" y="4528388"/>
            <a:ext cx="1207838" cy="387212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Elbow Connector 18"/>
          <p:cNvCxnSpPr>
            <a:stCxn id="7" idx="3"/>
            <a:endCxn id="8" idx="1"/>
          </p:cNvCxnSpPr>
          <p:nvPr/>
        </p:nvCxnSpPr>
        <p:spPr>
          <a:xfrm>
            <a:off x="3283553" y="3764132"/>
            <a:ext cx="564073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8" idx="3"/>
            <a:endCxn id="9" idx="1"/>
          </p:cNvCxnSpPr>
          <p:nvPr/>
        </p:nvCxnSpPr>
        <p:spPr>
          <a:xfrm>
            <a:off x="5003711" y="3764132"/>
            <a:ext cx="542085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9" idx="3"/>
            <a:endCxn id="11" idx="1"/>
          </p:cNvCxnSpPr>
          <p:nvPr/>
        </p:nvCxnSpPr>
        <p:spPr>
          <a:xfrm>
            <a:off x="6814923" y="3764132"/>
            <a:ext cx="509561" cy="1308833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Elbow Connector 27"/>
          <p:cNvCxnSpPr>
            <a:endCxn id="10" idx="1"/>
          </p:cNvCxnSpPr>
          <p:nvPr/>
        </p:nvCxnSpPr>
        <p:spPr>
          <a:xfrm rot="5400000" flipH="1" flipV="1">
            <a:off x="6407776" y="2614919"/>
            <a:ext cx="1210812" cy="622603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1602454" y="2982534"/>
            <a:ext cx="68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Roles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1602453" y="4118075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Norms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832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Pick a successful team of your choice &amp; explore what made them so successful?</a:t>
            </a:r>
          </a:p>
          <a:p>
            <a:r>
              <a:rPr lang="en-US" dirty="0" err="1" smtClean="0"/>
              <a:t>Categorise</a:t>
            </a:r>
            <a:r>
              <a:rPr lang="en-US" dirty="0" smtClean="0"/>
              <a:t> your findings into the conceptual model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967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Roles</a:t>
            </a:r>
          </a:p>
          <a:p>
            <a:pPr lvl="1"/>
            <a:r>
              <a:rPr lang="en-US" dirty="0" smtClean="0"/>
              <a:t>Formal/informal</a:t>
            </a:r>
          </a:p>
          <a:p>
            <a:pPr lvl="1"/>
            <a:r>
              <a:rPr lang="en-US" dirty="0" smtClean="0"/>
              <a:t>Role acceptance/role clarity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Norms</a:t>
            </a:r>
          </a:p>
          <a:p>
            <a:pPr lvl="1"/>
            <a:r>
              <a:rPr lang="en-US" dirty="0" smtClean="0"/>
              <a:t>Expectations/</a:t>
            </a:r>
            <a:r>
              <a:rPr lang="en-US" dirty="0" err="1" smtClean="0"/>
              <a:t>behaviours</a:t>
            </a:r>
            <a:r>
              <a:rPr lang="en-US" dirty="0" smtClean="0"/>
              <a:t> expected</a:t>
            </a:r>
          </a:p>
          <a:p>
            <a:pPr lvl="1"/>
            <a:r>
              <a:rPr lang="en-US" dirty="0" smtClean="0"/>
              <a:t>Norm of productivity (role models)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2807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Roles &amp; Norms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Task</a:t>
            </a:r>
          </a:p>
          <a:p>
            <a:pPr lvl="1"/>
            <a:r>
              <a:rPr lang="en-US" dirty="0" smtClean="0"/>
              <a:t>Identify the main/formal roles within a group of your choice</a:t>
            </a:r>
          </a:p>
          <a:p>
            <a:pPr lvl="1"/>
            <a:r>
              <a:rPr lang="en-US" dirty="0" smtClean="0"/>
              <a:t>Identify the informal roles that emerge within the group</a:t>
            </a:r>
          </a:p>
          <a:p>
            <a:pPr lvl="1"/>
            <a:r>
              <a:rPr lang="en-US" dirty="0" smtClean="0"/>
              <a:t>Identify some norm </a:t>
            </a:r>
            <a:r>
              <a:rPr lang="en-US" dirty="0" err="1" smtClean="0"/>
              <a:t>behaviours</a:t>
            </a:r>
            <a:r>
              <a:rPr lang="en-US" dirty="0" smtClean="0"/>
              <a:t> for these roles</a:t>
            </a:r>
          </a:p>
          <a:p>
            <a:pPr lvl="1"/>
            <a:endParaRPr lang="en-US" dirty="0"/>
          </a:p>
          <a:p>
            <a:pPr lvl="1"/>
            <a:r>
              <a:rPr lang="en-US" smtClean="0"/>
              <a:t>Articles</a:t>
            </a:r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0282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Developing effective team climate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Social Support</a:t>
            </a:r>
          </a:p>
          <a:p>
            <a:r>
              <a:rPr lang="en-US" dirty="0" smtClean="0"/>
              <a:t>Proximity</a:t>
            </a:r>
          </a:p>
          <a:p>
            <a:r>
              <a:rPr lang="en-US" dirty="0" smtClean="0"/>
              <a:t>Distinctiveness</a:t>
            </a:r>
          </a:p>
          <a:p>
            <a:r>
              <a:rPr lang="en-US" dirty="0" smtClean="0"/>
              <a:t>Fairness</a:t>
            </a:r>
          </a:p>
          <a:p>
            <a:r>
              <a:rPr lang="en-US" dirty="0" smtClean="0"/>
              <a:t>Similarity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6766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 Cohesion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Defining Cohesion (Task and Social)</a:t>
            </a:r>
          </a:p>
          <a:p>
            <a:r>
              <a:rPr lang="en-US" dirty="0" smtClean="0"/>
              <a:t>Conceptual model of cohesion</a:t>
            </a:r>
          </a:p>
          <a:p>
            <a:r>
              <a:rPr lang="en-US" dirty="0" smtClean="0"/>
              <a:t>Determinants of Team Cohesion</a:t>
            </a:r>
          </a:p>
          <a:p>
            <a:r>
              <a:rPr lang="en-US" dirty="0" smtClean="0"/>
              <a:t>Consequences of Team Cohesion</a:t>
            </a:r>
          </a:p>
          <a:p>
            <a:r>
              <a:rPr lang="en-US" dirty="0" smtClean="0"/>
              <a:t>Developing </a:t>
            </a:r>
            <a:r>
              <a:rPr lang="en-US" smtClean="0"/>
              <a:t>Team Cohesion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066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Cohaesus</a:t>
            </a:r>
            <a:endParaRPr lang="en-US" dirty="0" smtClean="0"/>
          </a:p>
          <a:p>
            <a:r>
              <a:rPr lang="en-US" dirty="0" smtClean="0"/>
              <a:t>To cleave/to stick together</a:t>
            </a:r>
          </a:p>
          <a:p>
            <a:endParaRPr lang="en-US" dirty="0"/>
          </a:p>
          <a:p>
            <a:r>
              <a:rPr lang="en-US" dirty="0" smtClean="0"/>
              <a:t>Cohesion reflects the strength of the bond among members with a group</a:t>
            </a:r>
          </a:p>
          <a:p>
            <a:endParaRPr lang="en-US" dirty="0"/>
          </a:p>
          <a:p>
            <a:r>
              <a:rPr lang="en-US" dirty="0" smtClean="0"/>
              <a:t>Attractiveness to group </a:t>
            </a:r>
            <a:r>
              <a:rPr lang="en-US" dirty="0" err="1" smtClean="0"/>
              <a:t>vs</a:t>
            </a:r>
            <a:r>
              <a:rPr lang="en-US" dirty="0" smtClean="0"/>
              <a:t> Resistance for disruption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9376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“a dynamic process which is reflected in the tendency for a group to stick together and remain united in the pursuit of its instrumental objectives and/or for the satisfaction of member affective needs”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			Carron, Brawley and </a:t>
            </a:r>
            <a:r>
              <a:rPr lang="en-US" dirty="0" err="1" smtClean="0"/>
              <a:t>Widmeyer</a:t>
            </a:r>
            <a:r>
              <a:rPr lang="en-US" dirty="0" smtClean="0"/>
              <a:t>, 1997)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0036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Task Cohesion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Degree that group members work together to achieve common goals and objectives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Social Cohesion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Reflects the interpersonal attraction among group members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582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546858" y="3498726"/>
            <a:ext cx="1982523" cy="5847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Cohesion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787427" y="21486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Environmental Factors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787427" y="4593493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Personal Factors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5725762" y="23010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Leadership Factors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878162" y="4855103"/>
            <a:ext cx="2325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Team Factors</a:t>
            </a:r>
            <a:endParaRPr lang="en-US" sz="2800" dirty="0"/>
          </a:p>
        </p:txBody>
      </p:sp>
      <p:cxnSp>
        <p:nvCxnSpPr>
          <p:cNvPr id="10" name="Elbow Connector 9"/>
          <p:cNvCxnSpPr/>
          <p:nvPr/>
        </p:nvCxnSpPr>
        <p:spPr>
          <a:xfrm rot="16200000" flipH="1">
            <a:off x="2734928" y="2577796"/>
            <a:ext cx="927460" cy="9144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5400000" flipH="1" flipV="1">
            <a:off x="2705136" y="4119825"/>
            <a:ext cx="987045" cy="9144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>
            <a:endCxn id="4" idx="3"/>
          </p:cNvCxnSpPr>
          <p:nvPr/>
        </p:nvCxnSpPr>
        <p:spPr>
          <a:xfrm rot="5400000">
            <a:off x="5422844" y="2956615"/>
            <a:ext cx="941036" cy="727962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/>
          <p:nvPr/>
        </p:nvCxnSpPr>
        <p:spPr>
          <a:xfrm rot="16200000" flipV="1">
            <a:off x="5432984" y="4030744"/>
            <a:ext cx="920758" cy="727963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75470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Consequences of Cohesion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6061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Using your previous example, identify aspects that could have influenced the cohesion of you chosen group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687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1378473" y="2674757"/>
            <a:ext cx="6272827" cy="239820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US" dirty="0" smtClean="0"/>
              <a:t>Team Building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Team Building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669703" y="6187349"/>
            <a:ext cx="30170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Carron and </a:t>
            </a:r>
            <a:r>
              <a:rPr lang="en-US" dirty="0" err="1"/>
              <a:t>Hausenblas</a:t>
            </a:r>
            <a:r>
              <a:rPr lang="en-US" dirty="0"/>
              <a:t> (1998)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920705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Member Attributes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5325912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Environment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2075453" y="3410189"/>
            <a:ext cx="120810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Structure</a:t>
            </a:r>
            <a:endParaRPr lang="en-US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847626" y="3410189"/>
            <a:ext cx="1156085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Cohesion</a:t>
            </a:r>
            <a:endParaRPr lang="en-US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5545796" y="3410189"/>
            <a:ext cx="1269127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Processes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7324484" y="1966871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Individual Outcomes</a:t>
            </a:r>
            <a:endParaRPr lang="en-US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7324484" y="4719022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Team Outcomes</a:t>
            </a:r>
            <a:endParaRPr lang="en-US" sz="2000" dirty="0"/>
          </a:p>
        </p:txBody>
      </p:sp>
      <p:cxnSp>
        <p:nvCxnSpPr>
          <p:cNvPr id="13" name="Elbow Connector 12"/>
          <p:cNvCxnSpPr>
            <a:stCxn id="5" idx="3"/>
            <a:endCxn id="7" idx="0"/>
          </p:cNvCxnSpPr>
          <p:nvPr/>
        </p:nvCxnSpPr>
        <p:spPr>
          <a:xfrm>
            <a:off x="2555596" y="2274648"/>
            <a:ext cx="123907" cy="1135541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endCxn id="7" idx="2"/>
          </p:cNvCxnSpPr>
          <p:nvPr/>
        </p:nvCxnSpPr>
        <p:spPr>
          <a:xfrm rot="5400000" flipH="1" flipV="1">
            <a:off x="1881978" y="4528388"/>
            <a:ext cx="1207838" cy="387212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Elbow Connector 18"/>
          <p:cNvCxnSpPr>
            <a:stCxn id="7" idx="3"/>
            <a:endCxn id="8" idx="1"/>
          </p:cNvCxnSpPr>
          <p:nvPr/>
        </p:nvCxnSpPr>
        <p:spPr>
          <a:xfrm>
            <a:off x="3283553" y="3764132"/>
            <a:ext cx="564073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8" idx="3"/>
            <a:endCxn id="9" idx="1"/>
          </p:cNvCxnSpPr>
          <p:nvPr/>
        </p:nvCxnSpPr>
        <p:spPr>
          <a:xfrm>
            <a:off x="5003711" y="3764132"/>
            <a:ext cx="542085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9" idx="3"/>
            <a:endCxn id="11" idx="1"/>
          </p:cNvCxnSpPr>
          <p:nvPr/>
        </p:nvCxnSpPr>
        <p:spPr>
          <a:xfrm>
            <a:off x="6814923" y="3764132"/>
            <a:ext cx="509561" cy="1308833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Elbow Connector 27"/>
          <p:cNvCxnSpPr>
            <a:endCxn id="10" idx="1"/>
          </p:cNvCxnSpPr>
          <p:nvPr/>
        </p:nvCxnSpPr>
        <p:spPr>
          <a:xfrm rot="5400000" flipH="1" flipV="1">
            <a:off x="6407776" y="2614919"/>
            <a:ext cx="1210812" cy="622603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71320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Weinberg, R.S. and Gould, D. (1995) </a:t>
            </a:r>
            <a:r>
              <a:rPr lang="en-US" i="1" dirty="0" smtClean="0"/>
              <a:t>Foundations of sport and exercise psychology</a:t>
            </a:r>
            <a:r>
              <a:rPr lang="en-US" dirty="0" smtClean="0"/>
              <a:t> </a:t>
            </a:r>
          </a:p>
          <a:p>
            <a:r>
              <a:rPr lang="en-US" dirty="0" smtClean="0"/>
              <a:t>Cox, R.H. (2002) </a:t>
            </a:r>
            <a:r>
              <a:rPr lang="en-US" i="1" dirty="0" smtClean="0"/>
              <a:t>Sport Psychology: Concepts and applications</a:t>
            </a:r>
          </a:p>
          <a:p>
            <a:r>
              <a:rPr lang="en-US" dirty="0" smtClean="0"/>
              <a:t>Carron, A and. </a:t>
            </a:r>
            <a:r>
              <a:rPr lang="en-US" dirty="0" err="1" smtClean="0"/>
              <a:t>Hausenblas</a:t>
            </a:r>
            <a:r>
              <a:rPr lang="en-US" dirty="0" smtClean="0"/>
              <a:t>, A. (1998) </a:t>
            </a:r>
            <a:r>
              <a:rPr lang="en-US" i="1" dirty="0" smtClean="0"/>
              <a:t>Group Dynamics in Sport</a:t>
            </a:r>
            <a:r>
              <a:rPr lang="en-US" dirty="0" smtClean="0"/>
              <a:t>, US: </a:t>
            </a:r>
            <a:r>
              <a:rPr lang="en-US" dirty="0" err="1" smtClean="0"/>
              <a:t>BookCrafters</a:t>
            </a:r>
            <a:endParaRPr lang="en-US" dirty="0" smtClean="0"/>
          </a:p>
          <a:p>
            <a:endParaRPr lang="en-US" i="1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66937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613</Words>
  <Application>Microsoft Office PowerPoint</Application>
  <PresentationFormat>On-screen Show (4:3)</PresentationFormat>
  <Paragraphs>149</Paragraphs>
  <Slides>26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Group and Team Dynamics</vt:lpstr>
      <vt:lpstr>Objectives</vt:lpstr>
      <vt:lpstr>The Reality of Groups</vt:lpstr>
      <vt:lpstr>Utility of Groups</vt:lpstr>
      <vt:lpstr>Exploring Groups</vt:lpstr>
      <vt:lpstr>Characteristics of Sport/Exercise Groups</vt:lpstr>
      <vt:lpstr>How a Group Becomes a Team</vt:lpstr>
      <vt:lpstr>A Sport Team Defined</vt:lpstr>
      <vt:lpstr>An Exercise Group Defined</vt:lpstr>
      <vt:lpstr>Group Dynamics</vt:lpstr>
      <vt:lpstr>Group Effectiveness</vt:lpstr>
      <vt:lpstr>Group Effectiveness</vt:lpstr>
      <vt:lpstr>Conceptual Framework</vt:lpstr>
      <vt:lpstr>Task</vt:lpstr>
      <vt:lpstr>Group Structure</vt:lpstr>
      <vt:lpstr>Roles &amp; Norms</vt:lpstr>
      <vt:lpstr>Developing effective team climate</vt:lpstr>
      <vt:lpstr>Team Cohesion</vt:lpstr>
      <vt:lpstr>Cohesion</vt:lpstr>
      <vt:lpstr>Cohesion</vt:lpstr>
      <vt:lpstr>Cohesion</vt:lpstr>
      <vt:lpstr>Cohesion</vt:lpstr>
      <vt:lpstr>Consequences of Cohesion</vt:lpstr>
      <vt:lpstr>Task</vt:lpstr>
      <vt:lpstr>Team Building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and Team Dynamics</dc:title>
  <dc:creator>Administrator</dc:creator>
  <cp:lastModifiedBy>Administrator</cp:lastModifiedBy>
  <cp:revision>1</cp:revision>
  <dcterms:created xsi:type="dcterms:W3CDTF">2015-11-03T15:11:44Z</dcterms:created>
  <dcterms:modified xsi:type="dcterms:W3CDTF">2015-11-03T15:12:38Z</dcterms:modified>
</cp:coreProperties>
</file>