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8" r:id="rId2"/>
    <p:sldId id="259" r:id="rId3"/>
    <p:sldId id="260" r:id="rId4"/>
    <p:sldId id="263" r:id="rId5"/>
    <p:sldId id="275" r:id="rId6"/>
    <p:sldId id="262" r:id="rId7"/>
    <p:sldId id="272" r:id="rId8"/>
    <p:sldId id="276" r:id="rId9"/>
    <p:sldId id="284" r:id="rId10"/>
    <p:sldId id="264" r:id="rId11"/>
    <p:sldId id="277" r:id="rId12"/>
    <p:sldId id="267" r:id="rId13"/>
    <p:sldId id="266" r:id="rId14"/>
    <p:sldId id="265" r:id="rId15"/>
    <p:sldId id="278" r:id="rId16"/>
    <p:sldId id="282" r:id="rId17"/>
    <p:sldId id="285" r:id="rId18"/>
    <p:sldId id="286" r:id="rId19"/>
    <p:sldId id="268" r:id="rId20"/>
    <p:sldId id="279" r:id="rId21"/>
    <p:sldId id="274" r:id="rId22"/>
    <p:sldId id="281" r:id="rId23"/>
    <p:sldId id="270" r:id="rId24"/>
    <p:sldId id="280" r:id="rId25"/>
    <p:sldId id="261" r:id="rId26"/>
    <p:sldId id="271" r:id="rId27"/>
    <p:sldId id="283"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608" autoAdjust="0"/>
    <p:restoredTop sz="94660"/>
  </p:normalViewPr>
  <p:slideViewPr>
    <p:cSldViewPr snapToGrid="0">
      <p:cViewPr varScale="1">
        <p:scale>
          <a:sx n="68" d="100"/>
          <a:sy n="68" d="100"/>
        </p:scale>
        <p:origin x="54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4.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E9E85F-39F1-4FDC-9FB2-FF635DC63A4E}" type="doc">
      <dgm:prSet loTypeId="urn:microsoft.com/office/officeart/2005/8/layout/arrow5" loCatId="relationship" qsTypeId="urn:microsoft.com/office/officeart/2005/8/quickstyle/simple1" qsCatId="simple" csTypeId="urn:microsoft.com/office/officeart/2005/8/colors/accent0_3" csCatId="mainScheme"/>
      <dgm:spPr/>
      <dgm:t>
        <a:bodyPr/>
        <a:lstStyle/>
        <a:p>
          <a:endParaRPr lang="en-US"/>
        </a:p>
      </dgm:t>
    </dgm:pt>
    <dgm:pt modelId="{AB7BFCBC-4C2B-4010-BC5F-DCFECEE46B17}">
      <dgm:prSet/>
      <dgm:spPr/>
      <dgm:t>
        <a:bodyPr/>
        <a:lstStyle/>
        <a:p>
          <a:r>
            <a:rPr lang="en-GB" dirty="0"/>
            <a:t>(SHSS6071)  </a:t>
          </a:r>
          <a:endParaRPr lang="en-US" dirty="0"/>
        </a:p>
      </dgm:t>
    </dgm:pt>
    <dgm:pt modelId="{0A33BD86-9528-42BD-8ACD-E4170FF4776C}" type="parTrans" cxnId="{618F520D-5729-41D8-BF1F-6C776C05D69D}">
      <dgm:prSet/>
      <dgm:spPr/>
      <dgm:t>
        <a:bodyPr/>
        <a:lstStyle/>
        <a:p>
          <a:endParaRPr lang="en-US"/>
        </a:p>
      </dgm:t>
    </dgm:pt>
    <dgm:pt modelId="{6FCED2BD-3463-4495-B020-33C304D22820}" type="sibTrans" cxnId="{618F520D-5729-41D8-BF1F-6C776C05D69D}">
      <dgm:prSet/>
      <dgm:spPr/>
      <dgm:t>
        <a:bodyPr/>
        <a:lstStyle/>
        <a:p>
          <a:endParaRPr lang="en-US"/>
        </a:p>
      </dgm:t>
    </dgm:pt>
    <dgm:pt modelId="{CBBE257D-8F1B-44D6-B5D1-BD1009555C84}">
      <dgm:prSet/>
      <dgm:spPr/>
      <dgm:t>
        <a:bodyPr/>
        <a:lstStyle/>
        <a:p>
          <a:r>
            <a:rPr lang="en-GB" dirty="0"/>
            <a:t>Louise Griffiths</a:t>
          </a:r>
          <a:endParaRPr lang="en-US" dirty="0"/>
        </a:p>
      </dgm:t>
    </dgm:pt>
    <dgm:pt modelId="{5981D9D4-130F-477F-BC0F-8FD5579D7565}" type="parTrans" cxnId="{6D960E3E-BEC6-49BC-A448-DD645830E2F8}">
      <dgm:prSet/>
      <dgm:spPr/>
      <dgm:t>
        <a:bodyPr/>
        <a:lstStyle/>
        <a:p>
          <a:endParaRPr lang="en-US"/>
        </a:p>
      </dgm:t>
    </dgm:pt>
    <dgm:pt modelId="{514042F3-E447-40CC-8646-3166461AB824}" type="sibTrans" cxnId="{6D960E3E-BEC6-49BC-A448-DD645830E2F8}">
      <dgm:prSet/>
      <dgm:spPr/>
      <dgm:t>
        <a:bodyPr/>
        <a:lstStyle/>
        <a:p>
          <a:endParaRPr lang="en-US"/>
        </a:p>
      </dgm:t>
    </dgm:pt>
    <dgm:pt modelId="{4DB677DF-23D0-4A97-8CB6-F9AFE8AB47B4}">
      <dgm:prSet/>
      <dgm:spPr/>
      <dgm:t>
        <a:bodyPr/>
        <a:lstStyle/>
        <a:p>
          <a:r>
            <a:rPr lang="en-GB" dirty="0"/>
            <a:t>Sarah Howells</a:t>
          </a:r>
          <a:endParaRPr lang="en-US" dirty="0"/>
        </a:p>
      </dgm:t>
    </dgm:pt>
    <dgm:pt modelId="{38A9D028-3B84-4064-8A3D-E9D84563E42E}" type="parTrans" cxnId="{801054F0-6CA7-40BF-B718-AE014D4AD05D}">
      <dgm:prSet/>
      <dgm:spPr/>
      <dgm:t>
        <a:bodyPr/>
        <a:lstStyle/>
        <a:p>
          <a:endParaRPr lang="en-US"/>
        </a:p>
      </dgm:t>
    </dgm:pt>
    <dgm:pt modelId="{2FB3970E-EDF5-443D-847E-41720D13BA4C}" type="sibTrans" cxnId="{801054F0-6CA7-40BF-B718-AE014D4AD05D}">
      <dgm:prSet/>
      <dgm:spPr/>
      <dgm:t>
        <a:bodyPr/>
        <a:lstStyle/>
        <a:p>
          <a:endParaRPr lang="en-US"/>
        </a:p>
      </dgm:t>
    </dgm:pt>
    <dgm:pt modelId="{064185C3-790E-46CC-BE26-6250EFC17574}">
      <dgm:prSet/>
      <dgm:spPr/>
      <dgm:t>
        <a:bodyPr/>
        <a:lstStyle/>
        <a:p>
          <a:r>
            <a:rPr lang="en-GB" dirty="0" err="1"/>
            <a:t>Yodit</a:t>
          </a:r>
          <a:r>
            <a:rPr lang="en-GB" dirty="0"/>
            <a:t>  </a:t>
          </a:r>
          <a:r>
            <a:rPr lang="en-GB" dirty="0" err="1"/>
            <a:t>Bein</a:t>
          </a:r>
          <a:endParaRPr lang="en-US" dirty="0"/>
        </a:p>
      </dgm:t>
    </dgm:pt>
    <dgm:pt modelId="{D37B736F-D0E8-44A7-B3CF-CD6E0D32E778}" type="parTrans" cxnId="{178B4CF7-459D-42EE-AF68-9AFAF51DDCDB}">
      <dgm:prSet/>
      <dgm:spPr/>
      <dgm:t>
        <a:bodyPr/>
        <a:lstStyle/>
        <a:p>
          <a:endParaRPr lang="en-US"/>
        </a:p>
      </dgm:t>
    </dgm:pt>
    <dgm:pt modelId="{87EAB269-407E-435B-8F72-CA8BE2AAF021}" type="sibTrans" cxnId="{178B4CF7-459D-42EE-AF68-9AFAF51DDCDB}">
      <dgm:prSet/>
      <dgm:spPr/>
      <dgm:t>
        <a:bodyPr/>
        <a:lstStyle/>
        <a:p>
          <a:endParaRPr lang="en-US"/>
        </a:p>
      </dgm:t>
    </dgm:pt>
    <dgm:pt modelId="{83F1852A-30D7-4C58-8E2D-DDD22A54021C}">
      <dgm:prSet/>
      <dgm:spPr/>
      <dgm:t>
        <a:bodyPr/>
        <a:lstStyle/>
        <a:p>
          <a:r>
            <a:rPr lang="en-GB" dirty="0"/>
            <a:t>Rachel Evans</a:t>
          </a:r>
          <a:endParaRPr lang="en-US" dirty="0"/>
        </a:p>
      </dgm:t>
    </dgm:pt>
    <dgm:pt modelId="{B0285587-6EAC-4EC4-A18C-EBD19AEC35E7}" type="parTrans" cxnId="{F4227883-E794-49D1-904B-ADD048D2E26C}">
      <dgm:prSet/>
      <dgm:spPr/>
      <dgm:t>
        <a:bodyPr/>
        <a:lstStyle/>
        <a:p>
          <a:endParaRPr lang="en-US"/>
        </a:p>
      </dgm:t>
    </dgm:pt>
    <dgm:pt modelId="{CF7C2B28-0310-4F83-983D-A2B4B8FBA4F9}" type="sibTrans" cxnId="{F4227883-E794-49D1-904B-ADD048D2E26C}">
      <dgm:prSet/>
      <dgm:spPr/>
      <dgm:t>
        <a:bodyPr/>
        <a:lstStyle/>
        <a:p>
          <a:endParaRPr lang="en-US"/>
        </a:p>
      </dgm:t>
    </dgm:pt>
    <dgm:pt modelId="{5AC81282-D751-44F2-94F7-0E0CE54195F6}">
      <dgm:prSet/>
      <dgm:spPr/>
      <dgm:t>
        <a:bodyPr/>
        <a:lstStyle/>
        <a:p>
          <a:r>
            <a:rPr lang="en-GB" dirty="0"/>
            <a:t>Sarah Bennett </a:t>
          </a:r>
          <a:endParaRPr lang="en-US" dirty="0"/>
        </a:p>
      </dgm:t>
    </dgm:pt>
    <dgm:pt modelId="{AC8F24AA-BF3E-4421-A999-74D6C22B7CBD}" type="parTrans" cxnId="{8A222386-22BA-4CF8-AE3D-26D7690EDFD7}">
      <dgm:prSet/>
      <dgm:spPr/>
      <dgm:t>
        <a:bodyPr/>
        <a:lstStyle/>
        <a:p>
          <a:endParaRPr lang="en-US"/>
        </a:p>
      </dgm:t>
    </dgm:pt>
    <dgm:pt modelId="{F1A005EA-726B-4D86-B7D9-538DBA6F8819}" type="sibTrans" cxnId="{8A222386-22BA-4CF8-AE3D-26D7690EDFD7}">
      <dgm:prSet/>
      <dgm:spPr/>
      <dgm:t>
        <a:bodyPr/>
        <a:lstStyle/>
        <a:p>
          <a:endParaRPr lang="en-US"/>
        </a:p>
      </dgm:t>
    </dgm:pt>
    <dgm:pt modelId="{2452343B-4C85-4DE5-B4BB-D031AEE202BD}" type="pres">
      <dgm:prSet presAssocID="{42E9E85F-39F1-4FDC-9FB2-FF635DC63A4E}" presName="diagram" presStyleCnt="0">
        <dgm:presLayoutVars>
          <dgm:dir/>
          <dgm:resizeHandles val="exact"/>
        </dgm:presLayoutVars>
      </dgm:prSet>
      <dgm:spPr/>
    </dgm:pt>
    <dgm:pt modelId="{6A7FB439-647B-4432-8D79-A4A170E084EE}" type="pres">
      <dgm:prSet presAssocID="{AB7BFCBC-4C2B-4010-BC5F-DCFECEE46B17}" presName="arrow" presStyleLbl="node1" presStyleIdx="0" presStyleCnt="6">
        <dgm:presLayoutVars>
          <dgm:bulletEnabled val="1"/>
        </dgm:presLayoutVars>
      </dgm:prSet>
      <dgm:spPr/>
    </dgm:pt>
    <dgm:pt modelId="{04C5CF3D-7441-44D6-889D-38E1311EE74D}" type="pres">
      <dgm:prSet presAssocID="{CBBE257D-8F1B-44D6-B5D1-BD1009555C84}" presName="arrow" presStyleLbl="node1" presStyleIdx="1" presStyleCnt="6">
        <dgm:presLayoutVars>
          <dgm:bulletEnabled val="1"/>
        </dgm:presLayoutVars>
      </dgm:prSet>
      <dgm:spPr/>
    </dgm:pt>
    <dgm:pt modelId="{6D54B544-A3F6-4086-957D-1916F69A9094}" type="pres">
      <dgm:prSet presAssocID="{4DB677DF-23D0-4A97-8CB6-F9AFE8AB47B4}" presName="arrow" presStyleLbl="node1" presStyleIdx="2" presStyleCnt="6">
        <dgm:presLayoutVars>
          <dgm:bulletEnabled val="1"/>
        </dgm:presLayoutVars>
      </dgm:prSet>
      <dgm:spPr/>
    </dgm:pt>
    <dgm:pt modelId="{A81AF967-A2E5-4E3B-940E-F0A1B7410142}" type="pres">
      <dgm:prSet presAssocID="{064185C3-790E-46CC-BE26-6250EFC17574}" presName="arrow" presStyleLbl="node1" presStyleIdx="3" presStyleCnt="6">
        <dgm:presLayoutVars>
          <dgm:bulletEnabled val="1"/>
        </dgm:presLayoutVars>
      </dgm:prSet>
      <dgm:spPr/>
    </dgm:pt>
    <dgm:pt modelId="{BCCE7125-5FD9-4C74-B643-5F0C8834F43C}" type="pres">
      <dgm:prSet presAssocID="{83F1852A-30D7-4C58-8E2D-DDD22A54021C}" presName="arrow" presStyleLbl="node1" presStyleIdx="4" presStyleCnt="6">
        <dgm:presLayoutVars>
          <dgm:bulletEnabled val="1"/>
        </dgm:presLayoutVars>
      </dgm:prSet>
      <dgm:spPr/>
    </dgm:pt>
    <dgm:pt modelId="{D1B6D2AF-6C84-4170-A34B-E70AEBE9E9D8}" type="pres">
      <dgm:prSet presAssocID="{5AC81282-D751-44F2-94F7-0E0CE54195F6}" presName="arrow" presStyleLbl="node1" presStyleIdx="5" presStyleCnt="6">
        <dgm:presLayoutVars>
          <dgm:bulletEnabled val="1"/>
        </dgm:presLayoutVars>
      </dgm:prSet>
      <dgm:spPr/>
    </dgm:pt>
  </dgm:ptLst>
  <dgm:cxnLst>
    <dgm:cxn modelId="{618F520D-5729-41D8-BF1F-6C776C05D69D}" srcId="{42E9E85F-39F1-4FDC-9FB2-FF635DC63A4E}" destId="{AB7BFCBC-4C2B-4010-BC5F-DCFECEE46B17}" srcOrd="0" destOrd="0" parTransId="{0A33BD86-9528-42BD-8ACD-E4170FF4776C}" sibTransId="{6FCED2BD-3463-4495-B020-33C304D22820}"/>
    <dgm:cxn modelId="{C7031123-4360-44D8-B13B-29F0095E578A}" type="presOf" srcId="{CBBE257D-8F1B-44D6-B5D1-BD1009555C84}" destId="{04C5CF3D-7441-44D6-889D-38E1311EE74D}" srcOrd="0" destOrd="0" presId="urn:microsoft.com/office/officeart/2005/8/layout/arrow5"/>
    <dgm:cxn modelId="{6B191E32-F8D5-4238-A378-F2FEB9C491BC}" type="presOf" srcId="{4DB677DF-23D0-4A97-8CB6-F9AFE8AB47B4}" destId="{6D54B544-A3F6-4086-957D-1916F69A9094}" srcOrd="0" destOrd="0" presId="urn:microsoft.com/office/officeart/2005/8/layout/arrow5"/>
    <dgm:cxn modelId="{6D960E3E-BEC6-49BC-A448-DD645830E2F8}" srcId="{42E9E85F-39F1-4FDC-9FB2-FF635DC63A4E}" destId="{CBBE257D-8F1B-44D6-B5D1-BD1009555C84}" srcOrd="1" destOrd="0" parTransId="{5981D9D4-130F-477F-BC0F-8FD5579D7565}" sibTransId="{514042F3-E447-40CC-8646-3166461AB824}"/>
    <dgm:cxn modelId="{509D7646-F458-46A7-95B3-2AB42D0BEF4E}" type="presOf" srcId="{064185C3-790E-46CC-BE26-6250EFC17574}" destId="{A81AF967-A2E5-4E3B-940E-F0A1B7410142}" srcOrd="0" destOrd="0" presId="urn:microsoft.com/office/officeart/2005/8/layout/arrow5"/>
    <dgm:cxn modelId="{B77CA87D-FCAB-4E18-B57A-985CA981995B}" type="presOf" srcId="{42E9E85F-39F1-4FDC-9FB2-FF635DC63A4E}" destId="{2452343B-4C85-4DE5-B4BB-D031AEE202BD}" srcOrd="0" destOrd="0" presId="urn:microsoft.com/office/officeart/2005/8/layout/arrow5"/>
    <dgm:cxn modelId="{F4227883-E794-49D1-904B-ADD048D2E26C}" srcId="{42E9E85F-39F1-4FDC-9FB2-FF635DC63A4E}" destId="{83F1852A-30D7-4C58-8E2D-DDD22A54021C}" srcOrd="4" destOrd="0" parTransId="{B0285587-6EAC-4EC4-A18C-EBD19AEC35E7}" sibTransId="{CF7C2B28-0310-4F83-983D-A2B4B8FBA4F9}"/>
    <dgm:cxn modelId="{8A222386-22BA-4CF8-AE3D-26D7690EDFD7}" srcId="{42E9E85F-39F1-4FDC-9FB2-FF635DC63A4E}" destId="{5AC81282-D751-44F2-94F7-0E0CE54195F6}" srcOrd="5" destOrd="0" parTransId="{AC8F24AA-BF3E-4421-A999-74D6C22B7CBD}" sibTransId="{F1A005EA-726B-4D86-B7D9-538DBA6F8819}"/>
    <dgm:cxn modelId="{6563DB8E-1493-4EF6-9B34-9051E255C452}" type="presOf" srcId="{83F1852A-30D7-4C58-8E2D-DDD22A54021C}" destId="{BCCE7125-5FD9-4C74-B643-5F0C8834F43C}" srcOrd="0" destOrd="0" presId="urn:microsoft.com/office/officeart/2005/8/layout/arrow5"/>
    <dgm:cxn modelId="{399A56C9-0040-4036-A944-B4158CC52F2B}" type="presOf" srcId="{AB7BFCBC-4C2B-4010-BC5F-DCFECEE46B17}" destId="{6A7FB439-647B-4432-8D79-A4A170E084EE}" srcOrd="0" destOrd="0" presId="urn:microsoft.com/office/officeart/2005/8/layout/arrow5"/>
    <dgm:cxn modelId="{801054F0-6CA7-40BF-B718-AE014D4AD05D}" srcId="{42E9E85F-39F1-4FDC-9FB2-FF635DC63A4E}" destId="{4DB677DF-23D0-4A97-8CB6-F9AFE8AB47B4}" srcOrd="2" destOrd="0" parTransId="{38A9D028-3B84-4064-8A3D-E9D84563E42E}" sibTransId="{2FB3970E-EDF5-443D-847E-41720D13BA4C}"/>
    <dgm:cxn modelId="{FE0217F5-FC77-4890-9D34-D0720A524C2A}" type="presOf" srcId="{5AC81282-D751-44F2-94F7-0E0CE54195F6}" destId="{D1B6D2AF-6C84-4170-A34B-E70AEBE9E9D8}" srcOrd="0" destOrd="0" presId="urn:microsoft.com/office/officeart/2005/8/layout/arrow5"/>
    <dgm:cxn modelId="{178B4CF7-459D-42EE-AF68-9AFAF51DDCDB}" srcId="{42E9E85F-39F1-4FDC-9FB2-FF635DC63A4E}" destId="{064185C3-790E-46CC-BE26-6250EFC17574}" srcOrd="3" destOrd="0" parTransId="{D37B736F-D0E8-44A7-B3CF-CD6E0D32E778}" sibTransId="{87EAB269-407E-435B-8F72-CA8BE2AAF021}"/>
    <dgm:cxn modelId="{BCDA21BC-5114-4BFA-8CA4-D508BBE74607}" type="presParOf" srcId="{2452343B-4C85-4DE5-B4BB-D031AEE202BD}" destId="{6A7FB439-647B-4432-8D79-A4A170E084EE}" srcOrd="0" destOrd="0" presId="urn:microsoft.com/office/officeart/2005/8/layout/arrow5"/>
    <dgm:cxn modelId="{7FDD8025-E974-49CA-98D5-7939667559F3}" type="presParOf" srcId="{2452343B-4C85-4DE5-B4BB-D031AEE202BD}" destId="{04C5CF3D-7441-44D6-889D-38E1311EE74D}" srcOrd="1" destOrd="0" presId="urn:microsoft.com/office/officeart/2005/8/layout/arrow5"/>
    <dgm:cxn modelId="{9ED59F60-3681-40E7-A213-114E46051EE4}" type="presParOf" srcId="{2452343B-4C85-4DE5-B4BB-D031AEE202BD}" destId="{6D54B544-A3F6-4086-957D-1916F69A9094}" srcOrd="2" destOrd="0" presId="urn:microsoft.com/office/officeart/2005/8/layout/arrow5"/>
    <dgm:cxn modelId="{6EC7AFB7-F038-4A17-B20C-D7DCBA1D58B7}" type="presParOf" srcId="{2452343B-4C85-4DE5-B4BB-D031AEE202BD}" destId="{A81AF967-A2E5-4E3B-940E-F0A1B7410142}" srcOrd="3" destOrd="0" presId="urn:microsoft.com/office/officeart/2005/8/layout/arrow5"/>
    <dgm:cxn modelId="{819371E9-5904-4BF6-A543-E8697CA53497}" type="presParOf" srcId="{2452343B-4C85-4DE5-B4BB-D031AEE202BD}" destId="{BCCE7125-5FD9-4C74-B643-5F0C8834F43C}" srcOrd="4" destOrd="0" presId="urn:microsoft.com/office/officeart/2005/8/layout/arrow5"/>
    <dgm:cxn modelId="{F5936D7A-829B-4A1E-91A5-B0AF8C980E8C}" type="presParOf" srcId="{2452343B-4C85-4DE5-B4BB-D031AEE202BD}" destId="{D1B6D2AF-6C84-4170-A34B-E70AEBE9E9D8}" srcOrd="5" destOrd="0" presId="urn:microsoft.com/office/officeart/2005/8/layout/arrow5"/>
  </dgm:cxnLst>
  <dgm:bg>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66A337-ACF4-4D81-A630-00D2CBD74CFB}" type="doc">
      <dgm:prSet loTypeId="urn:microsoft.com/office/officeart/2018/2/layout/IconVerticalSolidList" loCatId="icon" qsTypeId="urn:microsoft.com/office/officeart/2005/8/quickstyle/simple4" qsCatId="simple" csTypeId="urn:microsoft.com/office/officeart/2018/5/colors/Iconchunking_neutralbg_colorful1" csCatId="colorful" phldr="1"/>
      <dgm:spPr/>
      <dgm:t>
        <a:bodyPr/>
        <a:lstStyle/>
        <a:p>
          <a:endParaRPr lang="en-US"/>
        </a:p>
      </dgm:t>
    </dgm:pt>
    <dgm:pt modelId="{9A5E7E30-FF25-47E0-BDFC-113400401485}">
      <dgm:prSet/>
      <dgm:spPr/>
      <dgm:t>
        <a:bodyPr/>
        <a:lstStyle/>
        <a:p>
          <a:r>
            <a:rPr lang="en-US"/>
            <a:t>Born 1946 to 1964</a:t>
          </a:r>
        </a:p>
      </dgm:t>
    </dgm:pt>
    <dgm:pt modelId="{1132F64E-AD94-4FC7-955D-82D7FD6001FF}" type="parTrans" cxnId="{F8E76884-03EF-4142-9EE4-0B23082F35C8}">
      <dgm:prSet/>
      <dgm:spPr/>
      <dgm:t>
        <a:bodyPr/>
        <a:lstStyle/>
        <a:p>
          <a:endParaRPr lang="en-US"/>
        </a:p>
      </dgm:t>
    </dgm:pt>
    <dgm:pt modelId="{7AB06A73-7315-46F4-9F1A-036F9905516B}" type="sibTrans" cxnId="{F8E76884-03EF-4142-9EE4-0B23082F35C8}">
      <dgm:prSet/>
      <dgm:spPr/>
      <dgm:t>
        <a:bodyPr/>
        <a:lstStyle/>
        <a:p>
          <a:endParaRPr lang="en-US"/>
        </a:p>
      </dgm:t>
    </dgm:pt>
    <dgm:pt modelId="{7BB380E7-3848-408E-9587-693B707996D7}">
      <dgm:prSet/>
      <dgm:spPr/>
      <dgm:t>
        <a:bodyPr/>
        <a:lstStyle/>
        <a:p>
          <a:r>
            <a:rPr lang="en-US"/>
            <a:t>Largest living generation worldwide</a:t>
          </a:r>
        </a:p>
      </dgm:t>
    </dgm:pt>
    <dgm:pt modelId="{ECAB5A57-9F57-4027-B490-C506B6F1E2AF}" type="parTrans" cxnId="{BE313800-5745-433E-8EFF-F2B2C8BA2C28}">
      <dgm:prSet/>
      <dgm:spPr/>
      <dgm:t>
        <a:bodyPr/>
        <a:lstStyle/>
        <a:p>
          <a:endParaRPr lang="en-US"/>
        </a:p>
      </dgm:t>
    </dgm:pt>
    <dgm:pt modelId="{5D6E2741-0DD8-41A9-A4A3-059DD8E67E18}" type="sibTrans" cxnId="{BE313800-5745-433E-8EFF-F2B2C8BA2C28}">
      <dgm:prSet/>
      <dgm:spPr/>
      <dgm:t>
        <a:bodyPr/>
        <a:lstStyle/>
        <a:p>
          <a:endParaRPr lang="en-US"/>
        </a:p>
      </dgm:t>
    </dgm:pt>
    <dgm:pt modelId="{958AAAC3-7664-4068-B706-15577689D904}">
      <dgm:prSet/>
      <dgm:spPr/>
      <dgm:t>
        <a:bodyPr/>
        <a:lstStyle/>
        <a:p>
          <a:r>
            <a:rPr lang="en-US"/>
            <a:t>In UK they are known as Bulge</a:t>
          </a:r>
        </a:p>
      </dgm:t>
    </dgm:pt>
    <dgm:pt modelId="{07589481-CFD3-44B2-9DC8-02A14789D8E0}" type="parTrans" cxnId="{AA369FC8-5AED-4572-86AF-4075ED826790}">
      <dgm:prSet/>
      <dgm:spPr/>
      <dgm:t>
        <a:bodyPr/>
        <a:lstStyle/>
        <a:p>
          <a:endParaRPr lang="en-US"/>
        </a:p>
      </dgm:t>
    </dgm:pt>
    <dgm:pt modelId="{455D7BB5-94F6-43EA-A66E-DCF64C168F5F}" type="sibTrans" cxnId="{AA369FC8-5AED-4572-86AF-4075ED826790}">
      <dgm:prSet/>
      <dgm:spPr/>
      <dgm:t>
        <a:bodyPr/>
        <a:lstStyle/>
        <a:p>
          <a:endParaRPr lang="en-US"/>
        </a:p>
      </dgm:t>
    </dgm:pt>
    <dgm:pt modelId="{6DA44C07-F212-4415-9FCE-E3A1BBCAC086}" type="pres">
      <dgm:prSet presAssocID="{5A66A337-ACF4-4D81-A630-00D2CBD74CFB}" presName="root" presStyleCnt="0">
        <dgm:presLayoutVars>
          <dgm:dir/>
          <dgm:resizeHandles val="exact"/>
        </dgm:presLayoutVars>
      </dgm:prSet>
      <dgm:spPr/>
    </dgm:pt>
    <dgm:pt modelId="{8C366B1B-0B2C-48D8-A1BE-D24E9BF6FDB3}" type="pres">
      <dgm:prSet presAssocID="{9A5E7E30-FF25-47E0-BDFC-113400401485}" presName="compNode" presStyleCnt="0"/>
      <dgm:spPr/>
    </dgm:pt>
    <dgm:pt modelId="{A2E4C9D7-D043-4115-9F0C-134367B1033D}" type="pres">
      <dgm:prSet presAssocID="{9A5E7E30-FF25-47E0-BDFC-113400401485}" presName="bgRect" presStyleLbl="bgShp" presStyleIdx="0" presStyleCnt="3"/>
      <dgm:spPr/>
    </dgm:pt>
    <dgm:pt modelId="{94CEC624-69AA-4BBC-88C8-2F9720185396}" type="pres">
      <dgm:prSet presAssocID="{9A5E7E30-FF25-47E0-BDFC-11340040148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by"/>
        </a:ext>
      </dgm:extLst>
    </dgm:pt>
    <dgm:pt modelId="{EBA2F228-13F2-461E-981F-4C7D92F97817}" type="pres">
      <dgm:prSet presAssocID="{9A5E7E30-FF25-47E0-BDFC-113400401485}" presName="spaceRect" presStyleCnt="0"/>
      <dgm:spPr/>
    </dgm:pt>
    <dgm:pt modelId="{28D2834D-CB5B-4164-8F99-6E5F60FF9AE6}" type="pres">
      <dgm:prSet presAssocID="{9A5E7E30-FF25-47E0-BDFC-113400401485}" presName="parTx" presStyleLbl="revTx" presStyleIdx="0" presStyleCnt="3">
        <dgm:presLayoutVars>
          <dgm:chMax val="0"/>
          <dgm:chPref val="0"/>
        </dgm:presLayoutVars>
      </dgm:prSet>
      <dgm:spPr/>
    </dgm:pt>
    <dgm:pt modelId="{E2EE60A2-3837-4AEC-A8EC-6893B9619135}" type="pres">
      <dgm:prSet presAssocID="{7AB06A73-7315-46F4-9F1A-036F9905516B}" presName="sibTrans" presStyleCnt="0"/>
      <dgm:spPr/>
    </dgm:pt>
    <dgm:pt modelId="{1454E6EB-823A-43E0-8684-C444D61F66CB}" type="pres">
      <dgm:prSet presAssocID="{7BB380E7-3848-408E-9587-693B707996D7}" presName="compNode" presStyleCnt="0"/>
      <dgm:spPr/>
    </dgm:pt>
    <dgm:pt modelId="{F02CE5A7-BF30-425F-89D4-D8C1B15A5C95}" type="pres">
      <dgm:prSet presAssocID="{7BB380E7-3848-408E-9587-693B707996D7}" presName="bgRect" presStyleLbl="bgShp" presStyleIdx="1" presStyleCnt="3"/>
      <dgm:spPr/>
    </dgm:pt>
    <dgm:pt modelId="{14EA84A6-F266-4E96-A4F7-CDA8EDCF7480}" type="pres">
      <dgm:prSet presAssocID="{7BB380E7-3848-408E-9587-693B707996D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C46CF0A5-EEAA-425C-8F0C-9B8C9468527A}" type="pres">
      <dgm:prSet presAssocID="{7BB380E7-3848-408E-9587-693B707996D7}" presName="spaceRect" presStyleCnt="0"/>
      <dgm:spPr/>
    </dgm:pt>
    <dgm:pt modelId="{490BBF68-222F-461A-A705-72301977AAF2}" type="pres">
      <dgm:prSet presAssocID="{7BB380E7-3848-408E-9587-693B707996D7}" presName="parTx" presStyleLbl="revTx" presStyleIdx="1" presStyleCnt="3">
        <dgm:presLayoutVars>
          <dgm:chMax val="0"/>
          <dgm:chPref val="0"/>
        </dgm:presLayoutVars>
      </dgm:prSet>
      <dgm:spPr/>
    </dgm:pt>
    <dgm:pt modelId="{BF59E4A9-CF6E-458E-A354-2F24E9294490}" type="pres">
      <dgm:prSet presAssocID="{5D6E2741-0DD8-41A9-A4A3-059DD8E67E18}" presName="sibTrans" presStyleCnt="0"/>
      <dgm:spPr/>
    </dgm:pt>
    <dgm:pt modelId="{9EDB1614-BBA6-4CAE-92F0-37CB88EE2B98}" type="pres">
      <dgm:prSet presAssocID="{958AAAC3-7664-4068-B706-15577689D904}" presName="compNode" presStyleCnt="0"/>
      <dgm:spPr/>
    </dgm:pt>
    <dgm:pt modelId="{5499FD4C-BFB7-40DA-96A5-FBF549D08D16}" type="pres">
      <dgm:prSet presAssocID="{958AAAC3-7664-4068-B706-15577689D904}" presName="bgRect" presStyleLbl="bgShp" presStyleIdx="2" presStyleCnt="3"/>
      <dgm:spPr/>
    </dgm:pt>
    <dgm:pt modelId="{C4E182CA-3F58-4570-B627-28CF14E51A3A}" type="pres">
      <dgm:prSet presAssocID="{958AAAC3-7664-4068-B706-15577689D90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al"/>
        </a:ext>
      </dgm:extLst>
    </dgm:pt>
    <dgm:pt modelId="{1AE7BD6D-8A46-43F6-B546-068DB8F0E15C}" type="pres">
      <dgm:prSet presAssocID="{958AAAC3-7664-4068-B706-15577689D904}" presName="spaceRect" presStyleCnt="0"/>
      <dgm:spPr/>
    </dgm:pt>
    <dgm:pt modelId="{6A8B58EA-9323-4424-A7C6-7E0E990FC61D}" type="pres">
      <dgm:prSet presAssocID="{958AAAC3-7664-4068-B706-15577689D904}" presName="parTx" presStyleLbl="revTx" presStyleIdx="2" presStyleCnt="3">
        <dgm:presLayoutVars>
          <dgm:chMax val="0"/>
          <dgm:chPref val="0"/>
        </dgm:presLayoutVars>
      </dgm:prSet>
      <dgm:spPr/>
    </dgm:pt>
  </dgm:ptLst>
  <dgm:cxnLst>
    <dgm:cxn modelId="{BE313800-5745-433E-8EFF-F2B2C8BA2C28}" srcId="{5A66A337-ACF4-4D81-A630-00D2CBD74CFB}" destId="{7BB380E7-3848-408E-9587-693B707996D7}" srcOrd="1" destOrd="0" parTransId="{ECAB5A57-9F57-4027-B490-C506B6F1E2AF}" sibTransId="{5D6E2741-0DD8-41A9-A4A3-059DD8E67E18}"/>
    <dgm:cxn modelId="{6BAA1884-47BD-4C67-8711-FF7AC6B9DBEF}" type="presOf" srcId="{958AAAC3-7664-4068-B706-15577689D904}" destId="{6A8B58EA-9323-4424-A7C6-7E0E990FC61D}" srcOrd="0" destOrd="0" presId="urn:microsoft.com/office/officeart/2018/2/layout/IconVerticalSolidList"/>
    <dgm:cxn modelId="{F8E76884-03EF-4142-9EE4-0B23082F35C8}" srcId="{5A66A337-ACF4-4D81-A630-00D2CBD74CFB}" destId="{9A5E7E30-FF25-47E0-BDFC-113400401485}" srcOrd="0" destOrd="0" parTransId="{1132F64E-AD94-4FC7-955D-82D7FD6001FF}" sibTransId="{7AB06A73-7315-46F4-9F1A-036F9905516B}"/>
    <dgm:cxn modelId="{F6484396-A9DF-49A3-BD3C-409FF927275C}" type="presOf" srcId="{9A5E7E30-FF25-47E0-BDFC-113400401485}" destId="{28D2834D-CB5B-4164-8F99-6E5F60FF9AE6}" srcOrd="0" destOrd="0" presId="urn:microsoft.com/office/officeart/2018/2/layout/IconVerticalSolidList"/>
    <dgm:cxn modelId="{AA369FC8-5AED-4572-86AF-4075ED826790}" srcId="{5A66A337-ACF4-4D81-A630-00D2CBD74CFB}" destId="{958AAAC3-7664-4068-B706-15577689D904}" srcOrd="2" destOrd="0" parTransId="{07589481-CFD3-44B2-9DC8-02A14789D8E0}" sibTransId="{455D7BB5-94F6-43EA-A66E-DCF64C168F5F}"/>
    <dgm:cxn modelId="{B30D2AE7-704D-4A62-8392-CBA6B2C4E200}" type="presOf" srcId="{7BB380E7-3848-408E-9587-693B707996D7}" destId="{490BBF68-222F-461A-A705-72301977AAF2}" srcOrd="0" destOrd="0" presId="urn:microsoft.com/office/officeart/2018/2/layout/IconVerticalSolidList"/>
    <dgm:cxn modelId="{871778F3-80D4-4AD9-B284-C8688F35306D}" type="presOf" srcId="{5A66A337-ACF4-4D81-A630-00D2CBD74CFB}" destId="{6DA44C07-F212-4415-9FCE-E3A1BBCAC086}" srcOrd="0" destOrd="0" presId="urn:microsoft.com/office/officeart/2018/2/layout/IconVerticalSolidList"/>
    <dgm:cxn modelId="{A826DEE3-0A97-468A-8B30-AB73347EDE75}" type="presParOf" srcId="{6DA44C07-F212-4415-9FCE-E3A1BBCAC086}" destId="{8C366B1B-0B2C-48D8-A1BE-D24E9BF6FDB3}" srcOrd="0" destOrd="0" presId="urn:microsoft.com/office/officeart/2018/2/layout/IconVerticalSolidList"/>
    <dgm:cxn modelId="{BC97C96D-FB0F-447C-8BA2-6D7ED3619648}" type="presParOf" srcId="{8C366B1B-0B2C-48D8-A1BE-D24E9BF6FDB3}" destId="{A2E4C9D7-D043-4115-9F0C-134367B1033D}" srcOrd="0" destOrd="0" presId="urn:microsoft.com/office/officeart/2018/2/layout/IconVerticalSolidList"/>
    <dgm:cxn modelId="{262F7C8F-A048-401E-B03E-CEDF2129EB7C}" type="presParOf" srcId="{8C366B1B-0B2C-48D8-A1BE-D24E9BF6FDB3}" destId="{94CEC624-69AA-4BBC-88C8-2F9720185396}" srcOrd="1" destOrd="0" presId="urn:microsoft.com/office/officeart/2018/2/layout/IconVerticalSolidList"/>
    <dgm:cxn modelId="{EBE2CFD8-BCAD-46E5-8288-EBA2754CB5FE}" type="presParOf" srcId="{8C366B1B-0B2C-48D8-A1BE-D24E9BF6FDB3}" destId="{EBA2F228-13F2-461E-981F-4C7D92F97817}" srcOrd="2" destOrd="0" presId="urn:microsoft.com/office/officeart/2018/2/layout/IconVerticalSolidList"/>
    <dgm:cxn modelId="{4ABBC027-26DF-4DC9-AC6A-7D36361A6370}" type="presParOf" srcId="{8C366B1B-0B2C-48D8-A1BE-D24E9BF6FDB3}" destId="{28D2834D-CB5B-4164-8F99-6E5F60FF9AE6}" srcOrd="3" destOrd="0" presId="urn:microsoft.com/office/officeart/2018/2/layout/IconVerticalSolidList"/>
    <dgm:cxn modelId="{543FE178-1E2D-494B-A04A-AC2D3F0EDD2E}" type="presParOf" srcId="{6DA44C07-F212-4415-9FCE-E3A1BBCAC086}" destId="{E2EE60A2-3837-4AEC-A8EC-6893B9619135}" srcOrd="1" destOrd="0" presId="urn:microsoft.com/office/officeart/2018/2/layout/IconVerticalSolidList"/>
    <dgm:cxn modelId="{9CE7C4A8-6AB2-441B-9477-07127B6CB4AB}" type="presParOf" srcId="{6DA44C07-F212-4415-9FCE-E3A1BBCAC086}" destId="{1454E6EB-823A-43E0-8684-C444D61F66CB}" srcOrd="2" destOrd="0" presId="urn:microsoft.com/office/officeart/2018/2/layout/IconVerticalSolidList"/>
    <dgm:cxn modelId="{089D8FE9-4AAE-4F95-BD9D-836D1EAD5165}" type="presParOf" srcId="{1454E6EB-823A-43E0-8684-C444D61F66CB}" destId="{F02CE5A7-BF30-425F-89D4-D8C1B15A5C95}" srcOrd="0" destOrd="0" presId="urn:microsoft.com/office/officeart/2018/2/layout/IconVerticalSolidList"/>
    <dgm:cxn modelId="{795EE826-3322-4BE2-8800-797230E716E2}" type="presParOf" srcId="{1454E6EB-823A-43E0-8684-C444D61F66CB}" destId="{14EA84A6-F266-4E96-A4F7-CDA8EDCF7480}" srcOrd="1" destOrd="0" presId="urn:microsoft.com/office/officeart/2018/2/layout/IconVerticalSolidList"/>
    <dgm:cxn modelId="{BF933D2D-5589-46CB-A9C0-F317CD1D174B}" type="presParOf" srcId="{1454E6EB-823A-43E0-8684-C444D61F66CB}" destId="{C46CF0A5-EEAA-425C-8F0C-9B8C9468527A}" srcOrd="2" destOrd="0" presId="urn:microsoft.com/office/officeart/2018/2/layout/IconVerticalSolidList"/>
    <dgm:cxn modelId="{F7477158-70A7-42D8-A8F8-6CFCC05F009D}" type="presParOf" srcId="{1454E6EB-823A-43E0-8684-C444D61F66CB}" destId="{490BBF68-222F-461A-A705-72301977AAF2}" srcOrd="3" destOrd="0" presId="urn:microsoft.com/office/officeart/2018/2/layout/IconVerticalSolidList"/>
    <dgm:cxn modelId="{C16AA44C-C503-411D-BE9C-224DE9012769}" type="presParOf" srcId="{6DA44C07-F212-4415-9FCE-E3A1BBCAC086}" destId="{BF59E4A9-CF6E-458E-A354-2F24E9294490}" srcOrd="3" destOrd="0" presId="urn:microsoft.com/office/officeart/2018/2/layout/IconVerticalSolidList"/>
    <dgm:cxn modelId="{56D3BF8E-89E1-4C8B-BADB-94494D15DDAA}" type="presParOf" srcId="{6DA44C07-F212-4415-9FCE-E3A1BBCAC086}" destId="{9EDB1614-BBA6-4CAE-92F0-37CB88EE2B98}" srcOrd="4" destOrd="0" presId="urn:microsoft.com/office/officeart/2018/2/layout/IconVerticalSolidList"/>
    <dgm:cxn modelId="{103BFC57-1CE5-442D-92CF-01A0995984C3}" type="presParOf" srcId="{9EDB1614-BBA6-4CAE-92F0-37CB88EE2B98}" destId="{5499FD4C-BFB7-40DA-96A5-FBF549D08D16}" srcOrd="0" destOrd="0" presId="urn:microsoft.com/office/officeart/2018/2/layout/IconVerticalSolidList"/>
    <dgm:cxn modelId="{7907752E-4A2D-4057-B035-601C1505F4DC}" type="presParOf" srcId="{9EDB1614-BBA6-4CAE-92F0-37CB88EE2B98}" destId="{C4E182CA-3F58-4570-B627-28CF14E51A3A}" srcOrd="1" destOrd="0" presId="urn:microsoft.com/office/officeart/2018/2/layout/IconVerticalSolidList"/>
    <dgm:cxn modelId="{E8576AEA-0CED-4D40-9D9F-096E4DE4F1FF}" type="presParOf" srcId="{9EDB1614-BBA6-4CAE-92F0-37CB88EE2B98}" destId="{1AE7BD6D-8A46-43F6-B546-068DB8F0E15C}" srcOrd="2" destOrd="0" presId="urn:microsoft.com/office/officeart/2018/2/layout/IconVerticalSolidList"/>
    <dgm:cxn modelId="{F8D6301E-FE60-422F-9D2D-9330A4F830AA}" type="presParOf" srcId="{9EDB1614-BBA6-4CAE-92F0-37CB88EE2B98}" destId="{6A8B58EA-9323-4424-A7C6-7E0E990FC61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C39669-610A-4E75-A42D-AE9292D8A15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1D930E5-7ADF-4166-AB92-69A4091C2465}">
      <dgm:prSet/>
      <dgm:spPr/>
      <dgm:t>
        <a:bodyPr/>
        <a:lstStyle/>
        <a:p>
          <a:r>
            <a:rPr lang="en-US"/>
            <a:t>Shopping for foods in 1950 and 1960 was done everyday as storing fresh foods was difficult. The pantry was used as a refrigerator.</a:t>
          </a:r>
        </a:p>
      </dgm:t>
    </dgm:pt>
    <dgm:pt modelId="{4489F24C-09FA-4D38-8E8D-F5AB06377AE8}" type="parTrans" cxnId="{C96AC67C-20AE-4C04-AE7A-A9010C076484}">
      <dgm:prSet/>
      <dgm:spPr/>
      <dgm:t>
        <a:bodyPr/>
        <a:lstStyle/>
        <a:p>
          <a:endParaRPr lang="en-US"/>
        </a:p>
      </dgm:t>
    </dgm:pt>
    <dgm:pt modelId="{6204EEFE-4D19-46E1-B5F7-48BB7F5ED207}" type="sibTrans" cxnId="{C96AC67C-20AE-4C04-AE7A-A9010C076484}">
      <dgm:prSet/>
      <dgm:spPr/>
      <dgm:t>
        <a:bodyPr/>
        <a:lstStyle/>
        <a:p>
          <a:endParaRPr lang="en-US"/>
        </a:p>
      </dgm:t>
    </dgm:pt>
    <dgm:pt modelId="{16FE4630-353B-4487-A7AA-B62CCA1A7941}">
      <dgm:prSet/>
      <dgm:spPr/>
      <dgm:t>
        <a:bodyPr/>
        <a:lstStyle/>
        <a:p>
          <a:r>
            <a:rPr lang="en-US"/>
            <a:t>There were no big supermarkets so most times the housewife would visit the local baker, the butcher, the greengrocer and the grocer individually, carrying all her shopping home in baskets or in a pull-along trolley.</a:t>
          </a:r>
        </a:p>
      </dgm:t>
    </dgm:pt>
    <dgm:pt modelId="{535819E1-4547-4943-BF5F-5CE1B8E60091}" type="parTrans" cxnId="{59C20148-5531-4144-AB3F-D5A0B9A4F03F}">
      <dgm:prSet/>
      <dgm:spPr/>
      <dgm:t>
        <a:bodyPr/>
        <a:lstStyle/>
        <a:p>
          <a:endParaRPr lang="en-US"/>
        </a:p>
      </dgm:t>
    </dgm:pt>
    <dgm:pt modelId="{EAAE0C43-876C-4F41-9247-293A790D8FD4}" type="sibTrans" cxnId="{59C20148-5531-4144-AB3F-D5A0B9A4F03F}">
      <dgm:prSet/>
      <dgm:spPr/>
      <dgm:t>
        <a:bodyPr/>
        <a:lstStyle/>
        <a:p>
          <a:endParaRPr lang="en-US"/>
        </a:p>
      </dgm:t>
    </dgm:pt>
    <dgm:pt modelId="{13196345-34E6-4D8E-BDFC-D2B4AFB5212F}">
      <dgm:prSet/>
      <dgm:spPr/>
      <dgm:t>
        <a:bodyPr/>
        <a:lstStyle/>
        <a:p>
          <a:r>
            <a:rPr lang="en-US"/>
            <a:t>Common foods during 1950-60 salmon sandwiches, tinned fruit with evaporated milk, fish on Fridays and ham salad for high tea every Sunday. Furthermore, other popular foods like cold meat and salad jam Roly-poly, welsh rarebit, baked rabbit, braised onion, baked stuffed haddock, coronation chicken, Devils on horseback, prawn cocktail  and puddings like Yorkshire pudding, marmalade pudding and Black Forest gateau were eaten. </a:t>
          </a:r>
        </a:p>
      </dgm:t>
    </dgm:pt>
    <dgm:pt modelId="{F5890067-26CC-4847-A95A-00750E9D9A96}" type="parTrans" cxnId="{D3A97C53-4009-42DF-913E-AAEBB75E9196}">
      <dgm:prSet/>
      <dgm:spPr/>
      <dgm:t>
        <a:bodyPr/>
        <a:lstStyle/>
        <a:p>
          <a:endParaRPr lang="en-US"/>
        </a:p>
      </dgm:t>
    </dgm:pt>
    <dgm:pt modelId="{36385429-E967-460C-A57C-826DC7ECE473}" type="sibTrans" cxnId="{D3A97C53-4009-42DF-913E-AAEBB75E9196}">
      <dgm:prSet/>
      <dgm:spPr/>
      <dgm:t>
        <a:bodyPr/>
        <a:lstStyle/>
        <a:p>
          <a:endParaRPr lang="en-US"/>
        </a:p>
      </dgm:t>
    </dgm:pt>
    <dgm:pt modelId="{0F0C19D5-2702-40B5-8085-29299318F9EB}">
      <dgm:prSet/>
      <dgm:spPr/>
      <dgm:t>
        <a:bodyPr/>
        <a:lstStyle/>
        <a:p>
          <a:r>
            <a:rPr lang="en-US"/>
            <a:t>The most popular drinks were Lager, Mateus Rose wine, Blue Nun wine and Babycham </a:t>
          </a:r>
        </a:p>
      </dgm:t>
    </dgm:pt>
    <dgm:pt modelId="{6729C556-1921-43F2-9292-835591DD1A50}" type="parTrans" cxnId="{97D8BB44-2D8C-4495-8184-EAB62AEE6EC9}">
      <dgm:prSet/>
      <dgm:spPr/>
      <dgm:t>
        <a:bodyPr/>
        <a:lstStyle/>
        <a:p>
          <a:endParaRPr lang="en-US"/>
        </a:p>
      </dgm:t>
    </dgm:pt>
    <dgm:pt modelId="{E6449491-468B-4D45-88A9-0EE956FB8346}" type="sibTrans" cxnId="{97D8BB44-2D8C-4495-8184-EAB62AEE6EC9}">
      <dgm:prSet/>
      <dgm:spPr/>
      <dgm:t>
        <a:bodyPr/>
        <a:lstStyle/>
        <a:p>
          <a:endParaRPr lang="en-US"/>
        </a:p>
      </dgm:t>
    </dgm:pt>
    <dgm:pt modelId="{A782AD41-9D31-42D8-A708-98B0580C33F7}">
      <dgm:prSet/>
      <dgm:spPr/>
      <dgm:t>
        <a:bodyPr/>
        <a:lstStyle/>
        <a:p>
          <a:r>
            <a:rPr lang="en-US"/>
            <a:t>There was comparatively little processed and packaged food available and the only takeaway was from the fish and chip shop.</a:t>
          </a:r>
        </a:p>
      </dgm:t>
    </dgm:pt>
    <dgm:pt modelId="{4555DE24-419C-497D-8983-1A5B0977DA57}" type="parTrans" cxnId="{77BD061A-CCDA-4823-B5F8-F11AE89F43FA}">
      <dgm:prSet/>
      <dgm:spPr/>
      <dgm:t>
        <a:bodyPr/>
        <a:lstStyle/>
        <a:p>
          <a:endParaRPr lang="en-US"/>
        </a:p>
      </dgm:t>
    </dgm:pt>
    <dgm:pt modelId="{6EE7536E-8C4B-4019-A071-2A2EEAF601F0}" type="sibTrans" cxnId="{77BD061A-CCDA-4823-B5F8-F11AE89F43FA}">
      <dgm:prSet/>
      <dgm:spPr/>
      <dgm:t>
        <a:bodyPr/>
        <a:lstStyle/>
        <a:p>
          <a:endParaRPr lang="en-US"/>
        </a:p>
      </dgm:t>
    </dgm:pt>
    <dgm:pt modelId="{D94EDFCE-6AF8-4272-9A3F-CE7410003B4C}">
      <dgm:prSet/>
      <dgm:spPr/>
      <dgm:t>
        <a:bodyPr/>
        <a:lstStyle/>
        <a:p>
          <a:r>
            <a:rPr lang="en-US"/>
            <a:t>Although there was an improvement in lifestyle, this generation's intake of nutrients intake exceeded the nutrient intake of the previous one.</a:t>
          </a:r>
        </a:p>
      </dgm:t>
    </dgm:pt>
    <dgm:pt modelId="{84D8B41B-39DD-4BAC-95CA-809F27F1CBD4}" type="parTrans" cxnId="{1B13AF5A-D437-4EF6-99A6-DFAD2EF02E9B}">
      <dgm:prSet/>
      <dgm:spPr/>
      <dgm:t>
        <a:bodyPr/>
        <a:lstStyle/>
        <a:p>
          <a:endParaRPr lang="en-US"/>
        </a:p>
      </dgm:t>
    </dgm:pt>
    <dgm:pt modelId="{D1C13C98-3BD9-47A8-8E18-F8A605044A89}" type="sibTrans" cxnId="{1B13AF5A-D437-4EF6-99A6-DFAD2EF02E9B}">
      <dgm:prSet/>
      <dgm:spPr/>
      <dgm:t>
        <a:bodyPr/>
        <a:lstStyle/>
        <a:p>
          <a:endParaRPr lang="en-US"/>
        </a:p>
      </dgm:t>
    </dgm:pt>
    <dgm:pt modelId="{2E690D63-E50A-48E6-80C6-5B6A720D681B}" type="pres">
      <dgm:prSet presAssocID="{C7C39669-610A-4E75-A42D-AE9292D8A15D}" presName="vert0" presStyleCnt="0">
        <dgm:presLayoutVars>
          <dgm:dir/>
          <dgm:animOne val="branch"/>
          <dgm:animLvl val="lvl"/>
        </dgm:presLayoutVars>
      </dgm:prSet>
      <dgm:spPr/>
    </dgm:pt>
    <dgm:pt modelId="{40BB46C9-B8A8-4E3A-8D35-6046BC3BD746}" type="pres">
      <dgm:prSet presAssocID="{01D930E5-7ADF-4166-AB92-69A4091C2465}" presName="thickLine" presStyleLbl="alignNode1" presStyleIdx="0" presStyleCnt="6"/>
      <dgm:spPr/>
    </dgm:pt>
    <dgm:pt modelId="{81DEB9BF-A2AE-4D9C-B7E8-C14D05E88329}" type="pres">
      <dgm:prSet presAssocID="{01D930E5-7ADF-4166-AB92-69A4091C2465}" presName="horz1" presStyleCnt="0"/>
      <dgm:spPr/>
    </dgm:pt>
    <dgm:pt modelId="{27E73F88-5E36-4EC6-AEA5-D236BAF40987}" type="pres">
      <dgm:prSet presAssocID="{01D930E5-7ADF-4166-AB92-69A4091C2465}" presName="tx1" presStyleLbl="revTx" presStyleIdx="0" presStyleCnt="6"/>
      <dgm:spPr/>
    </dgm:pt>
    <dgm:pt modelId="{922D9052-7940-4D1C-88E1-B29EBDBAED0C}" type="pres">
      <dgm:prSet presAssocID="{01D930E5-7ADF-4166-AB92-69A4091C2465}" presName="vert1" presStyleCnt="0"/>
      <dgm:spPr/>
    </dgm:pt>
    <dgm:pt modelId="{DEA74235-5BB6-4E34-9459-CBD077259D75}" type="pres">
      <dgm:prSet presAssocID="{16FE4630-353B-4487-A7AA-B62CCA1A7941}" presName="thickLine" presStyleLbl="alignNode1" presStyleIdx="1" presStyleCnt="6"/>
      <dgm:spPr/>
    </dgm:pt>
    <dgm:pt modelId="{80B9DD0E-BD48-40F3-A360-F23F2621FBA5}" type="pres">
      <dgm:prSet presAssocID="{16FE4630-353B-4487-A7AA-B62CCA1A7941}" presName="horz1" presStyleCnt="0"/>
      <dgm:spPr/>
    </dgm:pt>
    <dgm:pt modelId="{C0EAC25F-3B0F-4A85-8C16-A7779E445779}" type="pres">
      <dgm:prSet presAssocID="{16FE4630-353B-4487-A7AA-B62CCA1A7941}" presName="tx1" presStyleLbl="revTx" presStyleIdx="1" presStyleCnt="6"/>
      <dgm:spPr/>
    </dgm:pt>
    <dgm:pt modelId="{56795783-2A2B-4EDB-BD37-B34E82BC3184}" type="pres">
      <dgm:prSet presAssocID="{16FE4630-353B-4487-A7AA-B62CCA1A7941}" presName="vert1" presStyleCnt="0"/>
      <dgm:spPr/>
    </dgm:pt>
    <dgm:pt modelId="{E11AE204-1ADF-4AA6-AFDE-4FAEDF05F2CD}" type="pres">
      <dgm:prSet presAssocID="{13196345-34E6-4D8E-BDFC-D2B4AFB5212F}" presName="thickLine" presStyleLbl="alignNode1" presStyleIdx="2" presStyleCnt="6"/>
      <dgm:spPr/>
    </dgm:pt>
    <dgm:pt modelId="{DF28B5D0-2DB7-4BE9-80C7-688E962CB0FE}" type="pres">
      <dgm:prSet presAssocID="{13196345-34E6-4D8E-BDFC-D2B4AFB5212F}" presName="horz1" presStyleCnt="0"/>
      <dgm:spPr/>
    </dgm:pt>
    <dgm:pt modelId="{6234C06A-BA1D-4185-9122-41E8EC17F12C}" type="pres">
      <dgm:prSet presAssocID="{13196345-34E6-4D8E-BDFC-D2B4AFB5212F}" presName="tx1" presStyleLbl="revTx" presStyleIdx="2" presStyleCnt="6"/>
      <dgm:spPr/>
    </dgm:pt>
    <dgm:pt modelId="{94EA7494-0D58-4589-A64A-177C06DC9BBD}" type="pres">
      <dgm:prSet presAssocID="{13196345-34E6-4D8E-BDFC-D2B4AFB5212F}" presName="vert1" presStyleCnt="0"/>
      <dgm:spPr/>
    </dgm:pt>
    <dgm:pt modelId="{2D1C434C-7DAD-465E-84EC-EE842E5A18DC}" type="pres">
      <dgm:prSet presAssocID="{0F0C19D5-2702-40B5-8085-29299318F9EB}" presName="thickLine" presStyleLbl="alignNode1" presStyleIdx="3" presStyleCnt="6"/>
      <dgm:spPr/>
    </dgm:pt>
    <dgm:pt modelId="{32B17504-94E5-43F4-97D0-E2A9807950BF}" type="pres">
      <dgm:prSet presAssocID="{0F0C19D5-2702-40B5-8085-29299318F9EB}" presName="horz1" presStyleCnt="0"/>
      <dgm:spPr/>
    </dgm:pt>
    <dgm:pt modelId="{1DD8D551-3CB7-4E11-B198-1D331C844E06}" type="pres">
      <dgm:prSet presAssocID="{0F0C19D5-2702-40B5-8085-29299318F9EB}" presName="tx1" presStyleLbl="revTx" presStyleIdx="3" presStyleCnt="6"/>
      <dgm:spPr/>
    </dgm:pt>
    <dgm:pt modelId="{06E7B770-83CE-4F67-9714-1E5AE8991260}" type="pres">
      <dgm:prSet presAssocID="{0F0C19D5-2702-40B5-8085-29299318F9EB}" presName="vert1" presStyleCnt="0"/>
      <dgm:spPr/>
    </dgm:pt>
    <dgm:pt modelId="{5912F9AB-6F9F-4C7E-B56B-A536C140F470}" type="pres">
      <dgm:prSet presAssocID="{A782AD41-9D31-42D8-A708-98B0580C33F7}" presName="thickLine" presStyleLbl="alignNode1" presStyleIdx="4" presStyleCnt="6"/>
      <dgm:spPr/>
    </dgm:pt>
    <dgm:pt modelId="{965E38D7-CE4B-43AA-93E0-D5A9124A5E2E}" type="pres">
      <dgm:prSet presAssocID="{A782AD41-9D31-42D8-A708-98B0580C33F7}" presName="horz1" presStyleCnt="0"/>
      <dgm:spPr/>
    </dgm:pt>
    <dgm:pt modelId="{23DD7BE0-322B-478F-8376-8AF6D0F4DB0D}" type="pres">
      <dgm:prSet presAssocID="{A782AD41-9D31-42D8-A708-98B0580C33F7}" presName="tx1" presStyleLbl="revTx" presStyleIdx="4" presStyleCnt="6"/>
      <dgm:spPr/>
    </dgm:pt>
    <dgm:pt modelId="{EFC94465-AC94-468B-A1EB-5D35EE8290A8}" type="pres">
      <dgm:prSet presAssocID="{A782AD41-9D31-42D8-A708-98B0580C33F7}" presName="vert1" presStyleCnt="0"/>
      <dgm:spPr/>
    </dgm:pt>
    <dgm:pt modelId="{61A62771-2C0C-4E19-A8E4-ED3DD8C65473}" type="pres">
      <dgm:prSet presAssocID="{D94EDFCE-6AF8-4272-9A3F-CE7410003B4C}" presName="thickLine" presStyleLbl="alignNode1" presStyleIdx="5" presStyleCnt="6"/>
      <dgm:spPr/>
    </dgm:pt>
    <dgm:pt modelId="{081DBF5E-F5A7-48D1-9D22-B18D37A039E8}" type="pres">
      <dgm:prSet presAssocID="{D94EDFCE-6AF8-4272-9A3F-CE7410003B4C}" presName="horz1" presStyleCnt="0"/>
      <dgm:spPr/>
    </dgm:pt>
    <dgm:pt modelId="{6EC15A95-489A-4A15-8F3D-41CC3D856D84}" type="pres">
      <dgm:prSet presAssocID="{D94EDFCE-6AF8-4272-9A3F-CE7410003B4C}" presName="tx1" presStyleLbl="revTx" presStyleIdx="5" presStyleCnt="6"/>
      <dgm:spPr/>
    </dgm:pt>
    <dgm:pt modelId="{7253BFC7-AAE7-4B88-951E-598E13B87E6E}" type="pres">
      <dgm:prSet presAssocID="{D94EDFCE-6AF8-4272-9A3F-CE7410003B4C}" presName="vert1" presStyleCnt="0"/>
      <dgm:spPr/>
    </dgm:pt>
  </dgm:ptLst>
  <dgm:cxnLst>
    <dgm:cxn modelId="{78D37E09-4372-4FB1-8963-45F906FC5B14}" type="presOf" srcId="{0F0C19D5-2702-40B5-8085-29299318F9EB}" destId="{1DD8D551-3CB7-4E11-B198-1D331C844E06}" srcOrd="0" destOrd="0" presId="urn:microsoft.com/office/officeart/2008/layout/LinedList"/>
    <dgm:cxn modelId="{77BD061A-CCDA-4823-B5F8-F11AE89F43FA}" srcId="{C7C39669-610A-4E75-A42D-AE9292D8A15D}" destId="{A782AD41-9D31-42D8-A708-98B0580C33F7}" srcOrd="4" destOrd="0" parTransId="{4555DE24-419C-497D-8983-1A5B0977DA57}" sibTransId="{6EE7536E-8C4B-4019-A071-2A2EEAF601F0}"/>
    <dgm:cxn modelId="{7924A41B-B80C-4A26-B41A-6F6EE1239552}" type="presOf" srcId="{16FE4630-353B-4487-A7AA-B62CCA1A7941}" destId="{C0EAC25F-3B0F-4A85-8C16-A7779E445779}" srcOrd="0" destOrd="0" presId="urn:microsoft.com/office/officeart/2008/layout/LinedList"/>
    <dgm:cxn modelId="{A77FA933-8A8F-4932-9401-9357DE9D8112}" type="presOf" srcId="{A782AD41-9D31-42D8-A708-98B0580C33F7}" destId="{23DD7BE0-322B-478F-8376-8AF6D0F4DB0D}" srcOrd="0" destOrd="0" presId="urn:microsoft.com/office/officeart/2008/layout/LinedList"/>
    <dgm:cxn modelId="{07580C36-D794-42CA-B50A-301BD1B5F267}" type="presOf" srcId="{C7C39669-610A-4E75-A42D-AE9292D8A15D}" destId="{2E690D63-E50A-48E6-80C6-5B6A720D681B}" srcOrd="0" destOrd="0" presId="urn:microsoft.com/office/officeart/2008/layout/LinedList"/>
    <dgm:cxn modelId="{97D8BB44-2D8C-4495-8184-EAB62AEE6EC9}" srcId="{C7C39669-610A-4E75-A42D-AE9292D8A15D}" destId="{0F0C19D5-2702-40B5-8085-29299318F9EB}" srcOrd="3" destOrd="0" parTransId="{6729C556-1921-43F2-9292-835591DD1A50}" sibTransId="{E6449491-468B-4D45-88A9-0EE956FB8346}"/>
    <dgm:cxn modelId="{59C20148-5531-4144-AB3F-D5A0B9A4F03F}" srcId="{C7C39669-610A-4E75-A42D-AE9292D8A15D}" destId="{16FE4630-353B-4487-A7AA-B62CCA1A7941}" srcOrd="1" destOrd="0" parTransId="{535819E1-4547-4943-BF5F-5CE1B8E60091}" sibTransId="{EAAE0C43-876C-4F41-9247-293A790D8FD4}"/>
    <dgm:cxn modelId="{2255CE6A-5940-4310-BF49-7B52C830769D}" type="presOf" srcId="{01D930E5-7ADF-4166-AB92-69A4091C2465}" destId="{27E73F88-5E36-4EC6-AEA5-D236BAF40987}" srcOrd="0" destOrd="0" presId="urn:microsoft.com/office/officeart/2008/layout/LinedList"/>
    <dgm:cxn modelId="{D3A97C53-4009-42DF-913E-AAEBB75E9196}" srcId="{C7C39669-610A-4E75-A42D-AE9292D8A15D}" destId="{13196345-34E6-4D8E-BDFC-D2B4AFB5212F}" srcOrd="2" destOrd="0" parTransId="{F5890067-26CC-4847-A95A-00750E9D9A96}" sibTransId="{36385429-E967-460C-A57C-826DC7ECE473}"/>
    <dgm:cxn modelId="{C17EE555-553A-434F-926B-D35618C4A04E}" type="presOf" srcId="{D94EDFCE-6AF8-4272-9A3F-CE7410003B4C}" destId="{6EC15A95-489A-4A15-8F3D-41CC3D856D84}" srcOrd="0" destOrd="0" presId="urn:microsoft.com/office/officeart/2008/layout/LinedList"/>
    <dgm:cxn modelId="{1CB12F79-DA0E-4C4C-8B24-AE78B57DA259}" type="presOf" srcId="{13196345-34E6-4D8E-BDFC-D2B4AFB5212F}" destId="{6234C06A-BA1D-4185-9122-41E8EC17F12C}" srcOrd="0" destOrd="0" presId="urn:microsoft.com/office/officeart/2008/layout/LinedList"/>
    <dgm:cxn modelId="{1B13AF5A-D437-4EF6-99A6-DFAD2EF02E9B}" srcId="{C7C39669-610A-4E75-A42D-AE9292D8A15D}" destId="{D94EDFCE-6AF8-4272-9A3F-CE7410003B4C}" srcOrd="5" destOrd="0" parTransId="{84D8B41B-39DD-4BAC-95CA-809F27F1CBD4}" sibTransId="{D1C13C98-3BD9-47A8-8E18-F8A605044A89}"/>
    <dgm:cxn modelId="{C96AC67C-20AE-4C04-AE7A-A9010C076484}" srcId="{C7C39669-610A-4E75-A42D-AE9292D8A15D}" destId="{01D930E5-7ADF-4166-AB92-69A4091C2465}" srcOrd="0" destOrd="0" parTransId="{4489F24C-09FA-4D38-8E8D-F5AB06377AE8}" sibTransId="{6204EEFE-4D19-46E1-B5F7-48BB7F5ED207}"/>
    <dgm:cxn modelId="{0B8BB511-6605-44BA-93FA-24B515C84D15}" type="presParOf" srcId="{2E690D63-E50A-48E6-80C6-5B6A720D681B}" destId="{40BB46C9-B8A8-4E3A-8D35-6046BC3BD746}" srcOrd="0" destOrd="0" presId="urn:microsoft.com/office/officeart/2008/layout/LinedList"/>
    <dgm:cxn modelId="{22B7A866-B177-4B36-8CA8-7F878EEE37D2}" type="presParOf" srcId="{2E690D63-E50A-48E6-80C6-5B6A720D681B}" destId="{81DEB9BF-A2AE-4D9C-B7E8-C14D05E88329}" srcOrd="1" destOrd="0" presId="urn:microsoft.com/office/officeart/2008/layout/LinedList"/>
    <dgm:cxn modelId="{97A9F0D2-8042-4F98-97BC-95E37ACBA247}" type="presParOf" srcId="{81DEB9BF-A2AE-4D9C-B7E8-C14D05E88329}" destId="{27E73F88-5E36-4EC6-AEA5-D236BAF40987}" srcOrd="0" destOrd="0" presId="urn:microsoft.com/office/officeart/2008/layout/LinedList"/>
    <dgm:cxn modelId="{BA106E9C-31DE-4737-AD9A-128CB31E984C}" type="presParOf" srcId="{81DEB9BF-A2AE-4D9C-B7E8-C14D05E88329}" destId="{922D9052-7940-4D1C-88E1-B29EBDBAED0C}" srcOrd="1" destOrd="0" presId="urn:microsoft.com/office/officeart/2008/layout/LinedList"/>
    <dgm:cxn modelId="{55A5BC0A-27A9-411A-9784-EA8549662F0F}" type="presParOf" srcId="{2E690D63-E50A-48E6-80C6-5B6A720D681B}" destId="{DEA74235-5BB6-4E34-9459-CBD077259D75}" srcOrd="2" destOrd="0" presId="urn:microsoft.com/office/officeart/2008/layout/LinedList"/>
    <dgm:cxn modelId="{89239298-76E2-4A87-B00F-E760C3E8CAC8}" type="presParOf" srcId="{2E690D63-E50A-48E6-80C6-5B6A720D681B}" destId="{80B9DD0E-BD48-40F3-A360-F23F2621FBA5}" srcOrd="3" destOrd="0" presId="urn:microsoft.com/office/officeart/2008/layout/LinedList"/>
    <dgm:cxn modelId="{F6E71210-4C90-4578-A3F3-CD87C8B44457}" type="presParOf" srcId="{80B9DD0E-BD48-40F3-A360-F23F2621FBA5}" destId="{C0EAC25F-3B0F-4A85-8C16-A7779E445779}" srcOrd="0" destOrd="0" presId="urn:microsoft.com/office/officeart/2008/layout/LinedList"/>
    <dgm:cxn modelId="{C0872D55-F966-42AE-B240-3BC1CED7FEF1}" type="presParOf" srcId="{80B9DD0E-BD48-40F3-A360-F23F2621FBA5}" destId="{56795783-2A2B-4EDB-BD37-B34E82BC3184}" srcOrd="1" destOrd="0" presId="urn:microsoft.com/office/officeart/2008/layout/LinedList"/>
    <dgm:cxn modelId="{EC81F86B-CB51-4773-AEDB-D95261FCB644}" type="presParOf" srcId="{2E690D63-E50A-48E6-80C6-5B6A720D681B}" destId="{E11AE204-1ADF-4AA6-AFDE-4FAEDF05F2CD}" srcOrd="4" destOrd="0" presId="urn:microsoft.com/office/officeart/2008/layout/LinedList"/>
    <dgm:cxn modelId="{B91ECEA7-BB29-491C-9616-F3EEB3E2F1B6}" type="presParOf" srcId="{2E690D63-E50A-48E6-80C6-5B6A720D681B}" destId="{DF28B5D0-2DB7-4BE9-80C7-688E962CB0FE}" srcOrd="5" destOrd="0" presId="urn:microsoft.com/office/officeart/2008/layout/LinedList"/>
    <dgm:cxn modelId="{347CA94B-E2E3-4503-A9E3-BBFA18C9B228}" type="presParOf" srcId="{DF28B5D0-2DB7-4BE9-80C7-688E962CB0FE}" destId="{6234C06A-BA1D-4185-9122-41E8EC17F12C}" srcOrd="0" destOrd="0" presId="urn:microsoft.com/office/officeart/2008/layout/LinedList"/>
    <dgm:cxn modelId="{8E10A51E-8CE7-401E-9897-FD4D10ED093F}" type="presParOf" srcId="{DF28B5D0-2DB7-4BE9-80C7-688E962CB0FE}" destId="{94EA7494-0D58-4589-A64A-177C06DC9BBD}" srcOrd="1" destOrd="0" presId="urn:microsoft.com/office/officeart/2008/layout/LinedList"/>
    <dgm:cxn modelId="{FC034AE8-52D8-420C-AD72-24665A7D07C2}" type="presParOf" srcId="{2E690D63-E50A-48E6-80C6-5B6A720D681B}" destId="{2D1C434C-7DAD-465E-84EC-EE842E5A18DC}" srcOrd="6" destOrd="0" presId="urn:microsoft.com/office/officeart/2008/layout/LinedList"/>
    <dgm:cxn modelId="{5A65A880-ECAC-470E-9B0D-E6B710B2063F}" type="presParOf" srcId="{2E690D63-E50A-48E6-80C6-5B6A720D681B}" destId="{32B17504-94E5-43F4-97D0-E2A9807950BF}" srcOrd="7" destOrd="0" presId="urn:microsoft.com/office/officeart/2008/layout/LinedList"/>
    <dgm:cxn modelId="{AAB0B425-FDFF-4AFB-BACA-D96AD6D1833B}" type="presParOf" srcId="{32B17504-94E5-43F4-97D0-E2A9807950BF}" destId="{1DD8D551-3CB7-4E11-B198-1D331C844E06}" srcOrd="0" destOrd="0" presId="urn:microsoft.com/office/officeart/2008/layout/LinedList"/>
    <dgm:cxn modelId="{A1EF98CC-B8C8-42E2-A71A-633754EE7DF8}" type="presParOf" srcId="{32B17504-94E5-43F4-97D0-E2A9807950BF}" destId="{06E7B770-83CE-4F67-9714-1E5AE8991260}" srcOrd="1" destOrd="0" presId="urn:microsoft.com/office/officeart/2008/layout/LinedList"/>
    <dgm:cxn modelId="{B484D32F-F0AA-4EA3-932E-6007DAF9E277}" type="presParOf" srcId="{2E690D63-E50A-48E6-80C6-5B6A720D681B}" destId="{5912F9AB-6F9F-4C7E-B56B-A536C140F470}" srcOrd="8" destOrd="0" presId="urn:microsoft.com/office/officeart/2008/layout/LinedList"/>
    <dgm:cxn modelId="{1FD41CAA-A1BC-4B7D-ABF2-EEFF791A94E9}" type="presParOf" srcId="{2E690D63-E50A-48E6-80C6-5B6A720D681B}" destId="{965E38D7-CE4B-43AA-93E0-D5A9124A5E2E}" srcOrd="9" destOrd="0" presId="urn:microsoft.com/office/officeart/2008/layout/LinedList"/>
    <dgm:cxn modelId="{5167026A-87E8-4F25-A9AE-5D38A5215E5F}" type="presParOf" srcId="{965E38D7-CE4B-43AA-93E0-D5A9124A5E2E}" destId="{23DD7BE0-322B-478F-8376-8AF6D0F4DB0D}" srcOrd="0" destOrd="0" presId="urn:microsoft.com/office/officeart/2008/layout/LinedList"/>
    <dgm:cxn modelId="{B7135E45-0711-4B6D-BF13-858C3CABC06F}" type="presParOf" srcId="{965E38D7-CE4B-43AA-93E0-D5A9124A5E2E}" destId="{EFC94465-AC94-468B-A1EB-5D35EE8290A8}" srcOrd="1" destOrd="0" presId="urn:microsoft.com/office/officeart/2008/layout/LinedList"/>
    <dgm:cxn modelId="{FD9F36E3-5FD0-43F5-BBE5-9C2849D93DF8}" type="presParOf" srcId="{2E690D63-E50A-48E6-80C6-5B6A720D681B}" destId="{61A62771-2C0C-4E19-A8E4-ED3DD8C65473}" srcOrd="10" destOrd="0" presId="urn:microsoft.com/office/officeart/2008/layout/LinedList"/>
    <dgm:cxn modelId="{103550F2-1643-4EC2-A724-90A01C8A734D}" type="presParOf" srcId="{2E690D63-E50A-48E6-80C6-5B6A720D681B}" destId="{081DBF5E-F5A7-48D1-9D22-B18D37A039E8}" srcOrd="11" destOrd="0" presId="urn:microsoft.com/office/officeart/2008/layout/LinedList"/>
    <dgm:cxn modelId="{20C237A4-4E7D-4011-BE31-467B82493CC4}" type="presParOf" srcId="{081DBF5E-F5A7-48D1-9D22-B18D37A039E8}" destId="{6EC15A95-489A-4A15-8F3D-41CC3D856D84}" srcOrd="0" destOrd="0" presId="urn:microsoft.com/office/officeart/2008/layout/LinedList"/>
    <dgm:cxn modelId="{18CEA5AF-2738-450A-903F-FEE33DCDB87A}" type="presParOf" srcId="{081DBF5E-F5A7-48D1-9D22-B18D37A039E8}" destId="{7253BFC7-AAE7-4B88-951E-598E13B87E6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5880C26-2894-491E-B43E-A577956BB536}" type="doc">
      <dgm:prSet loTypeId="urn:microsoft.com/office/officeart/2018/2/layout/IconVerticalSolidList" loCatId="icon" qsTypeId="urn:microsoft.com/office/officeart/2005/8/quickstyle/simple4" qsCatId="simple" csTypeId="urn:microsoft.com/office/officeart/2018/5/colors/Iconchunking_neutralbg_colorful1" csCatId="colorful" phldr="1"/>
      <dgm:spPr/>
      <dgm:t>
        <a:bodyPr/>
        <a:lstStyle/>
        <a:p>
          <a:endParaRPr lang="en-US"/>
        </a:p>
      </dgm:t>
    </dgm:pt>
    <dgm:pt modelId="{73C440C9-6BA2-4160-9C49-C69990ED9973}">
      <dgm:prSet/>
      <dgm:spPr/>
      <dgm:t>
        <a:bodyPr/>
        <a:lstStyle/>
        <a:p>
          <a:r>
            <a:rPr lang="en-US"/>
            <a:t>They are classified as digital immigrants.</a:t>
          </a:r>
        </a:p>
      </dgm:t>
    </dgm:pt>
    <dgm:pt modelId="{6E7E56BE-67BF-438B-99AE-93E5335DA6AA}" type="parTrans" cxnId="{B95BC5E4-CF2E-4500-A3E5-51C70B7591C7}">
      <dgm:prSet/>
      <dgm:spPr/>
      <dgm:t>
        <a:bodyPr/>
        <a:lstStyle/>
        <a:p>
          <a:endParaRPr lang="en-US"/>
        </a:p>
      </dgm:t>
    </dgm:pt>
    <dgm:pt modelId="{2B65CF27-FF48-42E3-9448-DBD67198FC21}" type="sibTrans" cxnId="{B95BC5E4-CF2E-4500-A3E5-51C70B7591C7}">
      <dgm:prSet/>
      <dgm:spPr/>
      <dgm:t>
        <a:bodyPr/>
        <a:lstStyle/>
        <a:p>
          <a:endParaRPr lang="en-US"/>
        </a:p>
      </dgm:t>
    </dgm:pt>
    <dgm:pt modelId="{1DEBBC0E-3AD2-47F2-8DC0-B993C19F302D}">
      <dgm:prSet/>
      <dgm:spPr/>
      <dgm:t>
        <a:bodyPr/>
        <a:lstStyle/>
        <a:p>
          <a:r>
            <a:rPr lang="en-US"/>
            <a:t>The main technology breakthrough at that time was the rotary telephone and tube television</a:t>
          </a:r>
        </a:p>
      </dgm:t>
    </dgm:pt>
    <dgm:pt modelId="{54A43213-DB02-455C-8BC3-C6FB85A4B5D2}" type="parTrans" cxnId="{CFD1F890-B7F0-499E-8F6F-09485A525124}">
      <dgm:prSet/>
      <dgm:spPr/>
      <dgm:t>
        <a:bodyPr/>
        <a:lstStyle/>
        <a:p>
          <a:endParaRPr lang="en-US"/>
        </a:p>
      </dgm:t>
    </dgm:pt>
    <dgm:pt modelId="{749A972E-A951-4BAF-ADD2-55BDC395C494}" type="sibTrans" cxnId="{CFD1F890-B7F0-499E-8F6F-09485A525124}">
      <dgm:prSet/>
      <dgm:spPr/>
      <dgm:t>
        <a:bodyPr/>
        <a:lstStyle/>
        <a:p>
          <a:endParaRPr lang="en-US"/>
        </a:p>
      </dgm:t>
    </dgm:pt>
    <dgm:pt modelId="{8829587F-741F-49DC-957F-728E88B3BD2C}">
      <dgm:prSet/>
      <dgm:spPr/>
      <dgm:t>
        <a:bodyPr/>
        <a:lstStyle/>
        <a:p>
          <a:r>
            <a:rPr lang="en-US"/>
            <a:t>Although the Baby Boomers were first introduced to technology, it does not played a pivotal role in their everyday lives because it was seen as something that only the academics used.</a:t>
          </a:r>
        </a:p>
      </dgm:t>
    </dgm:pt>
    <dgm:pt modelId="{1B08C12C-1D86-4141-BCB9-DC0196581AD6}" type="parTrans" cxnId="{5A53B2E6-FDC1-4FD7-8F5B-4B69E0B22820}">
      <dgm:prSet/>
      <dgm:spPr/>
      <dgm:t>
        <a:bodyPr/>
        <a:lstStyle/>
        <a:p>
          <a:endParaRPr lang="en-US"/>
        </a:p>
      </dgm:t>
    </dgm:pt>
    <dgm:pt modelId="{9FBFBBB6-68F6-4CEB-89C5-91A2CF2FAD3C}" type="sibTrans" cxnId="{5A53B2E6-FDC1-4FD7-8F5B-4B69E0B22820}">
      <dgm:prSet/>
      <dgm:spPr/>
      <dgm:t>
        <a:bodyPr/>
        <a:lstStyle/>
        <a:p>
          <a:endParaRPr lang="en-US"/>
        </a:p>
      </dgm:t>
    </dgm:pt>
    <dgm:pt modelId="{17224D02-613B-4C2E-8AE1-85B487C96493}">
      <dgm:prSet/>
      <dgm:spPr/>
      <dgm:t>
        <a:bodyPr/>
        <a:lstStyle/>
        <a:p>
          <a:r>
            <a:rPr lang="en-US"/>
            <a:t>Because of the fast growth in the technological evolution, the boomers only had the opportunity to grow up seeing it, whereas the generation after grew up knowing it. </a:t>
          </a:r>
        </a:p>
      </dgm:t>
    </dgm:pt>
    <dgm:pt modelId="{21C36CA6-C879-4E65-B6E8-3A8674DC4B98}" type="parTrans" cxnId="{BE785D15-32D8-498D-88AE-3A0FA8832B4A}">
      <dgm:prSet/>
      <dgm:spPr/>
      <dgm:t>
        <a:bodyPr/>
        <a:lstStyle/>
        <a:p>
          <a:endParaRPr lang="en-US"/>
        </a:p>
      </dgm:t>
    </dgm:pt>
    <dgm:pt modelId="{FCA2693E-9CAB-439D-BB07-2ABCDB8ACC39}" type="sibTrans" cxnId="{BE785D15-32D8-498D-88AE-3A0FA8832B4A}">
      <dgm:prSet/>
      <dgm:spPr/>
      <dgm:t>
        <a:bodyPr/>
        <a:lstStyle/>
        <a:p>
          <a:endParaRPr lang="en-US"/>
        </a:p>
      </dgm:t>
    </dgm:pt>
    <dgm:pt modelId="{7BE51F12-C97A-4862-8B79-01A7695A8D97}" type="pres">
      <dgm:prSet presAssocID="{55880C26-2894-491E-B43E-A577956BB536}" presName="root" presStyleCnt="0">
        <dgm:presLayoutVars>
          <dgm:dir/>
          <dgm:resizeHandles val="exact"/>
        </dgm:presLayoutVars>
      </dgm:prSet>
      <dgm:spPr/>
    </dgm:pt>
    <dgm:pt modelId="{4CD1ABCD-37D1-48D8-B864-4512F06F6C0D}" type="pres">
      <dgm:prSet presAssocID="{73C440C9-6BA2-4160-9C49-C69990ED9973}" presName="compNode" presStyleCnt="0"/>
      <dgm:spPr/>
    </dgm:pt>
    <dgm:pt modelId="{D3042F66-5251-4DBD-810C-7DC7131EA4DC}" type="pres">
      <dgm:prSet presAssocID="{73C440C9-6BA2-4160-9C49-C69990ED9973}" presName="bgRect" presStyleLbl="bgShp" presStyleIdx="0" presStyleCnt="4"/>
      <dgm:spPr/>
    </dgm:pt>
    <dgm:pt modelId="{0DE636A3-042B-4A79-A22E-D970F1DCD46A}" type="pres">
      <dgm:prSet presAssocID="{73C440C9-6BA2-4160-9C49-C69990ED997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63523445-867A-471F-AE19-B2284EC25BE6}" type="pres">
      <dgm:prSet presAssocID="{73C440C9-6BA2-4160-9C49-C69990ED9973}" presName="spaceRect" presStyleCnt="0"/>
      <dgm:spPr/>
    </dgm:pt>
    <dgm:pt modelId="{B4804898-124F-4BC0-B856-95D3B4DEF442}" type="pres">
      <dgm:prSet presAssocID="{73C440C9-6BA2-4160-9C49-C69990ED9973}" presName="parTx" presStyleLbl="revTx" presStyleIdx="0" presStyleCnt="4">
        <dgm:presLayoutVars>
          <dgm:chMax val="0"/>
          <dgm:chPref val="0"/>
        </dgm:presLayoutVars>
      </dgm:prSet>
      <dgm:spPr/>
    </dgm:pt>
    <dgm:pt modelId="{CB89461E-0E5B-4CD9-9320-56D073F4D69C}" type="pres">
      <dgm:prSet presAssocID="{2B65CF27-FF48-42E3-9448-DBD67198FC21}" presName="sibTrans" presStyleCnt="0"/>
      <dgm:spPr/>
    </dgm:pt>
    <dgm:pt modelId="{D9A10964-17A4-4EB6-B23F-68A7A483E861}" type="pres">
      <dgm:prSet presAssocID="{1DEBBC0E-3AD2-47F2-8DC0-B993C19F302D}" presName="compNode" presStyleCnt="0"/>
      <dgm:spPr/>
    </dgm:pt>
    <dgm:pt modelId="{E4965C13-0AD8-4B42-86AA-F86AD7E6DC33}" type="pres">
      <dgm:prSet presAssocID="{1DEBBC0E-3AD2-47F2-8DC0-B993C19F302D}" presName="bgRect" presStyleLbl="bgShp" presStyleIdx="1" presStyleCnt="4"/>
      <dgm:spPr/>
    </dgm:pt>
    <dgm:pt modelId="{2F0B20EE-B26C-4B96-946E-198A25112615}" type="pres">
      <dgm:prSet presAssocID="{1DEBBC0E-3AD2-47F2-8DC0-B993C19F302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itor"/>
        </a:ext>
      </dgm:extLst>
    </dgm:pt>
    <dgm:pt modelId="{39E2923F-5981-413E-810F-0D7560DDA3CC}" type="pres">
      <dgm:prSet presAssocID="{1DEBBC0E-3AD2-47F2-8DC0-B993C19F302D}" presName="spaceRect" presStyleCnt="0"/>
      <dgm:spPr/>
    </dgm:pt>
    <dgm:pt modelId="{B946AF44-5922-4DB6-B900-68F0C519C482}" type="pres">
      <dgm:prSet presAssocID="{1DEBBC0E-3AD2-47F2-8DC0-B993C19F302D}" presName="parTx" presStyleLbl="revTx" presStyleIdx="1" presStyleCnt="4">
        <dgm:presLayoutVars>
          <dgm:chMax val="0"/>
          <dgm:chPref val="0"/>
        </dgm:presLayoutVars>
      </dgm:prSet>
      <dgm:spPr/>
    </dgm:pt>
    <dgm:pt modelId="{1B654674-115A-40C4-935C-EE6C2876CAFF}" type="pres">
      <dgm:prSet presAssocID="{749A972E-A951-4BAF-ADD2-55BDC395C494}" presName="sibTrans" presStyleCnt="0"/>
      <dgm:spPr/>
    </dgm:pt>
    <dgm:pt modelId="{AD144C1C-C147-46CA-8E3E-C4308DCAB1B4}" type="pres">
      <dgm:prSet presAssocID="{8829587F-741F-49DC-957F-728E88B3BD2C}" presName="compNode" presStyleCnt="0"/>
      <dgm:spPr/>
    </dgm:pt>
    <dgm:pt modelId="{085EC5D5-5F97-41DC-B2E5-A216D1555959}" type="pres">
      <dgm:prSet presAssocID="{8829587F-741F-49DC-957F-728E88B3BD2C}" presName="bgRect" presStyleLbl="bgShp" presStyleIdx="2" presStyleCnt="4"/>
      <dgm:spPr/>
    </dgm:pt>
    <dgm:pt modelId="{F4CDC4C5-4EE9-4C40-B319-C631B72187B1}" type="pres">
      <dgm:prSet presAssocID="{8829587F-741F-49DC-957F-728E88B3BD2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53F43EB0-047E-4C08-B96E-2325BFA530EC}" type="pres">
      <dgm:prSet presAssocID="{8829587F-741F-49DC-957F-728E88B3BD2C}" presName="spaceRect" presStyleCnt="0"/>
      <dgm:spPr/>
    </dgm:pt>
    <dgm:pt modelId="{A9057BEA-25B0-453A-B865-FBBF9898BAC1}" type="pres">
      <dgm:prSet presAssocID="{8829587F-741F-49DC-957F-728E88B3BD2C}" presName="parTx" presStyleLbl="revTx" presStyleIdx="2" presStyleCnt="4">
        <dgm:presLayoutVars>
          <dgm:chMax val="0"/>
          <dgm:chPref val="0"/>
        </dgm:presLayoutVars>
      </dgm:prSet>
      <dgm:spPr/>
    </dgm:pt>
    <dgm:pt modelId="{889F2137-6290-439D-9E30-372860394D94}" type="pres">
      <dgm:prSet presAssocID="{9FBFBBB6-68F6-4CEB-89C5-91A2CF2FAD3C}" presName="sibTrans" presStyleCnt="0"/>
      <dgm:spPr/>
    </dgm:pt>
    <dgm:pt modelId="{92081DE2-2142-40F9-BC69-542EECE0C955}" type="pres">
      <dgm:prSet presAssocID="{17224D02-613B-4C2E-8AE1-85B487C96493}" presName="compNode" presStyleCnt="0"/>
      <dgm:spPr/>
    </dgm:pt>
    <dgm:pt modelId="{BC6A039D-6240-4A54-B85E-5906CE28BC42}" type="pres">
      <dgm:prSet presAssocID="{17224D02-613B-4C2E-8AE1-85B487C96493}" presName="bgRect" presStyleLbl="bgShp" presStyleIdx="3" presStyleCnt="4"/>
      <dgm:spPr/>
    </dgm:pt>
    <dgm:pt modelId="{1773E239-7F5D-4E47-BD74-08FA60A35121}" type="pres">
      <dgm:prSet presAssocID="{17224D02-613B-4C2E-8AE1-85B487C9649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90B9FACA-431F-4F12-8B0F-ADB6A386FD2F}" type="pres">
      <dgm:prSet presAssocID="{17224D02-613B-4C2E-8AE1-85B487C96493}" presName="spaceRect" presStyleCnt="0"/>
      <dgm:spPr/>
    </dgm:pt>
    <dgm:pt modelId="{A41E8E4F-8A51-40C3-B9DC-D2A3E08E2DDF}" type="pres">
      <dgm:prSet presAssocID="{17224D02-613B-4C2E-8AE1-85B487C96493}" presName="parTx" presStyleLbl="revTx" presStyleIdx="3" presStyleCnt="4">
        <dgm:presLayoutVars>
          <dgm:chMax val="0"/>
          <dgm:chPref val="0"/>
        </dgm:presLayoutVars>
      </dgm:prSet>
      <dgm:spPr/>
    </dgm:pt>
  </dgm:ptLst>
  <dgm:cxnLst>
    <dgm:cxn modelId="{BE785D15-32D8-498D-88AE-3A0FA8832B4A}" srcId="{55880C26-2894-491E-B43E-A577956BB536}" destId="{17224D02-613B-4C2E-8AE1-85B487C96493}" srcOrd="3" destOrd="0" parTransId="{21C36CA6-C879-4E65-B6E8-3A8674DC4B98}" sibTransId="{FCA2693E-9CAB-439D-BB07-2ABCDB8ACC39}"/>
    <dgm:cxn modelId="{DC497133-E511-45F6-9393-12FFB7C26462}" type="presOf" srcId="{17224D02-613B-4C2E-8AE1-85B487C96493}" destId="{A41E8E4F-8A51-40C3-B9DC-D2A3E08E2DDF}" srcOrd="0" destOrd="0" presId="urn:microsoft.com/office/officeart/2018/2/layout/IconVerticalSolidList"/>
    <dgm:cxn modelId="{C91BD35A-BE9B-4B96-9F01-8085ED093AE8}" type="presOf" srcId="{1DEBBC0E-3AD2-47F2-8DC0-B993C19F302D}" destId="{B946AF44-5922-4DB6-B900-68F0C519C482}" srcOrd="0" destOrd="0" presId="urn:microsoft.com/office/officeart/2018/2/layout/IconVerticalSolidList"/>
    <dgm:cxn modelId="{5CC3837B-A9A1-4B3C-A07F-CBABEFF79C24}" type="presOf" srcId="{8829587F-741F-49DC-957F-728E88B3BD2C}" destId="{A9057BEA-25B0-453A-B865-FBBF9898BAC1}" srcOrd="0" destOrd="0" presId="urn:microsoft.com/office/officeart/2018/2/layout/IconVerticalSolidList"/>
    <dgm:cxn modelId="{CFD1F890-B7F0-499E-8F6F-09485A525124}" srcId="{55880C26-2894-491E-B43E-A577956BB536}" destId="{1DEBBC0E-3AD2-47F2-8DC0-B993C19F302D}" srcOrd="1" destOrd="0" parTransId="{54A43213-DB02-455C-8BC3-C6FB85A4B5D2}" sibTransId="{749A972E-A951-4BAF-ADD2-55BDC395C494}"/>
    <dgm:cxn modelId="{DA3406A2-885E-486F-A86C-BB6250904F44}" type="presOf" srcId="{55880C26-2894-491E-B43E-A577956BB536}" destId="{7BE51F12-C97A-4862-8B79-01A7695A8D97}" srcOrd="0" destOrd="0" presId="urn:microsoft.com/office/officeart/2018/2/layout/IconVerticalSolidList"/>
    <dgm:cxn modelId="{72663FBF-E98F-4E10-B4EB-2BA5BE6FE604}" type="presOf" srcId="{73C440C9-6BA2-4160-9C49-C69990ED9973}" destId="{B4804898-124F-4BC0-B856-95D3B4DEF442}" srcOrd="0" destOrd="0" presId="urn:microsoft.com/office/officeart/2018/2/layout/IconVerticalSolidList"/>
    <dgm:cxn modelId="{B95BC5E4-CF2E-4500-A3E5-51C70B7591C7}" srcId="{55880C26-2894-491E-B43E-A577956BB536}" destId="{73C440C9-6BA2-4160-9C49-C69990ED9973}" srcOrd="0" destOrd="0" parTransId="{6E7E56BE-67BF-438B-99AE-93E5335DA6AA}" sibTransId="{2B65CF27-FF48-42E3-9448-DBD67198FC21}"/>
    <dgm:cxn modelId="{5A53B2E6-FDC1-4FD7-8F5B-4B69E0B22820}" srcId="{55880C26-2894-491E-B43E-A577956BB536}" destId="{8829587F-741F-49DC-957F-728E88B3BD2C}" srcOrd="2" destOrd="0" parTransId="{1B08C12C-1D86-4141-BCB9-DC0196581AD6}" sibTransId="{9FBFBBB6-68F6-4CEB-89C5-91A2CF2FAD3C}"/>
    <dgm:cxn modelId="{05B4ECB8-D427-4437-9DFD-C216EE919DAC}" type="presParOf" srcId="{7BE51F12-C97A-4862-8B79-01A7695A8D97}" destId="{4CD1ABCD-37D1-48D8-B864-4512F06F6C0D}" srcOrd="0" destOrd="0" presId="urn:microsoft.com/office/officeart/2018/2/layout/IconVerticalSolidList"/>
    <dgm:cxn modelId="{BAE5BEB8-8799-4938-9B19-9FA1B16252D1}" type="presParOf" srcId="{4CD1ABCD-37D1-48D8-B864-4512F06F6C0D}" destId="{D3042F66-5251-4DBD-810C-7DC7131EA4DC}" srcOrd="0" destOrd="0" presId="urn:microsoft.com/office/officeart/2018/2/layout/IconVerticalSolidList"/>
    <dgm:cxn modelId="{689E1535-AB4E-463B-9968-6C63359E45F4}" type="presParOf" srcId="{4CD1ABCD-37D1-48D8-B864-4512F06F6C0D}" destId="{0DE636A3-042B-4A79-A22E-D970F1DCD46A}" srcOrd="1" destOrd="0" presId="urn:microsoft.com/office/officeart/2018/2/layout/IconVerticalSolidList"/>
    <dgm:cxn modelId="{1BF367FE-4C71-47BD-80B9-68ED0251ECF0}" type="presParOf" srcId="{4CD1ABCD-37D1-48D8-B864-4512F06F6C0D}" destId="{63523445-867A-471F-AE19-B2284EC25BE6}" srcOrd="2" destOrd="0" presId="urn:microsoft.com/office/officeart/2018/2/layout/IconVerticalSolidList"/>
    <dgm:cxn modelId="{250ECB6D-F021-4D07-98E5-B94B79170B79}" type="presParOf" srcId="{4CD1ABCD-37D1-48D8-B864-4512F06F6C0D}" destId="{B4804898-124F-4BC0-B856-95D3B4DEF442}" srcOrd="3" destOrd="0" presId="urn:microsoft.com/office/officeart/2018/2/layout/IconVerticalSolidList"/>
    <dgm:cxn modelId="{6A5640CC-D478-462C-99FE-37ED5D6DFD09}" type="presParOf" srcId="{7BE51F12-C97A-4862-8B79-01A7695A8D97}" destId="{CB89461E-0E5B-4CD9-9320-56D073F4D69C}" srcOrd="1" destOrd="0" presId="urn:microsoft.com/office/officeart/2018/2/layout/IconVerticalSolidList"/>
    <dgm:cxn modelId="{8C666D14-33C4-4A74-86C8-6671695D8624}" type="presParOf" srcId="{7BE51F12-C97A-4862-8B79-01A7695A8D97}" destId="{D9A10964-17A4-4EB6-B23F-68A7A483E861}" srcOrd="2" destOrd="0" presId="urn:microsoft.com/office/officeart/2018/2/layout/IconVerticalSolidList"/>
    <dgm:cxn modelId="{0DFD9666-47F4-4110-A920-6EA74E0876AF}" type="presParOf" srcId="{D9A10964-17A4-4EB6-B23F-68A7A483E861}" destId="{E4965C13-0AD8-4B42-86AA-F86AD7E6DC33}" srcOrd="0" destOrd="0" presId="urn:microsoft.com/office/officeart/2018/2/layout/IconVerticalSolidList"/>
    <dgm:cxn modelId="{115914C2-9327-4C49-A210-54151FE8B7BB}" type="presParOf" srcId="{D9A10964-17A4-4EB6-B23F-68A7A483E861}" destId="{2F0B20EE-B26C-4B96-946E-198A25112615}" srcOrd="1" destOrd="0" presId="urn:microsoft.com/office/officeart/2018/2/layout/IconVerticalSolidList"/>
    <dgm:cxn modelId="{31D91CB6-276B-4E19-A3E4-406DB058EBDE}" type="presParOf" srcId="{D9A10964-17A4-4EB6-B23F-68A7A483E861}" destId="{39E2923F-5981-413E-810F-0D7560DDA3CC}" srcOrd="2" destOrd="0" presId="urn:microsoft.com/office/officeart/2018/2/layout/IconVerticalSolidList"/>
    <dgm:cxn modelId="{11AE042B-10B9-408E-8440-83EA6244E2A5}" type="presParOf" srcId="{D9A10964-17A4-4EB6-B23F-68A7A483E861}" destId="{B946AF44-5922-4DB6-B900-68F0C519C482}" srcOrd="3" destOrd="0" presId="urn:microsoft.com/office/officeart/2018/2/layout/IconVerticalSolidList"/>
    <dgm:cxn modelId="{82CE84E4-F056-4D6C-88F3-96F4EC69E228}" type="presParOf" srcId="{7BE51F12-C97A-4862-8B79-01A7695A8D97}" destId="{1B654674-115A-40C4-935C-EE6C2876CAFF}" srcOrd="3" destOrd="0" presId="urn:microsoft.com/office/officeart/2018/2/layout/IconVerticalSolidList"/>
    <dgm:cxn modelId="{6509C96E-3E0F-44D1-B85E-85CE4FFB88E7}" type="presParOf" srcId="{7BE51F12-C97A-4862-8B79-01A7695A8D97}" destId="{AD144C1C-C147-46CA-8E3E-C4308DCAB1B4}" srcOrd="4" destOrd="0" presId="urn:microsoft.com/office/officeart/2018/2/layout/IconVerticalSolidList"/>
    <dgm:cxn modelId="{C52341E9-C62E-47F5-A9F2-8ABBC587F2B2}" type="presParOf" srcId="{AD144C1C-C147-46CA-8E3E-C4308DCAB1B4}" destId="{085EC5D5-5F97-41DC-B2E5-A216D1555959}" srcOrd="0" destOrd="0" presId="urn:microsoft.com/office/officeart/2018/2/layout/IconVerticalSolidList"/>
    <dgm:cxn modelId="{572BD13B-9B44-40D5-A79D-4F22C31A693B}" type="presParOf" srcId="{AD144C1C-C147-46CA-8E3E-C4308DCAB1B4}" destId="{F4CDC4C5-4EE9-4C40-B319-C631B72187B1}" srcOrd="1" destOrd="0" presId="urn:microsoft.com/office/officeart/2018/2/layout/IconVerticalSolidList"/>
    <dgm:cxn modelId="{7555440F-8147-4A9A-9C2E-8A8F28C1B187}" type="presParOf" srcId="{AD144C1C-C147-46CA-8E3E-C4308DCAB1B4}" destId="{53F43EB0-047E-4C08-B96E-2325BFA530EC}" srcOrd="2" destOrd="0" presId="urn:microsoft.com/office/officeart/2018/2/layout/IconVerticalSolidList"/>
    <dgm:cxn modelId="{0AF0138C-FC9E-4EC5-998B-BD191F65239D}" type="presParOf" srcId="{AD144C1C-C147-46CA-8E3E-C4308DCAB1B4}" destId="{A9057BEA-25B0-453A-B865-FBBF9898BAC1}" srcOrd="3" destOrd="0" presId="urn:microsoft.com/office/officeart/2018/2/layout/IconVerticalSolidList"/>
    <dgm:cxn modelId="{3278EA58-A0C9-47F7-A991-05BB61CAF573}" type="presParOf" srcId="{7BE51F12-C97A-4862-8B79-01A7695A8D97}" destId="{889F2137-6290-439D-9E30-372860394D94}" srcOrd="5" destOrd="0" presId="urn:microsoft.com/office/officeart/2018/2/layout/IconVerticalSolidList"/>
    <dgm:cxn modelId="{328FCEF7-9611-4057-9651-C090995328E8}" type="presParOf" srcId="{7BE51F12-C97A-4862-8B79-01A7695A8D97}" destId="{92081DE2-2142-40F9-BC69-542EECE0C955}" srcOrd="6" destOrd="0" presId="urn:microsoft.com/office/officeart/2018/2/layout/IconVerticalSolidList"/>
    <dgm:cxn modelId="{2ED42C8C-58B5-4F27-8190-2E77255376B6}" type="presParOf" srcId="{92081DE2-2142-40F9-BC69-542EECE0C955}" destId="{BC6A039D-6240-4A54-B85E-5906CE28BC42}" srcOrd="0" destOrd="0" presId="urn:microsoft.com/office/officeart/2018/2/layout/IconVerticalSolidList"/>
    <dgm:cxn modelId="{CD4C0B1E-2AB8-4ABC-AE8E-977AFCC428A0}" type="presParOf" srcId="{92081DE2-2142-40F9-BC69-542EECE0C955}" destId="{1773E239-7F5D-4E47-BD74-08FA60A35121}" srcOrd="1" destOrd="0" presId="urn:microsoft.com/office/officeart/2018/2/layout/IconVerticalSolidList"/>
    <dgm:cxn modelId="{3E59B5E6-2EAB-45D0-8D91-54745754D274}" type="presParOf" srcId="{92081DE2-2142-40F9-BC69-542EECE0C955}" destId="{90B9FACA-431F-4F12-8B0F-ADB6A386FD2F}" srcOrd="2" destOrd="0" presId="urn:microsoft.com/office/officeart/2018/2/layout/IconVerticalSolidList"/>
    <dgm:cxn modelId="{FAB734EA-02A9-44BB-8680-561D1566592E}" type="presParOf" srcId="{92081DE2-2142-40F9-BC69-542EECE0C955}" destId="{A41E8E4F-8A51-40C3-B9DC-D2A3E08E2DD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7FB439-647B-4432-8D79-A4A170E084EE}">
      <dsp:nvSpPr>
        <dsp:cNvPr id="0" name=""/>
        <dsp:cNvSpPr/>
      </dsp:nvSpPr>
      <dsp:spPr>
        <a:xfrm>
          <a:off x="2930723" y="902"/>
          <a:ext cx="1453753" cy="1453753"/>
        </a:xfrm>
        <a:prstGeom prst="downArrow">
          <a:avLst>
            <a:gd name="adj1" fmla="val 50000"/>
            <a:gd name="adj2" fmla="val 35000"/>
          </a:avLst>
        </a:prstGeom>
        <a:solidFill>
          <a:schemeClr val="dk2">
            <a:hueOff val="0"/>
            <a:satOff val="0"/>
            <a:lumOff val="0"/>
            <a:alphaOff val="0"/>
          </a:schemeClr>
        </a:solidFill>
        <a:ln w="55000" cap="flat" cmpd="thickThin"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t>(SHSS6071)  </a:t>
          </a:r>
          <a:endParaRPr lang="en-US" sz="900" kern="1200" dirty="0"/>
        </a:p>
      </dsp:txBody>
      <dsp:txXfrm>
        <a:off x="3294161" y="902"/>
        <a:ext cx="726877" cy="1199346"/>
      </dsp:txXfrm>
    </dsp:sp>
    <dsp:sp modelId="{04C5CF3D-7441-44D6-889D-38E1311EE74D}">
      <dsp:nvSpPr>
        <dsp:cNvPr id="0" name=""/>
        <dsp:cNvSpPr/>
      </dsp:nvSpPr>
      <dsp:spPr>
        <a:xfrm rot="3600000">
          <a:off x="4259703" y="768189"/>
          <a:ext cx="1453753" cy="1453753"/>
        </a:xfrm>
        <a:prstGeom prst="downArrow">
          <a:avLst>
            <a:gd name="adj1" fmla="val 50000"/>
            <a:gd name="adj2" fmla="val 35000"/>
          </a:avLst>
        </a:prstGeom>
        <a:solidFill>
          <a:schemeClr val="dk2">
            <a:hueOff val="0"/>
            <a:satOff val="0"/>
            <a:lumOff val="0"/>
            <a:alphaOff val="0"/>
          </a:schemeClr>
        </a:solidFill>
        <a:ln w="55000" cap="flat" cmpd="thickThin"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t>Louise Griffiths</a:t>
          </a:r>
          <a:endParaRPr lang="en-US" sz="900" kern="1200" dirty="0"/>
        </a:p>
      </dsp:txBody>
      <dsp:txXfrm rot="-5400000">
        <a:off x="4497068" y="1068025"/>
        <a:ext cx="1199346" cy="726877"/>
      </dsp:txXfrm>
    </dsp:sp>
    <dsp:sp modelId="{6D54B544-A3F6-4086-957D-1916F69A9094}">
      <dsp:nvSpPr>
        <dsp:cNvPr id="0" name=""/>
        <dsp:cNvSpPr/>
      </dsp:nvSpPr>
      <dsp:spPr>
        <a:xfrm rot="7200000">
          <a:off x="4259703" y="2302763"/>
          <a:ext cx="1453753" cy="1453753"/>
        </a:xfrm>
        <a:prstGeom prst="downArrow">
          <a:avLst>
            <a:gd name="adj1" fmla="val 50000"/>
            <a:gd name="adj2" fmla="val 35000"/>
          </a:avLst>
        </a:prstGeom>
        <a:solidFill>
          <a:schemeClr val="dk2">
            <a:hueOff val="0"/>
            <a:satOff val="0"/>
            <a:lumOff val="0"/>
            <a:alphaOff val="0"/>
          </a:schemeClr>
        </a:solidFill>
        <a:ln w="55000" cap="flat" cmpd="thickThin"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t>Sarah Howells</a:t>
          </a:r>
          <a:endParaRPr lang="en-US" sz="900" kern="1200" dirty="0"/>
        </a:p>
      </dsp:txBody>
      <dsp:txXfrm rot="-5400000">
        <a:off x="4497068" y="2729802"/>
        <a:ext cx="1199346" cy="726877"/>
      </dsp:txXfrm>
    </dsp:sp>
    <dsp:sp modelId="{A81AF967-A2E5-4E3B-940E-F0A1B7410142}">
      <dsp:nvSpPr>
        <dsp:cNvPr id="0" name=""/>
        <dsp:cNvSpPr/>
      </dsp:nvSpPr>
      <dsp:spPr>
        <a:xfrm rot="10800000">
          <a:off x="2930723" y="3070050"/>
          <a:ext cx="1453753" cy="1453753"/>
        </a:xfrm>
        <a:prstGeom prst="downArrow">
          <a:avLst>
            <a:gd name="adj1" fmla="val 50000"/>
            <a:gd name="adj2" fmla="val 35000"/>
          </a:avLst>
        </a:prstGeom>
        <a:solidFill>
          <a:schemeClr val="dk2">
            <a:hueOff val="0"/>
            <a:satOff val="0"/>
            <a:lumOff val="0"/>
            <a:alphaOff val="0"/>
          </a:schemeClr>
        </a:solidFill>
        <a:ln w="55000" cap="flat" cmpd="thickThin"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err="1"/>
            <a:t>Yodit</a:t>
          </a:r>
          <a:r>
            <a:rPr lang="en-GB" sz="900" kern="1200" dirty="0"/>
            <a:t>  </a:t>
          </a:r>
          <a:r>
            <a:rPr lang="en-GB" sz="900" kern="1200" dirty="0" err="1"/>
            <a:t>Bein</a:t>
          </a:r>
          <a:endParaRPr lang="en-US" sz="900" kern="1200" dirty="0"/>
        </a:p>
      </dsp:txBody>
      <dsp:txXfrm rot="10800000">
        <a:off x="3294161" y="3324457"/>
        <a:ext cx="726877" cy="1199346"/>
      </dsp:txXfrm>
    </dsp:sp>
    <dsp:sp modelId="{BCCE7125-5FD9-4C74-B643-5F0C8834F43C}">
      <dsp:nvSpPr>
        <dsp:cNvPr id="0" name=""/>
        <dsp:cNvSpPr/>
      </dsp:nvSpPr>
      <dsp:spPr>
        <a:xfrm rot="14400000">
          <a:off x="1601743" y="2302763"/>
          <a:ext cx="1453753" cy="1453753"/>
        </a:xfrm>
        <a:prstGeom prst="downArrow">
          <a:avLst>
            <a:gd name="adj1" fmla="val 50000"/>
            <a:gd name="adj2" fmla="val 35000"/>
          </a:avLst>
        </a:prstGeom>
        <a:solidFill>
          <a:schemeClr val="dk2">
            <a:hueOff val="0"/>
            <a:satOff val="0"/>
            <a:lumOff val="0"/>
            <a:alphaOff val="0"/>
          </a:schemeClr>
        </a:solidFill>
        <a:ln w="55000" cap="flat" cmpd="thickThin"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t>Rachel Evans</a:t>
          </a:r>
          <a:endParaRPr lang="en-US" sz="900" kern="1200" dirty="0"/>
        </a:p>
      </dsp:txBody>
      <dsp:txXfrm rot="5400000">
        <a:off x="1618786" y="2729802"/>
        <a:ext cx="1199346" cy="726877"/>
      </dsp:txXfrm>
    </dsp:sp>
    <dsp:sp modelId="{D1B6D2AF-6C84-4170-A34B-E70AEBE9E9D8}">
      <dsp:nvSpPr>
        <dsp:cNvPr id="0" name=""/>
        <dsp:cNvSpPr/>
      </dsp:nvSpPr>
      <dsp:spPr>
        <a:xfrm rot="18000000">
          <a:off x="1601743" y="768189"/>
          <a:ext cx="1453753" cy="1453753"/>
        </a:xfrm>
        <a:prstGeom prst="downArrow">
          <a:avLst>
            <a:gd name="adj1" fmla="val 50000"/>
            <a:gd name="adj2" fmla="val 35000"/>
          </a:avLst>
        </a:prstGeom>
        <a:solidFill>
          <a:schemeClr val="dk2">
            <a:hueOff val="0"/>
            <a:satOff val="0"/>
            <a:lumOff val="0"/>
            <a:alphaOff val="0"/>
          </a:schemeClr>
        </a:solidFill>
        <a:ln w="55000" cap="flat" cmpd="thickThin"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t>Sarah Bennett </a:t>
          </a:r>
          <a:endParaRPr lang="en-US" sz="900" kern="1200" dirty="0"/>
        </a:p>
      </dsp:txBody>
      <dsp:txXfrm rot="5400000">
        <a:off x="1618786" y="1068025"/>
        <a:ext cx="1199346" cy="7268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E4C9D7-D043-4115-9F0C-134367B1033D}">
      <dsp:nvSpPr>
        <dsp:cNvPr id="0" name=""/>
        <dsp:cNvSpPr/>
      </dsp:nvSpPr>
      <dsp:spPr>
        <a:xfrm>
          <a:off x="0" y="718"/>
          <a:ext cx="6513603" cy="1681139"/>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94CEC624-69AA-4BBC-88C8-2F9720185396}">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8D2834D-CB5B-4164-8F99-6E5F60FF9AE6}">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US" sz="2500" kern="1200"/>
            <a:t>Born 1946 to 1964</a:t>
          </a:r>
        </a:p>
      </dsp:txBody>
      <dsp:txXfrm>
        <a:off x="1941716" y="718"/>
        <a:ext cx="4571887" cy="1681139"/>
      </dsp:txXfrm>
    </dsp:sp>
    <dsp:sp modelId="{F02CE5A7-BF30-425F-89D4-D8C1B15A5C95}">
      <dsp:nvSpPr>
        <dsp:cNvPr id="0" name=""/>
        <dsp:cNvSpPr/>
      </dsp:nvSpPr>
      <dsp:spPr>
        <a:xfrm>
          <a:off x="0" y="2102143"/>
          <a:ext cx="6513603" cy="1681139"/>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14EA84A6-F266-4E96-A4F7-CDA8EDCF7480}">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90BBF68-222F-461A-A705-72301977AAF2}">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US" sz="2500" kern="1200"/>
            <a:t>Largest living generation worldwide</a:t>
          </a:r>
        </a:p>
      </dsp:txBody>
      <dsp:txXfrm>
        <a:off x="1941716" y="2102143"/>
        <a:ext cx="4571887" cy="1681139"/>
      </dsp:txXfrm>
    </dsp:sp>
    <dsp:sp modelId="{5499FD4C-BFB7-40DA-96A5-FBF549D08D16}">
      <dsp:nvSpPr>
        <dsp:cNvPr id="0" name=""/>
        <dsp:cNvSpPr/>
      </dsp:nvSpPr>
      <dsp:spPr>
        <a:xfrm>
          <a:off x="0" y="4203567"/>
          <a:ext cx="6513603" cy="1681139"/>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C4E182CA-3F58-4570-B627-28CF14E51A3A}">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6A8B58EA-9323-4424-A7C6-7E0E990FC61D}">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US" sz="2500" kern="1200"/>
            <a:t>In UK they are known as Bulge</a:t>
          </a:r>
        </a:p>
      </dsp:txBody>
      <dsp:txXfrm>
        <a:off x="1941716" y="4203567"/>
        <a:ext cx="4571887" cy="16811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BB46C9-B8A8-4E3A-8D35-6046BC3BD746}">
      <dsp:nvSpPr>
        <dsp:cNvPr id="0" name=""/>
        <dsp:cNvSpPr/>
      </dsp:nvSpPr>
      <dsp:spPr>
        <a:xfrm>
          <a:off x="0" y="2492"/>
          <a:ext cx="6492875" cy="0"/>
        </a:xfrm>
        <a:prstGeom prst="line">
          <a:avLst/>
        </a:prstGeom>
        <a:solidFill>
          <a:schemeClr val="accent2">
            <a:hueOff val="0"/>
            <a:satOff val="0"/>
            <a:lumOff val="0"/>
            <a:alphaOff val="0"/>
          </a:schemeClr>
        </a:solidFill>
        <a:ln w="55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E73F88-5E36-4EC6-AEA5-D236BAF40987}">
      <dsp:nvSpPr>
        <dsp:cNvPr id="0" name=""/>
        <dsp:cNvSpPr/>
      </dsp:nvSpPr>
      <dsp:spPr>
        <a:xfrm>
          <a:off x="0" y="2492"/>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Shopping for foods in 1950 and 1960 was done everyday as storing fresh foods was difficult. The pantry was used as a refrigerator.</a:t>
          </a:r>
        </a:p>
      </dsp:txBody>
      <dsp:txXfrm>
        <a:off x="0" y="2492"/>
        <a:ext cx="6492875" cy="850069"/>
      </dsp:txXfrm>
    </dsp:sp>
    <dsp:sp modelId="{DEA74235-5BB6-4E34-9459-CBD077259D75}">
      <dsp:nvSpPr>
        <dsp:cNvPr id="0" name=""/>
        <dsp:cNvSpPr/>
      </dsp:nvSpPr>
      <dsp:spPr>
        <a:xfrm>
          <a:off x="0" y="852561"/>
          <a:ext cx="6492875" cy="0"/>
        </a:xfrm>
        <a:prstGeom prst="line">
          <a:avLst/>
        </a:prstGeom>
        <a:solidFill>
          <a:schemeClr val="accent2">
            <a:hueOff val="549268"/>
            <a:satOff val="-9762"/>
            <a:lumOff val="314"/>
            <a:alphaOff val="0"/>
          </a:schemeClr>
        </a:solidFill>
        <a:ln w="55000" cap="flat" cmpd="thickThin" algn="ctr">
          <a:solidFill>
            <a:schemeClr val="accent2">
              <a:hueOff val="549268"/>
              <a:satOff val="-9762"/>
              <a:lumOff val="31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EAC25F-3B0F-4A85-8C16-A7779E445779}">
      <dsp:nvSpPr>
        <dsp:cNvPr id="0" name=""/>
        <dsp:cNvSpPr/>
      </dsp:nvSpPr>
      <dsp:spPr>
        <a:xfrm>
          <a:off x="0" y="852561"/>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There were no big supermarkets so most times the housewife would visit the local baker, the butcher, the greengrocer and the grocer individually, carrying all her shopping home in baskets or in a pull-along trolley.</a:t>
          </a:r>
        </a:p>
      </dsp:txBody>
      <dsp:txXfrm>
        <a:off x="0" y="852561"/>
        <a:ext cx="6492875" cy="850069"/>
      </dsp:txXfrm>
    </dsp:sp>
    <dsp:sp modelId="{E11AE204-1ADF-4AA6-AFDE-4FAEDF05F2CD}">
      <dsp:nvSpPr>
        <dsp:cNvPr id="0" name=""/>
        <dsp:cNvSpPr/>
      </dsp:nvSpPr>
      <dsp:spPr>
        <a:xfrm>
          <a:off x="0" y="1702630"/>
          <a:ext cx="6492875" cy="0"/>
        </a:xfrm>
        <a:prstGeom prst="line">
          <a:avLst/>
        </a:prstGeom>
        <a:solidFill>
          <a:schemeClr val="accent2">
            <a:hueOff val="1098536"/>
            <a:satOff val="-19523"/>
            <a:lumOff val="628"/>
            <a:alphaOff val="0"/>
          </a:schemeClr>
        </a:solidFill>
        <a:ln w="55000" cap="flat" cmpd="thickThin" algn="ctr">
          <a:solidFill>
            <a:schemeClr val="accent2">
              <a:hueOff val="1098536"/>
              <a:satOff val="-19523"/>
              <a:lumOff val="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34C06A-BA1D-4185-9122-41E8EC17F12C}">
      <dsp:nvSpPr>
        <dsp:cNvPr id="0" name=""/>
        <dsp:cNvSpPr/>
      </dsp:nvSpPr>
      <dsp:spPr>
        <a:xfrm>
          <a:off x="0" y="1702630"/>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Common foods during 1950-60 salmon sandwiches, tinned fruit with evaporated milk, fish on Fridays and ham salad for high tea every Sunday. Furthermore, other popular foods like cold meat and salad jam Roly-poly, welsh rarebit, baked rabbit, braised onion, baked stuffed haddock, coronation chicken, Devils on horseback, prawn cocktail  and puddings like Yorkshire pudding, marmalade pudding and Black Forest gateau were eaten. </a:t>
          </a:r>
        </a:p>
      </dsp:txBody>
      <dsp:txXfrm>
        <a:off x="0" y="1702630"/>
        <a:ext cx="6492875" cy="850069"/>
      </dsp:txXfrm>
    </dsp:sp>
    <dsp:sp modelId="{2D1C434C-7DAD-465E-84EC-EE842E5A18DC}">
      <dsp:nvSpPr>
        <dsp:cNvPr id="0" name=""/>
        <dsp:cNvSpPr/>
      </dsp:nvSpPr>
      <dsp:spPr>
        <a:xfrm>
          <a:off x="0" y="2552699"/>
          <a:ext cx="6492875" cy="0"/>
        </a:xfrm>
        <a:prstGeom prst="line">
          <a:avLst/>
        </a:prstGeom>
        <a:solidFill>
          <a:schemeClr val="accent2">
            <a:hueOff val="1647804"/>
            <a:satOff val="-29285"/>
            <a:lumOff val="941"/>
            <a:alphaOff val="0"/>
          </a:schemeClr>
        </a:solidFill>
        <a:ln w="55000" cap="flat" cmpd="thickThin" algn="ctr">
          <a:solidFill>
            <a:schemeClr val="accent2">
              <a:hueOff val="1647804"/>
              <a:satOff val="-29285"/>
              <a:lumOff val="9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D8D551-3CB7-4E11-B198-1D331C844E06}">
      <dsp:nvSpPr>
        <dsp:cNvPr id="0" name=""/>
        <dsp:cNvSpPr/>
      </dsp:nvSpPr>
      <dsp:spPr>
        <a:xfrm>
          <a:off x="0" y="2552699"/>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The most popular drinks were Lager, Mateus Rose wine, Blue Nun wine and Babycham </a:t>
          </a:r>
        </a:p>
      </dsp:txBody>
      <dsp:txXfrm>
        <a:off x="0" y="2552699"/>
        <a:ext cx="6492875" cy="850069"/>
      </dsp:txXfrm>
    </dsp:sp>
    <dsp:sp modelId="{5912F9AB-6F9F-4C7E-B56B-A536C140F470}">
      <dsp:nvSpPr>
        <dsp:cNvPr id="0" name=""/>
        <dsp:cNvSpPr/>
      </dsp:nvSpPr>
      <dsp:spPr>
        <a:xfrm>
          <a:off x="0" y="3402769"/>
          <a:ext cx="6492875" cy="0"/>
        </a:xfrm>
        <a:prstGeom prst="line">
          <a:avLst/>
        </a:prstGeom>
        <a:solidFill>
          <a:schemeClr val="accent2">
            <a:hueOff val="2197072"/>
            <a:satOff val="-39046"/>
            <a:lumOff val="1255"/>
            <a:alphaOff val="0"/>
          </a:schemeClr>
        </a:solidFill>
        <a:ln w="55000" cap="flat" cmpd="thickThin" algn="ctr">
          <a:solidFill>
            <a:schemeClr val="accent2">
              <a:hueOff val="2197072"/>
              <a:satOff val="-39046"/>
              <a:lumOff val="125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DD7BE0-322B-478F-8376-8AF6D0F4DB0D}">
      <dsp:nvSpPr>
        <dsp:cNvPr id="0" name=""/>
        <dsp:cNvSpPr/>
      </dsp:nvSpPr>
      <dsp:spPr>
        <a:xfrm>
          <a:off x="0" y="3402769"/>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There was comparatively little processed and packaged food available and the only takeaway was from the fish and chip shop.</a:t>
          </a:r>
        </a:p>
      </dsp:txBody>
      <dsp:txXfrm>
        <a:off x="0" y="3402769"/>
        <a:ext cx="6492875" cy="850069"/>
      </dsp:txXfrm>
    </dsp:sp>
    <dsp:sp modelId="{61A62771-2C0C-4E19-A8E4-ED3DD8C65473}">
      <dsp:nvSpPr>
        <dsp:cNvPr id="0" name=""/>
        <dsp:cNvSpPr/>
      </dsp:nvSpPr>
      <dsp:spPr>
        <a:xfrm>
          <a:off x="0" y="4252838"/>
          <a:ext cx="6492875" cy="0"/>
        </a:xfrm>
        <a:prstGeom prst="line">
          <a:avLst/>
        </a:prstGeom>
        <a:solidFill>
          <a:schemeClr val="accent2">
            <a:hueOff val="2746340"/>
            <a:satOff val="-48808"/>
            <a:lumOff val="1569"/>
            <a:alphaOff val="0"/>
          </a:schemeClr>
        </a:solidFill>
        <a:ln w="55000" cap="flat" cmpd="thickThin" algn="ctr">
          <a:solidFill>
            <a:schemeClr val="accent2">
              <a:hueOff val="2746340"/>
              <a:satOff val="-48808"/>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C15A95-489A-4A15-8F3D-41CC3D856D84}">
      <dsp:nvSpPr>
        <dsp:cNvPr id="0" name=""/>
        <dsp:cNvSpPr/>
      </dsp:nvSpPr>
      <dsp:spPr>
        <a:xfrm>
          <a:off x="0" y="4252838"/>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Although there was an improvement in lifestyle, this generation's intake of nutrients intake exceeded the nutrient intake of the previous one.</a:t>
          </a:r>
        </a:p>
      </dsp:txBody>
      <dsp:txXfrm>
        <a:off x="0" y="4252838"/>
        <a:ext cx="6492875" cy="85006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042F66-5251-4DBD-810C-7DC7131EA4DC}">
      <dsp:nvSpPr>
        <dsp:cNvPr id="0" name=""/>
        <dsp:cNvSpPr/>
      </dsp:nvSpPr>
      <dsp:spPr>
        <a:xfrm>
          <a:off x="0" y="2442"/>
          <a:ext cx="6513603" cy="1238008"/>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0DE636A3-042B-4A79-A22E-D970F1DCD46A}">
      <dsp:nvSpPr>
        <dsp:cNvPr id="0" name=""/>
        <dsp:cNvSpPr/>
      </dsp:nvSpPr>
      <dsp:spPr>
        <a:xfrm>
          <a:off x="374497" y="280994"/>
          <a:ext cx="680904" cy="680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4804898-124F-4BC0-B856-95D3B4DEF442}">
      <dsp:nvSpPr>
        <dsp:cNvPr id="0" name=""/>
        <dsp:cNvSpPr/>
      </dsp:nvSpPr>
      <dsp:spPr>
        <a:xfrm>
          <a:off x="1429899" y="2442"/>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a:lnSpc>
              <a:spcPct val="90000"/>
            </a:lnSpc>
            <a:spcBef>
              <a:spcPct val="0"/>
            </a:spcBef>
            <a:spcAft>
              <a:spcPct val="35000"/>
            </a:spcAft>
            <a:buNone/>
          </a:pPr>
          <a:r>
            <a:rPr lang="en-US" sz="1700" kern="1200"/>
            <a:t>They are classified as digital immigrants.</a:t>
          </a:r>
        </a:p>
      </dsp:txBody>
      <dsp:txXfrm>
        <a:off x="1429899" y="2442"/>
        <a:ext cx="5083704" cy="1238008"/>
      </dsp:txXfrm>
    </dsp:sp>
    <dsp:sp modelId="{E4965C13-0AD8-4B42-86AA-F86AD7E6DC33}">
      <dsp:nvSpPr>
        <dsp:cNvPr id="0" name=""/>
        <dsp:cNvSpPr/>
      </dsp:nvSpPr>
      <dsp:spPr>
        <a:xfrm>
          <a:off x="0" y="1549953"/>
          <a:ext cx="6513603" cy="1238008"/>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2F0B20EE-B26C-4B96-946E-198A25112615}">
      <dsp:nvSpPr>
        <dsp:cNvPr id="0" name=""/>
        <dsp:cNvSpPr/>
      </dsp:nvSpPr>
      <dsp:spPr>
        <a:xfrm>
          <a:off x="374497" y="1828505"/>
          <a:ext cx="680904" cy="680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946AF44-5922-4DB6-B900-68F0C519C482}">
      <dsp:nvSpPr>
        <dsp:cNvPr id="0" name=""/>
        <dsp:cNvSpPr/>
      </dsp:nvSpPr>
      <dsp:spPr>
        <a:xfrm>
          <a:off x="1429899" y="1549953"/>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a:lnSpc>
              <a:spcPct val="90000"/>
            </a:lnSpc>
            <a:spcBef>
              <a:spcPct val="0"/>
            </a:spcBef>
            <a:spcAft>
              <a:spcPct val="35000"/>
            </a:spcAft>
            <a:buNone/>
          </a:pPr>
          <a:r>
            <a:rPr lang="en-US" sz="1700" kern="1200"/>
            <a:t>The main technology breakthrough at that time was the rotary telephone and tube television</a:t>
          </a:r>
        </a:p>
      </dsp:txBody>
      <dsp:txXfrm>
        <a:off x="1429899" y="1549953"/>
        <a:ext cx="5083704" cy="1238008"/>
      </dsp:txXfrm>
    </dsp:sp>
    <dsp:sp modelId="{085EC5D5-5F97-41DC-B2E5-A216D1555959}">
      <dsp:nvSpPr>
        <dsp:cNvPr id="0" name=""/>
        <dsp:cNvSpPr/>
      </dsp:nvSpPr>
      <dsp:spPr>
        <a:xfrm>
          <a:off x="0" y="3097464"/>
          <a:ext cx="6513603" cy="1238008"/>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F4CDC4C5-4EE9-4C40-B319-C631B72187B1}">
      <dsp:nvSpPr>
        <dsp:cNvPr id="0" name=""/>
        <dsp:cNvSpPr/>
      </dsp:nvSpPr>
      <dsp:spPr>
        <a:xfrm>
          <a:off x="374497" y="3376015"/>
          <a:ext cx="680904" cy="680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9057BEA-25B0-453A-B865-FBBF9898BAC1}">
      <dsp:nvSpPr>
        <dsp:cNvPr id="0" name=""/>
        <dsp:cNvSpPr/>
      </dsp:nvSpPr>
      <dsp:spPr>
        <a:xfrm>
          <a:off x="1429899" y="309746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a:lnSpc>
              <a:spcPct val="90000"/>
            </a:lnSpc>
            <a:spcBef>
              <a:spcPct val="0"/>
            </a:spcBef>
            <a:spcAft>
              <a:spcPct val="35000"/>
            </a:spcAft>
            <a:buNone/>
          </a:pPr>
          <a:r>
            <a:rPr lang="en-US" sz="1700" kern="1200"/>
            <a:t>Although the Baby Boomers were first introduced to technology, it does not played a pivotal role in their everyday lives because it was seen as something that only the academics used.</a:t>
          </a:r>
        </a:p>
      </dsp:txBody>
      <dsp:txXfrm>
        <a:off x="1429899" y="3097464"/>
        <a:ext cx="5083704" cy="1238008"/>
      </dsp:txXfrm>
    </dsp:sp>
    <dsp:sp modelId="{BC6A039D-6240-4A54-B85E-5906CE28BC42}">
      <dsp:nvSpPr>
        <dsp:cNvPr id="0" name=""/>
        <dsp:cNvSpPr/>
      </dsp:nvSpPr>
      <dsp:spPr>
        <a:xfrm>
          <a:off x="0" y="4644974"/>
          <a:ext cx="6513603" cy="1238008"/>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1773E239-7F5D-4E47-BD74-08FA60A35121}">
      <dsp:nvSpPr>
        <dsp:cNvPr id="0" name=""/>
        <dsp:cNvSpPr/>
      </dsp:nvSpPr>
      <dsp:spPr>
        <a:xfrm>
          <a:off x="374497" y="4923526"/>
          <a:ext cx="680904" cy="6809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41E8E4F-8A51-40C3-B9DC-D2A3E08E2DDF}">
      <dsp:nvSpPr>
        <dsp:cNvPr id="0" name=""/>
        <dsp:cNvSpPr/>
      </dsp:nvSpPr>
      <dsp:spPr>
        <a:xfrm>
          <a:off x="1429899" y="464497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a:lnSpc>
              <a:spcPct val="90000"/>
            </a:lnSpc>
            <a:spcBef>
              <a:spcPct val="0"/>
            </a:spcBef>
            <a:spcAft>
              <a:spcPct val="35000"/>
            </a:spcAft>
            <a:buNone/>
          </a:pPr>
          <a:r>
            <a:rPr lang="en-US" sz="1700" kern="1200"/>
            <a:t>Because of the fast growth in the technological evolution, the boomers only had the opportunity to grow up seeing it, whereas the generation after grew up knowing it. </a:t>
          </a:r>
        </a:p>
      </dsp:txBody>
      <dsp:txXfrm>
        <a:off x="1429899" y="4644974"/>
        <a:ext cx="5083704" cy="1238008"/>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F0579A-84BA-9140-BD9E-91DD5FADA792}" type="datetimeFigureOut">
              <a:rPr lang="en-US" smtClean="0"/>
              <a:t>1/10/2019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5E0ED4-88E9-8941-BB91-0265210DDF8F}" type="slidenum">
              <a:rPr lang="en-US" smtClean="0"/>
              <a:t>‹#›</a:t>
            </a:fld>
            <a:endParaRPr lang="en-US"/>
          </a:p>
        </p:txBody>
      </p:sp>
    </p:spTree>
    <p:extLst>
      <p:ext uri="{BB962C8B-B14F-4D97-AF65-F5344CB8AC3E}">
        <p14:creationId xmlns:p14="http://schemas.microsoft.com/office/powerpoint/2010/main" val="2086427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C6D0-729A-4032-9F2E-2C6A082429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AFA5FA9-2794-47FB-9C9A-B630F74A63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6BDC3B6-F0A5-4500-9EB9-BCAC72BF626A}"/>
              </a:ext>
            </a:extLst>
          </p:cNvPr>
          <p:cNvSpPr>
            <a:spLocks noGrp="1"/>
          </p:cNvSpPr>
          <p:nvPr>
            <p:ph type="dt" sz="half" idx="10"/>
          </p:nvPr>
        </p:nvSpPr>
        <p:spPr/>
        <p:txBody>
          <a:bodyPr/>
          <a:lstStyle/>
          <a:p>
            <a:fld id="{1F9BCE9C-C67A-4160-9B45-89366F4CB25C}" type="datetimeFigureOut">
              <a:rPr lang="en-GB" smtClean="0"/>
              <a:t>10/01/2019</a:t>
            </a:fld>
            <a:endParaRPr lang="en-GB"/>
          </a:p>
        </p:txBody>
      </p:sp>
      <p:sp>
        <p:nvSpPr>
          <p:cNvPr id="5" name="Footer Placeholder 4">
            <a:extLst>
              <a:ext uri="{FF2B5EF4-FFF2-40B4-BE49-F238E27FC236}">
                <a16:creationId xmlns:a16="http://schemas.microsoft.com/office/drawing/2014/main" id="{22FF293F-3E57-4388-B2F6-0F90353940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C753F6-B466-4E03-9CAF-A5C1019C2D51}"/>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1483040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F32A2-976A-450B-82FC-C52FFA0EE9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2C8210-DECA-40B4-862C-D076FB79243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B5F215-C34A-4CA2-9B65-F73250A23032}"/>
              </a:ext>
            </a:extLst>
          </p:cNvPr>
          <p:cNvSpPr>
            <a:spLocks noGrp="1"/>
          </p:cNvSpPr>
          <p:nvPr>
            <p:ph type="dt" sz="half" idx="10"/>
          </p:nvPr>
        </p:nvSpPr>
        <p:spPr/>
        <p:txBody>
          <a:bodyPr/>
          <a:lstStyle/>
          <a:p>
            <a:fld id="{1F9BCE9C-C67A-4160-9B45-89366F4CB25C}" type="datetimeFigureOut">
              <a:rPr lang="en-GB" smtClean="0"/>
              <a:t>10/01/2019</a:t>
            </a:fld>
            <a:endParaRPr lang="en-GB"/>
          </a:p>
        </p:txBody>
      </p:sp>
      <p:sp>
        <p:nvSpPr>
          <p:cNvPr id="5" name="Footer Placeholder 4">
            <a:extLst>
              <a:ext uri="{FF2B5EF4-FFF2-40B4-BE49-F238E27FC236}">
                <a16:creationId xmlns:a16="http://schemas.microsoft.com/office/drawing/2014/main" id="{E3074543-856D-4EED-9258-509BC9EEE1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7A9E74-96F7-4C20-81A1-69BEE8AAC503}"/>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16488385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DF564-9F34-4EB3-856A-732CD60BAA6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286B70-588C-4910-BBC2-02ED4F95230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7F0A5D9-8C17-4729-9AD3-6B7104D26F5B}"/>
              </a:ext>
            </a:extLst>
          </p:cNvPr>
          <p:cNvSpPr>
            <a:spLocks noGrp="1"/>
          </p:cNvSpPr>
          <p:nvPr>
            <p:ph type="dt" sz="half" idx="10"/>
          </p:nvPr>
        </p:nvSpPr>
        <p:spPr/>
        <p:txBody>
          <a:bodyPr/>
          <a:lstStyle/>
          <a:p>
            <a:fld id="{1F9BCE9C-C67A-4160-9B45-89366F4CB25C}" type="datetimeFigureOut">
              <a:rPr lang="en-GB" smtClean="0"/>
              <a:t>10/01/2019</a:t>
            </a:fld>
            <a:endParaRPr lang="en-GB"/>
          </a:p>
        </p:txBody>
      </p:sp>
      <p:sp>
        <p:nvSpPr>
          <p:cNvPr id="5" name="Footer Placeholder 4">
            <a:extLst>
              <a:ext uri="{FF2B5EF4-FFF2-40B4-BE49-F238E27FC236}">
                <a16:creationId xmlns:a16="http://schemas.microsoft.com/office/drawing/2014/main" id="{81C43E1D-4BFA-4CD6-96C8-41F6310C75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5EADA0-7A5D-4165-9CCA-31A634159C99}"/>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37452627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19C5E-A4C0-4DB1-B221-522EB39EB4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590E66-A6E9-4A71-91E5-50D7551739F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C8C4E98-D66A-4B0D-979A-A329CB03E46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41524A3-223A-41DA-A064-2C71DFDFF425}"/>
              </a:ext>
            </a:extLst>
          </p:cNvPr>
          <p:cNvSpPr>
            <a:spLocks noGrp="1"/>
          </p:cNvSpPr>
          <p:nvPr>
            <p:ph type="dt" sz="half" idx="10"/>
          </p:nvPr>
        </p:nvSpPr>
        <p:spPr/>
        <p:txBody>
          <a:bodyPr/>
          <a:lstStyle/>
          <a:p>
            <a:fld id="{1F9BCE9C-C67A-4160-9B45-89366F4CB25C}" type="datetimeFigureOut">
              <a:rPr lang="en-GB" smtClean="0"/>
              <a:t>10/01/2019</a:t>
            </a:fld>
            <a:endParaRPr lang="en-GB"/>
          </a:p>
        </p:txBody>
      </p:sp>
      <p:sp>
        <p:nvSpPr>
          <p:cNvPr id="6" name="Footer Placeholder 5">
            <a:extLst>
              <a:ext uri="{FF2B5EF4-FFF2-40B4-BE49-F238E27FC236}">
                <a16:creationId xmlns:a16="http://schemas.microsoft.com/office/drawing/2014/main" id="{70BFF1D2-80B3-4188-B3D0-63EEFF9C5D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12CC1D-BEB6-4D3B-B40C-12BAA13FD65F}"/>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1255420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2FA35-A73F-4158-BA18-5688961B1E4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309DF1-1B0E-4A17-849D-802DE34430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7C5277C-2E9D-4EE4-BDD1-442F7CAC030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A74217D-2A39-4EDF-A94D-98B1379CC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CC926644-8434-4D40-84A2-913B5C0690A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2F5F60A-1C23-4C07-87F0-3D05F79834DF}"/>
              </a:ext>
            </a:extLst>
          </p:cNvPr>
          <p:cNvSpPr>
            <a:spLocks noGrp="1"/>
          </p:cNvSpPr>
          <p:nvPr>
            <p:ph type="dt" sz="half" idx="10"/>
          </p:nvPr>
        </p:nvSpPr>
        <p:spPr/>
        <p:txBody>
          <a:bodyPr/>
          <a:lstStyle/>
          <a:p>
            <a:fld id="{1F9BCE9C-C67A-4160-9B45-89366F4CB25C}" type="datetimeFigureOut">
              <a:rPr lang="en-GB" smtClean="0"/>
              <a:t>10/01/2019</a:t>
            </a:fld>
            <a:endParaRPr lang="en-GB"/>
          </a:p>
        </p:txBody>
      </p:sp>
      <p:sp>
        <p:nvSpPr>
          <p:cNvPr id="8" name="Footer Placeholder 7">
            <a:extLst>
              <a:ext uri="{FF2B5EF4-FFF2-40B4-BE49-F238E27FC236}">
                <a16:creationId xmlns:a16="http://schemas.microsoft.com/office/drawing/2014/main" id="{6B1B6CFB-DFE0-43E6-A218-31E8AB33751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6BF8438-A5E1-4568-AD15-587B053BED4A}"/>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1756104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DF072-D1B9-4301-B563-CD930830ED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6E3EE19-D839-4ACB-8F2A-DA45F1D6F4CD}"/>
              </a:ext>
            </a:extLst>
          </p:cNvPr>
          <p:cNvSpPr>
            <a:spLocks noGrp="1"/>
          </p:cNvSpPr>
          <p:nvPr>
            <p:ph type="dt" sz="half" idx="10"/>
          </p:nvPr>
        </p:nvSpPr>
        <p:spPr/>
        <p:txBody>
          <a:bodyPr/>
          <a:lstStyle/>
          <a:p>
            <a:fld id="{1F9BCE9C-C67A-4160-9B45-89366F4CB25C}" type="datetimeFigureOut">
              <a:rPr lang="en-GB" smtClean="0"/>
              <a:t>10/01/2019</a:t>
            </a:fld>
            <a:endParaRPr lang="en-GB"/>
          </a:p>
        </p:txBody>
      </p:sp>
      <p:sp>
        <p:nvSpPr>
          <p:cNvPr id="4" name="Footer Placeholder 3">
            <a:extLst>
              <a:ext uri="{FF2B5EF4-FFF2-40B4-BE49-F238E27FC236}">
                <a16:creationId xmlns:a16="http://schemas.microsoft.com/office/drawing/2014/main" id="{AFC4AD12-D239-461F-A359-2B84DC27A18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3E4C57A-2961-43A9-B86C-EB3F3BEFFCB6}"/>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37800843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D856BA2-6AFF-4AE3-B859-7B6239C95B53}"/>
              </a:ext>
            </a:extLst>
          </p:cNvPr>
          <p:cNvSpPr>
            <a:spLocks noGrp="1"/>
          </p:cNvSpPr>
          <p:nvPr>
            <p:ph type="dt" sz="half" idx="10"/>
          </p:nvPr>
        </p:nvSpPr>
        <p:spPr/>
        <p:txBody>
          <a:bodyPr/>
          <a:lstStyle/>
          <a:p>
            <a:fld id="{1F9BCE9C-C67A-4160-9B45-89366F4CB25C}" type="datetimeFigureOut">
              <a:rPr lang="en-GB" smtClean="0"/>
              <a:t>10/01/2019</a:t>
            </a:fld>
            <a:endParaRPr lang="en-GB"/>
          </a:p>
        </p:txBody>
      </p:sp>
      <p:sp>
        <p:nvSpPr>
          <p:cNvPr id="3" name="Footer Placeholder 2">
            <a:extLst>
              <a:ext uri="{FF2B5EF4-FFF2-40B4-BE49-F238E27FC236}">
                <a16:creationId xmlns:a16="http://schemas.microsoft.com/office/drawing/2014/main" id="{1802389E-5F2C-4819-BC42-BC784E2B164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DC427FD-EC6F-448E-9AA4-D8E95E11F375}"/>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19641713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E7A29-0E11-4124-902D-0D6003F94D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798DB51-FFD7-4551-853E-FC100125280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E67A3E-7399-4F22-8C1E-31D0E61A35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B1742A3-B45F-42E0-92C1-CD086E17E78C}"/>
              </a:ext>
            </a:extLst>
          </p:cNvPr>
          <p:cNvSpPr>
            <a:spLocks noGrp="1"/>
          </p:cNvSpPr>
          <p:nvPr>
            <p:ph type="dt" sz="half" idx="10"/>
          </p:nvPr>
        </p:nvSpPr>
        <p:spPr/>
        <p:txBody>
          <a:bodyPr/>
          <a:lstStyle/>
          <a:p>
            <a:fld id="{1F9BCE9C-C67A-4160-9B45-89366F4CB25C}" type="datetimeFigureOut">
              <a:rPr lang="en-GB" smtClean="0"/>
              <a:t>10/01/2019</a:t>
            </a:fld>
            <a:endParaRPr lang="en-GB"/>
          </a:p>
        </p:txBody>
      </p:sp>
      <p:sp>
        <p:nvSpPr>
          <p:cNvPr id="6" name="Footer Placeholder 5">
            <a:extLst>
              <a:ext uri="{FF2B5EF4-FFF2-40B4-BE49-F238E27FC236}">
                <a16:creationId xmlns:a16="http://schemas.microsoft.com/office/drawing/2014/main" id="{8AE43A34-DBBB-42AB-B703-4E18C6AD60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1862D4-AE12-432C-9516-A8E038C6145F}"/>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1616989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CFF88-AB02-4921-BE20-8C6C21667C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8FBA174-BDB1-4D1F-AA53-CDA22D2D1B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C919F8-F575-4E1A-B329-7AB4ECE21F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6657947-0B86-487F-A21F-7BD03A0AA14F}"/>
              </a:ext>
            </a:extLst>
          </p:cNvPr>
          <p:cNvSpPr>
            <a:spLocks noGrp="1"/>
          </p:cNvSpPr>
          <p:nvPr>
            <p:ph type="dt" sz="half" idx="10"/>
          </p:nvPr>
        </p:nvSpPr>
        <p:spPr/>
        <p:txBody>
          <a:bodyPr/>
          <a:lstStyle/>
          <a:p>
            <a:fld id="{1F9BCE9C-C67A-4160-9B45-89366F4CB25C}" type="datetimeFigureOut">
              <a:rPr lang="en-GB" smtClean="0"/>
              <a:t>10/01/2019</a:t>
            </a:fld>
            <a:endParaRPr lang="en-GB"/>
          </a:p>
        </p:txBody>
      </p:sp>
      <p:sp>
        <p:nvSpPr>
          <p:cNvPr id="6" name="Footer Placeholder 5">
            <a:extLst>
              <a:ext uri="{FF2B5EF4-FFF2-40B4-BE49-F238E27FC236}">
                <a16:creationId xmlns:a16="http://schemas.microsoft.com/office/drawing/2014/main" id="{6293A8F3-68EC-47F7-B05A-D4EDDED269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D5AD90-D6DD-4B3D-931F-3E170F19FBB0}"/>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3300866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4A693-AF2D-4086-97FC-CD95E7223F3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6D690E-D43B-44EB-B33D-8205D3E25F4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569DE2-C980-45BB-8B3F-21ECD692BDBF}"/>
              </a:ext>
            </a:extLst>
          </p:cNvPr>
          <p:cNvSpPr>
            <a:spLocks noGrp="1"/>
          </p:cNvSpPr>
          <p:nvPr>
            <p:ph type="dt" sz="half" idx="10"/>
          </p:nvPr>
        </p:nvSpPr>
        <p:spPr/>
        <p:txBody>
          <a:bodyPr/>
          <a:lstStyle/>
          <a:p>
            <a:fld id="{1F9BCE9C-C67A-4160-9B45-89366F4CB25C}" type="datetimeFigureOut">
              <a:rPr lang="en-GB" smtClean="0"/>
              <a:t>10/01/2019</a:t>
            </a:fld>
            <a:endParaRPr lang="en-GB"/>
          </a:p>
        </p:txBody>
      </p:sp>
      <p:sp>
        <p:nvSpPr>
          <p:cNvPr id="5" name="Footer Placeholder 4">
            <a:extLst>
              <a:ext uri="{FF2B5EF4-FFF2-40B4-BE49-F238E27FC236}">
                <a16:creationId xmlns:a16="http://schemas.microsoft.com/office/drawing/2014/main" id="{93DF7FEC-5418-42C0-AB34-A37A4C90F4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69ACE7-2BCE-46F8-B131-7B4E775E1882}"/>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2383033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1BEB2C-96F8-4B2B-9112-1A97D37898C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2238D2-DB8E-40B8-8C35-AB423166BE3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B36A2A-BBAF-4CD8-8423-6511A0568099}"/>
              </a:ext>
            </a:extLst>
          </p:cNvPr>
          <p:cNvSpPr>
            <a:spLocks noGrp="1"/>
          </p:cNvSpPr>
          <p:nvPr>
            <p:ph type="dt" sz="half" idx="10"/>
          </p:nvPr>
        </p:nvSpPr>
        <p:spPr/>
        <p:txBody>
          <a:bodyPr/>
          <a:lstStyle/>
          <a:p>
            <a:fld id="{1F9BCE9C-C67A-4160-9B45-89366F4CB25C}" type="datetimeFigureOut">
              <a:rPr lang="en-GB" smtClean="0"/>
              <a:t>10/01/2019</a:t>
            </a:fld>
            <a:endParaRPr lang="en-GB"/>
          </a:p>
        </p:txBody>
      </p:sp>
      <p:sp>
        <p:nvSpPr>
          <p:cNvPr id="5" name="Footer Placeholder 4">
            <a:extLst>
              <a:ext uri="{FF2B5EF4-FFF2-40B4-BE49-F238E27FC236}">
                <a16:creationId xmlns:a16="http://schemas.microsoft.com/office/drawing/2014/main" id="{0A7148B7-CA08-4868-9EDC-3A2438E2A2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709806-828A-4B0D-B645-0FDB699A6A12}"/>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2605832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0BD897-7A0A-4E40-80D6-4F0286D598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412DC2-ECF2-48B5-9C35-E714481C4C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F94AF6-55D1-4CD9-9F7A-7E40EB7EDE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9BCE9C-C67A-4160-9B45-89366F4CB25C}" type="datetimeFigureOut">
              <a:rPr lang="en-GB" smtClean="0"/>
              <a:t>10/01/2019</a:t>
            </a:fld>
            <a:endParaRPr lang="en-GB"/>
          </a:p>
        </p:txBody>
      </p:sp>
      <p:sp>
        <p:nvSpPr>
          <p:cNvPr id="5" name="Footer Placeholder 4">
            <a:extLst>
              <a:ext uri="{FF2B5EF4-FFF2-40B4-BE49-F238E27FC236}">
                <a16:creationId xmlns:a16="http://schemas.microsoft.com/office/drawing/2014/main" id="{6F44A2BE-FC65-42C4-B1D7-51536030A6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31F4BFC-1E01-44CA-B787-6369F27A644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F652C3-8827-438C-81DB-48BD783EC3AB}" type="slidenum">
              <a:rPr lang="en-GB" smtClean="0"/>
              <a:t>‹#›</a:t>
            </a:fld>
            <a:endParaRPr lang="en-GB"/>
          </a:p>
        </p:txBody>
      </p:sp>
    </p:spTree>
    <p:extLst>
      <p:ext uri="{BB962C8B-B14F-4D97-AF65-F5344CB8AC3E}">
        <p14:creationId xmlns:p14="http://schemas.microsoft.com/office/powerpoint/2010/main" val="12912540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hyperlink" Target="http://artiewayne.wordpress.com/2012/08/16/fast-food-chains-to-discount-meals-to-voters-on-election-night/" TargetMode="External"/><Relationship Id="rId7" Type="http://schemas.openxmlformats.org/officeDocument/2006/relationships/hyperlink" Target="http://www.dietsandcalories.com/2015/08/kirstys-new-ready-meals-review.html" TargetMode="External"/><Relationship Id="rId2" Type="http://schemas.openxmlformats.org/officeDocument/2006/relationships/image" Target="../media/image15.jpeg"/><Relationship Id="rId1" Type="http://schemas.openxmlformats.org/officeDocument/2006/relationships/slideLayout" Target="../slideLayouts/slideLayout4.xml"/><Relationship Id="rId6" Type="http://schemas.openxmlformats.org/officeDocument/2006/relationships/image" Target="../media/image17.jpeg"/><Relationship Id="rId5" Type="http://schemas.openxmlformats.org/officeDocument/2006/relationships/hyperlink" Target="http://www.publicdomainpictures.net/view-image.php?image=27284&amp;picture=birra-e-hot-dog" TargetMode="External"/><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8" Type="http://schemas.openxmlformats.org/officeDocument/2006/relationships/image" Target="../media/image21.jpg"/><Relationship Id="rId13" Type="http://schemas.openxmlformats.org/officeDocument/2006/relationships/hyperlink" Target="http://en.wikipedia.org/wiki/File:Western-pack-butter.jpg" TargetMode="External"/><Relationship Id="rId3" Type="http://schemas.openxmlformats.org/officeDocument/2006/relationships/hyperlink" Target="http://www.thaigoodview.com/node/129412" TargetMode="External"/><Relationship Id="rId7" Type="http://schemas.openxmlformats.org/officeDocument/2006/relationships/hyperlink" Target="http://freefoodphotos.com/imagelibrary/dairy/slides/bottle_of_milk.html" TargetMode="External"/><Relationship Id="rId12" Type="http://schemas.openxmlformats.org/officeDocument/2006/relationships/image" Target="../media/image23.jpg"/><Relationship Id="rId2" Type="http://schemas.openxmlformats.org/officeDocument/2006/relationships/image" Target="../media/image18.jpg"/><Relationship Id="rId1" Type="http://schemas.openxmlformats.org/officeDocument/2006/relationships/slideLayout" Target="../slideLayouts/slideLayout7.xml"/><Relationship Id="rId6" Type="http://schemas.openxmlformats.org/officeDocument/2006/relationships/image" Target="../media/image20.jpg"/><Relationship Id="rId11" Type="http://schemas.openxmlformats.org/officeDocument/2006/relationships/hyperlink" Target="https://openclipart.org/detail/177604/cheese" TargetMode="External"/><Relationship Id="rId5" Type="http://schemas.openxmlformats.org/officeDocument/2006/relationships/hyperlink" Target="http://blesstheirheartsmom.blogspot.com/2011/06/imperial-sugar-and-dixie-crystals.html" TargetMode="External"/><Relationship Id="rId10" Type="http://schemas.openxmlformats.org/officeDocument/2006/relationships/image" Target="../media/image22.png"/><Relationship Id="rId4" Type="http://schemas.openxmlformats.org/officeDocument/2006/relationships/image" Target="../media/image19.jpg"/><Relationship Id="rId9" Type="http://schemas.openxmlformats.org/officeDocument/2006/relationships/hyperlink" Target="http://cookbookarchaeology.com/?p=774"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guides.library.ucla.edu/bruin-success/3-15" TargetMode="External"/><Relationship Id="rId2" Type="http://schemas.openxmlformats.org/officeDocument/2006/relationships/image" Target="../media/image24.gif"/><Relationship Id="rId1" Type="http://schemas.openxmlformats.org/officeDocument/2006/relationships/slideLayout" Target="../slideLayouts/slideLayout7.xml"/><Relationship Id="rId4" Type="http://schemas.openxmlformats.org/officeDocument/2006/relationships/hyperlink" Target="https://creativecommons.org/licenses/by/3.0/"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s://www.loveios.net/2018/03/rumors-apple-2018-products-cheaper.html" TargetMode="External"/><Relationship Id="rId7" Type="http://schemas.openxmlformats.org/officeDocument/2006/relationships/hyperlink" Target="https://en.wikipedia.org/wiki/Commodore_PET" TargetMode="External"/><Relationship Id="rId2" Type="http://schemas.openxmlformats.org/officeDocument/2006/relationships/image" Target="../media/image25.jpg"/><Relationship Id="rId1" Type="http://schemas.openxmlformats.org/officeDocument/2006/relationships/slideLayout" Target="../slideLayouts/slideLayout4.xml"/><Relationship Id="rId6" Type="http://schemas.openxmlformats.org/officeDocument/2006/relationships/image" Target="../media/image27.png"/><Relationship Id="rId5" Type="http://schemas.openxmlformats.org/officeDocument/2006/relationships/hyperlink" Target="http://theconversation.com/marine-compound-first-new-natural-antibiotic-in-decades-16433" TargetMode="External"/><Relationship Id="rId4" Type="http://schemas.openxmlformats.org/officeDocument/2006/relationships/image" Target="../media/image26.jpg"/><Relationship Id="rId9" Type="http://schemas.openxmlformats.org/officeDocument/2006/relationships/hyperlink" Target="https://creativecommons.org/licenses/by-nd/3.0/" TargetMode="Externa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3" Type="http://schemas.openxmlformats.org/officeDocument/2006/relationships/image" Target="../media/image37.tiff"/><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image" Target="../media/image40.png"/><Relationship Id="rId1" Type="http://schemas.openxmlformats.org/officeDocument/2006/relationships/slideLayout" Target="../slideLayouts/slideLayout2.xml"/><Relationship Id="rId5" Type="http://schemas.openxmlformats.org/officeDocument/2006/relationships/image" Target="../media/image42.png"/><Relationship Id="rId4" Type="http://schemas.openxmlformats.org/officeDocument/2006/relationships/hyperlink" Target="http://reload4btech.blogspot.com/2011/08/online-banking.html"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5.JPG"/><Relationship Id="rId7" Type="http://schemas.openxmlformats.org/officeDocument/2006/relationships/image" Target="../media/image48.jpg"/><Relationship Id="rId2" Type="http://schemas.openxmlformats.org/officeDocument/2006/relationships/image" Target="../media/image44.png"/><Relationship Id="rId1" Type="http://schemas.openxmlformats.org/officeDocument/2006/relationships/slideLayout" Target="../slideLayouts/slideLayout2.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hyperlink" Target="https://en.wikipedia.org/wiki/Suspension_training"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afterthemillennials.com/generation-z-and-the-future-of-food/" TargetMode="External"/><Relationship Id="rId3" Type="http://schemas.openxmlformats.org/officeDocument/2006/relationships/hyperlink" Target="https://www.smartbrief.com/original/2016/03/how-gen-z-looks-health-and-wellness" TargetMode="External"/><Relationship Id="rId7" Type="http://schemas.openxmlformats.org/officeDocument/2006/relationships/hyperlink" Target="http://www.valueoptions.com/spotlight_YIW/gen_x.htm" TargetMode="External"/><Relationship Id="rId2" Type="http://schemas.openxmlformats.org/officeDocument/2006/relationships/hyperlink" Target="https://www.gov.uk/government/publications/cmo-annual-report-2015-health-of-the-baby-boomer-generation" TargetMode="External"/><Relationship Id="rId1" Type="http://schemas.openxmlformats.org/officeDocument/2006/relationships/slideLayout" Target="../slideLayouts/slideLayout2.xml"/><Relationship Id="rId6" Type="http://schemas.openxmlformats.org/officeDocument/2006/relationships/hyperlink" Target="https://www.sheffield.ac.uk/faculty/social-sciences/news/uk-generations-mapped-1.485463" TargetMode="External"/><Relationship Id="rId5" Type="http://schemas.openxmlformats.org/officeDocument/2006/relationships/hyperlink" Target="https://digitalcommons.fiu.edu/cgi/viewcontent.cgi?referer=https://www.google.com/&amp;httpsredir=1&amp;article=1542&amp;context=sferc" TargetMode="External"/><Relationship Id="rId10" Type="http://schemas.openxmlformats.org/officeDocument/2006/relationships/hyperlink" Target="https://genhq.com/gen-z-2017-research-white-paper/" TargetMode="External"/><Relationship Id="rId4" Type="http://schemas.openxmlformats.org/officeDocument/2006/relationships/hyperlink" Target="http://sodexoinsights.com/hungry-gen-zs-impact-food-industry/" TargetMode="External"/><Relationship Id="rId9" Type="http://schemas.openxmlformats.org/officeDocument/2006/relationships/hyperlink" Target="https://www.theguardian.com/society/2018/jul/21/generation-z-has-different-attitudes-says-a-new-report"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doi.org/10.1080/0267257X.2015.1129985" TargetMode="External"/><Relationship Id="rId2" Type="http://schemas.openxmlformats.org/officeDocument/2006/relationships/hyperlink" Target="https://doi.org/10.1080/03906701.2013.771053"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odexoinsights.com/hungry-gen-zs-impact-food-industry/" TargetMode="External"/><Relationship Id="rId2" Type="http://schemas.openxmlformats.org/officeDocument/2006/relationships/hyperlink" Target="https://esrc.ukri.org/news-events-and-publications/news/news-items/thatcher-s-children-the-lives-of-generation-x/" TargetMode="External"/><Relationship Id="rId1" Type="http://schemas.openxmlformats.org/officeDocument/2006/relationships/slideLayout" Target="../slideLayouts/slideLayout2.xml"/><Relationship Id="rId4" Type="http://schemas.openxmlformats.org/officeDocument/2006/relationships/hyperlink" Target="https://www.kingsfund.org.uk/publications/whats-happening-life-expectancy-uk?gclid=EAIaIQobChMIoMS11_vH3wIVyRnTCh3WJQ1kEAAYASAAEgLpS_D_Bw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DD43C71-78F8-46B3-A9AF-174B540D7817}"/>
              </a:ext>
            </a:extLst>
          </p:cNvPr>
          <p:cNvSpPr>
            <a:spLocks noGrp="1"/>
          </p:cNvSpPr>
          <p:nvPr>
            <p:ph type="title"/>
          </p:nvPr>
        </p:nvSpPr>
        <p:spPr>
          <a:xfrm>
            <a:off x="838200" y="2057400"/>
            <a:ext cx="2743200" cy="2743200"/>
          </a:xfrm>
          <a:prstGeom prst="ellipse">
            <a:avLst/>
          </a:prstGeom>
          <a:solidFill>
            <a:srgbClr val="262626"/>
          </a:solidFill>
          <a:ln w="174625" cmpd="thinThick">
            <a:solidFill>
              <a:srgbClr val="262626"/>
            </a:solidFill>
          </a:ln>
        </p:spPr>
        <p:txBody>
          <a:bodyPr anchor="ctr">
            <a:normAutofit/>
          </a:bodyPr>
          <a:lstStyle/>
          <a:p>
            <a:pPr algn="ctr"/>
            <a:r>
              <a:rPr lang="en-GB" sz="2600">
                <a:solidFill>
                  <a:srgbClr val="FFFFFF"/>
                </a:solidFill>
              </a:rPr>
              <a:t>Perspectives on Health and Physical Activity</a:t>
            </a:r>
          </a:p>
        </p:txBody>
      </p:sp>
      <p:graphicFrame>
        <p:nvGraphicFramePr>
          <p:cNvPr id="5" name="Content Placeholder 2">
            <a:extLst>
              <a:ext uri="{FF2B5EF4-FFF2-40B4-BE49-F238E27FC236}">
                <a16:creationId xmlns:a16="http://schemas.microsoft.com/office/drawing/2014/main" id="{E3472050-D21E-493F-9720-E19A93BA78BC}"/>
              </a:ext>
            </a:extLst>
          </p:cNvPr>
          <p:cNvGraphicFramePr>
            <a:graphicFrameLocks noGrp="1"/>
          </p:cNvGraphicFramePr>
          <p:nvPr>
            <p:ph idx="1"/>
            <p:extLst>
              <p:ext uri="{D42A27DB-BD31-4B8C-83A1-F6EECF244321}">
                <p14:modId xmlns:p14="http://schemas.microsoft.com/office/powerpoint/2010/main" val="2147715492"/>
              </p:ext>
            </p:extLst>
          </p:nvPr>
        </p:nvGraphicFramePr>
        <p:xfrm>
          <a:off x="4038600" y="1166648"/>
          <a:ext cx="7315200" cy="4524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6244515"/>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4C3103B-AE2E-41DA-8805-65F1A948F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E3BC0C31-69A7-4200-9AFE-927230E1E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30410"/>
            <a:ext cx="7005134" cy="4827590"/>
          </a:xfrm>
          <a:custGeom>
            <a:avLst/>
            <a:gdLst>
              <a:gd name="connsiteX0" fmla="*/ 1974535 w 7005134"/>
              <a:gd name="connsiteY0" fmla="*/ 0 h 4827590"/>
              <a:gd name="connsiteX1" fmla="*/ 7003848 w 7005134"/>
              <a:gd name="connsiteY1" fmla="*/ 4776721 h 4827590"/>
              <a:gd name="connsiteX2" fmla="*/ 7005134 w 7005134"/>
              <a:gd name="connsiteY2" fmla="*/ 4827590 h 4827590"/>
              <a:gd name="connsiteX3" fmla="*/ 0 w 7005134"/>
              <a:gd name="connsiteY3" fmla="*/ 4827590 h 4827590"/>
              <a:gd name="connsiteX4" fmla="*/ 0 w 7005134"/>
              <a:gd name="connsiteY4" fmla="*/ 402231 h 4827590"/>
              <a:gd name="connsiteX5" fmla="*/ 14349 w 7005134"/>
              <a:gd name="connsiteY5" fmla="*/ 395744 h 4827590"/>
              <a:gd name="connsiteX6" fmla="*/ 1974535 w 7005134"/>
              <a:gd name="connsiteY6" fmla="*/ 0 h 4827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05134" h="4827590">
                <a:moveTo>
                  <a:pt x="1974535" y="0"/>
                </a:moveTo>
                <a:cubicBezTo>
                  <a:pt x="4668853" y="0"/>
                  <a:pt x="6868971" y="2115921"/>
                  <a:pt x="7003848" y="4776721"/>
                </a:cubicBezTo>
                <a:lnTo>
                  <a:pt x="7005134" y="4827590"/>
                </a:lnTo>
                <a:lnTo>
                  <a:pt x="0" y="4827590"/>
                </a:lnTo>
                <a:lnTo>
                  <a:pt x="0" y="402231"/>
                </a:lnTo>
                <a:lnTo>
                  <a:pt x="14349" y="395744"/>
                </a:lnTo>
                <a:cubicBezTo>
                  <a:pt x="616832" y="140915"/>
                  <a:pt x="1279227" y="0"/>
                  <a:pt x="1974535" y="0"/>
                </a:cubicBezTo>
                <a:close/>
              </a:path>
            </a:pathLst>
          </a:cu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AB4DD01-5E80-4019-B07E-F43C37B19BE9}"/>
              </a:ext>
            </a:extLst>
          </p:cNvPr>
          <p:cNvSpPr>
            <a:spLocks noGrp="1"/>
          </p:cNvSpPr>
          <p:nvPr>
            <p:ph idx="1"/>
          </p:nvPr>
        </p:nvSpPr>
        <p:spPr>
          <a:xfrm>
            <a:off x="1161288" y="701019"/>
            <a:ext cx="6484094" cy="4509610"/>
          </a:xfrm>
        </p:spPr>
        <p:txBody>
          <a:bodyPr anchor="ctr">
            <a:normAutofit/>
          </a:bodyPr>
          <a:lstStyle/>
          <a:p>
            <a:pPr marL="0" indent="0">
              <a:buNone/>
            </a:pPr>
            <a:r>
              <a:rPr lang="en-GB" sz="4800" dirty="0"/>
              <a:t>What significant changes have taken place across the age span in Nutrition and Lifestyle? </a:t>
            </a:r>
          </a:p>
        </p:txBody>
      </p:sp>
      <p:cxnSp>
        <p:nvCxnSpPr>
          <p:cNvPr id="12" name="Straight Connector 11">
            <a:extLst>
              <a:ext uri="{FF2B5EF4-FFF2-40B4-BE49-F238E27FC236}">
                <a16:creationId xmlns:a16="http://schemas.microsoft.com/office/drawing/2014/main" id="{45B5AFC7-2F07-4F7B-9151-E45D7548D8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72540" y="4450080"/>
            <a:ext cx="1234440"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CB1340FC-C4E2-4CD5-9BCA-7A022E8B49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348" y="999969"/>
            <a:ext cx="3444236" cy="3444236"/>
          </a:xfrm>
          <a:prstGeom prst="ellipse">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8899610"/>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4F9F79B-A093-478E-96B5-EE02BC93A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8E514CC-769A-4E90-A821-58012FA01EFF}"/>
              </a:ext>
            </a:extLst>
          </p:cNvPr>
          <p:cNvSpPr>
            <a:spLocks noGrp="1"/>
          </p:cNvSpPr>
          <p:nvPr>
            <p:ph type="title"/>
          </p:nvPr>
        </p:nvSpPr>
        <p:spPr>
          <a:xfrm>
            <a:off x="640079" y="4526280"/>
            <a:ext cx="7410681" cy="1737360"/>
          </a:xfrm>
        </p:spPr>
        <p:txBody>
          <a:bodyPr>
            <a:normAutofit/>
          </a:bodyPr>
          <a:lstStyle/>
          <a:p>
            <a:r>
              <a:rPr lang="en-GB" sz="4800"/>
              <a:t>What is a GENERATION?</a:t>
            </a:r>
          </a:p>
        </p:txBody>
      </p:sp>
      <p:sp>
        <p:nvSpPr>
          <p:cNvPr id="3" name="Content Placeholder 2">
            <a:extLst>
              <a:ext uri="{FF2B5EF4-FFF2-40B4-BE49-F238E27FC236}">
                <a16:creationId xmlns:a16="http://schemas.microsoft.com/office/drawing/2014/main" id="{373D4174-31E1-4104-9277-78102CF6EA0A}"/>
              </a:ext>
            </a:extLst>
          </p:cNvPr>
          <p:cNvSpPr>
            <a:spLocks noGrp="1"/>
          </p:cNvSpPr>
          <p:nvPr>
            <p:ph idx="1"/>
          </p:nvPr>
        </p:nvSpPr>
        <p:spPr>
          <a:xfrm>
            <a:off x="640080" y="595293"/>
            <a:ext cx="5676637" cy="3463951"/>
          </a:xfrm>
        </p:spPr>
        <p:txBody>
          <a:bodyPr anchor="ctr">
            <a:normAutofit/>
          </a:bodyPr>
          <a:lstStyle/>
          <a:p>
            <a:pPr marL="0" indent="0">
              <a:buNone/>
            </a:pPr>
            <a:r>
              <a:rPr lang="en-GB" sz="1800" dirty="0"/>
              <a:t> A GENERATION  is defined by the Oxford English Dictionary as:-</a:t>
            </a:r>
          </a:p>
          <a:p>
            <a:pPr marL="0" indent="0">
              <a:buNone/>
            </a:pPr>
            <a:endParaRPr lang="en-GB" sz="1800" dirty="0"/>
          </a:p>
          <a:p>
            <a:pPr marL="457200" lvl="1" indent="0">
              <a:buNone/>
            </a:pPr>
            <a:r>
              <a:rPr lang="en-GB" sz="1800" dirty="0"/>
              <a:t>    </a:t>
            </a:r>
            <a:r>
              <a:rPr lang="en-GB" sz="1800" i="1" dirty="0"/>
              <a:t>“the average period, generally considered to be about 30 years, in which children grow up, become adults, and have children of their own” </a:t>
            </a:r>
            <a:r>
              <a:rPr lang="en-GB" sz="1800" dirty="0"/>
              <a:t>(Soanes, Hawker and Elliott, 2005)</a:t>
            </a:r>
            <a:endParaRPr lang="en-GB" sz="1800" i="1" dirty="0"/>
          </a:p>
        </p:txBody>
      </p:sp>
      <p:sp>
        <p:nvSpPr>
          <p:cNvPr id="21" name="Freeform: Shape 20">
            <a:extLst>
              <a:ext uri="{FF2B5EF4-FFF2-40B4-BE49-F238E27FC236}">
                <a16:creationId xmlns:a16="http://schemas.microsoft.com/office/drawing/2014/main" id="{11394CD8-BD30-4B74-86F4-51FDF3383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113" y="0"/>
            <a:ext cx="5699887" cy="405924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3" name="Straight Connector 22">
            <a:extLst>
              <a:ext uri="{FF2B5EF4-FFF2-40B4-BE49-F238E27FC236}">
                <a16:creationId xmlns:a16="http://schemas.microsoft.com/office/drawing/2014/main" id="{D4C22394-EBC2-4FAF-A555-6C02D589E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508760" y="3431556"/>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Oval 24">
            <a:extLst>
              <a:ext uri="{FF2B5EF4-FFF2-40B4-BE49-F238E27FC236}">
                <a16:creationId xmlns:a16="http://schemas.microsoft.com/office/drawing/2014/main" id="{F7194F93-1F71-4A70-9DF1-28F1837711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32897" y="5004581"/>
            <a:ext cx="962395" cy="96239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Oval 26">
            <a:extLst>
              <a:ext uri="{FF2B5EF4-FFF2-40B4-BE49-F238E27FC236}">
                <a16:creationId xmlns:a16="http://schemas.microsoft.com/office/drawing/2014/main" id="{9BBC0C84-DC2A-43AE-9576-0A44295E8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63725" y="4865965"/>
            <a:ext cx="293695" cy="29369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0229521"/>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1284CA7F-B696-4085-84C6-CD668817E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50278" cy="3400925"/>
          </a:xfrm>
          <a:custGeom>
            <a:avLst/>
            <a:gdLst>
              <a:gd name="connsiteX0" fmla="*/ 0 w 6050278"/>
              <a:gd name="connsiteY0" fmla="*/ 0 h 3400925"/>
              <a:gd name="connsiteX1" fmla="*/ 6050278 w 6050278"/>
              <a:gd name="connsiteY1" fmla="*/ 0 h 3400925"/>
              <a:gd name="connsiteX2" fmla="*/ 6050278 w 6050278"/>
              <a:gd name="connsiteY2" fmla="*/ 1827306 h 3400925"/>
              <a:gd name="connsiteX3" fmla="*/ 3892296 w 6050278"/>
              <a:gd name="connsiteY3" fmla="*/ 1827306 h 3400925"/>
              <a:gd name="connsiteX4" fmla="*/ 3892296 w 6050278"/>
              <a:gd name="connsiteY4" fmla="*/ 3400925 h 3400925"/>
              <a:gd name="connsiteX5" fmla="*/ 0 w 6050278"/>
              <a:gd name="connsiteY5" fmla="*/ 3400925 h 3400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400925">
                <a:moveTo>
                  <a:pt x="0" y="0"/>
                </a:moveTo>
                <a:lnTo>
                  <a:pt x="6050278" y="0"/>
                </a:lnTo>
                <a:lnTo>
                  <a:pt x="6050278" y="1827306"/>
                </a:lnTo>
                <a:lnTo>
                  <a:pt x="3892296" y="1827306"/>
                </a:lnTo>
                <a:lnTo>
                  <a:pt x="3892296" y="3400925"/>
                </a:lnTo>
                <a:lnTo>
                  <a:pt x="0" y="3400925"/>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70C5916E-D6E8-4658-AAB7-F3B37973E8C6}"/>
              </a:ext>
            </a:extLst>
          </p:cNvPr>
          <p:cNvPicPr>
            <a:picLocks noChangeAspect="1"/>
          </p:cNvPicPr>
          <p:nvPr/>
        </p:nvPicPr>
        <p:blipFill>
          <a:blip r:embed="rId2"/>
          <a:stretch>
            <a:fillRect/>
          </a:stretch>
        </p:blipFill>
        <p:spPr>
          <a:xfrm>
            <a:off x="1160868" y="643467"/>
            <a:ext cx="1892270" cy="2435726"/>
          </a:xfrm>
          <a:prstGeom prst="rect">
            <a:avLst/>
          </a:prstGeom>
        </p:spPr>
      </p:pic>
      <p:sp>
        <p:nvSpPr>
          <p:cNvPr id="29" name="Freeform: Shape 28">
            <a:extLst>
              <a:ext uri="{FF2B5EF4-FFF2-40B4-BE49-F238E27FC236}">
                <a16:creationId xmlns:a16="http://schemas.microsoft.com/office/drawing/2014/main" id="{858A10F4-B847-4777-BC82-782F6FB36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1722" y="1"/>
            <a:ext cx="6050278" cy="3400925"/>
          </a:xfrm>
          <a:custGeom>
            <a:avLst/>
            <a:gdLst>
              <a:gd name="connsiteX0" fmla="*/ 0 w 6050278"/>
              <a:gd name="connsiteY0" fmla="*/ 0 h 3400925"/>
              <a:gd name="connsiteX1" fmla="*/ 6050278 w 6050278"/>
              <a:gd name="connsiteY1" fmla="*/ 0 h 3400925"/>
              <a:gd name="connsiteX2" fmla="*/ 6050278 w 6050278"/>
              <a:gd name="connsiteY2" fmla="*/ 3400925 h 3400925"/>
              <a:gd name="connsiteX3" fmla="*/ 2157982 w 6050278"/>
              <a:gd name="connsiteY3" fmla="*/ 3400925 h 3400925"/>
              <a:gd name="connsiteX4" fmla="*/ 2157982 w 6050278"/>
              <a:gd name="connsiteY4" fmla="*/ 1827306 h 3400925"/>
              <a:gd name="connsiteX5" fmla="*/ 0 w 6050278"/>
              <a:gd name="connsiteY5" fmla="*/ 1827306 h 3400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400925">
                <a:moveTo>
                  <a:pt x="0" y="0"/>
                </a:moveTo>
                <a:lnTo>
                  <a:pt x="6050278" y="0"/>
                </a:lnTo>
                <a:lnTo>
                  <a:pt x="6050278" y="3400925"/>
                </a:lnTo>
                <a:lnTo>
                  <a:pt x="2157982" y="3400925"/>
                </a:lnTo>
                <a:lnTo>
                  <a:pt x="2157982" y="1827306"/>
                </a:lnTo>
                <a:lnTo>
                  <a:pt x="0" y="1827306"/>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8883B597-C9A1-46EF-AB6B-71DF0B1ED4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89159"/>
            <a:ext cx="6050278" cy="3368841"/>
          </a:xfrm>
          <a:custGeom>
            <a:avLst/>
            <a:gdLst>
              <a:gd name="connsiteX0" fmla="*/ 0 w 6050278"/>
              <a:gd name="connsiteY0" fmla="*/ 0 h 3368841"/>
              <a:gd name="connsiteX1" fmla="*/ 3892296 w 6050278"/>
              <a:gd name="connsiteY1" fmla="*/ 0 h 3368841"/>
              <a:gd name="connsiteX2" fmla="*/ 3892296 w 6050278"/>
              <a:gd name="connsiteY2" fmla="*/ 1541535 h 3368841"/>
              <a:gd name="connsiteX3" fmla="*/ 6050278 w 6050278"/>
              <a:gd name="connsiteY3" fmla="*/ 1541535 h 3368841"/>
              <a:gd name="connsiteX4" fmla="*/ 6050278 w 6050278"/>
              <a:gd name="connsiteY4" fmla="*/ 3368841 h 3368841"/>
              <a:gd name="connsiteX5" fmla="*/ 0 w 6050278"/>
              <a:gd name="connsiteY5" fmla="*/ 3368841 h 336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368841">
                <a:moveTo>
                  <a:pt x="0" y="0"/>
                </a:moveTo>
                <a:lnTo>
                  <a:pt x="3892296" y="0"/>
                </a:lnTo>
                <a:lnTo>
                  <a:pt x="3892296" y="1541535"/>
                </a:lnTo>
                <a:lnTo>
                  <a:pt x="6050278" y="1541535"/>
                </a:lnTo>
                <a:lnTo>
                  <a:pt x="6050278" y="3368841"/>
                </a:lnTo>
                <a:lnTo>
                  <a:pt x="0" y="3368841"/>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3B26A716-CB24-4AFD-BDF8-E056C09626EC}"/>
              </a:ext>
            </a:extLst>
          </p:cNvPr>
          <p:cNvPicPr>
            <a:picLocks noChangeAspect="1"/>
          </p:cNvPicPr>
          <p:nvPr/>
        </p:nvPicPr>
        <p:blipFill>
          <a:blip r:embed="rId3"/>
          <a:stretch>
            <a:fillRect/>
          </a:stretch>
        </p:blipFill>
        <p:spPr>
          <a:xfrm>
            <a:off x="887495" y="3826725"/>
            <a:ext cx="2439016" cy="2399572"/>
          </a:xfrm>
          <a:prstGeom prst="rect">
            <a:avLst/>
          </a:prstGeom>
        </p:spPr>
      </p:pic>
      <p:sp>
        <p:nvSpPr>
          <p:cNvPr id="33" name="Freeform: Shape 32">
            <a:extLst>
              <a:ext uri="{FF2B5EF4-FFF2-40B4-BE49-F238E27FC236}">
                <a16:creationId xmlns:a16="http://schemas.microsoft.com/office/drawing/2014/main" id="{A0B38421-369F-445C-9543-5BC17BC090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1722" y="3489159"/>
            <a:ext cx="6050278" cy="3368841"/>
          </a:xfrm>
          <a:custGeom>
            <a:avLst/>
            <a:gdLst>
              <a:gd name="connsiteX0" fmla="*/ 2157982 w 6050278"/>
              <a:gd name="connsiteY0" fmla="*/ 0 h 3368841"/>
              <a:gd name="connsiteX1" fmla="*/ 6050278 w 6050278"/>
              <a:gd name="connsiteY1" fmla="*/ 0 h 3368841"/>
              <a:gd name="connsiteX2" fmla="*/ 6050278 w 6050278"/>
              <a:gd name="connsiteY2" fmla="*/ 3368841 h 3368841"/>
              <a:gd name="connsiteX3" fmla="*/ 0 w 6050278"/>
              <a:gd name="connsiteY3" fmla="*/ 3368841 h 3368841"/>
              <a:gd name="connsiteX4" fmla="*/ 0 w 6050278"/>
              <a:gd name="connsiteY4" fmla="*/ 1541535 h 3368841"/>
              <a:gd name="connsiteX5" fmla="*/ 2157982 w 6050278"/>
              <a:gd name="connsiteY5" fmla="*/ 1541535 h 336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368841">
                <a:moveTo>
                  <a:pt x="2157982" y="0"/>
                </a:moveTo>
                <a:lnTo>
                  <a:pt x="6050278" y="0"/>
                </a:lnTo>
                <a:lnTo>
                  <a:pt x="6050278" y="3368841"/>
                </a:lnTo>
                <a:lnTo>
                  <a:pt x="0" y="3368841"/>
                </a:lnTo>
                <a:lnTo>
                  <a:pt x="0" y="1541535"/>
                </a:lnTo>
                <a:lnTo>
                  <a:pt x="2157982" y="1541535"/>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FAA9CE81-CAF0-41E3-8E73-CAFA13A0B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83736" y="1918638"/>
            <a:ext cx="4224528" cy="3020725"/>
          </a:xfrm>
          <a:custGeom>
            <a:avLst/>
            <a:gdLst>
              <a:gd name="connsiteX0" fmla="*/ 0 w 4224528"/>
              <a:gd name="connsiteY0" fmla="*/ 0 h 3020725"/>
              <a:gd name="connsiteX1" fmla="*/ 4224528 w 4224528"/>
              <a:gd name="connsiteY1" fmla="*/ 0 h 3020725"/>
              <a:gd name="connsiteX2" fmla="*/ 4224528 w 4224528"/>
              <a:gd name="connsiteY2" fmla="*/ 3020725 h 3020725"/>
              <a:gd name="connsiteX3" fmla="*/ 0 w 4224528"/>
              <a:gd name="connsiteY3" fmla="*/ 3020725 h 3020725"/>
            </a:gdLst>
            <a:ahLst/>
            <a:cxnLst>
              <a:cxn ang="0">
                <a:pos x="connsiteX0" y="connsiteY0"/>
              </a:cxn>
              <a:cxn ang="0">
                <a:pos x="connsiteX1" y="connsiteY1"/>
              </a:cxn>
              <a:cxn ang="0">
                <a:pos x="connsiteX2" y="connsiteY2"/>
              </a:cxn>
              <a:cxn ang="0">
                <a:pos x="connsiteX3" y="connsiteY3"/>
              </a:cxn>
            </a:cxnLst>
            <a:rect l="l" t="t" r="r" b="b"/>
            <a:pathLst>
              <a:path w="4224528" h="3020725">
                <a:moveTo>
                  <a:pt x="0" y="0"/>
                </a:moveTo>
                <a:lnTo>
                  <a:pt x="4224528" y="0"/>
                </a:lnTo>
                <a:lnTo>
                  <a:pt x="4224528" y="3020725"/>
                </a:lnTo>
                <a:lnTo>
                  <a:pt x="0" y="3020725"/>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2F8E3588-E756-43BD-80EF-6E1F82603E32}"/>
              </a:ext>
            </a:extLst>
          </p:cNvPr>
          <p:cNvPicPr>
            <a:picLocks noChangeAspect="1"/>
          </p:cNvPicPr>
          <p:nvPr/>
        </p:nvPicPr>
        <p:blipFill>
          <a:blip r:embed="rId4"/>
          <a:stretch>
            <a:fillRect/>
          </a:stretch>
        </p:blipFill>
        <p:spPr>
          <a:xfrm>
            <a:off x="4305469" y="2386016"/>
            <a:ext cx="3581061" cy="2085968"/>
          </a:xfrm>
          <a:prstGeom prst="rect">
            <a:avLst/>
          </a:prstGeom>
        </p:spPr>
      </p:pic>
      <p:pic>
        <p:nvPicPr>
          <p:cNvPr id="6" name="Picture 5">
            <a:extLst>
              <a:ext uri="{FF2B5EF4-FFF2-40B4-BE49-F238E27FC236}">
                <a16:creationId xmlns:a16="http://schemas.microsoft.com/office/drawing/2014/main" id="{BA952106-534D-4B3E-87DF-E4EB2E3AC729}"/>
              </a:ext>
            </a:extLst>
          </p:cNvPr>
          <p:cNvPicPr>
            <a:picLocks noChangeAspect="1"/>
          </p:cNvPicPr>
          <p:nvPr/>
        </p:nvPicPr>
        <p:blipFill>
          <a:blip r:embed="rId5"/>
          <a:stretch>
            <a:fillRect/>
          </a:stretch>
        </p:blipFill>
        <p:spPr>
          <a:xfrm>
            <a:off x="8914148" y="631704"/>
            <a:ext cx="2341695" cy="2420851"/>
          </a:xfrm>
          <a:prstGeom prst="rect">
            <a:avLst/>
          </a:prstGeom>
        </p:spPr>
      </p:pic>
      <p:pic>
        <p:nvPicPr>
          <p:cNvPr id="2" name="Picture 1">
            <a:extLst>
              <a:ext uri="{FF2B5EF4-FFF2-40B4-BE49-F238E27FC236}">
                <a16:creationId xmlns:a16="http://schemas.microsoft.com/office/drawing/2014/main" id="{F7091407-B27E-406F-827F-0CE1736805A3}"/>
              </a:ext>
            </a:extLst>
          </p:cNvPr>
          <p:cNvPicPr>
            <a:picLocks noChangeAspect="1"/>
          </p:cNvPicPr>
          <p:nvPr/>
        </p:nvPicPr>
        <p:blipFill>
          <a:blip r:embed="rId6"/>
          <a:stretch>
            <a:fillRect/>
          </a:stretch>
        </p:blipFill>
        <p:spPr>
          <a:xfrm>
            <a:off x="8877293" y="3810893"/>
            <a:ext cx="2415404" cy="2415404"/>
          </a:xfrm>
          <a:prstGeom prst="rect">
            <a:avLst/>
          </a:prstGeom>
        </p:spPr>
      </p:pic>
    </p:spTree>
    <p:extLst>
      <p:ext uri="{BB962C8B-B14F-4D97-AF65-F5344CB8AC3E}">
        <p14:creationId xmlns:p14="http://schemas.microsoft.com/office/powerpoint/2010/main" val="229787644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Freeform: Shape 15">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863029" y="1012004"/>
            <a:ext cx="3416158" cy="479540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solidFill>
                  <a:srgbClr val="FFFFFF"/>
                </a:solidFill>
                <a:latin typeface="+mj-lt"/>
                <a:ea typeface="+mj-ea"/>
                <a:cs typeface="+mj-cs"/>
              </a:rPr>
              <a:t>Baby Boom Generation</a:t>
            </a:r>
          </a:p>
          <a:p>
            <a:pPr>
              <a:lnSpc>
                <a:spcPct val="90000"/>
              </a:lnSpc>
              <a:spcBef>
                <a:spcPct val="0"/>
              </a:spcBef>
              <a:spcAft>
                <a:spcPts val="600"/>
              </a:spcAft>
            </a:pPr>
            <a:endParaRPr lang="en-US" sz="4400">
              <a:solidFill>
                <a:srgbClr val="FFFFFF"/>
              </a:solidFill>
              <a:latin typeface="+mj-lt"/>
              <a:ea typeface="+mj-ea"/>
              <a:cs typeface="+mj-cs"/>
            </a:endParaRPr>
          </a:p>
        </p:txBody>
      </p:sp>
      <p:graphicFrame>
        <p:nvGraphicFramePr>
          <p:cNvPr id="11" name="TextBox 8">
            <a:extLst>
              <a:ext uri="{FF2B5EF4-FFF2-40B4-BE49-F238E27FC236}">
                <a16:creationId xmlns:a16="http://schemas.microsoft.com/office/drawing/2014/main" id="{23955DBB-F887-4201-A8BA-2ADBD99BBEC0}"/>
              </a:ext>
            </a:extLst>
          </p:cNvPr>
          <p:cNvGraphicFramePr/>
          <p:nvPr>
            <p:extLst>
              <p:ext uri="{D42A27DB-BD31-4B8C-83A1-F6EECF244321}">
                <p14:modId xmlns:p14="http://schemas.microsoft.com/office/powerpoint/2010/main" val="2828796203"/>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39385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963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3AE47D-0CB9-4C4C-9971-AC9D4FD5FC52}"/>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a:solidFill>
                  <a:srgbClr val="FFFFFF"/>
                </a:solidFill>
                <a:latin typeface="+mj-lt"/>
                <a:ea typeface="+mj-ea"/>
                <a:cs typeface="+mj-cs"/>
              </a:rPr>
              <a:t> Birth Rate/ Birth Mortality</a:t>
            </a:r>
          </a:p>
        </p:txBody>
      </p:sp>
      <p:pic>
        <p:nvPicPr>
          <p:cNvPr id="40" name="Content Placeholder 4" descr="A close up of a piece of paper&#10;&#10;Description automatically generated">
            <a:extLst>
              <a:ext uri="{FF2B5EF4-FFF2-40B4-BE49-F238E27FC236}">
                <a16:creationId xmlns:a16="http://schemas.microsoft.com/office/drawing/2014/main" id="{CC449A9A-6412-4CED-83E8-351BBD53737C}"/>
              </a:ext>
            </a:extLst>
          </p:cNvPr>
          <p:cNvPicPr>
            <a:picLocks/>
          </p:cNvPicPr>
          <p:nvPr/>
        </p:nvPicPr>
        <p:blipFill>
          <a:blip r:embed="rId2">
            <a:extLst>
              <a:ext uri="{28A0092B-C50C-407E-A947-70E740481C1C}">
                <a14:useLocalDpi xmlns:a14="http://schemas.microsoft.com/office/drawing/2010/main" val="0"/>
              </a:ext>
            </a:extLst>
          </a:blip>
          <a:stretch>
            <a:fillRect/>
          </a:stretch>
        </p:blipFill>
        <p:spPr>
          <a:xfrm>
            <a:off x="4480101" y="961812"/>
            <a:ext cx="6305197" cy="4930987"/>
          </a:xfrm>
          <a:prstGeom prst="rect">
            <a:avLst/>
          </a:prstGeom>
        </p:spPr>
      </p:pic>
    </p:spTree>
    <p:extLst>
      <p:ext uri="{BB962C8B-B14F-4D97-AF65-F5344CB8AC3E}">
        <p14:creationId xmlns:p14="http://schemas.microsoft.com/office/powerpoint/2010/main" val="835942348"/>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D72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055DC1-EDDF-415C-8262-38D3D7CAC1EA}"/>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Life Expectancey</a:t>
            </a:r>
          </a:p>
        </p:txBody>
      </p:sp>
      <p:pic>
        <p:nvPicPr>
          <p:cNvPr id="10" name="Content Placeholder 9" descr="A close up of a map&#10;&#10;Description automatically generated">
            <a:extLst>
              <a:ext uri="{FF2B5EF4-FFF2-40B4-BE49-F238E27FC236}">
                <a16:creationId xmlns:a16="http://schemas.microsoft.com/office/drawing/2014/main" id="{B538239E-A967-469A-8292-0DBCCEF9285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46286" y="1190172"/>
            <a:ext cx="7399980" cy="4715364"/>
          </a:xfrm>
        </p:spPr>
      </p:pic>
    </p:spTree>
    <p:extLst>
      <p:ext uri="{BB962C8B-B14F-4D97-AF65-F5344CB8AC3E}">
        <p14:creationId xmlns:p14="http://schemas.microsoft.com/office/powerpoint/2010/main" val="37141185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9788" y="0"/>
            <a:ext cx="8187834" cy="1130531"/>
          </a:xfrm>
        </p:spPr>
        <p:txBody>
          <a:bodyPr>
            <a:normAutofit fontScale="90000"/>
          </a:bodyPr>
          <a:lstStyle/>
          <a:p>
            <a:r>
              <a:rPr lang="en-US" b="1" dirty="0">
                <a:latin typeface="Times New Roman" charset="0"/>
                <a:ea typeface="Times New Roman" charset="0"/>
                <a:cs typeface="Times New Roman" charset="0"/>
              </a:rPr>
              <a:t>                               </a:t>
            </a:r>
            <a:r>
              <a:rPr lang="en-US" sz="2400" b="1" dirty="0">
                <a:latin typeface="Times New Roman" charset="0"/>
                <a:ea typeface="Times New Roman" charset="0"/>
                <a:cs typeface="Times New Roman" charset="0"/>
              </a:rPr>
              <a:t>Life expectancy  </a:t>
            </a:r>
            <a:br>
              <a:rPr lang="en-US" sz="2400" b="1" dirty="0">
                <a:latin typeface="Times New Roman" charset="0"/>
                <a:ea typeface="Times New Roman" charset="0"/>
                <a:cs typeface="Times New Roman" charset="0"/>
              </a:rPr>
            </a:br>
            <a:br>
              <a:rPr lang="en-US" sz="2400" b="1" dirty="0">
                <a:latin typeface="Times New Roman" charset="0"/>
                <a:ea typeface="Times New Roman" charset="0"/>
                <a:cs typeface="Times New Roman" charset="0"/>
              </a:rPr>
            </a:br>
            <a:r>
              <a:rPr lang="en-US" sz="2400" b="1" dirty="0">
                <a:latin typeface="Times New Roman" charset="0"/>
                <a:ea typeface="Times New Roman" charset="0"/>
                <a:cs typeface="Times New Roman" charset="0"/>
              </a:rPr>
              <a:t> </a:t>
            </a:r>
            <a:endParaRPr lang="en-US" sz="2400" dirty="0"/>
          </a:p>
        </p:txBody>
      </p:sp>
      <p:sp>
        <p:nvSpPr>
          <p:cNvPr id="7" name="TextBox 6"/>
          <p:cNvSpPr txBox="1"/>
          <p:nvPr/>
        </p:nvSpPr>
        <p:spPr>
          <a:xfrm>
            <a:off x="955343" y="1924334"/>
            <a:ext cx="184731" cy="369332"/>
          </a:xfrm>
          <a:prstGeom prst="rect">
            <a:avLst/>
          </a:prstGeom>
          <a:noFill/>
        </p:spPr>
        <p:txBody>
          <a:bodyPr wrap="none" rtlCol="0">
            <a:spAutoFit/>
          </a:bodyPr>
          <a:lstStyle/>
          <a:p>
            <a:endParaRPr lang="en-US"/>
          </a:p>
        </p:txBody>
      </p:sp>
      <p:sp>
        <p:nvSpPr>
          <p:cNvPr id="9" name="Rectangle 8"/>
          <p:cNvSpPr/>
          <p:nvPr/>
        </p:nvSpPr>
        <p:spPr>
          <a:xfrm>
            <a:off x="955343" y="1720840"/>
            <a:ext cx="8188657" cy="3000821"/>
          </a:xfrm>
          <a:prstGeom prst="rect">
            <a:avLst/>
          </a:prstGeom>
        </p:spPr>
        <p:txBody>
          <a:bodyPr wrap="square">
            <a:spAutoFit/>
          </a:bodyPr>
          <a:lstStyle/>
          <a:p>
            <a:pPr marL="285750" indent="-285750">
              <a:lnSpc>
                <a:spcPct val="150000"/>
              </a:lnSpc>
              <a:buFont typeface="Arial" charset="0"/>
              <a:buChar char="•"/>
            </a:pPr>
            <a:r>
              <a:rPr lang="en-US" dirty="0">
                <a:latin typeface="Times New Roman" charset="0"/>
                <a:ea typeface="Times New Roman" charset="0"/>
                <a:cs typeface="Times New Roman" charset="0"/>
              </a:rPr>
              <a:t>Life expectancy increases during this generation. </a:t>
            </a:r>
          </a:p>
          <a:p>
            <a:pPr marL="285750" indent="-285750">
              <a:lnSpc>
                <a:spcPct val="150000"/>
              </a:lnSpc>
              <a:buFont typeface="Arial" charset="0"/>
              <a:buChar char="•"/>
            </a:pPr>
            <a:r>
              <a:rPr lang="en-US" dirty="0">
                <a:latin typeface="Times New Roman" charset="0"/>
                <a:ea typeface="Times New Roman" charset="0"/>
                <a:cs typeface="Times New Roman" charset="0"/>
              </a:rPr>
              <a:t>78% of babies born in 1946 survived to age 70 in 2016 in UK compared to the previous generation where only 58% survived to age 70 ( Department of Health in UK, 2017).</a:t>
            </a:r>
          </a:p>
          <a:p>
            <a:pPr marL="285750" indent="-285750">
              <a:lnSpc>
                <a:spcPct val="150000"/>
              </a:lnSpc>
              <a:buFont typeface="Arial" charset="0"/>
              <a:buChar char="•"/>
            </a:pPr>
            <a:r>
              <a:rPr lang="en-US" dirty="0">
                <a:latin typeface="Times New Roman" charset="0"/>
                <a:ea typeface="Times New Roman" charset="0"/>
                <a:cs typeface="Times New Roman" charset="0"/>
              </a:rPr>
              <a:t>The first generation to enjoy the lifelong benefits of the NHS. </a:t>
            </a:r>
          </a:p>
          <a:p>
            <a:pPr marL="285750" indent="-285750">
              <a:lnSpc>
                <a:spcPct val="150000"/>
              </a:lnSpc>
              <a:buFont typeface="Arial" charset="0"/>
              <a:buChar char="•"/>
            </a:pPr>
            <a:r>
              <a:rPr lang="en-US" dirty="0">
                <a:latin typeface="Times New Roman" charset="0"/>
                <a:ea typeface="Times New Roman" charset="0"/>
                <a:cs typeface="Times New Roman" charset="0"/>
              </a:rPr>
              <a:t>However morbidity or prevalence of disease remains the same due to life style and disease such as obesity, type 2 diabetes, heart disease and so on. </a:t>
            </a:r>
          </a:p>
        </p:txBody>
      </p:sp>
    </p:spTree>
    <p:extLst>
      <p:ext uri="{BB962C8B-B14F-4D97-AF65-F5344CB8AC3E}">
        <p14:creationId xmlns:p14="http://schemas.microsoft.com/office/powerpoint/2010/main" val="228457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9">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0F5080-8151-4510-988B-1D2E9BDD3FF3}"/>
              </a:ext>
            </a:extLst>
          </p:cNvPr>
          <p:cNvSpPr>
            <a:spLocks noGrp="1"/>
          </p:cNvSpPr>
          <p:nvPr>
            <p:ph type="title"/>
          </p:nvPr>
        </p:nvSpPr>
        <p:spPr>
          <a:xfrm>
            <a:off x="643467" y="643467"/>
            <a:ext cx="3363974" cy="1597315"/>
          </a:xfrm>
          <a:noFill/>
          <a:ln w="19050">
            <a:solidFill>
              <a:schemeClr val="bg1"/>
            </a:solidFill>
          </a:ln>
        </p:spPr>
        <p:txBody>
          <a:bodyPr vert="horz" wrap="square" lIns="91440" tIns="45720" rIns="91440" bIns="45720" rtlCol="0" anchor="ctr">
            <a:normAutofit/>
          </a:bodyPr>
          <a:lstStyle/>
          <a:p>
            <a:pPr algn="ctr"/>
            <a:r>
              <a:rPr lang="en-US" sz="4000" kern="1200" dirty="0">
                <a:solidFill>
                  <a:schemeClr val="bg1"/>
                </a:solidFill>
                <a:latin typeface="+mj-lt"/>
                <a:ea typeface="+mj-ea"/>
                <a:cs typeface="+mj-cs"/>
              </a:rPr>
              <a:t>Generation X</a:t>
            </a:r>
          </a:p>
        </p:txBody>
      </p:sp>
      <p:sp>
        <p:nvSpPr>
          <p:cNvPr id="4" name="Text Placeholder 3">
            <a:extLst>
              <a:ext uri="{FF2B5EF4-FFF2-40B4-BE49-F238E27FC236}">
                <a16:creationId xmlns:a16="http://schemas.microsoft.com/office/drawing/2014/main" id="{14FBD6D7-D443-40B2-B1E8-7EF9BE2BA930}"/>
              </a:ext>
            </a:extLst>
          </p:cNvPr>
          <p:cNvSpPr>
            <a:spLocks noGrp="1"/>
          </p:cNvSpPr>
          <p:nvPr>
            <p:ph type="body" sz="half" idx="2"/>
          </p:nvPr>
        </p:nvSpPr>
        <p:spPr>
          <a:xfrm>
            <a:off x="643468" y="2638044"/>
            <a:ext cx="3363974" cy="3415622"/>
          </a:xfrm>
        </p:spPr>
        <p:txBody>
          <a:bodyPr vert="horz" lIns="91440" tIns="45720" rIns="91440" bIns="45720" rtlCol="0">
            <a:normAutofit/>
          </a:bodyPr>
          <a:lstStyle/>
          <a:p>
            <a:r>
              <a:rPr lang="en-US" sz="4800" dirty="0">
                <a:solidFill>
                  <a:schemeClr val="bg1"/>
                </a:solidFill>
              </a:rPr>
              <a:t>Distribution</a:t>
            </a:r>
          </a:p>
        </p:txBody>
      </p:sp>
      <p:pic>
        <p:nvPicPr>
          <p:cNvPr id="5" name="Content Placeholder 4">
            <a:extLst>
              <a:ext uri="{FF2B5EF4-FFF2-40B4-BE49-F238E27FC236}">
                <a16:creationId xmlns:a16="http://schemas.microsoft.com/office/drawing/2014/main" id="{F9E4AC09-9808-4516-BEC0-89972ECB06BC}"/>
              </a:ext>
            </a:extLst>
          </p:cNvPr>
          <p:cNvPicPr>
            <a:picLocks noGrp="1" noChangeAspect="1"/>
          </p:cNvPicPr>
          <p:nvPr>
            <p:ph idx="1"/>
          </p:nvPr>
        </p:nvPicPr>
        <p:blipFill>
          <a:blip r:embed="rId2"/>
          <a:stretch>
            <a:fillRect/>
          </a:stretch>
        </p:blipFill>
        <p:spPr>
          <a:xfrm>
            <a:off x="6509289" y="643467"/>
            <a:ext cx="3827717" cy="5410199"/>
          </a:xfrm>
          <a:prstGeom prst="rect">
            <a:avLst/>
          </a:prstGeom>
        </p:spPr>
      </p:pic>
    </p:spTree>
    <p:extLst>
      <p:ext uri="{BB962C8B-B14F-4D97-AF65-F5344CB8AC3E}">
        <p14:creationId xmlns:p14="http://schemas.microsoft.com/office/powerpoint/2010/main" val="888831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D2C9-E033-41FF-B6D4-9D36F78F7F96}"/>
              </a:ext>
            </a:extLst>
          </p:cNvPr>
          <p:cNvSpPr>
            <a:spLocks noGrp="1"/>
          </p:cNvSpPr>
          <p:nvPr>
            <p:ph type="title"/>
          </p:nvPr>
        </p:nvSpPr>
        <p:spPr>
          <a:xfrm>
            <a:off x="1803662" y="5100272"/>
            <a:ext cx="8584676" cy="1044301"/>
          </a:xfrm>
        </p:spPr>
        <p:txBody>
          <a:bodyPr vert="horz" lIns="91440" tIns="45720" rIns="91440" bIns="45720" rtlCol="0" anchor="t">
            <a:normAutofit/>
          </a:bodyPr>
          <a:lstStyle/>
          <a:p>
            <a:pPr algn="ctr"/>
            <a:r>
              <a:rPr lang="en-US" sz="4800" kern="1200">
                <a:solidFill>
                  <a:schemeClr val="tx1"/>
                </a:solidFill>
                <a:latin typeface="+mj-lt"/>
                <a:ea typeface="+mj-ea"/>
                <a:cs typeface="+mj-cs"/>
              </a:rPr>
              <a:t>Food Culture</a:t>
            </a:r>
          </a:p>
        </p:txBody>
      </p:sp>
      <p:sp>
        <p:nvSpPr>
          <p:cNvPr id="17" name="Content Placeholder 16">
            <a:extLst>
              <a:ext uri="{FF2B5EF4-FFF2-40B4-BE49-F238E27FC236}">
                <a16:creationId xmlns:a16="http://schemas.microsoft.com/office/drawing/2014/main" id="{B69BD493-083A-435A-B965-5C33CB05A8EE}"/>
              </a:ext>
            </a:extLst>
          </p:cNvPr>
          <p:cNvSpPr>
            <a:spLocks noGrp="1"/>
          </p:cNvSpPr>
          <p:nvPr>
            <p:ph sz="half" idx="1"/>
          </p:nvPr>
        </p:nvSpPr>
        <p:spPr>
          <a:xfrm>
            <a:off x="2280862" y="4637988"/>
            <a:ext cx="7630276" cy="462284"/>
          </a:xfrm>
        </p:spPr>
        <p:txBody>
          <a:bodyPr vert="horz" lIns="91440" tIns="45720" rIns="91440" bIns="45720" rtlCol="0" anchor="b">
            <a:normAutofit/>
          </a:bodyPr>
          <a:lstStyle/>
          <a:p>
            <a:pPr marL="0" indent="0" algn="ctr">
              <a:buNone/>
            </a:pPr>
            <a:r>
              <a:rPr lang="en-US" sz="2000" kern="1200">
                <a:solidFill>
                  <a:schemeClr val="tx1"/>
                </a:solidFill>
                <a:latin typeface="+mn-lt"/>
                <a:ea typeface="+mn-ea"/>
                <a:cs typeface="+mn-cs"/>
              </a:rPr>
              <a:t> </a:t>
            </a:r>
          </a:p>
        </p:txBody>
      </p:sp>
      <p:sp>
        <p:nvSpPr>
          <p:cNvPr id="25" name="Oval 24">
            <a:extLst>
              <a:ext uri="{FF2B5EF4-FFF2-40B4-BE49-F238E27FC236}">
                <a16:creationId xmlns:a16="http://schemas.microsoft.com/office/drawing/2014/main" id="{0C45045A-6083-4B3E-956A-675823375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44"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 name="Content Placeholder 5">
            <a:extLst>
              <a:ext uri="{FF2B5EF4-FFF2-40B4-BE49-F238E27FC236}">
                <a16:creationId xmlns:a16="http://schemas.microsoft.com/office/drawing/2014/main" id="{88BBC0C2-F31B-4629-B13D-EB7F6609F1E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103" r="11944" b="-1"/>
          <a:stretch/>
        </p:blipFill>
        <p:spPr>
          <a:xfrm>
            <a:off x="895336" y="997486"/>
            <a:ext cx="2971800" cy="2971800"/>
          </a:xfrm>
          <a:custGeom>
            <a:avLst/>
            <a:gdLst>
              <a:gd name="connsiteX0" fmla="*/ 1485900 w 2971800"/>
              <a:gd name="connsiteY0" fmla="*/ 0 h 2971800"/>
              <a:gd name="connsiteX1" fmla="*/ 2971800 w 2971800"/>
              <a:gd name="connsiteY1" fmla="*/ 1485900 h 2971800"/>
              <a:gd name="connsiteX2" fmla="*/ 1485900 w 2971800"/>
              <a:gd name="connsiteY2" fmla="*/ 2971800 h 2971800"/>
              <a:gd name="connsiteX3" fmla="*/ 0 w 2971800"/>
              <a:gd name="connsiteY3" fmla="*/ 1485900 h 2971800"/>
              <a:gd name="connsiteX4" fmla="*/ 1485900 w 2971800"/>
              <a:gd name="connsiteY4" fmla="*/ 0 h 2971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27" name="Oval 26">
            <a:extLst>
              <a:ext uri="{FF2B5EF4-FFF2-40B4-BE49-F238E27FC236}">
                <a16:creationId xmlns:a16="http://schemas.microsoft.com/office/drawing/2014/main" id="{42875DDC-0225-45F8-B745-78688F2D1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5509"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descr="A picture containing food&#10;&#10;Description automatically generated">
            <a:extLst>
              <a:ext uri="{FF2B5EF4-FFF2-40B4-BE49-F238E27FC236}">
                <a16:creationId xmlns:a16="http://schemas.microsoft.com/office/drawing/2014/main" id="{3E4076CF-C3E2-4E75-A9AD-50834BFDFDFF}"/>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0996" r="10338" b="1"/>
          <a:stretch/>
        </p:blipFill>
        <p:spPr>
          <a:xfrm>
            <a:off x="4610101" y="997486"/>
            <a:ext cx="2971800" cy="2971800"/>
          </a:xfrm>
          <a:custGeom>
            <a:avLst/>
            <a:gdLst>
              <a:gd name="connsiteX0" fmla="*/ 1485900 w 2971800"/>
              <a:gd name="connsiteY0" fmla="*/ 0 h 2971800"/>
              <a:gd name="connsiteX1" fmla="*/ 2971800 w 2971800"/>
              <a:gd name="connsiteY1" fmla="*/ 1485900 h 2971800"/>
              <a:gd name="connsiteX2" fmla="*/ 1485900 w 2971800"/>
              <a:gd name="connsiteY2" fmla="*/ 2971800 h 2971800"/>
              <a:gd name="connsiteX3" fmla="*/ 0 w 2971800"/>
              <a:gd name="connsiteY3" fmla="*/ 1485900 h 2971800"/>
              <a:gd name="connsiteX4" fmla="*/ 1485900 w 2971800"/>
              <a:gd name="connsiteY4" fmla="*/ 0 h 2971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29" name="Oval 28">
            <a:extLst>
              <a:ext uri="{FF2B5EF4-FFF2-40B4-BE49-F238E27FC236}">
                <a16:creationId xmlns:a16="http://schemas.microsoft.com/office/drawing/2014/main" id="{12617755-D451-4BAF-9B55-518297BFF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0273"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Content Placeholder 8" descr="A picture containing text, printer&#10;&#10;Description automatically generated">
            <a:extLst>
              <a:ext uri="{FF2B5EF4-FFF2-40B4-BE49-F238E27FC236}">
                <a16:creationId xmlns:a16="http://schemas.microsoft.com/office/drawing/2014/main" id="{4B6FA247-9D15-4722-9069-F03F7092C7B0}"/>
              </a:ext>
            </a:extLst>
          </p:cNvPr>
          <p:cNvPicPr>
            <a:picLocks noGrp="1" noChangeAspect="1"/>
          </p:cNvPicPr>
          <p:nvPr>
            <p:ph sz="half" idx="2"/>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23965" r="27035" b="-2"/>
          <a:stretch/>
        </p:blipFill>
        <p:spPr>
          <a:xfrm>
            <a:off x="8324865" y="997486"/>
            <a:ext cx="2971800" cy="2971800"/>
          </a:xfrm>
          <a:custGeom>
            <a:avLst/>
            <a:gdLst>
              <a:gd name="connsiteX0" fmla="*/ 1485900 w 2971800"/>
              <a:gd name="connsiteY0" fmla="*/ 0 h 2971800"/>
              <a:gd name="connsiteX1" fmla="*/ 2971800 w 2971800"/>
              <a:gd name="connsiteY1" fmla="*/ 1485900 h 2971800"/>
              <a:gd name="connsiteX2" fmla="*/ 1485900 w 2971800"/>
              <a:gd name="connsiteY2" fmla="*/ 2971800 h 2971800"/>
              <a:gd name="connsiteX3" fmla="*/ 0 w 2971800"/>
              <a:gd name="connsiteY3" fmla="*/ 1485900 h 2971800"/>
              <a:gd name="connsiteX4" fmla="*/ 1485900 w 2971800"/>
              <a:gd name="connsiteY4" fmla="*/ 0 h 2971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7" name="TextBox 6">
            <a:extLst>
              <a:ext uri="{FF2B5EF4-FFF2-40B4-BE49-F238E27FC236}">
                <a16:creationId xmlns:a16="http://schemas.microsoft.com/office/drawing/2014/main" id="{BCCE1DFE-2C28-4066-B613-1736AE5B5102}"/>
              </a:ext>
            </a:extLst>
          </p:cNvPr>
          <p:cNvSpPr txBox="1"/>
          <p:nvPr/>
        </p:nvSpPr>
        <p:spPr>
          <a:xfrm>
            <a:off x="9732672" y="6870700"/>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artiewayne.wordpress.com/2012/08/16/fast-food-chains-to-discount-meals-to-voters-on-election-nigh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10" name="TextBox 9">
            <a:extLst>
              <a:ext uri="{FF2B5EF4-FFF2-40B4-BE49-F238E27FC236}">
                <a16:creationId xmlns:a16="http://schemas.microsoft.com/office/drawing/2014/main" id="{E9253993-0C21-4522-8226-90CC5C76C42E}"/>
              </a:ext>
            </a:extLst>
          </p:cNvPr>
          <p:cNvSpPr txBox="1"/>
          <p:nvPr/>
        </p:nvSpPr>
        <p:spPr>
          <a:xfrm>
            <a:off x="7260645" y="6870700"/>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www.dietsandcalories.com/2015/08/kirstys-new-ready-meals-review.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78374006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9"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p:cNvSpPr>
            <a:spLocks noGrp="1"/>
          </p:cNvSpPr>
          <p:nvPr>
            <p:ph type="title"/>
          </p:nvPr>
        </p:nvSpPr>
        <p:spPr>
          <a:xfrm>
            <a:off x="535020" y="685800"/>
            <a:ext cx="2780271" cy="5105400"/>
          </a:xfrm>
        </p:spPr>
        <p:txBody>
          <a:bodyPr vert="horz" lIns="91440" tIns="45720" rIns="91440" bIns="45720" rtlCol="0" anchor="ctr">
            <a:normAutofit/>
          </a:bodyPr>
          <a:lstStyle/>
          <a:p>
            <a:r>
              <a:rPr lang="en-US" sz="4000" b="1">
                <a:solidFill>
                  <a:srgbClr val="FFFFFF"/>
                </a:solidFill>
              </a:rPr>
              <a:t> Popular Foods and Drinks</a:t>
            </a:r>
            <a:endParaRPr lang="en-US" sz="4000">
              <a:solidFill>
                <a:srgbClr val="FFFFFF"/>
              </a:solidFill>
            </a:endParaRPr>
          </a:p>
        </p:txBody>
      </p:sp>
      <p:graphicFrame>
        <p:nvGraphicFramePr>
          <p:cNvPr id="20" name="TextBox 2">
            <a:extLst>
              <a:ext uri="{FF2B5EF4-FFF2-40B4-BE49-F238E27FC236}">
                <a16:creationId xmlns:a16="http://schemas.microsoft.com/office/drawing/2014/main" id="{9A6FF97A-5AE8-418C-9D8C-1AD8A91DF454}"/>
              </a:ext>
            </a:extLst>
          </p:cNvPr>
          <p:cNvGraphicFramePr/>
          <p:nvPr>
            <p:extLst>
              <p:ext uri="{D42A27DB-BD31-4B8C-83A1-F6EECF244321}">
                <p14:modId xmlns:p14="http://schemas.microsoft.com/office/powerpoint/2010/main" val="552650418"/>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9973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7" descr="A picture containing sitting&#10;&#10;Description automatically generated">
            <a:extLst>
              <a:ext uri="{FF2B5EF4-FFF2-40B4-BE49-F238E27FC236}">
                <a16:creationId xmlns:a16="http://schemas.microsoft.com/office/drawing/2014/main" id="{A82D39D0-277E-4A96-9880-D316B1E7736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795" r="10520" b="2"/>
          <a:stretch/>
        </p:blipFill>
        <p:spPr>
          <a:xfrm>
            <a:off x="1060892" y="321733"/>
            <a:ext cx="2475731" cy="2236177"/>
          </a:xfrm>
          <a:prstGeom prst="rect">
            <a:avLst/>
          </a:prstGeom>
        </p:spPr>
      </p:pic>
      <p:sp>
        <p:nvSpPr>
          <p:cNvPr id="39" name="Rectangle 31">
            <a:extLst>
              <a:ext uri="{FF2B5EF4-FFF2-40B4-BE49-F238E27FC236}">
                <a16:creationId xmlns:a16="http://schemas.microsoft.com/office/drawing/2014/main" id="{112839B5-6527-4FE1-B5CA-71D5FFC47C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752928"/>
            <a:ext cx="7566298" cy="759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33">
            <a:extLst>
              <a:ext uri="{FF2B5EF4-FFF2-40B4-BE49-F238E27FC236}">
                <a16:creationId xmlns:a16="http://schemas.microsoft.com/office/drawing/2014/main" id="{089B37F3-721E-4809-A50E-9EE306404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6483" y="0"/>
            <a:ext cx="91440" cy="278892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F1759172-FDEF-42EC-A8A4-BCBCF6028634}"/>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22821" r="1" b="6991"/>
          <a:stretch/>
        </p:blipFill>
        <p:spPr>
          <a:xfrm>
            <a:off x="4844092" y="349931"/>
            <a:ext cx="2416551" cy="2188576"/>
          </a:xfrm>
          <a:prstGeom prst="rect">
            <a:avLst/>
          </a:prstGeom>
        </p:spPr>
      </p:pic>
      <p:pic>
        <p:nvPicPr>
          <p:cNvPr id="15" name="Picture 14" descr="A close up of a bottle&#10;&#10;Description automatically generated">
            <a:extLst>
              <a:ext uri="{FF2B5EF4-FFF2-40B4-BE49-F238E27FC236}">
                <a16:creationId xmlns:a16="http://schemas.microsoft.com/office/drawing/2014/main" id="{3B297A5C-F2E5-4B80-9157-972CAC49C833}"/>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r="1292" b="-1"/>
          <a:stretch/>
        </p:blipFill>
        <p:spPr>
          <a:xfrm>
            <a:off x="819538" y="3006496"/>
            <a:ext cx="1838752" cy="3385159"/>
          </a:xfrm>
          <a:prstGeom prst="rect">
            <a:avLst/>
          </a:prstGeom>
        </p:spPr>
      </p:pic>
      <p:sp>
        <p:nvSpPr>
          <p:cNvPr id="43" name="Rectangle 35">
            <a:extLst>
              <a:ext uri="{FF2B5EF4-FFF2-40B4-BE49-F238E27FC236}">
                <a16:creationId xmlns:a16="http://schemas.microsoft.com/office/drawing/2014/main" id="{6F32C1A4-2AC7-48CB-9AB7-B80470C0F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3627" y="2779776"/>
            <a:ext cx="91440" cy="407822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close up of a sandwich&#10;&#10;Description automatically generated">
            <a:extLst>
              <a:ext uri="{FF2B5EF4-FFF2-40B4-BE49-F238E27FC236}">
                <a16:creationId xmlns:a16="http://schemas.microsoft.com/office/drawing/2014/main" id="{5FE5A1E6-5DBF-4C92-B635-6FADD533C63B}"/>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t="27407" r="-3" b="13506"/>
          <a:stretch/>
        </p:blipFill>
        <p:spPr>
          <a:xfrm>
            <a:off x="3589389" y="3885636"/>
            <a:ext cx="3671254" cy="1626877"/>
          </a:xfrm>
          <a:prstGeom prst="rect">
            <a:avLst/>
          </a:prstGeom>
        </p:spPr>
      </p:pic>
      <p:sp>
        <p:nvSpPr>
          <p:cNvPr id="45" name="Rectangle 37">
            <a:extLst>
              <a:ext uri="{FF2B5EF4-FFF2-40B4-BE49-F238E27FC236}">
                <a16:creationId xmlns:a16="http://schemas.microsoft.com/office/drawing/2014/main" id="{BE12D8E2-6088-4997-A8C6-1794DA9E1D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6813"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descr="A picture containing cheese, food&#10;&#10;Description automatically generated">
            <a:extLst>
              <a:ext uri="{FF2B5EF4-FFF2-40B4-BE49-F238E27FC236}">
                <a16:creationId xmlns:a16="http://schemas.microsoft.com/office/drawing/2014/main" id="{C4153216-1EF1-46B5-AB0A-006664D2A6FD}"/>
              </a:ext>
            </a:extLst>
          </p:cNvPr>
          <p:cNvPicPr>
            <a:picLocks noChangeAspect="1"/>
          </p:cNvPicPr>
          <p:nvPr/>
        </p:nvPicPr>
        <p:blipFill rotWithShape="1">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r="8" b="774"/>
          <a:stretch/>
        </p:blipFill>
        <p:spPr>
          <a:xfrm>
            <a:off x="7853268" y="393963"/>
            <a:ext cx="3567362" cy="3168330"/>
          </a:xfrm>
          <a:prstGeom prst="rect">
            <a:avLst/>
          </a:prstGeom>
        </p:spPr>
      </p:pic>
      <p:sp>
        <p:nvSpPr>
          <p:cNvPr id="47" name="Rectangle 39">
            <a:extLst>
              <a:ext uri="{FF2B5EF4-FFF2-40B4-BE49-F238E27FC236}">
                <a16:creationId xmlns:a16="http://schemas.microsoft.com/office/drawing/2014/main" id="{FAF10F47-1605-47C5-AE58-9062909AD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6299" y="3862989"/>
            <a:ext cx="4625702" cy="82287"/>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A close up of a piece of paper&#10;&#10;Description automatically generated">
            <a:extLst>
              <a:ext uri="{FF2B5EF4-FFF2-40B4-BE49-F238E27FC236}">
                <a16:creationId xmlns:a16="http://schemas.microsoft.com/office/drawing/2014/main" id="{C48FEEC4-9F0A-4894-BA1C-B7229AD286C8}"/>
              </a:ext>
            </a:extLst>
          </p:cNvPr>
          <p:cNvPicPr>
            <a:picLocks noChangeAspect="1"/>
          </p:cNvPicPr>
          <p:nvPr/>
        </p:nvPicPr>
        <p:blipFill rotWithShape="1">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rcRect t="25430" r="4" b="16318"/>
          <a:stretch/>
        </p:blipFill>
        <p:spPr>
          <a:xfrm>
            <a:off x="7853007" y="4507162"/>
            <a:ext cx="3567362" cy="1558606"/>
          </a:xfrm>
          <a:prstGeom prst="rect">
            <a:avLst/>
          </a:prstGeom>
        </p:spPr>
      </p:pic>
    </p:spTree>
    <p:extLst>
      <p:ext uri="{BB962C8B-B14F-4D97-AF65-F5344CB8AC3E}">
        <p14:creationId xmlns:p14="http://schemas.microsoft.com/office/powerpoint/2010/main" val="8624706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69F25E1-8CF9-477A-B4D8-9831A5D2745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40677" y="967153"/>
            <a:ext cx="11432344" cy="4923694"/>
          </a:xfrm>
          <a:prstGeom prst="rect">
            <a:avLst/>
          </a:prstGeom>
        </p:spPr>
      </p:pic>
      <p:sp>
        <p:nvSpPr>
          <p:cNvPr id="4" name="TextBox 3">
            <a:extLst>
              <a:ext uri="{FF2B5EF4-FFF2-40B4-BE49-F238E27FC236}">
                <a16:creationId xmlns:a16="http://schemas.microsoft.com/office/drawing/2014/main" id="{99B40FE7-987C-4C44-B665-C54716BB01C2}"/>
              </a:ext>
            </a:extLst>
          </p:cNvPr>
          <p:cNvSpPr txBox="1"/>
          <p:nvPr/>
        </p:nvSpPr>
        <p:spPr>
          <a:xfrm>
            <a:off x="618979" y="3962400"/>
            <a:ext cx="11183816" cy="230832"/>
          </a:xfrm>
          <a:prstGeom prst="rect">
            <a:avLst/>
          </a:prstGeom>
          <a:noFill/>
        </p:spPr>
        <p:txBody>
          <a:bodyPr wrap="square" rtlCol="0">
            <a:spAutoFit/>
          </a:bodyPr>
          <a:lstStyle/>
          <a:p>
            <a:r>
              <a:rPr lang="en-GB" sz="900">
                <a:hlinkClick r:id="rId3" tooltip="http://guides.library.ucla.edu/bruin-success/3-15"/>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3345234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7776E-0DEC-4C0F-8258-FCAC287B236B}"/>
              </a:ext>
            </a:extLst>
          </p:cNvPr>
          <p:cNvSpPr>
            <a:spLocks noGrp="1"/>
          </p:cNvSpPr>
          <p:nvPr>
            <p:ph type="title"/>
          </p:nvPr>
        </p:nvSpPr>
        <p:spPr>
          <a:xfrm>
            <a:off x="801098" y="1396289"/>
            <a:ext cx="6387102" cy="1325563"/>
          </a:xfrm>
        </p:spPr>
        <p:txBody>
          <a:bodyPr vert="horz" lIns="91440" tIns="45720" rIns="91440" bIns="45720" rtlCol="0" anchor="ctr">
            <a:normAutofit/>
          </a:bodyPr>
          <a:lstStyle/>
          <a:p>
            <a:r>
              <a:rPr lang="en-US" kern="1200">
                <a:solidFill>
                  <a:schemeClr val="tx1"/>
                </a:solidFill>
                <a:latin typeface="+mj-lt"/>
                <a:ea typeface="+mj-ea"/>
                <a:cs typeface="+mj-cs"/>
              </a:rPr>
              <a:t>Technology</a:t>
            </a:r>
          </a:p>
        </p:txBody>
      </p:sp>
      <p:pic>
        <p:nvPicPr>
          <p:cNvPr id="4" name="Content Placeholder 3" descr="A close up of a computer&#10;&#10;Description automatically generated">
            <a:extLst>
              <a:ext uri="{FF2B5EF4-FFF2-40B4-BE49-F238E27FC236}">
                <a16:creationId xmlns:a16="http://schemas.microsoft.com/office/drawing/2014/main" id="{A65C18F9-204A-4933-95C8-AA1A5F36507E}"/>
              </a:ext>
            </a:extLst>
          </p:cNvPr>
          <p:cNvPicPr>
            <a:picLocks noGrp="1" noChangeAspect="1"/>
          </p:cNvPicPr>
          <p:nvPr>
            <p:ph sz="half"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68665" y="2871788"/>
            <a:ext cx="5655733" cy="3181350"/>
          </a:xfrm>
        </p:spPr>
      </p:pic>
      <p:sp>
        <p:nvSpPr>
          <p:cNvPr id="25" name="Freeform: Shape 24">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Content Placeholder 9" descr="A picture containing toiletry, sitting, table, indoor&#10;&#10;Description automatically generated">
            <a:extLst>
              <a:ext uri="{FF2B5EF4-FFF2-40B4-BE49-F238E27FC236}">
                <a16:creationId xmlns:a16="http://schemas.microsoft.com/office/drawing/2014/main" id="{52010B0E-9C0E-46E0-985C-AD07B7D411EF}"/>
              </a:ext>
            </a:extLst>
          </p:cNvPr>
          <p:cNvPicPr>
            <a:picLocks noGrp="1" noChangeAspect="1"/>
          </p:cNvPicPr>
          <p:nvPr>
            <p:ph sz="half" idx="2"/>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4449" r="8401" b="3"/>
          <a:stretch/>
        </p:blipFill>
        <p:spPr>
          <a:xfrm>
            <a:off x="7689829" y="14078"/>
            <a:ext cx="4502173" cy="344820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27" name="Freeform: Shape 26">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 name="Content Placeholder 5" descr="A close up of a machine&#10;&#10;Description automatically generated">
            <a:extLst>
              <a:ext uri="{FF2B5EF4-FFF2-40B4-BE49-F238E27FC236}">
                <a16:creationId xmlns:a16="http://schemas.microsoft.com/office/drawing/2014/main" id="{F778C5CF-BF2F-4A62-9F2C-C202FFCA2D34}"/>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10926" r="1" b="10485"/>
          <a:stretch/>
        </p:blipFill>
        <p:spPr>
          <a:xfrm>
            <a:off x="8768827" y="4082141"/>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
        <p:nvSpPr>
          <p:cNvPr id="7" name="TextBox 6">
            <a:extLst>
              <a:ext uri="{FF2B5EF4-FFF2-40B4-BE49-F238E27FC236}">
                <a16:creationId xmlns:a16="http://schemas.microsoft.com/office/drawing/2014/main" id="{8876DEC7-E054-4BFC-BA7D-83F723453748}"/>
              </a:ext>
            </a:extLst>
          </p:cNvPr>
          <p:cNvSpPr txBox="1"/>
          <p:nvPr/>
        </p:nvSpPr>
        <p:spPr>
          <a:xfrm>
            <a:off x="988495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en.wikipedia.org/wiki/Commodore_PE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2" name="TextBox 11">
            <a:extLst>
              <a:ext uri="{FF2B5EF4-FFF2-40B4-BE49-F238E27FC236}">
                <a16:creationId xmlns:a16="http://schemas.microsoft.com/office/drawing/2014/main" id="{38F89DB7-D783-4057-BA37-0F748E6C2EE7}"/>
              </a:ext>
            </a:extLst>
          </p:cNvPr>
          <p:cNvSpPr txBox="1"/>
          <p:nvPr/>
        </p:nvSpPr>
        <p:spPr>
          <a:xfrm>
            <a:off x="7545980" y="6870700"/>
            <a:ext cx="23262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theconversation.com/marine-compound-first-new-natural-antibiotic-in-decades-1643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1419171558"/>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vert="horz" lIns="91440" tIns="45720" rIns="91440" bIns="45720" rtlCol="0" anchor="ctr">
            <a:normAutofit/>
          </a:bodyPr>
          <a:lstStyle/>
          <a:p>
            <a:r>
              <a:rPr lang="en-US" b="1">
                <a:solidFill>
                  <a:srgbClr val="FFFFFF"/>
                </a:solidFill>
              </a:rPr>
              <a:t>Technology</a:t>
            </a:r>
          </a:p>
        </p:txBody>
      </p:sp>
      <p:graphicFrame>
        <p:nvGraphicFramePr>
          <p:cNvPr id="5" name="TextBox 2">
            <a:extLst>
              <a:ext uri="{FF2B5EF4-FFF2-40B4-BE49-F238E27FC236}">
                <a16:creationId xmlns:a16="http://schemas.microsoft.com/office/drawing/2014/main" id="{174154A3-FC4D-405E-A153-3183F18E1F4C}"/>
              </a:ext>
            </a:extLst>
          </p:cNvPr>
          <p:cNvGraphicFramePr/>
          <p:nvPr>
            <p:extLst>
              <p:ext uri="{D42A27DB-BD31-4B8C-83A1-F6EECF244321}">
                <p14:modId xmlns:p14="http://schemas.microsoft.com/office/powerpoint/2010/main" val="4183595142"/>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12037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4"/>
            <a:ext cx="11226420" cy="585135"/>
          </a:xfrm>
        </p:spPr>
        <p:txBody>
          <a:bodyPr>
            <a:normAutofit/>
          </a:bodyPr>
          <a:lstStyle/>
          <a:p>
            <a:pPr algn="ctr"/>
            <a:r>
              <a:rPr lang="en-US" sz="2800">
                <a:latin typeface="Times New Roman" charset="0"/>
                <a:ea typeface="Times New Roman" charset="0"/>
                <a:cs typeface="Times New Roman" charset="0"/>
              </a:rPr>
              <a:t>Tube Television                    Rotary Dial Telephone</a:t>
            </a:r>
            <a:endParaRPr lang="en-US" sz="2800" dirty="0">
              <a:latin typeface="Times New Roman" charset="0"/>
              <a:ea typeface="Times New Roman" charset="0"/>
              <a:cs typeface="Times New Roman" charset="0"/>
            </a:endParaRPr>
          </a:p>
        </p:txBody>
      </p:sp>
      <p:sp>
        <p:nvSpPr>
          <p:cNvPr id="4" name="Content Placeholder 3"/>
          <p:cNvSpPr>
            <a:spLocks noGrp="1"/>
          </p:cNvSpPr>
          <p:nvPr>
            <p:ph sz="half" idx="2"/>
          </p:nvPr>
        </p:nvSpPr>
        <p:spPr>
          <a:xfrm rot="10800000" flipV="1">
            <a:off x="6619164" y="1310181"/>
            <a:ext cx="5445456" cy="4299049"/>
          </a:xfrm>
        </p:spPr>
        <p:txBody>
          <a:bodyPr>
            <a:normAutofit/>
          </a:bodyPr>
          <a:lstStyle/>
          <a:p>
            <a:pPr marL="0" lvl="0" indent="0">
              <a:lnSpc>
                <a:spcPct val="100000"/>
              </a:lnSpc>
              <a:spcBef>
                <a:spcPts val="0"/>
              </a:spcBef>
              <a:buNone/>
            </a:pPr>
            <a:endParaRPr lang="en-US"/>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pic>
        <p:nvPicPr>
          <p:cNvPr id="5" name="Picture 2" descr="age1image256"/>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rot="5400000">
            <a:off x="1405829" y="842864"/>
            <a:ext cx="4198739" cy="533399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3"/>
          <a:stretch>
            <a:fillRect/>
          </a:stretch>
        </p:blipFill>
        <p:spPr>
          <a:xfrm>
            <a:off x="6172198" y="1410494"/>
            <a:ext cx="5892422" cy="4198736"/>
          </a:xfrm>
          <a:prstGeom prst="rect">
            <a:avLst/>
          </a:prstGeom>
        </p:spPr>
      </p:pic>
    </p:spTree>
    <p:extLst>
      <p:ext uri="{BB962C8B-B14F-4D97-AF65-F5344CB8AC3E}">
        <p14:creationId xmlns:p14="http://schemas.microsoft.com/office/powerpoint/2010/main" val="8451318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6">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8">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ell phone&#10;&#10;Description automatically generated">
            <a:extLst>
              <a:ext uri="{FF2B5EF4-FFF2-40B4-BE49-F238E27FC236}">
                <a16:creationId xmlns:a16="http://schemas.microsoft.com/office/drawing/2014/main" id="{6D5AF823-3096-42AD-9E89-46617D8F3B03}"/>
              </a:ext>
            </a:extLst>
          </p:cNvPr>
          <p:cNvPicPr>
            <a:picLocks noChangeAspect="1"/>
          </p:cNvPicPr>
          <p:nvPr/>
        </p:nvPicPr>
        <p:blipFill>
          <a:blip r:embed="rId2"/>
          <a:stretch>
            <a:fillRect/>
          </a:stretch>
        </p:blipFill>
        <p:spPr>
          <a:xfrm>
            <a:off x="2864559" y="1123527"/>
            <a:ext cx="6462877" cy="4604800"/>
          </a:xfrm>
          <a:prstGeom prst="rect">
            <a:avLst/>
          </a:prstGeom>
        </p:spPr>
      </p:pic>
    </p:spTree>
    <p:extLst>
      <p:ext uri="{BB962C8B-B14F-4D97-AF65-F5344CB8AC3E}">
        <p14:creationId xmlns:p14="http://schemas.microsoft.com/office/powerpoint/2010/main" val="15346537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 up of text on a white background&#10;&#10;Description automatically generated">
            <a:extLst>
              <a:ext uri="{FF2B5EF4-FFF2-40B4-BE49-F238E27FC236}">
                <a16:creationId xmlns:a16="http://schemas.microsoft.com/office/drawing/2014/main" id="{EFC469F0-AF27-4DB6-A82D-C9237A6BCBCD}"/>
              </a:ext>
            </a:extLst>
          </p:cNvPr>
          <p:cNvPicPr>
            <a:picLocks noChangeAspect="1"/>
          </p:cNvPicPr>
          <p:nvPr/>
        </p:nvPicPr>
        <p:blipFill>
          <a:blip r:embed="rId2"/>
          <a:stretch>
            <a:fillRect/>
          </a:stretch>
        </p:blipFill>
        <p:spPr>
          <a:xfrm>
            <a:off x="1120477" y="1510351"/>
            <a:ext cx="9951041" cy="3831151"/>
          </a:xfrm>
          <a:prstGeom prst="rect">
            <a:avLst/>
          </a:prstGeom>
        </p:spPr>
      </p:pic>
    </p:spTree>
    <p:extLst>
      <p:ext uri="{BB962C8B-B14F-4D97-AF65-F5344CB8AC3E}">
        <p14:creationId xmlns:p14="http://schemas.microsoft.com/office/powerpoint/2010/main" val="31626125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229AA-7378-49AC-985A-12FE728A2F87}"/>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5400">
                <a:solidFill>
                  <a:srgbClr val="FFFFFF"/>
                </a:solidFill>
              </a:rPr>
              <a:t>FINANCE </a:t>
            </a:r>
          </a:p>
        </p:txBody>
      </p:sp>
      <p:pic>
        <p:nvPicPr>
          <p:cNvPr id="7" name="Picture 6">
            <a:extLst>
              <a:ext uri="{FF2B5EF4-FFF2-40B4-BE49-F238E27FC236}">
                <a16:creationId xmlns:a16="http://schemas.microsoft.com/office/drawing/2014/main" id="{A91C35F2-12FC-4EE0-84B3-11E6EF1D24D7}"/>
              </a:ext>
            </a:extLst>
          </p:cNvPr>
          <p:cNvPicPr>
            <a:picLocks noChangeAspect="1"/>
          </p:cNvPicPr>
          <p:nvPr/>
        </p:nvPicPr>
        <p:blipFill>
          <a:blip r:embed="rId2"/>
          <a:stretch>
            <a:fillRect/>
          </a:stretch>
        </p:blipFill>
        <p:spPr>
          <a:xfrm>
            <a:off x="320040" y="649411"/>
            <a:ext cx="3425609" cy="3314276"/>
          </a:xfrm>
          <a:prstGeom prst="rect">
            <a:avLst/>
          </a:prstGeom>
        </p:spPr>
      </p:pic>
      <p:pic>
        <p:nvPicPr>
          <p:cNvPr id="5" name="Content Placeholder 4" descr="A close up of a sign&#10;&#10;Description automatically generated">
            <a:extLst>
              <a:ext uri="{FF2B5EF4-FFF2-40B4-BE49-F238E27FC236}">
                <a16:creationId xmlns:a16="http://schemas.microsoft.com/office/drawing/2014/main" id="{0FEB0BEB-5503-4B52-BE84-4EA0362B363E}"/>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385729" y="1019053"/>
            <a:ext cx="3433324" cy="2574993"/>
          </a:xfrm>
          <a:prstGeom prst="rect">
            <a:avLst/>
          </a:prstGeom>
        </p:spPr>
      </p:pic>
      <p:cxnSp>
        <p:nvCxnSpPr>
          <p:cNvPr id="17" name="Straight Connector 16">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058EE37D-EA41-4CC8-8F8C-DB6D43BBECC9}"/>
              </a:ext>
            </a:extLst>
          </p:cNvPr>
          <p:cNvPicPr>
            <a:picLocks noChangeAspect="1"/>
          </p:cNvPicPr>
          <p:nvPr/>
        </p:nvPicPr>
        <p:blipFill>
          <a:blip r:embed="rId5"/>
          <a:stretch>
            <a:fillRect/>
          </a:stretch>
        </p:blipFill>
        <p:spPr>
          <a:xfrm>
            <a:off x="8673978" y="330045"/>
            <a:ext cx="2975410" cy="3997637"/>
          </a:xfrm>
          <a:prstGeom prst="rect">
            <a:avLst/>
          </a:prstGeom>
        </p:spPr>
      </p:pic>
      <p:cxnSp>
        <p:nvCxnSpPr>
          <p:cNvPr id="19" name="Straight Connector 18">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09070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r>
              <a:rPr lang="en-US" b="1">
                <a:solidFill>
                  <a:schemeClr val="accent1"/>
                </a:solidFill>
              </a:rPr>
              <a:t>Finance</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1" y="963877"/>
            <a:ext cx="6377769" cy="4930246"/>
          </a:xfrm>
        </p:spPr>
        <p:txBody>
          <a:bodyPr anchor="ctr">
            <a:normAutofit/>
          </a:bodyPr>
          <a:lstStyle/>
          <a:p>
            <a:pPr>
              <a:buFont typeface="Arial" charset="0"/>
              <a:buChar char="•"/>
            </a:pPr>
            <a:r>
              <a:rPr lang="en-US" sz="1900">
                <a:latin typeface="Times New Roman" charset="0"/>
                <a:ea typeface="Times New Roman" charset="0"/>
                <a:cs typeface="Times New Roman" charset="0"/>
              </a:rPr>
              <a:t>Financially secure compared to the previous and generation this is because;</a:t>
            </a:r>
          </a:p>
          <a:p>
            <a:pPr>
              <a:buFont typeface="Wingdings" charset="2"/>
              <a:buChar char="Ø"/>
            </a:pPr>
            <a:r>
              <a:rPr lang="en-US" sz="1900">
                <a:latin typeface="Times New Roman" charset="0"/>
                <a:ea typeface="Times New Roman" charset="0"/>
                <a:cs typeface="Times New Roman" charset="0"/>
              </a:rPr>
              <a:t>UK’s economic strength and employment increases.</a:t>
            </a:r>
          </a:p>
          <a:p>
            <a:pPr>
              <a:buFont typeface="Wingdings" charset="2"/>
              <a:buChar char="Ø"/>
            </a:pPr>
            <a:r>
              <a:rPr lang="en-US" sz="1900">
                <a:latin typeface="Times New Roman" charset="0"/>
                <a:ea typeface="Times New Roman" charset="0"/>
                <a:cs typeface="Times New Roman" charset="0"/>
              </a:rPr>
              <a:t>Housing was more affordable during the mid Seventies and the Eighties, with a much lower house-price-to-earnings ratio than today, this helped create a huge increase in home ownership, thus, they benefited from significant house price rises .</a:t>
            </a:r>
          </a:p>
          <a:p>
            <a:pPr>
              <a:buFont typeface="Wingdings" charset="2"/>
              <a:buChar char="Ø"/>
            </a:pPr>
            <a:r>
              <a:rPr lang="en-US" sz="1900">
                <a:latin typeface="Times New Roman" charset="0"/>
                <a:ea typeface="Times New Roman" charset="0"/>
                <a:cs typeface="Times New Roman" charset="0"/>
              </a:rPr>
              <a:t>Free university education:  improvement in educational levels driving better-paid, more secure jobs than in the past generation. </a:t>
            </a:r>
          </a:p>
          <a:p>
            <a:pPr>
              <a:buFont typeface="Wingdings" charset="2"/>
              <a:buChar char="Ø"/>
            </a:pPr>
            <a:r>
              <a:rPr lang="en-US" sz="1900">
                <a:latin typeface="Times New Roman" charset="0"/>
                <a:ea typeface="Times New Roman" charset="0"/>
                <a:cs typeface="Times New Roman" charset="0"/>
              </a:rPr>
              <a:t>Highly educated and many are in leadership position today, people like Tony Blair, Theresa May, Jeremy Corbyn and so on.</a:t>
            </a:r>
          </a:p>
          <a:p>
            <a:pPr>
              <a:buFont typeface="Arial" charset="0"/>
              <a:buChar char="•"/>
            </a:pPr>
            <a:r>
              <a:rPr lang="en-US" sz="1900">
                <a:latin typeface="Times New Roman" charset="0"/>
                <a:ea typeface="Times New Roman" charset="0"/>
                <a:cs typeface="Times New Roman" charset="0"/>
              </a:rPr>
              <a:t>They are so called "very privileged and lucky human beings”.</a:t>
            </a:r>
          </a:p>
        </p:txBody>
      </p:sp>
    </p:spTree>
    <p:extLst>
      <p:ext uri="{BB962C8B-B14F-4D97-AF65-F5344CB8AC3E}">
        <p14:creationId xmlns:p14="http://schemas.microsoft.com/office/powerpoint/2010/main" val="18754509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ext, person, holding, book&#10;&#10;Description automatically generated">
            <a:extLst>
              <a:ext uri="{FF2B5EF4-FFF2-40B4-BE49-F238E27FC236}">
                <a16:creationId xmlns:a16="http://schemas.microsoft.com/office/drawing/2014/main" id="{9A1C44E7-F943-4677-BAB9-CDD2E93AA23F}"/>
              </a:ext>
            </a:extLst>
          </p:cNvPr>
          <p:cNvPicPr>
            <a:picLocks noChangeAspect="1"/>
          </p:cNvPicPr>
          <p:nvPr/>
        </p:nvPicPr>
        <p:blipFill rotWithShape="1">
          <a:blip r:embed="rId2">
            <a:extLst>
              <a:ext uri="{28A0092B-C50C-407E-A947-70E740481C1C}">
                <a14:useLocalDpi xmlns:a14="http://schemas.microsoft.com/office/drawing/2010/main" val="0"/>
              </a:ext>
            </a:extLst>
          </a:blip>
          <a:srcRect t="4237" b="424"/>
          <a:stretch/>
        </p:blipFill>
        <p:spPr>
          <a:xfrm>
            <a:off x="20" y="10"/>
            <a:ext cx="12191980" cy="6857990"/>
          </a:xfrm>
          <a:prstGeom prst="rect">
            <a:avLst/>
          </a:prstGeom>
        </p:spPr>
      </p:pic>
    </p:spTree>
    <p:extLst>
      <p:ext uri="{BB962C8B-B14F-4D97-AF65-F5344CB8AC3E}">
        <p14:creationId xmlns:p14="http://schemas.microsoft.com/office/powerpoint/2010/main" val="22889303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38200" y="963877"/>
            <a:ext cx="3494362" cy="4930246"/>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4400" b="1" kern="1200">
                <a:solidFill>
                  <a:schemeClr val="accent1"/>
                </a:solidFill>
                <a:latin typeface="+mj-lt"/>
                <a:ea typeface="+mj-ea"/>
                <a:cs typeface="+mj-cs"/>
              </a:rPr>
              <a:t>Smoking</a:t>
            </a:r>
          </a:p>
        </p:txBody>
      </p:sp>
      <p:cxnSp>
        <p:nvCxnSpPr>
          <p:cNvPr id="11" name="Straight Connector 10">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4976031" y="963877"/>
            <a:ext cx="6377769" cy="4930246"/>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2400"/>
              <a:t>Baby boomers had lower rates of smoking than individuals of the same age from the previous generation. </a:t>
            </a:r>
          </a:p>
          <a:p>
            <a:pPr marL="285750" indent="-228600">
              <a:lnSpc>
                <a:spcPct val="90000"/>
              </a:lnSpc>
              <a:spcAft>
                <a:spcPts val="600"/>
              </a:spcAft>
              <a:buFont typeface="Arial" panose="020B0604020202020204" pitchFamily="34" charset="0"/>
              <a:buChar char="•"/>
            </a:pPr>
            <a:r>
              <a:rPr lang="en-US" sz="2400"/>
              <a:t>The prevalence of smoking during this generation was 19% in men and 18% in woman. </a:t>
            </a:r>
          </a:p>
          <a:p>
            <a:pPr marL="285750" indent="-228600">
              <a:lnSpc>
                <a:spcPct val="90000"/>
              </a:lnSpc>
              <a:spcAft>
                <a:spcPts val="600"/>
              </a:spcAft>
              <a:buFont typeface="Arial" panose="020B0604020202020204" pitchFamily="34" charset="0"/>
              <a:buChar char="•"/>
            </a:pPr>
            <a:r>
              <a:rPr lang="en-US" sz="2400"/>
              <a:t>According to the annual report of the chief medical officer (2015), 66% of men in that age group and 71% of women have not been advised to stop smoking by a doctor or a nurse </a:t>
            </a:r>
          </a:p>
          <a:p>
            <a:pPr marL="285750" indent="-228600">
              <a:lnSpc>
                <a:spcPct val="90000"/>
              </a:lnSpc>
              <a:spcAft>
                <a:spcPts val="600"/>
              </a:spcAft>
              <a:buFont typeface="Arial" panose="020B0604020202020204" pitchFamily="34" charset="0"/>
              <a:buChar char="•"/>
            </a:pPr>
            <a:r>
              <a:rPr lang="en-US" sz="2400"/>
              <a:t>Smoking rate also differs according to the level of education; the prevalence was higher among less educated men and women. </a:t>
            </a:r>
          </a:p>
          <a:p>
            <a:pPr indent="-228600">
              <a:lnSpc>
                <a:spcPct val="90000"/>
              </a:lnSpc>
              <a:spcAft>
                <a:spcPts val="600"/>
              </a:spcAft>
              <a:buFont typeface="Arial" panose="020B0604020202020204" pitchFamily="34" charset="0"/>
              <a:buChar char="•"/>
            </a:pPr>
            <a:endParaRPr lang="en-US" sz="2400"/>
          </a:p>
        </p:txBody>
      </p:sp>
    </p:spTree>
    <p:extLst>
      <p:ext uri="{BB962C8B-B14F-4D97-AF65-F5344CB8AC3E}">
        <p14:creationId xmlns:p14="http://schemas.microsoft.com/office/powerpoint/2010/main" val="4461128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C36B907-3D3C-4938-BF37-EDF03F38E990}"/>
              </a:ext>
            </a:extLst>
          </p:cNvPr>
          <p:cNvSpPr>
            <a:spLocks noGrp="1"/>
          </p:cNvSpPr>
          <p:nvPr>
            <p:ph type="title"/>
          </p:nvPr>
        </p:nvSpPr>
        <p:spPr>
          <a:xfrm>
            <a:off x="4603468" y="4741948"/>
            <a:ext cx="6829520" cy="862031"/>
          </a:xfrm>
        </p:spPr>
        <p:txBody>
          <a:bodyPr vert="horz" lIns="91440" tIns="45720" rIns="91440" bIns="45720" rtlCol="0" anchor="b">
            <a:normAutofit/>
          </a:bodyPr>
          <a:lstStyle/>
          <a:p>
            <a:r>
              <a:rPr lang="en-US" sz="4000" kern="1200">
                <a:solidFill>
                  <a:srgbClr val="FFFFFF"/>
                </a:solidFill>
                <a:latin typeface="+mj-lt"/>
                <a:ea typeface="+mj-ea"/>
                <a:cs typeface="+mj-cs"/>
              </a:rPr>
              <a:t>Exercise </a:t>
            </a:r>
          </a:p>
        </p:txBody>
      </p:sp>
      <p:pic>
        <p:nvPicPr>
          <p:cNvPr id="29" name="Picture 28">
            <a:extLst>
              <a:ext uri="{FF2B5EF4-FFF2-40B4-BE49-F238E27FC236}">
                <a16:creationId xmlns:a16="http://schemas.microsoft.com/office/drawing/2014/main" id="{2C72786C-E822-40AF-9607-63DA0FC22966}"/>
              </a:ext>
            </a:extLst>
          </p:cNvPr>
          <p:cNvPicPr>
            <a:picLocks noChangeAspect="1"/>
          </p:cNvPicPr>
          <p:nvPr/>
        </p:nvPicPr>
        <p:blipFill rotWithShape="1">
          <a:blip r:embed="rId2"/>
          <a:srcRect t="21302" r="-3" b="15024"/>
          <a:stretch/>
        </p:blipFill>
        <p:spPr>
          <a:xfrm>
            <a:off x="307840" y="321732"/>
            <a:ext cx="3793472" cy="4111323"/>
          </a:xfrm>
          <a:prstGeom prst="rect">
            <a:avLst/>
          </a:prstGeom>
        </p:spPr>
      </p:pic>
      <p:pic>
        <p:nvPicPr>
          <p:cNvPr id="33" name="Picture 32" descr="A group of people on a court&#10;&#10;Description automatically generated">
            <a:extLst>
              <a:ext uri="{FF2B5EF4-FFF2-40B4-BE49-F238E27FC236}">
                <a16:creationId xmlns:a16="http://schemas.microsoft.com/office/drawing/2014/main" id="{224BC28D-C764-4E8D-8011-DD6A344912C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611" r="1" b="18887"/>
          <a:stretch/>
        </p:blipFill>
        <p:spPr>
          <a:xfrm>
            <a:off x="4190180" y="2422097"/>
            <a:ext cx="3794760" cy="2013804"/>
          </a:xfrm>
          <a:prstGeom prst="rect">
            <a:avLst/>
          </a:prstGeom>
        </p:spPr>
      </p:pic>
      <p:pic>
        <p:nvPicPr>
          <p:cNvPr id="25" name="Picture 24">
            <a:extLst>
              <a:ext uri="{FF2B5EF4-FFF2-40B4-BE49-F238E27FC236}">
                <a16:creationId xmlns:a16="http://schemas.microsoft.com/office/drawing/2014/main" id="{34C47607-003E-4C29-ACCA-659C03F41F78}"/>
              </a:ext>
            </a:extLst>
          </p:cNvPr>
          <p:cNvPicPr>
            <a:picLocks noChangeAspect="1"/>
          </p:cNvPicPr>
          <p:nvPr/>
        </p:nvPicPr>
        <p:blipFill rotWithShape="1">
          <a:blip r:embed="rId5"/>
          <a:srcRect t="5826" r="3" b="7576"/>
          <a:stretch/>
        </p:blipFill>
        <p:spPr>
          <a:xfrm>
            <a:off x="8086176" y="321733"/>
            <a:ext cx="3797984" cy="4111321"/>
          </a:xfrm>
          <a:prstGeom prst="rect">
            <a:avLst/>
          </a:prstGeom>
        </p:spPr>
      </p:pic>
      <p:cxnSp>
        <p:nvCxnSpPr>
          <p:cNvPr id="40" name="Straight Connector 39">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pic>
        <p:nvPicPr>
          <p:cNvPr id="28" name="Content Placeholder 27">
            <a:extLst>
              <a:ext uri="{FF2B5EF4-FFF2-40B4-BE49-F238E27FC236}">
                <a16:creationId xmlns:a16="http://schemas.microsoft.com/office/drawing/2014/main" id="{AC0BCCA5-92A0-4C4E-89BB-E431F59CA9FE}"/>
              </a:ext>
            </a:extLst>
          </p:cNvPr>
          <p:cNvPicPr>
            <a:picLocks noGrp="1" noChangeAspect="1"/>
          </p:cNvPicPr>
          <p:nvPr>
            <p:ph idx="1"/>
          </p:nvPr>
        </p:nvPicPr>
        <p:blipFill rotWithShape="1">
          <a:blip r:embed="rId6"/>
          <a:srcRect r="11766" b="4"/>
          <a:stretch/>
        </p:blipFill>
        <p:spPr>
          <a:xfrm>
            <a:off x="307840" y="4525715"/>
            <a:ext cx="3794760" cy="2010551"/>
          </a:xfrm>
          <a:prstGeom prst="rect">
            <a:avLst/>
          </a:prstGeom>
        </p:spPr>
      </p:pic>
      <p:pic>
        <p:nvPicPr>
          <p:cNvPr id="36" name="Picture 35" descr="A group of people in yellow shirts&#10;&#10;Description automatically generated">
            <a:extLst>
              <a:ext uri="{FF2B5EF4-FFF2-40B4-BE49-F238E27FC236}">
                <a16:creationId xmlns:a16="http://schemas.microsoft.com/office/drawing/2014/main" id="{2632BD99-274D-43D2-8908-2B6080C84B7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261224" y="222892"/>
            <a:ext cx="3723716" cy="2199205"/>
          </a:xfrm>
          <a:prstGeom prst="rect">
            <a:avLst/>
          </a:prstGeom>
        </p:spPr>
      </p:pic>
    </p:spTree>
    <p:extLst>
      <p:ext uri="{BB962C8B-B14F-4D97-AF65-F5344CB8AC3E}">
        <p14:creationId xmlns:p14="http://schemas.microsoft.com/office/powerpoint/2010/main" val="1925352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r>
              <a:rPr lang="en-US" b="1">
                <a:solidFill>
                  <a:schemeClr val="accent1"/>
                </a:solidFill>
              </a:rPr>
              <a:t>Exercise</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1" y="963877"/>
            <a:ext cx="6377769" cy="4930246"/>
          </a:xfrm>
        </p:spPr>
        <p:txBody>
          <a:bodyPr anchor="ctr">
            <a:normAutofit/>
          </a:bodyPr>
          <a:lstStyle/>
          <a:p>
            <a:r>
              <a:rPr lang="en-US" sz="2400">
                <a:latin typeface="Times New Roman" charset="0"/>
                <a:ea typeface="Times New Roman" charset="0"/>
                <a:cs typeface="Times New Roman" charset="0"/>
              </a:rPr>
              <a:t>Boomers are far less fit than their parents were but more active compared to generation after.</a:t>
            </a:r>
          </a:p>
          <a:p>
            <a:r>
              <a:rPr lang="en-US" sz="2400">
                <a:latin typeface="Times New Roman" charset="0"/>
                <a:ea typeface="Times New Roman" charset="0"/>
                <a:cs typeface="Times New Roman" charset="0"/>
              </a:rPr>
              <a:t>Most of the time children played out on the street and most liked games such as hopscotch, marbles and conkers, as well as football and cricket.</a:t>
            </a:r>
          </a:p>
          <a:p>
            <a:r>
              <a:rPr lang="en-US" sz="2400">
                <a:latin typeface="Times New Roman" charset="0"/>
                <a:ea typeface="Times New Roman" charset="0"/>
                <a:cs typeface="Times New Roman" charset="0"/>
              </a:rPr>
              <a:t>In addition to traditional floor exercises: the hula hoops and the Bongo Board, the fitness craze that spawned the modern balance board. </a:t>
            </a:r>
          </a:p>
          <a:p>
            <a:r>
              <a:rPr lang="en-US" sz="2400">
                <a:latin typeface="Times New Roman" charset="0"/>
                <a:ea typeface="Times New Roman" charset="0"/>
                <a:cs typeface="Times New Roman" charset="0"/>
              </a:rPr>
              <a:t>However, most of the the housewives kept slim by burning off calories with the housework.</a:t>
            </a:r>
          </a:p>
        </p:txBody>
      </p:sp>
    </p:spTree>
    <p:extLst>
      <p:ext uri="{BB962C8B-B14F-4D97-AF65-F5344CB8AC3E}">
        <p14:creationId xmlns:p14="http://schemas.microsoft.com/office/powerpoint/2010/main" val="3340333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F486860-836D-4E32-846B-309D2007A90B}"/>
              </a:ext>
            </a:extLst>
          </p:cNvPr>
          <p:cNvSpPr>
            <a:spLocks noGrp="1"/>
          </p:cNvSpPr>
          <p:nvPr>
            <p:ph type="title"/>
          </p:nvPr>
        </p:nvSpPr>
        <p:spPr>
          <a:xfrm>
            <a:off x="833002" y="365125"/>
            <a:ext cx="10520702" cy="1325563"/>
          </a:xfrm>
        </p:spPr>
        <p:txBody>
          <a:bodyPr>
            <a:normAutofit/>
          </a:bodyPr>
          <a:lstStyle/>
          <a:p>
            <a:r>
              <a:rPr lang="en-GB" dirty="0">
                <a:solidFill>
                  <a:srgbClr val="FFFFFF"/>
                </a:solidFill>
              </a:rPr>
              <a:t>References.</a:t>
            </a:r>
            <a:br>
              <a:rPr lang="en-GB" dirty="0">
                <a:solidFill>
                  <a:srgbClr val="FFFFFF"/>
                </a:solidFill>
              </a:rPr>
            </a:br>
            <a:endParaRPr lang="en-GB" dirty="0">
              <a:solidFill>
                <a:srgbClr val="FFFFFF"/>
              </a:solidFill>
            </a:endParaRPr>
          </a:p>
        </p:txBody>
      </p:sp>
      <p:sp>
        <p:nvSpPr>
          <p:cNvPr id="3" name="Content Placeholder 2">
            <a:extLst>
              <a:ext uri="{FF2B5EF4-FFF2-40B4-BE49-F238E27FC236}">
                <a16:creationId xmlns:a16="http://schemas.microsoft.com/office/drawing/2014/main" id="{A049D86C-1706-4F36-9D99-5DEC13381DE2}"/>
              </a:ext>
            </a:extLst>
          </p:cNvPr>
          <p:cNvSpPr>
            <a:spLocks noGrp="1"/>
          </p:cNvSpPr>
          <p:nvPr>
            <p:ph idx="1"/>
          </p:nvPr>
        </p:nvSpPr>
        <p:spPr>
          <a:xfrm>
            <a:off x="1040729" y="1325562"/>
            <a:ext cx="10312975" cy="5167313"/>
          </a:xfrm>
        </p:spPr>
        <p:txBody>
          <a:bodyPr>
            <a:normAutofit fontScale="25000" lnSpcReduction="20000"/>
          </a:bodyPr>
          <a:lstStyle/>
          <a:p>
            <a:pPr marL="0" indent="0">
              <a:lnSpc>
                <a:spcPct val="100000"/>
              </a:lnSpc>
              <a:buNone/>
            </a:pPr>
            <a:r>
              <a:rPr lang="en-US" sz="4400" dirty="0"/>
              <a:t>Amos, G. (2018) ‘Reinventing our industry for the next generation’, </a:t>
            </a:r>
            <a:r>
              <a:rPr lang="en-US" sz="4400" i="1" dirty="0"/>
              <a:t>Equipment and Leasing and Finance</a:t>
            </a:r>
            <a:r>
              <a:rPr lang="en-US" sz="4400" dirty="0"/>
              <a:t>, 34(3), p.44.​</a:t>
            </a:r>
          </a:p>
          <a:p>
            <a:pPr marL="0" indent="0">
              <a:lnSpc>
                <a:spcPct val="100000"/>
              </a:lnSpc>
              <a:buNone/>
            </a:pPr>
            <a:r>
              <a:rPr lang="en-US" sz="4400" dirty="0">
                <a:latin typeface="Times New Roman" charset="0"/>
                <a:ea typeface="Times New Roman" charset="0"/>
                <a:cs typeface="Times New Roman" charset="0"/>
              </a:rPr>
              <a:t>Chase, J.A. (2013) ‘Methodological Challenges in Physical Activity Research with Older Adults’,  </a:t>
            </a:r>
            <a:r>
              <a:rPr lang="fr-FR" sz="4400" i="1" dirty="0">
                <a:latin typeface="Times New Roman" charset="0"/>
                <a:ea typeface="Times New Roman" charset="0"/>
                <a:cs typeface="Times New Roman" charset="0"/>
              </a:rPr>
              <a:t>West J </a:t>
            </a:r>
            <a:r>
              <a:rPr lang="fr-FR" sz="4400" i="1" dirty="0" err="1">
                <a:latin typeface="Times New Roman" charset="0"/>
                <a:ea typeface="Times New Roman" charset="0"/>
                <a:cs typeface="Times New Roman" charset="0"/>
              </a:rPr>
              <a:t>Nurs</a:t>
            </a:r>
            <a:r>
              <a:rPr lang="fr-FR" sz="4400" i="1" dirty="0">
                <a:latin typeface="Times New Roman" charset="0"/>
                <a:ea typeface="Times New Roman" charset="0"/>
                <a:cs typeface="Times New Roman" charset="0"/>
              </a:rPr>
              <a:t> </a:t>
            </a:r>
            <a:r>
              <a:rPr lang="fr-FR" sz="4400" i="1" dirty="0" err="1">
                <a:latin typeface="Times New Roman" charset="0"/>
                <a:ea typeface="Times New Roman" charset="0"/>
                <a:cs typeface="Times New Roman" charset="0"/>
              </a:rPr>
              <a:t>Res</a:t>
            </a:r>
            <a:r>
              <a:rPr lang="fr-FR" sz="4400" i="1" dirty="0">
                <a:latin typeface="Times New Roman" charset="0"/>
                <a:ea typeface="Times New Roman" charset="0"/>
                <a:cs typeface="Times New Roman" charset="0"/>
              </a:rPr>
              <a:t>, </a:t>
            </a:r>
            <a:r>
              <a:rPr lang="fr-FR" sz="4400" dirty="0">
                <a:latin typeface="Times New Roman" charset="0"/>
                <a:ea typeface="Times New Roman" charset="0"/>
                <a:cs typeface="Times New Roman" charset="0"/>
              </a:rPr>
              <a:t>35(1):76-97. </a:t>
            </a:r>
            <a:r>
              <a:rPr lang="fr-FR" sz="4400" dirty="0" err="1">
                <a:latin typeface="Times New Roman" charset="0"/>
                <a:ea typeface="Times New Roman" charset="0"/>
                <a:cs typeface="Times New Roman" charset="0"/>
              </a:rPr>
              <a:t>Doi</a:t>
            </a:r>
            <a:r>
              <a:rPr lang="fr-FR" sz="4400" dirty="0">
                <a:latin typeface="Times New Roman" charset="0"/>
                <a:ea typeface="Times New Roman" charset="0"/>
                <a:cs typeface="Times New Roman" charset="0"/>
              </a:rPr>
              <a:t>: 10.1177/0193945911416829.</a:t>
            </a:r>
            <a:endParaRPr lang="en-US" sz="4400" dirty="0">
              <a:latin typeface="Times New Roman" charset="0"/>
              <a:ea typeface="Times New Roman" charset="0"/>
              <a:cs typeface="Times New Roman" charset="0"/>
            </a:endParaRPr>
          </a:p>
          <a:p>
            <a:pPr marL="0" indent="0">
              <a:lnSpc>
                <a:spcPct val="100000"/>
              </a:lnSpc>
              <a:buNone/>
            </a:pPr>
            <a:r>
              <a:rPr lang="en-US" sz="4400" i="1" dirty="0">
                <a:latin typeface="Times New Roman" charset="0"/>
                <a:ea typeface="Times New Roman" charset="0"/>
                <a:cs typeface="Times New Roman" charset="0"/>
              </a:rPr>
              <a:t>Chief Medical Officer (CMO) annual report</a:t>
            </a:r>
            <a:r>
              <a:rPr lang="en-US" sz="4400" dirty="0">
                <a:latin typeface="Times New Roman" charset="0"/>
                <a:ea typeface="Times New Roman" charset="0"/>
                <a:cs typeface="Times New Roman" charset="0"/>
              </a:rPr>
              <a:t> 2015 (2016) health of people currently 50 to 70 years old, often called the ‘baby boomer’ generation. Available at: </a:t>
            </a:r>
            <a:r>
              <a:rPr lang="en-US" sz="4400" dirty="0">
                <a:solidFill>
                  <a:schemeClr val="tx1">
                    <a:lumMod val="95000"/>
                    <a:lumOff val="5000"/>
                  </a:schemeClr>
                </a:solidFill>
                <a:latin typeface="Times New Roman" charset="0"/>
                <a:ea typeface="Times New Roman" charset="0"/>
                <a:cs typeface="Times New Roman" charset="0"/>
                <a:hlinkClick r:id="rId2"/>
              </a:rPr>
              <a:t>https://www.gov.uk/government/publications/cmo-annual-report-2015-health-of-the-baby-boomer-generation</a:t>
            </a:r>
            <a:r>
              <a:rPr lang="en-US" sz="4400" dirty="0">
                <a:solidFill>
                  <a:schemeClr val="tx1">
                    <a:lumMod val="95000"/>
                    <a:lumOff val="5000"/>
                  </a:schemeClr>
                </a:solidFill>
                <a:latin typeface="Times New Roman" charset="0"/>
                <a:ea typeface="Times New Roman" charset="0"/>
                <a:cs typeface="Times New Roman" charset="0"/>
              </a:rPr>
              <a:t>. </a:t>
            </a:r>
            <a:r>
              <a:rPr lang="en-US" sz="4400" dirty="0">
                <a:latin typeface="Times New Roman" charset="0"/>
                <a:ea typeface="Times New Roman" charset="0"/>
                <a:cs typeface="Times New Roman" charset="0"/>
              </a:rPr>
              <a:t>(Accessed: 10 December 2018).</a:t>
            </a:r>
          </a:p>
          <a:p>
            <a:pPr marL="0" indent="0">
              <a:lnSpc>
                <a:spcPct val="100000"/>
              </a:lnSpc>
              <a:buNone/>
            </a:pPr>
            <a:r>
              <a:rPr lang="en-GB" sz="3600" dirty="0" err="1"/>
              <a:t>Farnicka</a:t>
            </a:r>
            <a:r>
              <a:rPr lang="en-GB" sz="3600" dirty="0"/>
              <a:t>, M. (2017) 'The Impact of Cyber Activity on Youth </a:t>
            </a:r>
            <a:r>
              <a:rPr lang="en-GB" sz="3600" dirty="0" err="1"/>
              <a:t>Developement</a:t>
            </a:r>
            <a:r>
              <a:rPr lang="en-GB" sz="3600" dirty="0"/>
              <a:t>', Journal of Psychological and Educational Research, Issue 1, pp. 26-43.</a:t>
            </a:r>
            <a:endParaRPr lang="en-US" sz="5600" dirty="0">
              <a:latin typeface="Times New Roman" charset="0"/>
              <a:ea typeface="Times New Roman" charset="0"/>
              <a:cs typeface="Times New Roman" charset="0"/>
            </a:endParaRPr>
          </a:p>
          <a:p>
            <a:pPr marL="0" indent="0" fontAlgn="base">
              <a:buNone/>
            </a:pPr>
            <a:r>
              <a:rPr lang="en-US" sz="4400" dirty="0"/>
              <a:t>How Gen Z looks at health and wellness (2016). SmartBrief. Available at: </a:t>
            </a:r>
            <a:r>
              <a:rPr lang="en-US" sz="4400" dirty="0">
                <a:hlinkClick r:id="rId3"/>
              </a:rPr>
              <a:t>https://www.smartbrief.com/original/2016/03/how-gen-z-looks-health-and-wellness</a:t>
            </a:r>
            <a:r>
              <a:rPr lang="en-US" sz="4400" dirty="0"/>
              <a:t>​</a:t>
            </a:r>
          </a:p>
          <a:p>
            <a:pPr marL="0" indent="0" fontAlgn="base">
              <a:buNone/>
            </a:pPr>
            <a:r>
              <a:rPr lang="en-US" sz="4400" dirty="0"/>
              <a:t>Hungry for More: Generation Z’s impact on the Food Industry. Sodexo Insights.(2017) Available at: </a:t>
            </a:r>
            <a:r>
              <a:rPr lang="en-US" sz="4400" dirty="0">
                <a:hlinkClick r:id="rId4"/>
              </a:rPr>
              <a:t>http://sodexoinsights.com/hungry-gen-zs-impact-food-industry/</a:t>
            </a:r>
            <a:r>
              <a:rPr lang="en-US" sz="4400" dirty="0"/>
              <a:t>​</a:t>
            </a:r>
          </a:p>
          <a:p>
            <a:pPr marL="0" indent="0" fontAlgn="base">
              <a:buNone/>
            </a:pPr>
            <a:endParaRPr lang="en-US" sz="4400" dirty="0"/>
          </a:p>
          <a:p>
            <a:pPr marL="0" indent="0" fontAlgn="base">
              <a:buNone/>
            </a:pPr>
            <a:r>
              <a:rPr lang="en-US" sz="4400" dirty="0"/>
              <a:t>​</a:t>
            </a:r>
            <a:r>
              <a:rPr lang="en-US" sz="4400" dirty="0" err="1">
                <a:latin typeface="Times New Roman" charset="0"/>
                <a:ea typeface="Times New Roman" charset="0"/>
                <a:cs typeface="Times New Roman" charset="0"/>
              </a:rPr>
              <a:t>Huyler</a:t>
            </a:r>
            <a:r>
              <a:rPr lang="en-US" sz="4400" dirty="0">
                <a:latin typeface="Times New Roman" charset="0"/>
                <a:ea typeface="Times New Roman" charset="0"/>
                <a:cs typeface="Times New Roman" charset="0"/>
              </a:rPr>
              <a:t>, D. and </a:t>
            </a:r>
            <a:r>
              <a:rPr lang="en-US" sz="4400" dirty="0" err="1">
                <a:latin typeface="Times New Roman" charset="0"/>
                <a:ea typeface="Times New Roman" charset="0"/>
                <a:cs typeface="Times New Roman" charset="0"/>
              </a:rPr>
              <a:t>Ciocca</a:t>
            </a:r>
            <a:r>
              <a:rPr lang="en-US" sz="4400" dirty="0">
                <a:latin typeface="Times New Roman" charset="0"/>
                <a:ea typeface="Times New Roman" charset="0"/>
                <a:cs typeface="Times New Roman" charset="0"/>
              </a:rPr>
              <a:t>, D. (2015) Baby Boomers: The Use of Technology to Support Learning. Available at: </a:t>
            </a:r>
            <a:r>
              <a:rPr lang="en-US" sz="4400" dirty="0">
                <a:latin typeface="Times New Roman" charset="0"/>
                <a:ea typeface="Times New Roman" charset="0"/>
                <a:cs typeface="Times New Roman" charset="0"/>
                <a:hlinkClick r:id="rId5"/>
              </a:rPr>
              <a:t>https://digitalcommons.fiu.edu/cgi/viewcontent.cgi?referer=https://www.google.com/&amp;httpsredir=1&amp;article=1542&amp;context=sferc</a:t>
            </a:r>
            <a:r>
              <a:rPr lang="en-US" sz="4400" dirty="0">
                <a:latin typeface="Times New Roman" charset="0"/>
                <a:ea typeface="Times New Roman" charset="0"/>
                <a:cs typeface="Times New Roman" charset="0"/>
              </a:rPr>
              <a:t>. (Accessed: 17 December 2018).</a:t>
            </a:r>
          </a:p>
          <a:p>
            <a:pPr marL="0" indent="0">
              <a:lnSpc>
                <a:spcPct val="100000"/>
              </a:lnSpc>
              <a:buNone/>
            </a:pPr>
            <a:r>
              <a:rPr lang="en-GB" sz="4400" dirty="0" err="1"/>
              <a:t>Fomon</a:t>
            </a:r>
            <a:r>
              <a:rPr lang="en-GB" sz="4400" dirty="0"/>
              <a:t> S. Infant feeding in the 20th century: Formula and beasts. </a:t>
            </a:r>
            <a:r>
              <a:rPr lang="en-GB" sz="4400" i="1" dirty="0"/>
              <a:t>The Journal of Nutrition</a:t>
            </a:r>
            <a:r>
              <a:rPr lang="en-GB" sz="4400" dirty="0"/>
              <a:t>. 2001;131(2):409S–420S. </a:t>
            </a:r>
          </a:p>
          <a:p>
            <a:pPr marL="0" indent="0">
              <a:lnSpc>
                <a:spcPct val="100000"/>
              </a:lnSpc>
              <a:buNone/>
            </a:pPr>
            <a:r>
              <a:rPr lang="en-GB" sz="4400" u="sng" dirty="0"/>
              <a:t>Generations of the UK revealed in new map. Available </a:t>
            </a:r>
            <a:r>
              <a:rPr lang="en-GB" sz="4400" u="sng" dirty="0" err="1"/>
              <a:t>at:</a:t>
            </a:r>
            <a:r>
              <a:rPr lang="en-GB" sz="4400" u="sng" dirty="0" err="1">
                <a:hlinkClick r:id="rId6"/>
              </a:rPr>
              <a:t>https</a:t>
            </a:r>
            <a:r>
              <a:rPr lang="en-GB" sz="4400" u="sng" dirty="0">
                <a:hlinkClick r:id="rId6"/>
              </a:rPr>
              <a:t>://www.sheffield.ac.uk/faculty/social-sciences/news/uk-generations-mapped-1.485463</a:t>
            </a:r>
            <a:r>
              <a:rPr lang="en-GB" sz="4400" u="sng" dirty="0"/>
              <a:t> (Accessed: 9 January 2019)</a:t>
            </a:r>
            <a:endParaRPr lang="en-GB" sz="4400" dirty="0"/>
          </a:p>
          <a:p>
            <a:pPr marL="0" indent="0">
              <a:lnSpc>
                <a:spcPct val="100000"/>
              </a:lnSpc>
              <a:buNone/>
            </a:pPr>
            <a:r>
              <a:rPr lang="en-GB" sz="4400" dirty="0"/>
              <a:t>Generation X. Available </a:t>
            </a:r>
            <a:r>
              <a:rPr lang="en-GB" sz="4400" dirty="0" err="1"/>
              <a:t>at:</a:t>
            </a:r>
            <a:r>
              <a:rPr lang="en-GB" sz="4400" dirty="0" err="1">
                <a:hlinkClick r:id="rId7"/>
              </a:rPr>
              <a:t>http</a:t>
            </a:r>
            <a:r>
              <a:rPr lang="en-GB" sz="4400" dirty="0">
                <a:hlinkClick r:id="rId7"/>
              </a:rPr>
              <a:t>://www.valueoptions.com/spotlight_YIW/gen_x.htm</a:t>
            </a:r>
            <a:r>
              <a:rPr lang="en-GB" sz="4400" dirty="0"/>
              <a:t> (Accessed: 15 December 2018).</a:t>
            </a:r>
          </a:p>
          <a:p>
            <a:pPr marL="0" indent="0">
              <a:lnSpc>
                <a:spcPct val="100000"/>
              </a:lnSpc>
              <a:buNone/>
            </a:pPr>
            <a:r>
              <a:rPr lang="en-US" sz="4000" dirty="0"/>
              <a:t>Generation Z and the Future of Food (2015). After the Millennials. Available at: </a:t>
            </a:r>
            <a:r>
              <a:rPr lang="en-US" sz="4000" dirty="0">
                <a:hlinkClick r:id="rId8"/>
              </a:rPr>
              <a:t>http://afterthemillennials.com/generation-z-and-the-future-of-food/</a:t>
            </a:r>
            <a:r>
              <a:rPr lang="en-US" sz="4000" dirty="0"/>
              <a:t>​</a:t>
            </a:r>
          </a:p>
          <a:p>
            <a:pPr marL="0" indent="0">
              <a:lnSpc>
                <a:spcPct val="100000"/>
              </a:lnSpc>
              <a:buNone/>
            </a:pPr>
            <a:endParaRPr lang="en-GB" sz="8000" dirty="0"/>
          </a:p>
          <a:p>
            <a:pPr marL="0" indent="0">
              <a:lnSpc>
                <a:spcPct val="100000"/>
              </a:lnSpc>
              <a:buNone/>
            </a:pPr>
            <a:r>
              <a:rPr lang="en-US" sz="4400" dirty="0"/>
              <a:t>Generation Z: We have more to do than drink and take drugs (2018). The Guardian. Available at: </a:t>
            </a:r>
            <a:r>
              <a:rPr lang="en-US" sz="4400" dirty="0">
                <a:hlinkClick r:id="rId9"/>
              </a:rPr>
              <a:t>https://www.theguardian.com/society/2018/jul/21/generation-z-has-different-attitudes-says-a-new-report</a:t>
            </a:r>
            <a:r>
              <a:rPr lang="en-US" sz="4400" dirty="0"/>
              <a:t>​</a:t>
            </a:r>
          </a:p>
          <a:p>
            <a:pPr marL="0" indent="0">
              <a:lnSpc>
                <a:spcPct val="100000"/>
              </a:lnSpc>
              <a:buNone/>
            </a:pPr>
            <a:r>
              <a:rPr lang="en-US" sz="4000" dirty="0"/>
              <a:t>Gen Z White Paper – The State of Gen Z 2017 National Research Study. (2017) Available at: </a:t>
            </a:r>
            <a:r>
              <a:rPr lang="en-US" sz="4000" dirty="0">
                <a:hlinkClick r:id="rId10"/>
              </a:rPr>
              <a:t>https://genhq.com/gen-z-2017-research-white-paper/</a:t>
            </a:r>
            <a:r>
              <a:rPr lang="en-US" sz="4000" dirty="0"/>
              <a:t>​</a:t>
            </a:r>
          </a:p>
          <a:p>
            <a:pPr marL="0" indent="0">
              <a:lnSpc>
                <a:spcPct val="100000"/>
              </a:lnSpc>
              <a:buNone/>
            </a:pPr>
            <a:endParaRPr lang="en-US" sz="6400" dirty="0"/>
          </a:p>
          <a:p>
            <a:pPr marL="0" indent="0">
              <a:lnSpc>
                <a:spcPct val="100000"/>
              </a:lnSpc>
              <a:buNone/>
            </a:pPr>
            <a:r>
              <a:rPr lang="en-US" sz="6400" dirty="0">
                <a:latin typeface="Times New Roman" charset="0"/>
                <a:ea typeface="Times New Roman" charset="0"/>
                <a:cs typeface="Times New Roman" charset="0"/>
              </a:rPr>
              <a:t>King, D.E., Xiang, J. and Brown, A. (2014) ‘Intake of Key Chronic Disease–Related Nutrients </a:t>
            </a:r>
            <a:r>
              <a:rPr lang="en-US" sz="4400" dirty="0">
                <a:latin typeface="Times New Roman" charset="0"/>
                <a:ea typeface="Times New Roman" charset="0"/>
                <a:cs typeface="Times New Roman" charset="0"/>
              </a:rPr>
              <a:t>among Baby Boomers’, </a:t>
            </a:r>
            <a:r>
              <a:rPr lang="en-US" sz="4400" i="1" dirty="0">
                <a:latin typeface="Times New Roman" charset="0"/>
                <a:ea typeface="Times New Roman" charset="0"/>
                <a:cs typeface="Times New Roman" charset="0"/>
              </a:rPr>
              <a:t>South Med J</a:t>
            </a:r>
            <a:r>
              <a:rPr lang="en-US" sz="4400" dirty="0">
                <a:latin typeface="Times New Roman" charset="0"/>
                <a:ea typeface="Times New Roman" charset="0"/>
                <a:cs typeface="Times New Roman" charset="0"/>
              </a:rPr>
              <a:t>, 107(6), PP. 342-7. Doi: 10.14423/01.SMJ.0000450706.44388.45.</a:t>
            </a:r>
          </a:p>
          <a:p>
            <a:pPr marL="0" indent="0">
              <a:lnSpc>
                <a:spcPct val="100000"/>
              </a:lnSpc>
              <a:buNone/>
            </a:pPr>
            <a:r>
              <a:rPr lang="en-GB" sz="4400" dirty="0"/>
              <a:t>Klara, R. (2018). </a:t>
            </a:r>
            <a:r>
              <a:rPr lang="en-GB" sz="4400" i="1" dirty="0"/>
              <a:t>Throwback Thursday: When Doctors Prescribed 'Healthy' Cigarette Brands</a:t>
            </a:r>
            <a:r>
              <a:rPr lang="en-GB" sz="4400" dirty="0"/>
              <a:t>. [online] Adweek.com. Available at: https://www.adweek.com/brand-marketing/throwback-thursday-when-doctors-prescribed-healthy-cigarette-brands-165404/ [Accessed 12 Nov. 2018].</a:t>
            </a:r>
          </a:p>
          <a:p>
            <a:pPr marL="0" indent="0">
              <a:lnSpc>
                <a:spcPct val="100000"/>
              </a:lnSpc>
              <a:buNone/>
            </a:pPr>
            <a:endParaRPr lang="en-GB" sz="3600" dirty="0"/>
          </a:p>
          <a:p>
            <a:pPr marL="0" indent="0">
              <a:lnSpc>
                <a:spcPct val="100000"/>
              </a:lnSpc>
              <a:buNone/>
            </a:pPr>
            <a:endParaRPr lang="en-GB" sz="1600" dirty="0"/>
          </a:p>
          <a:p>
            <a:pPr marL="0" indent="0">
              <a:lnSpc>
                <a:spcPct val="100000"/>
              </a:lnSpc>
              <a:buNone/>
            </a:pPr>
            <a:endParaRPr lang="en-GB" sz="1600" dirty="0">
              <a:solidFill>
                <a:srgbClr val="FFFFFF"/>
              </a:solidFill>
            </a:endParaRPr>
          </a:p>
          <a:p>
            <a:pPr marL="0" indent="0">
              <a:lnSpc>
                <a:spcPct val="100000"/>
              </a:lnSpc>
              <a:buNone/>
            </a:pPr>
            <a:endParaRPr lang="en-GB" sz="1600" dirty="0">
              <a:solidFill>
                <a:srgbClr val="FFFFFF"/>
              </a:solidFill>
            </a:endParaRPr>
          </a:p>
          <a:p>
            <a:pPr marL="0" indent="0">
              <a:lnSpc>
                <a:spcPct val="100000"/>
              </a:lnSpc>
              <a:buNone/>
            </a:pPr>
            <a:endParaRPr lang="en-GB" sz="2000" i="1" dirty="0">
              <a:solidFill>
                <a:srgbClr val="FFFFFF"/>
              </a:solidFill>
            </a:endParaRPr>
          </a:p>
        </p:txBody>
      </p:sp>
    </p:spTree>
    <p:extLst>
      <p:ext uri="{BB962C8B-B14F-4D97-AF65-F5344CB8AC3E}">
        <p14:creationId xmlns:p14="http://schemas.microsoft.com/office/powerpoint/2010/main" val="2530526450"/>
      </p:ext>
    </p:extLst>
  </p:cSld>
  <p:clrMapOvr>
    <a:overrideClrMapping bg1="dk1" tx1="lt1" bg2="dk2" tx2="lt2" accent1="accent1" accent2="accent2" accent3="accent3" accent4="accent4" accent5="accent5" accent6="accent6" hlink="hlink" folHlink="folHlink"/>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33F3EDD-2B76-48FE-970F-1D2D9BD2CA4D}"/>
              </a:ext>
            </a:extLst>
          </p:cNvPr>
          <p:cNvSpPr>
            <a:spLocks noGrp="1"/>
          </p:cNvSpPr>
          <p:nvPr>
            <p:ph type="title"/>
          </p:nvPr>
        </p:nvSpPr>
        <p:spPr>
          <a:xfrm>
            <a:off x="833002" y="365125"/>
            <a:ext cx="10520702" cy="1325563"/>
          </a:xfrm>
        </p:spPr>
        <p:txBody>
          <a:bodyPr>
            <a:normAutofit/>
          </a:bodyPr>
          <a:lstStyle/>
          <a:p>
            <a:r>
              <a:rPr lang="en-GB" dirty="0">
                <a:solidFill>
                  <a:srgbClr val="FFFFFF"/>
                </a:solidFill>
              </a:rPr>
              <a:t>References continued….</a:t>
            </a:r>
          </a:p>
        </p:txBody>
      </p:sp>
      <p:sp>
        <p:nvSpPr>
          <p:cNvPr id="3" name="Content Placeholder 2">
            <a:extLst>
              <a:ext uri="{FF2B5EF4-FFF2-40B4-BE49-F238E27FC236}">
                <a16:creationId xmlns:a16="http://schemas.microsoft.com/office/drawing/2014/main" id="{C393A374-7341-4715-8CB2-BE1C73AA5D52}"/>
              </a:ext>
            </a:extLst>
          </p:cNvPr>
          <p:cNvSpPr>
            <a:spLocks noGrp="1"/>
          </p:cNvSpPr>
          <p:nvPr>
            <p:ph idx="1"/>
          </p:nvPr>
        </p:nvSpPr>
        <p:spPr>
          <a:xfrm>
            <a:off x="635578" y="2055813"/>
            <a:ext cx="10515598" cy="4154361"/>
          </a:xfrm>
        </p:spPr>
        <p:txBody>
          <a:bodyPr>
            <a:normAutofit fontScale="77500" lnSpcReduction="20000"/>
          </a:bodyPr>
          <a:lstStyle/>
          <a:p>
            <a:pPr marL="0" indent="0">
              <a:lnSpc>
                <a:spcPct val="100000"/>
              </a:lnSpc>
              <a:buNone/>
            </a:pPr>
            <a:endParaRPr lang="en-GB" sz="1500" dirty="0"/>
          </a:p>
          <a:p>
            <a:pPr marL="0" indent="0">
              <a:lnSpc>
                <a:spcPct val="100000"/>
              </a:lnSpc>
              <a:buNone/>
            </a:pPr>
            <a:r>
              <a:rPr lang="en-US" sz="1600" dirty="0">
                <a:latin typeface="Times New Roman" charset="0"/>
                <a:ea typeface="Times New Roman" charset="0"/>
                <a:cs typeface="Times New Roman" charset="0"/>
              </a:rPr>
              <a:t>Leach, R., Phillipson, C., Biggs, S. and Money, A. (2013) ‘Baby boomers, consumption and social change: the bridging generation’, </a:t>
            </a:r>
            <a:r>
              <a:rPr lang="en-US" sz="1600" i="1" dirty="0">
                <a:latin typeface="Times New Roman" charset="0"/>
                <a:ea typeface="Times New Roman" charset="0"/>
                <a:cs typeface="Times New Roman" charset="0"/>
              </a:rPr>
              <a:t>International Review of Sociology, 23(1), pp. 104-122, DOI: </a:t>
            </a:r>
            <a:r>
              <a:rPr lang="en-US" sz="1600" i="1" dirty="0">
                <a:latin typeface="Times New Roman" charset="0"/>
                <a:ea typeface="Times New Roman" charset="0"/>
                <a:cs typeface="Times New Roman" charset="0"/>
                <a:hlinkClick r:id="rId2"/>
              </a:rPr>
              <a:t>10.1080/03906701.2013.771053</a:t>
            </a:r>
            <a:r>
              <a:rPr lang="en-US" sz="1600" i="1" dirty="0">
                <a:latin typeface="Times New Roman" charset="0"/>
                <a:ea typeface="Times New Roman" charset="0"/>
                <a:cs typeface="Times New Roman" charset="0"/>
              </a:rPr>
              <a:t>.</a:t>
            </a:r>
          </a:p>
          <a:p>
            <a:pPr marL="0" indent="0">
              <a:lnSpc>
                <a:spcPct val="100000"/>
              </a:lnSpc>
              <a:buNone/>
            </a:pPr>
            <a:r>
              <a:rPr lang="en-US" sz="1600" dirty="0"/>
              <a:t>Li, K. </a:t>
            </a:r>
            <a:r>
              <a:rPr lang="en-US" sz="1600" i="1" dirty="0"/>
              <a:t>et al. </a:t>
            </a:r>
            <a:r>
              <a:rPr lang="en-US" sz="1600" dirty="0"/>
              <a:t>(2016) ‘Individual, social and environmental influences on the transitions in physical activity among emerging adults’, </a:t>
            </a:r>
            <a:r>
              <a:rPr lang="en-US" sz="1600" i="1" dirty="0"/>
              <a:t>BMC Public Health</a:t>
            </a:r>
            <a:r>
              <a:rPr lang="en-US" sz="1600" dirty="0"/>
              <a:t>, 16(6820, pp. 1-12.​</a:t>
            </a:r>
          </a:p>
          <a:p>
            <a:pPr marL="0" indent="0">
              <a:lnSpc>
                <a:spcPct val="100000"/>
              </a:lnSpc>
              <a:buNone/>
            </a:pPr>
            <a:r>
              <a:rPr lang="en-GB" sz="1800" dirty="0" err="1"/>
              <a:t>Lohrmann</a:t>
            </a:r>
            <a:r>
              <a:rPr lang="en-GB" sz="1800" dirty="0"/>
              <a:t>, D. (2011) 'Thinking of a </a:t>
            </a:r>
            <a:r>
              <a:rPr lang="en-GB" sz="1800" dirty="0" err="1"/>
              <a:t>Change;Health</a:t>
            </a:r>
            <a:r>
              <a:rPr lang="en-GB" sz="1800" dirty="0"/>
              <a:t> Education for The 2020 Generation', American Journal of Health, Volume 42, Issue 5, pp. 258-269.</a:t>
            </a:r>
            <a:endParaRPr lang="en-US" sz="1000" i="1" dirty="0">
              <a:latin typeface="Times New Roman" charset="0"/>
              <a:ea typeface="Times New Roman" charset="0"/>
              <a:cs typeface="Times New Roman" charset="0"/>
            </a:endParaRPr>
          </a:p>
          <a:p>
            <a:pPr marL="0" indent="0">
              <a:lnSpc>
                <a:spcPct val="100000"/>
              </a:lnSpc>
              <a:buNone/>
            </a:pPr>
            <a:r>
              <a:rPr lang="en-US" sz="1600" dirty="0">
                <a:latin typeface="Times New Roman" charset="0"/>
                <a:ea typeface="Times New Roman" charset="0"/>
                <a:cs typeface="Times New Roman" charset="0"/>
              </a:rPr>
              <a:t> Lynn, S.R. (2016) ‘The baby boomer market maven in the United Kingdom: an experienced diffuser of marketplace information’, </a:t>
            </a:r>
            <a:r>
              <a:rPr lang="en-US" sz="1600" i="1" dirty="0">
                <a:latin typeface="Times New Roman" charset="0"/>
                <a:ea typeface="Times New Roman" charset="0"/>
                <a:cs typeface="Times New Roman" charset="0"/>
              </a:rPr>
              <a:t>Journal of Marketing Management, </a:t>
            </a:r>
            <a:r>
              <a:rPr lang="en-US" sz="1600" dirty="0">
                <a:latin typeface="Times New Roman" charset="0"/>
                <a:ea typeface="Times New Roman" charset="0"/>
                <a:cs typeface="Times New Roman" charset="0"/>
              </a:rPr>
              <a:t>32(7), pp. 716-749, DOI: </a:t>
            </a:r>
            <a:r>
              <a:rPr lang="en-US" sz="1600" dirty="0">
                <a:latin typeface="Times New Roman" charset="0"/>
                <a:ea typeface="Times New Roman" charset="0"/>
                <a:cs typeface="Times New Roman" charset="0"/>
                <a:hlinkClick r:id="rId3"/>
              </a:rPr>
              <a:t>10.1080/0267257X.2015.1129985</a:t>
            </a:r>
            <a:r>
              <a:rPr lang="en-US" sz="1600" dirty="0">
                <a:latin typeface="Times New Roman" charset="0"/>
                <a:ea typeface="Times New Roman" charset="0"/>
                <a:cs typeface="Times New Roman" charset="0"/>
              </a:rPr>
              <a:t>.</a:t>
            </a:r>
            <a:endParaRPr lang="en-GB" sz="1500" dirty="0"/>
          </a:p>
          <a:p>
            <a:pPr marL="0" indent="0">
              <a:lnSpc>
                <a:spcPct val="100000"/>
              </a:lnSpc>
              <a:buNone/>
            </a:pPr>
            <a:endParaRPr lang="en-GB" sz="1500" dirty="0"/>
          </a:p>
          <a:p>
            <a:pPr marL="0" indent="0">
              <a:lnSpc>
                <a:spcPct val="100000"/>
              </a:lnSpc>
              <a:buNone/>
            </a:pPr>
            <a:r>
              <a:rPr lang="en-GB" sz="1500" dirty="0"/>
              <a:t>Nutrition.org.uk. (2018). </a:t>
            </a:r>
            <a:r>
              <a:rPr lang="en-GB" sz="1500" i="1" dirty="0"/>
              <a:t>How the war changed nutrition: from there to now - British Nutrition Foundation</a:t>
            </a:r>
            <a:r>
              <a:rPr lang="en-GB" sz="1500" dirty="0"/>
              <a:t>. [online] Available at: https://</a:t>
            </a:r>
            <a:r>
              <a:rPr lang="en-GB" sz="1500" dirty="0" err="1"/>
              <a:t>www.nutrition.org.uk</a:t>
            </a:r>
            <a:r>
              <a:rPr lang="en-GB" sz="1500" dirty="0"/>
              <a:t>/</a:t>
            </a:r>
            <a:r>
              <a:rPr lang="en-GB" sz="1500" dirty="0" err="1"/>
              <a:t>nutritioninthenews</a:t>
            </a:r>
            <a:r>
              <a:rPr lang="en-GB" sz="1500" dirty="0"/>
              <a:t>/</a:t>
            </a:r>
            <a:r>
              <a:rPr lang="en-GB" sz="1500" dirty="0" err="1"/>
              <a:t>wartimefood</a:t>
            </a:r>
            <a:r>
              <a:rPr lang="en-GB" sz="1500" dirty="0"/>
              <a:t>/</a:t>
            </a:r>
            <a:r>
              <a:rPr lang="en-GB" sz="1500" dirty="0" err="1"/>
              <a:t>warnutrition.html</a:t>
            </a:r>
            <a:r>
              <a:rPr lang="en-GB" sz="1500" dirty="0"/>
              <a:t> [Accessed 12 Nov. 2018].</a:t>
            </a:r>
          </a:p>
          <a:p>
            <a:pPr marL="0" indent="0">
              <a:lnSpc>
                <a:spcPct val="100000"/>
              </a:lnSpc>
              <a:buNone/>
            </a:pPr>
            <a:r>
              <a:rPr lang="en-US" sz="1500" dirty="0" err="1"/>
              <a:t>Ozkan</a:t>
            </a:r>
            <a:r>
              <a:rPr lang="en-US" sz="1500" dirty="0"/>
              <a:t>, M. and </a:t>
            </a:r>
            <a:r>
              <a:rPr lang="en-US" sz="1500" dirty="0" err="1"/>
              <a:t>Solmaz</a:t>
            </a:r>
            <a:r>
              <a:rPr lang="en-US" sz="1500" dirty="0"/>
              <a:t>, B. (2015) ‘Mobile addiction of generation Z and its effects on their social </a:t>
            </a:r>
            <a:r>
              <a:rPr lang="en-US" sz="1500" dirty="0" err="1"/>
              <a:t>lifes</a:t>
            </a:r>
            <a:r>
              <a:rPr lang="en-US" sz="1500" dirty="0"/>
              <a:t>’, </a:t>
            </a:r>
            <a:r>
              <a:rPr lang="en-US" sz="1500" i="1" dirty="0"/>
              <a:t>Social </a:t>
            </a:r>
            <a:r>
              <a:rPr lang="en-US" sz="1500" i="1" dirty="0" err="1"/>
              <a:t>Behavioural</a:t>
            </a:r>
            <a:r>
              <a:rPr lang="en-US" sz="1500" i="1" dirty="0"/>
              <a:t> Sciences</a:t>
            </a:r>
            <a:r>
              <a:rPr lang="en-US" sz="1500" dirty="0"/>
              <a:t>, 205, pp. 92-98.​</a:t>
            </a:r>
          </a:p>
          <a:p>
            <a:pPr marL="0" indent="0">
              <a:lnSpc>
                <a:spcPct val="100000"/>
              </a:lnSpc>
              <a:buNone/>
            </a:pPr>
            <a:endParaRPr lang="en-GB" sz="1500" dirty="0"/>
          </a:p>
          <a:p>
            <a:pPr marL="0" indent="0">
              <a:lnSpc>
                <a:spcPct val="100000"/>
              </a:lnSpc>
              <a:buNone/>
            </a:pPr>
            <a:r>
              <a:rPr lang="en-US" sz="1500" dirty="0">
                <a:latin typeface="Times New Roman" charset="0"/>
                <a:ea typeface="Times New Roman" charset="0"/>
                <a:cs typeface="Times New Roman" charset="0"/>
              </a:rPr>
              <a:t>Pilkington, R., Taylor, A. W., Hugo, G. and Wittert, G. (2014) ‘Are Baby Boomers Healthier than Generation X? A Profile of Australia’s Working Generations Using National Health Survey Data’, </a:t>
            </a:r>
            <a:r>
              <a:rPr lang="en-US" sz="1500" i="1" dirty="0">
                <a:latin typeface="Times New Roman" charset="0"/>
                <a:ea typeface="Times New Roman" charset="0"/>
                <a:cs typeface="Times New Roman" charset="0"/>
              </a:rPr>
              <a:t>PLoS, </a:t>
            </a:r>
            <a:r>
              <a:rPr lang="en-US" sz="1500" dirty="0">
                <a:latin typeface="Times New Roman" charset="0"/>
                <a:ea typeface="Times New Roman" charset="0"/>
                <a:cs typeface="Times New Roman" charset="0"/>
              </a:rPr>
              <a:t>9(3), Doi: 10.1371/journal.pone.0093087. </a:t>
            </a:r>
          </a:p>
          <a:p>
            <a:pPr marL="0" indent="0">
              <a:lnSpc>
                <a:spcPct val="100000"/>
              </a:lnSpc>
              <a:buNone/>
            </a:pPr>
            <a:r>
              <a:rPr lang="en-US" sz="1500" dirty="0" err="1"/>
              <a:t>Priporas</a:t>
            </a:r>
            <a:r>
              <a:rPr lang="en-US" sz="1500" dirty="0"/>
              <a:t>, C-V., </a:t>
            </a:r>
            <a:r>
              <a:rPr lang="en-US" sz="1500" dirty="0" err="1"/>
              <a:t>Stylos</a:t>
            </a:r>
            <a:r>
              <a:rPr lang="en-US" sz="1500" dirty="0"/>
              <a:t>, N. and Fotiadis, A.K. (2017) ‘Generation Z consumers’ expectations of interactions in smart retailing: A future agenda’, </a:t>
            </a:r>
            <a:r>
              <a:rPr lang="en-US" sz="1500" i="1" dirty="0"/>
              <a:t>Computers in Human Behavior</a:t>
            </a:r>
            <a:r>
              <a:rPr lang="en-US" sz="1500" dirty="0"/>
              <a:t>, 77, pp. 374-381.​</a:t>
            </a:r>
          </a:p>
          <a:p>
            <a:pPr marL="0" indent="0">
              <a:lnSpc>
                <a:spcPct val="100000"/>
              </a:lnSpc>
              <a:buNone/>
            </a:pPr>
            <a:endParaRPr lang="en-US" sz="1500" dirty="0"/>
          </a:p>
          <a:p>
            <a:pPr marL="0" indent="0">
              <a:lnSpc>
                <a:spcPct val="100000"/>
              </a:lnSpc>
              <a:buNone/>
            </a:pPr>
            <a:endParaRPr lang="en-GB" sz="2200" dirty="0"/>
          </a:p>
          <a:p>
            <a:pPr marL="0" indent="0">
              <a:lnSpc>
                <a:spcPct val="100000"/>
              </a:lnSpc>
              <a:buNone/>
            </a:pPr>
            <a:endParaRPr lang="en-GB" sz="3100" dirty="0">
              <a:solidFill>
                <a:srgbClr val="FFFFFF"/>
              </a:solidFill>
            </a:endParaRPr>
          </a:p>
          <a:p>
            <a:pPr marL="0" indent="0">
              <a:buNone/>
            </a:pPr>
            <a:endParaRPr lang="en-GB" sz="3100" dirty="0"/>
          </a:p>
          <a:p>
            <a:pPr marL="0" indent="0">
              <a:buNone/>
            </a:pPr>
            <a:endParaRPr lang="en-GB" sz="3100" dirty="0"/>
          </a:p>
          <a:p>
            <a:pPr marL="0" indent="0">
              <a:buNone/>
            </a:pPr>
            <a:endParaRPr lang="en-GB" sz="2000" dirty="0">
              <a:solidFill>
                <a:srgbClr val="FFFFFF"/>
              </a:solidFill>
            </a:endParaRPr>
          </a:p>
        </p:txBody>
      </p:sp>
    </p:spTree>
    <p:extLst>
      <p:ext uri="{BB962C8B-B14F-4D97-AF65-F5344CB8AC3E}">
        <p14:creationId xmlns:p14="http://schemas.microsoft.com/office/powerpoint/2010/main" val="3493519740"/>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205CE-E694-4FB4-BD18-568999F52CA7}"/>
              </a:ext>
            </a:extLst>
          </p:cNvPr>
          <p:cNvSpPr>
            <a:spLocks noGrp="1"/>
          </p:cNvSpPr>
          <p:nvPr>
            <p:ph type="title"/>
          </p:nvPr>
        </p:nvSpPr>
        <p:spPr/>
        <p:txBody>
          <a:bodyPr/>
          <a:lstStyle/>
          <a:p>
            <a:r>
              <a:rPr lang="en-GB" dirty="0">
                <a:solidFill>
                  <a:schemeClr val="bg1"/>
                </a:solidFill>
              </a:rPr>
              <a:t>References Continued……..</a:t>
            </a:r>
          </a:p>
        </p:txBody>
      </p:sp>
      <p:sp>
        <p:nvSpPr>
          <p:cNvPr id="3" name="Content Placeholder 2">
            <a:extLst>
              <a:ext uri="{FF2B5EF4-FFF2-40B4-BE49-F238E27FC236}">
                <a16:creationId xmlns:a16="http://schemas.microsoft.com/office/drawing/2014/main" id="{CF84A22C-7C49-4F1F-9A7A-5823EF079DA6}"/>
              </a:ext>
            </a:extLst>
          </p:cNvPr>
          <p:cNvSpPr>
            <a:spLocks noGrp="1"/>
          </p:cNvSpPr>
          <p:nvPr>
            <p:ph idx="1"/>
          </p:nvPr>
        </p:nvSpPr>
        <p:spPr/>
        <p:txBody>
          <a:bodyPr>
            <a:normAutofit fontScale="92500" lnSpcReduction="10000"/>
          </a:bodyPr>
          <a:lstStyle/>
          <a:p>
            <a:pPr marL="0" indent="0">
              <a:lnSpc>
                <a:spcPct val="100000"/>
              </a:lnSpc>
              <a:buNone/>
            </a:pPr>
            <a:endParaRPr lang="en-GB" sz="1200" dirty="0">
              <a:solidFill>
                <a:schemeClr val="bg1"/>
              </a:solidFill>
            </a:endParaRPr>
          </a:p>
          <a:p>
            <a:pPr marL="0" indent="0">
              <a:lnSpc>
                <a:spcPct val="100000"/>
              </a:lnSpc>
              <a:buNone/>
            </a:pPr>
            <a:r>
              <a:rPr lang="en-GB" sz="1200" dirty="0">
                <a:solidFill>
                  <a:srgbClr val="FFFFFF"/>
                </a:solidFill>
              </a:rPr>
              <a:t>Soanes, C., Hawker, S. and Elliott, J. (2005). </a:t>
            </a:r>
            <a:r>
              <a:rPr lang="en-GB" sz="1200" i="1" dirty="0">
                <a:solidFill>
                  <a:srgbClr val="FFFFFF"/>
                </a:solidFill>
              </a:rPr>
              <a:t>Pocket Oxford English dictionary</a:t>
            </a:r>
            <a:r>
              <a:rPr lang="en-GB" sz="1200" dirty="0">
                <a:solidFill>
                  <a:srgbClr val="FFFFFF"/>
                </a:solidFill>
              </a:rPr>
              <a:t>. 10th ed. Oxford: Oxford University Press.</a:t>
            </a:r>
          </a:p>
          <a:p>
            <a:pPr marL="0" indent="0">
              <a:lnSpc>
                <a:spcPct val="100000"/>
              </a:lnSpc>
              <a:buNone/>
            </a:pPr>
            <a:r>
              <a:rPr lang="en-GB" sz="1500" dirty="0">
                <a:solidFill>
                  <a:schemeClr val="bg1"/>
                </a:solidFill>
              </a:rPr>
              <a:t>Smith, T., Nichols, T. (2015) 'Understanding The Millennial Generation', Journal of Business Diversity, Volume 15, Issue 1, pp. 39-46.</a:t>
            </a:r>
            <a:endParaRPr lang="en-GB" sz="600" dirty="0">
              <a:solidFill>
                <a:schemeClr val="bg1"/>
              </a:solidFill>
            </a:endParaRPr>
          </a:p>
          <a:p>
            <a:pPr marL="0" indent="0">
              <a:lnSpc>
                <a:spcPct val="100000"/>
              </a:lnSpc>
              <a:buNone/>
            </a:pPr>
            <a:r>
              <a:rPr lang="en-GB" sz="1200" dirty="0">
                <a:solidFill>
                  <a:srgbClr val="FFFFFF"/>
                </a:solidFill>
              </a:rPr>
              <a:t>Telegraph.co.uk. (2018). </a:t>
            </a:r>
            <a:r>
              <a:rPr lang="en-GB" sz="1200" i="1" dirty="0">
                <a:solidFill>
                  <a:srgbClr val="FFFFFF"/>
                </a:solidFill>
              </a:rPr>
              <a:t>A timeline of inventions</a:t>
            </a:r>
            <a:r>
              <a:rPr lang="en-GB" sz="1200" dirty="0">
                <a:solidFill>
                  <a:srgbClr val="FFFFFF"/>
                </a:solidFill>
              </a:rPr>
              <a:t>. [online] Available at: https://www.telegraph.co.uk/news/science/science-news/4751183/A-timeline-of-inventions.html [Accessed 12 Nov. 2018]</a:t>
            </a:r>
            <a:endParaRPr lang="en-GB" sz="1200" dirty="0">
              <a:solidFill>
                <a:schemeClr val="bg1"/>
              </a:solidFill>
            </a:endParaRPr>
          </a:p>
          <a:p>
            <a:pPr marL="0" indent="0">
              <a:lnSpc>
                <a:spcPct val="100000"/>
              </a:lnSpc>
              <a:buNone/>
            </a:pPr>
            <a:endParaRPr lang="en-GB" sz="1200" dirty="0">
              <a:solidFill>
                <a:schemeClr val="bg1"/>
              </a:solidFill>
            </a:endParaRPr>
          </a:p>
          <a:p>
            <a:pPr marL="0" indent="0">
              <a:lnSpc>
                <a:spcPct val="100000"/>
              </a:lnSpc>
              <a:buNone/>
            </a:pPr>
            <a:r>
              <a:rPr lang="en-GB" sz="1200" dirty="0">
                <a:solidFill>
                  <a:schemeClr val="bg1"/>
                </a:solidFill>
              </a:rPr>
              <a:t>Telegraph.co.uk. (2018). </a:t>
            </a:r>
            <a:r>
              <a:rPr lang="en-GB" sz="1200" i="1" dirty="0">
                <a:solidFill>
                  <a:schemeClr val="bg1"/>
                </a:solidFill>
              </a:rPr>
              <a:t>A timeline of inventions</a:t>
            </a:r>
            <a:r>
              <a:rPr lang="en-GB" sz="1200" dirty="0">
                <a:solidFill>
                  <a:schemeClr val="bg1"/>
                </a:solidFill>
              </a:rPr>
              <a:t>. [online] Available at: https://www.telegraph.co.uk/news/science/science-news/4751183/A-timeline-of-inventions.html [Accessed 12 Nov. 2018].</a:t>
            </a:r>
          </a:p>
          <a:p>
            <a:pPr marL="0" indent="0">
              <a:lnSpc>
                <a:spcPct val="100000"/>
              </a:lnSpc>
              <a:buNone/>
            </a:pPr>
            <a:r>
              <a:rPr lang="en-GB" sz="1200" u="sng" dirty="0" err="1">
                <a:solidFill>
                  <a:schemeClr val="bg1"/>
                </a:solidFill>
              </a:rPr>
              <a:t>Thatchers’s</a:t>
            </a:r>
            <a:r>
              <a:rPr lang="en-GB" sz="1200" u="sng" dirty="0">
                <a:solidFill>
                  <a:schemeClr val="bg1"/>
                </a:solidFill>
              </a:rPr>
              <a:t> children: the lives of Generation X. Available </a:t>
            </a:r>
            <a:r>
              <a:rPr lang="en-GB" sz="1200" u="sng" dirty="0" err="1">
                <a:solidFill>
                  <a:schemeClr val="bg1"/>
                </a:solidFill>
              </a:rPr>
              <a:t>at:</a:t>
            </a:r>
            <a:r>
              <a:rPr lang="en-GB" sz="1200" u="sng" dirty="0" err="1">
                <a:solidFill>
                  <a:schemeClr val="bg1"/>
                </a:solidFill>
                <a:hlinkClick r:id="rId2">
                  <a:extLst>
                    <a:ext uri="{A12FA001-AC4F-418D-AE19-62706E023703}">
                      <ahyp:hlinkClr xmlns:ahyp="http://schemas.microsoft.com/office/drawing/2018/hyperlinkcolor" val="tx"/>
                    </a:ext>
                  </a:extLst>
                </a:hlinkClick>
              </a:rPr>
              <a:t>https</a:t>
            </a:r>
            <a:r>
              <a:rPr lang="en-GB" sz="1200" u="sng" dirty="0">
                <a:solidFill>
                  <a:schemeClr val="bg1"/>
                </a:solidFill>
                <a:hlinkClick r:id="rId2">
                  <a:extLst>
                    <a:ext uri="{A12FA001-AC4F-418D-AE19-62706E023703}">
                      <ahyp:hlinkClr xmlns:ahyp="http://schemas.microsoft.com/office/drawing/2018/hyperlinkcolor" val="tx"/>
                    </a:ext>
                  </a:extLst>
                </a:hlinkClick>
              </a:rPr>
              <a:t>://esrc.ukri.org/news-events-and-publications/news/news-items/thatcher-s-children-the-lives-of-generation-x/</a:t>
            </a:r>
            <a:r>
              <a:rPr lang="en-GB" sz="1200" u="sng" dirty="0">
                <a:solidFill>
                  <a:schemeClr val="bg1"/>
                </a:solidFill>
              </a:rPr>
              <a:t>(Accessed:10 December 2018). </a:t>
            </a:r>
            <a:endParaRPr lang="en-GB" sz="1200" dirty="0">
              <a:solidFill>
                <a:schemeClr val="bg1"/>
              </a:solidFill>
            </a:endParaRPr>
          </a:p>
          <a:p>
            <a:pPr marL="0" indent="0">
              <a:lnSpc>
                <a:spcPct val="100000"/>
              </a:lnSpc>
              <a:buNone/>
            </a:pPr>
            <a:r>
              <a:rPr lang="en-GB" sz="1200" dirty="0">
                <a:solidFill>
                  <a:schemeClr val="bg1"/>
                </a:solidFill>
              </a:rPr>
              <a:t>Thorpe, D.G.H. (2010). A History of English Clearing Banks: </a:t>
            </a:r>
            <a:r>
              <a:rPr lang="en-GB" sz="1200" i="1" dirty="0">
                <a:solidFill>
                  <a:schemeClr val="bg1"/>
                </a:solidFill>
              </a:rPr>
              <a:t>Present Day Banking: </a:t>
            </a:r>
            <a:r>
              <a:rPr lang="en-GB" sz="1200" dirty="0">
                <a:solidFill>
                  <a:schemeClr val="bg1"/>
                </a:solidFill>
              </a:rPr>
              <a:t>Available online </a:t>
            </a:r>
            <a:r>
              <a:rPr lang="en-GB" sz="1200" i="1" dirty="0">
                <a:solidFill>
                  <a:schemeClr val="bg1"/>
                </a:solidFill>
              </a:rPr>
              <a:t>:-</a:t>
            </a:r>
            <a:r>
              <a:rPr lang="en-GB" sz="1200" dirty="0">
                <a:solidFill>
                  <a:schemeClr val="bg1"/>
                </a:solidFill>
              </a:rPr>
              <a:t>https://www.banking-history.co.uk/history.html</a:t>
            </a:r>
          </a:p>
          <a:p>
            <a:pPr marL="0" indent="0">
              <a:lnSpc>
                <a:spcPct val="100000"/>
              </a:lnSpc>
              <a:buNone/>
            </a:pPr>
            <a:r>
              <a:rPr lang="en-US" sz="1200" dirty="0">
                <a:solidFill>
                  <a:schemeClr val="bg1"/>
                </a:solidFill>
              </a:rPr>
              <a:t>Vallone, D. </a:t>
            </a:r>
            <a:r>
              <a:rPr lang="en-US" sz="1200" i="1" dirty="0">
                <a:solidFill>
                  <a:schemeClr val="bg1"/>
                </a:solidFill>
              </a:rPr>
              <a:t>et al. </a:t>
            </a:r>
            <a:r>
              <a:rPr lang="en-US" sz="1200" dirty="0">
                <a:solidFill>
                  <a:schemeClr val="bg1"/>
                </a:solidFill>
              </a:rPr>
              <a:t>(2016) ‘Agents of Social Change: A model for targeting and engaging generation Z across platforms’, </a:t>
            </a:r>
            <a:r>
              <a:rPr lang="en-US" sz="1200" i="1" dirty="0">
                <a:solidFill>
                  <a:schemeClr val="bg1"/>
                </a:solidFill>
              </a:rPr>
              <a:t>Journal of Advertising Research</a:t>
            </a:r>
            <a:r>
              <a:rPr lang="en-US" sz="1200" dirty="0">
                <a:solidFill>
                  <a:schemeClr val="bg1"/>
                </a:solidFill>
              </a:rPr>
              <a:t>, pp. 414-425.​</a:t>
            </a:r>
          </a:p>
          <a:p>
            <a:pPr marL="0" indent="0">
              <a:lnSpc>
                <a:spcPct val="100000"/>
              </a:lnSpc>
              <a:buNone/>
            </a:pPr>
            <a:r>
              <a:rPr lang="en-US" sz="1600" dirty="0">
                <a:solidFill>
                  <a:schemeClr val="bg1"/>
                </a:solidFill>
              </a:rPr>
              <a:t>Want to Bring in Generation Z? Add Snacks and Street Food. </a:t>
            </a:r>
            <a:r>
              <a:rPr lang="en-US" sz="1600" dirty="0" err="1">
                <a:solidFill>
                  <a:schemeClr val="bg1"/>
                </a:solidFill>
              </a:rPr>
              <a:t>Upserve</a:t>
            </a:r>
            <a:r>
              <a:rPr lang="en-US" sz="1600" dirty="0">
                <a:solidFill>
                  <a:schemeClr val="bg1"/>
                </a:solidFill>
              </a:rPr>
              <a:t>. (2018) Available at: </a:t>
            </a:r>
            <a:r>
              <a:rPr lang="en-US" sz="1600" dirty="0">
                <a:solidFill>
                  <a:schemeClr val="bg1"/>
                </a:solidFill>
                <a:hlinkClick r:id="rId3">
                  <a:extLst>
                    <a:ext uri="{A12FA001-AC4F-418D-AE19-62706E023703}">
                      <ahyp:hlinkClr xmlns:ahyp="http://schemas.microsoft.com/office/drawing/2018/hyperlinkcolor" val="tx"/>
                    </a:ext>
                  </a:extLst>
                </a:hlinkClick>
              </a:rPr>
              <a:t>http://sodexoinsights.com/hungry-gen-zs-impact-food-industry/</a:t>
            </a:r>
            <a:r>
              <a:rPr lang="en-US" sz="1600" dirty="0">
                <a:solidFill>
                  <a:schemeClr val="bg1"/>
                </a:solidFill>
              </a:rPr>
              <a:t>​</a:t>
            </a:r>
          </a:p>
          <a:p>
            <a:pPr marL="0" indent="0">
              <a:lnSpc>
                <a:spcPct val="100000"/>
              </a:lnSpc>
              <a:buNone/>
            </a:pPr>
            <a:endParaRPr lang="en-GB" sz="700" dirty="0">
              <a:solidFill>
                <a:schemeClr val="bg1"/>
              </a:solidFill>
            </a:endParaRPr>
          </a:p>
          <a:p>
            <a:pPr marL="0" indent="0">
              <a:buNone/>
            </a:pPr>
            <a:r>
              <a:rPr lang="en-GB" sz="1200" dirty="0">
                <a:solidFill>
                  <a:schemeClr val="bg1"/>
                </a:solidFill>
              </a:rPr>
              <a:t>What is happening to Life Expectancy. The Kings Fun. Available online at: - </a:t>
            </a:r>
            <a:r>
              <a:rPr lang="en-GB" sz="1200" dirty="0">
                <a:solidFill>
                  <a:schemeClr val="bg1"/>
                </a:solidFill>
                <a:hlinkClick r:id="rId4">
                  <a:extLst>
                    <a:ext uri="{A12FA001-AC4F-418D-AE19-62706E023703}">
                      <ahyp:hlinkClr xmlns:ahyp="http://schemas.microsoft.com/office/drawing/2018/hyperlinkcolor" val="tx"/>
                    </a:ext>
                  </a:extLst>
                </a:hlinkClick>
              </a:rPr>
              <a:t>https://www.kingsfund.org.uk/publications/whats-happening-life-expectancy-uk?gclid=EAIaIQobChMIoMS11_vH3wIVyRnTCh3WJQ1kEAAYASAAEgLpS_D_BwE</a:t>
            </a:r>
            <a:endParaRPr lang="en-GB" sz="1200" dirty="0">
              <a:solidFill>
                <a:schemeClr val="bg1"/>
              </a:solidFill>
            </a:endParaRPr>
          </a:p>
          <a:p>
            <a:pPr marL="0" indent="0">
              <a:buNone/>
            </a:pPr>
            <a:endParaRPr lang="en-GB" dirty="0"/>
          </a:p>
        </p:txBody>
      </p:sp>
    </p:spTree>
    <p:extLst>
      <p:ext uri="{BB962C8B-B14F-4D97-AF65-F5344CB8AC3E}">
        <p14:creationId xmlns:p14="http://schemas.microsoft.com/office/powerpoint/2010/main" val="2764575263"/>
      </p:ext>
    </p:extLst>
  </p:cSld>
  <p:clrMapOvr>
    <a:masterClrMapping/>
  </p:clrMapOvr>
</p:sld>
</file>

<file path=ppt/theme/theme1.xml><?xml version="1.0" encoding="utf-8"?>
<a:theme xmlns:a="http://schemas.openxmlformats.org/drawingml/2006/main" name="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Glossy">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12700" cap="flat" cmpd="sng" algn="ctr">
          <a:solidFill>
            <a:schemeClr val="phClr">
              <a:tint val="95000"/>
              <a:shade val="95000"/>
              <a:satMod val="120000"/>
            </a:schemeClr>
          </a:solidFill>
          <a:prstDash val="solid"/>
        </a:ln>
        <a:ln w="55000" cap="flat" cmpd="thickThin" algn="ctr">
          <a:solidFill>
            <a:schemeClr val="phClr">
              <a:tint val="90000"/>
              <a:satMod val="130000"/>
            </a:schemeClr>
          </a:solidFill>
          <a:prstDash val="solid"/>
        </a:ln>
        <a:ln w="50800" cap="flat" cmpd="sng"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1134</Words>
  <Application>Microsoft Office PowerPoint</Application>
  <PresentationFormat>Widescreen</PresentationFormat>
  <Paragraphs>116</Paragraphs>
  <Slides>27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Calibri Light</vt:lpstr>
      <vt:lpstr>Times New Roman</vt:lpstr>
      <vt:lpstr>Wingdings</vt:lpstr>
      <vt:lpstr>Office Theme</vt:lpstr>
      <vt:lpstr>Perspectives on Health and Physical Activity</vt:lpstr>
      <vt:lpstr>PowerPoint Presentation</vt:lpstr>
      <vt:lpstr>What is a GENERATION?</vt:lpstr>
      <vt:lpstr>PowerPoint Presentation</vt:lpstr>
      <vt:lpstr>PowerPoint Presentation</vt:lpstr>
      <vt:lpstr> Birth Rate/ Birth Mortality</vt:lpstr>
      <vt:lpstr>Life Expectancey</vt:lpstr>
      <vt:lpstr>                               Life expectancy     </vt:lpstr>
      <vt:lpstr>Generation X</vt:lpstr>
      <vt:lpstr>Food Culture</vt:lpstr>
      <vt:lpstr> Popular Foods and Drinks</vt:lpstr>
      <vt:lpstr>PowerPoint Presentation</vt:lpstr>
      <vt:lpstr>PowerPoint Presentation</vt:lpstr>
      <vt:lpstr>Technology</vt:lpstr>
      <vt:lpstr>Technology</vt:lpstr>
      <vt:lpstr>Tube Television                    Rotary Dial Telephone</vt:lpstr>
      <vt:lpstr>PowerPoint Presentation</vt:lpstr>
      <vt:lpstr>PowerPoint Presentation</vt:lpstr>
      <vt:lpstr>FINANCE </vt:lpstr>
      <vt:lpstr>Finance</vt:lpstr>
      <vt:lpstr>PowerPoint Presentation</vt:lpstr>
      <vt:lpstr>PowerPoint Presentation</vt:lpstr>
      <vt:lpstr>Exercise </vt:lpstr>
      <vt:lpstr>Exercise</vt:lpstr>
      <vt:lpstr>References. </vt:lpstr>
      <vt:lpstr>References continued….</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Perspectives on Health and Physical Activity</dc:title>
  <dc:creator>sarah bennett</dc:creator>
  <cp:lastModifiedBy>sarah bennett</cp:lastModifiedBy>
  <cp:revision>2</cp:revision>
  <dcterms:created xsi:type="dcterms:W3CDTF">2019-01-10T20:23:17Z</dcterms:created>
  <dcterms:modified xsi:type="dcterms:W3CDTF">2019-01-10T20:25:26Z</dcterms:modified>
</cp:coreProperties>
</file>