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4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D7EE"/>
    <a:srgbClr val="F7C4F8"/>
    <a:srgbClr val="99CCFF"/>
    <a:srgbClr val="6699FF"/>
    <a:srgbClr val="6666FF"/>
    <a:srgbClr val="99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0" autoAdjust="0"/>
    <p:restoredTop sz="96265" autoAdjust="0"/>
  </p:normalViewPr>
  <p:slideViewPr>
    <p:cSldViewPr snapToGrid="0">
      <p:cViewPr>
        <p:scale>
          <a:sx n="66" d="100"/>
          <a:sy n="66" d="100"/>
        </p:scale>
        <p:origin x="3354" y="48"/>
      </p:cViewPr>
      <p:guideLst>
        <p:guide orient="horz" pos="384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4" d="100"/>
          <a:sy n="84" d="100"/>
        </p:scale>
        <p:origin x="319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-1" y="0"/>
            <a:ext cx="3884613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z="1600" dirty="0" smtClean="0"/>
              <a:t>Impact of the April 2025 Apprenticeship Wage Increase in the Construction Industry</a:t>
            </a:r>
            <a:endParaRPr lang="en-GB" sz="160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CF4CFB-58E0-41D7-BD9D-6841F523AF52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34334-3ACB-44D9-B820-BB129D4BBD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7410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E9806A-84E7-4BDC-8FF1-9663BC76637C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60638" y="1143000"/>
            <a:ext cx="17367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E6CC06-7797-4632-8704-57499C808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96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005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937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572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609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5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10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8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507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79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004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046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F7823-CBC4-462A-822A-C299E093395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CA46E5-F113-4A97-B973-373413F74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521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70682" y="9869091"/>
            <a:ext cx="6532826" cy="2036526"/>
          </a:xfrm>
          <a:prstGeom prst="rect">
            <a:avLst/>
          </a:prstGeom>
          <a:solidFill>
            <a:srgbClr val="BDD7EE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/>
          <p:cNvSpPr/>
          <p:nvPr/>
        </p:nvSpPr>
        <p:spPr>
          <a:xfrm>
            <a:off x="170682" y="6638491"/>
            <a:ext cx="6532826" cy="3111755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/>
          <p:cNvSpPr/>
          <p:nvPr/>
        </p:nvSpPr>
        <p:spPr>
          <a:xfrm>
            <a:off x="146957" y="3407891"/>
            <a:ext cx="6532826" cy="3111755"/>
          </a:xfrm>
          <a:prstGeom prst="rect">
            <a:avLst/>
          </a:prstGeom>
          <a:solidFill>
            <a:srgbClr val="BDD7EE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146957" y="177291"/>
            <a:ext cx="6532826" cy="311175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146957" y="541745"/>
            <a:ext cx="3106975" cy="1713775"/>
          </a:xfrm>
          <a:ln>
            <a:noFill/>
          </a:ln>
        </p:spPr>
        <p:txBody>
          <a:bodyPr>
            <a:normAutofit lnSpcReduction="10000"/>
          </a:bodyPr>
          <a:lstStyle/>
          <a:p>
            <a:endParaRPr lang="en-GB" sz="1300" dirty="0" smtClean="0"/>
          </a:p>
          <a:p>
            <a:r>
              <a:rPr lang="en-GB" sz="1300" u="sng" dirty="0"/>
              <a:t>Introduction</a:t>
            </a:r>
          </a:p>
          <a:p>
            <a:r>
              <a:rPr lang="en-GB" sz="1100" b="0" dirty="0"/>
              <a:t>In April 2025, the UK government raised the minimum wage for apprentices — a bold move aimed at making apprenticeships more attractive.</a:t>
            </a:r>
            <a:br>
              <a:rPr lang="en-GB" sz="1100" b="0" dirty="0"/>
            </a:br>
            <a:r>
              <a:rPr lang="en-GB" sz="1100" b="0" dirty="0"/>
              <a:t>This shift sparked renewed interest among young people while forcing employers in construction to rethink their recruitment strategies.</a:t>
            </a:r>
            <a:br>
              <a:rPr lang="en-GB" sz="1100" b="0" dirty="0"/>
            </a:br>
            <a:r>
              <a:rPr lang="en-GB" sz="1100" b="0" dirty="0"/>
              <a:t>Could higher wages be the key to solving the industry’s growing skills shortage?</a:t>
            </a:r>
            <a:endParaRPr lang="en-GB" sz="1100" b="0" dirty="0"/>
          </a:p>
        </p:txBody>
      </p:sp>
      <p:sp>
        <p:nvSpPr>
          <p:cNvPr id="11" name="TextBox 10"/>
          <p:cNvSpPr txBox="1"/>
          <p:nvPr/>
        </p:nvSpPr>
        <p:spPr>
          <a:xfrm>
            <a:off x="182788" y="3363428"/>
            <a:ext cx="3508838" cy="28392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050" b="1" u="sng" dirty="0"/>
              <a:t>Data</a:t>
            </a:r>
          </a:p>
          <a:p>
            <a:endParaRPr lang="en-GB" sz="1050" dirty="0"/>
          </a:p>
          <a:p>
            <a:r>
              <a:rPr lang="en-GB" sz="1050" dirty="0"/>
              <a:t>Data was collected through interviews with two key stakeholders: an employer offering apprenticeships and a 20-year-old career seeker interested in pursuing one. Key steps:</a:t>
            </a:r>
          </a:p>
          <a:p>
            <a:endParaRPr lang="en-GB" sz="1050" dirty="0"/>
          </a:p>
          <a:p>
            <a:pPr marL="304813" indent="-304813">
              <a:buFont typeface="Arial" panose="020B0604020202020204" pitchFamily="34" charset="0"/>
              <a:buChar char="•"/>
            </a:pPr>
            <a:r>
              <a:rPr lang="en-GB" sz="1050" b="1" dirty="0"/>
              <a:t>Employer Perspective</a:t>
            </a:r>
            <a:r>
              <a:rPr lang="en-GB" sz="1050" dirty="0"/>
              <a:t>: Interview focused on recruitment strategies, financial impact, and the quality of training programs in response to rising wages. </a:t>
            </a:r>
          </a:p>
          <a:p>
            <a:pPr marL="304813" indent="-304813">
              <a:buFont typeface="Arial" panose="020B0604020202020204" pitchFamily="34" charset="0"/>
              <a:buChar char="•"/>
            </a:pPr>
            <a:endParaRPr lang="en-GB" sz="1050" dirty="0"/>
          </a:p>
          <a:p>
            <a:pPr marL="304813" indent="-304813">
              <a:buFont typeface="Arial" panose="020B0604020202020204" pitchFamily="34" charset="0"/>
              <a:buChar char="•"/>
            </a:pPr>
            <a:r>
              <a:rPr lang="en-GB" sz="1050" b="1" dirty="0"/>
              <a:t>Potential Apprentice Perspective</a:t>
            </a:r>
            <a:r>
              <a:rPr lang="en-GB" sz="1050" dirty="0"/>
              <a:t>: Interview focused on the influence of the wage increase on career decisions and long-term industry appeal.</a:t>
            </a:r>
          </a:p>
          <a:p>
            <a:endParaRPr lang="en-GB" sz="1050" dirty="0"/>
          </a:p>
          <a:p>
            <a:r>
              <a:rPr lang="en-GB" sz="1050" dirty="0"/>
              <a:t>A qualitative analysis was conducted to identify common themes and draw conclusions about the future of apprenticeships in construction</a:t>
            </a:r>
            <a:r>
              <a:rPr lang="en-GB" sz="800" dirty="0"/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6957" y="6631380"/>
            <a:ext cx="3176332" cy="3016210"/>
          </a:xfrm>
          <a:prstGeom prst="rect">
            <a:avLst/>
          </a:prstGeom>
          <a:solidFill>
            <a:srgbClr val="BDD7EE">
              <a:alpha val="83137"/>
            </a:srgb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000" b="1" u="sng" dirty="0"/>
              <a:t>Results</a:t>
            </a:r>
          </a:p>
          <a:p>
            <a:endParaRPr lang="en-GB" sz="1000" b="1" u="sng" dirty="0"/>
          </a:p>
          <a:p>
            <a:r>
              <a:rPr lang="en-GB" sz="1000" b="1" dirty="0"/>
              <a:t>Key Findings:</a:t>
            </a:r>
          </a:p>
          <a:p>
            <a:endParaRPr lang="en-GB" sz="1000" dirty="0"/>
          </a:p>
          <a:p>
            <a:r>
              <a:rPr lang="en-GB" sz="1000" b="1" dirty="0"/>
              <a:t>Employer Insights:</a:t>
            </a:r>
            <a:endParaRPr lang="en-GB" sz="1000" dirty="0"/>
          </a:p>
          <a:p>
            <a:pPr lvl="1"/>
            <a:r>
              <a:rPr lang="en-GB" sz="1000" dirty="0"/>
              <a:t>The wage increase makes apprenticeships more attractive, but employers are cautious about offering more positions due to rising costs.</a:t>
            </a:r>
          </a:p>
          <a:p>
            <a:pPr lvl="1"/>
            <a:r>
              <a:rPr lang="en-GB" sz="1000" dirty="0"/>
              <a:t>Training quality is a concern, as some apprentices finish their programs lacking critical industry skills.</a:t>
            </a:r>
          </a:p>
          <a:p>
            <a:pPr lvl="1"/>
            <a:endParaRPr lang="en-GB" sz="1000" dirty="0"/>
          </a:p>
          <a:p>
            <a:r>
              <a:rPr lang="en-GB" sz="1000" b="1" dirty="0"/>
              <a:t>Career Seeker Insights:</a:t>
            </a:r>
            <a:endParaRPr lang="en-GB" sz="1000" dirty="0"/>
          </a:p>
          <a:p>
            <a:pPr lvl="1"/>
            <a:r>
              <a:rPr lang="en-GB" sz="1000" dirty="0"/>
              <a:t>Wage increases make apprenticeships more appealing, particularly for those considering career changes.</a:t>
            </a:r>
          </a:p>
          <a:p>
            <a:pPr lvl="1"/>
            <a:r>
              <a:rPr lang="en-GB" sz="1000" dirty="0"/>
              <a:t>Career progression, salary, and hands-on experience are the most important factors for long-term retention in the industry.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485277" y="6638491"/>
            <a:ext cx="3194505" cy="3016210"/>
          </a:xfrm>
          <a:prstGeom prst="rect">
            <a:avLst/>
          </a:prstGeom>
          <a:solidFill>
            <a:srgbClr val="BDD7EE">
              <a:alpha val="80000"/>
            </a:srgb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000" b="1" u="sng" dirty="0"/>
              <a:t>Summary </a:t>
            </a:r>
          </a:p>
          <a:p>
            <a:endParaRPr lang="en-GB" sz="1000" b="1" dirty="0"/>
          </a:p>
          <a:p>
            <a:r>
              <a:rPr lang="en-GB" sz="1000" b="1" dirty="0"/>
              <a:t>Attractiveness:</a:t>
            </a:r>
            <a:r>
              <a:rPr lang="en-GB" sz="1000" dirty="0"/>
              <a:t> Higher wages make apprenticeships more attractive to young recruits, but competition and experience barriers persist.</a:t>
            </a:r>
          </a:p>
          <a:p>
            <a:endParaRPr lang="en-GB" sz="1000" dirty="0"/>
          </a:p>
          <a:p>
            <a:r>
              <a:rPr lang="en-GB" sz="1000" b="1" dirty="0"/>
              <a:t>Employer Challenges:</a:t>
            </a:r>
            <a:r>
              <a:rPr lang="en-GB" sz="1000" dirty="0"/>
              <a:t> Rising wages may limit the number of apprenticeship opportunities, especially for smaller companies.</a:t>
            </a:r>
          </a:p>
          <a:p>
            <a:endParaRPr lang="en-GB" sz="1000" dirty="0"/>
          </a:p>
          <a:p>
            <a:r>
              <a:rPr lang="en-GB" sz="1000" b="1" dirty="0"/>
              <a:t>Skills Gap:</a:t>
            </a:r>
            <a:r>
              <a:rPr lang="en-GB" sz="1000" dirty="0"/>
              <a:t> Despite attracting more apprentices, the industry may still face a skills shortage if training quality is not improved.</a:t>
            </a:r>
          </a:p>
          <a:p>
            <a:endParaRPr lang="en-GB" sz="1000" dirty="0"/>
          </a:p>
          <a:p>
            <a:r>
              <a:rPr lang="en-GB" sz="1000" b="1" dirty="0"/>
              <a:t>Retention Needs:</a:t>
            </a:r>
            <a:r>
              <a:rPr lang="en-GB" sz="1000" dirty="0"/>
              <a:t> Career progression and mentorship are crucial for long-term retention</a:t>
            </a:r>
            <a:r>
              <a:rPr lang="en-GB" sz="1000" dirty="0" smtClean="0"/>
              <a:t>.</a:t>
            </a:r>
          </a:p>
          <a:p>
            <a:endParaRPr lang="en-GB" sz="1000" dirty="0" smtClean="0"/>
          </a:p>
          <a:p>
            <a:endParaRPr lang="en-GB" sz="1000" dirty="0" smtClean="0"/>
          </a:p>
          <a:p>
            <a:endParaRPr lang="en-GB" sz="1000" dirty="0"/>
          </a:p>
        </p:txBody>
      </p:sp>
      <p:sp>
        <p:nvSpPr>
          <p:cNvPr id="14" name="TextBox 13"/>
          <p:cNvSpPr txBox="1"/>
          <p:nvPr/>
        </p:nvSpPr>
        <p:spPr>
          <a:xfrm>
            <a:off x="3558366" y="9869091"/>
            <a:ext cx="2975140" cy="243175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000" b="1" u="sng" dirty="0"/>
              <a:t>Future Directions </a:t>
            </a:r>
          </a:p>
          <a:p>
            <a:endParaRPr lang="en-GB" sz="1000" b="1" dirty="0"/>
          </a:p>
          <a:p>
            <a:r>
              <a:rPr lang="en-GB" sz="1000" b="1" dirty="0"/>
              <a:t>Further Research:</a:t>
            </a:r>
            <a:r>
              <a:rPr lang="en-GB" sz="1000" dirty="0"/>
              <a:t> More studies are needed to evaluate the long-term impact of the wage increase on apprenticeship retention and training quality.</a:t>
            </a:r>
          </a:p>
          <a:p>
            <a:endParaRPr lang="en-GB" sz="1000" dirty="0"/>
          </a:p>
          <a:p>
            <a:r>
              <a:rPr lang="en-GB" sz="1000" b="1" dirty="0"/>
              <a:t>Industry Reforms:</a:t>
            </a:r>
            <a:r>
              <a:rPr lang="en-GB" sz="1000" dirty="0"/>
              <a:t> Strengthening employer-college collaborations and improving practical training could help address skill shortages.</a:t>
            </a:r>
          </a:p>
          <a:p>
            <a:r>
              <a:rPr lang="en-GB" sz="1000" b="1" dirty="0"/>
              <a:t>Government Support:</a:t>
            </a:r>
            <a:r>
              <a:rPr lang="en-GB" sz="1000" dirty="0"/>
              <a:t> More timely updates to apprenticeship subsidies and funding to align with the rapid wage increases.</a:t>
            </a:r>
          </a:p>
          <a:p>
            <a:endParaRPr lang="en-GB" sz="3202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9888" y="3934077"/>
            <a:ext cx="2645383" cy="205938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122" y="10005030"/>
            <a:ext cx="3151155" cy="1764647"/>
          </a:xfrm>
          <a:prstGeom prst="rect">
            <a:avLst/>
          </a:prstGeom>
        </p:spPr>
      </p:pic>
      <p:sp>
        <p:nvSpPr>
          <p:cNvPr id="25" name="Rectangle 24"/>
          <p:cNvSpPr/>
          <p:nvPr/>
        </p:nvSpPr>
        <p:spPr>
          <a:xfrm>
            <a:off x="146957" y="177291"/>
            <a:ext cx="6532826" cy="5656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46957" y="170288"/>
            <a:ext cx="6532826" cy="505593"/>
          </a:xfrm>
          <a:solidFill>
            <a:srgbClr val="9966FF">
              <a:alpha val="0"/>
            </a:srgbClr>
          </a:solidFill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GB" sz="1800" b="1" u="sng" dirty="0">
                <a:solidFill>
                  <a:schemeClr val="bg1"/>
                </a:solidFill>
              </a:rPr>
              <a:t>Impact of the April 2025 Apprenticeship Wage Increase in the Construction </a:t>
            </a:r>
            <a:r>
              <a:rPr lang="en-GB" sz="1800" b="1" u="sng" dirty="0" smtClean="0">
                <a:solidFill>
                  <a:schemeClr val="bg1"/>
                </a:solidFill>
              </a:rPr>
              <a:t>Industry</a:t>
            </a:r>
            <a:endParaRPr lang="en-GB" sz="1800" b="1" u="sng" dirty="0">
              <a:solidFill>
                <a:schemeClr val="bg1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5610040" y="573807"/>
            <a:ext cx="124796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 smtClean="0"/>
              <a:t>Author: Nathan Chapman</a:t>
            </a:r>
            <a:endParaRPr lang="en-GB" sz="700" dirty="0"/>
          </a:p>
        </p:txBody>
      </p:sp>
      <p:pic>
        <p:nvPicPr>
          <p:cNvPr id="36" name="Picture 3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189" y="2282254"/>
            <a:ext cx="1261011" cy="944541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7027731"/>
              </p:ext>
            </p:extLst>
          </p:nvPr>
        </p:nvGraphicFramePr>
        <p:xfrm>
          <a:off x="3323289" y="900667"/>
          <a:ext cx="3287136" cy="22322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5712">
                  <a:extLst>
                    <a:ext uri="{9D8B030D-6E8A-4147-A177-3AD203B41FA5}">
                      <a16:colId xmlns:a16="http://schemas.microsoft.com/office/drawing/2014/main" val="640133583"/>
                    </a:ext>
                  </a:extLst>
                </a:gridCol>
                <a:gridCol w="1095712">
                  <a:extLst>
                    <a:ext uri="{9D8B030D-6E8A-4147-A177-3AD203B41FA5}">
                      <a16:colId xmlns:a16="http://schemas.microsoft.com/office/drawing/2014/main" val="3623849608"/>
                    </a:ext>
                  </a:extLst>
                </a:gridCol>
                <a:gridCol w="1095712">
                  <a:extLst>
                    <a:ext uri="{9D8B030D-6E8A-4147-A177-3AD203B41FA5}">
                      <a16:colId xmlns:a16="http://schemas.microsoft.com/office/drawing/2014/main" val="2297954765"/>
                    </a:ext>
                  </a:extLst>
                </a:gridCol>
              </a:tblGrid>
              <a:tr h="555828">
                <a:tc>
                  <a:txBody>
                    <a:bodyPr/>
                    <a:lstStyle/>
                    <a:p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i="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Previous Rate (since 1</a:t>
                      </a:r>
                      <a:r>
                        <a:rPr lang="en-GB" sz="1000" b="1" i="0" kern="1200" baseline="300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</a:t>
                      </a:r>
                      <a:r>
                        <a:rPr lang="en-GB" sz="1000" b="1" i="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April 2024)</a:t>
                      </a:r>
                      <a:endParaRPr lang="en-GB" sz="1000" b="1" dirty="0" smtClean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i="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New Rate (from 1</a:t>
                      </a:r>
                      <a:r>
                        <a:rPr lang="en-GB" sz="1000" b="1" i="0" kern="1200" baseline="300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</a:t>
                      </a:r>
                      <a:endParaRPr lang="en-GB" sz="1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701316"/>
                  </a:ext>
                </a:extLst>
              </a:tr>
              <a:tr h="601174">
                <a:tc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</a:rPr>
                        <a:t>Aged 21 and over "The National Living Wage"</a:t>
                      </a:r>
                    </a:p>
                  </a:txBody>
                  <a:tcPr marR="9525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</a:rPr>
                        <a:t>£11.44</a:t>
                      </a:r>
                    </a:p>
                  </a:txBody>
                  <a:tcPr marL="95250" marR="9525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</a:rPr>
                        <a:t>£12.21</a:t>
                      </a:r>
                    </a:p>
                  </a:txBody>
                  <a:tcPr marL="95250" marR="95250" marT="76200" marB="76200" anchor="ctr"/>
                </a:tc>
                <a:extLst>
                  <a:ext uri="{0D108BD9-81ED-4DB2-BD59-A6C34878D82A}">
                    <a16:rowId xmlns:a16="http://schemas.microsoft.com/office/drawing/2014/main" val="1058007365"/>
                  </a:ext>
                </a:extLst>
              </a:tr>
              <a:tr h="240470">
                <a:tc>
                  <a:txBody>
                    <a:bodyPr/>
                    <a:lstStyle/>
                    <a:p>
                      <a:r>
                        <a:rPr lang="en-GB" sz="1000" b="1">
                          <a:effectLst/>
                        </a:rPr>
                        <a:t>Aged 18 to 20</a:t>
                      </a:r>
                    </a:p>
                  </a:txBody>
                  <a:tcPr marR="9525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 b="1">
                          <a:effectLst/>
                        </a:rPr>
                        <a:t>£8.60</a:t>
                      </a:r>
                    </a:p>
                  </a:txBody>
                  <a:tcPr marL="95250" marR="9525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</a:rPr>
                        <a:t>£10.00</a:t>
                      </a:r>
                    </a:p>
                  </a:txBody>
                  <a:tcPr marL="95250" marR="95250" marT="76200" marB="76200" anchor="ctr"/>
                </a:tc>
                <a:extLst>
                  <a:ext uri="{0D108BD9-81ED-4DB2-BD59-A6C34878D82A}">
                    <a16:rowId xmlns:a16="http://schemas.microsoft.com/office/drawing/2014/main" val="2661986218"/>
                  </a:ext>
                </a:extLst>
              </a:tr>
              <a:tr h="240470">
                <a:tc>
                  <a:txBody>
                    <a:bodyPr/>
                    <a:lstStyle/>
                    <a:p>
                      <a:r>
                        <a:rPr lang="en-GB" sz="1000" b="1">
                          <a:effectLst/>
                        </a:rPr>
                        <a:t>Ages 16 to 17</a:t>
                      </a:r>
                    </a:p>
                  </a:txBody>
                  <a:tcPr marR="9525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 b="1">
                          <a:effectLst/>
                        </a:rPr>
                        <a:t>£6.40</a:t>
                      </a:r>
                    </a:p>
                  </a:txBody>
                  <a:tcPr marL="95250" marR="9525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 b="1">
                          <a:effectLst/>
                        </a:rPr>
                        <a:t>£7.55</a:t>
                      </a:r>
                    </a:p>
                  </a:txBody>
                  <a:tcPr marL="95250" marR="95250" marT="76200" marB="76200" anchor="ctr"/>
                </a:tc>
                <a:extLst>
                  <a:ext uri="{0D108BD9-81ED-4DB2-BD59-A6C34878D82A}">
                    <a16:rowId xmlns:a16="http://schemas.microsoft.com/office/drawing/2014/main" val="3161829721"/>
                  </a:ext>
                </a:extLst>
              </a:tr>
              <a:tr h="240470">
                <a:tc>
                  <a:txBody>
                    <a:bodyPr/>
                    <a:lstStyle/>
                    <a:p>
                      <a:r>
                        <a:rPr lang="en-GB" sz="1000" b="1">
                          <a:effectLst/>
                        </a:rPr>
                        <a:t>Apprentice rate</a:t>
                      </a:r>
                    </a:p>
                  </a:txBody>
                  <a:tcPr marR="9525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 b="1">
                          <a:effectLst/>
                        </a:rPr>
                        <a:t>£6.40</a:t>
                      </a:r>
                    </a:p>
                  </a:txBody>
                  <a:tcPr marL="95250" marR="9525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</a:rPr>
                        <a:t>£7.55</a:t>
                      </a:r>
                    </a:p>
                  </a:txBody>
                  <a:tcPr marL="95250" marR="95250" marT="76200" marB="76200" anchor="ctr"/>
                </a:tc>
                <a:extLst>
                  <a:ext uri="{0D108BD9-81ED-4DB2-BD59-A6C34878D82A}">
                    <a16:rowId xmlns:a16="http://schemas.microsoft.com/office/drawing/2014/main" val="1955676093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1059" y="2282254"/>
            <a:ext cx="1642872" cy="915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846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70</TotalTime>
  <Words>437</Words>
  <Application>Microsoft Office PowerPoint</Application>
  <PresentationFormat>Widescreen</PresentationFormat>
  <Paragraphs>55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Impact of the April 2025 Apprenticeship Wage Increase in the Construction Industry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Nathan Chapman</dc:creator>
  <cp:lastModifiedBy>Nathan Chapman</cp:lastModifiedBy>
  <cp:revision>20</cp:revision>
  <dcterms:created xsi:type="dcterms:W3CDTF">2025-05-12T15:05:20Z</dcterms:created>
  <dcterms:modified xsi:type="dcterms:W3CDTF">2025-05-12T16:18:02Z</dcterms:modified>
</cp:coreProperties>
</file>