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8"/>
  </p:notesMasterIdLst>
  <p:handoutMasterIdLst>
    <p:handoutMasterId r:id="rId29"/>
  </p:handoutMasterIdLst>
  <p:sldIdLst>
    <p:sldId id="277" r:id="rId2"/>
    <p:sldId id="512" r:id="rId3"/>
    <p:sldId id="469" r:id="rId4"/>
    <p:sldId id="471" r:id="rId5"/>
    <p:sldId id="472" r:id="rId6"/>
    <p:sldId id="473" r:id="rId7"/>
    <p:sldId id="474" r:id="rId8"/>
    <p:sldId id="475" r:id="rId9"/>
    <p:sldId id="477" r:id="rId10"/>
    <p:sldId id="481" r:id="rId11"/>
    <p:sldId id="482" r:id="rId12"/>
    <p:sldId id="483" r:id="rId13"/>
    <p:sldId id="484" r:id="rId14"/>
    <p:sldId id="487" r:id="rId15"/>
    <p:sldId id="510" r:id="rId16"/>
    <p:sldId id="488" r:id="rId17"/>
    <p:sldId id="504" r:id="rId18"/>
    <p:sldId id="491" r:id="rId19"/>
    <p:sldId id="492" r:id="rId20"/>
    <p:sldId id="506" r:id="rId21"/>
    <p:sldId id="495" r:id="rId22"/>
    <p:sldId id="496" r:id="rId23"/>
    <p:sldId id="497" r:id="rId24"/>
    <p:sldId id="498" r:id="rId25"/>
    <p:sldId id="513" r:id="rId26"/>
    <p:sldId id="509" r:id="rId27"/>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40" autoAdjust="0"/>
    <p:restoredTop sz="93252" autoAdjust="0"/>
  </p:normalViewPr>
  <p:slideViewPr>
    <p:cSldViewPr>
      <p:cViewPr varScale="1">
        <p:scale>
          <a:sx n="104" d="100"/>
          <a:sy n="104" d="100"/>
        </p:scale>
        <p:origin x="708" y="108"/>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8</a:t>
            </a:fld>
            <a:endParaRPr lang="en-US" dirty="0"/>
          </a:p>
        </p:txBody>
      </p:sp>
    </p:spTree>
    <p:extLst>
      <p:ext uri="{BB962C8B-B14F-4D97-AF65-F5344CB8AC3E}">
        <p14:creationId xmlns:p14="http://schemas.microsoft.com/office/powerpoint/2010/main" val="15924327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8EFCBBD8-CF39-48F7-8656-50407EDD0B37}" type="datetime1">
              <a:rPr lang="en-GB" altLang="en-US"/>
              <a:pPr>
                <a:defRPr/>
              </a:pPr>
              <a:t>19/07/2025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19/07/2025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19/07/2025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19/07/2025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19/07/2025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19/07/2025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19/07/2025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19/07/2025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19/07/2025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19/07/2025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19/07/2025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0"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7/19/2025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40021857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7/19/2025</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553821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7/19/2025</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
        <p:nvSpPr>
          <p:cNvPr id="6" name="Title 7"/>
          <p:cNvSpPr>
            <a:spLocks noGrp="1"/>
          </p:cNvSpPr>
          <p:nvPr>
            <p:ph type="title"/>
          </p:nvPr>
        </p:nvSpPr>
        <p:spPr>
          <a:xfrm>
            <a:off x="609600" y="215372"/>
            <a:ext cx="10972800" cy="1097280"/>
          </a:xfrm>
        </p:spPr>
        <p:txBody>
          <a:bodyPr/>
          <a:lstStyle/>
          <a:p>
            <a:r>
              <a:rPr lang="en-US" dirty="0"/>
              <a:t>Click to edit Master title style</a:t>
            </a:r>
          </a:p>
        </p:txBody>
      </p:sp>
      <p:sp>
        <p:nvSpPr>
          <p:cNvPr id="7" name="Content Placeholder 2"/>
          <p:cNvSpPr>
            <a:spLocks noGrp="1"/>
          </p:cNvSpPr>
          <p:nvPr>
            <p:ph idx="1"/>
          </p:nvPr>
        </p:nvSpPr>
        <p:spPr>
          <a:xfrm>
            <a:off x="609600" y="1600201"/>
            <a:ext cx="10972800" cy="9144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2"/>
          <p:cNvSpPr>
            <a:spLocks noGrp="1"/>
          </p:cNvSpPr>
          <p:nvPr>
            <p:ph idx="13"/>
          </p:nvPr>
        </p:nvSpPr>
        <p:spPr>
          <a:xfrm>
            <a:off x="609600" y="2667000"/>
            <a:ext cx="5181600" cy="24384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4"/>
          </p:nvPr>
        </p:nvSpPr>
        <p:spPr>
          <a:xfrm>
            <a:off x="5892800" y="2667000"/>
            <a:ext cx="5689600" cy="2438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295760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19/07/2025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9" r:id="rId12"/>
    <p:sldLayoutId id="2147483790" r:id="rId13"/>
    <p:sldLayoutId id="2147483791" r:id="rId14"/>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hyperlink" Target="https://youtu.be/OVCxJ1aT24A"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hyperlink" Target="https://www.gov.uk/patent-your-invention/decide-to-appl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08213" y="908050"/>
            <a:ext cx="7772400" cy="1235066"/>
          </a:xfrm>
        </p:spPr>
        <p:txBody>
          <a:bodyPr/>
          <a:lstStyle/>
          <a:p>
            <a:pPr eaLnBrk="1" hangingPunct="1"/>
            <a:r>
              <a:rPr lang="en-GB" altLang="en-US" b="1" dirty="0">
                <a:solidFill>
                  <a:schemeClr val="accent2"/>
                </a:solidFill>
              </a:rPr>
              <a:t>LCBB5013</a:t>
            </a:r>
          </a:p>
        </p:txBody>
      </p:sp>
      <p:sp>
        <p:nvSpPr>
          <p:cNvPr id="6147" name="Subtitle 4"/>
          <p:cNvSpPr>
            <a:spLocks noGrp="1"/>
          </p:cNvSpPr>
          <p:nvPr>
            <p:ph type="subTitle" idx="1"/>
          </p:nvPr>
        </p:nvSpPr>
        <p:spPr>
          <a:xfrm>
            <a:off x="2095472" y="1928803"/>
            <a:ext cx="7786742" cy="3357586"/>
          </a:xfrm>
        </p:spPr>
        <p:txBody>
          <a:bodyPr/>
          <a:lstStyle/>
          <a:p>
            <a:pPr eaLnBrk="1" hangingPunct="1"/>
            <a:r>
              <a:rPr lang="en-GB" altLang="en-US" sz="3600" b="1" dirty="0">
                <a:solidFill>
                  <a:schemeClr val="accent2"/>
                </a:solidFill>
              </a:rPr>
              <a:t>Entrepreneurship</a:t>
            </a:r>
          </a:p>
          <a:p>
            <a:pPr eaLnBrk="1" hangingPunct="1"/>
            <a:r>
              <a:rPr lang="en-GB" altLang="en-US" dirty="0">
                <a:solidFill>
                  <a:schemeClr val="accent2"/>
                </a:solidFill>
              </a:rPr>
              <a:t>Week 8</a:t>
            </a:r>
          </a:p>
          <a:p>
            <a:pPr eaLnBrk="1" hangingPunct="1"/>
            <a:endParaRPr lang="en-GB" altLang="en-US" dirty="0">
              <a:solidFill>
                <a:schemeClr val="accent2"/>
              </a:solidFill>
            </a:endParaRPr>
          </a:p>
          <a:p>
            <a:pPr eaLnBrk="1" hangingPunct="1"/>
            <a:r>
              <a:rPr lang="en-GB" altLang="en-US" sz="4800" b="1" dirty="0">
                <a:solidFill>
                  <a:schemeClr val="accent2"/>
                </a:solidFill>
              </a:rPr>
              <a:t>The Importance of Intellectual Property</a:t>
            </a:r>
          </a:p>
        </p:txBody>
      </p:sp>
      <p:sp>
        <p:nvSpPr>
          <p:cNvPr id="6149" name="Slide Number Placeholder 5"/>
          <p:cNvSpPr>
            <a:spLocks noGrp="1" noChangeArrowheads="1"/>
          </p:cNvSpPr>
          <p:nvPr>
            <p:ph type="sldNum" sz="quarter" idx="12"/>
          </p:nvPr>
        </p:nvSpPr>
        <p:spPr bwMode="auto">
          <a:xfrm>
            <a:off x="9768408" y="6453337"/>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3600" dirty="0"/>
              <a:t>Learning Objectives</a:t>
            </a:r>
            <a:endParaRPr lang="en-US" sz="2000" b="0" dirty="0"/>
          </a:p>
        </p:txBody>
      </p:sp>
      <p:sp>
        <p:nvSpPr>
          <p:cNvPr id="7" name="Content Placeholder 6"/>
          <p:cNvSpPr>
            <a:spLocks noGrp="1"/>
          </p:cNvSpPr>
          <p:nvPr>
            <p:ph idx="1"/>
          </p:nvPr>
        </p:nvSpPr>
        <p:spPr>
          <a:xfrm>
            <a:off x="1981200" y="1600201"/>
            <a:ext cx="8229600" cy="4525963"/>
          </a:xfrm>
        </p:spPr>
        <p:txBody>
          <a:bodyPr/>
          <a:lstStyle/>
          <a:p>
            <a:pPr indent="-6350">
              <a:lnSpc>
                <a:spcPct val="107000"/>
              </a:lnSpc>
              <a:spcAft>
                <a:spcPts val="110"/>
              </a:spcAft>
            </a:pPr>
            <a:r>
              <a:rPr lang="en-US"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 </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marL="457200" marR="264795" indent="-228600" algn="just">
              <a:lnSpc>
                <a:spcPct val="102000"/>
              </a:lnSpc>
              <a:spcAft>
                <a:spcPts val="65"/>
              </a:spcAft>
            </a:pPr>
            <a:r>
              <a:rPr lang="en-GB" sz="1800" dirty="0">
                <a:solidFill>
                  <a:srgbClr val="000000"/>
                </a:solidFill>
                <a:latin typeface="Arial" panose="020B0604020202020204" pitchFamily="34" charset="0"/>
                <a:ea typeface="Arial" panose="020B0604020202020204" pitchFamily="34" charset="0"/>
                <a:cs typeface="Times New Roman" panose="02020603050405020304" pitchFamily="18" charset="0"/>
              </a:rPr>
              <a:t>D</a:t>
            </a: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emonstrate a critical understanding of the concepts, theories, and models of entrepreneurship;</a:t>
            </a:r>
            <a:r>
              <a:rPr lang="en-GB" sz="1800" dirty="0">
                <a:solidFill>
                  <a:srgbClr val="000000"/>
                </a:solidFill>
                <a:effectLst/>
                <a:latin typeface="Segoe UI Symbol" panose="020B0502040204020203" pitchFamily="34" charset="0"/>
                <a:ea typeface="Segoe UI Symbol" panose="020B0502040204020203" pitchFamily="34" charset="0"/>
                <a:cs typeface="Segoe UI Symbol" panose="020B0502040204020203" pitchFamily="34" charset="0"/>
              </a:rPr>
              <a:t> </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marL="457200" marR="264795" indent="-228600" algn="just">
              <a:lnSpc>
                <a:spcPct val="102000"/>
              </a:lnSpc>
              <a:spcAft>
                <a:spcPts val="65"/>
              </a:spcAft>
            </a:pPr>
            <a:r>
              <a:rPr lang="en-GB" sz="1800" dirty="0">
                <a:solidFill>
                  <a:srgbClr val="000000"/>
                </a:solidFill>
                <a:latin typeface="Arial" panose="020B0604020202020204" pitchFamily="34" charset="0"/>
                <a:ea typeface="Arial" panose="020B0604020202020204" pitchFamily="34" charset="0"/>
                <a:cs typeface="Times New Roman" panose="02020603050405020304" pitchFamily="18" charset="0"/>
              </a:rPr>
              <a:t>E</a:t>
            </a: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valuate the importance of entrepreneurship, entrepreneurs, and SMEs in the wider economy;</a:t>
            </a:r>
            <a:r>
              <a:rPr lang="en-GB" sz="1800" dirty="0">
                <a:solidFill>
                  <a:srgbClr val="000000"/>
                </a:solidFill>
                <a:effectLst/>
                <a:latin typeface="Segoe UI Symbol" panose="020B0502040204020203" pitchFamily="34" charset="0"/>
                <a:ea typeface="Segoe UI Symbol" panose="020B0502040204020203" pitchFamily="34" charset="0"/>
                <a:cs typeface="Segoe UI Symbol" panose="020B0502040204020203" pitchFamily="34" charset="0"/>
              </a:rPr>
              <a:t> </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marL="457200" marR="264795" indent="-228600" algn="just">
              <a:lnSpc>
                <a:spcPct val="102000"/>
              </a:lnSpc>
              <a:spcAft>
                <a:spcPts val="65"/>
              </a:spcAft>
            </a:pPr>
            <a:r>
              <a:rPr lang="en-GB" sz="1800" dirty="0">
                <a:solidFill>
                  <a:srgbClr val="000000"/>
                </a:solidFill>
                <a:latin typeface="Arial" panose="020B0604020202020204" pitchFamily="34" charset="0"/>
                <a:ea typeface="Arial" panose="020B0604020202020204" pitchFamily="34" charset="0"/>
                <a:cs typeface="Times New Roman" panose="02020603050405020304" pitchFamily="18" charset="0"/>
              </a:rPr>
              <a:t>C</a:t>
            </a: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ritically reflect the methods and techniques that they have learned, to review and analyse entrepreneurial opportunities/ideas or case studies of established enterprises;</a:t>
            </a:r>
            <a:r>
              <a:rPr lang="en-GB" sz="1800" dirty="0">
                <a:solidFill>
                  <a:srgbClr val="000000"/>
                </a:solidFill>
                <a:effectLst/>
                <a:latin typeface="Segoe UI Symbol" panose="020B0502040204020203" pitchFamily="34" charset="0"/>
                <a:ea typeface="Segoe UI Symbol" panose="020B0502040204020203" pitchFamily="34" charset="0"/>
                <a:cs typeface="Segoe UI Symbol" panose="020B0502040204020203" pitchFamily="34" charset="0"/>
              </a:rPr>
              <a:t> </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marL="457200" marR="264795" indent="-228600" algn="just">
              <a:lnSpc>
                <a:spcPct val="102000"/>
              </a:lnSpc>
              <a:spcAft>
                <a:spcPts val="955"/>
              </a:spcAft>
            </a:pPr>
            <a:r>
              <a:rPr lang="en-GB" sz="1800" dirty="0">
                <a:solidFill>
                  <a:srgbClr val="000000"/>
                </a:solidFill>
                <a:latin typeface="Arial" panose="020B0604020202020204" pitchFamily="34" charset="0"/>
                <a:ea typeface="Arial" panose="020B0604020202020204" pitchFamily="34" charset="0"/>
                <a:cs typeface="Times New Roman" panose="02020603050405020304" pitchFamily="18" charset="0"/>
              </a:rPr>
              <a:t>C</a:t>
            </a: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ommunicate business propositions effectively orally and in writing through a business plan.</a:t>
            </a:r>
            <a:r>
              <a:rPr lang="en-GB" sz="1800" dirty="0">
                <a:solidFill>
                  <a:srgbClr val="000000"/>
                </a:solidFill>
                <a:effectLst/>
                <a:latin typeface="Segoe UI Symbol" panose="020B0502040204020203" pitchFamily="34" charset="0"/>
                <a:ea typeface="Segoe UI Symbol" panose="020B0502040204020203" pitchFamily="34" charset="0"/>
                <a:cs typeface="Segoe UI Symbol" panose="020B0502040204020203" pitchFamily="34" charset="0"/>
              </a:rPr>
              <a:t> </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0983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534400" cy="1097280"/>
          </a:xfrm>
        </p:spPr>
        <p:txBody>
          <a:bodyPr/>
          <a:lstStyle/>
          <a:p>
            <a:r>
              <a:rPr lang="en-IN" sz="3600" dirty="0"/>
              <a:t>The Importance of Intellectual Property</a:t>
            </a:r>
            <a:endParaRPr lang="en-US" sz="3600" dirty="0"/>
          </a:p>
        </p:txBody>
      </p:sp>
      <p:sp>
        <p:nvSpPr>
          <p:cNvPr id="3" name="Content Placeholder 2"/>
          <p:cNvSpPr>
            <a:spLocks noGrp="1"/>
          </p:cNvSpPr>
          <p:nvPr>
            <p:ph idx="1"/>
          </p:nvPr>
        </p:nvSpPr>
        <p:spPr>
          <a:xfrm>
            <a:off x="1055440" y="1166018"/>
            <a:ext cx="9937104" cy="4525963"/>
          </a:xfrm>
        </p:spPr>
        <p:txBody>
          <a:bodyPr/>
          <a:lstStyle/>
          <a:p>
            <a:pPr marL="256032" indent="-256032">
              <a:buSzPct val="100000"/>
            </a:pPr>
            <a:r>
              <a:rPr lang="en-US" sz="2200" dirty="0"/>
              <a:t>Intellectual Property</a:t>
            </a:r>
          </a:p>
          <a:p>
            <a:pPr marL="740664" lvl="1"/>
            <a:r>
              <a:rPr lang="en-US" sz="2200" dirty="0"/>
              <a:t>Is any product of human intellect that is intangible but has value in the marketplace.</a:t>
            </a:r>
          </a:p>
          <a:p>
            <a:pPr marL="740664" lvl="1"/>
            <a:r>
              <a:rPr lang="en-US" sz="2200" dirty="0"/>
              <a:t>It is called </a:t>
            </a:r>
            <a:r>
              <a:rPr lang="en-US" altLang="en-US" sz="2200" dirty="0"/>
              <a:t>“</a:t>
            </a:r>
            <a:r>
              <a:rPr lang="en-US" sz="2200" dirty="0"/>
              <a:t>intellectual</a:t>
            </a:r>
            <a:r>
              <a:rPr lang="en-US" altLang="en-US" sz="2200" dirty="0"/>
              <a:t>”</a:t>
            </a:r>
            <a:r>
              <a:rPr lang="en-US" sz="2200" dirty="0"/>
              <a:t> property because it is the product of human imagination, creativity, and inventiveness.</a:t>
            </a:r>
          </a:p>
          <a:p>
            <a:pPr marL="256032" lvl="1" indent="-256032">
              <a:spcBef>
                <a:spcPts val="1500"/>
              </a:spcBef>
              <a:buFont typeface="Arial" pitchFamily="34" charset="0"/>
              <a:buChar char="•"/>
            </a:pPr>
            <a:r>
              <a:rPr lang="en-US" sz="2200" dirty="0"/>
              <a:t>Importance</a:t>
            </a:r>
          </a:p>
          <a:p>
            <a:pPr marL="740664" lvl="1"/>
            <a:r>
              <a:rPr lang="en-US" sz="2200" dirty="0"/>
              <a:t>Traditionally, businesses have thought of their physical assets, such as land, buildings, and equipment as the most important.</a:t>
            </a:r>
          </a:p>
          <a:p>
            <a:pPr marL="740664" lvl="1"/>
            <a:r>
              <a:rPr lang="en-US" sz="2200" dirty="0"/>
              <a:t>Increasingly, however, a company</a:t>
            </a:r>
            <a:r>
              <a:rPr lang="en-US" altLang="en-US" sz="2200" dirty="0"/>
              <a:t>’</a:t>
            </a:r>
            <a:r>
              <a:rPr lang="en-US" sz="2200" dirty="0"/>
              <a:t>s intellectual assets are the most important.</a:t>
            </a:r>
          </a:p>
        </p:txBody>
      </p:sp>
    </p:spTree>
    <p:extLst>
      <p:ext uri="{BB962C8B-B14F-4D97-AF65-F5344CB8AC3E}">
        <p14:creationId xmlns:p14="http://schemas.microsoft.com/office/powerpoint/2010/main" val="1792480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458200" cy="1097280"/>
          </a:xfrm>
        </p:spPr>
        <p:txBody>
          <a:bodyPr/>
          <a:lstStyle/>
          <a:p>
            <a:r>
              <a:rPr lang="en-IN" sz="3200" dirty="0"/>
              <a:t>Common Mistakes Firms Make about Protecting Their Intellectual Property</a:t>
            </a:r>
            <a:endParaRPr lang="en-US" sz="3200" dirty="0"/>
          </a:p>
        </p:txBody>
      </p:sp>
      <p:sp>
        <p:nvSpPr>
          <p:cNvPr id="3" name="Content Placeholder 2"/>
          <p:cNvSpPr>
            <a:spLocks noGrp="1"/>
          </p:cNvSpPr>
          <p:nvPr>
            <p:ph idx="1"/>
          </p:nvPr>
        </p:nvSpPr>
        <p:spPr>
          <a:xfrm>
            <a:off x="609600" y="1610016"/>
            <a:ext cx="10972800" cy="2808313"/>
          </a:xfrm>
        </p:spPr>
        <p:txBody>
          <a:bodyPr/>
          <a:lstStyle/>
          <a:p>
            <a:pPr marL="256032" indent="-256032">
              <a:buSzPct val="100000"/>
            </a:pPr>
            <a:r>
              <a:rPr lang="en-US" sz="2400" dirty="0"/>
              <a:t>Not properly identifying all their intellectual property.</a:t>
            </a:r>
          </a:p>
          <a:p>
            <a:pPr marL="256032" indent="-256032">
              <a:buSzPct val="100000"/>
            </a:pPr>
            <a:r>
              <a:rPr lang="en-US" sz="2400" dirty="0"/>
              <a:t>Not fully recognizing the value of their intellectual property.</a:t>
            </a:r>
          </a:p>
          <a:p>
            <a:pPr marL="256032" indent="-256032">
              <a:buSzPct val="100000"/>
            </a:pPr>
            <a:r>
              <a:rPr lang="en-US" sz="2400" dirty="0"/>
              <a:t>Not using their intellectual property as part of their overall plan for success.</a:t>
            </a:r>
          </a:p>
          <a:p>
            <a:pPr marL="256032" indent="-256032">
              <a:buSzPct val="100000"/>
            </a:pPr>
            <a:r>
              <a:rPr lang="en-US" sz="2400" dirty="0"/>
              <a:t>Not taking sufficient steps to protect it.</a:t>
            </a:r>
          </a:p>
        </p:txBody>
      </p:sp>
    </p:spTree>
    <p:extLst>
      <p:ext uri="{BB962C8B-B14F-4D97-AF65-F5344CB8AC3E}">
        <p14:creationId xmlns:p14="http://schemas.microsoft.com/office/powerpoint/2010/main" val="33927451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wrap="square" anchor="ctr">
            <a:normAutofit/>
          </a:bodyPr>
          <a:lstStyle/>
          <a:p>
            <a:pPr>
              <a:lnSpc>
                <a:spcPct val="90000"/>
              </a:lnSpc>
            </a:pPr>
            <a:r>
              <a:rPr lang="en-IN" sz="3700"/>
              <a:t>Determining What Intellectual Property to Legally Protect</a:t>
            </a:r>
            <a:endParaRPr lang="en-US" sz="3700"/>
          </a:p>
        </p:txBody>
      </p:sp>
      <p:pic>
        <p:nvPicPr>
          <p:cNvPr id="5" name="Picture 4" descr="A picture containing person, hand&#10;&#10;Description automatically generated">
            <a:extLst>
              <a:ext uri="{FF2B5EF4-FFF2-40B4-BE49-F238E27FC236}">
                <a16:creationId xmlns:a16="http://schemas.microsoft.com/office/drawing/2014/main" id="{FFA6ACFE-C6E2-5143-987D-A4D2064590F0}"/>
              </a:ext>
            </a:extLst>
          </p:cNvPr>
          <p:cNvPicPr>
            <a:picLocks noChangeAspect="1"/>
          </p:cNvPicPr>
          <p:nvPr/>
        </p:nvPicPr>
        <p:blipFill rotWithShape="1">
          <a:blip r:embed="rId2">
            <a:extLst>
              <a:ext uri="{28A0092B-C50C-407E-A947-70E740481C1C}">
                <a14:useLocalDpi xmlns:a14="http://schemas.microsoft.com/office/drawing/2010/main" val="0"/>
              </a:ext>
            </a:extLst>
          </a:blip>
          <a:srcRect t="29337" b="40325"/>
          <a:stretch/>
        </p:blipFill>
        <p:spPr>
          <a:xfrm>
            <a:off x="609600" y="1600201"/>
            <a:ext cx="10972800" cy="2163763"/>
          </a:xfrm>
          <a:prstGeom prst="rect">
            <a:avLst/>
          </a:prstGeom>
          <a:noFill/>
        </p:spPr>
      </p:pic>
      <p:sp>
        <p:nvSpPr>
          <p:cNvPr id="3" name="Content Placeholder 2"/>
          <p:cNvSpPr>
            <a:spLocks noGrp="1"/>
          </p:cNvSpPr>
          <p:nvPr>
            <p:ph idx="13"/>
          </p:nvPr>
        </p:nvSpPr>
        <p:spPr>
          <a:xfrm>
            <a:off x="609600" y="3962401"/>
            <a:ext cx="10972800" cy="2163763"/>
          </a:xfrm>
        </p:spPr>
        <p:txBody>
          <a:bodyPr wrap="square" anchor="t">
            <a:normAutofit/>
          </a:bodyPr>
          <a:lstStyle/>
          <a:p>
            <a:pPr marL="256032" indent="-256032">
              <a:buSzPct val="100000"/>
              <a:buNone/>
            </a:pPr>
            <a:r>
              <a:rPr lang="en-US" dirty="0"/>
              <a:t>Criteria 1</a:t>
            </a:r>
          </a:p>
          <a:p>
            <a:pPr marL="256032" indent="-256032">
              <a:buSzPct val="100000"/>
            </a:pPr>
            <a:r>
              <a:rPr lang="en-US" dirty="0"/>
              <a:t>Determine whether the intellectual property in question is directly related to the firm</a:t>
            </a:r>
            <a:r>
              <a:rPr lang="en-US" altLang="en-US" dirty="0"/>
              <a:t>’</a:t>
            </a:r>
            <a:r>
              <a:rPr lang="en-US" dirty="0"/>
              <a:t>s competitive advantage.</a:t>
            </a:r>
          </a:p>
          <a:p>
            <a:pPr marL="256032" indent="-256032">
              <a:buSzPct val="100000"/>
              <a:buNone/>
            </a:pPr>
            <a:r>
              <a:rPr lang="en-US" dirty="0"/>
              <a:t>Criteria 2</a:t>
            </a:r>
          </a:p>
          <a:p>
            <a:pPr marL="256032" indent="-256032">
              <a:buSzPct val="100000"/>
            </a:pPr>
            <a:r>
              <a:rPr lang="en-US" dirty="0"/>
              <a:t>Decide whether the intellectual property in question has value in the marketplace. </a:t>
            </a:r>
          </a:p>
        </p:txBody>
      </p:sp>
      <p:sp>
        <p:nvSpPr>
          <p:cNvPr id="10" name="Date Placeholder 4">
            <a:extLst>
              <a:ext uri="{FF2B5EF4-FFF2-40B4-BE49-F238E27FC236}">
                <a16:creationId xmlns:a16="http://schemas.microsoft.com/office/drawing/2014/main" id="{B0BAA81C-30FA-458C-B8C1-99E534B629A1}"/>
              </a:ext>
            </a:extLst>
          </p:cNvPr>
          <p:cNvSpPr>
            <a:spLocks noGrp="1"/>
          </p:cNvSpPr>
          <p:nvPr>
            <p:ph type="dt" sz="half" idx="10"/>
          </p:nvPr>
        </p:nvSpPr>
        <p:spPr>
          <a:xfrm>
            <a:off x="334433" y="6524626"/>
            <a:ext cx="1295400" cy="219075"/>
          </a:xfrm>
        </p:spPr>
        <p:txBody>
          <a:bodyPr/>
          <a:lstStyle/>
          <a:p>
            <a:pPr>
              <a:spcAft>
                <a:spcPts val="600"/>
              </a:spcAft>
            </a:pPr>
            <a:fld id="{A6E91566-BE5C-4F67-8AF2-63D28ACF8988}" type="datetime1">
              <a:rPr lang="en-US"/>
              <a:pPr>
                <a:spcAft>
                  <a:spcPts val="600"/>
                </a:spcAft>
              </a:pPr>
              <a:t>7/19/2025</a:t>
            </a:fld>
            <a:endParaRPr lang="en-US"/>
          </a:p>
        </p:txBody>
      </p:sp>
      <p:sp>
        <p:nvSpPr>
          <p:cNvPr id="12" name="Slide Number Placeholder 5">
            <a:extLst>
              <a:ext uri="{FF2B5EF4-FFF2-40B4-BE49-F238E27FC236}">
                <a16:creationId xmlns:a16="http://schemas.microsoft.com/office/drawing/2014/main" id="{6432CAB5-DD82-4301-BBBD-611F49DD34BD}"/>
              </a:ext>
            </a:extLst>
          </p:cNvPr>
          <p:cNvSpPr>
            <a:spLocks noGrp="1"/>
          </p:cNvSpPr>
          <p:nvPr>
            <p:ph type="sldNum" sz="quarter" idx="12"/>
          </p:nvPr>
        </p:nvSpPr>
        <p:spPr>
          <a:xfrm>
            <a:off x="10608733" y="6381751"/>
            <a:ext cx="973667" cy="339725"/>
          </a:xfrm>
        </p:spPr>
        <p:txBody>
          <a:bodyPr/>
          <a:lstStyle/>
          <a:p>
            <a:pPr>
              <a:spcAft>
                <a:spcPts val="600"/>
              </a:spcAft>
            </a:pPr>
            <a:fld id="{200B2350-5261-4F5C-9DF5-EF0D264FC8D2}" type="slidenum">
              <a:rPr lang="en-US" smtClean="0"/>
              <a:pPr>
                <a:spcAft>
                  <a:spcPts val="600"/>
                </a:spcAft>
              </a:pPr>
              <a:t>5</a:t>
            </a:fld>
            <a:endParaRPr lang="en-US"/>
          </a:p>
        </p:txBody>
      </p:sp>
    </p:spTree>
    <p:extLst>
      <p:ext uri="{BB962C8B-B14F-4D97-AF65-F5344CB8AC3E}">
        <p14:creationId xmlns:p14="http://schemas.microsoft.com/office/powerpoint/2010/main" val="1270155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The Five Key Forms of Intellectual Property</a:t>
            </a:r>
            <a:endParaRPr lang="en-US" sz="3600" dirty="0"/>
          </a:p>
        </p:txBody>
      </p:sp>
      <p:sp>
        <p:nvSpPr>
          <p:cNvPr id="3" name="Content Placeholder 2"/>
          <p:cNvSpPr>
            <a:spLocks noGrp="1"/>
          </p:cNvSpPr>
          <p:nvPr>
            <p:ph idx="1"/>
          </p:nvPr>
        </p:nvSpPr>
        <p:spPr/>
        <p:txBody>
          <a:bodyPr/>
          <a:lstStyle/>
          <a:p>
            <a:pPr marL="256032" indent="-256032">
              <a:buSzPct val="100000"/>
            </a:pPr>
            <a:r>
              <a:rPr lang="en-US" sz="2400" dirty="0"/>
              <a:t>Patents</a:t>
            </a:r>
          </a:p>
          <a:p>
            <a:pPr marL="256032" indent="-256032">
              <a:buSzPct val="100000"/>
            </a:pPr>
            <a:r>
              <a:rPr lang="en-US" sz="2400" dirty="0"/>
              <a:t>Trademarks</a:t>
            </a:r>
          </a:p>
          <a:p>
            <a:pPr marL="256032" indent="-256032">
              <a:buSzPct val="100000"/>
            </a:pPr>
            <a:r>
              <a:rPr lang="en-US" sz="2400" dirty="0"/>
              <a:t>Registered Design</a:t>
            </a:r>
          </a:p>
          <a:p>
            <a:pPr marL="256032" indent="-256032">
              <a:buSzPct val="100000"/>
            </a:pPr>
            <a:r>
              <a:rPr lang="en-US" sz="2400" dirty="0"/>
              <a:t>Copyrights</a:t>
            </a:r>
          </a:p>
          <a:p>
            <a:pPr marL="256032" indent="-256032">
              <a:buSzPct val="100000"/>
            </a:pPr>
            <a:r>
              <a:rPr lang="en-US" sz="2400" dirty="0"/>
              <a:t>Trade Secrets</a:t>
            </a:r>
          </a:p>
        </p:txBody>
      </p:sp>
    </p:spTree>
    <p:extLst>
      <p:ext uri="{BB962C8B-B14F-4D97-AF65-F5344CB8AC3E}">
        <p14:creationId xmlns:p14="http://schemas.microsoft.com/office/powerpoint/2010/main" val="3517270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390178"/>
          </a:xfrm>
        </p:spPr>
        <p:txBody>
          <a:bodyPr wrap="square" anchor="ctr">
            <a:normAutofit fontScale="90000"/>
          </a:bodyPr>
          <a:lstStyle/>
          <a:p>
            <a:r>
              <a:rPr lang="en-US" sz="3600" dirty="0"/>
              <a:t>Patents (1 of 3)</a:t>
            </a:r>
          </a:p>
        </p:txBody>
      </p:sp>
      <p:pic>
        <p:nvPicPr>
          <p:cNvPr id="8" name="Picture 7" descr="Logo&#10;&#10;Description automatically generated">
            <a:extLst>
              <a:ext uri="{FF2B5EF4-FFF2-40B4-BE49-F238E27FC236}">
                <a16:creationId xmlns:a16="http://schemas.microsoft.com/office/drawing/2014/main" id="{00CD5663-2A4B-BC4F-A891-FCE2251645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475" y="2322095"/>
            <a:ext cx="3860349" cy="3267146"/>
          </a:xfrm>
          <a:prstGeom prst="rect">
            <a:avLst/>
          </a:prstGeom>
          <a:noFill/>
        </p:spPr>
      </p:pic>
      <p:sp>
        <p:nvSpPr>
          <p:cNvPr id="3" name="Content Placeholder 2"/>
          <p:cNvSpPr>
            <a:spLocks noGrp="1"/>
          </p:cNvSpPr>
          <p:nvPr>
            <p:ph sz="half" idx="2"/>
          </p:nvPr>
        </p:nvSpPr>
        <p:spPr>
          <a:xfrm>
            <a:off x="4511824" y="764704"/>
            <a:ext cx="7061928" cy="4824537"/>
          </a:xfrm>
        </p:spPr>
        <p:txBody>
          <a:bodyPr wrap="square" anchor="t">
            <a:noAutofit/>
          </a:bodyPr>
          <a:lstStyle/>
          <a:p>
            <a:pPr marL="256032" indent="-256032">
              <a:lnSpc>
                <a:spcPct val="90000"/>
              </a:lnSpc>
              <a:buSzPct val="100000"/>
            </a:pPr>
            <a:r>
              <a:rPr lang="en-US" sz="2400" dirty="0"/>
              <a:t>A patent is a grant from the federal government conferring the rights to exclude others from making, selling, or using an invention for the term of the patent. (See the next slide for a full explanation.)</a:t>
            </a:r>
          </a:p>
          <a:p>
            <a:pPr marL="256032" indent="-256032">
              <a:lnSpc>
                <a:spcPct val="90000"/>
              </a:lnSpc>
              <a:buSzPct val="100000"/>
            </a:pPr>
            <a:r>
              <a:rPr lang="en-US" sz="2400" dirty="0"/>
              <a:t>Patents Facts </a:t>
            </a:r>
          </a:p>
          <a:p>
            <a:pPr lvl="2">
              <a:lnSpc>
                <a:spcPct val="90000"/>
              </a:lnSpc>
            </a:pPr>
            <a:r>
              <a:rPr lang="en-US" sz="2400" dirty="0"/>
              <a:t>5982 UK patents were granted in 2018, a 5% decline from 2017 (Intellectual property office, 2019)</a:t>
            </a:r>
          </a:p>
          <a:p>
            <a:pPr lvl="2">
              <a:lnSpc>
                <a:spcPct val="90000"/>
              </a:lnSpc>
            </a:pPr>
            <a:r>
              <a:rPr lang="en-US" sz="2400" dirty="0"/>
              <a:t>The patent office is strained. It takes an average of 5 years from the date of first filing to receive a patent in the U.K and usually costs </a:t>
            </a:r>
            <a:r>
              <a:rPr lang="en-US" sz="2400" dirty="0">
                <a:highlight>
                  <a:srgbClr val="FFFF00"/>
                </a:highlight>
              </a:rPr>
              <a:t>£4000</a:t>
            </a:r>
            <a:r>
              <a:rPr lang="en-US" sz="2400" dirty="0"/>
              <a:t>, while it takes 25 months in the U.S. (</a:t>
            </a:r>
            <a:r>
              <a:rPr lang="en-US" sz="2400" dirty="0" err="1"/>
              <a:t>Gov.uk</a:t>
            </a:r>
            <a:r>
              <a:rPr lang="en-US" sz="2400" dirty="0"/>
              <a:t>, 2020).</a:t>
            </a:r>
          </a:p>
        </p:txBody>
      </p:sp>
      <p:sp>
        <p:nvSpPr>
          <p:cNvPr id="10" name="Date Placeholder 4">
            <a:extLst>
              <a:ext uri="{FF2B5EF4-FFF2-40B4-BE49-F238E27FC236}">
                <a16:creationId xmlns:a16="http://schemas.microsoft.com/office/drawing/2014/main" id="{B891311E-32DC-4C9F-8249-AA93FE08B03B}"/>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F7614AD2-EBEE-4B9C-B8EB-7B45076136C4}" type="datetime1">
              <a:rPr lang="en-GB" altLang="en-US" sz="900"/>
              <a:pPr>
                <a:lnSpc>
                  <a:spcPct val="90000"/>
                </a:lnSpc>
                <a:spcAft>
                  <a:spcPts val="600"/>
                </a:spcAft>
                <a:defRPr/>
              </a:pPr>
              <a:t>19/07/2025</a:t>
            </a:fld>
            <a:endParaRPr lang="en-GB" altLang="en-US" sz="900"/>
          </a:p>
        </p:txBody>
      </p:sp>
      <p:sp>
        <p:nvSpPr>
          <p:cNvPr id="12" name="Slide Number Placeholder 5">
            <a:extLst>
              <a:ext uri="{FF2B5EF4-FFF2-40B4-BE49-F238E27FC236}">
                <a16:creationId xmlns:a16="http://schemas.microsoft.com/office/drawing/2014/main" id="{B4695976-8FF8-49AE-B17E-C365FCCA5A1D}"/>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386495F9-B3F5-4DDF-9323-6CEC80C52C17}" type="slidenum">
              <a:rPr lang="en-GB" altLang="en-US"/>
              <a:pPr>
                <a:spcAft>
                  <a:spcPts val="600"/>
                </a:spcAft>
                <a:defRPr/>
              </a:pPr>
              <a:t>7</a:t>
            </a:fld>
            <a:endParaRPr lang="en-GB" altLang="en-US"/>
          </a:p>
        </p:txBody>
      </p:sp>
    </p:spTree>
    <p:extLst>
      <p:ext uri="{BB962C8B-B14F-4D97-AF65-F5344CB8AC3E}">
        <p14:creationId xmlns:p14="http://schemas.microsoft.com/office/powerpoint/2010/main" val="14946024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0725" y="-228600"/>
            <a:ext cx="7162800" cy="1097280"/>
          </a:xfrm>
        </p:spPr>
        <p:txBody>
          <a:bodyPr/>
          <a:lstStyle/>
          <a:p>
            <a:r>
              <a:rPr lang="en-IN" sz="3600" dirty="0"/>
              <a:t>Patents </a:t>
            </a:r>
            <a:r>
              <a:rPr lang="en-US" sz="2000" dirty="0"/>
              <a:t>(2 of 3)</a:t>
            </a:r>
          </a:p>
        </p:txBody>
      </p:sp>
      <p:sp>
        <p:nvSpPr>
          <p:cNvPr id="3" name="Content Placeholder 2"/>
          <p:cNvSpPr>
            <a:spLocks noGrp="1"/>
          </p:cNvSpPr>
          <p:nvPr>
            <p:ph idx="1"/>
          </p:nvPr>
        </p:nvSpPr>
        <p:spPr>
          <a:xfrm>
            <a:off x="983432" y="1600200"/>
            <a:ext cx="10081120" cy="3773016"/>
          </a:xfrm>
        </p:spPr>
        <p:txBody>
          <a:bodyPr/>
          <a:lstStyle/>
          <a:p>
            <a:pPr>
              <a:spcBef>
                <a:spcPts val="1000"/>
              </a:spcBef>
              <a:buSzPct val="100000"/>
            </a:pPr>
            <a:r>
              <a:rPr lang="en-US" sz="2000" dirty="0"/>
              <a:t> </a:t>
            </a:r>
            <a:r>
              <a:rPr lang="en-US" sz="2400" dirty="0"/>
              <a:t>A patent does not give its owner the right to make, use, or sell an invention; rather, the right granted is only to exclude others from doing so.</a:t>
            </a:r>
          </a:p>
          <a:p>
            <a:pPr>
              <a:spcBef>
                <a:spcPts val="1000"/>
              </a:spcBef>
              <a:buSzPct val="100000"/>
            </a:pPr>
            <a:r>
              <a:rPr lang="en-US" sz="2400" dirty="0"/>
              <a:t> As a result, if an inventor obtains a patent for a new kind of computer chip, and the chip would infringe on a prior patent owned by Intel, the inventor has no right to make, use, or sell the chip.</a:t>
            </a:r>
          </a:p>
          <a:p>
            <a:pPr>
              <a:spcBef>
                <a:spcPts val="1000"/>
              </a:spcBef>
              <a:buSzPct val="100000"/>
            </a:pPr>
            <a:r>
              <a:rPr lang="en-US" sz="2400" dirty="0"/>
              <a:t> To do so, the inventor would need to obtain permission from Intel. Intel may refuse permission or ask that a licensing fee be paid for the rights to infringe on its patent.</a:t>
            </a:r>
          </a:p>
          <a:p>
            <a:pPr>
              <a:spcBef>
                <a:spcPts val="1000"/>
              </a:spcBef>
              <a:buSzPct val="100000"/>
            </a:pPr>
            <a:endParaRPr lang="en-US" sz="2000" dirty="0"/>
          </a:p>
        </p:txBody>
      </p:sp>
      <p:sp>
        <p:nvSpPr>
          <p:cNvPr id="4" name="TextBox 3"/>
          <p:cNvSpPr txBox="1"/>
          <p:nvPr/>
        </p:nvSpPr>
        <p:spPr>
          <a:xfrm>
            <a:off x="1905000" y="1034385"/>
            <a:ext cx="7086600" cy="400110"/>
          </a:xfrm>
          <a:prstGeom prst="rect">
            <a:avLst/>
          </a:prstGeom>
          <a:noFill/>
        </p:spPr>
        <p:txBody>
          <a:bodyPr wrap="square" rtlCol="0">
            <a:spAutoFit/>
          </a:bodyPr>
          <a:lstStyle/>
          <a:p>
            <a:r>
              <a:rPr lang="en-US" sz="2000" b="1" dirty="0"/>
              <a:t>Proper Understanding of What a Patent Means</a:t>
            </a:r>
          </a:p>
        </p:txBody>
      </p:sp>
    </p:spTree>
    <p:extLst>
      <p:ext uri="{BB962C8B-B14F-4D97-AF65-F5344CB8AC3E}">
        <p14:creationId xmlns:p14="http://schemas.microsoft.com/office/powerpoint/2010/main" val="1087257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Patents </a:t>
            </a:r>
            <a:r>
              <a:rPr lang="en-US" sz="2000" dirty="0"/>
              <a:t>(3 of 3)</a:t>
            </a:r>
            <a:r>
              <a:rPr lang="en-IN" sz="2000" dirty="0"/>
              <a:t>  </a:t>
            </a:r>
            <a:endParaRPr lang="en-US" sz="2000" dirty="0"/>
          </a:p>
        </p:txBody>
      </p:sp>
      <p:sp>
        <p:nvSpPr>
          <p:cNvPr id="3" name="Content Placeholder 2"/>
          <p:cNvSpPr>
            <a:spLocks noGrp="1"/>
          </p:cNvSpPr>
          <p:nvPr>
            <p:ph idx="1"/>
          </p:nvPr>
        </p:nvSpPr>
        <p:spPr>
          <a:xfrm>
            <a:off x="1981200" y="1600202"/>
            <a:ext cx="8229600" cy="380999"/>
          </a:xfrm>
        </p:spPr>
        <p:txBody>
          <a:bodyPr/>
          <a:lstStyle/>
          <a:p>
            <a:pPr marL="0" indent="0">
              <a:buNone/>
            </a:pPr>
            <a:r>
              <a:rPr lang="en-IN" sz="2200" b="1" dirty="0"/>
              <a:t>T</a:t>
            </a:r>
            <a:r>
              <a:rPr lang="en-IN" sz="2200" dirty="0"/>
              <a:t>hree basic requirements for a patent</a:t>
            </a:r>
          </a:p>
        </p:txBody>
      </p:sp>
      <p:pic>
        <p:nvPicPr>
          <p:cNvPr id="5" name="Picture 4" descr="The three basic requirements of a patent. The subject of the patent application whether itis an invention, design or business method must be useful, novel, and not obvious. Useful means it must have utility. Novel means it must be different from what has come before for example not in the prior art. Not obvious mean that it must not be obvious to a person of ordinary skill in the fiel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9720" y="2438400"/>
            <a:ext cx="8161310" cy="1963446"/>
          </a:xfrm>
          <a:prstGeom prst="rect">
            <a:avLst/>
          </a:prstGeom>
        </p:spPr>
      </p:pic>
      <p:sp>
        <p:nvSpPr>
          <p:cNvPr id="4" name="TextBox 3">
            <a:extLst>
              <a:ext uri="{FF2B5EF4-FFF2-40B4-BE49-F238E27FC236}">
                <a16:creationId xmlns:a16="http://schemas.microsoft.com/office/drawing/2014/main" id="{CC93116E-779F-B149-9D49-1B1C8BCBEAF6}"/>
              </a:ext>
            </a:extLst>
          </p:cNvPr>
          <p:cNvSpPr txBox="1"/>
          <p:nvPr/>
        </p:nvSpPr>
        <p:spPr>
          <a:xfrm>
            <a:off x="3355891" y="4796133"/>
            <a:ext cx="5480218" cy="461665"/>
          </a:xfrm>
          <a:prstGeom prst="rect">
            <a:avLst/>
          </a:prstGeom>
          <a:noFill/>
        </p:spPr>
        <p:txBody>
          <a:bodyPr wrap="none" rtlCol="0">
            <a:spAutoFit/>
          </a:bodyPr>
          <a:lstStyle/>
          <a:p>
            <a:pPr algn="ctr"/>
            <a:r>
              <a:rPr lang="en-US" sz="2400" dirty="0">
                <a:solidFill>
                  <a:srgbClr val="FF0000"/>
                </a:solidFill>
              </a:rPr>
              <a:t>It must be different from other products</a:t>
            </a:r>
          </a:p>
        </p:txBody>
      </p:sp>
    </p:spTree>
    <p:extLst>
      <p:ext uri="{BB962C8B-B14F-4D97-AF65-F5344CB8AC3E}">
        <p14:creationId xmlns:p14="http://schemas.microsoft.com/office/powerpoint/2010/main" val="2364854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634082"/>
          </a:xfrm>
        </p:spPr>
        <p:txBody>
          <a:bodyPr/>
          <a:lstStyle/>
          <a:p>
            <a:r>
              <a:rPr lang="en-US" sz="3600" dirty="0"/>
              <a:t>Patent Infringement</a:t>
            </a:r>
          </a:p>
        </p:txBody>
      </p:sp>
      <p:sp>
        <p:nvSpPr>
          <p:cNvPr id="3" name="Content Placeholder 2"/>
          <p:cNvSpPr>
            <a:spLocks noGrp="1"/>
          </p:cNvSpPr>
          <p:nvPr>
            <p:ph idx="1"/>
          </p:nvPr>
        </p:nvSpPr>
        <p:spPr>
          <a:xfrm>
            <a:off x="609600" y="914737"/>
            <a:ext cx="10972800" cy="4458479"/>
          </a:xfrm>
        </p:spPr>
        <p:txBody>
          <a:bodyPr/>
          <a:lstStyle/>
          <a:p>
            <a:pPr marL="256032" lvl="1" indent="-256032">
              <a:spcBef>
                <a:spcPts val="1500"/>
              </a:spcBef>
              <a:buSzPct val="100000"/>
              <a:buFont typeface="Arial" panose="020B0604020202020204" pitchFamily="34" charset="0"/>
              <a:buChar char="•"/>
            </a:pPr>
            <a:r>
              <a:rPr lang="en-US" sz="2400" dirty="0"/>
              <a:t>Takes place when one party engages in the unauthorized use of another party</a:t>
            </a:r>
            <a:r>
              <a:rPr lang="en-US" altLang="en-US" sz="2400" dirty="0"/>
              <a:t>’</a:t>
            </a:r>
            <a:r>
              <a:rPr lang="en-US" sz="2400" dirty="0"/>
              <a:t>s patent.</a:t>
            </a:r>
          </a:p>
          <a:p>
            <a:pPr marL="256032" lvl="1" indent="-256032">
              <a:spcBef>
                <a:spcPts val="1500"/>
              </a:spcBef>
              <a:buSzPct val="100000"/>
              <a:buFont typeface="Arial" panose="020B0604020202020204" pitchFamily="34" charset="0"/>
              <a:buChar char="•"/>
            </a:pPr>
            <a:r>
              <a:rPr lang="en-US" sz="2400" dirty="0"/>
              <a:t>The tough part (particularly from a small entrepreneurial firm</a:t>
            </a:r>
            <a:r>
              <a:rPr lang="en-US" altLang="en-US" sz="2400" dirty="0"/>
              <a:t>’</a:t>
            </a:r>
            <a:r>
              <a:rPr lang="en-US" sz="2400" dirty="0"/>
              <a:t>s point of view) is that patent infringement cases are costly to litigate.</a:t>
            </a:r>
          </a:p>
          <a:p>
            <a:pPr marL="740664" lvl="1"/>
            <a:r>
              <a:rPr lang="en-US" sz="2400" dirty="0"/>
              <a:t>A typical patent infringement case costs each side at least £100,000 to litigate.</a:t>
            </a:r>
          </a:p>
          <a:p>
            <a:pPr marL="740664" lvl="1"/>
            <a:r>
              <a:rPr lang="en-US" sz="2400" b="1" dirty="0">
                <a:solidFill>
                  <a:srgbClr val="FF0000"/>
                </a:solidFill>
              </a:rPr>
              <a:t>Class Activity</a:t>
            </a:r>
          </a:p>
          <a:p>
            <a:pPr marL="740664" lvl="1"/>
            <a:r>
              <a:rPr lang="en-US" sz="2400" b="1" dirty="0">
                <a:solidFill>
                  <a:srgbClr val="FF0000"/>
                </a:solidFill>
              </a:rPr>
              <a:t>Do a quick research online for any patent infringement cases in Europe (10 minutes)</a:t>
            </a:r>
          </a:p>
          <a:p>
            <a:pPr marL="740664" lvl="1"/>
            <a:r>
              <a:rPr lang="en-US" sz="2400" b="1" dirty="0">
                <a:solidFill>
                  <a:srgbClr val="FF0000"/>
                </a:solidFill>
              </a:rPr>
              <a:t>5 year licenses </a:t>
            </a:r>
          </a:p>
        </p:txBody>
      </p:sp>
    </p:spTree>
    <p:extLst>
      <p:ext uri="{BB962C8B-B14F-4D97-AF65-F5344CB8AC3E}">
        <p14:creationId xmlns:p14="http://schemas.microsoft.com/office/powerpoint/2010/main" val="3521112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706090"/>
          </a:xfrm>
        </p:spPr>
        <p:txBody>
          <a:bodyPr wrap="square" anchor="ctr">
            <a:normAutofit fontScale="90000"/>
          </a:bodyPr>
          <a:lstStyle/>
          <a:p>
            <a:r>
              <a:rPr lang="en-US" dirty="0"/>
              <a:t>Trademarks</a:t>
            </a:r>
          </a:p>
        </p:txBody>
      </p:sp>
      <p:sp>
        <p:nvSpPr>
          <p:cNvPr id="3" name="Content Placeholder 2"/>
          <p:cNvSpPr>
            <a:spLocks noGrp="1"/>
          </p:cNvSpPr>
          <p:nvPr>
            <p:ph sz="half" idx="1"/>
          </p:nvPr>
        </p:nvSpPr>
        <p:spPr>
          <a:xfrm>
            <a:off x="334433" y="1124744"/>
            <a:ext cx="6265623" cy="4608512"/>
          </a:xfrm>
        </p:spPr>
        <p:txBody>
          <a:bodyPr wrap="square" anchor="t">
            <a:noAutofit/>
          </a:bodyPr>
          <a:lstStyle/>
          <a:p>
            <a:pPr marL="256032" lvl="1" indent="-256032">
              <a:lnSpc>
                <a:spcPct val="90000"/>
              </a:lnSpc>
              <a:spcBef>
                <a:spcPts val="1500"/>
              </a:spcBef>
              <a:buSzPct val="100000"/>
              <a:buFont typeface="Arial" panose="020B0604020202020204" pitchFamily="34" charset="0"/>
              <a:buChar char="•"/>
            </a:pPr>
            <a:r>
              <a:rPr lang="en-US" dirty="0"/>
              <a:t>A trademark is any word, name, symbol, or device used to identify the source or origin of products or services and to distinguish those product or services from others.</a:t>
            </a:r>
          </a:p>
          <a:p>
            <a:pPr marL="256032" lvl="1" indent="-256032">
              <a:lnSpc>
                <a:spcPct val="90000"/>
              </a:lnSpc>
              <a:spcBef>
                <a:spcPts val="1500"/>
              </a:spcBef>
              <a:buSzPct val="100000"/>
              <a:buFont typeface="Arial" panose="020B0604020202020204" pitchFamily="34" charset="0"/>
              <a:buChar char="•"/>
            </a:pPr>
            <a:r>
              <a:rPr lang="en-US" dirty="0"/>
              <a:t>Trademarks also provide consumers with useful information.</a:t>
            </a:r>
          </a:p>
          <a:p>
            <a:pPr marL="740664" lvl="1">
              <a:lnSpc>
                <a:spcPct val="90000"/>
              </a:lnSpc>
            </a:pPr>
            <a:r>
              <a:rPr lang="en-US" dirty="0"/>
              <a:t>For example, consumers know what to expect when they see a McDonalds restaurant.</a:t>
            </a:r>
          </a:p>
          <a:p>
            <a:pPr marL="740664" lvl="1">
              <a:lnSpc>
                <a:spcPct val="90000"/>
              </a:lnSpc>
            </a:pPr>
            <a:r>
              <a:rPr lang="en-US" dirty="0"/>
              <a:t>Think how confusing it would be if any restaurant  could use the name McDonalds.</a:t>
            </a:r>
          </a:p>
        </p:txBody>
      </p:sp>
      <p:pic>
        <p:nvPicPr>
          <p:cNvPr id="5" name="Picture 4" descr="Logo, company name&#10;&#10;Description automatically generated">
            <a:extLst>
              <a:ext uri="{FF2B5EF4-FFF2-40B4-BE49-F238E27FC236}">
                <a16:creationId xmlns:a16="http://schemas.microsoft.com/office/drawing/2014/main" id="{85B293F4-8753-9244-A745-5A8E91ABF7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00056" y="2174480"/>
            <a:ext cx="4982344" cy="2840481"/>
          </a:xfrm>
          <a:prstGeom prst="rect">
            <a:avLst/>
          </a:prstGeom>
          <a:noFill/>
        </p:spPr>
      </p:pic>
      <p:sp>
        <p:nvSpPr>
          <p:cNvPr id="10" name="Date Placeholder 4">
            <a:extLst>
              <a:ext uri="{FF2B5EF4-FFF2-40B4-BE49-F238E27FC236}">
                <a16:creationId xmlns:a16="http://schemas.microsoft.com/office/drawing/2014/main" id="{0510634C-3224-4AB7-989B-1EB79453495A}"/>
              </a:ext>
            </a:extLst>
          </p:cNvPr>
          <p:cNvSpPr>
            <a:spLocks noGrp="1"/>
          </p:cNvSpPr>
          <p:nvPr>
            <p:ph type="dt" sz="half" idx="10"/>
          </p:nvPr>
        </p:nvSpPr>
        <p:spPr>
          <a:xfrm>
            <a:off x="334433" y="6524626"/>
            <a:ext cx="1295400" cy="219075"/>
          </a:xfrm>
        </p:spPr>
        <p:txBody>
          <a:bodyPr/>
          <a:lstStyle/>
          <a:p>
            <a:pPr>
              <a:spcAft>
                <a:spcPts val="600"/>
              </a:spcAft>
              <a:defRPr/>
            </a:pPr>
            <a:fld id="{F7614AD2-EBEE-4B9C-B8EB-7B45076136C4}" type="datetime1">
              <a:rPr lang="en-GB" altLang="en-US"/>
              <a:pPr>
                <a:spcAft>
                  <a:spcPts val="600"/>
                </a:spcAft>
                <a:defRPr/>
              </a:pPr>
              <a:t>19/07/2025</a:t>
            </a:fld>
            <a:endParaRPr lang="en-GB" altLang="en-US"/>
          </a:p>
        </p:txBody>
      </p:sp>
      <p:sp>
        <p:nvSpPr>
          <p:cNvPr id="12" name="Slide Number Placeholder 5">
            <a:extLst>
              <a:ext uri="{FF2B5EF4-FFF2-40B4-BE49-F238E27FC236}">
                <a16:creationId xmlns:a16="http://schemas.microsoft.com/office/drawing/2014/main" id="{FA5C9EC1-FF9A-4A92-B680-7BC17C1AB458}"/>
              </a:ext>
            </a:extLst>
          </p:cNvPr>
          <p:cNvSpPr>
            <a:spLocks noGrp="1"/>
          </p:cNvSpPr>
          <p:nvPr>
            <p:ph type="sldNum" sz="quarter" idx="11"/>
          </p:nvPr>
        </p:nvSpPr>
        <p:spPr>
          <a:xfrm>
            <a:off x="10608733" y="6381751"/>
            <a:ext cx="973667" cy="339725"/>
          </a:xfrm>
        </p:spPr>
        <p:txBody>
          <a:bodyPr/>
          <a:lstStyle/>
          <a:p>
            <a:pPr>
              <a:spcAft>
                <a:spcPts val="600"/>
              </a:spcAft>
              <a:defRPr/>
            </a:pPr>
            <a:fld id="{386495F9-B3F5-4DDF-9323-6CEC80C52C17}" type="slidenum">
              <a:rPr lang="en-GB" altLang="en-US"/>
              <a:pPr>
                <a:spcAft>
                  <a:spcPts val="600"/>
                </a:spcAft>
                <a:defRPr/>
              </a:pPr>
              <a:t>11</a:t>
            </a:fld>
            <a:endParaRPr lang="en-GB" altLang="en-US"/>
          </a:p>
        </p:txBody>
      </p:sp>
    </p:spTree>
    <p:extLst>
      <p:ext uri="{BB962C8B-B14F-4D97-AF65-F5344CB8AC3E}">
        <p14:creationId xmlns:p14="http://schemas.microsoft.com/office/powerpoint/2010/main" val="724687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639763"/>
          </a:xfrm>
        </p:spPr>
        <p:txBody>
          <a:bodyPr/>
          <a:lstStyle/>
          <a:p>
            <a:r>
              <a:rPr lang="en-IN" sz="3600" dirty="0"/>
              <a:t>Types of Trademarks</a:t>
            </a:r>
            <a:endParaRPr lang="en-US" sz="2000" dirty="0"/>
          </a:p>
        </p:txBody>
      </p:sp>
      <p:sp>
        <p:nvSpPr>
          <p:cNvPr id="3" name="Content Placeholder 2"/>
          <p:cNvSpPr>
            <a:spLocks noGrp="1"/>
          </p:cNvSpPr>
          <p:nvPr>
            <p:ph idx="13"/>
          </p:nvPr>
        </p:nvSpPr>
        <p:spPr>
          <a:xfrm>
            <a:off x="1866900" y="938944"/>
            <a:ext cx="8458200" cy="639763"/>
          </a:xfrm>
        </p:spPr>
        <p:txBody>
          <a:bodyPr/>
          <a:lstStyle/>
          <a:p>
            <a:pPr marL="0" indent="0">
              <a:buNone/>
            </a:pPr>
            <a:r>
              <a:rPr lang="en-IN" sz="2000" dirty="0"/>
              <a:t>Summary of the Forms of Trademark Protection, the Type of Marks the Trademarks Cover, and the Duration of the Trademarks</a:t>
            </a:r>
          </a:p>
        </p:txBody>
      </p:sp>
      <p:graphicFrame>
        <p:nvGraphicFramePr>
          <p:cNvPr id="19" name="Table 5"/>
          <p:cNvGraphicFramePr>
            <a:graphicFrameLocks noGrp="1"/>
          </p:cNvGraphicFramePr>
          <p:nvPr>
            <p:ph idx="1"/>
            <p:extLst>
              <p:ext uri="{D42A27DB-BD31-4B8C-83A1-F6EECF244321}">
                <p14:modId xmlns:p14="http://schemas.microsoft.com/office/powerpoint/2010/main" val="3136206634"/>
              </p:ext>
            </p:extLst>
          </p:nvPr>
        </p:nvGraphicFramePr>
        <p:xfrm>
          <a:off x="1981200" y="1700808"/>
          <a:ext cx="8229600" cy="3688080"/>
        </p:xfrm>
        <a:graphic>
          <a:graphicData uri="http://schemas.openxmlformats.org/drawingml/2006/table">
            <a:tbl>
              <a:tblPr firstRow="1" bandRow="1">
                <a:tableStyleId>{3B4B98B0-60AC-42C2-AFA5-B58CD77FA1E5}</a:tableStyleId>
              </a:tblPr>
              <a:tblGrid>
                <a:gridCol w="1447800">
                  <a:extLst>
                    <a:ext uri="{9D8B030D-6E8A-4147-A177-3AD203B41FA5}">
                      <a16:colId xmlns:a16="http://schemas.microsoft.com/office/drawing/2014/main" val="20000"/>
                    </a:ext>
                  </a:extLst>
                </a:gridCol>
                <a:gridCol w="3886200">
                  <a:extLst>
                    <a:ext uri="{9D8B030D-6E8A-4147-A177-3AD203B41FA5}">
                      <a16:colId xmlns:a16="http://schemas.microsoft.com/office/drawing/2014/main" val="20001"/>
                    </a:ext>
                  </a:extLst>
                </a:gridCol>
                <a:gridCol w="2895600">
                  <a:extLst>
                    <a:ext uri="{9D8B030D-6E8A-4147-A177-3AD203B41FA5}">
                      <a16:colId xmlns:a16="http://schemas.microsoft.com/office/drawing/2014/main" val="20002"/>
                    </a:ext>
                  </a:extLst>
                </a:gridCol>
              </a:tblGrid>
              <a:tr h="26934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Type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Types of Marks Covered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Duration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1508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Trademark</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eaLnBrk="1" hangingPunct="1">
                        <a:spcBef>
                          <a:spcPct val="50000"/>
                        </a:spcBef>
                      </a:pPr>
                      <a:r>
                        <a:rPr lang="en-US" sz="1600" dirty="0"/>
                        <a:t>Any word, name, symbol, or device used to identify and distinguish one company</a:t>
                      </a:r>
                      <a:r>
                        <a:rPr lang="en-US" altLang="en-US" sz="1600" dirty="0"/>
                        <a:t>’</a:t>
                      </a:r>
                      <a:r>
                        <a:rPr lang="en-US" sz="1600" dirty="0"/>
                        <a:t>s goods from another’s. </a:t>
                      </a:r>
                    </a:p>
                    <a:p>
                      <a:pPr algn="l" eaLnBrk="1" hangingPunct="1">
                        <a:spcBef>
                          <a:spcPct val="50000"/>
                        </a:spcBef>
                      </a:pPr>
                      <a:r>
                        <a:rPr lang="en-US" sz="1600" dirty="0"/>
                        <a:t>Examples: </a:t>
                      </a:r>
                      <a:r>
                        <a:rPr lang="en-US" sz="1600" b="0" i="1" dirty="0"/>
                        <a:t>Apple, d.light, GoPro, Athletic</a:t>
                      </a:r>
                      <a:r>
                        <a:rPr lang="en-US" sz="1600" b="0" i="1" baseline="0" dirty="0"/>
                        <a:t> Propulsion Labs, 3Derm</a:t>
                      </a:r>
                      <a:endParaRPr lang="en-US" sz="1600" b="0" i="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Renewable every 10 years, as long as the mark remains in use.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134672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Service mark</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eaLnBrk="1" hangingPunct="1">
                        <a:spcBef>
                          <a:spcPct val="50000"/>
                        </a:spcBef>
                      </a:pPr>
                      <a:r>
                        <a:rPr lang="en-US" sz="1600" dirty="0"/>
                        <a:t>Like trademarks; are used to identify the services or intangible activities of a business, rather than a business</a:t>
                      </a:r>
                      <a:r>
                        <a:rPr lang="en-US" altLang="en-US" sz="1600" dirty="0"/>
                        <a:t>’</a:t>
                      </a:r>
                      <a:r>
                        <a:rPr lang="en-US" sz="1600" dirty="0"/>
                        <a:t>s physical products.</a:t>
                      </a:r>
                    </a:p>
                    <a:p>
                      <a:pPr algn="l" eaLnBrk="1" hangingPunct="1">
                        <a:spcBef>
                          <a:spcPct val="50000"/>
                        </a:spcBef>
                      </a:pPr>
                      <a:r>
                        <a:rPr lang="en-US" sz="1600" dirty="0"/>
                        <a:t>Examples: </a:t>
                      </a:r>
                      <a:r>
                        <a:rPr lang="en-US" sz="1600" b="0" i="1" dirty="0"/>
                        <a:t>1-800-FLOWERS,</a:t>
                      </a:r>
                      <a:r>
                        <a:rPr lang="en-US" sz="1600" b="0" i="1" baseline="0" dirty="0"/>
                        <a:t> Amazon.com, IndieU, Real Time Cases, CoachUp, Dropbox</a:t>
                      </a:r>
                      <a:endParaRPr lang="en-US" sz="1600" b="0" i="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Renewable every 10 years, as long as the mark remains in use.</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t> </a:t>
                      </a:r>
                      <a:r>
                        <a:rPr lang="en-GB" sz="1800" b="0" i="0" u="none" strike="noStrike" kern="1200" dirty="0">
                          <a:solidFill>
                            <a:schemeClr val="tx1"/>
                          </a:solidFill>
                          <a:effectLst/>
                          <a:latin typeface="+mn-lt"/>
                          <a:ea typeface="+mn-ea"/>
                          <a:cs typeface="+mn-cs"/>
                        </a:rPr>
                        <a:t>The name "United Airlines," the "Fly the Friendly Skies" tagline</a:t>
                      </a:r>
                      <a:endParaRPr lang="en-US"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5001081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What is Protected and not protected Under Trademark Law? </a:t>
            </a:r>
            <a:endParaRPr lang="en-US" sz="2000" dirty="0"/>
          </a:p>
        </p:txBody>
      </p:sp>
      <p:graphicFrame>
        <p:nvGraphicFramePr>
          <p:cNvPr id="21" name="Table 3"/>
          <p:cNvGraphicFramePr>
            <a:graphicFrameLocks noGrp="1"/>
          </p:cNvGraphicFramePr>
          <p:nvPr>
            <p:ph idx="1"/>
            <p:extLst>
              <p:ext uri="{D42A27DB-BD31-4B8C-83A1-F6EECF244321}">
                <p14:modId xmlns:p14="http://schemas.microsoft.com/office/powerpoint/2010/main" val="3291193950"/>
              </p:ext>
            </p:extLst>
          </p:nvPr>
        </p:nvGraphicFramePr>
        <p:xfrm>
          <a:off x="695400" y="1396001"/>
          <a:ext cx="10887000" cy="4237160"/>
        </p:xfrm>
        <a:graphic>
          <a:graphicData uri="http://schemas.openxmlformats.org/drawingml/2006/table">
            <a:tbl>
              <a:tblPr firstRow="1" bandRow="1">
                <a:tableStyleId>{3B4B98B0-60AC-42C2-AFA5-B58CD77FA1E5}</a:tableStyleId>
              </a:tblPr>
              <a:tblGrid>
                <a:gridCol w="3528194">
                  <a:extLst>
                    <a:ext uri="{9D8B030D-6E8A-4147-A177-3AD203B41FA5}">
                      <a16:colId xmlns:a16="http://schemas.microsoft.com/office/drawing/2014/main" val="20000"/>
                    </a:ext>
                  </a:extLst>
                </a:gridCol>
                <a:gridCol w="7358806">
                  <a:extLst>
                    <a:ext uri="{9D8B030D-6E8A-4147-A177-3AD203B41FA5}">
                      <a16:colId xmlns:a16="http://schemas.microsoft.com/office/drawing/2014/main" val="20001"/>
                    </a:ext>
                  </a:extLst>
                </a:gridCol>
              </a:tblGrid>
              <a:tr h="50303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Item</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Example(s)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0303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Words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Birchbox, Rent</a:t>
                      </a:r>
                      <a:r>
                        <a:rPr lang="en-US" sz="2000" baseline="0" dirty="0"/>
                        <a:t> the Runway, National Football League</a:t>
                      </a:r>
                      <a:endParaRPr lang="en-US" sz="20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50303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Numbers and letters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3M, Boeing 787, AT&amp;T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50303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Designs and logos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Nike swoosh logo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21811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Sounds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20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t>Immoral or scandalous matter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t>Surnames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20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MGM</a:t>
                      </a:r>
                      <a:r>
                        <a:rPr lang="en-US" altLang="en-US" sz="2000" dirty="0"/>
                        <a:t>’</a:t>
                      </a:r>
                      <a:r>
                        <a:rPr lang="en-US" sz="2000" dirty="0"/>
                        <a:t>s lion</a:t>
                      </a:r>
                      <a:r>
                        <a:rPr lang="en-US" altLang="en-US" sz="2000" dirty="0"/>
                        <a:t>’</a:t>
                      </a:r>
                      <a:r>
                        <a:rPr lang="en-US" sz="2000" dirty="0"/>
                        <a:t>s roar </a:t>
                      </a:r>
                      <a:r>
                        <a:rPr lang="en-US" sz="2000" dirty="0">
                          <a:hlinkClick r:id="rId2"/>
                        </a:rPr>
                        <a:t>example</a:t>
                      </a:r>
                      <a:endParaRPr lang="en-US" sz="2000" dirty="0"/>
                    </a:p>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a:solidFill>
                            <a:srgbClr val="FF0000"/>
                          </a:solidFill>
                        </a:rPr>
                        <a:t>Not protected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srgbClr val="FF0000"/>
                          </a:solidFill>
                        </a:rPr>
                        <a:t>Profane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srgbClr val="FF0000"/>
                          </a:solidFill>
                        </a:rPr>
                        <a:t>Common surnames like </a:t>
                      </a:r>
                      <a:r>
                        <a:rPr lang="en-US" altLang="en-US" sz="2000" dirty="0">
                          <a:solidFill>
                            <a:srgbClr val="FF0000"/>
                          </a:solidFill>
                        </a:rPr>
                        <a:t>“</a:t>
                      </a:r>
                      <a:r>
                        <a:rPr lang="en-US" sz="2000" dirty="0">
                          <a:solidFill>
                            <a:srgbClr val="FF0000"/>
                          </a:solidFill>
                        </a:rPr>
                        <a:t>Anderson</a:t>
                      </a:r>
                      <a:r>
                        <a:rPr lang="en-US" altLang="en-US" sz="2000" dirty="0">
                          <a:solidFill>
                            <a:srgbClr val="FF0000"/>
                          </a:solidFill>
                        </a:rPr>
                        <a:t>”</a:t>
                      </a:r>
                      <a:r>
                        <a:rPr lang="en-US" sz="2000" dirty="0">
                          <a:solidFill>
                            <a:srgbClr val="FF0000"/>
                          </a:solidFill>
                        </a:rPr>
                        <a:t> or </a:t>
                      </a:r>
                      <a:r>
                        <a:rPr lang="en-US" altLang="en-US" sz="2000" dirty="0">
                          <a:solidFill>
                            <a:srgbClr val="FF0000"/>
                          </a:solidFill>
                        </a:rPr>
                        <a:t>“</a:t>
                      </a:r>
                      <a:r>
                        <a:rPr lang="en-US" sz="2000" dirty="0">
                          <a:solidFill>
                            <a:srgbClr val="FF0000"/>
                          </a:solidFill>
                        </a:rPr>
                        <a:t>Smith</a:t>
                      </a:r>
                      <a:r>
                        <a:rPr lang="en-US" altLang="en-US" sz="2000" dirty="0">
                          <a:solidFill>
                            <a:srgbClr val="FF0000"/>
                          </a:solidFill>
                        </a:rPr>
                        <a:t>”</a:t>
                      </a:r>
                      <a:r>
                        <a:rPr lang="en-US" sz="2000" dirty="0">
                          <a:solidFill>
                            <a:srgbClr val="FF0000"/>
                          </a:solidFill>
                        </a:rPr>
                        <a:t> can</a:t>
                      </a:r>
                      <a:r>
                        <a:rPr lang="en-US" altLang="en-US" sz="2000" dirty="0">
                          <a:solidFill>
                            <a:srgbClr val="FF0000"/>
                          </a:solidFill>
                        </a:rPr>
                        <a:t>’</a:t>
                      </a:r>
                      <a:r>
                        <a:rPr lang="en-US" sz="2000" dirty="0">
                          <a:solidFill>
                            <a:srgbClr val="FF0000"/>
                          </a:solidFill>
                        </a:rPr>
                        <a:t>t be trademarked</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FF000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620967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3445" y="198120"/>
            <a:ext cx="8458200" cy="1097280"/>
          </a:xfrm>
        </p:spPr>
        <p:txBody>
          <a:bodyPr/>
          <a:lstStyle/>
          <a:p>
            <a:r>
              <a:rPr lang="en-US" sz="3600" dirty="0"/>
              <a:t>The Process of Obtaining a Trademark</a:t>
            </a:r>
          </a:p>
        </p:txBody>
      </p:sp>
      <p:pic>
        <p:nvPicPr>
          <p:cNvPr id="1026" name="Picture 2" descr="The three steps to obtain a trademark. Step 1: Select an appropriate mark. Step 2: Perform a trademark search. Step 3: Create rights in the trademark."/>
          <p:cNvPicPr>
            <a:picLocks noChangeAspect="1" noChangeArrowheads="1"/>
          </p:cNvPicPr>
          <p:nvPr/>
        </p:nvPicPr>
        <p:blipFill>
          <a:blip r:embed="rId2" cstate="print"/>
          <a:srcRect/>
          <a:stretch>
            <a:fillRect/>
          </a:stretch>
        </p:blipFill>
        <p:spPr bwMode="auto">
          <a:xfrm>
            <a:off x="1963445" y="2209801"/>
            <a:ext cx="8229600" cy="1566257"/>
          </a:xfrm>
          <a:prstGeom prst="rect">
            <a:avLst/>
          </a:prstGeom>
          <a:noFill/>
          <a:ln w="9525">
            <a:noFill/>
            <a:miter lim="800000"/>
            <a:headEnd/>
            <a:tailEnd/>
          </a:ln>
          <a:effectLst/>
        </p:spPr>
      </p:pic>
    </p:spTree>
    <p:extLst>
      <p:ext uri="{BB962C8B-B14F-4D97-AF65-F5344CB8AC3E}">
        <p14:creationId xmlns:p14="http://schemas.microsoft.com/office/powerpoint/2010/main" val="11389716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4B2CF-CC76-3542-ACFA-BA6AEC392430}"/>
              </a:ext>
            </a:extLst>
          </p:cNvPr>
          <p:cNvSpPr>
            <a:spLocks noGrp="1"/>
          </p:cNvSpPr>
          <p:nvPr>
            <p:ph type="title"/>
          </p:nvPr>
        </p:nvSpPr>
        <p:spPr/>
        <p:txBody>
          <a:bodyPr/>
          <a:lstStyle/>
          <a:p>
            <a:r>
              <a:rPr lang="en-US" dirty="0"/>
              <a:t>Registered Design</a:t>
            </a:r>
          </a:p>
        </p:txBody>
      </p:sp>
      <p:sp>
        <p:nvSpPr>
          <p:cNvPr id="3" name="Content Placeholder 2">
            <a:extLst>
              <a:ext uri="{FF2B5EF4-FFF2-40B4-BE49-F238E27FC236}">
                <a16:creationId xmlns:a16="http://schemas.microsoft.com/office/drawing/2014/main" id="{587B0D4D-A86E-9548-959C-7021A37F06EA}"/>
              </a:ext>
            </a:extLst>
          </p:cNvPr>
          <p:cNvSpPr>
            <a:spLocks noGrp="1"/>
          </p:cNvSpPr>
          <p:nvPr>
            <p:ph idx="1"/>
          </p:nvPr>
        </p:nvSpPr>
        <p:spPr>
          <a:xfrm>
            <a:off x="609600" y="1381126"/>
            <a:ext cx="10972800" cy="3773015"/>
          </a:xfrm>
        </p:spPr>
        <p:txBody>
          <a:bodyPr/>
          <a:lstStyle/>
          <a:p>
            <a:r>
              <a:rPr lang="en-US" sz="2400" dirty="0"/>
              <a:t>What is a registered design?</a:t>
            </a:r>
          </a:p>
          <a:p>
            <a:r>
              <a:rPr lang="en-US" sz="2400" dirty="0"/>
              <a:t>A registered design </a:t>
            </a:r>
            <a:r>
              <a:rPr lang="en-US" sz="2400" dirty="0">
                <a:highlight>
                  <a:srgbClr val="FFFF00"/>
                </a:highlight>
              </a:rPr>
              <a:t>protects the external shape of the product</a:t>
            </a:r>
            <a:r>
              <a:rPr lang="en-US" sz="2400" dirty="0"/>
              <a:t>. It gives the owner the right to stop anyone copying the external design of their product, within their geographical jurisdiction. In the US similar protection to that offered by registered design rights is referred to as a design patent. </a:t>
            </a:r>
          </a:p>
          <a:p>
            <a:r>
              <a:rPr lang="en-US" sz="2400" dirty="0"/>
              <a:t>It lasts up to 25 years in the UK.</a:t>
            </a:r>
          </a:p>
          <a:p>
            <a:r>
              <a:rPr lang="en-US" sz="2400" dirty="0"/>
              <a:t>Patents protect an idea from being copied while registration of design protects only the external shape of the product from being copied. If the design is modified, it can be copied.</a:t>
            </a:r>
          </a:p>
          <a:p>
            <a:endParaRPr lang="en-US" dirty="0"/>
          </a:p>
        </p:txBody>
      </p:sp>
      <p:sp>
        <p:nvSpPr>
          <p:cNvPr id="5" name="Date Placeholder 4">
            <a:extLst>
              <a:ext uri="{FF2B5EF4-FFF2-40B4-BE49-F238E27FC236}">
                <a16:creationId xmlns:a16="http://schemas.microsoft.com/office/drawing/2014/main" id="{94D13676-6483-054D-BBED-40441B1440BC}"/>
              </a:ext>
            </a:extLst>
          </p:cNvPr>
          <p:cNvSpPr>
            <a:spLocks noGrp="1"/>
          </p:cNvSpPr>
          <p:nvPr>
            <p:ph type="dt" sz="half" idx="10"/>
          </p:nvPr>
        </p:nvSpPr>
        <p:spPr/>
        <p:txBody>
          <a:bodyPr/>
          <a:lstStyle/>
          <a:p>
            <a:fld id="{6D64AB59-98D1-EC43-889A-4F821B2DE65D}" type="datetime1">
              <a:rPr lang="en-US" smtClean="0"/>
              <a:t>7/19/2025</a:t>
            </a:fld>
            <a:endParaRPr lang="en-US" dirty="0"/>
          </a:p>
        </p:txBody>
      </p:sp>
      <p:sp>
        <p:nvSpPr>
          <p:cNvPr id="6" name="Slide Number Placeholder 5">
            <a:extLst>
              <a:ext uri="{FF2B5EF4-FFF2-40B4-BE49-F238E27FC236}">
                <a16:creationId xmlns:a16="http://schemas.microsoft.com/office/drawing/2014/main" id="{26C52109-3BF2-E54D-8664-3918FEB6BF68}"/>
              </a:ext>
            </a:extLst>
          </p:cNvPr>
          <p:cNvSpPr>
            <a:spLocks noGrp="1"/>
          </p:cNvSpPr>
          <p:nvPr>
            <p:ph type="sldNum" sz="quarter" idx="12"/>
          </p:nvPr>
        </p:nvSpPr>
        <p:spPr/>
        <p:txBody>
          <a:bodyPr/>
          <a:lstStyle/>
          <a:p>
            <a:fld id="{200B2350-5261-4F5C-9DF5-EF0D264FC8D2}" type="slidenum">
              <a:rPr lang="en-US" smtClean="0"/>
              <a:pPr/>
              <a:t>15</a:t>
            </a:fld>
            <a:endParaRPr lang="en-US" dirty="0"/>
          </a:p>
        </p:txBody>
      </p:sp>
    </p:spTree>
    <p:extLst>
      <p:ext uri="{BB962C8B-B14F-4D97-AF65-F5344CB8AC3E}">
        <p14:creationId xmlns:p14="http://schemas.microsoft.com/office/powerpoint/2010/main" val="26205014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01215"/>
            <a:ext cx="10972800" cy="706090"/>
          </a:xfrm>
        </p:spPr>
        <p:txBody>
          <a:bodyPr wrap="square" anchor="ctr">
            <a:normAutofit fontScale="90000"/>
          </a:bodyPr>
          <a:lstStyle/>
          <a:p>
            <a:r>
              <a:rPr lang="en-US" dirty="0"/>
              <a:t>Copyrights</a:t>
            </a:r>
          </a:p>
        </p:txBody>
      </p:sp>
      <p:sp>
        <p:nvSpPr>
          <p:cNvPr id="3" name="Content Placeholder 2"/>
          <p:cNvSpPr>
            <a:spLocks noGrp="1"/>
          </p:cNvSpPr>
          <p:nvPr>
            <p:ph sz="half" idx="1"/>
          </p:nvPr>
        </p:nvSpPr>
        <p:spPr>
          <a:xfrm>
            <a:off x="609600" y="836712"/>
            <a:ext cx="7574632" cy="4824536"/>
          </a:xfrm>
        </p:spPr>
        <p:txBody>
          <a:bodyPr wrap="square" anchor="t">
            <a:noAutofit/>
          </a:bodyPr>
          <a:lstStyle/>
          <a:p>
            <a:pPr marL="256032" lvl="1" indent="-256032">
              <a:lnSpc>
                <a:spcPct val="90000"/>
              </a:lnSpc>
              <a:spcBef>
                <a:spcPts val="1500"/>
              </a:spcBef>
              <a:buSzPct val="100000"/>
              <a:buFont typeface="Arial" panose="020B0604020202020204" pitchFamily="34" charset="0"/>
              <a:buChar char="•"/>
            </a:pPr>
            <a:r>
              <a:rPr lang="en-US" dirty="0"/>
              <a:t>A copyright is a form of intellectual property protection that grants to the owner of a work of authorship the legal right to determine how the work is used and to obtain the economic benefits from the work.</a:t>
            </a:r>
          </a:p>
          <a:p>
            <a:pPr marL="256032" lvl="1" indent="-256032">
              <a:lnSpc>
                <a:spcPct val="90000"/>
              </a:lnSpc>
              <a:spcBef>
                <a:spcPts val="1500"/>
              </a:spcBef>
              <a:buSzPct val="100000"/>
              <a:buFont typeface="Arial" panose="020B0604020202020204" pitchFamily="34" charset="0"/>
              <a:buChar char="•"/>
            </a:pPr>
            <a:r>
              <a:rPr lang="en-US" dirty="0"/>
              <a:t>The work must be in a tangible form, such as a book, operating manual, musical score, or computer software program.</a:t>
            </a:r>
          </a:p>
          <a:p>
            <a:pPr marL="256032" lvl="1" indent="-256032">
              <a:lnSpc>
                <a:spcPct val="90000"/>
              </a:lnSpc>
              <a:spcBef>
                <a:spcPts val="1500"/>
              </a:spcBef>
              <a:buSzPct val="100000"/>
              <a:buFont typeface="Arial" panose="020B0604020202020204" pitchFamily="34" charset="0"/>
              <a:buChar char="•"/>
            </a:pPr>
            <a:r>
              <a:rPr lang="en-US" dirty="0"/>
              <a:t>A work does not have to have artistic merit to be eligible for copyright protection.</a:t>
            </a:r>
          </a:p>
          <a:p>
            <a:pPr marL="740664" lvl="1">
              <a:lnSpc>
                <a:spcPct val="90000"/>
              </a:lnSpc>
            </a:pPr>
            <a:r>
              <a:rPr lang="en-US" dirty="0"/>
              <a:t>As a result, things such as operating manuals and sales brochures are eligible for copyright protection.</a:t>
            </a:r>
          </a:p>
        </p:txBody>
      </p:sp>
      <p:pic>
        <p:nvPicPr>
          <p:cNvPr id="5" name="Picture 4">
            <a:extLst>
              <a:ext uri="{FF2B5EF4-FFF2-40B4-BE49-F238E27FC236}">
                <a16:creationId xmlns:a16="http://schemas.microsoft.com/office/drawing/2014/main" id="{D3F953C8-E7B8-5348-B100-41D344EE4E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40216" y="1484784"/>
            <a:ext cx="3902224" cy="2875458"/>
          </a:xfrm>
          <a:prstGeom prst="rect">
            <a:avLst/>
          </a:prstGeom>
          <a:noFill/>
        </p:spPr>
      </p:pic>
      <p:sp>
        <p:nvSpPr>
          <p:cNvPr id="10" name="Date Placeholder 4">
            <a:extLst>
              <a:ext uri="{FF2B5EF4-FFF2-40B4-BE49-F238E27FC236}">
                <a16:creationId xmlns:a16="http://schemas.microsoft.com/office/drawing/2014/main" id="{9805CB47-06EB-4CCB-A7C2-FE8DF2DEFF9A}"/>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pPr>
            <a:fld id="{E6B83EF1-14ED-4340-A5B5-2CD7D7D39207}" type="datetime1">
              <a:rPr lang="en-US" sz="900"/>
              <a:pPr>
                <a:lnSpc>
                  <a:spcPct val="90000"/>
                </a:lnSpc>
                <a:spcAft>
                  <a:spcPts val="600"/>
                </a:spcAft>
              </a:pPr>
              <a:t>7/19/2025</a:t>
            </a:fld>
            <a:endParaRPr lang="en-US" sz="900"/>
          </a:p>
        </p:txBody>
      </p:sp>
      <p:sp>
        <p:nvSpPr>
          <p:cNvPr id="12" name="Slide Number Placeholder 5">
            <a:extLst>
              <a:ext uri="{FF2B5EF4-FFF2-40B4-BE49-F238E27FC236}">
                <a16:creationId xmlns:a16="http://schemas.microsoft.com/office/drawing/2014/main" id="{D4391856-A28F-4216-97D0-D4CEDD012708}"/>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pPr>
            <a:fld id="{200B2350-5261-4F5C-9DF5-EF0D264FC8D2}" type="slidenum">
              <a:rPr lang="en-US" smtClean="0"/>
              <a:pPr>
                <a:spcAft>
                  <a:spcPts val="600"/>
                </a:spcAft>
              </a:pPr>
              <a:t>16</a:t>
            </a:fld>
            <a:endParaRPr lang="en-US"/>
          </a:p>
        </p:txBody>
      </p:sp>
    </p:spTree>
    <p:extLst>
      <p:ext uri="{BB962C8B-B14F-4D97-AF65-F5344CB8AC3E}">
        <p14:creationId xmlns:p14="http://schemas.microsoft.com/office/powerpoint/2010/main" val="18757301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What is Protected by a Copyright? </a:t>
            </a:r>
            <a:endParaRPr lang="en-US" sz="2000" dirty="0"/>
          </a:p>
        </p:txBody>
      </p:sp>
      <p:graphicFrame>
        <p:nvGraphicFramePr>
          <p:cNvPr id="21" name="Table 3"/>
          <p:cNvGraphicFramePr>
            <a:graphicFrameLocks noGrp="1"/>
          </p:cNvGraphicFramePr>
          <p:nvPr>
            <p:ph idx="1"/>
          </p:nvPr>
        </p:nvGraphicFramePr>
        <p:xfrm>
          <a:off x="1981200" y="1600200"/>
          <a:ext cx="8229600" cy="2834640"/>
        </p:xfrm>
        <a:graphic>
          <a:graphicData uri="http://schemas.openxmlformats.org/drawingml/2006/table">
            <a:tbl>
              <a:tblPr firstRow="1" bandRow="1">
                <a:tableStyleId>{3B4B98B0-60AC-42C2-AFA5-B58CD77FA1E5}</a:tableStyleId>
              </a:tblPr>
              <a:tblGrid>
                <a:gridCol w="2667000">
                  <a:extLst>
                    <a:ext uri="{9D8B030D-6E8A-4147-A177-3AD203B41FA5}">
                      <a16:colId xmlns:a16="http://schemas.microsoft.com/office/drawing/2014/main" val="20000"/>
                    </a:ext>
                  </a:extLst>
                </a:gridCol>
                <a:gridCol w="5562600">
                  <a:extLst>
                    <a:ext uri="{9D8B030D-6E8A-4147-A177-3AD203B41FA5}">
                      <a16:colId xmlns:a16="http://schemas.microsoft.com/office/drawing/2014/main" val="20001"/>
                    </a:ext>
                  </a:extLst>
                </a:gridCol>
              </a:tblGrid>
              <a:tr h="5334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Item</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Example(s)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334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Literary</a:t>
                      </a:r>
                      <a:r>
                        <a:rPr lang="en-US" sz="2000" baseline="0" dirty="0"/>
                        <a:t> works</a:t>
                      </a:r>
                      <a:endParaRPr lang="en-US" sz="20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Books,</a:t>
                      </a:r>
                      <a:r>
                        <a:rPr lang="en-US" sz="2000" baseline="0" dirty="0"/>
                        <a:t> poetry, reference works, speeches</a:t>
                      </a:r>
                      <a:endParaRPr lang="en-US" sz="20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5334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Musical</a:t>
                      </a:r>
                      <a:r>
                        <a:rPr lang="en-US" sz="2000" baseline="0" dirty="0"/>
                        <a:t> compositions</a:t>
                      </a:r>
                      <a:r>
                        <a:rPr lang="en-US" sz="2000" dirty="0"/>
                        <a:t>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Musical</a:t>
                      </a:r>
                      <a:r>
                        <a:rPr lang="en-US" sz="2000" baseline="0" dirty="0"/>
                        <a:t> score, CD, MP3 file</a:t>
                      </a:r>
                      <a:endParaRPr lang="en-US" sz="20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5334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Computer</a:t>
                      </a:r>
                      <a:r>
                        <a:rPr lang="en-US" sz="2000" baseline="0" dirty="0"/>
                        <a:t> software</a:t>
                      </a:r>
                      <a:r>
                        <a:rPr lang="en-US" sz="2000" dirty="0"/>
                        <a:t>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All</a:t>
                      </a:r>
                      <a:r>
                        <a:rPr lang="en-US" sz="2000" baseline="0" dirty="0"/>
                        <a:t> forms of computer programs</a:t>
                      </a:r>
                      <a:endParaRPr lang="en-US" sz="20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5334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Dramatic</a:t>
                      </a:r>
                      <a:r>
                        <a:rPr lang="en-US" sz="2000" baseline="0" dirty="0"/>
                        <a:t> works</a:t>
                      </a:r>
                      <a:endParaRPr lang="en-US" sz="20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Play,</a:t>
                      </a:r>
                      <a:r>
                        <a:rPr lang="en-US" sz="2000" baseline="0" dirty="0"/>
                        <a:t> comedy routine, newscast, movie, television show </a:t>
                      </a:r>
                      <a:endParaRPr lang="en-US" sz="20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852532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Exclusions from Copyright Protection</a:t>
            </a:r>
          </a:p>
        </p:txBody>
      </p:sp>
      <p:sp>
        <p:nvSpPr>
          <p:cNvPr id="3" name="Content Placeholder 2"/>
          <p:cNvSpPr>
            <a:spLocks noGrp="1"/>
          </p:cNvSpPr>
          <p:nvPr>
            <p:ph idx="1"/>
          </p:nvPr>
        </p:nvSpPr>
        <p:spPr>
          <a:xfrm>
            <a:off x="1055440" y="1386443"/>
            <a:ext cx="10081120" cy="4202797"/>
          </a:xfrm>
        </p:spPr>
        <p:txBody>
          <a:bodyPr/>
          <a:lstStyle/>
          <a:p>
            <a:pPr marL="256032" indent="-256032">
              <a:buSzPct val="100000"/>
            </a:pPr>
            <a:r>
              <a:rPr lang="en-US" sz="2200" dirty="0"/>
              <a:t>The Idea-Expression Dichotomy</a:t>
            </a:r>
          </a:p>
          <a:p>
            <a:pPr marL="740664" lvl="1" indent="-283464">
              <a:buSzPct val="100000"/>
            </a:pPr>
            <a:r>
              <a:rPr lang="en-US" sz="2200" dirty="0"/>
              <a:t>The main exclusion is that copyright laws cannot protect ideas.</a:t>
            </a:r>
          </a:p>
          <a:p>
            <a:pPr lvl="2"/>
            <a:r>
              <a:rPr lang="en-US" sz="2200" dirty="0"/>
              <a:t>For example, an entrepreneur may have the idea to open a soccer-themed restaurant. The idea itself is not eligible for copyright protection. However, if the entrepreneur writes down specifically what his or her soccer-themed restaurant will look like and how it will operate, that description is copyrightable.</a:t>
            </a:r>
          </a:p>
          <a:p>
            <a:pPr lvl="2"/>
            <a:r>
              <a:rPr lang="en-US" sz="2200" dirty="0"/>
              <a:t>The legal principle describing this concept is called the idea-expression dichotomy.</a:t>
            </a:r>
          </a:p>
          <a:p>
            <a:pPr lvl="2"/>
            <a:r>
              <a:rPr lang="en-US" sz="2200" dirty="0"/>
              <a:t>An idea is not copyrightable, but the specific expression of an idea is.</a:t>
            </a:r>
          </a:p>
        </p:txBody>
      </p:sp>
    </p:spTree>
    <p:extLst>
      <p:ext uri="{BB962C8B-B14F-4D97-AF65-F5344CB8AC3E}">
        <p14:creationId xmlns:p14="http://schemas.microsoft.com/office/powerpoint/2010/main" val="18091634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891380"/>
          </a:xfrm>
        </p:spPr>
        <p:txBody>
          <a:bodyPr/>
          <a:lstStyle/>
          <a:p>
            <a:r>
              <a:rPr lang="en-US" sz="3600" dirty="0"/>
              <a:t>Obtaining a Copyright</a:t>
            </a:r>
          </a:p>
        </p:txBody>
      </p:sp>
      <p:sp>
        <p:nvSpPr>
          <p:cNvPr id="3" name="Content Placeholder 2"/>
          <p:cNvSpPr>
            <a:spLocks noGrp="1"/>
          </p:cNvSpPr>
          <p:nvPr>
            <p:ph idx="1"/>
          </p:nvPr>
        </p:nvSpPr>
        <p:spPr>
          <a:xfrm>
            <a:off x="947428" y="1189037"/>
            <a:ext cx="10297144" cy="3896148"/>
          </a:xfrm>
        </p:spPr>
        <p:txBody>
          <a:bodyPr/>
          <a:lstStyle/>
          <a:p>
            <a:pPr marL="256032" indent="-256032">
              <a:buSzPct val="100000"/>
            </a:pPr>
            <a:r>
              <a:rPr lang="en-US" sz="2200" dirty="0"/>
              <a:t>How to Obtain a Copyright</a:t>
            </a:r>
          </a:p>
          <a:p>
            <a:pPr marL="740664" lvl="1" indent="-283464"/>
            <a:r>
              <a:rPr lang="en-US" sz="2200" dirty="0"/>
              <a:t>Copyright law protects any work of authorship the moment it assumes a tangible form.</a:t>
            </a:r>
          </a:p>
          <a:p>
            <a:pPr marL="740664" lvl="1" indent="-283464"/>
            <a:r>
              <a:rPr lang="en-US" sz="2200" dirty="0"/>
              <a:t>The following steps can be taken, however, to enhance copyright protection.</a:t>
            </a:r>
          </a:p>
          <a:p>
            <a:pPr lvl="2"/>
            <a:r>
              <a:rPr lang="en-US" sz="2200" dirty="0"/>
              <a:t>Copyright protection can be enhanced by attaching the copyright notice, or </a:t>
            </a:r>
            <a:r>
              <a:rPr lang="en-US" altLang="en-US" sz="2200" dirty="0"/>
              <a:t>“</a:t>
            </a:r>
            <a:r>
              <a:rPr lang="en-US" sz="2200" dirty="0"/>
              <a:t>copyright bug</a:t>
            </a:r>
            <a:r>
              <a:rPr lang="en-US" altLang="en-US" sz="2200" dirty="0"/>
              <a:t>”</a:t>
            </a:r>
            <a:r>
              <a:rPr lang="en-US" sz="2200" dirty="0"/>
              <a:t> </a:t>
            </a:r>
            <a:r>
              <a:rPr lang="en-US" sz="2200" dirty="0">
                <a:highlight>
                  <a:srgbClr val="FFFF00"/>
                </a:highlight>
              </a:rPr>
              <a:t>©</a:t>
            </a:r>
            <a:r>
              <a:rPr lang="en-US" sz="2200" dirty="0"/>
              <a:t> to something.</a:t>
            </a:r>
          </a:p>
          <a:p>
            <a:pPr lvl="2"/>
            <a:r>
              <a:rPr lang="en-US" sz="2200" dirty="0"/>
              <a:t>Further protection can be obtained by registering the work with the UK intellectual property office </a:t>
            </a:r>
            <a:r>
              <a:rPr lang="en-US" sz="2000" dirty="0"/>
              <a:t>(</a:t>
            </a:r>
            <a:r>
              <a:rPr lang="en-US" sz="2000" dirty="0" err="1"/>
              <a:t>Gov.uk</a:t>
            </a:r>
            <a:r>
              <a:rPr lang="en-US" sz="2000" dirty="0"/>
              <a:t>, 2020).</a:t>
            </a:r>
            <a:endParaRPr lang="en-US" sz="2200" dirty="0"/>
          </a:p>
        </p:txBody>
      </p:sp>
    </p:spTree>
    <p:extLst>
      <p:ext uri="{BB962C8B-B14F-4D97-AF65-F5344CB8AC3E}">
        <p14:creationId xmlns:p14="http://schemas.microsoft.com/office/powerpoint/2010/main" val="2612028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491654"/>
          </a:xfrm>
        </p:spPr>
        <p:txBody>
          <a:bodyPr wrap="square" anchor="b">
            <a:normAutofit/>
          </a:bodyPr>
          <a:lstStyle/>
          <a:p>
            <a:r>
              <a:rPr lang="en-US" dirty="0"/>
              <a:t>Fair Use </a:t>
            </a:r>
          </a:p>
        </p:txBody>
      </p:sp>
      <p:pic>
        <p:nvPicPr>
          <p:cNvPr id="4" name="Picture 3" descr="A picture containing text, red, sign, vector graphics&#10;&#10;Description automatically generated">
            <a:extLst>
              <a:ext uri="{FF2B5EF4-FFF2-40B4-BE49-F238E27FC236}">
                <a16:creationId xmlns:a16="http://schemas.microsoft.com/office/drawing/2014/main" id="{9F4620D9-3568-F541-8759-0C1135F0CA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07931" y="273051"/>
            <a:ext cx="6533271" cy="5172173"/>
          </a:xfrm>
          <a:prstGeom prst="rect">
            <a:avLst/>
          </a:prstGeom>
          <a:noFill/>
        </p:spPr>
      </p:pic>
      <p:sp>
        <p:nvSpPr>
          <p:cNvPr id="5" name="Content Placeholder 4"/>
          <p:cNvSpPr>
            <a:spLocks noGrp="1"/>
          </p:cNvSpPr>
          <p:nvPr>
            <p:ph type="body" sz="half" idx="2"/>
          </p:nvPr>
        </p:nvSpPr>
        <p:spPr>
          <a:xfrm>
            <a:off x="609601" y="764705"/>
            <a:ext cx="4011084" cy="4700288"/>
          </a:xfrm>
        </p:spPr>
        <p:txBody>
          <a:bodyPr wrap="square" anchor="t">
            <a:normAutofit/>
          </a:bodyPr>
          <a:lstStyle/>
          <a:p>
            <a:pPr marL="256032" indent="-256032">
              <a:buSzPct val="100000"/>
              <a:buFontTx/>
              <a:buChar char="•"/>
            </a:pPr>
            <a:r>
              <a:rPr lang="en-US" sz="2000" dirty="0"/>
              <a:t>Copyright law permits limited infringement of copyrighted material under certain circumstances. </a:t>
            </a:r>
          </a:p>
          <a:p>
            <a:pPr marL="256032" indent="-256032">
              <a:buSzPct val="100000"/>
              <a:buFontTx/>
              <a:buChar char="•"/>
            </a:pPr>
            <a:r>
              <a:rPr lang="en-US" sz="2000" dirty="0"/>
              <a:t>The certain circumstances are called fair use. Fair use allows one to use copyrighted material for purposes such as criticism, comment, news reporting, teaching or scholarship.</a:t>
            </a:r>
          </a:p>
          <a:p>
            <a:pPr marL="256032" indent="-256032">
              <a:buSzPct val="100000"/>
              <a:buFontTx/>
              <a:buChar char="•"/>
            </a:pPr>
            <a:r>
              <a:rPr lang="en-US" sz="2000" dirty="0"/>
              <a:t>This provision is what allows movie critics to show clips from movies.</a:t>
            </a:r>
          </a:p>
          <a:p>
            <a:pPr marL="256032" indent="-256032">
              <a:buSzPct val="100000"/>
              <a:buFontTx/>
              <a:buChar char="•"/>
            </a:pPr>
            <a:endParaRPr lang="en-US" dirty="0"/>
          </a:p>
          <a:p>
            <a:pPr marL="0" indent="0">
              <a:buSzPct val="100000"/>
              <a:buNone/>
            </a:pPr>
            <a:endParaRPr lang="en-US" dirty="0"/>
          </a:p>
        </p:txBody>
      </p:sp>
      <p:sp>
        <p:nvSpPr>
          <p:cNvPr id="10" name="Date Placeholder 4">
            <a:extLst>
              <a:ext uri="{FF2B5EF4-FFF2-40B4-BE49-F238E27FC236}">
                <a16:creationId xmlns:a16="http://schemas.microsoft.com/office/drawing/2014/main" id="{D58FB6FF-A83A-4BCE-B1B7-179B9DA55CEF}"/>
              </a:ext>
            </a:extLst>
          </p:cNvPr>
          <p:cNvSpPr>
            <a:spLocks noGrp="1"/>
          </p:cNvSpPr>
          <p:nvPr>
            <p:ph type="dt" sz="half" idx="10"/>
          </p:nvPr>
        </p:nvSpPr>
        <p:spPr>
          <a:xfrm>
            <a:off x="334433" y="6524626"/>
            <a:ext cx="1295400" cy="219075"/>
          </a:xfrm>
        </p:spPr>
        <p:txBody>
          <a:bodyPr/>
          <a:lstStyle/>
          <a:p>
            <a:pPr>
              <a:spcAft>
                <a:spcPts val="600"/>
              </a:spcAft>
              <a:defRPr/>
            </a:pPr>
            <a:fld id="{0AF297A0-C124-4ADC-9EF2-B843F7980417}" type="datetime1">
              <a:rPr lang="en-GB" altLang="en-US"/>
              <a:pPr>
                <a:spcAft>
                  <a:spcPts val="600"/>
                </a:spcAft>
                <a:defRPr/>
              </a:pPr>
              <a:t>19/07/2025</a:t>
            </a:fld>
            <a:endParaRPr lang="en-GB" altLang="en-US"/>
          </a:p>
        </p:txBody>
      </p:sp>
      <p:sp>
        <p:nvSpPr>
          <p:cNvPr id="12" name="Slide Number Placeholder 5">
            <a:extLst>
              <a:ext uri="{FF2B5EF4-FFF2-40B4-BE49-F238E27FC236}">
                <a16:creationId xmlns:a16="http://schemas.microsoft.com/office/drawing/2014/main" id="{F30530A0-DFAD-4D57-9469-EB18D5162268}"/>
              </a:ext>
            </a:extLst>
          </p:cNvPr>
          <p:cNvSpPr>
            <a:spLocks noGrp="1"/>
          </p:cNvSpPr>
          <p:nvPr>
            <p:ph type="sldNum" sz="quarter" idx="11"/>
          </p:nvPr>
        </p:nvSpPr>
        <p:spPr>
          <a:xfrm>
            <a:off x="10608733" y="6381751"/>
            <a:ext cx="973667" cy="339725"/>
          </a:xfrm>
        </p:spPr>
        <p:txBody>
          <a:bodyPr/>
          <a:lstStyle/>
          <a:p>
            <a:pPr>
              <a:spcAft>
                <a:spcPts val="600"/>
              </a:spcAft>
              <a:defRPr/>
            </a:pPr>
            <a:fld id="{EF707D33-CDDE-408A-A9D9-8533BBB69567}" type="slidenum">
              <a:rPr lang="en-GB" altLang="en-US"/>
              <a:pPr>
                <a:spcAft>
                  <a:spcPts val="600"/>
                </a:spcAft>
                <a:defRPr/>
              </a:pPr>
              <a:t>20</a:t>
            </a:fld>
            <a:endParaRPr lang="en-GB" altLang="en-US"/>
          </a:p>
        </p:txBody>
      </p:sp>
    </p:spTree>
    <p:extLst>
      <p:ext uri="{BB962C8B-B14F-4D97-AF65-F5344CB8AC3E}">
        <p14:creationId xmlns:p14="http://schemas.microsoft.com/office/powerpoint/2010/main" val="1957765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Trade Secrets</a:t>
            </a:r>
          </a:p>
        </p:txBody>
      </p:sp>
      <p:sp>
        <p:nvSpPr>
          <p:cNvPr id="3" name="Content Placeholder 2"/>
          <p:cNvSpPr>
            <a:spLocks noGrp="1"/>
          </p:cNvSpPr>
          <p:nvPr>
            <p:ph idx="1"/>
          </p:nvPr>
        </p:nvSpPr>
        <p:spPr/>
        <p:txBody>
          <a:bodyPr/>
          <a:lstStyle/>
          <a:p>
            <a:pPr marL="256032" indent="-256032">
              <a:buSzPct val="100000"/>
            </a:pPr>
            <a:r>
              <a:rPr lang="en-US" sz="2400" dirty="0"/>
              <a:t>Trade Secrets</a:t>
            </a:r>
          </a:p>
          <a:p>
            <a:pPr marL="740664" lvl="1" indent="-283464"/>
            <a:r>
              <a:rPr lang="en-US" sz="2400" dirty="0"/>
              <a:t>A trade secret is any formula, pattern, physical device, idea, process, or other information that provides the owner of the information with a competitive advantage in the marketplace.</a:t>
            </a:r>
          </a:p>
          <a:p>
            <a:pPr marL="740664" lvl="1" indent="-283464"/>
            <a:r>
              <a:rPr lang="en-US" sz="2400" dirty="0"/>
              <a:t>Trade secrets include marketing plans, product formulas, financial forecasts, employee rosters, logs of sales calls, and similar types of proprietary information.</a:t>
            </a:r>
          </a:p>
          <a:p>
            <a:pPr marL="740664" lvl="1" indent="-283464"/>
            <a:r>
              <a:rPr lang="en-US" sz="2400" dirty="0"/>
              <a:t>The federal Economic Espionage Act, passed in 1996, criminalizes the theft of trade secrets.</a:t>
            </a:r>
          </a:p>
        </p:txBody>
      </p:sp>
    </p:spTree>
    <p:extLst>
      <p:ext uri="{BB962C8B-B14F-4D97-AF65-F5344CB8AC3E}">
        <p14:creationId xmlns:p14="http://schemas.microsoft.com/office/powerpoint/2010/main" val="40860951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wrap="square" anchor="ctr">
            <a:normAutofit/>
          </a:bodyPr>
          <a:lstStyle/>
          <a:p>
            <a:pPr>
              <a:lnSpc>
                <a:spcPct val="90000"/>
              </a:lnSpc>
            </a:pPr>
            <a:r>
              <a:rPr lang="en-US" sz="3700"/>
              <a:t>What Qualifies for Trade Secret Protection? (1 of 2)</a:t>
            </a:r>
          </a:p>
        </p:txBody>
      </p:sp>
      <p:pic>
        <p:nvPicPr>
          <p:cNvPr id="5" name="Picture 4">
            <a:extLst>
              <a:ext uri="{FF2B5EF4-FFF2-40B4-BE49-F238E27FC236}">
                <a16:creationId xmlns:a16="http://schemas.microsoft.com/office/drawing/2014/main" id="{FC03D2C7-4015-7947-9831-F2B3CBBC9893}"/>
              </a:ext>
            </a:extLst>
          </p:cNvPr>
          <p:cNvPicPr>
            <a:picLocks noChangeAspect="1"/>
          </p:cNvPicPr>
          <p:nvPr/>
        </p:nvPicPr>
        <p:blipFill rotWithShape="1">
          <a:blip r:embed="rId2">
            <a:extLst>
              <a:ext uri="{28A0092B-C50C-407E-A947-70E740481C1C}">
                <a14:useLocalDpi xmlns:a14="http://schemas.microsoft.com/office/drawing/2010/main" val="0"/>
              </a:ext>
            </a:extLst>
          </a:blip>
          <a:srcRect l="569" r="4941" b="3"/>
          <a:stretch/>
        </p:blipFill>
        <p:spPr>
          <a:xfrm>
            <a:off x="609600" y="1600201"/>
            <a:ext cx="5384800" cy="3989040"/>
          </a:xfrm>
          <a:prstGeom prst="rect">
            <a:avLst/>
          </a:prstGeom>
          <a:noFill/>
        </p:spPr>
      </p:pic>
      <p:sp>
        <p:nvSpPr>
          <p:cNvPr id="3" name="Content Placeholder 2"/>
          <p:cNvSpPr>
            <a:spLocks noGrp="1"/>
          </p:cNvSpPr>
          <p:nvPr>
            <p:ph sz="half" idx="2"/>
          </p:nvPr>
        </p:nvSpPr>
        <p:spPr>
          <a:xfrm>
            <a:off x="6197600" y="1600201"/>
            <a:ext cx="5384800" cy="3989040"/>
          </a:xfrm>
        </p:spPr>
        <p:txBody>
          <a:bodyPr wrap="square" anchor="t">
            <a:normAutofit/>
          </a:bodyPr>
          <a:lstStyle/>
          <a:p>
            <a:pPr marL="256032" indent="-256032">
              <a:lnSpc>
                <a:spcPct val="90000"/>
              </a:lnSpc>
              <a:buSzPct val="100000"/>
            </a:pPr>
            <a:r>
              <a:rPr lang="en-US" sz="2200" dirty="0"/>
              <a:t>Trade Secret Protection</a:t>
            </a:r>
          </a:p>
          <a:p>
            <a:pPr marL="740664" lvl="1">
              <a:lnSpc>
                <a:spcPct val="90000"/>
              </a:lnSpc>
            </a:pPr>
            <a:r>
              <a:rPr lang="en-US" sz="2200" dirty="0"/>
              <a:t>Not all information qualifies for trade secret protection.</a:t>
            </a:r>
          </a:p>
          <a:p>
            <a:pPr marL="740664" lvl="1">
              <a:lnSpc>
                <a:spcPct val="90000"/>
              </a:lnSpc>
            </a:pPr>
            <a:r>
              <a:rPr lang="en-US" sz="2200" dirty="0"/>
              <a:t>In general, information that is known to the public or that competitors can discover through legal means doesn</a:t>
            </a:r>
            <a:r>
              <a:rPr lang="en-US" altLang="en-US" sz="2200" dirty="0"/>
              <a:t>’</a:t>
            </a:r>
            <a:r>
              <a:rPr lang="en-US" sz="2200" dirty="0"/>
              <a:t>t qualify for trade secret protection.</a:t>
            </a:r>
          </a:p>
          <a:p>
            <a:pPr marL="740664" lvl="1">
              <a:lnSpc>
                <a:spcPct val="90000"/>
              </a:lnSpc>
            </a:pPr>
            <a:r>
              <a:rPr lang="en-US" sz="2200" dirty="0"/>
              <a:t>Companies protect trade secrets through physical measures and written documents. </a:t>
            </a:r>
          </a:p>
        </p:txBody>
      </p:sp>
      <p:sp>
        <p:nvSpPr>
          <p:cNvPr id="10" name="Date Placeholder 4">
            <a:extLst>
              <a:ext uri="{FF2B5EF4-FFF2-40B4-BE49-F238E27FC236}">
                <a16:creationId xmlns:a16="http://schemas.microsoft.com/office/drawing/2014/main" id="{05580F61-6763-48FC-A128-75DE3102B1E5}"/>
              </a:ext>
            </a:extLst>
          </p:cNvPr>
          <p:cNvSpPr>
            <a:spLocks noGrp="1"/>
          </p:cNvSpPr>
          <p:nvPr>
            <p:ph type="dt" sz="half" idx="10"/>
          </p:nvPr>
        </p:nvSpPr>
        <p:spPr>
          <a:xfrm>
            <a:off x="334433" y="6524626"/>
            <a:ext cx="1295400" cy="219075"/>
          </a:xfrm>
        </p:spPr>
        <p:txBody>
          <a:bodyPr/>
          <a:lstStyle/>
          <a:p>
            <a:pPr>
              <a:spcAft>
                <a:spcPts val="600"/>
              </a:spcAft>
              <a:defRPr/>
            </a:pPr>
            <a:fld id="{F7614AD2-EBEE-4B9C-B8EB-7B45076136C4}" type="datetime1">
              <a:rPr lang="en-GB" altLang="en-US"/>
              <a:pPr>
                <a:spcAft>
                  <a:spcPts val="600"/>
                </a:spcAft>
                <a:defRPr/>
              </a:pPr>
              <a:t>19/07/2025</a:t>
            </a:fld>
            <a:endParaRPr lang="en-GB" altLang="en-US"/>
          </a:p>
        </p:txBody>
      </p:sp>
      <p:sp>
        <p:nvSpPr>
          <p:cNvPr id="12" name="Slide Number Placeholder 5">
            <a:extLst>
              <a:ext uri="{FF2B5EF4-FFF2-40B4-BE49-F238E27FC236}">
                <a16:creationId xmlns:a16="http://schemas.microsoft.com/office/drawing/2014/main" id="{9A28A328-A633-4B19-A828-C02AB52D716A}"/>
              </a:ext>
            </a:extLst>
          </p:cNvPr>
          <p:cNvSpPr>
            <a:spLocks noGrp="1"/>
          </p:cNvSpPr>
          <p:nvPr>
            <p:ph type="sldNum" sz="quarter" idx="11"/>
          </p:nvPr>
        </p:nvSpPr>
        <p:spPr>
          <a:xfrm>
            <a:off x="10608733" y="6381751"/>
            <a:ext cx="973667" cy="339725"/>
          </a:xfrm>
        </p:spPr>
        <p:txBody>
          <a:bodyPr/>
          <a:lstStyle/>
          <a:p>
            <a:pPr>
              <a:spcAft>
                <a:spcPts val="600"/>
              </a:spcAft>
              <a:defRPr/>
            </a:pPr>
            <a:fld id="{386495F9-B3F5-4DDF-9323-6CEC80C52C17}" type="slidenum">
              <a:rPr lang="en-GB" altLang="en-US"/>
              <a:pPr>
                <a:spcAft>
                  <a:spcPts val="600"/>
                </a:spcAft>
                <a:defRPr/>
              </a:pPr>
              <a:t>22</a:t>
            </a:fld>
            <a:endParaRPr lang="en-GB" altLang="en-US"/>
          </a:p>
        </p:txBody>
      </p:sp>
    </p:spTree>
    <p:extLst>
      <p:ext uri="{BB962C8B-B14F-4D97-AF65-F5344CB8AC3E}">
        <p14:creationId xmlns:p14="http://schemas.microsoft.com/office/powerpoint/2010/main" val="3869596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What Qualifies for Trade Secret Protection? </a:t>
            </a:r>
            <a:r>
              <a:rPr lang="en-US" sz="2000" dirty="0"/>
              <a:t>(2 of 2)</a:t>
            </a:r>
          </a:p>
        </p:txBody>
      </p:sp>
      <p:sp>
        <p:nvSpPr>
          <p:cNvPr id="3" name="Content Placeholder 2"/>
          <p:cNvSpPr>
            <a:spLocks noGrp="1"/>
          </p:cNvSpPr>
          <p:nvPr>
            <p:ph idx="1"/>
          </p:nvPr>
        </p:nvSpPr>
        <p:spPr>
          <a:xfrm>
            <a:off x="1127448" y="1268760"/>
            <a:ext cx="9937104" cy="3962400"/>
          </a:xfrm>
        </p:spPr>
        <p:txBody>
          <a:bodyPr/>
          <a:lstStyle/>
          <a:p>
            <a:pPr marL="0" indent="0">
              <a:buSzPct val="100000"/>
              <a:buNone/>
            </a:pPr>
            <a:r>
              <a:rPr lang="en-US" sz="2200" dirty="0"/>
              <a:t>The strongest case for trade secret protection is information that is characterized by the following.</a:t>
            </a:r>
          </a:p>
          <a:p>
            <a:pPr marL="256032" indent="-256032">
              <a:spcBef>
                <a:spcPts val="1000"/>
              </a:spcBef>
              <a:buSzPct val="100000"/>
              <a:buFontTx/>
              <a:buChar char="•"/>
            </a:pPr>
            <a:r>
              <a:rPr lang="en-US" sz="2200" dirty="0"/>
              <a:t>Is not known outside the company.</a:t>
            </a:r>
          </a:p>
          <a:p>
            <a:pPr marL="256032" indent="-256032">
              <a:spcBef>
                <a:spcPts val="1000"/>
              </a:spcBef>
              <a:buSzPct val="100000"/>
              <a:buFontTx/>
              <a:buChar char="•"/>
            </a:pPr>
            <a:r>
              <a:rPr lang="en-US" sz="2200" dirty="0"/>
              <a:t>Is known only inside the company on a </a:t>
            </a:r>
            <a:r>
              <a:rPr lang="en-US" altLang="en-US" sz="2200" dirty="0"/>
              <a:t>“</a:t>
            </a:r>
            <a:r>
              <a:rPr lang="en-US" sz="2200" dirty="0"/>
              <a:t>need-to-know</a:t>
            </a:r>
            <a:r>
              <a:rPr lang="en-US" altLang="en-US" sz="2200" dirty="0"/>
              <a:t>”</a:t>
            </a:r>
            <a:r>
              <a:rPr lang="en-US" sz="2200" dirty="0"/>
              <a:t> basis.</a:t>
            </a:r>
          </a:p>
          <a:p>
            <a:pPr marL="256032" indent="-256032">
              <a:spcBef>
                <a:spcPts val="1000"/>
              </a:spcBef>
              <a:buSzPct val="100000"/>
              <a:buFontTx/>
              <a:buChar char="•"/>
            </a:pPr>
            <a:r>
              <a:rPr lang="en-US" sz="2200" dirty="0"/>
              <a:t>Is safeguarded by stringent efforts to keep the information confidential.</a:t>
            </a:r>
          </a:p>
          <a:p>
            <a:pPr marL="256032" indent="-256032">
              <a:spcBef>
                <a:spcPts val="1000"/>
              </a:spcBef>
              <a:buSzPct val="100000"/>
              <a:buFontTx/>
              <a:buChar char="•"/>
            </a:pPr>
            <a:r>
              <a:rPr lang="en-US" sz="2200" dirty="0"/>
              <a:t>Is valuable and provides the company a competitive advantage.</a:t>
            </a:r>
          </a:p>
          <a:p>
            <a:pPr marL="256032" indent="-256032">
              <a:spcBef>
                <a:spcPts val="1000"/>
              </a:spcBef>
              <a:buSzPct val="100000"/>
              <a:buFontTx/>
              <a:buChar char="•"/>
            </a:pPr>
            <a:r>
              <a:rPr lang="en-US" sz="2200" dirty="0"/>
              <a:t>Was developed at great cost, time, and effort.</a:t>
            </a:r>
          </a:p>
          <a:p>
            <a:pPr marL="256032" indent="-256032">
              <a:spcBef>
                <a:spcPts val="1000"/>
              </a:spcBef>
              <a:buSzPct val="100000"/>
              <a:buFontTx/>
              <a:buChar char="•"/>
            </a:pPr>
            <a:r>
              <a:rPr lang="en-US" sz="2200" dirty="0"/>
              <a:t>Cannot be easily duplicated, reverse engineered or discovered.</a:t>
            </a:r>
          </a:p>
        </p:txBody>
      </p:sp>
    </p:spTree>
    <p:extLst>
      <p:ext uri="{BB962C8B-B14F-4D97-AF65-F5344CB8AC3E}">
        <p14:creationId xmlns:p14="http://schemas.microsoft.com/office/powerpoint/2010/main" val="14038110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Physical Measures for Protecting </a:t>
            </a:r>
            <a:br>
              <a:rPr lang="en-US" sz="3600" dirty="0"/>
            </a:br>
            <a:r>
              <a:rPr lang="en-US" sz="3600" dirty="0"/>
              <a:t>Trade Secrets</a:t>
            </a:r>
          </a:p>
        </p:txBody>
      </p:sp>
      <p:sp>
        <p:nvSpPr>
          <p:cNvPr id="4" name="Content Placeholder 3"/>
          <p:cNvSpPr>
            <a:spLocks noGrp="1"/>
          </p:cNvSpPr>
          <p:nvPr>
            <p:ph idx="13"/>
          </p:nvPr>
        </p:nvSpPr>
        <p:spPr>
          <a:xfrm>
            <a:off x="1981200" y="1600200"/>
            <a:ext cx="4038600" cy="2438400"/>
          </a:xfrm>
        </p:spPr>
        <p:txBody>
          <a:bodyPr/>
          <a:lstStyle/>
          <a:p>
            <a:pPr>
              <a:buSzPct val="100000"/>
            </a:pPr>
            <a:r>
              <a:rPr lang="en-US" sz="2400" dirty="0"/>
              <a:t>Restricting access</a:t>
            </a:r>
          </a:p>
          <a:p>
            <a:pPr>
              <a:buSzPct val="100000"/>
            </a:pPr>
            <a:r>
              <a:rPr lang="en-US" sz="2400" dirty="0"/>
              <a:t>Password protecting confidential computer files</a:t>
            </a:r>
          </a:p>
          <a:p>
            <a:pPr>
              <a:buSzPct val="100000"/>
            </a:pPr>
            <a:r>
              <a:rPr lang="en-US" sz="2400" dirty="0"/>
              <a:t>Maintaining logbooks for access to sensitive material</a:t>
            </a:r>
          </a:p>
        </p:txBody>
      </p:sp>
      <p:sp>
        <p:nvSpPr>
          <p:cNvPr id="5" name="Text Placeholder 4"/>
          <p:cNvSpPr>
            <a:spLocks noGrp="1"/>
          </p:cNvSpPr>
          <p:nvPr>
            <p:ph type="body" sz="quarter" idx="14"/>
          </p:nvPr>
        </p:nvSpPr>
        <p:spPr>
          <a:xfrm>
            <a:off x="6172200" y="1600200"/>
            <a:ext cx="4038600" cy="2438400"/>
          </a:xfrm>
        </p:spPr>
        <p:txBody>
          <a:bodyPr/>
          <a:lstStyle/>
          <a:p>
            <a:pPr>
              <a:buSzPct val="100000"/>
            </a:pPr>
            <a:r>
              <a:rPr lang="en-US" sz="2400" dirty="0"/>
              <a:t>Labeling documents</a:t>
            </a:r>
          </a:p>
          <a:p>
            <a:pPr>
              <a:buSzPct val="100000"/>
            </a:pPr>
            <a:r>
              <a:rPr lang="en-US" sz="2400" dirty="0"/>
              <a:t>Maintaining logbooks for visitors</a:t>
            </a:r>
          </a:p>
          <a:p>
            <a:pPr>
              <a:buSzPct val="100000"/>
            </a:pPr>
            <a:r>
              <a:rPr lang="en-US" sz="2400" dirty="0"/>
              <a:t>Maintaining adequate overall security measures</a:t>
            </a:r>
          </a:p>
        </p:txBody>
      </p:sp>
    </p:spTree>
    <p:extLst>
      <p:ext uri="{BB962C8B-B14F-4D97-AF65-F5344CB8AC3E}">
        <p14:creationId xmlns:p14="http://schemas.microsoft.com/office/powerpoint/2010/main" val="34333314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0CFCF9-B71B-D9C4-E6DF-B655DA1134ED}"/>
              </a:ext>
            </a:extLst>
          </p:cNvPr>
          <p:cNvSpPr>
            <a:spLocks noGrp="1"/>
          </p:cNvSpPr>
          <p:nvPr>
            <p:ph type="dt" sz="half" idx="11"/>
          </p:nvPr>
        </p:nvSpPr>
        <p:spPr/>
        <p:txBody>
          <a:bodyPr/>
          <a:lstStyle/>
          <a:p>
            <a:fld id="{D0CA97FF-04A3-45CA-B6BB-C2C642775C15}" type="datetime1">
              <a:rPr lang="en-US" smtClean="0"/>
              <a:t>7/19/2025</a:t>
            </a:fld>
            <a:endParaRPr lang="en-US" dirty="0"/>
          </a:p>
        </p:txBody>
      </p:sp>
      <p:sp>
        <p:nvSpPr>
          <p:cNvPr id="3" name="Slide Number Placeholder 2">
            <a:extLst>
              <a:ext uri="{FF2B5EF4-FFF2-40B4-BE49-F238E27FC236}">
                <a16:creationId xmlns:a16="http://schemas.microsoft.com/office/drawing/2014/main" id="{73CB95EA-5ADC-D7BF-4BEB-2B2F08B338F2}"/>
              </a:ext>
            </a:extLst>
          </p:cNvPr>
          <p:cNvSpPr>
            <a:spLocks noGrp="1"/>
          </p:cNvSpPr>
          <p:nvPr>
            <p:ph type="sldNum" sz="quarter" idx="12"/>
          </p:nvPr>
        </p:nvSpPr>
        <p:spPr/>
        <p:txBody>
          <a:bodyPr/>
          <a:lstStyle/>
          <a:p>
            <a:fld id="{200B2350-5261-4F5C-9DF5-EF0D264FC8D2}" type="slidenum">
              <a:rPr lang="en-US" smtClean="0"/>
              <a:pPr/>
              <a:t>25</a:t>
            </a:fld>
            <a:endParaRPr lang="en-US" dirty="0"/>
          </a:p>
        </p:txBody>
      </p:sp>
      <p:sp>
        <p:nvSpPr>
          <p:cNvPr id="4" name="Title 3">
            <a:extLst>
              <a:ext uri="{FF2B5EF4-FFF2-40B4-BE49-F238E27FC236}">
                <a16:creationId xmlns:a16="http://schemas.microsoft.com/office/drawing/2014/main" id="{4D8C2A0A-B313-140F-B51C-48A598639349}"/>
              </a:ext>
            </a:extLst>
          </p:cNvPr>
          <p:cNvSpPr>
            <a:spLocks noGrp="1"/>
          </p:cNvSpPr>
          <p:nvPr>
            <p:ph type="title"/>
          </p:nvPr>
        </p:nvSpPr>
        <p:spPr/>
        <p:txBody>
          <a:bodyPr/>
          <a:lstStyle/>
          <a:p>
            <a:r>
              <a:rPr lang="en-GB" dirty="0"/>
              <a:t>Individual Activity</a:t>
            </a:r>
          </a:p>
        </p:txBody>
      </p:sp>
      <p:sp>
        <p:nvSpPr>
          <p:cNvPr id="5" name="Content Placeholder 4">
            <a:extLst>
              <a:ext uri="{FF2B5EF4-FFF2-40B4-BE49-F238E27FC236}">
                <a16:creationId xmlns:a16="http://schemas.microsoft.com/office/drawing/2014/main" id="{07D99314-2489-6BE2-03EE-511075E0A724}"/>
              </a:ext>
            </a:extLst>
          </p:cNvPr>
          <p:cNvSpPr>
            <a:spLocks noGrp="1"/>
          </p:cNvSpPr>
          <p:nvPr>
            <p:ph idx="1"/>
          </p:nvPr>
        </p:nvSpPr>
        <p:spPr>
          <a:xfrm>
            <a:off x="609600" y="1600201"/>
            <a:ext cx="10972800" cy="5143500"/>
          </a:xfrm>
        </p:spPr>
        <p:txBody>
          <a:bodyPr/>
          <a:lstStyle/>
          <a:p>
            <a:r>
              <a:rPr lang="en-GB" sz="3600" dirty="0"/>
              <a:t>Identify the key differences between the types of Intellectual property as Discussed</a:t>
            </a:r>
          </a:p>
          <a:p>
            <a:endParaRPr lang="en-GB" sz="3600" dirty="0"/>
          </a:p>
          <a:p>
            <a:r>
              <a:rPr lang="en-GB" sz="3600" dirty="0"/>
              <a:t>Identify the Type of Intellectual Property for your Business idea</a:t>
            </a:r>
          </a:p>
        </p:txBody>
      </p:sp>
    </p:spTree>
    <p:extLst>
      <p:ext uri="{BB962C8B-B14F-4D97-AF65-F5344CB8AC3E}">
        <p14:creationId xmlns:p14="http://schemas.microsoft.com/office/powerpoint/2010/main" val="16379439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9814F-CA39-6949-8DA5-64FD7780A6C2}"/>
              </a:ext>
            </a:extLst>
          </p:cNvPr>
          <p:cNvSpPr>
            <a:spLocks noGrp="1"/>
          </p:cNvSpPr>
          <p:nvPr>
            <p:ph type="title"/>
          </p:nvPr>
        </p:nvSpPr>
        <p:spPr>
          <a:xfrm>
            <a:off x="609600" y="274638"/>
            <a:ext cx="10972800" cy="706090"/>
          </a:xfrm>
        </p:spPr>
        <p:txBody>
          <a:bodyPr/>
          <a:lstStyle/>
          <a:p>
            <a:r>
              <a:rPr lang="en-US" dirty="0"/>
              <a:t>Sources</a:t>
            </a:r>
          </a:p>
        </p:txBody>
      </p:sp>
      <p:sp>
        <p:nvSpPr>
          <p:cNvPr id="3" name="Content Placeholder 2">
            <a:extLst>
              <a:ext uri="{FF2B5EF4-FFF2-40B4-BE49-F238E27FC236}">
                <a16:creationId xmlns:a16="http://schemas.microsoft.com/office/drawing/2014/main" id="{FFE4B967-7EFD-9640-AD52-39C785E83B5C}"/>
              </a:ext>
            </a:extLst>
          </p:cNvPr>
          <p:cNvSpPr>
            <a:spLocks noGrp="1"/>
          </p:cNvSpPr>
          <p:nvPr>
            <p:ph idx="1"/>
          </p:nvPr>
        </p:nvSpPr>
        <p:spPr>
          <a:xfrm>
            <a:off x="609600" y="1055702"/>
            <a:ext cx="10972800" cy="4677554"/>
          </a:xfrm>
        </p:spPr>
        <p:txBody>
          <a:bodyPr/>
          <a:lstStyle/>
          <a:p>
            <a:r>
              <a:rPr lang="en-US" sz="2400" dirty="0"/>
              <a:t>Barringer, B., Ireland, D., (2019) Entrepreneurship: Successfully Launching New Ventures. Sixth edition; Global edition. Harlow, England: Pearson.</a:t>
            </a:r>
          </a:p>
          <a:p>
            <a:r>
              <a:rPr lang="en-US" sz="2400" dirty="0" err="1"/>
              <a:t>Gov.uk</a:t>
            </a:r>
            <a:r>
              <a:rPr lang="en-US" sz="2400" dirty="0"/>
              <a:t> (2020) Available at: </a:t>
            </a:r>
            <a:r>
              <a:rPr lang="en-US" sz="2400" dirty="0">
                <a:hlinkClick r:id="rId2"/>
              </a:rPr>
              <a:t>https://www.gov.uk/patent-your-invention/decide-to-apply</a:t>
            </a:r>
            <a:r>
              <a:rPr lang="en-US" sz="2400" dirty="0"/>
              <a:t> Accessed: 21</a:t>
            </a:r>
            <a:r>
              <a:rPr lang="en-US" sz="2400" baseline="30000" dirty="0"/>
              <a:t>st</a:t>
            </a:r>
            <a:r>
              <a:rPr lang="en-US" sz="2400" dirty="0"/>
              <a:t> November 2020</a:t>
            </a:r>
          </a:p>
          <a:p>
            <a:r>
              <a:rPr lang="en-US" sz="2400" dirty="0"/>
              <a:t>Hisrich, R.D., Peters, M.P., Shepherd, D.A., (2020) Entrepreneurship. Eleventh edition, New York: McGraw-Hill </a:t>
            </a:r>
          </a:p>
          <a:p>
            <a:r>
              <a:rPr lang="en-GB" sz="2400" dirty="0"/>
              <a:t>Intellectual property office (2019) Available at:</a:t>
            </a:r>
            <a:r>
              <a:rPr lang="en-US" sz="2400" dirty="0"/>
              <a:t>https://</a:t>
            </a:r>
            <a:r>
              <a:rPr lang="en-US" sz="2400" dirty="0" err="1"/>
              <a:t>assets.publishing.service.gov.uk</a:t>
            </a:r>
            <a:r>
              <a:rPr lang="en-US" sz="2400" dirty="0"/>
              <a:t>/government/uploads/system/uploads/</a:t>
            </a:r>
            <a:r>
              <a:rPr lang="en-US" sz="2400" dirty="0" err="1"/>
              <a:t>attachment_data</a:t>
            </a:r>
            <a:r>
              <a:rPr lang="en-US" sz="2400" dirty="0"/>
              <a:t>/file/841722/facts-and-figures-2018.pdf Accessed: 21</a:t>
            </a:r>
            <a:r>
              <a:rPr lang="en-US" sz="2400" baseline="30000" dirty="0"/>
              <a:t>st</a:t>
            </a:r>
            <a:r>
              <a:rPr lang="en-US" sz="2400" dirty="0"/>
              <a:t> November 2020</a:t>
            </a:r>
          </a:p>
          <a:p>
            <a:endParaRPr lang="en-GB" sz="2800" dirty="0"/>
          </a:p>
          <a:p>
            <a:endParaRPr lang="en-US" sz="2800" dirty="0"/>
          </a:p>
          <a:p>
            <a:endParaRPr lang="en-US" dirty="0"/>
          </a:p>
        </p:txBody>
      </p:sp>
      <p:sp>
        <p:nvSpPr>
          <p:cNvPr id="4" name="Date Placeholder 3">
            <a:extLst>
              <a:ext uri="{FF2B5EF4-FFF2-40B4-BE49-F238E27FC236}">
                <a16:creationId xmlns:a16="http://schemas.microsoft.com/office/drawing/2014/main" id="{6AED2AC4-6C1F-1140-9A64-E319B3BB610A}"/>
              </a:ext>
            </a:extLst>
          </p:cNvPr>
          <p:cNvSpPr>
            <a:spLocks noGrp="1"/>
          </p:cNvSpPr>
          <p:nvPr>
            <p:ph type="dt" sz="half" idx="10"/>
          </p:nvPr>
        </p:nvSpPr>
        <p:spPr/>
        <p:txBody>
          <a:bodyPr/>
          <a:lstStyle/>
          <a:p>
            <a:pPr>
              <a:defRPr/>
            </a:pPr>
            <a:fld id="{2303D31F-598B-47EE-BA37-93F097A3D676}" type="datetime1">
              <a:rPr lang="en-GB" altLang="en-US" smtClean="0"/>
              <a:pPr>
                <a:defRPr/>
              </a:pPr>
              <a:t>19/07/2025</a:t>
            </a:fld>
            <a:endParaRPr lang="en-GB" altLang="en-US"/>
          </a:p>
        </p:txBody>
      </p:sp>
      <p:sp>
        <p:nvSpPr>
          <p:cNvPr id="5" name="Slide Number Placeholder 4">
            <a:extLst>
              <a:ext uri="{FF2B5EF4-FFF2-40B4-BE49-F238E27FC236}">
                <a16:creationId xmlns:a16="http://schemas.microsoft.com/office/drawing/2014/main" id="{EAB5635A-7096-5D41-B234-F3F3DE0DF5D3}"/>
              </a:ext>
            </a:extLst>
          </p:cNvPr>
          <p:cNvSpPr>
            <a:spLocks noGrp="1"/>
          </p:cNvSpPr>
          <p:nvPr>
            <p:ph type="sldNum" sz="quarter" idx="12"/>
          </p:nvPr>
        </p:nvSpPr>
        <p:spPr/>
        <p:txBody>
          <a:bodyPr/>
          <a:lstStyle/>
          <a:p>
            <a:pPr>
              <a:defRPr/>
            </a:pPr>
            <a:fld id="{6550E941-99E4-4403-A917-B30FF69A9617}" type="slidenum">
              <a:rPr lang="en-GB" altLang="en-US" smtClean="0"/>
              <a:pPr>
                <a:defRPr/>
              </a:pPr>
              <a:t>26</a:t>
            </a:fld>
            <a:endParaRPr lang="en-GB" altLang="en-US"/>
          </a:p>
        </p:txBody>
      </p:sp>
    </p:spTree>
    <p:extLst>
      <p:ext uri="{BB962C8B-B14F-4D97-AF65-F5344CB8AC3E}">
        <p14:creationId xmlns:p14="http://schemas.microsoft.com/office/powerpoint/2010/main" val="140728895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TotalTime>
  <Words>1841</Words>
  <Application>Microsoft Office PowerPoint</Application>
  <PresentationFormat>Widescreen</PresentationFormat>
  <Paragraphs>184</Paragraphs>
  <Slides>26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Myriad Pro</vt:lpstr>
      <vt:lpstr>Aptos</vt:lpstr>
      <vt:lpstr>Arial</vt:lpstr>
      <vt:lpstr>Segoe UI Symbol</vt:lpstr>
      <vt:lpstr>Verdana</vt:lpstr>
      <vt:lpstr>20140311PresentationUWTSDTemplate</vt:lpstr>
      <vt:lpstr>LCBB5013</vt:lpstr>
      <vt:lpstr>Learning Objectives</vt:lpstr>
      <vt:lpstr>The Importance of Intellectual Property</vt:lpstr>
      <vt:lpstr>Common Mistakes Firms Make about Protecting Their Intellectual Property</vt:lpstr>
      <vt:lpstr>Determining What Intellectual Property to Legally Protect</vt:lpstr>
      <vt:lpstr>The Five Key Forms of Intellectual Property</vt:lpstr>
      <vt:lpstr>Patents (1 of 3)</vt:lpstr>
      <vt:lpstr>Patents (2 of 3)</vt:lpstr>
      <vt:lpstr>Patents (3 of 3)  </vt:lpstr>
      <vt:lpstr>Patent Infringement</vt:lpstr>
      <vt:lpstr>Trademarks</vt:lpstr>
      <vt:lpstr>Types of Trademarks</vt:lpstr>
      <vt:lpstr>What is Protected and not protected Under Trademark Law? </vt:lpstr>
      <vt:lpstr>The Process of Obtaining a Trademark</vt:lpstr>
      <vt:lpstr>Registered Design</vt:lpstr>
      <vt:lpstr>Copyrights</vt:lpstr>
      <vt:lpstr>What is Protected by a Copyright? </vt:lpstr>
      <vt:lpstr>Exclusions from Copyright Protection</vt:lpstr>
      <vt:lpstr>Obtaining a Copyright</vt:lpstr>
      <vt:lpstr>Fair Use </vt:lpstr>
      <vt:lpstr>Trade Secrets</vt:lpstr>
      <vt:lpstr>What Qualifies for Trade Secret Protection? (1 of 2)</vt:lpstr>
      <vt:lpstr>What Qualifies for Trade Secret Protection? (2 of 2)</vt:lpstr>
      <vt:lpstr>Physical Measures for Protecting  Trade Secrets</vt:lpstr>
      <vt:lpstr>Individual Activity</vt:lpstr>
      <vt:lpstr>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LCBB5001</dc:title>
  <dc:creator>Winifred Soribe</dc:creator>
  <cp:lastModifiedBy>Amer Kareem</cp:lastModifiedBy>
  <cp:revision>16</cp:revision>
  <dcterms:created xsi:type="dcterms:W3CDTF">2020-11-24T22:22:35Z</dcterms:created>
  <dcterms:modified xsi:type="dcterms:W3CDTF">2025-07-19T11:15:57Z</dcterms:modified>
</cp:coreProperties>
</file>