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1.xml" ContentType="application/xml"/>
  <Override PartName="/customXml/itemProps1.xml" ContentType="application/vnd.openxmlformats-officedocument.customXmlProperties+xml"/>
  <Override PartName="/customXml/item2.xml" ContentType="application/xml"/>
  <Override PartName="/customXml/_rels/item1.xml.rels" ContentType="application/vnd.openxmlformats-package.relationships+xml"/>
  <Override PartName="/customXml/_rels/item2.xml.rels" ContentType="application/vnd.openxmlformats-package.relationships+xml"/>
  <Override PartName="/customXml/_rels/item3.xml.rels" ContentType="application/vnd.openxmlformats-package.relationships+xml"/>
  <Override PartName="/customXml/itemProps2.xml" ContentType="application/vnd.openxmlformats-officedocument.customXmlProperties+xml"/>
  <Override PartName="/customXml/item3.xml" ContentType="application/xml"/>
  <Override PartName="/customXml/itemProps3.xml" ContentType="application/vnd.openxmlformats-officedocument.customXml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media/image1.jpeg" ContentType="image/jpeg"/>
  <Override PartName="/ppt/media/image2.jpeg" ContentType="image/jpeg"/>
  <Override PartName="/ppt/media/image3.jpeg" ContentType="image/jpeg"/>
  <Override PartName="/ppt/media/image5.png" ContentType="image/png"/>
  <Override PartName="/ppt/media/image4.png" ContentType="image/png"/>
  <Override PartName="/ppt/media/image6.png" ContentType="image/png"/>
  <Override PartName="/ppt/media/image7.png" ContentType="image/png"/>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31.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customXml" Target="../customXml/item1.xml"/><Relationship Id="rId5" Type="http://schemas.openxmlformats.org/officeDocument/2006/relationships/customXml" Target="../customXml/item2.xml"/><Relationship Id="rId6" Type="http://schemas.openxmlformats.org/officeDocument/2006/relationships/customXml" Target="../customXml/item3.xml"/><Relationship Id="rId7"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9144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3" name="PlaceHolder 2"/>
          <p:cNvSpPr>
            <a:spLocks noGrp="1"/>
          </p:cNvSpPr>
          <p:nvPr>
            <p:ph type="subTitle"/>
          </p:nvPr>
        </p:nvSpPr>
        <p:spPr>
          <a:xfrm>
            <a:off x="457200" y="1604520"/>
            <a:ext cx="8229240" cy="39772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5" name="PlaceHolder 2"/>
          <p:cNvSpPr>
            <a:spLocks noGrp="1"/>
          </p:cNvSpPr>
          <p:nvPr>
            <p:ph type="body"/>
          </p:nvPr>
        </p:nvSpPr>
        <p:spPr>
          <a:xfrm>
            <a:off x="457200" y="1604520"/>
            <a:ext cx="822924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7"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8"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457200" y="273600"/>
            <a:ext cx="8229240" cy="53078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2"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13"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
        <p:nvSpPr>
          <p:cNvPr id="14"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6"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17"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18" name="PlaceHolder 4"/>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20"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21"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22" name="PlaceHolder 4"/>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24" name="PlaceHolder 2"/>
          <p:cNvSpPr>
            <a:spLocks noGrp="1"/>
          </p:cNvSpPr>
          <p:nvPr>
            <p:ph type="body"/>
          </p:nvPr>
        </p:nvSpPr>
        <p:spPr>
          <a:xfrm>
            <a:off x="457200" y="1604520"/>
            <a:ext cx="8229240" cy="1896840"/>
          </a:xfrm>
          <a:prstGeom prst="rect">
            <a:avLst/>
          </a:prstGeom>
        </p:spPr>
        <p:txBody>
          <a:bodyPr lIns="0" rIns="0" tIns="0" bIns="0">
            <a:normAutofit/>
          </a:bodyPr>
          <a:p>
            <a:endParaRPr b="0" lang="en-GB" sz="3200" spc="-1" strike="noStrike">
              <a:latin typeface="Arial"/>
            </a:endParaRPr>
          </a:p>
        </p:txBody>
      </p:sp>
      <p:sp>
        <p:nvSpPr>
          <p:cNvPr id="25" name="PlaceHolder 3"/>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27"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28"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29"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
        <p:nvSpPr>
          <p:cNvPr id="30" name="PlaceHolder 5"/>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32" name="PlaceHolder 2"/>
          <p:cNvSpPr>
            <a:spLocks noGrp="1"/>
          </p:cNvSpPr>
          <p:nvPr>
            <p:ph type="body"/>
          </p:nvPr>
        </p:nvSpPr>
        <p:spPr>
          <a:xfrm>
            <a:off x="457200" y="1604520"/>
            <a:ext cx="2649600" cy="1896840"/>
          </a:xfrm>
          <a:prstGeom prst="rect">
            <a:avLst/>
          </a:prstGeom>
        </p:spPr>
        <p:txBody>
          <a:bodyPr lIns="0" rIns="0" tIns="0" bIns="0">
            <a:normAutofit/>
          </a:bodyPr>
          <a:p>
            <a:endParaRPr b="0" lang="en-GB" sz="3200" spc="-1" strike="noStrike">
              <a:latin typeface="Arial"/>
            </a:endParaRPr>
          </a:p>
        </p:txBody>
      </p:sp>
      <p:sp>
        <p:nvSpPr>
          <p:cNvPr id="33" name="PlaceHolder 3"/>
          <p:cNvSpPr>
            <a:spLocks noGrp="1"/>
          </p:cNvSpPr>
          <p:nvPr>
            <p:ph type="body"/>
          </p:nvPr>
        </p:nvSpPr>
        <p:spPr>
          <a:xfrm>
            <a:off x="3239640" y="1604520"/>
            <a:ext cx="2649600" cy="1896840"/>
          </a:xfrm>
          <a:prstGeom prst="rect">
            <a:avLst/>
          </a:prstGeom>
        </p:spPr>
        <p:txBody>
          <a:bodyPr lIns="0" rIns="0" tIns="0" bIns="0">
            <a:normAutofit/>
          </a:bodyPr>
          <a:p>
            <a:endParaRPr b="0" lang="en-GB" sz="3200" spc="-1" strike="noStrike">
              <a:latin typeface="Arial"/>
            </a:endParaRPr>
          </a:p>
        </p:txBody>
      </p:sp>
      <p:sp>
        <p:nvSpPr>
          <p:cNvPr id="34" name="PlaceHolder 4"/>
          <p:cNvSpPr>
            <a:spLocks noGrp="1"/>
          </p:cNvSpPr>
          <p:nvPr>
            <p:ph type="body"/>
          </p:nvPr>
        </p:nvSpPr>
        <p:spPr>
          <a:xfrm>
            <a:off x="6022080" y="1604520"/>
            <a:ext cx="2649600" cy="1896840"/>
          </a:xfrm>
          <a:prstGeom prst="rect">
            <a:avLst/>
          </a:prstGeom>
        </p:spPr>
        <p:txBody>
          <a:bodyPr lIns="0" rIns="0" tIns="0" bIns="0">
            <a:normAutofit/>
          </a:bodyPr>
          <a:p>
            <a:endParaRPr b="0" lang="en-GB" sz="3200" spc="-1" strike="noStrike">
              <a:latin typeface="Arial"/>
            </a:endParaRPr>
          </a:p>
        </p:txBody>
      </p:sp>
      <p:sp>
        <p:nvSpPr>
          <p:cNvPr id="35" name="PlaceHolder 5"/>
          <p:cNvSpPr>
            <a:spLocks noGrp="1"/>
          </p:cNvSpPr>
          <p:nvPr>
            <p:ph type="body"/>
          </p:nvPr>
        </p:nvSpPr>
        <p:spPr>
          <a:xfrm>
            <a:off x="457200" y="3682080"/>
            <a:ext cx="2649600" cy="1896840"/>
          </a:xfrm>
          <a:prstGeom prst="rect">
            <a:avLst/>
          </a:prstGeom>
        </p:spPr>
        <p:txBody>
          <a:bodyPr lIns="0" rIns="0" tIns="0" bIns="0">
            <a:normAutofit/>
          </a:bodyPr>
          <a:p>
            <a:endParaRPr b="0" lang="en-GB" sz="3200" spc="-1" strike="noStrike">
              <a:latin typeface="Arial"/>
            </a:endParaRPr>
          </a:p>
        </p:txBody>
      </p:sp>
      <p:sp>
        <p:nvSpPr>
          <p:cNvPr id="36" name="PlaceHolder 6"/>
          <p:cNvSpPr>
            <a:spLocks noGrp="1"/>
          </p:cNvSpPr>
          <p:nvPr>
            <p:ph type="body"/>
          </p:nvPr>
        </p:nvSpPr>
        <p:spPr>
          <a:xfrm>
            <a:off x="3239640" y="3682080"/>
            <a:ext cx="2649600" cy="1896840"/>
          </a:xfrm>
          <a:prstGeom prst="rect">
            <a:avLst/>
          </a:prstGeom>
        </p:spPr>
        <p:txBody>
          <a:bodyPr lIns="0" rIns="0" tIns="0" bIns="0">
            <a:normAutofit/>
          </a:bodyPr>
          <a:p>
            <a:endParaRPr b="0" lang="en-GB" sz="3200" spc="-1" strike="noStrike">
              <a:latin typeface="Arial"/>
            </a:endParaRPr>
          </a:p>
        </p:txBody>
      </p:sp>
      <p:sp>
        <p:nvSpPr>
          <p:cNvPr id="37" name="PlaceHolder 7"/>
          <p:cNvSpPr>
            <a:spLocks noGrp="1"/>
          </p:cNvSpPr>
          <p:nvPr>
            <p:ph type="body"/>
          </p:nvPr>
        </p:nvSpPr>
        <p:spPr>
          <a:xfrm>
            <a:off x="6022080" y="3682080"/>
            <a:ext cx="26496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41" name="PlaceHolder 2"/>
          <p:cNvSpPr>
            <a:spLocks noGrp="1"/>
          </p:cNvSpPr>
          <p:nvPr>
            <p:ph type="subTitle"/>
          </p:nvPr>
        </p:nvSpPr>
        <p:spPr>
          <a:xfrm>
            <a:off x="457200" y="1604520"/>
            <a:ext cx="8229240" cy="39772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43" name="PlaceHolder 2"/>
          <p:cNvSpPr>
            <a:spLocks noGrp="1"/>
          </p:cNvSpPr>
          <p:nvPr>
            <p:ph type="body"/>
          </p:nvPr>
        </p:nvSpPr>
        <p:spPr>
          <a:xfrm>
            <a:off x="457200" y="1604520"/>
            <a:ext cx="822924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45"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46"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457200" y="273600"/>
            <a:ext cx="8229240" cy="53078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50"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51"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
        <p:nvSpPr>
          <p:cNvPr id="52"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54"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55"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56" name="PlaceHolder 4"/>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58"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59"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60" name="PlaceHolder 4"/>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62" name="PlaceHolder 2"/>
          <p:cNvSpPr>
            <a:spLocks noGrp="1"/>
          </p:cNvSpPr>
          <p:nvPr>
            <p:ph type="body"/>
          </p:nvPr>
        </p:nvSpPr>
        <p:spPr>
          <a:xfrm>
            <a:off x="457200" y="1604520"/>
            <a:ext cx="8229240" cy="1896840"/>
          </a:xfrm>
          <a:prstGeom prst="rect">
            <a:avLst/>
          </a:prstGeom>
        </p:spPr>
        <p:txBody>
          <a:bodyPr lIns="0" rIns="0" tIns="0" bIns="0">
            <a:normAutofit/>
          </a:bodyPr>
          <a:p>
            <a:endParaRPr b="0" lang="en-GB" sz="3200" spc="-1" strike="noStrike">
              <a:latin typeface="Arial"/>
            </a:endParaRPr>
          </a:p>
        </p:txBody>
      </p:sp>
      <p:sp>
        <p:nvSpPr>
          <p:cNvPr id="63" name="PlaceHolder 3"/>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65"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66"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67"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
        <p:nvSpPr>
          <p:cNvPr id="68" name="PlaceHolder 5"/>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70" name="PlaceHolder 2"/>
          <p:cNvSpPr>
            <a:spLocks noGrp="1"/>
          </p:cNvSpPr>
          <p:nvPr>
            <p:ph type="body"/>
          </p:nvPr>
        </p:nvSpPr>
        <p:spPr>
          <a:xfrm>
            <a:off x="457200" y="1604520"/>
            <a:ext cx="2649600" cy="1896840"/>
          </a:xfrm>
          <a:prstGeom prst="rect">
            <a:avLst/>
          </a:prstGeom>
        </p:spPr>
        <p:txBody>
          <a:bodyPr lIns="0" rIns="0" tIns="0" bIns="0">
            <a:normAutofit/>
          </a:bodyPr>
          <a:p>
            <a:endParaRPr b="0" lang="en-GB" sz="3200" spc="-1" strike="noStrike">
              <a:latin typeface="Arial"/>
            </a:endParaRPr>
          </a:p>
        </p:txBody>
      </p:sp>
      <p:sp>
        <p:nvSpPr>
          <p:cNvPr id="71" name="PlaceHolder 3"/>
          <p:cNvSpPr>
            <a:spLocks noGrp="1"/>
          </p:cNvSpPr>
          <p:nvPr>
            <p:ph type="body"/>
          </p:nvPr>
        </p:nvSpPr>
        <p:spPr>
          <a:xfrm>
            <a:off x="3239640" y="1604520"/>
            <a:ext cx="2649600" cy="1896840"/>
          </a:xfrm>
          <a:prstGeom prst="rect">
            <a:avLst/>
          </a:prstGeom>
        </p:spPr>
        <p:txBody>
          <a:bodyPr lIns="0" rIns="0" tIns="0" bIns="0">
            <a:normAutofit/>
          </a:bodyPr>
          <a:p>
            <a:endParaRPr b="0" lang="en-GB" sz="3200" spc="-1" strike="noStrike">
              <a:latin typeface="Arial"/>
            </a:endParaRPr>
          </a:p>
        </p:txBody>
      </p:sp>
      <p:sp>
        <p:nvSpPr>
          <p:cNvPr id="72" name="PlaceHolder 4"/>
          <p:cNvSpPr>
            <a:spLocks noGrp="1"/>
          </p:cNvSpPr>
          <p:nvPr>
            <p:ph type="body"/>
          </p:nvPr>
        </p:nvSpPr>
        <p:spPr>
          <a:xfrm>
            <a:off x="6022080" y="1604520"/>
            <a:ext cx="2649600" cy="1896840"/>
          </a:xfrm>
          <a:prstGeom prst="rect">
            <a:avLst/>
          </a:prstGeom>
        </p:spPr>
        <p:txBody>
          <a:bodyPr lIns="0" rIns="0" tIns="0" bIns="0">
            <a:normAutofit/>
          </a:bodyPr>
          <a:p>
            <a:endParaRPr b="0" lang="en-GB" sz="3200" spc="-1" strike="noStrike">
              <a:latin typeface="Arial"/>
            </a:endParaRPr>
          </a:p>
        </p:txBody>
      </p:sp>
      <p:sp>
        <p:nvSpPr>
          <p:cNvPr id="73" name="PlaceHolder 5"/>
          <p:cNvSpPr>
            <a:spLocks noGrp="1"/>
          </p:cNvSpPr>
          <p:nvPr>
            <p:ph type="body"/>
          </p:nvPr>
        </p:nvSpPr>
        <p:spPr>
          <a:xfrm>
            <a:off x="457200" y="3682080"/>
            <a:ext cx="2649600" cy="1896840"/>
          </a:xfrm>
          <a:prstGeom prst="rect">
            <a:avLst/>
          </a:prstGeom>
        </p:spPr>
        <p:txBody>
          <a:bodyPr lIns="0" rIns="0" tIns="0" bIns="0">
            <a:normAutofit/>
          </a:bodyPr>
          <a:p>
            <a:endParaRPr b="0" lang="en-GB" sz="3200" spc="-1" strike="noStrike">
              <a:latin typeface="Arial"/>
            </a:endParaRPr>
          </a:p>
        </p:txBody>
      </p:sp>
      <p:sp>
        <p:nvSpPr>
          <p:cNvPr id="74" name="PlaceHolder 6"/>
          <p:cNvSpPr>
            <a:spLocks noGrp="1"/>
          </p:cNvSpPr>
          <p:nvPr>
            <p:ph type="body"/>
          </p:nvPr>
        </p:nvSpPr>
        <p:spPr>
          <a:xfrm>
            <a:off x="3239640" y="3682080"/>
            <a:ext cx="2649600" cy="1896840"/>
          </a:xfrm>
          <a:prstGeom prst="rect">
            <a:avLst/>
          </a:prstGeom>
        </p:spPr>
        <p:txBody>
          <a:bodyPr lIns="0" rIns="0" tIns="0" bIns="0">
            <a:normAutofit/>
          </a:bodyPr>
          <a:p>
            <a:endParaRPr b="0" lang="en-GB" sz="3200" spc="-1" strike="noStrike">
              <a:latin typeface="Arial"/>
            </a:endParaRPr>
          </a:p>
        </p:txBody>
      </p:sp>
      <p:sp>
        <p:nvSpPr>
          <p:cNvPr id="75" name="PlaceHolder 7"/>
          <p:cNvSpPr>
            <a:spLocks noGrp="1"/>
          </p:cNvSpPr>
          <p:nvPr>
            <p:ph type="body"/>
          </p:nvPr>
        </p:nvSpPr>
        <p:spPr>
          <a:xfrm>
            <a:off x="6022080" y="3682080"/>
            <a:ext cx="26496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9"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80" name="PlaceHolder 2"/>
          <p:cNvSpPr>
            <a:spLocks noGrp="1"/>
          </p:cNvSpPr>
          <p:nvPr>
            <p:ph type="subTitle"/>
          </p:nvPr>
        </p:nvSpPr>
        <p:spPr>
          <a:xfrm>
            <a:off x="457200" y="1604520"/>
            <a:ext cx="8229240" cy="397728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82" name="PlaceHolder 2"/>
          <p:cNvSpPr>
            <a:spLocks noGrp="1"/>
          </p:cNvSpPr>
          <p:nvPr>
            <p:ph type="body"/>
          </p:nvPr>
        </p:nvSpPr>
        <p:spPr>
          <a:xfrm>
            <a:off x="457200" y="1604520"/>
            <a:ext cx="822924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3"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84"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85"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6"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7" name="PlaceHolder 1"/>
          <p:cNvSpPr>
            <a:spLocks noGrp="1"/>
          </p:cNvSpPr>
          <p:nvPr>
            <p:ph type="subTitle"/>
          </p:nvPr>
        </p:nvSpPr>
        <p:spPr>
          <a:xfrm>
            <a:off x="457200" y="273600"/>
            <a:ext cx="8229240" cy="53078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8"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89"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90" name="PlaceHolder 3"/>
          <p:cNvSpPr>
            <a:spLocks noGrp="1"/>
          </p:cNvSpPr>
          <p:nvPr>
            <p:ph type="body"/>
          </p:nvPr>
        </p:nvSpPr>
        <p:spPr>
          <a:xfrm>
            <a:off x="4674240" y="1604520"/>
            <a:ext cx="4015800" cy="3977280"/>
          </a:xfrm>
          <a:prstGeom prst="rect">
            <a:avLst/>
          </a:prstGeom>
        </p:spPr>
        <p:txBody>
          <a:bodyPr lIns="0" rIns="0" tIns="0" bIns="0">
            <a:normAutofit/>
          </a:bodyPr>
          <a:p>
            <a:endParaRPr b="0" lang="en-GB" sz="3200" spc="-1" strike="noStrike">
              <a:latin typeface="Arial"/>
            </a:endParaRPr>
          </a:p>
        </p:txBody>
      </p:sp>
      <p:sp>
        <p:nvSpPr>
          <p:cNvPr id="91"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93" name="PlaceHolder 2"/>
          <p:cNvSpPr>
            <a:spLocks noGrp="1"/>
          </p:cNvSpPr>
          <p:nvPr>
            <p:ph type="body"/>
          </p:nvPr>
        </p:nvSpPr>
        <p:spPr>
          <a:xfrm>
            <a:off x="457200" y="1604520"/>
            <a:ext cx="4015800" cy="3977280"/>
          </a:xfrm>
          <a:prstGeom prst="rect">
            <a:avLst/>
          </a:prstGeom>
        </p:spPr>
        <p:txBody>
          <a:bodyPr lIns="0" rIns="0" tIns="0" bIns="0">
            <a:normAutofit/>
          </a:bodyPr>
          <a:p>
            <a:endParaRPr b="0" lang="en-GB" sz="3200" spc="-1" strike="noStrike">
              <a:latin typeface="Arial"/>
            </a:endParaRPr>
          </a:p>
        </p:txBody>
      </p:sp>
      <p:sp>
        <p:nvSpPr>
          <p:cNvPr id="94"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95" name="PlaceHolder 4"/>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97"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98"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99" name="PlaceHolder 4"/>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01" name="PlaceHolder 2"/>
          <p:cNvSpPr>
            <a:spLocks noGrp="1"/>
          </p:cNvSpPr>
          <p:nvPr>
            <p:ph type="body"/>
          </p:nvPr>
        </p:nvSpPr>
        <p:spPr>
          <a:xfrm>
            <a:off x="457200" y="1604520"/>
            <a:ext cx="8229240" cy="1896840"/>
          </a:xfrm>
          <a:prstGeom prst="rect">
            <a:avLst/>
          </a:prstGeom>
        </p:spPr>
        <p:txBody>
          <a:bodyPr lIns="0" rIns="0" tIns="0" bIns="0">
            <a:normAutofit/>
          </a:bodyPr>
          <a:p>
            <a:endParaRPr b="0" lang="en-GB" sz="3200" spc="-1" strike="noStrike">
              <a:latin typeface="Arial"/>
            </a:endParaRPr>
          </a:p>
        </p:txBody>
      </p:sp>
      <p:sp>
        <p:nvSpPr>
          <p:cNvPr id="102" name="PlaceHolder 3"/>
          <p:cNvSpPr>
            <a:spLocks noGrp="1"/>
          </p:cNvSpPr>
          <p:nvPr>
            <p:ph type="body"/>
          </p:nvPr>
        </p:nvSpPr>
        <p:spPr>
          <a:xfrm>
            <a:off x="457200" y="3682080"/>
            <a:ext cx="822924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04" name="PlaceHolder 2"/>
          <p:cNvSpPr>
            <a:spLocks noGrp="1"/>
          </p:cNvSpPr>
          <p:nvPr>
            <p:ph type="body"/>
          </p:nvPr>
        </p:nvSpPr>
        <p:spPr>
          <a:xfrm>
            <a:off x="457200" y="1604520"/>
            <a:ext cx="4015800" cy="1896840"/>
          </a:xfrm>
          <a:prstGeom prst="rect">
            <a:avLst/>
          </a:prstGeom>
        </p:spPr>
        <p:txBody>
          <a:bodyPr lIns="0" rIns="0" tIns="0" bIns="0">
            <a:normAutofit/>
          </a:bodyPr>
          <a:p>
            <a:endParaRPr b="0" lang="en-GB" sz="3200" spc="-1" strike="noStrike">
              <a:latin typeface="Arial"/>
            </a:endParaRPr>
          </a:p>
        </p:txBody>
      </p:sp>
      <p:sp>
        <p:nvSpPr>
          <p:cNvPr id="105" name="PlaceHolder 3"/>
          <p:cNvSpPr>
            <a:spLocks noGrp="1"/>
          </p:cNvSpPr>
          <p:nvPr>
            <p:ph type="body"/>
          </p:nvPr>
        </p:nvSpPr>
        <p:spPr>
          <a:xfrm>
            <a:off x="4674240" y="1604520"/>
            <a:ext cx="4015800" cy="1896840"/>
          </a:xfrm>
          <a:prstGeom prst="rect">
            <a:avLst/>
          </a:prstGeom>
        </p:spPr>
        <p:txBody>
          <a:bodyPr lIns="0" rIns="0" tIns="0" bIns="0">
            <a:normAutofit/>
          </a:bodyPr>
          <a:p>
            <a:endParaRPr b="0" lang="en-GB" sz="3200" spc="-1" strike="noStrike">
              <a:latin typeface="Arial"/>
            </a:endParaRPr>
          </a:p>
        </p:txBody>
      </p:sp>
      <p:sp>
        <p:nvSpPr>
          <p:cNvPr id="106" name="PlaceHolder 4"/>
          <p:cNvSpPr>
            <a:spLocks noGrp="1"/>
          </p:cNvSpPr>
          <p:nvPr>
            <p:ph type="body"/>
          </p:nvPr>
        </p:nvSpPr>
        <p:spPr>
          <a:xfrm>
            <a:off x="457200" y="3682080"/>
            <a:ext cx="4015800" cy="1896840"/>
          </a:xfrm>
          <a:prstGeom prst="rect">
            <a:avLst/>
          </a:prstGeom>
        </p:spPr>
        <p:txBody>
          <a:bodyPr lIns="0" rIns="0" tIns="0" bIns="0">
            <a:normAutofit/>
          </a:bodyPr>
          <a:p>
            <a:endParaRPr b="0" lang="en-GB" sz="3200" spc="-1" strike="noStrike">
              <a:latin typeface="Arial"/>
            </a:endParaRPr>
          </a:p>
        </p:txBody>
      </p:sp>
      <p:sp>
        <p:nvSpPr>
          <p:cNvPr id="107" name="PlaceHolder 5"/>
          <p:cNvSpPr>
            <a:spLocks noGrp="1"/>
          </p:cNvSpPr>
          <p:nvPr>
            <p:ph type="body"/>
          </p:nvPr>
        </p:nvSpPr>
        <p:spPr>
          <a:xfrm>
            <a:off x="4674240" y="3682080"/>
            <a:ext cx="4015800" cy="18968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457200" y="273600"/>
            <a:ext cx="8229240" cy="1144800"/>
          </a:xfrm>
          <a:prstGeom prst="rect">
            <a:avLst/>
          </a:prstGeom>
        </p:spPr>
        <p:txBody>
          <a:bodyPr lIns="0" rIns="0" tIns="0" bIns="0" anchor="ctr">
            <a:noAutofit/>
          </a:bodyPr>
          <a:p>
            <a:pPr algn="ctr"/>
            <a:endParaRPr b="0" lang="en-GB" sz="4400" spc="-1" strike="noStrike">
              <a:latin typeface="Arial"/>
            </a:endParaRPr>
          </a:p>
        </p:txBody>
      </p:sp>
      <p:sp>
        <p:nvSpPr>
          <p:cNvPr id="109" name="PlaceHolder 2"/>
          <p:cNvSpPr>
            <a:spLocks noGrp="1"/>
          </p:cNvSpPr>
          <p:nvPr>
            <p:ph type="body"/>
          </p:nvPr>
        </p:nvSpPr>
        <p:spPr>
          <a:xfrm>
            <a:off x="457200" y="1604520"/>
            <a:ext cx="2649600" cy="1896840"/>
          </a:xfrm>
          <a:prstGeom prst="rect">
            <a:avLst/>
          </a:prstGeom>
        </p:spPr>
        <p:txBody>
          <a:bodyPr lIns="0" rIns="0" tIns="0" bIns="0">
            <a:normAutofit/>
          </a:bodyPr>
          <a:p>
            <a:endParaRPr b="0" lang="en-GB" sz="3200" spc="-1" strike="noStrike">
              <a:latin typeface="Arial"/>
            </a:endParaRPr>
          </a:p>
        </p:txBody>
      </p:sp>
      <p:sp>
        <p:nvSpPr>
          <p:cNvPr id="110" name="PlaceHolder 3"/>
          <p:cNvSpPr>
            <a:spLocks noGrp="1"/>
          </p:cNvSpPr>
          <p:nvPr>
            <p:ph type="body"/>
          </p:nvPr>
        </p:nvSpPr>
        <p:spPr>
          <a:xfrm>
            <a:off x="3239640" y="1604520"/>
            <a:ext cx="2649600" cy="1896840"/>
          </a:xfrm>
          <a:prstGeom prst="rect">
            <a:avLst/>
          </a:prstGeom>
        </p:spPr>
        <p:txBody>
          <a:bodyPr lIns="0" rIns="0" tIns="0" bIns="0">
            <a:normAutofit/>
          </a:bodyPr>
          <a:p>
            <a:endParaRPr b="0" lang="en-GB" sz="3200" spc="-1" strike="noStrike">
              <a:latin typeface="Arial"/>
            </a:endParaRPr>
          </a:p>
        </p:txBody>
      </p:sp>
      <p:sp>
        <p:nvSpPr>
          <p:cNvPr id="111" name="PlaceHolder 4"/>
          <p:cNvSpPr>
            <a:spLocks noGrp="1"/>
          </p:cNvSpPr>
          <p:nvPr>
            <p:ph type="body"/>
          </p:nvPr>
        </p:nvSpPr>
        <p:spPr>
          <a:xfrm>
            <a:off x="6022080" y="1604520"/>
            <a:ext cx="2649600" cy="1896840"/>
          </a:xfrm>
          <a:prstGeom prst="rect">
            <a:avLst/>
          </a:prstGeom>
        </p:spPr>
        <p:txBody>
          <a:bodyPr lIns="0" rIns="0" tIns="0" bIns="0">
            <a:normAutofit/>
          </a:bodyPr>
          <a:p>
            <a:endParaRPr b="0" lang="en-GB" sz="3200" spc="-1" strike="noStrike">
              <a:latin typeface="Arial"/>
            </a:endParaRPr>
          </a:p>
        </p:txBody>
      </p:sp>
      <p:sp>
        <p:nvSpPr>
          <p:cNvPr id="112" name="PlaceHolder 5"/>
          <p:cNvSpPr>
            <a:spLocks noGrp="1"/>
          </p:cNvSpPr>
          <p:nvPr>
            <p:ph type="body"/>
          </p:nvPr>
        </p:nvSpPr>
        <p:spPr>
          <a:xfrm>
            <a:off x="457200" y="3682080"/>
            <a:ext cx="2649600" cy="1896840"/>
          </a:xfrm>
          <a:prstGeom prst="rect">
            <a:avLst/>
          </a:prstGeom>
        </p:spPr>
        <p:txBody>
          <a:bodyPr lIns="0" rIns="0" tIns="0" bIns="0">
            <a:normAutofit/>
          </a:bodyPr>
          <a:p>
            <a:endParaRPr b="0" lang="en-GB" sz="3200" spc="-1" strike="noStrike">
              <a:latin typeface="Arial"/>
            </a:endParaRPr>
          </a:p>
        </p:txBody>
      </p:sp>
      <p:sp>
        <p:nvSpPr>
          <p:cNvPr id="113" name="PlaceHolder 6"/>
          <p:cNvSpPr>
            <a:spLocks noGrp="1"/>
          </p:cNvSpPr>
          <p:nvPr>
            <p:ph type="body"/>
          </p:nvPr>
        </p:nvSpPr>
        <p:spPr>
          <a:xfrm>
            <a:off x="3239640" y="3682080"/>
            <a:ext cx="2649600" cy="1896840"/>
          </a:xfrm>
          <a:prstGeom prst="rect">
            <a:avLst/>
          </a:prstGeom>
        </p:spPr>
        <p:txBody>
          <a:bodyPr lIns="0" rIns="0" tIns="0" bIns="0">
            <a:normAutofit/>
          </a:bodyPr>
          <a:p>
            <a:endParaRPr b="0" lang="en-GB" sz="3200" spc="-1" strike="noStrike">
              <a:latin typeface="Arial"/>
            </a:endParaRPr>
          </a:p>
        </p:txBody>
      </p:sp>
      <p:sp>
        <p:nvSpPr>
          <p:cNvPr id="114" name="PlaceHolder 7"/>
          <p:cNvSpPr>
            <a:spLocks noGrp="1"/>
          </p:cNvSpPr>
          <p:nvPr>
            <p:ph type="body"/>
          </p:nvPr>
        </p:nvSpPr>
        <p:spPr>
          <a:xfrm>
            <a:off x="6022080" y="3682080"/>
            <a:ext cx="2649600" cy="1896840"/>
          </a:xfrm>
          <a:prstGeom prst="rect">
            <a:avLst/>
          </a:prstGeom>
        </p:spPr>
        <p:txBody>
          <a:bodyPr lIns="0" rIns="0" tIns="0" bIns="0">
            <a:normAutofit/>
          </a:bodyPr>
          <a:p>
            <a:endParaRPr b="0" lang="en-GB"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2.jpeg"/><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slideLayout" Target="../slideLayouts/slideLayout23.xml"/><Relationship Id="rId14"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3.jpe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457200" y="273600"/>
            <a:ext cx="8229240" cy="1144800"/>
          </a:xfrm>
          <a:prstGeom prst="rect">
            <a:avLst/>
          </a:prstGeom>
        </p:spPr>
        <p:txBody>
          <a:bodyPr lIns="0" rIns="0" tIns="0" bIns="0" anchor="ctr">
            <a:noAutofit/>
          </a:bodyPr>
          <a:p>
            <a:pPr algn="ctr"/>
            <a:r>
              <a:rPr b="0" lang="en-GB" sz="4400" spc="-1" strike="noStrike">
                <a:latin typeface="Arial"/>
              </a:rPr>
              <a:t>Click to edit the title text format</a:t>
            </a:r>
            <a:endParaRPr b="0" lang="en-GB" sz="4400" spc="-1" strike="noStrike">
              <a:latin typeface="Arial"/>
            </a:endParaRPr>
          </a:p>
        </p:txBody>
      </p:sp>
      <p:sp>
        <p:nvSpPr>
          <p:cNvPr id="1"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457200" y="273600"/>
            <a:ext cx="8229240" cy="1144800"/>
          </a:xfrm>
          <a:prstGeom prst="rect">
            <a:avLst/>
          </a:prstGeom>
        </p:spPr>
        <p:txBody>
          <a:bodyPr lIns="0" rIns="0" tIns="0" bIns="0" anchor="ctr">
            <a:noAutofit/>
          </a:bodyPr>
          <a:p>
            <a:pPr algn="ctr"/>
            <a:r>
              <a:rPr b="0" lang="en-GB" sz="4400" spc="-1" strike="noStrike">
                <a:latin typeface="Arial"/>
              </a:rPr>
              <a:t>Click to edit the title text format</a:t>
            </a:r>
            <a:endParaRPr b="0" lang="en-GB" sz="4400" spc="-1" strike="noStrike">
              <a:latin typeface="Arial"/>
            </a:endParaRPr>
          </a:p>
        </p:txBody>
      </p:sp>
      <p:sp>
        <p:nvSpPr>
          <p:cNvPr id="39" name="PlaceHolder 2"/>
          <p:cNvSpPr>
            <a:spLocks noGrp="1"/>
          </p:cNvSpPr>
          <p:nvPr>
            <p:ph type="body"/>
          </p:nvPr>
        </p:nvSpPr>
        <p:spPr>
          <a:xfrm>
            <a:off x="457200" y="1604520"/>
            <a:ext cx="82292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76" name="PlaceHolder 1"/>
          <p:cNvSpPr>
            <a:spLocks noGrp="1"/>
          </p:cNvSpPr>
          <p:nvPr>
            <p:ph type="title"/>
          </p:nvPr>
        </p:nvSpPr>
        <p:spPr>
          <a:xfrm>
            <a:off x="457200" y="273600"/>
            <a:ext cx="8228880" cy="1144440"/>
          </a:xfrm>
          <a:prstGeom prst="rect">
            <a:avLst/>
          </a:prstGeom>
        </p:spPr>
        <p:txBody>
          <a:bodyPr lIns="0" rIns="0" tIns="0" bIns="0" anchor="ctr">
            <a:noAutofit/>
          </a:bodyPr>
          <a:p>
            <a:r>
              <a:rPr b="0" lang="en-GB" sz="1800" spc="-1" strike="noStrike">
                <a:latin typeface="Arial"/>
              </a:rPr>
              <a:t>Click to edit the title text format</a:t>
            </a:r>
            <a:endParaRPr b="0" lang="en-GB" sz="1800" spc="-1" strike="noStrike">
              <a:latin typeface="Arial"/>
            </a:endParaRPr>
          </a:p>
        </p:txBody>
      </p:sp>
      <p:sp>
        <p:nvSpPr>
          <p:cNvPr id="77" name="PlaceHolder 2"/>
          <p:cNvSpPr>
            <a:spLocks noGrp="1"/>
          </p:cNvSpPr>
          <p:nvPr>
            <p:ph type="body"/>
          </p:nvPr>
        </p:nvSpPr>
        <p:spPr>
          <a:xfrm>
            <a:off x="457200" y="1604520"/>
            <a:ext cx="4015440" cy="397692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1800" spc="-1" strike="noStrike">
                <a:latin typeface="Arial"/>
              </a:rPr>
              <a:t>Click to edit the outline text format</a:t>
            </a:r>
            <a:endParaRPr b="0" lang="en-GB" sz="1800" spc="-1" strike="noStrike">
              <a:latin typeface="Arial"/>
            </a:endParaRPr>
          </a:p>
          <a:p>
            <a:pPr lvl="1" marL="864000" indent="-324000">
              <a:spcBef>
                <a:spcPts val="1134"/>
              </a:spcBef>
              <a:buClr>
                <a:srgbClr val="000000"/>
              </a:buClr>
              <a:buSzPct val="75000"/>
              <a:buFont typeface="Symbol" charset="2"/>
              <a:buChar char=""/>
            </a:pPr>
            <a:r>
              <a:rPr b="0" lang="en-GB" sz="1800" spc="-1" strike="noStrike">
                <a:latin typeface="Arial"/>
              </a:rPr>
              <a:t>Second Outline Level</a:t>
            </a:r>
            <a:endParaRPr b="0" lang="en-GB" sz="1800" spc="-1" strike="noStrike">
              <a:latin typeface="Arial"/>
            </a:endParaRPr>
          </a:p>
          <a:p>
            <a:pPr lvl="2" marL="1296000" indent="-288000">
              <a:spcBef>
                <a:spcPts val="850"/>
              </a:spcBef>
              <a:buClr>
                <a:srgbClr val="000000"/>
              </a:buClr>
              <a:buSzPct val="45000"/>
              <a:buFont typeface="Wingdings" charset="2"/>
              <a:buChar char=""/>
            </a:pPr>
            <a:r>
              <a:rPr b="0" lang="en-GB" sz="1800" spc="-1" strike="noStrike">
                <a:latin typeface="Arial"/>
              </a:rPr>
              <a:t>Third Outline Level</a:t>
            </a:r>
            <a:endParaRPr b="0" lang="en-GB" sz="1800" spc="-1" strike="noStrike">
              <a:latin typeface="Arial"/>
            </a:endParaRPr>
          </a:p>
          <a:p>
            <a:pPr lvl="3" marL="1728000" indent="-216000">
              <a:spcBef>
                <a:spcPts val="567"/>
              </a:spcBef>
              <a:buClr>
                <a:srgbClr val="000000"/>
              </a:buClr>
              <a:buSzPct val="75000"/>
              <a:buFont typeface="Symbol" charset="2"/>
              <a:buChar char=""/>
            </a:pPr>
            <a:r>
              <a:rPr b="0" lang="en-GB" sz="1800" spc="-1" strike="noStrike">
                <a:latin typeface="Arial"/>
              </a:rPr>
              <a:t>Fourth Outline Level</a:t>
            </a:r>
            <a:endParaRPr b="0" lang="en-GB" sz="1800" spc="-1" strike="noStrike">
              <a:latin typeface="Arial"/>
            </a:endParaRPr>
          </a:p>
          <a:p>
            <a:pPr lvl="4" marL="2160000" indent="-216000">
              <a:spcBef>
                <a:spcPts val="283"/>
              </a:spcBef>
              <a:buClr>
                <a:srgbClr val="000000"/>
              </a:buClr>
              <a:buSzPct val="45000"/>
              <a:buFont typeface="Wingdings" charset="2"/>
              <a:buChar char=""/>
            </a:pPr>
            <a:r>
              <a:rPr b="0" lang="en-GB" sz="1800" spc="-1" strike="noStrike">
                <a:latin typeface="Arial"/>
              </a:rPr>
              <a:t>Fifth Outline Level</a:t>
            </a:r>
            <a:endParaRPr b="0" lang="en-GB" sz="1800" spc="-1" strike="noStrike">
              <a:latin typeface="Arial"/>
            </a:endParaRPr>
          </a:p>
          <a:p>
            <a:pPr lvl="5" marL="2592000" indent="-216000">
              <a:spcBef>
                <a:spcPts val="283"/>
              </a:spcBef>
              <a:buClr>
                <a:srgbClr val="000000"/>
              </a:buClr>
              <a:buSzPct val="45000"/>
              <a:buFont typeface="Wingdings" charset="2"/>
              <a:buChar char=""/>
            </a:pPr>
            <a:r>
              <a:rPr b="0" lang="en-GB" sz="1800" spc="-1" strike="noStrike">
                <a:latin typeface="Arial"/>
              </a:rPr>
              <a:t>Sixth Outline Level</a:t>
            </a:r>
            <a:endParaRPr b="0" lang="en-GB" sz="1800" spc="-1" strike="noStrike">
              <a:latin typeface="Arial"/>
            </a:endParaRPr>
          </a:p>
          <a:p>
            <a:pPr lvl="6" marL="3024000" indent="-216000">
              <a:spcBef>
                <a:spcPts val="283"/>
              </a:spcBef>
              <a:buClr>
                <a:srgbClr val="000000"/>
              </a:buClr>
              <a:buSzPct val="45000"/>
              <a:buFont typeface="Wingdings" charset="2"/>
              <a:buChar char=""/>
            </a:pPr>
            <a:r>
              <a:rPr b="0" lang="en-GB" sz="1800" spc="-1" strike="noStrike">
                <a:latin typeface="Arial"/>
              </a:rPr>
              <a:t>Seventh Outline Level</a:t>
            </a:r>
            <a:endParaRPr b="0" lang="en-GB" sz="1800" spc="-1" strike="noStrike">
              <a:latin typeface="Arial"/>
            </a:endParaRPr>
          </a:p>
        </p:txBody>
      </p:sp>
      <p:sp>
        <p:nvSpPr>
          <p:cNvPr id="78" name="PlaceHolder 3"/>
          <p:cNvSpPr>
            <a:spLocks noGrp="1"/>
          </p:cNvSpPr>
          <p:nvPr>
            <p:ph type="body"/>
          </p:nvPr>
        </p:nvSpPr>
        <p:spPr>
          <a:xfrm>
            <a:off x="4674240" y="1604520"/>
            <a:ext cx="4015440" cy="397692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1800" spc="-1" strike="noStrike">
                <a:latin typeface="Arial"/>
              </a:rPr>
              <a:t>Click to edit the outline text format</a:t>
            </a:r>
            <a:endParaRPr b="0" lang="en-GB" sz="1800" spc="-1" strike="noStrike">
              <a:latin typeface="Arial"/>
            </a:endParaRPr>
          </a:p>
          <a:p>
            <a:pPr lvl="1" marL="864000" indent="-324000">
              <a:spcBef>
                <a:spcPts val="1134"/>
              </a:spcBef>
              <a:buClr>
                <a:srgbClr val="000000"/>
              </a:buClr>
              <a:buSzPct val="75000"/>
              <a:buFont typeface="Symbol" charset="2"/>
              <a:buChar char=""/>
            </a:pPr>
            <a:r>
              <a:rPr b="0" lang="en-GB" sz="1800" spc="-1" strike="noStrike">
                <a:latin typeface="Arial"/>
              </a:rPr>
              <a:t>Second Outline Level</a:t>
            </a:r>
            <a:endParaRPr b="0" lang="en-GB" sz="1800" spc="-1" strike="noStrike">
              <a:latin typeface="Arial"/>
            </a:endParaRPr>
          </a:p>
          <a:p>
            <a:pPr lvl="2" marL="1296000" indent="-288000">
              <a:spcBef>
                <a:spcPts val="850"/>
              </a:spcBef>
              <a:buClr>
                <a:srgbClr val="000000"/>
              </a:buClr>
              <a:buSzPct val="45000"/>
              <a:buFont typeface="Wingdings" charset="2"/>
              <a:buChar char=""/>
            </a:pPr>
            <a:r>
              <a:rPr b="0" lang="en-GB" sz="1800" spc="-1" strike="noStrike">
                <a:latin typeface="Arial"/>
              </a:rPr>
              <a:t>Third Outline Level</a:t>
            </a:r>
            <a:endParaRPr b="0" lang="en-GB" sz="1800" spc="-1" strike="noStrike">
              <a:latin typeface="Arial"/>
            </a:endParaRPr>
          </a:p>
          <a:p>
            <a:pPr lvl="3" marL="1728000" indent="-216000">
              <a:spcBef>
                <a:spcPts val="567"/>
              </a:spcBef>
              <a:buClr>
                <a:srgbClr val="000000"/>
              </a:buClr>
              <a:buSzPct val="75000"/>
              <a:buFont typeface="Symbol" charset="2"/>
              <a:buChar char=""/>
            </a:pPr>
            <a:r>
              <a:rPr b="0" lang="en-GB" sz="1800" spc="-1" strike="noStrike">
                <a:latin typeface="Arial"/>
              </a:rPr>
              <a:t>Fourth Outline Level</a:t>
            </a:r>
            <a:endParaRPr b="0" lang="en-GB" sz="1800" spc="-1" strike="noStrike">
              <a:latin typeface="Arial"/>
            </a:endParaRPr>
          </a:p>
          <a:p>
            <a:pPr lvl="4" marL="2160000" indent="-216000">
              <a:spcBef>
                <a:spcPts val="283"/>
              </a:spcBef>
              <a:buClr>
                <a:srgbClr val="000000"/>
              </a:buClr>
              <a:buSzPct val="45000"/>
              <a:buFont typeface="Wingdings" charset="2"/>
              <a:buChar char=""/>
            </a:pPr>
            <a:r>
              <a:rPr b="0" lang="en-GB" sz="1800" spc="-1" strike="noStrike">
                <a:latin typeface="Arial"/>
              </a:rPr>
              <a:t>Fifth Outline Level</a:t>
            </a:r>
            <a:endParaRPr b="0" lang="en-GB" sz="1800" spc="-1" strike="noStrike">
              <a:latin typeface="Arial"/>
            </a:endParaRPr>
          </a:p>
          <a:p>
            <a:pPr lvl="5" marL="2592000" indent="-216000">
              <a:spcBef>
                <a:spcPts val="283"/>
              </a:spcBef>
              <a:buClr>
                <a:srgbClr val="000000"/>
              </a:buClr>
              <a:buSzPct val="45000"/>
              <a:buFont typeface="Wingdings" charset="2"/>
              <a:buChar char=""/>
            </a:pPr>
            <a:r>
              <a:rPr b="0" lang="en-GB" sz="1800" spc="-1" strike="noStrike">
                <a:latin typeface="Arial"/>
              </a:rPr>
              <a:t>Sixth Outline Level</a:t>
            </a:r>
            <a:endParaRPr b="0" lang="en-GB" sz="1800" spc="-1" strike="noStrike">
              <a:latin typeface="Arial"/>
            </a:endParaRPr>
          </a:p>
          <a:p>
            <a:pPr lvl="6" marL="3024000" indent="-216000">
              <a:spcBef>
                <a:spcPts val="283"/>
              </a:spcBef>
              <a:buClr>
                <a:srgbClr val="000000"/>
              </a:buClr>
              <a:buSzPct val="45000"/>
              <a:buFont typeface="Wingdings" charset="2"/>
              <a:buChar char=""/>
            </a:pPr>
            <a:r>
              <a:rPr b="0" lang="en-GB" sz="1800" spc="-1" strike="noStrike">
                <a:latin typeface="Arial"/>
              </a:rPr>
              <a:t>Seventh Outline Level</a:t>
            </a:r>
            <a:endParaRPr b="0" lang="en-GB" sz="18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hyperlink" Target="http://www.perseus.tufts.edu/hopper/collection?collection=Perseus:collection:Greco-Roman" TargetMode="External"/><Relationship Id="rId2" Type="http://schemas.openxmlformats.org/officeDocument/2006/relationships/hyperlink" Target="http://classics.mit.edu/index.html" TargetMode="External"/><Relationship Id="rId3" Type="http://schemas.openxmlformats.org/officeDocument/2006/relationships/hyperlink" Target="https://www.theoi.com/" TargetMode="External"/><Relationship Id="rId4"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28.xml"/>
</Relationships>
</file>

<file path=ppt/slides/_rels/slide10.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hyperlink" Target="https://www.cvaonline.org/cva/" TargetMode="External"/><Relationship Id="rId2" Type="http://schemas.openxmlformats.org/officeDocument/2006/relationships/hyperlink" Target="https://www.cvaonline.org/cva/" TargetMode="External"/><Relationship Id="rId3" Type="http://schemas.openxmlformats.org/officeDocument/2006/relationships/hyperlink" Target="https://www.beazley.ox.ac.uk/pottery/default.htm" TargetMode="External"/><Relationship Id="rId4"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5" name="Title 3"/>
          <p:cNvSpPr/>
          <p:nvPr/>
        </p:nvSpPr>
        <p:spPr>
          <a:xfrm>
            <a:off x="685800" y="1845000"/>
            <a:ext cx="7770600" cy="1180080"/>
          </a:xfrm>
          <a:prstGeom prst="rect">
            <a:avLst/>
          </a:prstGeom>
          <a:noFill/>
          <a:ln w="0">
            <a:noFill/>
          </a:ln>
        </p:spPr>
        <p:style>
          <a:lnRef idx="0"/>
          <a:fillRef idx="0"/>
          <a:effectRef idx="0"/>
          <a:fontRef idx="minor"/>
        </p:style>
        <p:txBody>
          <a:bodyPr lIns="90000" rIns="90000" tIns="45000" bIns="45000" anchor="ctr">
            <a:normAutofit fontScale="47000"/>
          </a:bodyPr>
          <a:p>
            <a:pPr algn="ctr">
              <a:lnSpc>
                <a:spcPct val="100000"/>
              </a:lnSpc>
            </a:pPr>
            <a:r>
              <a:rPr b="0" lang="en-GB" sz="4400" spc="-1" strike="noStrike">
                <a:solidFill>
                  <a:srgbClr val="ffffff"/>
                </a:solidFill>
                <a:latin typeface="Palatino Linotype"/>
                <a:ea typeface="DejaVu Sans"/>
              </a:rPr>
              <a:t>Myth and mythology: How Stories Shape the World</a:t>
            </a:r>
            <a:br/>
            <a:endParaRPr b="0" lang="en-GB" sz="4400" spc="-1" strike="noStrike">
              <a:latin typeface="Arial"/>
            </a:endParaRPr>
          </a:p>
        </p:txBody>
      </p:sp>
      <p:sp>
        <p:nvSpPr>
          <p:cNvPr id="116" name="Subtitle 6"/>
          <p:cNvSpPr/>
          <p:nvPr/>
        </p:nvSpPr>
        <p:spPr>
          <a:xfrm>
            <a:off x="2627640" y="2925000"/>
            <a:ext cx="5110920" cy="1750680"/>
          </a:xfrm>
          <a:prstGeom prst="rect">
            <a:avLst/>
          </a:prstGeom>
          <a:noFill/>
          <a:ln w="0">
            <a:noFill/>
          </a:ln>
        </p:spPr>
        <p:style>
          <a:lnRef idx="0"/>
          <a:fillRef idx="0"/>
          <a:effectRef idx="0"/>
          <a:fontRef idx="minor"/>
        </p:style>
        <p:txBody>
          <a:bodyPr lIns="90000" rIns="90000" tIns="45000" bIns="45000">
            <a:normAutofit/>
          </a:bodyPr>
          <a:p>
            <a:pPr algn="ctr">
              <a:lnSpc>
                <a:spcPct val="100000"/>
              </a:lnSpc>
              <a:spcBef>
                <a:spcPts val="400"/>
              </a:spcBef>
              <a:tabLst>
                <a:tab algn="l" pos="0"/>
              </a:tabLst>
            </a:pPr>
            <a:r>
              <a:rPr b="0" lang="en-GB" sz="2000" spc="-1" strike="noStrike">
                <a:solidFill>
                  <a:srgbClr val="ffffff"/>
                </a:solidFill>
                <a:latin typeface="Palatino Linotype"/>
                <a:ea typeface="DejaVu Sans"/>
              </a:rPr>
              <a:t>Professor Ruth Parkes</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7" name="Title 1"/>
          <p:cNvSpPr/>
          <p:nvPr/>
        </p:nvSpPr>
        <p:spPr>
          <a:xfrm>
            <a:off x="457200" y="274680"/>
            <a:ext cx="8227800" cy="114120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pPr>
            <a:r>
              <a:rPr b="0" lang="sv-SE" sz="4400" spc="-1" strike="noStrike">
                <a:solidFill>
                  <a:srgbClr val="000000"/>
                </a:solidFill>
                <a:latin typeface="Palatino Linotype"/>
                <a:ea typeface="DejaVu Sans"/>
              </a:rPr>
              <a:t>Graeco-Roman textual sources</a:t>
            </a:r>
            <a:endParaRPr b="0" lang="en-GB" sz="4400" spc="-1" strike="noStrike">
              <a:latin typeface="Arial"/>
            </a:endParaRPr>
          </a:p>
        </p:txBody>
      </p:sp>
      <p:sp>
        <p:nvSpPr>
          <p:cNvPr id="118" name="Content Placeholder 2"/>
          <p:cNvSpPr/>
          <p:nvPr/>
        </p:nvSpPr>
        <p:spPr>
          <a:xfrm>
            <a:off x="457200" y="1600200"/>
            <a:ext cx="8227800" cy="3915360"/>
          </a:xfrm>
          <a:prstGeom prst="rect">
            <a:avLst/>
          </a:prstGeom>
          <a:noFill/>
          <a:ln w="0">
            <a:noFill/>
          </a:ln>
        </p:spPr>
        <p:style>
          <a:lnRef idx="0"/>
          <a:fillRef idx="0"/>
          <a:effectRef idx="0"/>
          <a:fontRef idx="minor"/>
        </p:style>
        <p:txBody>
          <a:bodyPr lIns="90000" rIns="90000" tIns="45000" bIns="45000">
            <a:normAutofit/>
          </a:bodyPr>
          <a:p>
            <a:pPr marL="343080" indent="-341280">
              <a:lnSpc>
                <a:spcPct val="100000"/>
              </a:lnSpc>
              <a:spcBef>
                <a:spcPts val="641"/>
              </a:spcBef>
              <a:buClr>
                <a:srgbClr val="000000"/>
              </a:buClr>
              <a:buFont typeface="Arial"/>
              <a:buChar char="•"/>
            </a:pPr>
            <a:r>
              <a:rPr b="0" lang="sv-SE" sz="3200" spc="-1" strike="noStrike">
                <a:solidFill>
                  <a:srgbClr val="000000"/>
                </a:solidFill>
                <a:latin typeface="Palatino Linotype"/>
                <a:ea typeface="DejaVu Sans"/>
              </a:rPr>
              <a:t>Written sources are of two types:</a:t>
            </a:r>
            <a:endParaRPr b="0" lang="en-GB" sz="32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Ancient texts that </a:t>
            </a:r>
            <a:r>
              <a:rPr b="1" lang="en-GB" sz="2800" spc="-1" strike="noStrike">
                <a:solidFill>
                  <a:srgbClr val="000000"/>
                </a:solidFill>
                <a:latin typeface="Palatino Linotype"/>
                <a:ea typeface="DejaVu Sans"/>
              </a:rPr>
              <a:t>use</a:t>
            </a:r>
            <a:r>
              <a:rPr b="0" lang="en-GB" sz="2800" spc="-1" strike="noStrike">
                <a:solidFill>
                  <a:srgbClr val="000000"/>
                </a:solidFill>
                <a:latin typeface="Palatino Linotype"/>
                <a:ea typeface="DejaVu Sans"/>
              </a:rPr>
              <a:t> myths: literary and documentary texts, epic, drama, philosophy, travel writing…</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Ancient texts that </a:t>
            </a:r>
            <a:r>
              <a:rPr b="1" lang="en-GB" sz="2800" spc="-1" strike="noStrike">
                <a:solidFill>
                  <a:srgbClr val="000000"/>
                </a:solidFill>
                <a:latin typeface="Palatino Linotype"/>
                <a:ea typeface="DejaVu Sans"/>
              </a:rPr>
              <a:t>collect and explain</a:t>
            </a:r>
            <a:r>
              <a:rPr b="0" lang="en-GB" sz="2800" spc="-1" strike="noStrike">
                <a:solidFill>
                  <a:srgbClr val="000000"/>
                </a:solidFill>
                <a:latin typeface="Palatino Linotype"/>
                <a:ea typeface="DejaVu Sans"/>
              </a:rPr>
              <a:t> myths: “textbooks” and compilations of myths</a:t>
            </a:r>
            <a:endParaRPr b="0" lang="en-GB" sz="28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a:t>
            </a:r>
            <a:r>
              <a:rPr b="0" lang="en-GB" sz="3200" spc="-1" strike="noStrike">
                <a:solidFill>
                  <a:srgbClr val="000000"/>
                </a:solidFill>
                <a:latin typeface="Palatino Linotype"/>
                <a:ea typeface="DejaVu Sans"/>
              </a:rPr>
              <a:t>and remember, only a fraction of the ancient material survives to us today</a:t>
            </a:r>
            <a:endParaRPr b="0" lang="en-GB" sz="3200" spc="-1" strike="noStrike">
              <a:latin typeface="Arial"/>
            </a:endParaRPr>
          </a:p>
          <a:p>
            <a:pPr>
              <a:lnSpc>
                <a:spcPct val="100000"/>
              </a:lnSpc>
              <a:spcBef>
                <a:spcPts val="641"/>
              </a:spcBef>
            </a:pPr>
            <a:endParaRPr b="0" lang="en-GB" sz="32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9" name="Title 1"/>
          <p:cNvSpPr/>
          <p:nvPr/>
        </p:nvSpPr>
        <p:spPr>
          <a:xfrm>
            <a:off x="457200" y="274680"/>
            <a:ext cx="8227800" cy="704160"/>
          </a:xfrm>
          <a:prstGeom prst="rect">
            <a:avLst/>
          </a:prstGeom>
          <a:noFill/>
          <a:ln w="0">
            <a:noFill/>
          </a:ln>
        </p:spPr>
        <p:style>
          <a:lnRef idx="0"/>
          <a:fillRef idx="0"/>
          <a:effectRef idx="0"/>
          <a:fontRef idx="minor"/>
        </p:style>
        <p:txBody>
          <a:bodyPr lIns="90000" rIns="90000" tIns="45000" bIns="45000" anchor="ctr">
            <a:normAutofit/>
          </a:bodyPr>
          <a:p>
            <a:pPr algn="ctr">
              <a:lnSpc>
                <a:spcPct val="100000"/>
              </a:lnSpc>
            </a:pPr>
            <a:r>
              <a:rPr b="0" lang="en-GB" sz="4400" spc="-1" strike="noStrike">
                <a:solidFill>
                  <a:srgbClr val="000000"/>
                </a:solidFill>
                <a:latin typeface="Palatino Linotype"/>
                <a:ea typeface="DejaVu Sans"/>
              </a:rPr>
              <a:t>Ancient compilations of myth</a:t>
            </a:r>
            <a:endParaRPr b="0" lang="en-GB" sz="4400" spc="-1" strike="noStrike">
              <a:latin typeface="Arial"/>
            </a:endParaRPr>
          </a:p>
        </p:txBody>
      </p:sp>
      <p:sp>
        <p:nvSpPr>
          <p:cNvPr id="120" name="Content Placeholder 2"/>
          <p:cNvSpPr/>
          <p:nvPr/>
        </p:nvSpPr>
        <p:spPr>
          <a:xfrm>
            <a:off x="236520" y="1361160"/>
            <a:ext cx="5989680" cy="4154040"/>
          </a:xfrm>
          <a:prstGeom prst="rect">
            <a:avLst/>
          </a:prstGeom>
          <a:noFill/>
          <a:ln w="0">
            <a:noFill/>
          </a:ln>
        </p:spPr>
        <p:style>
          <a:lnRef idx="0"/>
          <a:fillRef idx="0"/>
          <a:effectRef idx="0"/>
          <a:fontRef idx="minor"/>
        </p:style>
        <p:txBody>
          <a:bodyPr lIns="90000" rIns="90000" tIns="45000" bIns="45000">
            <a:normAutofit fontScale="91000"/>
          </a:bodyPr>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Like we do, the ancients also sought to systematise mythological material</a:t>
            </a:r>
            <a:endParaRPr b="0" lang="en-GB" sz="32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This gives us some of the best overview sources:</a:t>
            </a:r>
            <a:endParaRPr b="0" lang="en-GB" sz="32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Apollodorus </a:t>
            </a:r>
            <a:r>
              <a:rPr b="0" i="1" lang="en-GB" sz="2800" spc="-1" strike="noStrike">
                <a:solidFill>
                  <a:srgbClr val="000000"/>
                </a:solidFill>
                <a:latin typeface="Palatino Linotype"/>
                <a:ea typeface="DejaVu Sans"/>
              </a:rPr>
              <a:t>Library of Greek Mythology </a:t>
            </a:r>
            <a:r>
              <a:rPr b="0" lang="en-GB" sz="2800" spc="-1" strike="noStrike">
                <a:solidFill>
                  <a:srgbClr val="000000"/>
                </a:solidFill>
                <a:latin typeface="Palatino Linotype"/>
                <a:ea typeface="DejaVu Sans"/>
              </a:rPr>
              <a:t>(Greek: 1/2</a:t>
            </a:r>
            <a:r>
              <a:rPr b="0" lang="en-GB" sz="2800" spc="-1" strike="noStrike" baseline="30000">
                <a:solidFill>
                  <a:srgbClr val="000000"/>
                </a:solidFill>
                <a:latin typeface="Palatino Linotype"/>
                <a:ea typeface="DejaVu Sans"/>
              </a:rPr>
              <a:t>nd</a:t>
            </a:r>
            <a:r>
              <a:rPr b="0" lang="en-GB" sz="2800" spc="-1" strike="noStrike">
                <a:solidFill>
                  <a:srgbClr val="000000"/>
                </a:solidFill>
                <a:latin typeface="Palatino Linotype"/>
                <a:ea typeface="DejaVu Sans"/>
              </a:rPr>
              <a:t> C CE)</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Hyginus </a:t>
            </a:r>
            <a:r>
              <a:rPr b="0" i="1" lang="en-GB" sz="2800" spc="-1" strike="noStrike">
                <a:solidFill>
                  <a:srgbClr val="000000"/>
                </a:solidFill>
                <a:latin typeface="Palatino Linotype"/>
                <a:ea typeface="DejaVu Sans"/>
              </a:rPr>
              <a:t>Stories </a:t>
            </a:r>
            <a:r>
              <a:rPr b="0" lang="en-GB" sz="2800" spc="-1" strike="noStrike">
                <a:solidFill>
                  <a:srgbClr val="000000"/>
                </a:solidFill>
                <a:latin typeface="Palatino Linotype"/>
                <a:ea typeface="DejaVu Sans"/>
              </a:rPr>
              <a:t>(Latin: 1</a:t>
            </a:r>
            <a:r>
              <a:rPr b="0" lang="en-GB" sz="2800" spc="-1" strike="noStrike" baseline="30000">
                <a:solidFill>
                  <a:srgbClr val="000000"/>
                </a:solidFill>
                <a:latin typeface="Palatino Linotype"/>
                <a:ea typeface="DejaVu Sans"/>
              </a:rPr>
              <a:t>st</a:t>
            </a:r>
            <a:r>
              <a:rPr b="0" lang="en-GB" sz="2800" spc="-1" strike="noStrike">
                <a:solidFill>
                  <a:srgbClr val="000000"/>
                </a:solidFill>
                <a:latin typeface="Palatino Linotype"/>
                <a:ea typeface="DejaVu Sans"/>
              </a:rPr>
              <a:t> C CE)</a:t>
            </a:r>
            <a:endParaRPr b="0" lang="en-GB" sz="28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Both compile and compress earlier sources</a:t>
            </a:r>
            <a:endParaRPr b="0" lang="en-GB" sz="3200" spc="-1" strike="noStrike">
              <a:latin typeface="Arial"/>
            </a:endParaRPr>
          </a:p>
        </p:txBody>
      </p:sp>
      <p:pic>
        <p:nvPicPr>
          <p:cNvPr id="121" name="Picture 4" descr=""/>
          <p:cNvPicPr/>
          <p:nvPr/>
        </p:nvPicPr>
        <p:blipFill>
          <a:blip r:embed="rId1"/>
          <a:stretch/>
        </p:blipFill>
        <p:spPr>
          <a:xfrm>
            <a:off x="6372360" y="1361160"/>
            <a:ext cx="2533320" cy="415404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2" name="Content Placeholder 2"/>
          <p:cNvSpPr/>
          <p:nvPr/>
        </p:nvSpPr>
        <p:spPr>
          <a:xfrm>
            <a:off x="457200" y="188640"/>
            <a:ext cx="8227800" cy="5470920"/>
          </a:xfrm>
          <a:prstGeom prst="rect">
            <a:avLst/>
          </a:prstGeom>
          <a:noFill/>
          <a:ln w="0">
            <a:noFill/>
          </a:ln>
        </p:spPr>
        <p:style>
          <a:lnRef idx="0"/>
          <a:fillRef idx="0"/>
          <a:effectRef idx="0"/>
          <a:fontRef idx="minor"/>
        </p:style>
        <p:txBody>
          <a:bodyPr lIns="90000" rIns="90000" tIns="45000" bIns="45000">
            <a:normAutofit/>
          </a:bodyPr>
          <a:p>
            <a:pPr>
              <a:lnSpc>
                <a:spcPct val="100000"/>
              </a:lnSpc>
              <a:spcBef>
                <a:spcPts val="400"/>
              </a:spcBef>
              <a:tabLst>
                <a:tab algn="l" pos="0"/>
              </a:tabLst>
            </a:pPr>
            <a:r>
              <a:rPr b="0" lang="en-US" sz="2000" spc="-1" strike="noStrike">
                <a:solidFill>
                  <a:srgbClr val="000000"/>
                </a:solidFill>
                <a:latin typeface="Palatino Linotype"/>
                <a:ea typeface="DejaVu Sans"/>
              </a:rPr>
              <a:t>Aethra bore to Aegeus a son Theseus, and when he was grown up, he pushed away the rock and took up the sandals and the sword, and hastened on foot to Athens. And he cleared the road, which had been beset by evildoers. (Apollodorus </a:t>
            </a:r>
            <a:r>
              <a:rPr b="0" i="1" lang="en-US" sz="2000" spc="-1" strike="noStrike">
                <a:solidFill>
                  <a:srgbClr val="000000"/>
                </a:solidFill>
                <a:latin typeface="Palatino Linotype"/>
                <a:ea typeface="DejaVu Sans"/>
              </a:rPr>
              <a:t>Library </a:t>
            </a:r>
            <a:r>
              <a:rPr b="0" lang="en-US" sz="2000" spc="-1" strike="noStrike">
                <a:solidFill>
                  <a:srgbClr val="000000"/>
                </a:solidFill>
                <a:latin typeface="Palatino Linotype"/>
                <a:ea typeface="DejaVu Sans"/>
              </a:rPr>
              <a:t>3.16)</a:t>
            </a:r>
            <a:endParaRPr b="0" lang="en-GB" sz="2000" spc="-1" strike="noStrike">
              <a:latin typeface="Arial"/>
            </a:endParaRPr>
          </a:p>
          <a:p>
            <a:pPr>
              <a:lnSpc>
                <a:spcPct val="100000"/>
              </a:lnSpc>
              <a:spcBef>
                <a:spcPts val="400"/>
              </a:spcBef>
              <a:tabLst>
                <a:tab algn="l" pos="0"/>
              </a:tabLst>
            </a:pPr>
            <a:endParaRPr b="0" lang="en-GB" sz="2000" spc="-1" strike="noStrike">
              <a:latin typeface="Arial"/>
            </a:endParaRPr>
          </a:p>
          <a:p>
            <a:pPr>
              <a:lnSpc>
                <a:spcPct val="100000"/>
              </a:lnSpc>
              <a:spcBef>
                <a:spcPts val="400"/>
              </a:spcBef>
              <a:tabLst>
                <a:tab algn="l" pos="0"/>
              </a:tabLst>
            </a:pPr>
            <a:r>
              <a:rPr b="0" lang="en-US" sz="2000" spc="-1" strike="noStrike">
                <a:solidFill>
                  <a:srgbClr val="000000"/>
                </a:solidFill>
                <a:latin typeface="Palatino Linotype"/>
                <a:ea typeface="DejaVu Sans"/>
              </a:rPr>
              <a:t>And as special awards Agamemnon got Cassandra, Neoptolemus got Andromache, and Ulysses got Hecuba. </a:t>
            </a:r>
            <a:r>
              <a:rPr b="1" lang="en-US" sz="2000" spc="-1" strike="noStrike">
                <a:solidFill>
                  <a:srgbClr val="000000"/>
                </a:solidFill>
                <a:latin typeface="Palatino Linotype"/>
                <a:ea typeface="DejaVu Sans"/>
              </a:rPr>
              <a:t>But some say </a:t>
            </a:r>
            <a:r>
              <a:rPr b="0" lang="en-US" sz="2000" spc="-1" strike="noStrike">
                <a:solidFill>
                  <a:srgbClr val="000000"/>
                </a:solidFill>
                <a:latin typeface="Palatino Linotype"/>
                <a:ea typeface="DejaVu Sans"/>
              </a:rPr>
              <a:t>that Helenus got her, and crossed over with her to the Chersonese; and that there she turned into a bitch, and he buried her at the place now called the Bitch's Tomb (Apollodorus </a:t>
            </a:r>
            <a:r>
              <a:rPr b="0" i="1" lang="en-US" sz="2000" spc="-1" strike="noStrike">
                <a:solidFill>
                  <a:srgbClr val="000000"/>
                </a:solidFill>
                <a:latin typeface="Palatino Linotype"/>
                <a:ea typeface="DejaVu Sans"/>
              </a:rPr>
              <a:t>Library Epitome</a:t>
            </a:r>
            <a:r>
              <a:rPr b="0" lang="en-US" sz="2000" spc="-1" strike="noStrike">
                <a:solidFill>
                  <a:srgbClr val="000000"/>
                </a:solidFill>
                <a:latin typeface="Palatino Linotype"/>
                <a:ea typeface="DejaVu Sans"/>
              </a:rPr>
              <a:t> 5.23)</a:t>
            </a:r>
            <a:endParaRPr b="0" lang="en-GB" sz="2000" spc="-1" strike="noStrike">
              <a:latin typeface="Arial"/>
            </a:endParaRPr>
          </a:p>
          <a:p>
            <a:pPr>
              <a:lnSpc>
                <a:spcPct val="100000"/>
              </a:lnSpc>
              <a:spcBef>
                <a:spcPts val="400"/>
              </a:spcBef>
              <a:tabLst>
                <a:tab algn="l" pos="0"/>
              </a:tabLst>
            </a:pPr>
            <a:endParaRPr b="0" lang="en-GB" sz="2000" spc="-1" strike="noStrike">
              <a:latin typeface="Arial"/>
            </a:endParaRPr>
          </a:p>
          <a:p>
            <a:pPr marL="343080" indent="-341280">
              <a:lnSpc>
                <a:spcPct val="100000"/>
              </a:lnSpc>
              <a:spcBef>
                <a:spcPts val="400"/>
              </a:spcBef>
              <a:buClr>
                <a:srgbClr val="000000"/>
              </a:buClr>
              <a:buFont typeface="Arial"/>
              <a:buChar char="•"/>
              <a:tabLst>
                <a:tab algn="l" pos="0"/>
              </a:tabLst>
            </a:pPr>
            <a:r>
              <a:rPr b="0" lang="en-US" sz="2000" spc="-1" strike="noStrike">
                <a:solidFill>
                  <a:srgbClr val="000000"/>
                </a:solidFill>
                <a:latin typeface="Palatino Linotype"/>
                <a:ea typeface="DejaVu Sans"/>
              </a:rPr>
              <a:t>Be careful: quick reading of ancient compilations can give the impression that there is a “true” version of each myth</a:t>
            </a:r>
            <a:endParaRPr b="0" lang="en-GB" sz="2000" spc="-1" strike="noStrike">
              <a:latin typeface="Arial"/>
            </a:endParaRPr>
          </a:p>
          <a:p>
            <a:pPr marL="343080" indent="-341280">
              <a:lnSpc>
                <a:spcPct val="100000"/>
              </a:lnSpc>
              <a:spcBef>
                <a:spcPts val="400"/>
              </a:spcBef>
              <a:buClr>
                <a:srgbClr val="000000"/>
              </a:buClr>
              <a:buFont typeface="Arial"/>
              <a:buChar char="•"/>
              <a:tabLst>
                <a:tab algn="l" pos="0"/>
              </a:tabLst>
            </a:pPr>
            <a:r>
              <a:rPr b="0" lang="en-US" sz="2000" spc="-1" strike="noStrike">
                <a:solidFill>
                  <a:srgbClr val="000000"/>
                </a:solidFill>
                <a:latin typeface="Palatino Linotype"/>
                <a:ea typeface="DejaVu Sans"/>
              </a:rPr>
              <a:t>But these compilations, too, give only a snapshot view, one version to be put alongside many others</a:t>
            </a:r>
            <a:endParaRPr b="0" lang="en-GB" sz="20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3" name="Title 1"/>
          <p:cNvSpPr/>
          <p:nvPr/>
        </p:nvSpPr>
        <p:spPr>
          <a:xfrm>
            <a:off x="457200" y="274680"/>
            <a:ext cx="8227800" cy="114120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pPr>
            <a:r>
              <a:rPr b="0" lang="en-GB" sz="4400" spc="-1" strike="noStrike">
                <a:solidFill>
                  <a:srgbClr val="000000"/>
                </a:solidFill>
                <a:latin typeface="Palatino Linotype"/>
                <a:ea typeface="DejaVu Sans"/>
              </a:rPr>
              <a:t>Ancient texts </a:t>
            </a:r>
            <a:r>
              <a:rPr b="0" i="1" lang="en-GB" sz="4400" spc="-1" strike="noStrike">
                <a:solidFill>
                  <a:srgbClr val="000000"/>
                </a:solidFill>
                <a:latin typeface="Palatino Linotype"/>
                <a:ea typeface="DejaVu Sans"/>
              </a:rPr>
              <a:t>using</a:t>
            </a:r>
            <a:r>
              <a:rPr b="0" lang="en-GB" sz="4400" spc="-1" strike="noStrike">
                <a:solidFill>
                  <a:srgbClr val="000000"/>
                </a:solidFill>
                <a:latin typeface="Palatino Linotype"/>
                <a:ea typeface="DejaVu Sans"/>
              </a:rPr>
              <a:t> myth</a:t>
            </a:r>
            <a:endParaRPr b="0" lang="en-GB" sz="4400" spc="-1" strike="noStrike">
              <a:latin typeface="Arial"/>
            </a:endParaRPr>
          </a:p>
        </p:txBody>
      </p:sp>
      <p:sp>
        <p:nvSpPr>
          <p:cNvPr id="124" name="Content Placeholder 2"/>
          <p:cNvSpPr/>
          <p:nvPr/>
        </p:nvSpPr>
        <p:spPr>
          <a:xfrm>
            <a:off x="457200" y="1600200"/>
            <a:ext cx="8227800" cy="3915360"/>
          </a:xfrm>
          <a:prstGeom prst="rect">
            <a:avLst/>
          </a:prstGeom>
          <a:noFill/>
          <a:ln w="0">
            <a:noFill/>
          </a:ln>
        </p:spPr>
        <p:style>
          <a:lnRef idx="0"/>
          <a:fillRef idx="0"/>
          <a:effectRef idx="0"/>
          <a:fontRef idx="minor"/>
        </p:style>
        <p:txBody>
          <a:bodyPr lIns="90000" rIns="90000" tIns="45000" bIns="45000">
            <a:normAutofit fontScale="56000"/>
          </a:bodyPr>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Far more sources either tell mythological stories in their own right</a:t>
            </a:r>
            <a:endParaRPr b="0" lang="en-GB" sz="32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Key examples are:</a:t>
            </a:r>
            <a:endParaRPr b="0" lang="en-GB" sz="32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Homer’s </a:t>
            </a:r>
            <a:r>
              <a:rPr b="0" i="1" lang="en-GB" sz="2800" spc="-1" strike="noStrike">
                <a:solidFill>
                  <a:srgbClr val="000000"/>
                </a:solidFill>
                <a:latin typeface="Palatino Linotype"/>
                <a:ea typeface="DejaVu Sans"/>
              </a:rPr>
              <a:t>Iliad</a:t>
            </a:r>
            <a:r>
              <a:rPr b="0" lang="en-GB" sz="2800" spc="-1" strike="noStrike">
                <a:solidFill>
                  <a:srgbClr val="000000"/>
                </a:solidFill>
                <a:latin typeface="Palatino Linotype"/>
                <a:ea typeface="DejaVu Sans"/>
              </a:rPr>
              <a:t> and </a:t>
            </a:r>
            <a:r>
              <a:rPr b="0" i="1" lang="en-GB" sz="2800" spc="-1" strike="noStrike">
                <a:solidFill>
                  <a:srgbClr val="000000"/>
                </a:solidFill>
                <a:latin typeface="Palatino Linotype"/>
                <a:ea typeface="DejaVu Sans"/>
              </a:rPr>
              <a:t>Odyssey</a:t>
            </a:r>
            <a:r>
              <a:rPr b="0" lang="en-GB" sz="2800" spc="-1" strike="noStrike">
                <a:solidFill>
                  <a:srgbClr val="000000"/>
                </a:solidFill>
                <a:latin typeface="Palatino Linotype"/>
                <a:ea typeface="DejaVu Sans"/>
              </a:rPr>
              <a:t> (c 800 BCE?)</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Hesiod’s </a:t>
            </a:r>
            <a:r>
              <a:rPr b="0" i="1" lang="en-GB" sz="2800" spc="-1" strike="noStrike">
                <a:solidFill>
                  <a:srgbClr val="000000"/>
                </a:solidFill>
                <a:latin typeface="Palatino Linotype"/>
                <a:ea typeface="DejaVu Sans"/>
              </a:rPr>
              <a:t>Theogony</a:t>
            </a:r>
            <a:r>
              <a:rPr b="0" lang="en-GB" sz="2800" spc="-1" strike="noStrike">
                <a:solidFill>
                  <a:srgbClr val="000000"/>
                </a:solidFill>
                <a:latin typeface="Palatino Linotype"/>
                <a:ea typeface="DejaVu Sans"/>
              </a:rPr>
              <a:t> (Greek, 8th/7th century BCE?)</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Ovid’s </a:t>
            </a:r>
            <a:r>
              <a:rPr b="0" i="1" lang="en-GB" sz="2800" spc="-1" strike="noStrike">
                <a:solidFill>
                  <a:srgbClr val="000000"/>
                </a:solidFill>
                <a:latin typeface="Palatino Linotype"/>
                <a:ea typeface="DejaVu Sans"/>
              </a:rPr>
              <a:t>Metamorphoses </a:t>
            </a:r>
            <a:r>
              <a:rPr b="0" lang="en-GB" sz="2800" spc="-1" strike="noStrike">
                <a:solidFill>
                  <a:srgbClr val="000000"/>
                </a:solidFill>
                <a:latin typeface="Palatino Linotype"/>
                <a:ea typeface="DejaVu Sans"/>
              </a:rPr>
              <a:t>(Latin, 1</a:t>
            </a:r>
            <a:r>
              <a:rPr b="0" lang="en-GB" sz="2800" spc="-1" strike="noStrike" baseline="30000">
                <a:solidFill>
                  <a:srgbClr val="000000"/>
                </a:solidFill>
                <a:latin typeface="Palatino Linotype"/>
                <a:ea typeface="DejaVu Sans"/>
              </a:rPr>
              <a:t>st</a:t>
            </a:r>
            <a:r>
              <a:rPr b="0" lang="en-GB" sz="2800" spc="-1" strike="noStrike">
                <a:solidFill>
                  <a:srgbClr val="000000"/>
                </a:solidFill>
                <a:latin typeface="Palatino Linotype"/>
                <a:ea typeface="DejaVu Sans"/>
              </a:rPr>
              <a:t> century CE)</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Plutarch </a:t>
            </a:r>
            <a:r>
              <a:rPr b="0" i="1" lang="en-GB" sz="2800" spc="-1" strike="noStrike">
                <a:solidFill>
                  <a:srgbClr val="000000"/>
                </a:solidFill>
                <a:latin typeface="Palatino Linotype"/>
                <a:ea typeface="DejaVu Sans"/>
              </a:rPr>
              <a:t>Lives </a:t>
            </a:r>
            <a:r>
              <a:rPr b="0" lang="en-GB" sz="2800" spc="-1" strike="noStrike">
                <a:solidFill>
                  <a:srgbClr val="000000"/>
                </a:solidFill>
                <a:latin typeface="Palatino Linotype"/>
                <a:ea typeface="DejaVu Sans"/>
              </a:rPr>
              <a:t>(Greek, ½ century CE)</a:t>
            </a:r>
            <a:endParaRPr b="0" lang="en-GB" sz="28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 …</a:t>
            </a:r>
            <a:r>
              <a:rPr b="0" lang="en-GB" sz="3200" spc="-1" strike="noStrike">
                <a:solidFill>
                  <a:srgbClr val="000000"/>
                </a:solidFill>
                <a:latin typeface="Palatino Linotype"/>
                <a:ea typeface="DejaVu Sans"/>
              </a:rPr>
              <a:t>or include them in passing, in philosophical discussion, in descriptions of travel or historical events, etc:</a:t>
            </a:r>
            <a:endParaRPr b="0" lang="en-GB" sz="32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Pausanias </a:t>
            </a:r>
            <a:r>
              <a:rPr b="0" i="1" lang="en-GB" sz="2800" spc="-1" strike="noStrike">
                <a:solidFill>
                  <a:srgbClr val="000000"/>
                </a:solidFill>
                <a:latin typeface="Palatino Linotype"/>
                <a:ea typeface="DejaVu Sans"/>
              </a:rPr>
              <a:t>Descriptions of Greece</a:t>
            </a:r>
            <a:r>
              <a:rPr b="0" lang="en-GB" sz="2800" spc="-1" strike="noStrike">
                <a:solidFill>
                  <a:srgbClr val="000000"/>
                </a:solidFill>
                <a:latin typeface="Palatino Linotype"/>
                <a:ea typeface="DejaVu Sans"/>
              </a:rPr>
              <a:t> (Greek, 2</a:t>
            </a:r>
            <a:r>
              <a:rPr b="0" lang="en-GB" sz="2800" spc="-1" strike="noStrike" baseline="30000">
                <a:solidFill>
                  <a:srgbClr val="000000"/>
                </a:solidFill>
                <a:latin typeface="Palatino Linotype"/>
                <a:ea typeface="DejaVu Sans"/>
              </a:rPr>
              <a:t>nd</a:t>
            </a:r>
            <a:r>
              <a:rPr b="0" lang="en-GB" sz="2800" spc="-1" strike="noStrike">
                <a:solidFill>
                  <a:srgbClr val="000000"/>
                </a:solidFill>
                <a:latin typeface="Palatino Linotype"/>
                <a:ea typeface="DejaVu Sans"/>
              </a:rPr>
              <a:t> century CE)</a:t>
            </a:r>
            <a:endParaRPr b="0" lang="en-GB" sz="2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Title 1"/>
          <p:cNvSpPr/>
          <p:nvPr/>
        </p:nvSpPr>
        <p:spPr>
          <a:xfrm>
            <a:off x="457200" y="274680"/>
            <a:ext cx="8227800" cy="114120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pPr>
            <a:r>
              <a:rPr b="0" lang="en-GB" sz="4400" spc="-1" strike="noStrike">
                <a:solidFill>
                  <a:srgbClr val="000000"/>
                </a:solidFill>
                <a:latin typeface="Palatino Linotype"/>
                <a:ea typeface="DejaVu Sans"/>
              </a:rPr>
              <a:t>So how do you find the texts? </a:t>
            </a:r>
            <a:endParaRPr b="0" lang="en-GB" sz="4400" spc="-1" strike="noStrike">
              <a:latin typeface="Arial"/>
            </a:endParaRPr>
          </a:p>
        </p:txBody>
      </p:sp>
      <p:sp>
        <p:nvSpPr>
          <p:cNvPr id="126" name="Content Placeholder 2"/>
          <p:cNvSpPr/>
          <p:nvPr/>
        </p:nvSpPr>
        <p:spPr>
          <a:xfrm>
            <a:off x="457200" y="1600200"/>
            <a:ext cx="8227800" cy="3915360"/>
          </a:xfrm>
          <a:prstGeom prst="rect">
            <a:avLst/>
          </a:prstGeom>
          <a:noFill/>
          <a:ln w="0">
            <a:noFill/>
          </a:ln>
        </p:spPr>
        <p:style>
          <a:lnRef idx="0"/>
          <a:fillRef idx="0"/>
          <a:effectRef idx="0"/>
          <a:fontRef idx="minor"/>
        </p:style>
        <p:txBody>
          <a:bodyPr lIns="90000" rIns="90000" tIns="45000" bIns="45000">
            <a:normAutofit fontScale="81000"/>
          </a:bodyPr>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Online: there are several reliable sites hosting translations of Greek and Latin sources</a:t>
            </a:r>
            <a:endParaRPr b="0" lang="en-GB" sz="32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Perseus at Tufts: </a:t>
            </a:r>
            <a:r>
              <a:rPr b="0" lang="en-GB" sz="2800" spc="-1" strike="noStrike" u="sng">
                <a:solidFill>
                  <a:srgbClr val="0000ff"/>
                </a:solidFill>
                <a:uFillTx/>
                <a:latin typeface="Palatino Linotype"/>
                <a:ea typeface="DejaVu Sans"/>
                <a:hlinkClick r:id="rId1"/>
              </a:rPr>
              <a:t>Greek and Roman material</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u="sng">
                <a:solidFill>
                  <a:srgbClr val="0000ff"/>
                </a:solidFill>
                <a:uFillTx/>
                <a:latin typeface="Palatino Linotype"/>
                <a:ea typeface="DejaVu Sans"/>
                <a:hlinkClick r:id="rId2"/>
              </a:rPr>
              <a:t>The Internet Classics Archive</a:t>
            </a:r>
            <a:endParaRPr b="0" lang="en-GB" sz="28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Online via UWTSD: Loeb Classical Library </a:t>
            </a:r>
            <a:endParaRPr b="0" lang="en-GB" sz="32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The site </a:t>
            </a:r>
            <a:r>
              <a:rPr b="0" lang="en-GB" sz="3200" spc="-1" strike="noStrike" u="sng">
                <a:solidFill>
                  <a:srgbClr val="0000ff"/>
                </a:solidFill>
                <a:uFillTx/>
                <a:latin typeface="Palatino Linotype"/>
                <a:ea typeface="DejaVu Sans"/>
                <a:hlinkClick r:id="rId3"/>
              </a:rPr>
              <a:t>theoi.com </a:t>
            </a:r>
            <a:r>
              <a:rPr b="0" lang="en-GB" sz="3200" spc="-1" strike="noStrike">
                <a:solidFill>
                  <a:srgbClr val="000000"/>
                </a:solidFill>
                <a:latin typeface="Palatino Linotype"/>
                <a:ea typeface="DejaVu Sans"/>
              </a:rPr>
              <a:t>combines text and encyclopaedia articles – but use with caution!</a:t>
            </a:r>
            <a:endParaRPr b="0" lang="en-GB" sz="32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Title 1"/>
          <p:cNvSpPr/>
          <p:nvPr/>
        </p:nvSpPr>
        <p:spPr>
          <a:xfrm>
            <a:off x="457200" y="274680"/>
            <a:ext cx="8227800" cy="1141200"/>
          </a:xfrm>
          <a:prstGeom prst="rect">
            <a:avLst/>
          </a:prstGeom>
          <a:noFill/>
          <a:ln w="0">
            <a:noFill/>
          </a:ln>
        </p:spPr>
        <p:style>
          <a:lnRef idx="0"/>
          <a:fillRef idx="0"/>
          <a:effectRef idx="0"/>
          <a:fontRef idx="minor"/>
        </p:style>
        <p:txBody>
          <a:bodyPr lIns="90000" rIns="90000" tIns="45000" bIns="45000" anchor="ctr">
            <a:normAutofit fontScale="88000"/>
          </a:bodyPr>
          <a:p>
            <a:pPr algn="ctr">
              <a:lnSpc>
                <a:spcPct val="100000"/>
              </a:lnSpc>
            </a:pPr>
            <a:r>
              <a:rPr b="0" lang="en-GB" sz="4400" spc="-1" strike="noStrike">
                <a:solidFill>
                  <a:srgbClr val="000000"/>
                </a:solidFill>
                <a:latin typeface="Palatino Linotype"/>
                <a:ea typeface="DejaVu Sans"/>
              </a:rPr>
              <a:t>But what if I don’t know the text?</a:t>
            </a:r>
            <a:endParaRPr b="0" lang="en-GB" sz="4400" spc="-1" strike="noStrike">
              <a:latin typeface="Arial"/>
            </a:endParaRPr>
          </a:p>
        </p:txBody>
      </p:sp>
      <p:sp>
        <p:nvSpPr>
          <p:cNvPr id="128" name="Content Placeholder 2"/>
          <p:cNvSpPr/>
          <p:nvPr/>
        </p:nvSpPr>
        <p:spPr>
          <a:xfrm>
            <a:off x="457200" y="1600200"/>
            <a:ext cx="8227800" cy="3915360"/>
          </a:xfrm>
          <a:prstGeom prst="rect">
            <a:avLst/>
          </a:prstGeom>
          <a:noFill/>
          <a:ln w="0">
            <a:noFill/>
          </a:ln>
        </p:spPr>
        <p:style>
          <a:lnRef idx="0"/>
          <a:fillRef idx="0"/>
          <a:effectRef idx="0"/>
          <a:fontRef idx="minor"/>
        </p:style>
        <p:txBody>
          <a:bodyPr lIns="90000" rIns="90000" tIns="45000" bIns="45000">
            <a:normAutofit/>
          </a:bodyPr>
          <a:p>
            <a:pPr>
              <a:lnSpc>
                <a:spcPct val="100000"/>
              </a:lnSpc>
              <a:spcBef>
                <a:spcPts val="641"/>
              </a:spcBef>
            </a:pPr>
            <a:r>
              <a:rPr b="0" i="1" lang="en-GB" sz="3200" spc="-1" strike="noStrike">
                <a:solidFill>
                  <a:srgbClr val="000000"/>
                </a:solidFill>
                <a:latin typeface="Palatino Linotype"/>
                <a:ea typeface="DejaVu Sans"/>
              </a:rPr>
              <a:t>Brill’s New Pauly </a:t>
            </a:r>
            <a:r>
              <a:rPr b="0" lang="en-GB" sz="3200" spc="-1" strike="noStrike">
                <a:solidFill>
                  <a:srgbClr val="000000"/>
                </a:solidFill>
                <a:latin typeface="Palatino Linotype"/>
                <a:ea typeface="DejaVu Sans"/>
              </a:rPr>
              <a:t>can help i</a:t>
            </a:r>
            <a:r>
              <a:rPr b="0" lang="en-GB" sz="3200" spc="-1" strike="noStrike">
                <a:solidFill>
                  <a:srgbClr val="000000"/>
                </a:solidFill>
                <a:latin typeface="Palatino Linotype"/>
                <a:ea typeface="DejaVu Sans"/>
              </a:rPr>
              <a:t>f you are looking for a mythological character (e.g. Herakles, Theseus, Medea)</a:t>
            </a:r>
            <a:endParaRPr b="0" lang="en-GB" sz="32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This is an academic encyclopaedia of the ancient world – it covers far more than mythology</a:t>
            </a:r>
            <a:endParaRPr b="0" lang="en-GB" sz="32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Title 1"/>
          <p:cNvSpPr/>
          <p:nvPr/>
        </p:nvSpPr>
        <p:spPr>
          <a:xfrm>
            <a:off x="457200" y="274680"/>
            <a:ext cx="8227800" cy="1141200"/>
          </a:xfrm>
          <a:prstGeom prst="rect">
            <a:avLst/>
          </a:prstGeom>
          <a:noFill/>
          <a:ln w="0">
            <a:noFill/>
          </a:ln>
        </p:spPr>
        <p:style>
          <a:lnRef idx="0"/>
          <a:fillRef idx="0"/>
          <a:effectRef idx="0"/>
          <a:fontRef idx="minor"/>
        </p:style>
      </p:sp>
      <p:sp>
        <p:nvSpPr>
          <p:cNvPr id="130" name="Content Placeholder 2"/>
          <p:cNvSpPr/>
          <p:nvPr/>
        </p:nvSpPr>
        <p:spPr>
          <a:xfrm>
            <a:off x="107640" y="4639680"/>
            <a:ext cx="8927280" cy="875520"/>
          </a:xfrm>
          <a:prstGeom prst="rect">
            <a:avLst/>
          </a:prstGeom>
          <a:solidFill>
            <a:srgbClr val="93e2ff"/>
          </a:solidFill>
          <a:ln w="0">
            <a:noFill/>
          </a:ln>
        </p:spPr>
        <p:style>
          <a:lnRef idx="0"/>
          <a:fillRef idx="0"/>
          <a:effectRef idx="0"/>
          <a:fontRef idx="minor"/>
        </p:style>
        <p:txBody>
          <a:bodyPr lIns="90000" rIns="90000" tIns="45000" bIns="45000">
            <a:normAutofit fontScale="21000"/>
          </a:bodyPr>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The in-text references to ancient texts in the article allows you to follow up…</a:t>
            </a:r>
            <a:endParaRPr b="0" lang="en-GB" sz="32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a:t>
            </a:r>
            <a:r>
              <a:rPr b="0" lang="en-GB" sz="3200" spc="-1" strike="noStrike">
                <a:solidFill>
                  <a:srgbClr val="000000"/>
                </a:solidFill>
                <a:latin typeface="Palatino Linotype"/>
                <a:ea typeface="DejaVu Sans"/>
              </a:rPr>
              <a:t>and the end-of-article bibliography gives information on key scholarly works on Theseus</a:t>
            </a:r>
            <a:endParaRPr b="0" lang="en-GB" sz="3200" spc="-1" strike="noStrike">
              <a:latin typeface="Arial"/>
            </a:endParaRPr>
          </a:p>
        </p:txBody>
      </p:sp>
      <p:pic>
        <p:nvPicPr>
          <p:cNvPr id="131" name="Picture 6" descr=""/>
          <p:cNvPicPr/>
          <p:nvPr/>
        </p:nvPicPr>
        <p:blipFill>
          <a:blip r:embed="rId1"/>
          <a:srcRect l="1964" t="9402" r="30313" b="33202"/>
          <a:stretch/>
        </p:blipFill>
        <p:spPr>
          <a:xfrm>
            <a:off x="6120" y="0"/>
            <a:ext cx="9154440" cy="4363200"/>
          </a:xfrm>
          <a:prstGeom prst="rect">
            <a:avLst/>
          </a:prstGeom>
          <a:ln w="0">
            <a:noFill/>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Title 1"/>
          <p:cNvSpPr/>
          <p:nvPr/>
        </p:nvSpPr>
        <p:spPr>
          <a:xfrm>
            <a:off x="3852000" y="274680"/>
            <a:ext cx="4833000" cy="1141200"/>
          </a:xfrm>
          <a:prstGeom prst="rect">
            <a:avLst/>
          </a:prstGeom>
          <a:noFill/>
          <a:ln w="0">
            <a:noFill/>
          </a:ln>
        </p:spPr>
        <p:style>
          <a:lnRef idx="0"/>
          <a:fillRef idx="0"/>
          <a:effectRef idx="0"/>
          <a:fontRef idx="minor"/>
        </p:style>
        <p:txBody>
          <a:bodyPr lIns="90000" rIns="90000" tIns="45000" bIns="45000" anchor="ctr">
            <a:normAutofit fontScale="88000"/>
          </a:bodyPr>
          <a:p>
            <a:pPr algn="ctr">
              <a:lnSpc>
                <a:spcPct val="100000"/>
              </a:lnSpc>
            </a:pPr>
            <a:r>
              <a:rPr b="0" lang="en-GB" sz="4400" spc="-1" strike="noStrike">
                <a:solidFill>
                  <a:srgbClr val="000000"/>
                </a:solidFill>
                <a:latin typeface="Palatino Linotype"/>
                <a:ea typeface="DejaVu Sans"/>
              </a:rPr>
              <a:t>Beyond text: iconography</a:t>
            </a:r>
            <a:endParaRPr b="0" lang="en-GB" sz="4400" spc="-1" strike="noStrike">
              <a:latin typeface="Arial"/>
            </a:endParaRPr>
          </a:p>
        </p:txBody>
      </p:sp>
      <p:sp>
        <p:nvSpPr>
          <p:cNvPr id="133" name="Content Placeholder 2"/>
          <p:cNvSpPr/>
          <p:nvPr/>
        </p:nvSpPr>
        <p:spPr>
          <a:xfrm>
            <a:off x="3996000" y="1600200"/>
            <a:ext cx="4689000" cy="3987360"/>
          </a:xfrm>
          <a:prstGeom prst="rect">
            <a:avLst/>
          </a:prstGeom>
          <a:noFill/>
          <a:ln w="0">
            <a:noFill/>
          </a:ln>
        </p:spPr>
        <p:style>
          <a:lnRef idx="0"/>
          <a:fillRef idx="0"/>
          <a:effectRef idx="0"/>
          <a:fontRef idx="minor"/>
        </p:style>
        <p:txBody>
          <a:bodyPr lIns="90000" rIns="90000" tIns="45000" bIns="45000">
            <a:normAutofit/>
          </a:bodyPr>
          <a:p>
            <a:pPr marL="343080" indent="-341280">
              <a:lnSpc>
                <a:spcPct val="90000"/>
              </a:lnSpc>
              <a:spcBef>
                <a:spcPts val="400"/>
              </a:spcBef>
              <a:buClr>
                <a:srgbClr val="000000"/>
              </a:buClr>
              <a:buFont typeface="Arial"/>
              <a:buChar char="•"/>
            </a:pPr>
            <a:r>
              <a:rPr b="0" lang="en-GB" sz="2000" spc="-1" strike="noStrike">
                <a:solidFill>
                  <a:srgbClr val="000000"/>
                </a:solidFill>
                <a:latin typeface="Palatino Linotype"/>
                <a:ea typeface="DejaVu Sans"/>
              </a:rPr>
              <a:t>The New Pauly articles also have a section on depictions of myth in art (iconography)</a:t>
            </a:r>
            <a:endParaRPr b="0" lang="en-GB" sz="2000" spc="-1" strike="noStrike">
              <a:latin typeface="Arial"/>
            </a:endParaRPr>
          </a:p>
          <a:p>
            <a:pPr marL="343080" indent="-341280">
              <a:lnSpc>
                <a:spcPct val="90000"/>
              </a:lnSpc>
              <a:spcBef>
                <a:spcPts val="400"/>
              </a:spcBef>
              <a:buClr>
                <a:srgbClr val="000000"/>
              </a:buClr>
              <a:buFont typeface="Arial"/>
              <a:buChar char="•"/>
            </a:pPr>
            <a:r>
              <a:rPr b="0" lang="en-GB" sz="2000" spc="-1" strike="noStrike">
                <a:solidFill>
                  <a:srgbClr val="000000"/>
                </a:solidFill>
                <a:latin typeface="Palatino Linotype"/>
                <a:ea typeface="DejaVu Sans"/>
              </a:rPr>
              <a:t>Like ancient texts using mythology (rather than just describing it), depictions of mythological characters and events in art are some of our most important sources</a:t>
            </a:r>
            <a:endParaRPr b="0" lang="en-GB" sz="2000" spc="-1" strike="noStrike">
              <a:latin typeface="Arial"/>
            </a:endParaRPr>
          </a:p>
          <a:p>
            <a:pPr marL="343080" indent="-341280">
              <a:lnSpc>
                <a:spcPct val="90000"/>
              </a:lnSpc>
              <a:spcBef>
                <a:spcPts val="400"/>
              </a:spcBef>
              <a:buClr>
                <a:srgbClr val="000000"/>
              </a:buClr>
              <a:buFont typeface="Arial"/>
              <a:buChar char="•"/>
            </a:pPr>
            <a:r>
              <a:rPr b="0" lang="en-GB" sz="2000" spc="-1" strike="noStrike">
                <a:solidFill>
                  <a:srgbClr val="000000"/>
                </a:solidFill>
                <a:latin typeface="Palatino Linotype"/>
                <a:ea typeface="DejaVu Sans"/>
              </a:rPr>
              <a:t>…</a:t>
            </a:r>
            <a:r>
              <a:rPr b="0" lang="en-GB" sz="2000" spc="-1" strike="noStrike">
                <a:solidFill>
                  <a:srgbClr val="000000"/>
                </a:solidFill>
                <a:latin typeface="Palatino Linotype"/>
                <a:ea typeface="DejaVu Sans"/>
              </a:rPr>
              <a:t>not to mention a key way in which Greeks and Romans engaged with myths</a:t>
            </a:r>
            <a:endParaRPr b="0" lang="en-GB" sz="2000" spc="-1" strike="noStrike">
              <a:latin typeface="Arial"/>
            </a:endParaRPr>
          </a:p>
          <a:p>
            <a:pPr>
              <a:lnSpc>
                <a:spcPct val="90000"/>
              </a:lnSpc>
              <a:spcBef>
                <a:spcPts val="400"/>
              </a:spcBef>
            </a:pPr>
            <a:endParaRPr b="0" lang="en-GB" sz="2000" spc="-1" strike="noStrike">
              <a:latin typeface="Arial"/>
            </a:endParaRPr>
          </a:p>
          <a:p>
            <a:pPr>
              <a:lnSpc>
                <a:spcPct val="90000"/>
              </a:lnSpc>
              <a:spcBef>
                <a:spcPts val="320"/>
              </a:spcBef>
              <a:tabLst>
                <a:tab algn="l" pos="0"/>
              </a:tabLst>
            </a:pPr>
            <a:r>
              <a:rPr b="0" lang="en-GB" sz="1600" spc="-1" strike="noStrike">
                <a:solidFill>
                  <a:srgbClr val="000000"/>
                </a:solidFill>
                <a:latin typeface="Palatino Linotype"/>
                <a:ea typeface="DejaVu Sans"/>
              </a:rPr>
              <a:t>Left: Amphora with vase painting showing Theseus killing the Minotaur. Athena and Zeus stand by. BM1843,1103.21</a:t>
            </a:r>
            <a:endParaRPr b="0" lang="en-GB" sz="1600" spc="-1" strike="noStrike">
              <a:latin typeface="Arial"/>
            </a:endParaRPr>
          </a:p>
        </p:txBody>
      </p:sp>
      <p:pic>
        <p:nvPicPr>
          <p:cNvPr id="134" name="Picture 8" descr=""/>
          <p:cNvPicPr/>
          <p:nvPr/>
        </p:nvPicPr>
        <p:blipFill>
          <a:blip r:embed="rId1"/>
          <a:srcRect l="33462" t="0" r="35040" b="0"/>
          <a:stretch/>
        </p:blipFill>
        <p:spPr>
          <a:xfrm>
            <a:off x="-36360" y="14760"/>
            <a:ext cx="3677760" cy="5691240"/>
          </a:xfrm>
          <a:prstGeom prst="rect">
            <a:avLst/>
          </a:prstGeom>
          <a:ln w="0">
            <a:noFill/>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35" name="Picture 4" descr=""/>
          <p:cNvPicPr/>
          <p:nvPr/>
        </p:nvPicPr>
        <p:blipFill>
          <a:blip r:embed="rId1"/>
          <a:srcRect l="2557" t="6782" r="8111" b="42457"/>
          <a:stretch/>
        </p:blipFill>
        <p:spPr>
          <a:xfrm>
            <a:off x="0" y="-13320"/>
            <a:ext cx="9087120" cy="4304520"/>
          </a:xfrm>
          <a:prstGeom prst="rect">
            <a:avLst/>
          </a:prstGeom>
          <a:ln w="0">
            <a:noFill/>
          </a:ln>
        </p:spPr>
      </p:pic>
      <p:sp>
        <p:nvSpPr>
          <p:cNvPr id="136" name="TextBox 5"/>
          <p:cNvSpPr/>
          <p:nvPr/>
        </p:nvSpPr>
        <p:spPr>
          <a:xfrm>
            <a:off x="107640" y="4509000"/>
            <a:ext cx="8855280" cy="638280"/>
          </a:xfrm>
          <a:prstGeom prst="rect">
            <a:avLst/>
          </a:prstGeom>
          <a:noFill/>
          <a:ln w="0">
            <a:noFill/>
          </a:ln>
        </p:spPr>
        <p:style>
          <a:lnRef idx="0"/>
          <a:fillRef idx="0"/>
          <a:effectRef idx="0"/>
          <a:fontRef idx="minor"/>
        </p:style>
        <p:txBody>
          <a:bodyPr lIns="90000" rIns="90000" tIns="45000" bIns="45000">
            <a:spAutoFit/>
          </a:bodyPr>
          <a:p>
            <a:pPr>
              <a:lnSpc>
                <a:spcPct val="100000"/>
              </a:lnSpc>
            </a:pPr>
            <a:r>
              <a:rPr b="0" lang="en-GB" sz="1800" spc="-1" strike="noStrike">
                <a:solidFill>
                  <a:srgbClr val="000000"/>
                </a:solidFill>
                <a:latin typeface="Palatino Linotype"/>
                <a:ea typeface="DejaVu Sans"/>
              </a:rPr>
              <a:t>Bäbler, B. ‘Theseus IV Iconography’. </a:t>
            </a:r>
            <a:r>
              <a:rPr b="0" i="1" lang="en-GB" sz="1800" spc="-1" strike="noStrike">
                <a:solidFill>
                  <a:srgbClr val="000000"/>
                </a:solidFill>
                <a:latin typeface="Palatino Linotype"/>
                <a:ea typeface="DejaVu Sans"/>
              </a:rPr>
              <a:t>Brill’s New Pauly</a:t>
            </a:r>
            <a:r>
              <a:rPr b="0" lang="en-GB" sz="1800" spc="-1" strike="noStrike">
                <a:solidFill>
                  <a:srgbClr val="000000"/>
                </a:solidFill>
                <a:latin typeface="Palatino Linotype"/>
                <a:ea typeface="DejaVu Sans"/>
              </a:rPr>
              <a:t>. Ed. Hubert Cancik et al. Brill Reference Online.</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Title 1"/>
          <p:cNvSpPr/>
          <p:nvPr/>
        </p:nvSpPr>
        <p:spPr>
          <a:xfrm>
            <a:off x="457200" y="274680"/>
            <a:ext cx="8227800" cy="114120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pPr>
            <a:r>
              <a:rPr b="0" lang="en-GB" sz="4400" spc="-1" strike="noStrike">
                <a:solidFill>
                  <a:srgbClr val="000000"/>
                </a:solidFill>
                <a:latin typeface="Palatino Linotype"/>
                <a:ea typeface="DejaVu Sans"/>
              </a:rPr>
              <a:t>The Beazley Archive</a:t>
            </a:r>
            <a:endParaRPr b="0" lang="en-GB" sz="4400" spc="-1" strike="noStrike">
              <a:latin typeface="Arial"/>
            </a:endParaRPr>
          </a:p>
        </p:txBody>
      </p:sp>
      <p:sp>
        <p:nvSpPr>
          <p:cNvPr id="138" name="Content Placeholder 2"/>
          <p:cNvSpPr/>
          <p:nvPr/>
        </p:nvSpPr>
        <p:spPr>
          <a:xfrm>
            <a:off x="457200" y="1600200"/>
            <a:ext cx="8227800" cy="3915360"/>
          </a:xfrm>
          <a:prstGeom prst="rect">
            <a:avLst/>
          </a:prstGeom>
          <a:noFill/>
          <a:ln w="0">
            <a:noFill/>
          </a:ln>
        </p:spPr>
        <p:style>
          <a:lnRef idx="0"/>
          <a:fillRef idx="0"/>
          <a:effectRef idx="0"/>
          <a:fontRef idx="minor"/>
        </p:style>
        <p:txBody>
          <a:bodyPr lIns="90000" rIns="90000" tIns="45000" bIns="45000">
            <a:normAutofit fontScale="60000"/>
          </a:bodyPr>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Housed with the Oxford Classical Art Research Centre (CARC), the Beazley Archive offers an online version of the largest reference work on vase painting (</a:t>
            </a:r>
            <a:r>
              <a:rPr b="0" i="1" lang="en-GB" sz="3200" spc="-1" strike="noStrike" u="sng">
                <a:solidFill>
                  <a:srgbClr val="0000ff"/>
                </a:solidFill>
                <a:uFillTx/>
                <a:latin typeface="Palatino Linotype"/>
                <a:ea typeface="DejaVu Sans"/>
                <a:hlinkClick r:id="rId1"/>
              </a:rPr>
              <a:t>Corpus Vasorum </a:t>
            </a:r>
            <a:r>
              <a:rPr b="0" i="1" lang="en-GB" sz="3200" spc="-1" strike="noStrike" u="sng">
                <a:solidFill>
                  <a:srgbClr val="0000ff"/>
                </a:solidFill>
                <a:uFillTx/>
                <a:latin typeface="Palatino Linotype"/>
                <a:ea typeface="DejaVu Sans"/>
                <a:hlinkClick r:id="rId2"/>
              </a:rPr>
              <a:t>Antiquorum</a:t>
            </a:r>
            <a:r>
              <a:rPr b="0" lang="en-GB" sz="3200" spc="-1" strike="noStrike">
                <a:solidFill>
                  <a:srgbClr val="000000"/>
                </a:solidFill>
                <a:latin typeface="Palatino Linotype"/>
                <a:ea typeface="DejaVu Sans"/>
              </a:rPr>
              <a:t>)</a:t>
            </a:r>
            <a:endParaRPr b="0" lang="en-GB" sz="32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Using their </a:t>
            </a:r>
            <a:r>
              <a:rPr b="0" lang="en-GB" sz="3200" spc="-1" strike="noStrike" u="sng">
                <a:solidFill>
                  <a:srgbClr val="0000ff"/>
                </a:solidFill>
                <a:uFillTx/>
                <a:latin typeface="Palatino Linotype"/>
                <a:ea typeface="DejaVu Sans"/>
                <a:hlinkClick r:id="rId3"/>
              </a:rPr>
              <a:t>pottery database</a:t>
            </a:r>
            <a:r>
              <a:rPr b="0" lang="en-GB" sz="3200" spc="-1" strike="noStrike">
                <a:solidFill>
                  <a:srgbClr val="000000"/>
                </a:solidFill>
                <a:latin typeface="Palatino Linotype"/>
                <a:ea typeface="DejaVu Sans"/>
              </a:rPr>
              <a:t>, you can search for data and images of mythological motifs in vase painting</a:t>
            </a:r>
            <a:endParaRPr b="0" lang="en-GB" sz="3200" spc="-1" strike="noStrike">
              <a:latin typeface="Arial"/>
            </a:endParaRPr>
          </a:p>
          <a:p>
            <a:pPr>
              <a:lnSpc>
                <a:spcPct val="100000"/>
              </a:lnSpc>
              <a:spcBef>
                <a:spcPts val="641"/>
              </a:spcBef>
            </a:pPr>
            <a:endParaRPr b="0" lang="en-GB" sz="3200" spc="-1" strike="noStrike">
              <a:latin typeface="Arial"/>
            </a:endParaRPr>
          </a:p>
          <a:p>
            <a:pPr marL="343080" indent="-341280">
              <a:lnSpc>
                <a:spcPct val="100000"/>
              </a:lnSpc>
              <a:spcBef>
                <a:spcPts val="519"/>
              </a:spcBef>
              <a:buClr>
                <a:srgbClr val="000000"/>
              </a:buClr>
              <a:buFont typeface="Arial"/>
              <a:buChar char="•"/>
            </a:pPr>
            <a:r>
              <a:rPr b="0" lang="en-GB" sz="2600" spc="-1" strike="noStrike">
                <a:solidFill>
                  <a:srgbClr val="000000"/>
                </a:solidFill>
                <a:latin typeface="Palatino Linotype"/>
                <a:ea typeface="DejaVu Sans"/>
              </a:rPr>
              <a:t>NB the hard copy </a:t>
            </a:r>
            <a:r>
              <a:rPr b="0" i="1" lang="en-GB" sz="2600" spc="-1" strike="noStrike">
                <a:solidFill>
                  <a:srgbClr val="000000"/>
                </a:solidFill>
                <a:latin typeface="Palatino Linotype"/>
                <a:ea typeface="DejaVu Sans"/>
              </a:rPr>
              <a:t>Lexicon Iconographicum Mythologiae Classicae (Iconographic Lexicon of Classical Mythology)</a:t>
            </a:r>
            <a:r>
              <a:rPr b="0" lang="en-GB" sz="2600" spc="-1" strike="noStrike">
                <a:solidFill>
                  <a:srgbClr val="000000"/>
                </a:solidFill>
                <a:latin typeface="Palatino Linotype"/>
                <a:ea typeface="DejaVu Sans"/>
              </a:rPr>
              <a:t> is housed in the Tony Brothers library, currently in storage: it captures sculpture and other art too. </a:t>
            </a:r>
            <a:endParaRPr b="0" lang="en-GB" sz="2600" spc="-1" strike="noStrike">
              <a:latin typeface="Arial"/>
            </a:endParaRPr>
          </a:p>
          <a:p>
            <a:pPr>
              <a:lnSpc>
                <a:spcPct val="100000"/>
              </a:lnSpc>
              <a:spcBef>
                <a:spcPts val="641"/>
              </a:spcBef>
            </a:pPr>
            <a:endParaRPr b="0" lang="en-GB" sz="26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Title 1"/>
          <p:cNvSpPr/>
          <p:nvPr/>
        </p:nvSpPr>
        <p:spPr>
          <a:xfrm>
            <a:off x="457200" y="274680"/>
            <a:ext cx="8227800" cy="114120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pPr>
            <a:r>
              <a:rPr b="0" lang="en-GB" sz="4400" spc="-1" strike="noStrike">
                <a:solidFill>
                  <a:srgbClr val="000000"/>
                </a:solidFill>
                <a:latin typeface="Palatino Linotype"/>
                <a:ea typeface="DejaVu Sans"/>
              </a:rPr>
              <a:t>Summary</a:t>
            </a:r>
            <a:endParaRPr b="0" lang="en-GB" sz="4400" spc="-1" strike="noStrike">
              <a:latin typeface="Arial"/>
            </a:endParaRPr>
          </a:p>
        </p:txBody>
      </p:sp>
      <p:sp>
        <p:nvSpPr>
          <p:cNvPr id="140" name="Content Placeholder 2"/>
          <p:cNvSpPr/>
          <p:nvPr/>
        </p:nvSpPr>
        <p:spPr>
          <a:xfrm>
            <a:off x="457200" y="1600200"/>
            <a:ext cx="8227800" cy="3915360"/>
          </a:xfrm>
          <a:prstGeom prst="rect">
            <a:avLst/>
          </a:prstGeom>
          <a:noFill/>
          <a:ln w="0">
            <a:noFill/>
          </a:ln>
        </p:spPr>
        <p:style>
          <a:lnRef idx="0"/>
          <a:fillRef idx="0"/>
          <a:effectRef idx="0"/>
          <a:fontRef idx="minor"/>
        </p:style>
        <p:txBody>
          <a:bodyPr lIns="90000" rIns="90000" tIns="45000" bIns="45000">
            <a:normAutofit fontScale="71000"/>
          </a:bodyPr>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Key primary sources for studying ancient mythology are:</a:t>
            </a:r>
            <a:endParaRPr b="0" lang="en-GB" sz="32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Texts: ancient compilations + ancient use</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Iconography: vase painting + sculpture </a:t>
            </a:r>
            <a:endParaRPr b="0" lang="en-GB" sz="2800" spc="-1" strike="noStrike">
              <a:latin typeface="Arial"/>
            </a:endParaRPr>
          </a:p>
          <a:p>
            <a:pPr>
              <a:lnSpc>
                <a:spcPct val="100000"/>
              </a:lnSpc>
            </a:pPr>
            <a:endParaRPr b="0" lang="en-GB" sz="2800" spc="-1" strike="noStrike">
              <a:latin typeface="Arial"/>
            </a:endParaRPr>
          </a:p>
          <a:p>
            <a:pPr marL="343080" indent="-341280">
              <a:lnSpc>
                <a:spcPct val="100000"/>
              </a:lnSpc>
              <a:spcBef>
                <a:spcPts val="641"/>
              </a:spcBef>
              <a:buClr>
                <a:srgbClr val="000000"/>
              </a:buClr>
              <a:buFont typeface="Arial"/>
              <a:buChar char="•"/>
            </a:pPr>
            <a:r>
              <a:rPr b="0" lang="en-GB" sz="3200" spc="-1" strike="noStrike">
                <a:solidFill>
                  <a:srgbClr val="000000"/>
                </a:solidFill>
                <a:latin typeface="Palatino Linotype"/>
                <a:ea typeface="DejaVu Sans"/>
              </a:rPr>
              <a:t>Key ways of accessing these (and secondary sources) are:</a:t>
            </a:r>
            <a:endParaRPr b="0" lang="en-GB" sz="32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The Perseus site</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The Loeb Classical Library</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The New Pauly online</a:t>
            </a:r>
            <a:endParaRPr b="0" lang="en-GB" sz="2800" spc="-1" strike="noStrike">
              <a:latin typeface="Arial"/>
            </a:endParaRPr>
          </a:p>
          <a:p>
            <a:pPr lvl="1" marL="743040" indent="-284040">
              <a:lnSpc>
                <a:spcPct val="100000"/>
              </a:lnSpc>
              <a:spcBef>
                <a:spcPts val="561"/>
              </a:spcBef>
              <a:buClr>
                <a:srgbClr val="000000"/>
              </a:buClr>
              <a:buFont typeface="Arial"/>
              <a:buChar char="–"/>
            </a:pPr>
            <a:r>
              <a:rPr b="0" lang="en-GB" sz="2800" spc="-1" strike="noStrike">
                <a:solidFill>
                  <a:srgbClr val="000000"/>
                </a:solidFill>
                <a:latin typeface="Palatino Linotype"/>
                <a:ea typeface="DejaVu Sans"/>
              </a:rPr>
              <a:t>The Beazley Archive</a:t>
            </a:r>
            <a:endParaRPr b="0" lang="en-GB" sz="2800" spc="-1" strike="noStrike">
              <a:latin typeface="Arial"/>
            </a:endParaRPr>
          </a:p>
          <a:p>
            <a:pPr>
              <a:lnSpc>
                <a:spcPct val="100000"/>
              </a:lnSpc>
            </a:pPr>
            <a:endParaRPr b="0" lang="en-GB" sz="2800" spc="-1" strike="noStrike">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Relationships xmlns="http://schemas.openxmlformats.org/package/2006/relationships"><Relationship Id="rId1" Type="http://schemas.openxmlformats.org/officeDocument/2006/relationships/customXmlProps" Target="itemProps1.xml"/>
</Relationships>
</file>

<file path=customXml/_rels/item2.xml.rels><?xml version="1.0" encoding="UTF-8"?>
<Relationships xmlns="http://schemas.openxmlformats.org/package/2006/relationships"><Relationship Id="rId1" Type="http://schemas.openxmlformats.org/officeDocument/2006/relationships/customXmlProps" Target="itemProps2.xml"/>
</Relationships>
</file>

<file path=customXml/_rels/item3.xml.rels><?xml version="1.0" encoding="UTF-8"?>
<Relationships xmlns="http://schemas.openxmlformats.org/package/2006/relationships"><Relationship Id="rId1" Type="http://schemas.openxmlformats.org/officeDocument/2006/relationships/customXmlProps" Target="itemProps3.xml"/>
</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6" ma:contentTypeDescription="Create a new document." ma:contentTypeScope="" ma:versionID="7e721309f6c97e83d6d337bbe4ad3833">
  <xsd:schema xmlns:xsd="http://www.w3.org/2001/XMLSchema" xmlns:xs="http://www.w3.org/2001/XMLSchema" xmlns:p="http://schemas.microsoft.com/office/2006/metadata/properties" xmlns:ns2="303dbf9b-b85b-46a0-94f1-894078c07ecd" xmlns:ns3="7534e9c7-d8a7-4ffa-a350-0e66096719e3" targetNamespace="http://schemas.microsoft.com/office/2006/metadata/properties" ma:root="true" ma:fieldsID="231938f77745fabf4e500f6c5e72d4c6" ns2:_="" ns3:_="">
    <xsd:import namespace="303dbf9b-b85b-46a0-94f1-894078c07ecd"/>
    <xsd:import namespace="7534e9c7-d8a7-4ffa-a350-0e66096719e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534e9c7-d8a7-4ffa-a350-0e66096719e3"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UserInfo>
        <DisplayName>Amanda John (0501153)</DisplayName>
        <AccountId>185</AccountId>
        <AccountType/>
      </UserInfo>
    </SharedWithUsers>
  </documentManagement>
</p:properties>
</file>

<file path=customXml/itemProps1.xml><?xml version="1.0" encoding="utf-8"?>
<ds:datastoreItem xmlns:ds="http://schemas.openxmlformats.org/officeDocument/2006/customXml" ds:itemID="{5CD4514D-3FAB-4F0C-ACA6-E5E5F86C1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7534e9c7-d8a7-4ffa-a350-0e66096719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schemas.microsoft.com/office/infopath/2007/PartnerControls"/>
    <ds:schemaRef ds:uri="http://purl.org/dc/dcmitype/"/>
    <ds:schemaRef ds:uri="7534e9c7-d8a7-4ffa-a350-0e66096719e3"/>
    <ds:schemaRef ds:uri="http://purl.org/dc/elements/1.1/"/>
    <ds:schemaRef ds:uri="303dbf9b-b85b-46a0-94f1-894078c07ecd"/>
    <ds:schemaRef ds:uri="http://purl.org/dc/terms/"/>
    <ds:schemaRef ds:uri="http://www.w3.org/XML/1998/namespace"/>
    <ds:schemaRef ds:uri="http://schemas.microsoft.com/office/2006/documentManagement/type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59</TotalTime>
  <Application>LibreOffice/7.1.0.3$Windows_X86_64 LibreOffice_project/f6099ecf3d29644b5008cc8f48f42f4a40986e4c</Application>
  <AppVersion>15.0000</AppVersion>
  <Words>776</Words>
  <Paragraphs>62</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2020-09-09T08:05:21Z</dcterms:created>
  <dc:creator>Magdalena Ohrman</dc:creator>
  <dc:description/>
  <dc:language>en-GB</dc:language>
  <cp:lastModifiedBy/>
  <dcterms:modified xsi:type="dcterms:W3CDTF">2026-01-16T10:12:34Z</dcterms:modified>
  <cp:revision>11</cp:revision>
  <dc:subject/>
  <dc:title>Tools for working with Greek and Roman mythology</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On-screen Show (4:3)</vt:lpwstr>
  </property>
  <property fmtid="{D5CDD505-2E9C-101B-9397-08002B2CF9AE}" pid="3" name="Slides">
    <vt:i4>12</vt:i4>
  </property>
</Properties>
</file>