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71" r:id="rId1"/>
  </p:sldMasterIdLst>
  <p:notesMasterIdLst>
    <p:notesMasterId r:id="rId30"/>
  </p:notesMasterIdLst>
  <p:sldIdLst>
    <p:sldId id="256" r:id="rId2"/>
    <p:sldId id="274" r:id="rId3"/>
    <p:sldId id="273" r:id="rId4"/>
    <p:sldId id="275" r:id="rId5"/>
    <p:sldId id="268" r:id="rId6"/>
    <p:sldId id="283" r:id="rId7"/>
    <p:sldId id="259" r:id="rId8"/>
    <p:sldId id="276" r:id="rId9"/>
    <p:sldId id="277" r:id="rId10"/>
    <p:sldId id="278" r:id="rId11"/>
    <p:sldId id="279" r:id="rId12"/>
    <p:sldId id="280" r:id="rId13"/>
    <p:sldId id="260" r:id="rId14"/>
    <p:sldId id="270" r:id="rId15"/>
    <p:sldId id="266" r:id="rId16"/>
    <p:sldId id="261" r:id="rId17"/>
    <p:sldId id="262" r:id="rId18"/>
    <p:sldId id="263" r:id="rId19"/>
    <p:sldId id="269" r:id="rId20"/>
    <p:sldId id="271" r:id="rId21"/>
    <p:sldId id="264" r:id="rId22"/>
    <p:sldId id="265" r:id="rId23"/>
    <p:sldId id="272" r:id="rId24"/>
    <p:sldId id="267" r:id="rId25"/>
    <p:sldId id="257" r:id="rId26"/>
    <p:sldId id="258" r:id="rId27"/>
    <p:sldId id="281" r:id="rId28"/>
    <p:sldId id="282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2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FB68FF-3422-45B6-BDCF-5DF71DD8C1A1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27CD4-8C6E-40FE-9E7E-0C8534A6F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303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27CD4-8C6E-40FE-9E7E-0C8534A6F39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554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27CD4-8C6E-40FE-9E7E-0C8534A6F39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99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101C-8421-41C5-BE76-F4425E8F53D1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376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A89A4-2E43-47E4-ADEF-65FC208C9707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004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2BFEC-5BDD-4D4D-BC0F-BA2A7607FA0A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6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B334D-66FF-4393-8EE1-D77FF423406C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702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924BB-E316-4A6B-A344-1F6724002448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488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8E11-01DF-4520-84C4-3D2EA19C683B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990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957E-F5BD-4216-AA7A-04FAB3A33A61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1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87D07-48DF-4E41-98FF-1EB05C6D546E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6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4691D-7325-4B77-9F32-3936067D8B2B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404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52D5D-DDD9-410E-BA3F-7445ED445BA5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298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2CEF-0EF9-4759-898B-9E82E157B51C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092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53479-1CCD-452C-9157-E3E792EFDF98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6576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50154-C598-4B85-B2B3-89DC8E94A59E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2675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6C68-3A1B-4EF3-B4C8-7549DCB60683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49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41249-14E0-43A9-83A4-AA27C36D5979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6252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74FE1-A860-482E-AD38-013CA322991D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2366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7C39F-B1E1-4C3B-B254-941CBAB1D39A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19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971158B-59E9-49DA-829E-292C07D47A10}" type="datetime1">
              <a:rPr lang="en-US" smtClean="0"/>
              <a:t>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6117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Dr. John W. Lang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16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Assigning value using Universal Intellectual Standards Paul, 1995</a:t>
            </a:r>
            <a:br>
              <a:rPr lang="en-US" sz="2800" dirty="0"/>
            </a:b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049834" y="1679807"/>
            <a:ext cx="8001000" cy="4648200"/>
          </a:xfrm>
        </p:spPr>
        <p:txBody>
          <a:bodyPr>
            <a:noAutofit/>
          </a:bodyPr>
          <a:lstStyle/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/>
              <a:t>Clear</a:t>
            </a:r>
            <a:r>
              <a:rPr lang="en-US" sz="1800" dirty="0"/>
              <a:t>: </a:t>
            </a:r>
            <a:r>
              <a:rPr lang="en-US" sz="1800" dirty="0" smtClean="0"/>
              <a:t> If unclear </a:t>
            </a:r>
            <a:r>
              <a:rPr lang="en-US" sz="1800" dirty="0"/>
              <a:t>we cannot </a:t>
            </a:r>
            <a:r>
              <a:rPr lang="en-US" sz="1800" dirty="0" smtClean="0"/>
              <a:t>evaluate.  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/>
              <a:t>Accurate</a:t>
            </a:r>
            <a:r>
              <a:rPr lang="en-US" sz="1800" dirty="0"/>
              <a:t>: </a:t>
            </a:r>
            <a:r>
              <a:rPr lang="en-US" sz="1800" dirty="0" smtClean="0"/>
              <a:t> Would </a:t>
            </a:r>
            <a:r>
              <a:rPr lang="en-US" sz="1800" dirty="0"/>
              <a:t>reasonable people agree?  Is it true</a:t>
            </a:r>
            <a:r>
              <a:rPr lang="en-US" sz="1800" dirty="0" smtClean="0"/>
              <a:t>?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/>
              <a:t>Precise</a:t>
            </a:r>
            <a:r>
              <a:rPr lang="en-US" sz="1800" dirty="0"/>
              <a:t>: </a:t>
            </a:r>
            <a:r>
              <a:rPr lang="en-US" sz="1800" dirty="0" smtClean="0"/>
              <a:t> Is </a:t>
            </a:r>
            <a:r>
              <a:rPr lang="en-US" sz="1800" dirty="0"/>
              <a:t>there enough detail to completely </a:t>
            </a:r>
            <a:r>
              <a:rPr lang="en-US" sz="1800" dirty="0" smtClean="0"/>
              <a:t>understand.  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/>
              <a:t>Relevant</a:t>
            </a:r>
            <a:r>
              <a:rPr lang="en-US" sz="1800" dirty="0"/>
              <a:t>: </a:t>
            </a:r>
            <a:r>
              <a:rPr lang="en-US" sz="1800" dirty="0" smtClean="0"/>
              <a:t> Is </a:t>
            </a:r>
            <a:r>
              <a:rPr lang="en-US" sz="1800" dirty="0"/>
              <a:t>the information connected to the question at hand</a:t>
            </a:r>
            <a:r>
              <a:rPr lang="en-US" sz="1800" dirty="0" smtClean="0"/>
              <a:t>?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 smtClean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 smtClean="0"/>
              <a:t>Depth</a:t>
            </a:r>
            <a:r>
              <a:rPr lang="en-US" sz="1800" dirty="0" smtClean="0"/>
              <a:t>:  Do the information, facts, and data address the complexity of the issue? 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b="1" dirty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 smtClean="0"/>
              <a:t>Breadth</a:t>
            </a:r>
            <a:r>
              <a:rPr lang="en-US" sz="1800" dirty="0" smtClean="0"/>
              <a:t>:  Are there other points of view or other ways to consider this question?  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 smtClean="0"/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US" sz="1800" b="1" dirty="0" smtClean="0"/>
              <a:t>Logic</a:t>
            </a:r>
            <a:r>
              <a:rPr lang="en-US" sz="1800" dirty="0" smtClean="0"/>
              <a:t>:  Does it make sense?  Can you make that conclusion based on the information and evidence?</a:t>
            </a:r>
          </a:p>
          <a:p>
            <a:pPr marL="274320" indent="-274320" eaLnBrk="1" fontAlgn="auto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US" sz="1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16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3</a:t>
            </a:fld>
            <a:endParaRPr lang="en-US" dirty="0"/>
          </a:p>
        </p:txBody>
      </p:sp>
      <p:pic>
        <p:nvPicPr>
          <p:cNvPr id="5" name="Picture 2" descr="sca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080" y="592016"/>
            <a:ext cx="65532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16680" y="6307016"/>
            <a:ext cx="4572000" cy="254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050" dirty="0">
                <a:cs typeface="+mn-cs"/>
              </a:rPr>
              <a:t>©2007 Foundation for Critical Thinking Press   www.criticalthinking.org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824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Critical thinking outcomes</a:t>
            </a:r>
            <a:br>
              <a:rPr lang="en-US" sz="2400" dirty="0"/>
            </a:br>
            <a:r>
              <a:rPr lang="en-US" sz="2400" dirty="0"/>
              <a:t>Rudd &amp; Irani, 2004</a:t>
            </a:r>
            <a:br>
              <a:rPr lang="en-US" sz="2400" dirty="0"/>
            </a:br>
            <a:endParaRPr lang="en-GB" sz="24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462459" y="2097258"/>
            <a:ext cx="2057400" cy="3810000"/>
          </a:xfrm>
          <a:prstGeom prst="rect">
            <a:avLst/>
          </a:prstGeom>
          <a:gradFill rotWithShape="1">
            <a:gsLst>
              <a:gs pos="0">
                <a:srgbClr val="8F5501"/>
              </a:gs>
              <a:gs pos="50000">
                <a:srgbClr val="CE7D07"/>
              </a:gs>
              <a:gs pos="100000">
                <a:srgbClr val="F5960B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/>
            <a:r>
              <a:rPr lang="en-US" sz="1600" b="1" dirty="0"/>
              <a:t>Stimulus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/>
              <a:t>Problem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/>
              <a:t>Decision</a:t>
            </a:r>
          </a:p>
          <a:p>
            <a:pPr algn="ctr"/>
            <a:r>
              <a:rPr lang="en-US" sz="1600" dirty="0"/>
              <a:t> </a:t>
            </a:r>
          </a:p>
          <a:p>
            <a:pPr algn="ctr"/>
            <a:r>
              <a:rPr lang="en-US" sz="1600" dirty="0"/>
              <a:t>Others…</a:t>
            </a:r>
          </a:p>
        </p:txBody>
      </p:sp>
      <p:sp>
        <p:nvSpPr>
          <p:cNvPr id="7" name="Line 7"/>
          <p:cNvSpPr>
            <a:spLocks noChangeShapeType="1"/>
          </p:cNvSpPr>
          <p:nvPr/>
        </p:nvSpPr>
        <p:spPr bwMode="auto">
          <a:xfrm>
            <a:off x="3596059" y="40022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3977059" y="2173458"/>
            <a:ext cx="1447800" cy="3581400"/>
          </a:xfrm>
          <a:prstGeom prst="rect">
            <a:avLst/>
          </a:prstGeom>
          <a:gradFill rotWithShape="1">
            <a:gsLst>
              <a:gs pos="0">
                <a:srgbClr val="006A96"/>
              </a:gs>
              <a:gs pos="50000">
                <a:srgbClr val="009AD9"/>
              </a:gs>
              <a:gs pos="100000">
                <a:srgbClr val="00B8FF"/>
              </a:gs>
            </a:gsLst>
            <a:lin ang="162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/>
            <a:r>
              <a:rPr lang="en-US" sz="1600"/>
              <a:t>Critical</a:t>
            </a:r>
          </a:p>
          <a:p>
            <a:pPr algn="ctr"/>
            <a:r>
              <a:rPr lang="en-US" sz="1600"/>
              <a:t>Thinking</a:t>
            </a:r>
          </a:p>
          <a:p>
            <a:pPr algn="ctr"/>
            <a:r>
              <a:rPr lang="en-US" sz="1600" b="1"/>
              <a:t>Disposition</a:t>
            </a:r>
          </a:p>
        </p:txBody>
      </p:sp>
      <p:sp>
        <p:nvSpPr>
          <p:cNvPr id="9" name="Rectangle 10"/>
          <p:cNvSpPr>
            <a:spLocks noChangeArrowheads="1"/>
          </p:cNvSpPr>
          <p:nvPr/>
        </p:nvSpPr>
        <p:spPr bwMode="auto">
          <a:xfrm>
            <a:off x="5577259" y="2173458"/>
            <a:ext cx="1447800" cy="3581400"/>
          </a:xfrm>
          <a:prstGeom prst="rect">
            <a:avLst/>
          </a:prstGeom>
          <a:gradFill rotWithShape="1">
            <a:gsLst>
              <a:gs pos="0">
                <a:srgbClr val="537E25"/>
              </a:gs>
              <a:gs pos="50000">
                <a:srgbClr val="7AB73A"/>
              </a:gs>
              <a:gs pos="100000">
                <a:srgbClr val="92DA46"/>
              </a:gs>
            </a:gsLst>
            <a:lin ang="162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/>
            <a:r>
              <a:rPr lang="en-US" sz="1600" b="1"/>
              <a:t>Knowledge</a:t>
            </a:r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7253659" y="2173458"/>
            <a:ext cx="1219200" cy="3581400"/>
          </a:xfrm>
          <a:prstGeom prst="rect">
            <a:avLst/>
          </a:prstGeom>
          <a:gradFill rotWithShape="1">
            <a:gsLst>
              <a:gs pos="0">
                <a:srgbClr val="652081"/>
              </a:gs>
              <a:gs pos="50000">
                <a:srgbClr val="9433BA"/>
              </a:gs>
              <a:gs pos="100000">
                <a:srgbClr val="B03FDD"/>
              </a:gs>
            </a:gsLst>
            <a:lin ang="162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/>
            <a:r>
              <a:rPr lang="en-US" sz="1600"/>
              <a:t>Critical</a:t>
            </a:r>
          </a:p>
          <a:p>
            <a:pPr algn="ctr"/>
            <a:r>
              <a:rPr lang="en-US" sz="1600"/>
              <a:t>Thinking</a:t>
            </a:r>
          </a:p>
          <a:p>
            <a:pPr algn="ctr"/>
            <a:r>
              <a:rPr lang="en-US" sz="1600" b="1"/>
              <a:t>Skill</a:t>
            </a: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5332784" y="3962571"/>
            <a:ext cx="362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 b="1"/>
              <a:t>+</a:t>
            </a:r>
          </a:p>
        </p:txBody>
      </p:sp>
      <p:sp>
        <p:nvSpPr>
          <p:cNvPr id="12" name="Text Box 13"/>
          <p:cNvSpPr txBox="1">
            <a:spLocks noChangeArrowheads="1"/>
          </p:cNvSpPr>
          <p:nvPr/>
        </p:nvSpPr>
        <p:spPr bwMode="auto">
          <a:xfrm>
            <a:off x="6948859" y="3926058"/>
            <a:ext cx="362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 b="1"/>
              <a:t>+</a:t>
            </a:r>
          </a:p>
        </p:txBody>
      </p:sp>
      <p:sp>
        <p:nvSpPr>
          <p:cNvPr id="13" name="Line 15"/>
          <p:cNvSpPr>
            <a:spLocks noChangeShapeType="1"/>
          </p:cNvSpPr>
          <p:nvPr/>
        </p:nvSpPr>
        <p:spPr bwMode="auto">
          <a:xfrm>
            <a:off x="8472859" y="40022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14" name="Text Box 17"/>
          <p:cNvSpPr txBox="1">
            <a:spLocks noChangeArrowheads="1"/>
          </p:cNvSpPr>
          <p:nvPr/>
        </p:nvSpPr>
        <p:spPr bwMode="auto">
          <a:xfrm>
            <a:off x="8930059" y="1716258"/>
            <a:ext cx="994183" cy="116955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400" b="1"/>
              <a:t>High</a:t>
            </a:r>
          </a:p>
          <a:p>
            <a:r>
              <a:rPr lang="en-US" sz="1400"/>
              <a:t>Quality</a:t>
            </a:r>
          </a:p>
          <a:p>
            <a:r>
              <a:rPr lang="en-US" sz="1400"/>
              <a:t>Critical</a:t>
            </a:r>
          </a:p>
          <a:p>
            <a:r>
              <a:rPr lang="en-US" sz="1400"/>
              <a:t>Thinking</a:t>
            </a:r>
          </a:p>
          <a:p>
            <a:r>
              <a:rPr lang="en-US" sz="1400"/>
              <a:t>Outcome</a:t>
            </a:r>
          </a:p>
        </p:txBody>
      </p:sp>
      <p:sp>
        <p:nvSpPr>
          <p:cNvPr id="15" name="Text Box 19"/>
          <p:cNvSpPr txBox="1">
            <a:spLocks noChangeArrowheads="1"/>
          </p:cNvSpPr>
          <p:nvPr/>
        </p:nvSpPr>
        <p:spPr bwMode="auto">
          <a:xfrm>
            <a:off x="8930058" y="3417482"/>
            <a:ext cx="994183" cy="116955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400" b="1"/>
              <a:t>Low</a:t>
            </a:r>
          </a:p>
          <a:p>
            <a:r>
              <a:rPr lang="en-US" sz="1400"/>
              <a:t>Quality</a:t>
            </a:r>
          </a:p>
          <a:p>
            <a:r>
              <a:rPr lang="en-US" sz="1400"/>
              <a:t>Critical </a:t>
            </a:r>
          </a:p>
          <a:p>
            <a:r>
              <a:rPr lang="en-US" sz="1400"/>
              <a:t>Thinking</a:t>
            </a:r>
          </a:p>
          <a:p>
            <a:r>
              <a:rPr lang="en-US" sz="1400"/>
              <a:t>Outcome</a:t>
            </a:r>
          </a:p>
        </p:txBody>
      </p:sp>
      <p:sp>
        <p:nvSpPr>
          <p:cNvPr id="16" name="Text Box 20"/>
          <p:cNvSpPr txBox="1">
            <a:spLocks noChangeArrowheads="1"/>
          </p:cNvSpPr>
          <p:nvPr/>
        </p:nvSpPr>
        <p:spPr bwMode="auto">
          <a:xfrm>
            <a:off x="8930058" y="4915076"/>
            <a:ext cx="1295400" cy="738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400" b="1"/>
              <a:t>No</a:t>
            </a:r>
            <a:r>
              <a:rPr lang="en-US" sz="1400"/>
              <a:t> Critical</a:t>
            </a:r>
          </a:p>
          <a:p>
            <a:r>
              <a:rPr lang="en-US" sz="1400"/>
              <a:t>Thinking</a:t>
            </a:r>
          </a:p>
          <a:p>
            <a:r>
              <a:rPr lang="en-US" sz="1400"/>
              <a:t>Outcome</a:t>
            </a:r>
          </a:p>
        </p:txBody>
      </p:sp>
      <p:sp>
        <p:nvSpPr>
          <p:cNvPr id="17" name="Line 24"/>
          <p:cNvSpPr>
            <a:spLocks noChangeShapeType="1"/>
          </p:cNvSpPr>
          <p:nvPr/>
        </p:nvSpPr>
        <p:spPr bwMode="auto">
          <a:xfrm>
            <a:off x="8472859" y="27830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18" name="Line 25"/>
          <p:cNvSpPr>
            <a:spLocks noChangeShapeType="1"/>
          </p:cNvSpPr>
          <p:nvPr/>
        </p:nvSpPr>
        <p:spPr bwMode="auto">
          <a:xfrm>
            <a:off x="8472859" y="52214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19" name="Text Box 29"/>
          <p:cNvSpPr txBox="1">
            <a:spLocks noChangeArrowheads="1"/>
          </p:cNvSpPr>
          <p:nvPr/>
        </p:nvSpPr>
        <p:spPr bwMode="auto">
          <a:xfrm>
            <a:off x="4358059" y="2554458"/>
            <a:ext cx="65274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High</a:t>
            </a:r>
          </a:p>
        </p:txBody>
      </p:sp>
      <p:sp>
        <p:nvSpPr>
          <p:cNvPr id="20" name="Text Box 30"/>
          <p:cNvSpPr txBox="1">
            <a:spLocks noChangeArrowheads="1"/>
          </p:cNvSpPr>
          <p:nvPr/>
        </p:nvSpPr>
        <p:spPr bwMode="auto">
          <a:xfrm>
            <a:off x="5958259" y="2554458"/>
            <a:ext cx="65274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High</a:t>
            </a:r>
          </a:p>
        </p:txBody>
      </p:sp>
      <p:sp>
        <p:nvSpPr>
          <p:cNvPr id="21" name="Text Box 31"/>
          <p:cNvSpPr txBox="1">
            <a:spLocks noChangeArrowheads="1"/>
          </p:cNvSpPr>
          <p:nvPr/>
        </p:nvSpPr>
        <p:spPr bwMode="auto">
          <a:xfrm>
            <a:off x="7406059" y="2554458"/>
            <a:ext cx="65274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High</a:t>
            </a:r>
          </a:p>
        </p:txBody>
      </p:sp>
      <p:sp>
        <p:nvSpPr>
          <p:cNvPr id="22" name="Text Box 32"/>
          <p:cNvSpPr txBox="1">
            <a:spLocks noChangeArrowheads="1"/>
          </p:cNvSpPr>
          <p:nvPr/>
        </p:nvSpPr>
        <p:spPr bwMode="auto">
          <a:xfrm>
            <a:off x="4434259" y="5297658"/>
            <a:ext cx="59182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Low</a:t>
            </a:r>
          </a:p>
        </p:txBody>
      </p:sp>
      <p:sp>
        <p:nvSpPr>
          <p:cNvPr id="23" name="Text Box 33"/>
          <p:cNvSpPr txBox="1">
            <a:spLocks noChangeArrowheads="1"/>
          </p:cNvSpPr>
          <p:nvPr/>
        </p:nvSpPr>
        <p:spPr bwMode="auto">
          <a:xfrm>
            <a:off x="6034459" y="5297658"/>
            <a:ext cx="59182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Low</a:t>
            </a:r>
          </a:p>
        </p:txBody>
      </p:sp>
      <p:sp>
        <p:nvSpPr>
          <p:cNvPr id="24" name="Text Box 34"/>
          <p:cNvSpPr txBox="1">
            <a:spLocks noChangeArrowheads="1"/>
          </p:cNvSpPr>
          <p:nvPr/>
        </p:nvSpPr>
        <p:spPr bwMode="auto">
          <a:xfrm>
            <a:off x="7482259" y="5297658"/>
            <a:ext cx="59182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sz="1600"/>
              <a:t>Low</a:t>
            </a:r>
          </a:p>
        </p:txBody>
      </p:sp>
      <p:sp>
        <p:nvSpPr>
          <p:cNvPr id="25" name="Line 41"/>
          <p:cNvSpPr>
            <a:spLocks noChangeShapeType="1"/>
          </p:cNvSpPr>
          <p:nvPr/>
        </p:nvSpPr>
        <p:spPr bwMode="auto">
          <a:xfrm>
            <a:off x="3596059" y="27830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26" name="Line 42"/>
          <p:cNvSpPr>
            <a:spLocks noChangeShapeType="1"/>
          </p:cNvSpPr>
          <p:nvPr/>
        </p:nvSpPr>
        <p:spPr bwMode="auto">
          <a:xfrm>
            <a:off x="3596059" y="5221458"/>
            <a:ext cx="304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27" name="Rectangle 44"/>
          <p:cNvSpPr>
            <a:spLocks noChangeArrowheads="1"/>
          </p:cNvSpPr>
          <p:nvPr/>
        </p:nvSpPr>
        <p:spPr bwMode="auto">
          <a:xfrm>
            <a:off x="4129459" y="1335258"/>
            <a:ext cx="4191000" cy="5334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1600" dirty="0"/>
              <a:t>Individual factors</a:t>
            </a:r>
          </a:p>
        </p:txBody>
      </p:sp>
      <p:sp>
        <p:nvSpPr>
          <p:cNvPr id="28" name="Rectangle 45"/>
          <p:cNvSpPr>
            <a:spLocks noChangeArrowheads="1"/>
          </p:cNvSpPr>
          <p:nvPr/>
        </p:nvSpPr>
        <p:spPr bwMode="auto">
          <a:xfrm>
            <a:off x="4053259" y="6059658"/>
            <a:ext cx="4191000" cy="5334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US" sz="1600" dirty="0"/>
              <a:t>External factors</a:t>
            </a:r>
          </a:p>
        </p:txBody>
      </p:sp>
      <p:sp>
        <p:nvSpPr>
          <p:cNvPr id="29" name="Line 48"/>
          <p:cNvSpPr>
            <a:spLocks noChangeShapeType="1"/>
          </p:cNvSpPr>
          <p:nvPr/>
        </p:nvSpPr>
        <p:spPr bwMode="auto">
          <a:xfrm>
            <a:off x="4815259" y="19448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0" name="Line 52"/>
          <p:cNvSpPr>
            <a:spLocks noChangeShapeType="1"/>
          </p:cNvSpPr>
          <p:nvPr/>
        </p:nvSpPr>
        <p:spPr bwMode="auto">
          <a:xfrm>
            <a:off x="7863259" y="19448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1" name="Line 53"/>
          <p:cNvSpPr>
            <a:spLocks noChangeShapeType="1"/>
          </p:cNvSpPr>
          <p:nvPr/>
        </p:nvSpPr>
        <p:spPr bwMode="auto">
          <a:xfrm>
            <a:off x="6263059" y="19448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2" name="Line 54"/>
          <p:cNvSpPr>
            <a:spLocks noChangeShapeType="1"/>
          </p:cNvSpPr>
          <p:nvPr/>
        </p:nvSpPr>
        <p:spPr bwMode="auto">
          <a:xfrm rot="10800000">
            <a:off x="4662859" y="58310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3" name="Line 55"/>
          <p:cNvSpPr>
            <a:spLocks noChangeShapeType="1"/>
          </p:cNvSpPr>
          <p:nvPr/>
        </p:nvSpPr>
        <p:spPr bwMode="auto">
          <a:xfrm rot="10800000">
            <a:off x="7787059" y="58310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4" name="Line 56"/>
          <p:cNvSpPr>
            <a:spLocks noChangeShapeType="1"/>
          </p:cNvSpPr>
          <p:nvPr/>
        </p:nvSpPr>
        <p:spPr bwMode="auto">
          <a:xfrm rot="10800000">
            <a:off x="6263059" y="583105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600"/>
          </a:p>
        </p:txBody>
      </p:sp>
      <p:sp>
        <p:nvSpPr>
          <p:cNvPr id="35" name="Footer Placeholder 3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381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Mind Map: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808388" y="6071235"/>
            <a:ext cx="4267200" cy="46672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 b="1" dirty="0" smtClean="0">
                <a:solidFill>
                  <a:schemeClr val="bg1"/>
                </a:solidFill>
              </a:rPr>
              <a:t>CRITICAL THINKING</a:t>
            </a:r>
            <a:endParaRPr lang="en-US" altLang="en-US" sz="2400" b="1" dirty="0">
              <a:solidFill>
                <a:schemeClr val="bg1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960930" y="1511935"/>
            <a:ext cx="25908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US" altLang="en-US" dirty="0"/>
              <a:t>• Written material</a:t>
            </a:r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Databases</a:t>
            </a:r>
            <a:endParaRPr lang="en-US" altLang="en-US" dirty="0"/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Company </a:t>
            </a:r>
            <a:r>
              <a:rPr lang="en-US" altLang="en-US" dirty="0"/>
              <a:t>history</a:t>
            </a:r>
          </a:p>
          <a:p>
            <a:pPr eaLnBrk="0" hangingPunct="0"/>
            <a:r>
              <a:rPr lang="en-US" altLang="en-US" dirty="0"/>
              <a:t>• Vital statistics</a:t>
            </a:r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Markets/Industries</a:t>
            </a:r>
            <a:endParaRPr lang="en-US" altLang="en-US" dirty="0"/>
          </a:p>
          <a:p>
            <a:pPr eaLnBrk="0" hangingPunct="0"/>
            <a:r>
              <a:rPr lang="en-US" altLang="en-US" dirty="0"/>
              <a:t>• Observation</a:t>
            </a:r>
          </a:p>
        </p:txBody>
      </p:sp>
      <p:sp>
        <p:nvSpPr>
          <p:cNvPr id="8" name="Oval 5"/>
          <p:cNvSpPr>
            <a:spLocks noChangeArrowheads="1"/>
          </p:cNvSpPr>
          <p:nvPr/>
        </p:nvSpPr>
        <p:spPr bwMode="auto">
          <a:xfrm>
            <a:off x="1703363" y="3718560"/>
            <a:ext cx="25908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dirty="0">
                <a:latin typeface="Tahoma" panose="020B0604030504040204" pitchFamily="34" charset="0"/>
              </a:rPr>
              <a:t> </a:t>
            </a:r>
            <a:r>
              <a:rPr lang="en-US" altLang="en-US" b="1" dirty="0">
                <a:solidFill>
                  <a:schemeClr val="bg1"/>
                </a:solidFill>
                <a:latin typeface="Tahoma" panose="020B0604030504040204" pitchFamily="34" charset="0"/>
              </a:rPr>
              <a:t>Information  </a:t>
            </a:r>
          </a:p>
          <a:p>
            <a:pPr algn="ctr"/>
            <a:r>
              <a:rPr lang="en-US" altLang="en-US" b="1" dirty="0">
                <a:solidFill>
                  <a:schemeClr val="bg1"/>
                </a:solidFill>
                <a:latin typeface="Tahoma" panose="020B0604030504040204" pitchFamily="34" charset="0"/>
              </a:rPr>
              <a:t>from </a:t>
            </a:r>
          </a:p>
          <a:p>
            <a:pPr algn="ctr"/>
            <a:r>
              <a:rPr lang="en-US" altLang="en-US" b="1" dirty="0" smtClean="0">
                <a:solidFill>
                  <a:schemeClr val="bg1"/>
                </a:solidFill>
                <a:latin typeface="Tahoma" panose="020B0604030504040204" pitchFamily="34" charset="0"/>
              </a:rPr>
              <a:t>Primary/Secondary </a:t>
            </a:r>
          </a:p>
          <a:p>
            <a:pPr algn="ctr"/>
            <a:r>
              <a:rPr lang="en-US" altLang="en-US" b="1" dirty="0" smtClean="0">
                <a:solidFill>
                  <a:schemeClr val="bg1"/>
                </a:solidFill>
                <a:latin typeface="Tahoma" panose="020B0604030504040204" pitchFamily="34" charset="0"/>
              </a:rPr>
              <a:t>sources</a:t>
            </a:r>
            <a:endParaRPr lang="en-US" altLang="en-US" b="1" dirty="0">
              <a:solidFill>
                <a:schemeClr val="bg1"/>
              </a:solidFill>
              <a:latin typeface="Tahoma" panose="020B0604030504040204" pitchFamily="34" charset="0"/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853436" y="1535609"/>
            <a:ext cx="27432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US" altLang="en-US" dirty="0" smtClean="0"/>
              <a:t>• Personal Skills</a:t>
            </a:r>
          </a:p>
          <a:p>
            <a:pPr marL="285750" indent="-285750" eaLnBrk="0" hangingPunct="0">
              <a:buFont typeface="Arial" panose="020B0604020202020204" pitchFamily="34" charset="0"/>
              <a:buChar char="•"/>
            </a:pPr>
            <a:r>
              <a:rPr lang="en-US" altLang="en-US" dirty="0" smtClean="0"/>
              <a:t>Knowledge</a:t>
            </a:r>
            <a:endParaRPr lang="en-US" altLang="en-US" dirty="0"/>
          </a:p>
          <a:p>
            <a:pPr eaLnBrk="0" hangingPunct="0"/>
            <a:r>
              <a:rPr lang="en-US" altLang="en-US" dirty="0"/>
              <a:t>• Interaction ability</a:t>
            </a:r>
          </a:p>
          <a:p>
            <a:pPr eaLnBrk="0" hangingPunct="0"/>
            <a:r>
              <a:rPr lang="en-US" altLang="en-US" dirty="0"/>
              <a:t>• Critical thinking</a:t>
            </a:r>
          </a:p>
          <a:p>
            <a:pPr eaLnBrk="0" hangingPunct="0"/>
            <a:r>
              <a:rPr lang="en-US" altLang="en-US" dirty="0"/>
              <a:t>• Education </a:t>
            </a:r>
            <a:r>
              <a:rPr lang="en-US" altLang="en-US" dirty="0" smtClean="0"/>
              <a:t>and   </a:t>
            </a:r>
          </a:p>
          <a:p>
            <a:pPr eaLnBrk="0" hangingPunct="0"/>
            <a:r>
              <a:rPr lang="en-US" altLang="en-US" dirty="0"/>
              <a:t> </a:t>
            </a:r>
            <a:r>
              <a:rPr lang="en-US" altLang="en-US" dirty="0" smtClean="0"/>
              <a:t>   training</a:t>
            </a:r>
            <a:endParaRPr lang="en-US" altLang="en-US" dirty="0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7418363" y="1584960"/>
            <a:ext cx="3772376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Research quality</a:t>
            </a:r>
            <a:endParaRPr lang="en-US" altLang="en-US" dirty="0"/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Research quantity</a:t>
            </a:r>
            <a:endParaRPr lang="en-US" altLang="en-US" dirty="0"/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Application of concepts</a:t>
            </a:r>
            <a:endParaRPr lang="en-US" altLang="en-US" dirty="0"/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Cross functional concepts</a:t>
            </a:r>
            <a:endParaRPr lang="en-US" altLang="en-US" dirty="0"/>
          </a:p>
          <a:p>
            <a:pPr eaLnBrk="0" hangingPunct="0"/>
            <a:r>
              <a:rPr lang="en-US" altLang="en-US" dirty="0"/>
              <a:t>• </a:t>
            </a:r>
            <a:r>
              <a:rPr lang="en-US" altLang="en-US" dirty="0" smtClean="0"/>
              <a:t>Applied knowledge</a:t>
            </a:r>
            <a:endParaRPr lang="en-US" altLang="en-US" dirty="0"/>
          </a:p>
        </p:txBody>
      </p:sp>
      <p:sp>
        <p:nvSpPr>
          <p:cNvPr id="11" name="Oval 8"/>
          <p:cNvSpPr>
            <a:spLocks noChangeArrowheads="1"/>
          </p:cNvSpPr>
          <p:nvPr/>
        </p:nvSpPr>
        <p:spPr bwMode="auto">
          <a:xfrm>
            <a:off x="4598963" y="3718560"/>
            <a:ext cx="24384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endParaRPr lang="en-US" altLang="en-US">
              <a:latin typeface="Tahoma" panose="020B0604030504040204" pitchFamily="34" charset="0"/>
            </a:endParaRPr>
          </a:p>
          <a:p>
            <a:pPr algn="ctr" eaLnBrk="0" hangingPunct="0"/>
            <a:r>
              <a:rPr lang="en-US" altLang="en-US" sz="2000" b="1">
                <a:solidFill>
                  <a:schemeClr val="bg1"/>
                </a:solidFill>
                <a:latin typeface="Tahoma" panose="020B0604030504040204" pitchFamily="34" charset="0"/>
              </a:rPr>
              <a:t>Personal </a:t>
            </a:r>
          </a:p>
          <a:p>
            <a:pPr algn="ctr" eaLnBrk="0" hangingPunct="0"/>
            <a:r>
              <a:rPr lang="en-US" altLang="en-US" sz="2000" b="1">
                <a:solidFill>
                  <a:schemeClr val="bg1"/>
                </a:solidFill>
                <a:latin typeface="Tahoma" panose="020B0604030504040204" pitchFamily="34" charset="0"/>
              </a:rPr>
              <a:t>Knowledge</a:t>
            </a:r>
          </a:p>
          <a:p>
            <a:pPr algn="ctr" eaLnBrk="0" hangingPunct="0"/>
            <a:r>
              <a:rPr lang="en-US" altLang="en-US">
                <a:solidFill>
                  <a:schemeClr val="bg1"/>
                </a:solidFill>
                <a:latin typeface="Tahoma" panose="020B0604030504040204" pitchFamily="34" charset="0"/>
              </a:rPr>
              <a:t>  </a:t>
            </a:r>
          </a:p>
        </p:txBody>
      </p:sp>
      <p:sp>
        <p:nvSpPr>
          <p:cNvPr id="12" name="Oval 9"/>
          <p:cNvSpPr>
            <a:spLocks noChangeArrowheads="1"/>
          </p:cNvSpPr>
          <p:nvPr/>
        </p:nvSpPr>
        <p:spPr bwMode="auto">
          <a:xfrm>
            <a:off x="7342163" y="3718560"/>
            <a:ext cx="2438400" cy="190500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endParaRPr lang="en-US" altLang="en-US" dirty="0">
              <a:latin typeface="Tahoma" panose="020B0604030504040204" pitchFamily="34" charset="0"/>
            </a:endParaRPr>
          </a:p>
          <a:p>
            <a:pPr algn="ctr" eaLnBrk="0" hangingPunct="0"/>
            <a:r>
              <a:rPr lang="en-US" altLang="en-US" sz="2000" b="1" dirty="0" smtClean="0">
                <a:solidFill>
                  <a:schemeClr val="bg1"/>
                </a:solidFill>
                <a:latin typeface="Tahoma" panose="020B0604030504040204" pitchFamily="34" charset="0"/>
              </a:rPr>
              <a:t>Developed</a:t>
            </a:r>
            <a:endParaRPr lang="en-US" altLang="en-US" sz="2000" b="1" dirty="0">
              <a:solidFill>
                <a:schemeClr val="bg1"/>
              </a:solidFill>
              <a:latin typeface="Tahoma" panose="020B0604030504040204" pitchFamily="34" charset="0"/>
            </a:endParaRPr>
          </a:p>
          <a:p>
            <a:pPr algn="ctr" eaLnBrk="0" hangingPunct="0"/>
            <a:r>
              <a:rPr lang="en-US" altLang="en-US" sz="2000" b="1" dirty="0">
                <a:solidFill>
                  <a:schemeClr val="bg1"/>
                </a:solidFill>
                <a:latin typeface="Tahoma" panose="020B0604030504040204" pitchFamily="34" charset="0"/>
              </a:rPr>
              <a:t>Knowledge</a:t>
            </a:r>
          </a:p>
          <a:p>
            <a:pPr algn="ctr" eaLnBrk="0" hangingPunct="0"/>
            <a:r>
              <a:rPr lang="en-US" altLang="en-US" dirty="0">
                <a:solidFill>
                  <a:schemeClr val="bg1"/>
                </a:solidFill>
                <a:latin typeface="Tahoma" panose="020B0604030504040204" pitchFamily="34" charset="0"/>
              </a:rPr>
              <a:t>  </a:t>
            </a:r>
          </a:p>
        </p:txBody>
      </p:sp>
      <p:sp>
        <p:nvSpPr>
          <p:cNvPr id="13" name="AutoShape 10"/>
          <p:cNvSpPr>
            <a:spLocks noChangeArrowheads="1"/>
          </p:cNvSpPr>
          <p:nvPr/>
        </p:nvSpPr>
        <p:spPr bwMode="auto">
          <a:xfrm rot="5400000">
            <a:off x="2884463" y="5661660"/>
            <a:ext cx="838200" cy="914400"/>
          </a:xfrm>
          <a:custGeom>
            <a:avLst/>
            <a:gdLst>
              <a:gd name="G0" fmla="+- 9257 0 0"/>
              <a:gd name="G1" fmla="+- 18514 0 0"/>
              <a:gd name="G2" fmla="+- 7200 0 0"/>
              <a:gd name="G3" fmla="*/ 9257 1 2"/>
              <a:gd name="G4" fmla="+- G3 10800 0"/>
              <a:gd name="G5" fmla="+- 21600 9257 18514"/>
              <a:gd name="G6" fmla="+- 18514 7200 0"/>
              <a:gd name="G7" fmla="*/ G6 1 2"/>
              <a:gd name="G8" fmla="*/ 18514 2 1"/>
              <a:gd name="G9" fmla="+- G8 0 21600"/>
              <a:gd name="G10" fmla="*/ 21600 G0 G1"/>
              <a:gd name="G11" fmla="*/ 21600 G4 G1"/>
              <a:gd name="G12" fmla="*/ 21600 G5 G1"/>
              <a:gd name="G13" fmla="*/ 21600 G7 G1"/>
              <a:gd name="G14" fmla="*/ 18514 1 2"/>
              <a:gd name="G15" fmla="+- G5 0 G4"/>
              <a:gd name="G16" fmla="+- G0 0 G4"/>
              <a:gd name="G17" fmla="*/ G2 G15 G16"/>
              <a:gd name="T0" fmla="*/ 15429 w 21600"/>
              <a:gd name="T1" fmla="*/ 0 h 21600"/>
              <a:gd name="T2" fmla="*/ 9257 w 21600"/>
              <a:gd name="T3" fmla="*/ 7200 h 21600"/>
              <a:gd name="T4" fmla="*/ 0 w 21600"/>
              <a:gd name="T5" fmla="*/ 18001 h 21600"/>
              <a:gd name="T6" fmla="*/ 9257 w 21600"/>
              <a:gd name="T7" fmla="*/ 21600 h 21600"/>
              <a:gd name="T8" fmla="*/ 18514 w 21600"/>
              <a:gd name="T9" fmla="*/ 15000 h 21600"/>
              <a:gd name="T10" fmla="*/ 21600 w 21600"/>
              <a:gd name="T11" fmla="*/ 7200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G12 h 21600"/>
              <a:gd name="T20" fmla="*/ G1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5429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close/>
              </a:path>
            </a:pathLst>
          </a:cu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AutoShape 11"/>
          <p:cNvSpPr>
            <a:spLocks noChangeArrowheads="1"/>
          </p:cNvSpPr>
          <p:nvPr/>
        </p:nvSpPr>
        <p:spPr bwMode="auto">
          <a:xfrm rot="16200000" flipH="1">
            <a:off x="8066063" y="5737860"/>
            <a:ext cx="838200" cy="762000"/>
          </a:xfrm>
          <a:custGeom>
            <a:avLst/>
            <a:gdLst>
              <a:gd name="G0" fmla="+- 9257 0 0"/>
              <a:gd name="G1" fmla="+- 18514 0 0"/>
              <a:gd name="G2" fmla="+- 7200 0 0"/>
              <a:gd name="G3" fmla="*/ 9257 1 2"/>
              <a:gd name="G4" fmla="+- G3 10800 0"/>
              <a:gd name="G5" fmla="+- 21600 9257 18514"/>
              <a:gd name="G6" fmla="+- 18514 7200 0"/>
              <a:gd name="G7" fmla="*/ G6 1 2"/>
              <a:gd name="G8" fmla="*/ 18514 2 1"/>
              <a:gd name="G9" fmla="+- G8 0 21600"/>
              <a:gd name="G10" fmla="*/ 21600 G0 G1"/>
              <a:gd name="G11" fmla="*/ 21600 G4 G1"/>
              <a:gd name="G12" fmla="*/ 21600 G5 G1"/>
              <a:gd name="G13" fmla="*/ 21600 G7 G1"/>
              <a:gd name="G14" fmla="*/ 18514 1 2"/>
              <a:gd name="G15" fmla="+- G5 0 G4"/>
              <a:gd name="G16" fmla="+- G0 0 G4"/>
              <a:gd name="G17" fmla="*/ G2 G15 G16"/>
              <a:gd name="T0" fmla="*/ 15429 w 21600"/>
              <a:gd name="T1" fmla="*/ 0 h 21600"/>
              <a:gd name="T2" fmla="*/ 9257 w 21600"/>
              <a:gd name="T3" fmla="*/ 7200 h 21600"/>
              <a:gd name="T4" fmla="*/ 0 w 21600"/>
              <a:gd name="T5" fmla="*/ 18001 h 21600"/>
              <a:gd name="T6" fmla="*/ 9257 w 21600"/>
              <a:gd name="T7" fmla="*/ 21600 h 21600"/>
              <a:gd name="T8" fmla="*/ 18514 w 21600"/>
              <a:gd name="T9" fmla="*/ 15000 h 21600"/>
              <a:gd name="T10" fmla="*/ 21600 w 21600"/>
              <a:gd name="T11" fmla="*/ 7200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G12 h 21600"/>
              <a:gd name="T20" fmla="*/ G1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5429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close/>
              </a:path>
            </a:pathLst>
          </a:cu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" name="AutoShape 12"/>
          <p:cNvSpPr>
            <a:spLocks noChangeArrowheads="1"/>
          </p:cNvSpPr>
          <p:nvPr/>
        </p:nvSpPr>
        <p:spPr bwMode="auto">
          <a:xfrm>
            <a:off x="5513363" y="3299460"/>
            <a:ext cx="5334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AutoShape 13"/>
          <p:cNvSpPr>
            <a:spLocks noChangeArrowheads="1"/>
          </p:cNvSpPr>
          <p:nvPr/>
        </p:nvSpPr>
        <p:spPr bwMode="auto">
          <a:xfrm>
            <a:off x="8285138" y="3299460"/>
            <a:ext cx="5334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AutoShape 14"/>
          <p:cNvSpPr>
            <a:spLocks noChangeArrowheads="1"/>
          </p:cNvSpPr>
          <p:nvPr/>
        </p:nvSpPr>
        <p:spPr bwMode="auto">
          <a:xfrm>
            <a:off x="2693963" y="3289935"/>
            <a:ext cx="5334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" name="AutoShape 15"/>
          <p:cNvSpPr>
            <a:spLocks noChangeArrowheads="1"/>
          </p:cNvSpPr>
          <p:nvPr/>
        </p:nvSpPr>
        <p:spPr bwMode="auto">
          <a:xfrm>
            <a:off x="5503838" y="5652135"/>
            <a:ext cx="5334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 rot="5400000">
            <a:off x="8920962" y="3011199"/>
            <a:ext cx="3859795" cy="304801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alpha val="60000"/>
                  </a:schemeClr>
                </a:solidFill>
              </a:rPr>
              <a:t>Dr. John W. Lang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142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Critical thinking is a capacity to work </a:t>
            </a:r>
            <a:r>
              <a:rPr lang="en-GB" dirty="0" smtClean="0"/>
              <a:t>with complex </a:t>
            </a:r>
            <a:r>
              <a:rPr lang="en-GB" dirty="0"/>
              <a:t>ideas whereby a person can </a:t>
            </a:r>
            <a:r>
              <a:rPr lang="en-GB" dirty="0" smtClean="0"/>
              <a:t>make effective </a:t>
            </a:r>
            <a:r>
              <a:rPr lang="en-GB" dirty="0"/>
              <a:t>provision of evidence to justify </a:t>
            </a:r>
            <a:r>
              <a:rPr lang="en-GB" dirty="0" smtClean="0"/>
              <a:t>a reasonable </a:t>
            </a:r>
            <a:r>
              <a:rPr lang="en-GB" dirty="0"/>
              <a:t>judgement. The evidence, </a:t>
            </a:r>
            <a:r>
              <a:rPr lang="en-GB" dirty="0" smtClean="0"/>
              <a:t>and therefore </a:t>
            </a:r>
            <a:r>
              <a:rPr lang="en-GB" dirty="0"/>
              <a:t>the judgement, will pay </a:t>
            </a:r>
            <a:r>
              <a:rPr lang="en-GB" dirty="0" smtClean="0"/>
              <a:t>appropriate attention </a:t>
            </a:r>
            <a:r>
              <a:rPr lang="en-GB" dirty="0"/>
              <a:t>to </a:t>
            </a:r>
            <a:r>
              <a:rPr lang="en-GB" dirty="0" smtClean="0"/>
              <a:t>context.</a:t>
            </a:r>
          </a:p>
          <a:p>
            <a:endParaRPr lang="en-GB" dirty="0"/>
          </a:p>
          <a:p>
            <a:r>
              <a:rPr lang="en-GB" dirty="0" smtClean="0"/>
              <a:t>It also represents a shift in the learning perspectives of the interactions between I, the tutor and you, the students</a:t>
            </a:r>
          </a:p>
          <a:p>
            <a:endParaRPr lang="en-GB" dirty="0"/>
          </a:p>
          <a:p>
            <a:r>
              <a:rPr lang="en-GB" dirty="0" smtClean="0"/>
              <a:t>The “sage on the stage” is NOT the pedagogical approach taken –instead it is the “guide on the side” – there will come a shift at some point on the module where our roles will become blurred (coalesce in a social constructivist sense) and we begin to learn together!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10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Causal Linkages are the key</a:t>
            </a:r>
          </a:p>
          <a:p>
            <a:endParaRPr lang="en-GB" dirty="0"/>
          </a:p>
          <a:p>
            <a:r>
              <a:rPr lang="en-GB" dirty="0" smtClean="0"/>
              <a:t>The more evidence of this, the higher the grade</a:t>
            </a:r>
          </a:p>
          <a:p>
            <a:endParaRPr lang="en-GB" dirty="0"/>
          </a:p>
          <a:p>
            <a:r>
              <a:rPr lang="en-GB" dirty="0" smtClean="0"/>
              <a:t>Unsubstantiated assertions are simply anecdotes</a:t>
            </a:r>
          </a:p>
          <a:p>
            <a:endParaRPr lang="en-GB" dirty="0"/>
          </a:p>
          <a:p>
            <a:r>
              <a:rPr lang="en-GB" dirty="0" smtClean="0"/>
              <a:t>What is the point of your research?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925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analytical </a:t>
            </a:r>
            <a:r>
              <a:rPr lang="en-GB" dirty="0" smtClean="0"/>
              <a:t>means </a:t>
            </a:r>
            <a:r>
              <a:rPr lang="en-GB" dirty="0"/>
              <a:t>to look deeper into what is being </a:t>
            </a:r>
            <a:r>
              <a:rPr lang="en-GB" dirty="0" smtClean="0"/>
              <a:t>said</a:t>
            </a:r>
          </a:p>
          <a:p>
            <a:endParaRPr lang="en-GB" dirty="0"/>
          </a:p>
          <a:p>
            <a:r>
              <a:rPr lang="en-GB" dirty="0" smtClean="0"/>
              <a:t>Do </a:t>
            </a:r>
            <a:r>
              <a:rPr lang="en-GB" dirty="0"/>
              <a:t>not take what you read as ‘given</a:t>
            </a:r>
            <a:r>
              <a:rPr lang="en-GB" dirty="0" smtClean="0"/>
              <a:t>’</a:t>
            </a:r>
          </a:p>
          <a:p>
            <a:endParaRPr lang="en-GB" dirty="0"/>
          </a:p>
          <a:p>
            <a:r>
              <a:rPr lang="en-GB" dirty="0" smtClean="0"/>
              <a:t>Evaluate </a:t>
            </a:r>
            <a:r>
              <a:rPr lang="en-GB" dirty="0"/>
              <a:t>what is being argued – do you agree with it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To be analytical is to question what you read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607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dirty="0"/>
              <a:t>Think about the view point in relation to the bigger picture – stand </a:t>
            </a:r>
            <a:r>
              <a:rPr lang="en-GB" dirty="0" smtClean="0"/>
              <a:t>back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Compare the same issue from the point of other authors – do their views differ</a:t>
            </a:r>
            <a:r>
              <a:rPr lang="en-GB" dirty="0" smtClean="0"/>
              <a:t>?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Should be able to see why authors have arrived at different </a:t>
            </a:r>
            <a:r>
              <a:rPr lang="en-GB" dirty="0" smtClean="0"/>
              <a:t>conclusions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You should be able to argue why you think one set of view points is preferable to </a:t>
            </a:r>
            <a:r>
              <a:rPr lang="en-GB" dirty="0" smtClean="0"/>
              <a:t>another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You should be analytical when reading, writing and listening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096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Barriers to Critical and Analytical Thinking: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Being critical does not just mean </a:t>
            </a:r>
            <a:r>
              <a:rPr lang="en-GB" dirty="0" smtClean="0"/>
              <a:t>criticise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Our reasoning skills are not objective – we are biased </a:t>
            </a:r>
            <a:r>
              <a:rPr lang="en-GB" dirty="0" smtClean="0"/>
              <a:t>ourselves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Reluctance to criticise </a:t>
            </a:r>
            <a:r>
              <a:rPr lang="en-GB" dirty="0" smtClean="0"/>
              <a:t>experts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Wanting to know what is right and </a:t>
            </a:r>
            <a:r>
              <a:rPr lang="en-GB" dirty="0" smtClean="0"/>
              <a:t>wrong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Not reading deeply enough around a subject – surface knowledge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539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and </a:t>
            </a:r>
            <a:r>
              <a:rPr lang="en-GB" dirty="0" smtClean="0"/>
              <a:t>Analytical writing: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dirty="0"/>
              <a:t>There are </a:t>
            </a:r>
            <a:r>
              <a:rPr lang="en-GB" dirty="0" smtClean="0"/>
              <a:t>different </a:t>
            </a:r>
            <a:r>
              <a:rPr lang="en-GB" dirty="0"/>
              <a:t>ways of presenting an idea – </a:t>
            </a:r>
            <a:endParaRPr lang="en-GB" dirty="0">
              <a:solidFill>
                <a:srgbClr val="FF3300"/>
              </a:solidFill>
            </a:endParaRPr>
          </a:p>
          <a:p>
            <a:pPr>
              <a:lnSpc>
                <a:spcPct val="80000"/>
              </a:lnSpc>
            </a:pPr>
            <a:endParaRPr lang="en-GB" dirty="0">
              <a:solidFill>
                <a:srgbClr val="FF3300"/>
              </a:solidFill>
            </a:endParaRPr>
          </a:p>
          <a:p>
            <a:pPr>
              <a:lnSpc>
                <a:spcPct val="80000"/>
              </a:lnSpc>
            </a:pPr>
            <a:r>
              <a:rPr lang="en-GB" dirty="0"/>
              <a:t>In academic writing it is not enough to simply describe an idea or </a:t>
            </a:r>
            <a:r>
              <a:rPr lang="en-GB" dirty="0" smtClean="0"/>
              <a:t>theory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Description – an account of how something is done, or what something is </a:t>
            </a:r>
            <a:r>
              <a:rPr lang="en-GB" dirty="0" smtClean="0"/>
              <a:t>like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Explanation – same structure as an argument but they do not attempt to persuade the reader to a particular point of </a:t>
            </a:r>
            <a:r>
              <a:rPr lang="en-GB" dirty="0" smtClean="0"/>
              <a:t>view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Critical analysis – a judgement of an idea giving reasons and evidence to support your decision, you must look at ideas in detail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324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and </a:t>
            </a:r>
            <a:r>
              <a:rPr lang="en-GB" dirty="0" smtClean="0"/>
              <a:t>Analytical writing: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12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474234"/>
              </p:ext>
            </p:extLst>
          </p:nvPr>
        </p:nvGraphicFramePr>
        <p:xfrm>
          <a:off x="1772881" y="1447800"/>
          <a:ext cx="8128000" cy="501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Descriptive Writing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Critical Analytical Writing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States what something is like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Evaluates</a:t>
                      </a:r>
                      <a:r>
                        <a:rPr lang="en-GB" sz="1400" baseline="0" dirty="0" smtClean="0"/>
                        <a:t> strengths and weaknesses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States what’s happened so</a:t>
                      </a:r>
                      <a:r>
                        <a:rPr lang="en-GB" sz="1400" baseline="0" dirty="0" smtClean="0"/>
                        <a:t> far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Identifies the significance of</a:t>
                      </a:r>
                      <a:r>
                        <a:rPr lang="en-GB" sz="1400" baseline="0" dirty="0" smtClean="0"/>
                        <a:t> events to date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Gives</a:t>
                      </a:r>
                      <a:r>
                        <a:rPr lang="en-GB" sz="1400" baseline="0" dirty="0" smtClean="0"/>
                        <a:t> the story so far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Prioritises data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Explains what the theory says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Makes reasoned judgements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Says when something occurred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Identifies the significance of the timing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Sates different components</a:t>
                      </a:r>
                      <a:r>
                        <a:rPr lang="en-GB" sz="1400" baseline="0" dirty="0" smtClean="0"/>
                        <a:t>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Evaluates the causal</a:t>
                      </a:r>
                      <a:r>
                        <a:rPr lang="en-GB" sz="1400" baseline="0" dirty="0" smtClean="0"/>
                        <a:t> links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List details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Evaluated the significance</a:t>
                      </a:r>
                      <a:r>
                        <a:rPr lang="en-GB" sz="1400" baseline="0" dirty="0" smtClean="0"/>
                        <a:t> of the data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Lists in any order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Prioritises and structures information and data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Gives information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Draws conclusions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Lists options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Gives reasons for selecting certain options / scenarios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Anecdotal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Argues the case according to the evidence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7519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CT?</a:t>
            </a:r>
            <a:endParaRPr lang="en-GB" dirty="0"/>
          </a:p>
        </p:txBody>
      </p:sp>
      <p:sp>
        <p:nvSpPr>
          <p:cNvPr id="4" name="Text Box 96"/>
          <p:cNvSpPr txBox="1">
            <a:spLocks noGrp="1" noChangeArrowheads="1"/>
          </p:cNvSpPr>
          <p:nvPr>
            <p:ph idx="1"/>
          </p:nvPr>
        </p:nvSpPr>
        <p:spPr bwMode="auto">
          <a:xfrm>
            <a:off x="1255146" y="1656300"/>
            <a:ext cx="8946541" cy="567847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en-US" sz="2800" dirty="0"/>
              <a:t>Critical thinking is:</a:t>
            </a:r>
          </a:p>
          <a:p>
            <a:pPr marL="457200" lvl="1" indent="0">
              <a:buNone/>
            </a:pPr>
            <a:r>
              <a:rPr lang="en-US" dirty="0" smtClean="0"/>
              <a:t>	the </a:t>
            </a:r>
            <a:r>
              <a:rPr lang="en-US" dirty="0"/>
              <a:t>intellectually disciplines process of actively and skillfully </a:t>
            </a:r>
            <a:r>
              <a:rPr lang="en-US" dirty="0" smtClean="0"/>
              <a:t>	conceptualizing</a:t>
            </a:r>
            <a:r>
              <a:rPr lang="en-US" dirty="0"/>
              <a:t>, applying, analyzing, synthesizing, and/or evaluating </a:t>
            </a:r>
            <a:r>
              <a:rPr lang="en-US" dirty="0" smtClean="0"/>
              <a:t>	information </a:t>
            </a:r>
            <a:r>
              <a:rPr lang="en-US" dirty="0"/>
              <a:t>gathered from, or generated by, observation, experience, </a:t>
            </a:r>
            <a:r>
              <a:rPr lang="en-US" dirty="0" smtClean="0"/>
              <a:t>	reflection</a:t>
            </a:r>
            <a:r>
              <a:rPr lang="en-US" dirty="0"/>
              <a:t>, reasoning, or communication, as a guide to belief and </a:t>
            </a:r>
            <a:r>
              <a:rPr lang="en-US" dirty="0" smtClean="0"/>
              <a:t>	action</a:t>
            </a:r>
            <a:r>
              <a:rPr lang="en-US" dirty="0"/>
              <a:t>.</a:t>
            </a:r>
          </a:p>
          <a:p>
            <a:pPr marL="0" indent="0">
              <a:buNone/>
              <a:defRPr/>
            </a:pPr>
            <a:endParaRPr lang="en-US" dirty="0">
              <a:latin typeface="Arial" charset="0"/>
            </a:endParaRPr>
          </a:p>
          <a:p>
            <a:r>
              <a:rPr lang="en-US" sz="2800" dirty="0" smtClean="0">
                <a:latin typeface="+mn-lt"/>
              </a:rPr>
              <a:t>	Critical </a:t>
            </a:r>
            <a:r>
              <a:rPr lang="en-US" sz="2800" dirty="0">
                <a:latin typeface="+mn-lt"/>
              </a:rPr>
              <a:t>thinking is . . .</a:t>
            </a:r>
          </a:p>
          <a:p>
            <a:endParaRPr lang="en-US" dirty="0">
              <a:latin typeface="Arial" panose="020B0604020202020204" pitchFamily="34" charset="0"/>
            </a:endParaRPr>
          </a:p>
          <a:p>
            <a:pPr lvl="7">
              <a:buFontTx/>
              <a:buChar char="•"/>
            </a:pPr>
            <a:r>
              <a:rPr lang="en-US" sz="1800" dirty="0">
                <a:latin typeface="Arial" panose="020B0604020202020204" pitchFamily="34" charset="0"/>
              </a:rPr>
              <a:t>  </a:t>
            </a:r>
            <a:r>
              <a:rPr lang="en-US" sz="1800" dirty="0" smtClean="0">
                <a:latin typeface="Arial" panose="020B0604020202020204" pitchFamily="34" charset="0"/>
              </a:rPr>
              <a:t>Self-disciplined</a:t>
            </a:r>
            <a:endParaRPr lang="en-US" sz="1800" dirty="0">
              <a:latin typeface="Arial" panose="020B0604020202020204" pitchFamily="34" charset="0"/>
            </a:endParaRPr>
          </a:p>
          <a:p>
            <a:pPr lvl="7">
              <a:buFontTx/>
              <a:buChar char="•"/>
            </a:pPr>
            <a:r>
              <a:rPr lang="en-US" sz="1800" dirty="0">
                <a:latin typeface="Arial" panose="020B0604020202020204" pitchFamily="34" charset="0"/>
              </a:rPr>
              <a:t>  Self-monitored</a:t>
            </a:r>
          </a:p>
          <a:p>
            <a:pPr lvl="7">
              <a:buFontTx/>
              <a:buChar char="•"/>
            </a:pPr>
            <a:r>
              <a:rPr lang="en-US" sz="1800" dirty="0">
                <a:latin typeface="Arial" panose="020B0604020202020204" pitchFamily="34" charset="0"/>
              </a:rPr>
              <a:t>  Self-corrective thinking.</a:t>
            </a:r>
            <a:r>
              <a:rPr lang="en-US" sz="1800" dirty="0"/>
              <a:t>”*</a:t>
            </a:r>
            <a:endParaRPr lang="en-US" sz="18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US" dirty="0">
              <a:latin typeface="Arial" charset="0"/>
            </a:endParaRPr>
          </a:p>
          <a:p>
            <a:pPr>
              <a:defRPr/>
            </a:pPr>
            <a:endParaRPr lang="en-US" sz="2800" b="1" dirty="0"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22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definition: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Active Learning</a:t>
            </a:r>
            <a:r>
              <a:rPr lang="en-US" sz="2400" dirty="0"/>
              <a:t> - </a:t>
            </a:r>
            <a:r>
              <a:rPr lang="en-US" dirty="0"/>
              <a:t>“students involved in doing things &amp; thinking about the things they are doing</a:t>
            </a:r>
            <a:r>
              <a:rPr lang="en-US" dirty="0" smtClean="0"/>
              <a:t>”</a:t>
            </a:r>
          </a:p>
          <a:p>
            <a:endParaRPr lang="en-US" sz="2400" dirty="0"/>
          </a:p>
          <a:p>
            <a:r>
              <a:rPr lang="en-US" sz="2400" b="1" dirty="0"/>
              <a:t>Critical Thinking</a:t>
            </a:r>
            <a:r>
              <a:rPr lang="en-US" sz="2400" dirty="0"/>
              <a:t> - </a:t>
            </a:r>
            <a:r>
              <a:rPr lang="en-US" dirty="0"/>
              <a:t>“reasonable reflective thinking that is focused on deciding what to do and what to believe” OR “interpreting, analyzing or evaluating information, arguments or experiences with a set of reflective attitudes, skills, and abilities to guide our thoughts, beliefs and actions” OR “examining the thinking of others to improve our own”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069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CT cont.…..?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5682" y="2292068"/>
            <a:ext cx="8946541" cy="4195481"/>
          </a:xfrm>
        </p:spPr>
        <p:txBody>
          <a:bodyPr/>
          <a:lstStyle/>
          <a:p>
            <a:r>
              <a:rPr lang="en-US" dirty="0"/>
              <a:t>Commonly called “problem solving”</a:t>
            </a:r>
          </a:p>
          <a:p>
            <a:r>
              <a:rPr lang="en-US" dirty="0"/>
              <a:t>Not being content with the first  solution to a problem, but thinking more deeply about it.</a:t>
            </a:r>
          </a:p>
          <a:p>
            <a:r>
              <a:rPr lang="en-US" dirty="0"/>
              <a:t>Knowing, understanding, analyzing, synthesizing, applying and evaluating the idea or problem</a:t>
            </a:r>
          </a:p>
          <a:p>
            <a:r>
              <a:rPr lang="en-US" dirty="0"/>
              <a:t>Looking for what is implied in a question rather than what is stated</a:t>
            </a:r>
          </a:p>
          <a:p>
            <a:r>
              <a:rPr lang="en-US" dirty="0"/>
              <a:t>Applying the rules of logic to problem solving</a:t>
            </a:r>
          </a:p>
          <a:p>
            <a:r>
              <a:rPr lang="en-US" dirty="0"/>
              <a:t>Not letting reason be clouded by emotion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107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CT involve?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US" sz="2800" dirty="0" smtClean="0">
                <a:latin typeface="+mn-lt"/>
              </a:rPr>
              <a:t>Critical Thinking </a:t>
            </a:r>
            <a:r>
              <a:rPr lang="en-US" sz="2800" dirty="0">
                <a:latin typeface="+mn-lt"/>
              </a:rPr>
              <a:t>concerns itself with 8 elements of thought</a:t>
            </a:r>
          </a:p>
          <a:p>
            <a:pPr>
              <a:defRPr/>
            </a:pPr>
            <a:endParaRPr lang="en-US" sz="2800" dirty="0">
              <a:latin typeface="+mn-lt"/>
            </a:endParaRP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Point of view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Purpose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Questions at issue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Implications and consequences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Information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Interpretation and Inference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Concepts</a:t>
            </a:r>
          </a:p>
          <a:p>
            <a:pPr lvl="1">
              <a:buFontTx/>
              <a:buChar char="•"/>
              <a:defRPr/>
            </a:pPr>
            <a:r>
              <a:rPr lang="en-US" sz="2800" dirty="0">
                <a:latin typeface="+mn-lt"/>
              </a:rPr>
              <a:t>   Assumptions</a:t>
            </a: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7573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CT involve?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9834" y="2411680"/>
            <a:ext cx="4256479" cy="4195481"/>
          </a:xfrm>
        </p:spPr>
        <p:txBody>
          <a:bodyPr/>
          <a:lstStyle/>
          <a:p>
            <a:r>
              <a:rPr lang="en-US" dirty="0"/>
              <a:t>Making logical inferences</a:t>
            </a:r>
          </a:p>
          <a:p>
            <a:pPr>
              <a:buNone/>
            </a:pPr>
            <a:r>
              <a:rPr lang="en-US" sz="1050" dirty="0"/>
              <a:t>	(</a:t>
            </a:r>
            <a:r>
              <a:rPr lang="en-US" sz="1050" b="1" dirty="0"/>
              <a:t>based upon the information presented)</a:t>
            </a:r>
          </a:p>
          <a:p>
            <a:r>
              <a:rPr lang="en-US" dirty="0"/>
              <a:t>Drawing logical conclusions</a:t>
            </a:r>
          </a:p>
          <a:p>
            <a:pPr>
              <a:buNone/>
            </a:pPr>
            <a:r>
              <a:rPr lang="en-US" sz="900" b="1" dirty="0"/>
              <a:t>	(</a:t>
            </a:r>
            <a:r>
              <a:rPr lang="en-US" sz="1050" b="1" dirty="0"/>
              <a:t>based upon the information presented)</a:t>
            </a:r>
          </a:p>
          <a:p>
            <a:r>
              <a:rPr lang="en-US" dirty="0"/>
              <a:t>Higher levels of thinking, 		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such </a:t>
            </a:r>
            <a:r>
              <a:rPr lang="en-US" dirty="0"/>
              <a:t>as . . 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443131" y="2103942"/>
            <a:ext cx="5501533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Conceptualizing — 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developing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							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“mind picture” </a:t>
            </a:r>
          </a:p>
          <a:p>
            <a:pPr lvl="1">
              <a:buFont typeface="Arial" pitchFamily="34" charset="0"/>
              <a:buChar char="•"/>
              <a:defRPr/>
            </a:pP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Applying  —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putting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conceptual info to  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use</a:t>
            </a:r>
            <a:endParaRPr lang="en-US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buFont typeface="Arial" pitchFamily="34" charset="0"/>
              <a:buChar char="•"/>
              <a:defRPr/>
            </a:pP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Analyzing  —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closely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examining, </a:t>
            </a:r>
          </a:p>
          <a:p>
            <a:pPr lvl="1">
              <a:defRPr/>
            </a:pP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   	tearing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apart  or breaking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	down to  really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look at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defRPr/>
            </a:pP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Synthesizing —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pulling things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together in a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	well-organized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logical way</a:t>
            </a:r>
          </a:p>
          <a:p>
            <a:pPr lvl="1">
              <a:buFont typeface="Arial" pitchFamily="34" charset="0"/>
              <a:buChar char="•"/>
              <a:defRPr/>
            </a:pP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Evaluating —	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making 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decisions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about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; </a:t>
            </a:r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	reviewing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; assessing; </a:t>
            </a:r>
            <a:r>
              <a:rPr lang="en-US" sz="16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rtc</a:t>
            </a:r>
            <a:r>
              <a:rPr lang="en-US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833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</a:t>
            </a:r>
            <a:r>
              <a:rPr lang="en-GB" dirty="0"/>
              <a:t>does CT e</a:t>
            </a:r>
            <a:r>
              <a:rPr lang="en-GB" dirty="0" smtClean="0"/>
              <a:t>volve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8628" y="1378634"/>
            <a:ext cx="7841225" cy="4869765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By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: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--raising vital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questions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--formulating questions clearly and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precisely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--gathering information,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then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assessing it and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determining what 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it means and what it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is worth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drawing conclusions from the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information presented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finding possible, plausible solutions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and testing </a:t>
            </a: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them with relevant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         </a:t>
            </a:r>
          </a:p>
          <a:p>
            <a:pPr marL="0" indent="0">
              <a:buNone/>
              <a:defRPr/>
            </a:pP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en-US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 criteria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  <a:defRPr/>
            </a:pPr>
            <a:r>
              <a:rPr lang="en-US" sz="1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--maintaining an open mind</a:t>
            </a:r>
          </a:p>
          <a:p>
            <a:pPr marL="0" indent="0">
              <a:buNone/>
              <a:defRPr/>
            </a:pPr>
            <a:endParaRPr lang="en-US" sz="1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</a:pPr>
            <a:endParaRPr lang="en-GB" sz="1600" b="1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6686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Standards setting: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19</a:t>
            </a:fld>
            <a:endParaRPr lang="en-US" dirty="0"/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6601740" y="2011680"/>
            <a:ext cx="4169899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/>
              <a:t>Deep</a:t>
            </a:r>
          </a:p>
          <a:p>
            <a:pPr>
              <a:spcBef>
                <a:spcPct val="50000"/>
              </a:spcBef>
            </a:pPr>
            <a:r>
              <a:rPr lang="en-US" sz="2800" dirty="0"/>
              <a:t>Broad</a:t>
            </a:r>
          </a:p>
          <a:p>
            <a:pPr>
              <a:spcBef>
                <a:spcPct val="50000"/>
              </a:spcBef>
            </a:pPr>
            <a:r>
              <a:rPr lang="en-US" sz="2800" dirty="0"/>
              <a:t>Logical</a:t>
            </a:r>
          </a:p>
          <a:p>
            <a:pPr>
              <a:spcBef>
                <a:spcPct val="50000"/>
              </a:spcBef>
            </a:pPr>
            <a:r>
              <a:rPr lang="en-US" sz="2800" dirty="0" smtClean="0"/>
              <a:t>Significant</a:t>
            </a:r>
          </a:p>
          <a:p>
            <a:pPr>
              <a:spcBef>
                <a:spcPct val="50000"/>
              </a:spcBef>
            </a:pPr>
            <a:r>
              <a:rPr lang="en-US" sz="2800" dirty="0" smtClean="0"/>
              <a:t>Evidence based</a:t>
            </a:r>
            <a:endParaRPr lang="en-US" sz="2800" dirty="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317652" y="2011680"/>
            <a:ext cx="3267222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/>
              <a:t>Clear</a:t>
            </a:r>
          </a:p>
          <a:p>
            <a:pPr>
              <a:spcBef>
                <a:spcPct val="50000"/>
              </a:spcBef>
            </a:pPr>
            <a:r>
              <a:rPr lang="en-US" sz="2800" dirty="0"/>
              <a:t>Accurate</a:t>
            </a:r>
          </a:p>
          <a:p>
            <a:pPr>
              <a:spcBef>
                <a:spcPct val="50000"/>
              </a:spcBef>
            </a:pPr>
            <a:r>
              <a:rPr lang="en-US" sz="2800" dirty="0"/>
              <a:t>Precise</a:t>
            </a:r>
          </a:p>
          <a:p>
            <a:pPr>
              <a:spcBef>
                <a:spcPct val="50000"/>
              </a:spcBef>
            </a:pPr>
            <a:r>
              <a:rPr lang="en-US" sz="2800" dirty="0" smtClean="0"/>
              <a:t>Relevant</a:t>
            </a:r>
          </a:p>
          <a:p>
            <a:pPr>
              <a:spcBef>
                <a:spcPct val="50000"/>
              </a:spcBef>
            </a:pPr>
            <a:r>
              <a:rPr lang="en-US" sz="2800" dirty="0" smtClean="0"/>
              <a:t>Congruent</a:t>
            </a:r>
          </a:p>
          <a:p>
            <a:pPr>
              <a:spcBef>
                <a:spcPct val="50000"/>
              </a:spcBef>
            </a:pPr>
            <a:r>
              <a:rPr lang="en-US" sz="2800" dirty="0" smtClean="0"/>
              <a:t>Causal</a:t>
            </a:r>
            <a:endParaRPr lang="en-US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3254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20</a:t>
            </a:fld>
            <a:endParaRPr lang="en-US" dirty="0"/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5932463" y="2096086"/>
            <a:ext cx="3771900" cy="36576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mtClean="0"/>
              <a:t>Distinguishing fact from opinion</a:t>
            </a:r>
          </a:p>
          <a:p>
            <a:r>
              <a:rPr lang="en-US" smtClean="0"/>
              <a:t>Identifying assumptions</a:t>
            </a:r>
          </a:p>
          <a:p>
            <a:r>
              <a:rPr lang="en-US" smtClean="0"/>
              <a:t>Identifying values</a:t>
            </a:r>
          </a:p>
          <a:p>
            <a:r>
              <a:rPr lang="en-US" smtClean="0"/>
              <a:t>Noting missing evidence</a:t>
            </a:r>
          </a:p>
          <a:p>
            <a:r>
              <a:rPr lang="en-US" smtClean="0"/>
              <a:t>Identifying relationships</a:t>
            </a:r>
          </a:p>
          <a:p>
            <a:pPr lvl="1"/>
            <a:r>
              <a:rPr lang="en-US" sz="2000" smtClean="0"/>
              <a:t>Comparing &amp; contrasting</a:t>
            </a:r>
          </a:p>
          <a:p>
            <a:pPr lvl="1"/>
            <a:r>
              <a:rPr lang="en-US" sz="2000" smtClean="0"/>
              <a:t>Cause and effect</a:t>
            </a:r>
          </a:p>
          <a:p>
            <a:r>
              <a:rPr lang="en-US" smtClean="0"/>
              <a:t>Summarizing information</a:t>
            </a:r>
          </a:p>
          <a:p>
            <a:r>
              <a:rPr lang="en-US" smtClean="0"/>
              <a:t>Using analogies</a:t>
            </a:r>
            <a:endParaRPr lang="en-US" sz="2800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093763" y="2194560"/>
            <a:ext cx="3771900" cy="36576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mtClean="0"/>
              <a:t>Identifying key definitions</a:t>
            </a:r>
          </a:p>
          <a:p>
            <a:r>
              <a:rPr lang="en-US" smtClean="0"/>
              <a:t>Identifying ambiguity</a:t>
            </a:r>
          </a:p>
          <a:p>
            <a:r>
              <a:rPr lang="en-US" smtClean="0"/>
              <a:t>Identifying variables</a:t>
            </a:r>
          </a:p>
          <a:p>
            <a:r>
              <a:rPr lang="en-US" smtClean="0"/>
              <a:t>Formulating questions</a:t>
            </a:r>
          </a:p>
          <a:p>
            <a:r>
              <a:rPr lang="en-US" smtClean="0"/>
              <a:t>Defining issue or problem</a:t>
            </a:r>
          </a:p>
          <a:p>
            <a:r>
              <a:rPr lang="en-US" smtClean="0"/>
              <a:t>Classifying information</a:t>
            </a:r>
          </a:p>
          <a:p>
            <a:r>
              <a:rPr lang="en-US" smtClean="0"/>
              <a:t>Sequencing information</a:t>
            </a:r>
          </a:p>
          <a:p>
            <a:r>
              <a:rPr lang="en-US" smtClean="0"/>
              <a:t>Recognizing patterns</a:t>
            </a:r>
          </a:p>
          <a:p>
            <a:r>
              <a:rPr lang="en-US" smtClean="0"/>
              <a:t>Determining credibility</a:t>
            </a:r>
            <a:endParaRPr lang="en-US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3842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To become a cultivated critical thinker:</a:t>
            </a:r>
            <a:br>
              <a:rPr lang="en-US" sz="3600" dirty="0"/>
            </a:br>
            <a:endParaRPr lang="en-GB" sz="3600" dirty="0"/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3478237" y="2278966"/>
            <a:ext cx="5341527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Develop a sense of observation and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curiosity</a:t>
            </a:r>
          </a:p>
          <a:p>
            <a:pPr>
              <a:buFont typeface="Arial" charset="0"/>
              <a:buChar char="•"/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Become interested in finding new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  <a:p>
            <a:pPr>
              <a:buFont typeface="Arial" charset="0"/>
              <a:buChar char="•"/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Share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ideas</a:t>
            </a:r>
          </a:p>
          <a:p>
            <a:pPr>
              <a:buFont typeface="Arial" charset="0"/>
              <a:buChar char="•"/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Ask pertinent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</a:p>
          <a:p>
            <a:pPr>
              <a:buFont typeface="Arial" charset="0"/>
              <a:buChar char="•"/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Assess statements and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arguments</a:t>
            </a:r>
          </a:p>
          <a:p>
            <a:pPr>
              <a:buFont typeface="Arial" charset="0"/>
              <a:buChar char="•"/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Seek understanding and information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9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Thinkers Lexicon:</a:t>
            </a:r>
            <a:endParaRPr lang="en-GB" dirty="0"/>
          </a:p>
        </p:txBody>
      </p:sp>
      <p:grpSp>
        <p:nvGrpSpPr>
          <p:cNvPr id="4" name="Group 31"/>
          <p:cNvGrpSpPr>
            <a:grpSpLocks/>
          </p:cNvGrpSpPr>
          <p:nvPr/>
        </p:nvGrpSpPr>
        <p:grpSpPr bwMode="auto">
          <a:xfrm>
            <a:off x="1837007" y="1995268"/>
            <a:ext cx="8001000" cy="4598988"/>
            <a:chOff x="528" y="1248"/>
            <a:chExt cx="5040" cy="2897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1886" y="3060"/>
              <a:ext cx="3682" cy="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 personal view or belief</a:t>
              </a: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auto">
            <a:xfrm>
              <a:off x="528" y="3060"/>
              <a:ext cx="1358" cy="35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Opinion</a:t>
              </a: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1886" y="3775"/>
              <a:ext cx="3682" cy="3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An inference that is believed to be true</a:t>
              </a:r>
            </a:p>
          </p:txBody>
        </p:sp>
        <p:sp>
          <p:nvSpPr>
            <p:cNvPr id="8" name="Rectangle 6"/>
            <p:cNvSpPr>
              <a:spLocks noChangeArrowheads="1"/>
            </p:cNvSpPr>
            <p:nvPr/>
          </p:nvSpPr>
          <p:spPr bwMode="auto">
            <a:xfrm>
              <a:off x="528" y="3775"/>
              <a:ext cx="1358" cy="37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Assumption</a:t>
              </a:r>
            </a:p>
          </p:txBody>
        </p:sp>
        <p:sp>
          <p:nvSpPr>
            <p:cNvPr id="9" name="Rectangle 7"/>
            <p:cNvSpPr>
              <a:spLocks noChangeArrowheads="1"/>
            </p:cNvSpPr>
            <p:nvPr/>
          </p:nvSpPr>
          <p:spPr bwMode="auto">
            <a:xfrm>
              <a:off x="1886" y="3417"/>
              <a:ext cx="3682" cy="35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 set of claims to support an assertion</a:t>
              </a: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auto">
            <a:xfrm>
              <a:off x="528" y="3417"/>
              <a:ext cx="1358" cy="35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Argument</a:t>
              </a:r>
            </a:p>
          </p:txBody>
        </p:sp>
        <p:sp>
          <p:nvSpPr>
            <p:cNvPr id="11" name="Rectangle 9"/>
            <p:cNvSpPr>
              <a:spLocks noChangeArrowheads="1"/>
            </p:cNvSpPr>
            <p:nvPr/>
          </p:nvSpPr>
          <p:spPr bwMode="auto">
            <a:xfrm>
              <a:off x="1886" y="2703"/>
              <a:ext cx="3682" cy="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 truth that cannot be disputed</a:t>
              </a:r>
            </a:p>
          </p:txBody>
        </p:sp>
        <p:sp>
          <p:nvSpPr>
            <p:cNvPr id="12" name="Rectangle 10"/>
            <p:cNvSpPr>
              <a:spLocks noChangeArrowheads="1"/>
            </p:cNvSpPr>
            <p:nvPr/>
          </p:nvSpPr>
          <p:spPr bwMode="auto">
            <a:xfrm>
              <a:off x="528" y="2703"/>
              <a:ext cx="1358" cy="35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Fact</a:t>
              </a:r>
            </a:p>
          </p:txBody>
        </p:sp>
        <p:sp>
          <p:nvSpPr>
            <p:cNvPr id="13" name="Rectangle 11"/>
            <p:cNvSpPr>
              <a:spLocks noChangeArrowheads="1"/>
            </p:cNvSpPr>
            <p:nvPr/>
          </p:nvSpPr>
          <p:spPr bwMode="auto">
            <a:xfrm>
              <a:off x="1886" y="2333"/>
              <a:ext cx="3682" cy="3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To assert as a fact whether it is or not</a:t>
              </a:r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auto">
            <a:xfrm>
              <a:off x="528" y="2333"/>
              <a:ext cx="1358" cy="37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Claim</a:t>
              </a:r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auto">
            <a:xfrm>
              <a:off x="1886" y="1976"/>
              <a:ext cx="3682" cy="3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Truthful, well-founded</a:t>
              </a:r>
            </a:p>
          </p:txBody>
        </p:sp>
        <p:sp>
          <p:nvSpPr>
            <p:cNvPr id="16" name="Rectangle 14"/>
            <p:cNvSpPr>
              <a:spLocks noChangeArrowheads="1"/>
            </p:cNvSpPr>
            <p:nvPr/>
          </p:nvSpPr>
          <p:spPr bwMode="auto">
            <a:xfrm>
              <a:off x="528" y="1976"/>
              <a:ext cx="1358" cy="35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Validity</a:t>
              </a:r>
            </a:p>
          </p:txBody>
        </p:sp>
        <p:sp>
          <p:nvSpPr>
            <p:cNvPr id="17" name="Rectangle 15"/>
            <p:cNvSpPr>
              <a:spLocks noChangeArrowheads="1"/>
            </p:cNvSpPr>
            <p:nvPr/>
          </p:nvSpPr>
          <p:spPr bwMode="auto">
            <a:xfrm>
              <a:off x="1886" y="1618"/>
              <a:ext cx="3682" cy="35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Logical and believable, credible</a:t>
              </a:r>
            </a:p>
          </p:txBody>
        </p:sp>
        <p:sp>
          <p:nvSpPr>
            <p:cNvPr id="18" name="Rectangle 16"/>
            <p:cNvSpPr>
              <a:spLocks noChangeArrowheads="1"/>
            </p:cNvSpPr>
            <p:nvPr/>
          </p:nvSpPr>
          <p:spPr bwMode="auto">
            <a:xfrm>
              <a:off x="528" y="1618"/>
              <a:ext cx="1358" cy="35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Plausible</a:t>
              </a:r>
            </a:p>
          </p:txBody>
        </p:sp>
        <p:sp>
          <p:nvSpPr>
            <p:cNvPr id="19" name="Rectangle 17"/>
            <p:cNvSpPr>
              <a:spLocks noChangeArrowheads="1"/>
            </p:cNvSpPr>
            <p:nvPr/>
          </p:nvSpPr>
          <p:spPr bwMode="auto">
            <a:xfrm>
              <a:off x="1886" y="1248"/>
              <a:ext cx="3682" cy="3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400" b="1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A judgment based on evidence</a:t>
              </a:r>
            </a:p>
          </p:txBody>
        </p:sp>
        <p:sp>
          <p:nvSpPr>
            <p:cNvPr id="20" name="Rectangle 18"/>
            <p:cNvSpPr>
              <a:spLocks noChangeArrowheads="1"/>
            </p:cNvSpPr>
            <p:nvPr/>
          </p:nvSpPr>
          <p:spPr bwMode="auto">
            <a:xfrm>
              <a:off x="528" y="1248"/>
              <a:ext cx="1358" cy="37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/>
            <a:lstStyle/>
            <a:p>
              <a:pPr eaLnBrk="1" hangingPunct="1">
                <a:spcBef>
                  <a:spcPct val="20000"/>
                </a:spcBef>
              </a:pPr>
              <a:r>
                <a:rPr lang="en-US" sz="2800"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Unicode MS" panose="020B0604020202020204" pitchFamily="34" charset="-128"/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Inference</a:t>
              </a:r>
            </a:p>
          </p:txBody>
        </p:sp>
        <p:sp>
          <p:nvSpPr>
            <p:cNvPr id="21" name="Line 19"/>
            <p:cNvSpPr>
              <a:spLocks noChangeShapeType="1"/>
            </p:cNvSpPr>
            <p:nvPr/>
          </p:nvSpPr>
          <p:spPr bwMode="auto">
            <a:xfrm>
              <a:off x="528" y="1248"/>
              <a:ext cx="504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20"/>
            <p:cNvSpPr>
              <a:spLocks noChangeShapeType="1"/>
            </p:cNvSpPr>
            <p:nvPr/>
          </p:nvSpPr>
          <p:spPr bwMode="auto">
            <a:xfrm>
              <a:off x="528" y="1618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Line 21"/>
            <p:cNvSpPr>
              <a:spLocks noChangeShapeType="1"/>
            </p:cNvSpPr>
            <p:nvPr/>
          </p:nvSpPr>
          <p:spPr bwMode="auto">
            <a:xfrm>
              <a:off x="528" y="1976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Line 22"/>
            <p:cNvSpPr>
              <a:spLocks noChangeShapeType="1"/>
            </p:cNvSpPr>
            <p:nvPr/>
          </p:nvSpPr>
          <p:spPr bwMode="auto">
            <a:xfrm>
              <a:off x="528" y="2333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Line 23"/>
            <p:cNvSpPr>
              <a:spLocks noChangeShapeType="1"/>
            </p:cNvSpPr>
            <p:nvPr/>
          </p:nvSpPr>
          <p:spPr bwMode="auto">
            <a:xfrm>
              <a:off x="528" y="2703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Line 24"/>
            <p:cNvSpPr>
              <a:spLocks noChangeShapeType="1"/>
            </p:cNvSpPr>
            <p:nvPr/>
          </p:nvSpPr>
          <p:spPr bwMode="auto">
            <a:xfrm>
              <a:off x="528" y="3417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Line 25"/>
            <p:cNvSpPr>
              <a:spLocks noChangeShapeType="1"/>
            </p:cNvSpPr>
            <p:nvPr/>
          </p:nvSpPr>
          <p:spPr bwMode="auto">
            <a:xfrm>
              <a:off x="528" y="3775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Line 26"/>
            <p:cNvSpPr>
              <a:spLocks noChangeShapeType="1"/>
            </p:cNvSpPr>
            <p:nvPr/>
          </p:nvSpPr>
          <p:spPr bwMode="auto">
            <a:xfrm>
              <a:off x="528" y="4145"/>
              <a:ext cx="504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Line 27"/>
            <p:cNvSpPr>
              <a:spLocks noChangeShapeType="1"/>
            </p:cNvSpPr>
            <p:nvPr/>
          </p:nvSpPr>
          <p:spPr bwMode="auto">
            <a:xfrm>
              <a:off x="528" y="1248"/>
              <a:ext cx="0" cy="2897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Line 28"/>
            <p:cNvSpPr>
              <a:spLocks noChangeShapeType="1"/>
            </p:cNvSpPr>
            <p:nvPr/>
          </p:nvSpPr>
          <p:spPr bwMode="auto">
            <a:xfrm>
              <a:off x="1886" y="1248"/>
              <a:ext cx="0" cy="289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Line 29"/>
            <p:cNvSpPr>
              <a:spLocks noChangeShapeType="1"/>
            </p:cNvSpPr>
            <p:nvPr/>
          </p:nvSpPr>
          <p:spPr bwMode="auto">
            <a:xfrm>
              <a:off x="5568" y="1248"/>
              <a:ext cx="0" cy="2897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Line 30"/>
            <p:cNvSpPr>
              <a:spLocks noChangeShapeType="1"/>
            </p:cNvSpPr>
            <p:nvPr/>
          </p:nvSpPr>
          <p:spPr bwMode="auto">
            <a:xfrm>
              <a:off x="528" y="3060"/>
              <a:ext cx="50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Slide Number Placeholder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22</a:t>
            </a:fld>
            <a:endParaRPr lang="en-US" dirty="0"/>
          </a:p>
        </p:txBody>
      </p:sp>
      <p:sp>
        <p:nvSpPr>
          <p:cNvPr id="34" name="Footer Placeholder 3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920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of CT: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23</a:t>
            </a:fld>
            <a:endParaRPr lang="en-US" dirty="0"/>
          </a:p>
        </p:txBody>
      </p:sp>
      <p:sp>
        <p:nvSpPr>
          <p:cNvPr id="5" name="Line 18"/>
          <p:cNvSpPr>
            <a:spLocks noChangeShapeType="1"/>
          </p:cNvSpPr>
          <p:nvPr/>
        </p:nvSpPr>
        <p:spPr bwMode="auto">
          <a:xfrm>
            <a:off x="4183434" y="2549770"/>
            <a:ext cx="7620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Oval 19"/>
          <p:cNvSpPr>
            <a:spLocks noChangeArrowheads="1"/>
          </p:cNvSpPr>
          <p:nvPr/>
        </p:nvSpPr>
        <p:spPr bwMode="auto">
          <a:xfrm>
            <a:off x="1973634" y="1863970"/>
            <a:ext cx="2286000" cy="9144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Integrating</a:t>
            </a:r>
            <a:r>
              <a:rPr lang="en-US" altLang="en-US">
                <a:latin typeface="Tahoma" panose="020B0604030504040204" pitchFamily="34" charset="0"/>
              </a:rPr>
              <a:t> </a:t>
            </a:r>
            <a:r>
              <a:rPr lang="hr-HR" b="1">
                <a:solidFill>
                  <a:schemeClr val="bg1"/>
                </a:solidFill>
                <a:latin typeface="Tahoma" panose="020B0604030504040204" pitchFamily="34" charset="0"/>
              </a:rPr>
              <a:t>Facts</a:t>
            </a:r>
            <a:endParaRPr lang="en-US" altLang="en-US" b="1">
              <a:solidFill>
                <a:schemeClr val="bg1"/>
              </a:solidFill>
              <a:latin typeface="Tahoma" panose="020B0604030504040204" pitchFamily="34" charset="0"/>
            </a:endParaRPr>
          </a:p>
        </p:txBody>
      </p:sp>
      <p:sp>
        <p:nvSpPr>
          <p:cNvPr id="7" name="Oval 20"/>
          <p:cNvSpPr>
            <a:spLocks noChangeArrowheads="1"/>
          </p:cNvSpPr>
          <p:nvPr/>
        </p:nvSpPr>
        <p:spPr bwMode="auto">
          <a:xfrm>
            <a:off x="1516434" y="3616570"/>
            <a:ext cx="2743200" cy="9906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Autonomous </a:t>
            </a:r>
            <a:r>
              <a:rPr lang="hr-HR" b="1">
                <a:solidFill>
                  <a:schemeClr val="bg1"/>
                </a:solidFill>
                <a:latin typeface="Tahoma" panose="020B0604030504040204" pitchFamily="34" charset="0"/>
              </a:rPr>
              <a:t>Thinking</a:t>
            </a:r>
            <a:endParaRPr lang="en-US" altLang="en-US" b="1">
              <a:solidFill>
                <a:schemeClr val="bg1"/>
              </a:solidFill>
              <a:latin typeface="Tahoma" panose="020B0604030504040204" pitchFamily="34" charset="0"/>
            </a:endParaRPr>
          </a:p>
        </p:txBody>
      </p:sp>
      <p:sp>
        <p:nvSpPr>
          <p:cNvPr id="8" name="Oval 21"/>
          <p:cNvSpPr>
            <a:spLocks noChangeArrowheads="1"/>
          </p:cNvSpPr>
          <p:nvPr/>
        </p:nvSpPr>
        <p:spPr bwMode="auto">
          <a:xfrm>
            <a:off x="1973634" y="5292970"/>
            <a:ext cx="2286000" cy="9144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Observations</a:t>
            </a:r>
          </a:p>
        </p:txBody>
      </p:sp>
      <p:sp>
        <p:nvSpPr>
          <p:cNvPr id="9" name="Oval 22"/>
          <p:cNvSpPr>
            <a:spLocks noChangeArrowheads="1"/>
          </p:cNvSpPr>
          <p:nvPr/>
        </p:nvSpPr>
        <p:spPr bwMode="auto">
          <a:xfrm>
            <a:off x="7155234" y="1863970"/>
            <a:ext cx="2362200" cy="9144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Informed </a:t>
            </a:r>
            <a:r>
              <a:rPr lang="hr-HR" b="1">
                <a:solidFill>
                  <a:schemeClr val="bg1"/>
                </a:solidFill>
                <a:latin typeface="Tahoma" panose="020B0604030504040204" pitchFamily="34" charset="0"/>
              </a:rPr>
              <a:t>Opinions</a:t>
            </a:r>
            <a:endParaRPr lang="en-US" altLang="en-US" b="1">
              <a:solidFill>
                <a:schemeClr val="bg1"/>
              </a:solidFill>
              <a:latin typeface="Tahoma" panose="020B0604030504040204" pitchFamily="34" charset="0"/>
            </a:endParaRPr>
          </a:p>
        </p:txBody>
      </p:sp>
      <p:sp>
        <p:nvSpPr>
          <p:cNvPr id="10" name="Oval 23"/>
          <p:cNvSpPr>
            <a:spLocks noChangeArrowheads="1"/>
          </p:cNvSpPr>
          <p:nvPr/>
        </p:nvSpPr>
        <p:spPr bwMode="auto">
          <a:xfrm>
            <a:off x="7764834" y="3616570"/>
            <a:ext cx="2286000" cy="9144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Active Listening</a:t>
            </a:r>
          </a:p>
        </p:txBody>
      </p:sp>
      <p:sp>
        <p:nvSpPr>
          <p:cNvPr id="11" name="Oval 24"/>
          <p:cNvSpPr>
            <a:spLocks noChangeArrowheads="1"/>
          </p:cNvSpPr>
          <p:nvPr/>
        </p:nvSpPr>
        <p:spPr bwMode="auto">
          <a:xfrm>
            <a:off x="7307634" y="5292970"/>
            <a:ext cx="2286000" cy="9144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b="1">
                <a:solidFill>
                  <a:schemeClr val="bg1"/>
                </a:solidFill>
                <a:latin typeface="Tahoma" panose="020B0604030504040204" pitchFamily="34" charset="0"/>
              </a:rPr>
              <a:t>Questioning</a:t>
            </a:r>
          </a:p>
        </p:txBody>
      </p:sp>
      <p:sp>
        <p:nvSpPr>
          <p:cNvPr id="12" name="Line 25"/>
          <p:cNvSpPr>
            <a:spLocks noChangeShapeType="1"/>
          </p:cNvSpPr>
          <p:nvPr/>
        </p:nvSpPr>
        <p:spPr bwMode="auto">
          <a:xfrm flipV="1">
            <a:off x="4259634" y="4988170"/>
            <a:ext cx="7620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Line 26"/>
          <p:cNvSpPr>
            <a:spLocks noChangeShapeType="1"/>
          </p:cNvSpPr>
          <p:nvPr/>
        </p:nvSpPr>
        <p:spPr bwMode="auto">
          <a:xfrm>
            <a:off x="4297734" y="4083295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27"/>
          <p:cNvSpPr>
            <a:spLocks noChangeShapeType="1"/>
          </p:cNvSpPr>
          <p:nvPr/>
        </p:nvSpPr>
        <p:spPr bwMode="auto">
          <a:xfrm flipH="1">
            <a:off x="6650409" y="2645020"/>
            <a:ext cx="6858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28"/>
          <p:cNvSpPr>
            <a:spLocks noChangeShapeType="1"/>
          </p:cNvSpPr>
          <p:nvPr/>
        </p:nvSpPr>
        <p:spPr bwMode="auto">
          <a:xfrm>
            <a:off x="6945684" y="4064245"/>
            <a:ext cx="76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29"/>
          <p:cNvSpPr>
            <a:spLocks noChangeShapeType="1"/>
          </p:cNvSpPr>
          <p:nvPr/>
        </p:nvSpPr>
        <p:spPr bwMode="auto">
          <a:xfrm>
            <a:off x="6688509" y="4816720"/>
            <a:ext cx="7620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" name="Oval 33"/>
          <p:cNvSpPr>
            <a:spLocks noChangeArrowheads="1"/>
          </p:cNvSpPr>
          <p:nvPr/>
        </p:nvSpPr>
        <p:spPr bwMode="auto">
          <a:xfrm>
            <a:off x="4640634" y="2930770"/>
            <a:ext cx="2286000" cy="220980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US" altLang="en-US" sz="2200" b="1">
                <a:solidFill>
                  <a:schemeClr val="bg1"/>
                </a:solidFill>
                <a:latin typeface="Tahoma" panose="020B0604030504040204" pitchFamily="34" charset="0"/>
              </a:rPr>
              <a:t>Reach</a:t>
            </a:r>
          </a:p>
          <a:p>
            <a:pPr algn="ctr" eaLnBrk="0" hangingPunct="0"/>
            <a:r>
              <a:rPr lang="en-US" altLang="en-US" sz="2200" b="1">
                <a:solidFill>
                  <a:schemeClr val="bg1"/>
                </a:solidFill>
                <a:latin typeface="Tahoma" panose="020B0604030504040204" pitchFamily="34" charset="0"/>
              </a:rPr>
              <a:t>Informed</a:t>
            </a:r>
          </a:p>
          <a:p>
            <a:pPr algn="ctr" eaLnBrk="0" hangingPunct="0"/>
            <a:r>
              <a:rPr lang="en-US" altLang="en-US" sz="2200" b="1">
                <a:solidFill>
                  <a:schemeClr val="bg1"/>
                </a:solidFill>
                <a:latin typeface="Tahoma" panose="020B0604030504040204" pitchFamily="34" charset="0"/>
              </a:rPr>
              <a:t>Unbiased</a:t>
            </a:r>
          </a:p>
          <a:p>
            <a:pPr algn="ctr" eaLnBrk="0" hangingPunct="0"/>
            <a:r>
              <a:rPr lang="en-US" altLang="en-US" sz="2200" b="1">
                <a:solidFill>
                  <a:schemeClr val="bg1"/>
                </a:solidFill>
                <a:latin typeface="Tahoma" panose="020B0604030504040204" pitchFamily="34" charset="0"/>
              </a:rPr>
              <a:t>Conclusions</a:t>
            </a: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0473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Profile of a Critical Thinker:</a:t>
            </a:r>
            <a:endParaRPr lang="en-GB" dirty="0"/>
          </a:p>
        </p:txBody>
      </p:sp>
      <p:graphicFrame>
        <p:nvGraphicFramePr>
          <p:cNvPr id="4" name="Group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857783"/>
              </p:ext>
            </p:extLst>
          </p:nvPr>
        </p:nvGraphicFramePr>
        <p:xfrm>
          <a:off x="1026940" y="1409383"/>
          <a:ext cx="9495693" cy="5108374"/>
        </p:xfrm>
        <a:graphic>
          <a:graphicData uri="http://schemas.openxmlformats.org/drawingml/2006/table">
            <a:tbl>
              <a:tblPr/>
              <a:tblGrid>
                <a:gridCol w="1978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00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7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361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B0000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ell MT" panose="02020503060305020303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Critical Thinking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Non-Critical Thinking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83929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Epistemological Standpoint: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ell MT" panose="02020503060305020303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shades of gray - strives for depth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interdisciplinary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knowledge is open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knowledge is intertwined with thinking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black and white - superficial level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uni- or adisciplinary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knowledge is closed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knowledge is independent of thinking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036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Modes of Inquiry: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ell MT" panose="02020503060305020303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rational and consistent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strives to learn </a:t>
                      </a:r>
                      <a:r>
                        <a:rPr kumimoji="0" lang="en-US" sz="16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how</a:t>
                      </a: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to think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holistic/webbed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original/insightful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multiple frames of reference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irrational and inconsistent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strives to learn </a:t>
                      </a:r>
                      <a:r>
                        <a:rPr kumimoji="0" lang="en-US" sz="16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</a:t>
                      </a: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to think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uni-disciplinary/linear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relies on second-hand information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one or very limited frames of reference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89441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Concrete Strategies for Thinking: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ell MT" panose="02020503060305020303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suspends closure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explores/probes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questions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fair-minded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active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collaborative/communal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precise language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Bell MT" panose="02020503060305020303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strives for closure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dogmatic/avoiding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doubting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ego-/ethnocentric/emotional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passive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authoritative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ell MT" panose="02020503060305020303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vague language </a:t>
                      </a: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4975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in CT: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Why, why analysis……</a:t>
            </a:r>
          </a:p>
          <a:p>
            <a:r>
              <a:rPr lang="en-GB" dirty="0" smtClean="0"/>
              <a:t>What has happened?</a:t>
            </a:r>
          </a:p>
          <a:p>
            <a:r>
              <a:rPr lang="en-GB" dirty="0" smtClean="0"/>
              <a:t>Why has that happened?</a:t>
            </a:r>
            <a:endParaRPr lang="en-GB" dirty="0"/>
          </a:p>
          <a:p>
            <a:r>
              <a:rPr lang="en-GB" dirty="0" smtClean="0"/>
              <a:t>Who ar</a:t>
            </a:r>
            <a:r>
              <a:rPr lang="en-GB" dirty="0"/>
              <a:t>e</a:t>
            </a:r>
            <a:r>
              <a:rPr lang="en-GB" dirty="0" smtClean="0"/>
              <a:t> the key stakeholders?</a:t>
            </a:r>
          </a:p>
          <a:p>
            <a:r>
              <a:rPr lang="en-GB" dirty="0" smtClean="0"/>
              <a:t>How did it come to this?</a:t>
            </a:r>
          </a:p>
          <a:p>
            <a:r>
              <a:rPr lang="en-GB" dirty="0" smtClean="0"/>
              <a:t>What is likely to happen next?</a:t>
            </a:r>
          </a:p>
          <a:p>
            <a:r>
              <a:rPr lang="en-GB" dirty="0"/>
              <a:t>What evidence is there for my </a:t>
            </a:r>
            <a:r>
              <a:rPr lang="en-GB" dirty="0" smtClean="0"/>
              <a:t>assumptions?</a:t>
            </a:r>
          </a:p>
          <a:p>
            <a:r>
              <a:rPr lang="en-GB" dirty="0" smtClean="0"/>
              <a:t>What evidence is there for my assertions?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6462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Ishikawa: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893194" y="2240925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ROE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893193" y="4917584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Gearing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990303" y="2240925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Liquidity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990302" y="4917584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Shares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EPS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087412" y="2240925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Profitability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087412" y="4917584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Revenue growth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8544005" y="3614671"/>
            <a:ext cx="1506829" cy="68258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</a:rPr>
              <a:t>OUTCOME/ISSUE/CONCLUSION</a:t>
            </a:r>
            <a:endParaRPr lang="en-GB" sz="1200" b="1" dirty="0">
              <a:solidFill>
                <a:schemeClr val="bg1"/>
              </a:solidFill>
            </a:endParaRPr>
          </a:p>
        </p:txBody>
      </p:sp>
      <p:cxnSp>
        <p:nvCxnSpPr>
          <p:cNvPr id="13" name="Straight Arrow Connector 12"/>
          <p:cNvCxnSpPr>
            <a:endCxn id="11" idx="1"/>
          </p:cNvCxnSpPr>
          <p:nvPr/>
        </p:nvCxnSpPr>
        <p:spPr>
          <a:xfrm>
            <a:off x="1893193" y="3955961"/>
            <a:ext cx="6650812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4" idx="2"/>
          </p:cNvCxnSpPr>
          <p:nvPr/>
        </p:nvCxnSpPr>
        <p:spPr>
          <a:xfrm>
            <a:off x="2646609" y="2923505"/>
            <a:ext cx="504554" cy="103245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757784" y="2923505"/>
            <a:ext cx="504554" cy="103245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6827779" y="2932736"/>
            <a:ext cx="504554" cy="103245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2319581" y="3297115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2944965" y="3592552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2655765" y="3965192"/>
            <a:ext cx="495398" cy="101399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4777365" y="3955961"/>
            <a:ext cx="495398" cy="101399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6857785" y="3903590"/>
            <a:ext cx="495398" cy="1013994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4455610" y="3328698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>
            <a:off x="5097903" y="3604995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H="1">
            <a:off x="2499514" y="4227012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2865578" y="4637996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H="1">
            <a:off x="4632083" y="4225922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H="1">
            <a:off x="4993676" y="4605399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7171682" y="3642330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6488455" y="3306524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>
            <a:off x="7171681" y="4304574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6486142" y="4637996"/>
            <a:ext cx="501137" cy="10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Slide Number Placeholder 3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26</a:t>
            </a:fld>
            <a:endParaRPr lang="en-US" dirty="0"/>
          </a:p>
        </p:txBody>
      </p:sp>
      <p:sp>
        <p:nvSpPr>
          <p:cNvPr id="38" name="Footer Placeholder 3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3" name="Oval 2"/>
          <p:cNvSpPr/>
          <p:nvPr/>
        </p:nvSpPr>
        <p:spPr>
          <a:xfrm>
            <a:off x="5650732" y="2010987"/>
            <a:ext cx="2354094" cy="1129855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5884823" y="4096056"/>
            <a:ext cx="2354094" cy="690664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80138" y="5028041"/>
            <a:ext cx="1936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What is causing this outcome is </a:t>
            </a:r>
            <a:r>
              <a:rPr lang="en-GB" sz="1100" dirty="0" smtClean="0"/>
              <a:t>here</a:t>
            </a:r>
            <a:r>
              <a:rPr lang="en-GB" sz="1200" dirty="0" smtClean="0"/>
              <a:t>!!!</a:t>
            </a:r>
            <a:endParaRPr lang="en-GB" sz="1200" dirty="0"/>
          </a:p>
        </p:txBody>
      </p:sp>
      <p:sp>
        <p:nvSpPr>
          <p:cNvPr id="40" name="TextBox 39"/>
          <p:cNvSpPr txBox="1"/>
          <p:nvPr/>
        </p:nvSpPr>
        <p:spPr>
          <a:xfrm>
            <a:off x="541624" y="2848800"/>
            <a:ext cx="129376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The reasons for change are here!!!</a:t>
            </a:r>
            <a:endParaRPr lang="en-GB" sz="1100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1341173" y="3297115"/>
            <a:ext cx="520008" cy="151849"/>
          </a:xfrm>
          <a:prstGeom prst="straightConnector1">
            <a:avLst/>
          </a:prstGeom>
          <a:ln w="38100">
            <a:solidFill>
              <a:srgbClr val="FFFF0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 flipV="1">
            <a:off x="8151779" y="4605399"/>
            <a:ext cx="739302" cy="364556"/>
          </a:xfrm>
          <a:prstGeom prst="straightConnector1">
            <a:avLst/>
          </a:prstGeom>
          <a:ln w="38100">
            <a:solidFill>
              <a:srgbClr val="FFFF0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al 40"/>
          <p:cNvSpPr/>
          <p:nvPr/>
        </p:nvSpPr>
        <p:spPr>
          <a:xfrm>
            <a:off x="1925394" y="3067513"/>
            <a:ext cx="2354094" cy="732177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8572926" y="1408450"/>
            <a:ext cx="186630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Yes, without doubt, this is important – but the key is:</a:t>
            </a:r>
          </a:p>
          <a:p>
            <a:r>
              <a:rPr lang="en-GB" sz="1100" dirty="0" smtClean="0"/>
              <a:t>What is happening to it?</a:t>
            </a:r>
          </a:p>
          <a:p>
            <a:r>
              <a:rPr lang="en-GB" sz="1100" dirty="0" smtClean="0"/>
              <a:t>Why?</a:t>
            </a:r>
          </a:p>
          <a:p>
            <a:r>
              <a:rPr lang="en-GB" sz="1100" dirty="0" smtClean="0"/>
              <a:t>Consequences?</a:t>
            </a:r>
            <a:endParaRPr lang="en-GB" sz="1100" dirty="0"/>
          </a:p>
        </p:txBody>
      </p:sp>
      <p:cxnSp>
        <p:nvCxnSpPr>
          <p:cNvPr id="42" name="Straight Arrow Connector 41"/>
          <p:cNvCxnSpPr>
            <a:stCxn id="24" idx="1"/>
          </p:cNvCxnSpPr>
          <p:nvPr/>
        </p:nvCxnSpPr>
        <p:spPr>
          <a:xfrm flipH="1">
            <a:off x="7864157" y="1962448"/>
            <a:ext cx="708769" cy="271914"/>
          </a:xfrm>
          <a:prstGeom prst="straightConnector1">
            <a:avLst/>
          </a:prstGeom>
          <a:ln w="38100">
            <a:solidFill>
              <a:srgbClr val="FFFF00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86122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5146" y="1692309"/>
            <a:ext cx="8946541" cy="4195481"/>
          </a:xfrm>
        </p:spPr>
        <p:txBody>
          <a:bodyPr>
            <a:noAutofit/>
          </a:bodyPr>
          <a:lstStyle/>
          <a:p>
            <a:r>
              <a:rPr lang="en-GB" sz="1200" dirty="0" smtClean="0"/>
              <a:t>Introduction (short)</a:t>
            </a:r>
          </a:p>
          <a:p>
            <a:r>
              <a:rPr lang="en-GB" sz="1200" dirty="0" smtClean="0"/>
              <a:t>Use sensible sub headings, that describe the section to follow, to structure the material in your essay</a:t>
            </a:r>
          </a:p>
          <a:p>
            <a:r>
              <a:rPr lang="en-GB" sz="1200" dirty="0" smtClean="0"/>
              <a:t>DO NOT use table numbers or table titles as sub headings</a:t>
            </a:r>
          </a:p>
          <a:p>
            <a:r>
              <a:rPr lang="en-GB" sz="1200" dirty="0" smtClean="0"/>
              <a:t>Use multiple sources from your research sides – i.e. do not simply regurgitate table after table  - causal linkages</a:t>
            </a:r>
          </a:p>
          <a:p>
            <a:r>
              <a:rPr lang="en-GB" sz="1200" dirty="0"/>
              <a:t>DO NOT regurgitate the </a:t>
            </a:r>
            <a:r>
              <a:rPr lang="en-GB" sz="1200" dirty="0" smtClean="0"/>
              <a:t>theory – we assume that you know it – the relevant theory and its application is the key</a:t>
            </a:r>
          </a:p>
          <a:p>
            <a:r>
              <a:rPr lang="en-GB" sz="1200" dirty="0" smtClean="0"/>
              <a:t>Make sure that you answer the questions asked – if there are multiple parts to a question, you do not need to answer them in the order given in the question – you must ensure that you covet eh various elements of the question – covering all of the relevant materials required</a:t>
            </a:r>
          </a:p>
          <a:p>
            <a:r>
              <a:rPr lang="en-GB" sz="1200" dirty="0" smtClean="0"/>
              <a:t>Just because a topic is not asked for, does not mean that it is not relevant – you may need it to add value to the answer – thinning outside the box!</a:t>
            </a:r>
          </a:p>
          <a:p>
            <a:r>
              <a:rPr lang="en-GB" sz="1200" dirty="0" smtClean="0"/>
              <a:t>Base assertions on evidence from the research sides that you have constructed – do not be vague and anecdotal</a:t>
            </a:r>
          </a:p>
          <a:p>
            <a:r>
              <a:rPr lang="en-GB" sz="1200" dirty="0" smtClean="0"/>
              <a:t>Use the financial and non-financial KPIs, but DO NOT simply restate what is very obvious – look at trends, what do they tell you about the company </a:t>
            </a:r>
          </a:p>
          <a:p>
            <a:r>
              <a:rPr lang="en-GB" sz="1200" dirty="0" smtClean="0"/>
              <a:t>Use professional language</a:t>
            </a:r>
          </a:p>
          <a:p>
            <a:r>
              <a:rPr lang="en-GB" sz="1200" dirty="0" smtClean="0"/>
              <a:t>Reference, reference, reference…………….!</a:t>
            </a:r>
          </a:p>
          <a:p>
            <a:r>
              <a:rPr lang="en-GB" sz="1200" dirty="0" smtClean="0"/>
              <a:t>Use the data from your researched sides to add value to the essay – apply, apply, apply……this is worth 30%!</a:t>
            </a:r>
          </a:p>
          <a:p>
            <a:r>
              <a:rPr lang="en-GB" sz="1200" dirty="0" smtClean="0"/>
              <a:t>Conclusion (short)</a:t>
            </a:r>
          </a:p>
          <a:p>
            <a:endParaRPr lang="en-GB" sz="1200" dirty="0" smtClean="0"/>
          </a:p>
          <a:p>
            <a:endParaRPr lang="en-GB" sz="1200" dirty="0" smtClean="0"/>
          </a:p>
          <a:p>
            <a:endParaRPr lang="en-GB" sz="1200" dirty="0" smtClean="0"/>
          </a:p>
          <a:p>
            <a:endParaRPr lang="en-GB" sz="1200" dirty="0" smtClean="0"/>
          </a:p>
          <a:p>
            <a:endParaRPr lang="en-GB" sz="1200" dirty="0" smtClean="0"/>
          </a:p>
          <a:p>
            <a:endParaRPr lang="en-GB" sz="1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1813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process: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John W. Lang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28</a:t>
            </a:fld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2029010" y="3651163"/>
            <a:ext cx="1648496" cy="10431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</a:rPr>
              <a:t>Research data on your live case study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286518" y="2117921"/>
            <a:ext cx="1648496" cy="10431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</a:rPr>
              <a:t>Use the data to populate the relevant conceptual frameworks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525295" y="3651163"/>
            <a:ext cx="1648496" cy="10431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</a:rPr>
              <a:t>Use the data to populate the relevant conceptual frameworks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4310129" y="5061398"/>
            <a:ext cx="1648496" cy="1131195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bg1"/>
                </a:solidFill>
              </a:rPr>
              <a:t>Apply the data to the essay – add value to the essay by using the data in a value added fashion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10" name="Arc 9"/>
          <p:cNvSpPr/>
          <p:nvPr/>
        </p:nvSpPr>
        <p:spPr>
          <a:xfrm>
            <a:off x="4982462" y="2507833"/>
            <a:ext cx="2240924" cy="1898979"/>
          </a:xfrm>
          <a:prstGeom prst="arc">
            <a:avLst/>
          </a:prstGeom>
          <a:ln w="38100">
            <a:solidFill>
              <a:schemeClr val="tx1"/>
            </a:solidFill>
            <a:headEnd type="triangl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c 10"/>
          <p:cNvSpPr/>
          <p:nvPr/>
        </p:nvSpPr>
        <p:spPr>
          <a:xfrm rot="15549636" flipH="1">
            <a:off x="2655748" y="3707235"/>
            <a:ext cx="2240924" cy="1898979"/>
          </a:xfrm>
          <a:prstGeom prst="arc">
            <a:avLst/>
          </a:prstGeom>
          <a:ln w="38100">
            <a:solidFill>
              <a:schemeClr val="tx1"/>
            </a:solidFill>
            <a:headEnd type="triangl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c 11"/>
          <p:cNvSpPr/>
          <p:nvPr/>
        </p:nvSpPr>
        <p:spPr>
          <a:xfrm flipH="1">
            <a:off x="2893453" y="2507832"/>
            <a:ext cx="2240924" cy="1898979"/>
          </a:xfrm>
          <a:prstGeom prst="arc">
            <a:avLst/>
          </a:prstGeom>
          <a:ln w="38100">
            <a:solidFill>
              <a:schemeClr val="tx1"/>
            </a:solidFill>
            <a:headEnd type="triangl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c 12"/>
          <p:cNvSpPr/>
          <p:nvPr/>
        </p:nvSpPr>
        <p:spPr>
          <a:xfrm rot="6050364">
            <a:off x="5233403" y="3744861"/>
            <a:ext cx="2240924" cy="1898979"/>
          </a:xfrm>
          <a:prstGeom prst="arc">
            <a:avLst/>
          </a:prstGeom>
          <a:ln w="38100">
            <a:solidFill>
              <a:schemeClr val="tx1"/>
            </a:solidFill>
            <a:headEnd type="triangle" w="lg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11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164</TotalTime>
  <Words>1896</Words>
  <Application>Microsoft Office PowerPoint</Application>
  <PresentationFormat>Widescreen</PresentationFormat>
  <Paragraphs>443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Arial</vt:lpstr>
      <vt:lpstr>Arial Unicode MS</vt:lpstr>
      <vt:lpstr>Bell MT</vt:lpstr>
      <vt:lpstr>Calibri</vt:lpstr>
      <vt:lpstr>Century Gothic</vt:lpstr>
      <vt:lpstr>Tahoma</vt:lpstr>
      <vt:lpstr>Times New Roman</vt:lpstr>
      <vt:lpstr>Verdana</vt:lpstr>
      <vt:lpstr>Wingdings 2</vt:lpstr>
      <vt:lpstr>Wingdings 3</vt:lpstr>
      <vt:lpstr>Ion</vt:lpstr>
      <vt:lpstr>Critical Thinking </vt:lpstr>
      <vt:lpstr>Assigning value using Universal Intellectual Standards Paul, 1995 </vt:lpstr>
      <vt:lpstr>PowerPoint Presentation</vt:lpstr>
      <vt:lpstr>Critical thinking outcomes Rudd &amp; Irani, 2004 </vt:lpstr>
      <vt:lpstr>Critical Thinking Mind Map:</vt:lpstr>
      <vt:lpstr>Critical Thinking</vt:lpstr>
      <vt:lpstr>Critical Thinking</vt:lpstr>
      <vt:lpstr>Analytical Thinking</vt:lpstr>
      <vt:lpstr>Analytical Thinking</vt:lpstr>
      <vt:lpstr>Barriers to Critical and Analytical Thinking:</vt:lpstr>
      <vt:lpstr>Critical and Analytical writing:</vt:lpstr>
      <vt:lpstr>Critical and Analytical writing:</vt:lpstr>
      <vt:lpstr>What is CT?</vt:lpstr>
      <vt:lpstr>Working definition:</vt:lpstr>
      <vt:lpstr>What is CT cont.…..?</vt:lpstr>
      <vt:lpstr>What does CT involve?</vt:lpstr>
      <vt:lpstr>What does CT involve?</vt:lpstr>
      <vt:lpstr>How does CT evolve?</vt:lpstr>
      <vt:lpstr>Standards setting:</vt:lpstr>
      <vt:lpstr>Processes:</vt:lpstr>
      <vt:lpstr>To become a cultivated critical thinker: </vt:lpstr>
      <vt:lpstr>A Thinkers Lexicon:</vt:lpstr>
      <vt:lpstr>Process of CT:</vt:lpstr>
      <vt:lpstr>Profile of a Critical Thinker:</vt:lpstr>
      <vt:lpstr>Questions in CT:</vt:lpstr>
      <vt:lpstr>Ishikawa:</vt:lpstr>
      <vt:lpstr>Essay Structure:</vt:lpstr>
      <vt:lpstr>Iterative process: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Lang</dc:creator>
  <cp:lastModifiedBy>John Lang</cp:lastModifiedBy>
  <cp:revision>20</cp:revision>
  <dcterms:created xsi:type="dcterms:W3CDTF">2013-08-26T12:06:35Z</dcterms:created>
  <dcterms:modified xsi:type="dcterms:W3CDTF">2019-02-20T13:07:07Z</dcterms:modified>
</cp:coreProperties>
</file>