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10.fntdata" ContentType="application/x-fontdata"/>
  <Override PartName="/ppt/fonts/font11.fntdata" ContentType="application/x-fontdata"/>
  <Override PartName="/ppt/fonts/font12.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media/image1.svg" ContentType="image/svg+xml"/>
  <Override PartName="/ppt/media/image2.svg" ContentType="image/svg+xml"/>
  <Override PartName="/ppt/media/image3.svg" ContentType="image/svg+xml"/>
  <Override PartName="/ppt/media/image4.svg" ContentType="image/svg+xml"/>
  <Override PartName="/ppt/media/image5.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59" r:id="rId3"/>
    <p:sldMasterId id="2147483670" r:id="rId4"/>
    <p:sldMasterId id="2147483681" r:id="rId5"/>
  </p:sldMasterIdLst>
  <p:notesMasterIdLst>
    <p:notesMasterId r:id="rId7"/>
  </p:notesMasterIdLst>
  <p:sldIdLst>
    <p:sldId id="256" r:id="rId6"/>
    <p:sldId id="268" r:id="rId8"/>
    <p:sldId id="259" r:id="rId9"/>
    <p:sldId id="305" r:id="rId10"/>
    <p:sldId id="283" r:id="rId11"/>
    <p:sldId id="258" r:id="rId12"/>
    <p:sldId id="277" r:id="rId13"/>
    <p:sldId id="265" r:id="rId14"/>
    <p:sldId id="292" r:id="rId15"/>
    <p:sldId id="288" r:id="rId16"/>
    <p:sldId id="272" r:id="rId17"/>
    <p:sldId id="284" r:id="rId18"/>
    <p:sldId id="300" r:id="rId19"/>
    <p:sldId id="299" r:id="rId20"/>
    <p:sldId id="298" r:id="rId21"/>
    <p:sldId id="297" r:id="rId22"/>
  </p:sldIdLst>
  <p:sldSz cx="9144000" cy="5143500" type="screen16x9"/>
  <p:notesSz cx="6858000" cy="9144000"/>
  <p:embeddedFontLst>
    <p:embeddedFont>
      <p:font typeface="Montserrat" panose="00000500000000000000"/>
      <p:regular r:id="rId26"/>
    </p:embeddedFont>
    <p:embeddedFont>
      <p:font typeface="Lato" panose="020F0502020204030203"/>
      <p:regular r:id="rId27"/>
    </p:embeddedFont>
    <p:embeddedFont>
      <p:font typeface="Roboto" panose="02000000000000000000"/>
      <p:regular r:id="rId28"/>
      <p:bold r:id="rId29"/>
      <p:italic r:id="rId30"/>
      <p:boldItalic r:id="rId31"/>
    </p:embeddedFont>
    <p:embeddedFont>
      <p:font typeface="Trebuchet MS" panose="020B0603020202020204"/>
      <p:regular r:id="rId32"/>
    </p:embeddedFont>
    <p:embeddedFont>
      <p:font typeface="Wingdings 3" panose="05040102010807070707" charset="2"/>
      <p:regular r:id="rId33"/>
    </p:embeddedFont>
    <p:embeddedFont>
      <p:font typeface="Calibri" panose="020F0502020204030204"/>
      <p:regular r:id="rId34"/>
      <p:bold r:id="rId35"/>
      <p:italic r:id="rId36"/>
      <p:boldItalic r:id="rId3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 d="2"/>
          <a:sy n="1" d="2"/>
        </p:scale>
        <p:origin x="0" y="0"/>
      </p:cViewPr>
      <p:guideLst>
        <p:guide orient="horz" pos="1667"/>
        <p:guide pos="2900"/>
      </p:guideLst>
    </p:cSldViewPr>
  </p:slide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3.xml"/><Relationship Id="rId8" Type="http://schemas.openxmlformats.org/officeDocument/2006/relationships/slide" Target="slides/slide2.xml"/><Relationship Id="rId7" Type="http://schemas.openxmlformats.org/officeDocument/2006/relationships/notesMaster" Target="notesMasters/notesMaster1.xml"/><Relationship Id="rId6" Type="http://schemas.openxmlformats.org/officeDocument/2006/relationships/slide" Target="slides/slide1.xml"/><Relationship Id="rId5" Type="http://schemas.openxmlformats.org/officeDocument/2006/relationships/slideMaster" Target="slideMasters/slideMaster4.xml"/><Relationship Id="rId4" Type="http://schemas.openxmlformats.org/officeDocument/2006/relationships/slideMaster" Target="slideMasters/slideMaster3.xml"/><Relationship Id="rId37" Type="http://schemas.openxmlformats.org/officeDocument/2006/relationships/font" Target="fonts/font12.fntdata"/><Relationship Id="rId36" Type="http://schemas.openxmlformats.org/officeDocument/2006/relationships/font" Target="fonts/font11.fntdata"/><Relationship Id="rId35" Type="http://schemas.openxmlformats.org/officeDocument/2006/relationships/font" Target="fonts/font10.fntdata"/><Relationship Id="rId34" Type="http://schemas.openxmlformats.org/officeDocument/2006/relationships/font" Target="fonts/font9.fntdata"/><Relationship Id="rId33" Type="http://schemas.openxmlformats.org/officeDocument/2006/relationships/font" Target="fonts/font8.fntdata"/><Relationship Id="rId32" Type="http://schemas.openxmlformats.org/officeDocument/2006/relationships/font" Target="fonts/font7.fntdata"/><Relationship Id="rId31" Type="http://schemas.openxmlformats.org/officeDocument/2006/relationships/font" Target="fonts/font6.fntdata"/><Relationship Id="rId30" Type="http://schemas.openxmlformats.org/officeDocument/2006/relationships/font" Target="fonts/font5.fntdata"/><Relationship Id="rId3" Type="http://schemas.openxmlformats.org/officeDocument/2006/relationships/slideMaster" Target="slideMasters/slideMaster2.xml"/><Relationship Id="rId29" Type="http://schemas.openxmlformats.org/officeDocument/2006/relationships/font" Target="fonts/font4.fntdata"/><Relationship Id="rId28" Type="http://schemas.openxmlformats.org/officeDocument/2006/relationships/font" Target="fonts/font3.fntdata"/><Relationship Id="rId27" Type="http://schemas.openxmlformats.org/officeDocument/2006/relationships/font" Target="fonts/font2.fntdata"/><Relationship Id="rId26" Type="http://schemas.openxmlformats.org/officeDocument/2006/relationships/font" Target="fonts/font1.fntdata"/><Relationship Id="rId25" Type="http://schemas.openxmlformats.org/officeDocument/2006/relationships/tableStyles" Target="tableStyles.xml"/><Relationship Id="rId24" Type="http://schemas.openxmlformats.org/officeDocument/2006/relationships/viewProps" Target="viewProps.xml"/><Relationship Id="rId23" Type="http://schemas.openxmlformats.org/officeDocument/2006/relationships/presProps" Target="presProps.xml"/><Relationship Id="rId22" Type="http://schemas.openxmlformats.org/officeDocument/2006/relationships/slide" Target="slides/slide16.xml"/><Relationship Id="rId21" Type="http://schemas.openxmlformats.org/officeDocument/2006/relationships/slide" Target="slides/slide15.xml"/><Relationship Id="rId20" Type="http://schemas.openxmlformats.org/officeDocument/2006/relationships/slide" Target="slides/slide14.xml"/><Relationship Id="rId2" Type="http://schemas.openxmlformats.org/officeDocument/2006/relationships/theme" Target="theme/theme1.xml"/><Relationship Id="rId19" Type="http://schemas.openxmlformats.org/officeDocument/2006/relationships/slide" Target="slides/slide13.xml"/><Relationship Id="rId18" Type="http://schemas.openxmlformats.org/officeDocument/2006/relationships/slide" Target="slides/slide12.xml"/><Relationship Id="rId17" Type="http://schemas.openxmlformats.org/officeDocument/2006/relationships/slide" Target="slides/slide11.xml"/><Relationship Id="rId16" Type="http://schemas.openxmlformats.org/officeDocument/2006/relationships/slide" Target="slides/slide10.xml"/><Relationship Id="rId15" Type="http://schemas.openxmlformats.org/officeDocument/2006/relationships/slide" Target="slides/slide9.xml"/><Relationship Id="rId14" Type="http://schemas.openxmlformats.org/officeDocument/2006/relationships/slide" Target="slides/slide8.xml"/><Relationship Id="rId13" Type="http://schemas.openxmlformats.org/officeDocument/2006/relationships/slide" Target="slides/slide7.xml"/><Relationship Id="rId12" Type="http://schemas.openxmlformats.org/officeDocument/2006/relationships/slide" Target="slides/slide6.xml"/><Relationship Id="rId11" Type="http://schemas.openxmlformats.org/officeDocument/2006/relationships/slide" Target="slides/slide5.xml"/><Relationship Id="rId10" Type="http://schemas.openxmlformats.org/officeDocument/2006/relationships/slide" Target="slides/slide4.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30"/>
        <p:cNvGrpSpPr/>
        <p:nvPr/>
      </p:nvGrpSpPr>
      <p:grpSpPr>
        <a:xfrm>
          <a:off x="0" y="0"/>
          <a:ext cx="0" cy="0"/>
          <a:chOff x="0" y="0"/>
          <a:chExt cx="0" cy="0"/>
        </a:xfrm>
      </p:grpSpPr>
      <p:sp>
        <p:nvSpPr>
          <p:cNvPr id="131" name="Google Shape;131;g215f6120e05_0_24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215f6120e05_0_24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a:t>Hi! </a:t>
            </a:r>
            <a:endParaRPr lang="en-US"/>
          </a:p>
          <a:p>
            <a:pPr>
              <a:buNone/>
            </a:pPr>
            <a:r>
              <a:rPr lang="en-GB"/>
              <a:t>I am Veronika and I am here with Anita, Giulia, and Laura. </a:t>
            </a:r>
            <a:endParaRPr lang="en-GB"/>
          </a:p>
          <a:p>
            <a:pPr>
              <a:buNone/>
            </a:pPr>
            <a:r>
              <a:rPr lang="en-GB"/>
              <a:t>We are UWTSD Marketing students, and we would like to present about Hilton Hotels and its current issues, as well as the obstacles they face while using social media as one of their marketing platforms.</a:t>
            </a:r>
            <a:endParaRPr lang="en-GB"/>
          </a:p>
          <a:p>
            <a:pPr marL="0" indent="0">
              <a:lnSpc>
                <a:spcPct val="115000"/>
              </a:lnSpc>
              <a:buNone/>
            </a:pPr>
            <a:br>
              <a:rPr lang="en-US"/>
            </a:br>
            <a:endParaRPr lang="en-US"/>
          </a:p>
          <a:p>
            <a:pPr marL="0" lvl="0" indent="0" algn="l" rtl="0">
              <a:spcBef>
                <a:spcPts val="0"/>
              </a:spcBef>
              <a:spcAft>
                <a:spcPts val="0"/>
              </a:spcAft>
              <a:buClr>
                <a:schemeClr val="dk1"/>
              </a:buClr>
              <a:buSzPts val="1100"/>
              <a:buFont typeface="Arial" panose="020B0604020202020204"/>
              <a:buNone/>
            </a:pPr>
            <a:endParaRPr lang="en-GB">
              <a:solidFill>
                <a:schemeClr val="dk1"/>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indent="0">
              <a:buNone/>
            </a:pPr>
            <a:r>
              <a:rPr lang="en-US"/>
              <a:t>The company's first task is to build a strong social media management team comprised of bright, experienced, and creative professionals.</a:t>
            </a:r>
            <a:endParaRPr lang="en-US"/>
          </a:p>
          <a:p>
            <a:pPr marL="0" indent="0">
              <a:buNone/>
            </a:pPr>
            <a:r>
              <a:rPr lang="en-US"/>
              <a:t>To determine which platforms have the greatest engagement from their 670 accounts, the digital marketing team may utilise tools such as Similarweb to examine their marketing channels and social network division.</a:t>
            </a:r>
            <a:endParaRPr lang="en-US"/>
          </a:p>
          <a:p>
            <a:pPr marL="0" indent="0">
              <a:buNone/>
            </a:pPr>
            <a:r>
              <a:rPr lang="en-US"/>
              <a:t>As reported by Unmetricks (2023), Hilton leads the travel and hospitality industry in terms of interaction and number of followers. </a:t>
            </a:r>
            <a:endParaRPr lang="en-US"/>
          </a:p>
          <a:p>
            <a:pPr marL="0" indent="0">
              <a:buNone/>
            </a:pPr>
            <a:r>
              <a:rPr lang="en-US"/>
              <a:t>According to Bredava (2018), Facebook responses can take up to 12 hours, but Twitter replies only take 30 minutes. </a:t>
            </a:r>
            <a:endParaRPr lang="en-US"/>
          </a:p>
          <a:p>
            <a:pPr marL="0" indent="0">
              <a:buNone/>
            </a:pPr>
            <a:r>
              <a:rPr lang="en-US"/>
              <a:t>By using the RACE model, businesses may utilise social media to connect with their clients, work on collaborative projects, and respond to client concerns while potentially having other users overhear the dialogue. </a:t>
            </a:r>
            <a:endParaRPr lang="en-US"/>
          </a:p>
          <a:p>
            <a:pPr marL="0" indent="0">
              <a:buNone/>
            </a:pPr>
            <a:r>
              <a:rPr lang="en-US"/>
              <a:t>This conveys a favourable message to all users who are observing the online discussion.</a:t>
            </a:r>
            <a:endParaRPr lang="en-US"/>
          </a:p>
          <a:p>
            <a:pPr marL="0" indent="0">
              <a:buNone/>
            </a:pPr>
            <a:r>
              <a:rPr lang="en-US"/>
              <a:t>Finally, engagement with the client is essential for the longevity and health of any organisation. It strengthens the perception that you are valued and cared for by the company (Rautela, 2021).</a:t>
            </a:r>
            <a:endParaRPr lang="en-US"/>
          </a:p>
          <a:p>
            <a:pPr>
              <a:buNone/>
            </a:pPr>
            <a:br>
              <a:rPr lang="en-US"/>
            </a:br>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61"/>
        <p:cNvGrpSpPr/>
        <p:nvPr/>
      </p:nvGrpSpPr>
      <p:grpSpPr>
        <a:xfrm>
          <a:off x="0" y="0"/>
          <a:ext cx="0" cy="0"/>
          <a:chOff x="0" y="0"/>
          <a:chExt cx="0" cy="0"/>
        </a:xfrm>
      </p:grpSpPr>
      <p:sp>
        <p:nvSpPr>
          <p:cNvPr id="162" name="Google Shape;162;g215bd039a8b_0_12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215bd039a8b_0_12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a:t>Hilton's brand personality is sophisticated; nonetheless, some of its hotels are dependable and clever and come under the competence group (Litvin et al., 2012).</a:t>
            </a:r>
            <a:endParaRPr lang="en-US"/>
          </a:p>
          <a:p>
            <a:pPr>
              <a:buNone/>
            </a:pPr>
            <a:r>
              <a:rPr lang="en-GB"/>
              <a:t>Therefore, company uses a combination of marketing strategies, namely the ‘’ Id ‘’and ‘’Superego’’, depending on the resort, with one pushing "for the stay" and another promoting "maximum enjoyment and luxury". (Mcleod, 2023)</a:t>
            </a:r>
            <a:endParaRPr lang="en-GB"/>
          </a:p>
          <a:p>
            <a:pPr>
              <a:buNone/>
            </a:pPr>
            <a:r>
              <a:rPr lang="en-GB" err="1"/>
              <a:t>Ultimatelly</a:t>
            </a:r>
            <a:r>
              <a:rPr lang="en-GB"/>
              <a:t>, sharing any kind of content is subject to restrictions. The top five social media marketing guidelines are:</a:t>
            </a:r>
            <a:endParaRPr lang="en-GB"/>
          </a:p>
          <a:p>
            <a:pPr>
              <a:buNone/>
            </a:pPr>
            <a:r>
              <a:rPr lang="en-GB"/>
              <a:t>Provide content that is useful to your audience; remember that the content—not the platform—is what matters; give back to the community; keep thinking creatively; and never forget that the people are ultimately in charge (SGR Law, 2013).</a:t>
            </a:r>
            <a:endParaRPr lang="en-GB"/>
          </a:p>
          <a:p>
            <a:pPr>
              <a:buNone/>
            </a:pPr>
            <a:r>
              <a:rPr lang="en-GB"/>
              <a:t>I felt it was essential to evaluate these three main problems, so let me now hand the presentation over to Giulia so she can share her findings with you … thank you </a:t>
            </a:r>
            <a:endParaRPr lang="en-US"/>
          </a:p>
          <a:p>
            <a:pPr marL="0" indent="0">
              <a:lnSpc>
                <a:spcPct val="115000"/>
              </a:lnSpc>
              <a:buNone/>
            </a:pPr>
            <a:br>
              <a:rPr lang="en-US"/>
            </a:br>
            <a:endParaRPr lang="en-US"/>
          </a:p>
          <a:p>
            <a:pPr marL="0" lvl="0" indent="0" algn="l" rtl="0">
              <a:spcBef>
                <a:spcPts val="0"/>
              </a:spcBef>
              <a:spcAft>
                <a:spcPts val="0"/>
              </a:spcAft>
              <a:buClr>
                <a:schemeClr val="dk1"/>
              </a:buClr>
              <a:buSzPts val="1100"/>
              <a:buFont typeface="Arial" panose="020B0604020202020204"/>
              <a:buNone/>
            </a:pPr>
            <a:endParaRPr lang="en-GB">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37"/>
        <p:cNvGrpSpPr/>
        <p:nvPr/>
      </p:nvGrpSpPr>
      <p:grpSpPr>
        <a:xfrm>
          <a:off x="0" y="0"/>
          <a:ext cx="0" cy="0"/>
          <a:chOff x="0" y="0"/>
          <a:chExt cx="0" cy="0"/>
        </a:xfrm>
      </p:grpSpPr>
      <p:sp>
        <p:nvSpPr>
          <p:cNvPr id="138" name="Google Shape;138;g215d85815f3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215d85815f3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44"/>
        <p:cNvGrpSpPr/>
        <p:nvPr/>
      </p:nvGrpSpPr>
      <p:grpSpPr>
        <a:xfrm>
          <a:off x="0" y="0"/>
          <a:ext cx="0" cy="0"/>
          <a:chOff x="0" y="0"/>
          <a:chExt cx="0" cy="0"/>
        </a:xfrm>
      </p:grpSpPr>
      <p:sp>
        <p:nvSpPr>
          <p:cNvPr id="145" name="Google Shape;145;g215d85815f3_0_1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215d85815f3_0_1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51"/>
        <p:cNvGrpSpPr/>
        <p:nvPr/>
      </p:nvGrpSpPr>
      <p:grpSpPr>
        <a:xfrm>
          <a:off x="0" y="0"/>
          <a:ext cx="0" cy="0"/>
          <a:chOff x="0" y="0"/>
          <a:chExt cx="0" cy="0"/>
        </a:xfrm>
      </p:grpSpPr>
      <p:sp>
        <p:nvSpPr>
          <p:cNvPr id="152" name="Google Shape;152;g215d85815f3_0_1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215d85815f3_0_1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a:t>References:</a:t>
            </a:r>
            <a:endParaRPr lang="en-GB"/>
          </a:p>
          <a:p>
            <a:endParaRPr lang="en-GB"/>
          </a:p>
          <a:p>
            <a:r>
              <a:rPr lang="en-GB" err="1"/>
              <a:t>Mconk</a:t>
            </a:r>
            <a:r>
              <a:rPr lang="en-GB"/>
              <a:t>, 2022 Hiton Hotel took photos off my personal IG and is using them for marketing promotion. [Online] Available at: https://www.reddit.com </a:t>
            </a:r>
            <a:endParaRPr lang="en-GB"/>
          </a:p>
          <a:p>
            <a:r>
              <a:rPr lang="en-GB"/>
              <a:t>[Accessed: 3</a:t>
            </a:r>
            <a:r>
              <a:rPr lang="en-GB" baseline="30000"/>
              <a:t>rd</a:t>
            </a:r>
            <a:r>
              <a:rPr lang="en-GB"/>
              <a:t> March 2023]</a:t>
            </a:r>
            <a:endParaRPr lang="en-GB"/>
          </a:p>
          <a:p>
            <a:endParaRPr lang="en-GB"/>
          </a:p>
          <a:p>
            <a:r>
              <a:rPr lang="en-GB"/>
              <a:t>T. Lorenz. (2013). </a:t>
            </a:r>
            <a:r>
              <a:rPr lang="en-GB" i="1"/>
              <a:t>Instagram’s Wannabe-Stars are driving luxury hotels.</a:t>
            </a:r>
            <a:r>
              <a:rPr lang="en-GB"/>
              <a:t> [Online] Available at: https://www.theatlantic.com [Accessed: 3</a:t>
            </a:r>
            <a:r>
              <a:rPr lang="en-GB" baseline="30000"/>
              <a:t>rd</a:t>
            </a:r>
            <a:r>
              <a:rPr lang="en-GB"/>
              <a:t> March 2023]</a:t>
            </a:r>
            <a:endParaRPr lang="en-GB"/>
          </a:p>
          <a:p>
            <a:endParaRPr lang="en-GB"/>
          </a:p>
          <a:p>
            <a:r>
              <a:rPr lang="en-GB"/>
              <a:t>B2B Marketing. (2011) When social media customer service goes wrong or why Hilton Hotels are </a:t>
            </a:r>
            <a:r>
              <a:rPr lang="en-GB" err="1"/>
              <a:t>cr</a:t>
            </a:r>
            <a:r>
              <a:rPr lang="en-GB"/>
              <a:t>-p for conferences. [Online] Available at: https://www.b2bmarketing </a:t>
            </a:r>
            <a:r>
              <a:rPr lang="en-GB" err="1"/>
              <a:t>.net</a:t>
            </a:r>
            <a:r>
              <a:rPr lang="en-GB"/>
              <a:t> [Accessed: 4</a:t>
            </a:r>
            <a:r>
              <a:rPr lang="en-GB" baseline="30000"/>
              <a:t>th</a:t>
            </a:r>
            <a:r>
              <a:rPr lang="en-GB"/>
              <a:t> March 2023).</a:t>
            </a:r>
            <a:endParaRPr lang="en-GB"/>
          </a:p>
          <a:p>
            <a:endParaRPr lang="en-GB"/>
          </a:p>
        </p:txBody>
      </p:sp>
      <p:sp>
        <p:nvSpPr>
          <p:cNvPr id="4" name="Slide Number Placeholder 3"/>
          <p:cNvSpPr>
            <a:spLocks noGrp="1"/>
          </p:cNvSpPr>
          <p:nvPr>
            <p:ph type="sldNum" sz="quarter" idx="5"/>
          </p:nvPr>
        </p:nvSpPr>
        <p:spPr/>
        <p:txBody>
          <a:bodyPr/>
          <a:lstStyle/>
          <a:p>
            <a:fld id="{602B277D-5346-46BA-AD00-3FC163044D5A}" type="slidenum">
              <a:rPr lang="en-GB" smtClean="0"/>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a:buNone/>
              <a:defRPr/>
            </a:pPr>
            <a:fld id="{602B277D-5346-46BA-AD00-3FC163044D5A}" type="slidenum">
              <a:rPr kumimoji="0" lang="en-GB" sz="1400" b="0" i="0" u="none" strike="noStrike" kern="0" cap="none" spc="0" normalizeH="0" baseline="0" noProof="0" smtClean="0">
                <a:ln>
                  <a:noFill/>
                </a:ln>
                <a:solidFill>
                  <a:srgbClr val="000000"/>
                </a:solidFill>
                <a:effectLst/>
                <a:uLnTx/>
                <a:uFillTx/>
                <a:latin typeface="Arial" panose="020B0604020202020204"/>
                <a:cs typeface="Arial" panose="020B0604020202020204"/>
                <a:sym typeface="Arial" panose="020B0604020202020204"/>
              </a:rPr>
            </a:fld>
            <a:endParaRPr kumimoji="0" lang="en-GB" sz="1400" b="0" i="0" u="none" strike="noStrike" kern="0" cap="none" spc="0" normalizeH="0" baseline="0" noProof="0">
              <a:ln>
                <a:noFill/>
              </a:ln>
              <a:solidFill>
                <a:srgbClr val="000000"/>
              </a:solidFill>
              <a:effectLst/>
              <a:uLnTx/>
              <a:uFillTx/>
              <a:latin typeface="Arial" panose="020B0604020202020204"/>
              <a:cs typeface="Arial" panose="020B0604020202020204"/>
              <a:sym typeface="Arial" panose="020B0604020202020204"/>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58"/>
        <p:cNvGrpSpPr/>
        <p:nvPr/>
      </p:nvGrpSpPr>
      <p:grpSpPr>
        <a:xfrm>
          <a:off x="0" y="0"/>
          <a:ext cx="0" cy="0"/>
          <a:chOff x="0" y="0"/>
          <a:chExt cx="0" cy="0"/>
        </a:xfrm>
      </p:grpSpPr>
      <p:sp>
        <p:nvSpPr>
          <p:cNvPr id="159" name="Google Shape;159;g215d85815f3_0_1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215d85815f3_0_1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lvl1pPr lvl="0" rtl="0">
              <a:spcBef>
                <a:spcPts val="0"/>
              </a:spcBef>
              <a:spcAft>
                <a:spcPts val="0"/>
              </a:spcAft>
              <a:buSzPts val="4000"/>
              <a:buNone/>
              <a:defRPr sz="4000"/>
            </a:lvl1pPr>
            <a:lvl2pPr lvl="1" rtl="0">
              <a:spcBef>
                <a:spcPts val="0"/>
              </a:spcBef>
              <a:spcAft>
                <a:spcPts val="0"/>
              </a:spcAft>
              <a:buSzPts val="4000"/>
              <a:buNone/>
              <a:defRPr sz="4000"/>
            </a:lvl2pPr>
            <a:lvl3pPr lvl="2" rtl="0">
              <a:spcBef>
                <a:spcPts val="0"/>
              </a:spcBef>
              <a:spcAft>
                <a:spcPts val="0"/>
              </a:spcAft>
              <a:buSzPts val="4000"/>
              <a:buNone/>
              <a:defRPr sz="4000"/>
            </a:lvl3pPr>
            <a:lvl4pPr lvl="3" rtl="0">
              <a:spcBef>
                <a:spcPts val="0"/>
              </a:spcBef>
              <a:spcAft>
                <a:spcPts val="0"/>
              </a:spcAft>
              <a:buSzPts val="4000"/>
              <a:buNone/>
              <a:defRPr sz="4000"/>
            </a:lvl4pPr>
            <a:lvl5pPr lvl="4" rtl="0">
              <a:spcBef>
                <a:spcPts val="0"/>
              </a:spcBef>
              <a:spcAft>
                <a:spcPts val="0"/>
              </a:spcAft>
              <a:buSzPts val="4000"/>
              <a:buNone/>
              <a:defRPr sz="4000"/>
            </a:lvl5pPr>
            <a:lvl6pPr lvl="5" rtl="0">
              <a:spcBef>
                <a:spcPts val="0"/>
              </a:spcBef>
              <a:spcAft>
                <a:spcPts val="0"/>
              </a:spcAft>
              <a:buSzPts val="4000"/>
              <a:buNone/>
              <a:defRPr sz="4000"/>
            </a:lvl6pPr>
            <a:lvl7pPr lvl="6" rtl="0">
              <a:spcBef>
                <a:spcPts val="0"/>
              </a:spcBef>
              <a:spcAft>
                <a:spcPts val="0"/>
              </a:spcAft>
              <a:buSzPts val="4000"/>
              <a:buNone/>
              <a:defRPr sz="4000"/>
            </a:lvl7pPr>
            <a:lvl8pPr lvl="7" rtl="0">
              <a:spcBef>
                <a:spcPts val="0"/>
              </a:spcBef>
              <a:spcAft>
                <a:spcPts val="0"/>
              </a:spcAft>
              <a:buSzPts val="4000"/>
              <a:buNone/>
              <a:defRPr sz="4000"/>
            </a:lvl8pPr>
            <a:lvl9pPr lvl="8" rtl="0">
              <a:spcBef>
                <a:spcPts val="0"/>
              </a:spcBef>
              <a:spcAft>
                <a:spcPts val="0"/>
              </a:spcAft>
              <a:buSzPts val="4000"/>
              <a:buNone/>
              <a:defRPr sz="4000"/>
            </a:lvl9pPr>
          </a:lstStyle>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300"/>
              <a:buNone/>
              <a:defRPr/>
            </a:lvl1pPr>
            <a:lvl2pPr lvl="1" rtl="0">
              <a:lnSpc>
                <a:spcPct val="100000"/>
              </a:lnSpc>
              <a:spcBef>
                <a:spcPts val="0"/>
              </a:spcBef>
              <a:spcAft>
                <a:spcPts val="0"/>
              </a:spcAft>
              <a:buSzPts val="1300"/>
              <a:buNone/>
              <a:defRPr sz="1300"/>
            </a:lvl2pPr>
            <a:lvl3pPr lvl="2" rtl="0">
              <a:lnSpc>
                <a:spcPct val="100000"/>
              </a:lnSpc>
              <a:spcBef>
                <a:spcPts val="0"/>
              </a:spcBef>
              <a:spcAft>
                <a:spcPts val="0"/>
              </a:spcAft>
              <a:buSzPts val="1300"/>
              <a:buNone/>
              <a:defRPr sz="1300"/>
            </a:lvl3pPr>
            <a:lvl4pPr lvl="3" rtl="0">
              <a:lnSpc>
                <a:spcPct val="100000"/>
              </a:lnSpc>
              <a:spcBef>
                <a:spcPts val="0"/>
              </a:spcBef>
              <a:spcAft>
                <a:spcPts val="0"/>
              </a:spcAft>
              <a:buSzPts val="1300"/>
              <a:buNone/>
              <a:defRPr sz="1300"/>
            </a:lvl4pPr>
            <a:lvl5pPr lvl="4" rtl="0">
              <a:lnSpc>
                <a:spcPct val="100000"/>
              </a:lnSpc>
              <a:spcBef>
                <a:spcPts val="0"/>
              </a:spcBef>
              <a:spcAft>
                <a:spcPts val="0"/>
              </a:spcAft>
              <a:buSzPts val="1300"/>
              <a:buNone/>
              <a:defRPr sz="1300"/>
            </a:lvl5pPr>
            <a:lvl6pPr lvl="5" rtl="0">
              <a:lnSpc>
                <a:spcPct val="100000"/>
              </a:lnSpc>
              <a:spcBef>
                <a:spcPts val="0"/>
              </a:spcBef>
              <a:spcAft>
                <a:spcPts val="0"/>
              </a:spcAft>
              <a:buSzPts val="1300"/>
              <a:buNone/>
              <a:defRPr sz="1300"/>
            </a:lvl6pPr>
            <a:lvl7pPr lvl="6" rtl="0">
              <a:lnSpc>
                <a:spcPct val="100000"/>
              </a:lnSpc>
              <a:spcBef>
                <a:spcPts val="0"/>
              </a:spcBef>
              <a:spcAft>
                <a:spcPts val="0"/>
              </a:spcAft>
              <a:buSzPts val="1300"/>
              <a:buNone/>
              <a:defRPr sz="1300"/>
            </a:lvl7pPr>
            <a:lvl8pPr lvl="7" rtl="0">
              <a:lnSpc>
                <a:spcPct val="100000"/>
              </a:lnSpc>
              <a:spcBef>
                <a:spcPts val="0"/>
              </a:spcBef>
              <a:spcAft>
                <a:spcPts val="0"/>
              </a:spcAft>
              <a:buSzPts val="1300"/>
              <a:buNone/>
              <a:defRPr sz="1300"/>
            </a:lvl8pPr>
            <a:lvl9pPr lvl="8" rtl="0">
              <a:lnSpc>
                <a:spcPct val="100000"/>
              </a:lnSpc>
              <a:spcBef>
                <a:spcPts val="0"/>
              </a:spcBef>
              <a:spcAft>
                <a:spcPts val="0"/>
              </a:spcAft>
              <a:buSzPts val="1300"/>
              <a:buNone/>
              <a:defRPr sz="1300"/>
            </a:lvl9pPr>
          </a:lstStyle>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matchingName="Title and body">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ColTx" matchingName="Title and two columns">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rm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rm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300"/>
              <a:buNone/>
              <a:defRPr/>
            </a:lvl1pPr>
            <a:lvl2pPr lvl="1" rtl="0">
              <a:lnSpc>
                <a:spcPct val="100000"/>
              </a:lnSpc>
              <a:spcBef>
                <a:spcPts val="0"/>
              </a:spcBef>
              <a:spcAft>
                <a:spcPts val="0"/>
              </a:spcAft>
              <a:buSzPts val="1300"/>
              <a:buNone/>
              <a:defRPr sz="1300"/>
            </a:lvl2pPr>
            <a:lvl3pPr lvl="2" rtl="0">
              <a:lnSpc>
                <a:spcPct val="100000"/>
              </a:lnSpc>
              <a:spcBef>
                <a:spcPts val="0"/>
              </a:spcBef>
              <a:spcAft>
                <a:spcPts val="0"/>
              </a:spcAft>
              <a:buSzPts val="1300"/>
              <a:buNone/>
              <a:defRPr sz="1300"/>
            </a:lvl3pPr>
            <a:lvl4pPr lvl="3" rtl="0">
              <a:lnSpc>
                <a:spcPct val="100000"/>
              </a:lnSpc>
              <a:spcBef>
                <a:spcPts val="0"/>
              </a:spcBef>
              <a:spcAft>
                <a:spcPts val="0"/>
              </a:spcAft>
              <a:buSzPts val="1300"/>
              <a:buNone/>
              <a:defRPr sz="1300"/>
            </a:lvl4pPr>
            <a:lvl5pPr lvl="4" rtl="0">
              <a:lnSpc>
                <a:spcPct val="100000"/>
              </a:lnSpc>
              <a:spcBef>
                <a:spcPts val="0"/>
              </a:spcBef>
              <a:spcAft>
                <a:spcPts val="0"/>
              </a:spcAft>
              <a:buSzPts val="1300"/>
              <a:buNone/>
              <a:defRPr sz="1300"/>
            </a:lvl5pPr>
            <a:lvl6pPr lvl="5" rtl="0">
              <a:lnSpc>
                <a:spcPct val="100000"/>
              </a:lnSpc>
              <a:spcBef>
                <a:spcPts val="0"/>
              </a:spcBef>
              <a:spcAft>
                <a:spcPts val="0"/>
              </a:spcAft>
              <a:buSzPts val="1300"/>
              <a:buNone/>
              <a:defRPr sz="1300"/>
            </a:lvl6pPr>
            <a:lvl7pPr lvl="6" rtl="0">
              <a:lnSpc>
                <a:spcPct val="100000"/>
              </a:lnSpc>
              <a:spcBef>
                <a:spcPts val="0"/>
              </a:spcBef>
              <a:spcAft>
                <a:spcPts val="0"/>
              </a:spcAft>
              <a:buSzPts val="1300"/>
              <a:buNone/>
              <a:defRPr sz="1300"/>
            </a:lvl7pPr>
            <a:lvl8pPr lvl="7" rtl="0">
              <a:lnSpc>
                <a:spcPct val="100000"/>
              </a:lnSpc>
              <a:spcBef>
                <a:spcPts val="0"/>
              </a:spcBef>
              <a:spcAft>
                <a:spcPts val="0"/>
              </a:spcAft>
              <a:buSzPts val="1300"/>
              <a:buNone/>
              <a:defRPr sz="1300"/>
            </a:lvl8pPr>
            <a:lvl9pPr lvl="8" rtl="0">
              <a:lnSpc>
                <a:spcPct val="100000"/>
              </a:lnSpc>
              <a:spcBef>
                <a:spcPts val="0"/>
              </a:spcBef>
              <a:spcAft>
                <a:spcPts val="0"/>
              </a:spcAft>
              <a:buSzPts val="1300"/>
              <a:buNone/>
              <a:defRPr sz="1300"/>
            </a:lvl9pPr>
          </a:lstStyle>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rmAutofit/>
          </a:bodyPr>
          <a:lstStyle>
            <a:lvl1pPr marL="457200" lvl="0" indent="-228600" rtl="0">
              <a:lnSpc>
                <a:spcPct val="100000"/>
              </a:lnSpc>
              <a:spcBef>
                <a:spcPts val="0"/>
              </a:spcBef>
              <a:spcAft>
                <a:spcPts val="0"/>
              </a:spcAft>
              <a:buSzPts val="1300"/>
              <a:buNone/>
              <a:defRPr/>
            </a:lvl1pPr>
          </a:lstStyle>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rmAutofit/>
          </a:bodyPr>
          <a:lstStyle>
            <a:lvl1pPr lvl="0" rtl="0">
              <a:spcBef>
                <a:spcPts val="0"/>
              </a:spcBef>
              <a:spcAft>
                <a:spcPts val="0"/>
              </a:spcAft>
              <a:buSzPts val="8000"/>
              <a:buNone/>
              <a:defRPr sz="8000"/>
            </a:lvl1pPr>
            <a:lvl2pPr lvl="1" rtl="0">
              <a:spcBef>
                <a:spcPts val="0"/>
              </a:spcBef>
              <a:spcAft>
                <a:spcPts val="0"/>
              </a:spcAft>
              <a:buSzPts val="8000"/>
              <a:buNone/>
              <a:defRPr sz="8000"/>
            </a:lvl2pPr>
            <a:lvl3pPr lvl="2" rtl="0">
              <a:spcBef>
                <a:spcPts val="0"/>
              </a:spcBef>
              <a:spcAft>
                <a:spcPts val="0"/>
              </a:spcAft>
              <a:buSzPts val="8000"/>
              <a:buNone/>
              <a:defRPr sz="8000"/>
            </a:lvl3pPr>
            <a:lvl4pPr lvl="3" rtl="0">
              <a:spcBef>
                <a:spcPts val="0"/>
              </a:spcBef>
              <a:spcAft>
                <a:spcPts val="0"/>
              </a:spcAft>
              <a:buSzPts val="8000"/>
              <a:buNone/>
              <a:defRPr sz="8000"/>
            </a:lvl4pPr>
            <a:lvl5pPr lvl="4" rtl="0">
              <a:spcBef>
                <a:spcPts val="0"/>
              </a:spcBef>
              <a:spcAft>
                <a:spcPts val="0"/>
              </a:spcAft>
              <a:buSzPts val="8000"/>
              <a:buNone/>
              <a:defRPr sz="8000"/>
            </a:lvl5pPr>
            <a:lvl6pPr lvl="5" rtl="0">
              <a:spcBef>
                <a:spcPts val="0"/>
              </a:spcBef>
              <a:spcAft>
                <a:spcPts val="0"/>
              </a:spcAft>
              <a:buSzPts val="8000"/>
              <a:buNone/>
              <a:defRPr sz="8000"/>
            </a:lvl6pPr>
            <a:lvl7pPr lvl="6" rtl="0">
              <a:spcBef>
                <a:spcPts val="0"/>
              </a:spcBef>
              <a:spcAft>
                <a:spcPts val="0"/>
              </a:spcAft>
              <a:buSzPts val="8000"/>
              <a:buNone/>
              <a:defRPr sz="8000"/>
            </a:lvl7pPr>
            <a:lvl8pPr lvl="7" rtl="0">
              <a:spcBef>
                <a:spcPts val="0"/>
              </a:spcBef>
              <a:spcAft>
                <a:spcPts val="0"/>
              </a:spcAft>
              <a:buSzPts val="8000"/>
              <a:buNone/>
              <a:defRPr sz="8000"/>
            </a:lvl8pPr>
            <a:lvl9pPr lvl="8" rtl="0">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matchingName="Title slide">
  <p:cSld name="Title slid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matchingName="Title and body">
  <p:cSld name="Title and 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ColTx" matchingName="Title and two columns">
  <p:cSld name="Title and two 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matchingName="Title only">
  <p:cSld name="Title 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matchingName="Title slide">
  <p:cSld name="Title slid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nvGrpSpPr>
          <p:cNvPr id="11" name="Google Shape;11;p2"/>
          <p:cNvGrpSpPr/>
          <p:nvPr/>
        </p:nvGrpSpPr>
        <p:grpSpPr>
          <a:xfrm>
            <a:off x="1" y="491"/>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lvl1pPr lvl="0" rtl="0">
              <a:spcBef>
                <a:spcPts val="0"/>
              </a:spcBef>
              <a:spcAft>
                <a:spcPts val="0"/>
              </a:spcAft>
              <a:buSzPts val="4000"/>
              <a:buNone/>
              <a:defRPr sz="4000"/>
            </a:lvl1pPr>
            <a:lvl2pPr lvl="1" rtl="0">
              <a:spcBef>
                <a:spcPts val="0"/>
              </a:spcBef>
              <a:spcAft>
                <a:spcPts val="0"/>
              </a:spcAft>
              <a:buSzPts val="4000"/>
              <a:buNone/>
              <a:defRPr sz="4000"/>
            </a:lvl2pPr>
            <a:lvl3pPr lvl="2" rtl="0">
              <a:spcBef>
                <a:spcPts val="0"/>
              </a:spcBef>
              <a:spcAft>
                <a:spcPts val="0"/>
              </a:spcAft>
              <a:buSzPts val="4000"/>
              <a:buNone/>
              <a:defRPr sz="4000"/>
            </a:lvl3pPr>
            <a:lvl4pPr lvl="3" rtl="0">
              <a:spcBef>
                <a:spcPts val="0"/>
              </a:spcBef>
              <a:spcAft>
                <a:spcPts val="0"/>
              </a:spcAft>
              <a:buSzPts val="4000"/>
              <a:buNone/>
              <a:defRPr sz="4000"/>
            </a:lvl4pPr>
            <a:lvl5pPr lvl="4" rtl="0">
              <a:spcBef>
                <a:spcPts val="0"/>
              </a:spcBef>
              <a:spcAft>
                <a:spcPts val="0"/>
              </a:spcAft>
              <a:buSzPts val="4000"/>
              <a:buNone/>
              <a:defRPr sz="4000"/>
            </a:lvl5pPr>
            <a:lvl6pPr lvl="5" rtl="0">
              <a:spcBef>
                <a:spcPts val="0"/>
              </a:spcBef>
              <a:spcAft>
                <a:spcPts val="0"/>
              </a:spcAft>
              <a:buSzPts val="4000"/>
              <a:buNone/>
              <a:defRPr sz="4000"/>
            </a:lvl6pPr>
            <a:lvl7pPr lvl="6" rtl="0">
              <a:spcBef>
                <a:spcPts val="0"/>
              </a:spcBef>
              <a:spcAft>
                <a:spcPts val="0"/>
              </a:spcAft>
              <a:buSzPts val="4000"/>
              <a:buNone/>
              <a:defRPr sz="4000"/>
            </a:lvl7pPr>
            <a:lvl8pPr lvl="7" rtl="0">
              <a:spcBef>
                <a:spcPts val="0"/>
              </a:spcBef>
              <a:spcAft>
                <a:spcPts val="0"/>
              </a:spcAft>
              <a:buSzPts val="4000"/>
              <a:buNone/>
              <a:defRPr sz="4000"/>
            </a:lvl8pPr>
            <a:lvl9pPr lvl="8" rtl="0">
              <a:spcBef>
                <a:spcPts val="0"/>
              </a:spcBef>
              <a:spcAft>
                <a:spcPts val="0"/>
              </a:spcAft>
              <a:buSzPts val="4000"/>
              <a:buNone/>
              <a:defRPr sz="4000"/>
            </a:lvl9pPr>
          </a:lstStyle>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300"/>
              <a:buNone/>
              <a:defRPr/>
            </a:lvl1pPr>
            <a:lvl2pPr lvl="1" rtl="0">
              <a:lnSpc>
                <a:spcPct val="100000"/>
              </a:lnSpc>
              <a:spcBef>
                <a:spcPts val="0"/>
              </a:spcBef>
              <a:spcAft>
                <a:spcPts val="0"/>
              </a:spcAft>
              <a:buSzPts val="1300"/>
              <a:buNone/>
              <a:defRPr sz="1300"/>
            </a:lvl2pPr>
            <a:lvl3pPr lvl="2" rtl="0">
              <a:lnSpc>
                <a:spcPct val="100000"/>
              </a:lnSpc>
              <a:spcBef>
                <a:spcPts val="0"/>
              </a:spcBef>
              <a:spcAft>
                <a:spcPts val="0"/>
              </a:spcAft>
              <a:buSzPts val="1300"/>
              <a:buNone/>
              <a:defRPr sz="1300"/>
            </a:lvl3pPr>
            <a:lvl4pPr lvl="3" rtl="0">
              <a:lnSpc>
                <a:spcPct val="100000"/>
              </a:lnSpc>
              <a:spcBef>
                <a:spcPts val="0"/>
              </a:spcBef>
              <a:spcAft>
                <a:spcPts val="0"/>
              </a:spcAft>
              <a:buSzPts val="1300"/>
              <a:buNone/>
              <a:defRPr sz="1300"/>
            </a:lvl4pPr>
            <a:lvl5pPr lvl="4" rtl="0">
              <a:lnSpc>
                <a:spcPct val="100000"/>
              </a:lnSpc>
              <a:spcBef>
                <a:spcPts val="0"/>
              </a:spcBef>
              <a:spcAft>
                <a:spcPts val="0"/>
              </a:spcAft>
              <a:buSzPts val="1300"/>
              <a:buNone/>
              <a:defRPr sz="1300"/>
            </a:lvl5pPr>
            <a:lvl6pPr lvl="5" rtl="0">
              <a:lnSpc>
                <a:spcPct val="100000"/>
              </a:lnSpc>
              <a:spcBef>
                <a:spcPts val="0"/>
              </a:spcBef>
              <a:spcAft>
                <a:spcPts val="0"/>
              </a:spcAft>
              <a:buSzPts val="1300"/>
              <a:buNone/>
              <a:defRPr sz="1300"/>
            </a:lvl6pPr>
            <a:lvl7pPr lvl="6" rtl="0">
              <a:lnSpc>
                <a:spcPct val="100000"/>
              </a:lnSpc>
              <a:spcBef>
                <a:spcPts val="0"/>
              </a:spcBef>
              <a:spcAft>
                <a:spcPts val="0"/>
              </a:spcAft>
              <a:buSzPts val="1300"/>
              <a:buNone/>
              <a:defRPr sz="1300"/>
            </a:lvl7pPr>
            <a:lvl8pPr lvl="7" rtl="0">
              <a:lnSpc>
                <a:spcPct val="100000"/>
              </a:lnSpc>
              <a:spcBef>
                <a:spcPts val="0"/>
              </a:spcBef>
              <a:spcAft>
                <a:spcPts val="0"/>
              </a:spcAft>
              <a:buSzPts val="1300"/>
              <a:buNone/>
              <a:defRPr sz="1300"/>
            </a:lvl8pPr>
            <a:lvl9pPr lvl="8" rtl="0">
              <a:lnSpc>
                <a:spcPct val="100000"/>
              </a:lnSpc>
              <a:spcBef>
                <a:spcPts val="0"/>
              </a:spcBef>
              <a:spcAft>
                <a:spcPts val="0"/>
              </a:spcAft>
              <a:buSzPts val="1300"/>
              <a:buNone/>
              <a:defRPr sz="1300"/>
            </a:lvl9pPr>
          </a:lstStyle>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GB" smtClean="0"/>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x" matchingName="Title and body">
  <p:cSld name="Title and body">
    <p:spTree>
      <p:nvGrpSpPr>
        <p:cNvPr id="1" name="Shape 41"/>
        <p:cNvGrpSpPr/>
        <p:nvPr/>
      </p:nvGrpSpPr>
      <p:grpSpPr>
        <a:xfrm>
          <a:off x="0" y="0"/>
          <a:ext cx="0" cy="0"/>
          <a:chOff x="0" y="0"/>
          <a:chExt cx="0" cy="0"/>
        </a:xfrm>
      </p:grpSpPr>
      <p:grpSp>
        <p:nvGrpSpPr>
          <p:cNvPr id="42" name="Google Shape;42;p4"/>
          <p:cNvGrpSpPr/>
          <p:nvPr/>
        </p:nvGrpSpPr>
        <p:grpSpPr>
          <a:xfrm>
            <a:off x="0" y="381002"/>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GB" smtClean="0"/>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ColTx" matchingName="Title and two columns">
  <p:cSld name="Title and two columns">
    <p:spTree>
      <p:nvGrpSpPr>
        <p:cNvPr id="1" name="Shape 48"/>
        <p:cNvGrpSpPr/>
        <p:nvPr/>
      </p:nvGrpSpPr>
      <p:grpSpPr>
        <a:xfrm>
          <a:off x="0" y="0"/>
          <a:ext cx="0" cy="0"/>
          <a:chOff x="0" y="0"/>
          <a:chExt cx="0" cy="0"/>
        </a:xfrm>
      </p:grpSpPr>
      <p:grpSp>
        <p:nvGrpSpPr>
          <p:cNvPr id="49" name="Google Shape;49;p5"/>
          <p:cNvGrpSpPr/>
          <p:nvPr/>
        </p:nvGrpSpPr>
        <p:grpSpPr>
          <a:xfrm>
            <a:off x="0" y="381002"/>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GB" smtClean="0"/>
            </a:fld>
            <a:endParaRPr lang="en-GB"/>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matchingName="Title only">
  <p:cSld name="Title only">
    <p:spTree>
      <p:nvGrpSpPr>
        <p:cNvPr id="1" name="Shape 56"/>
        <p:cNvGrpSpPr/>
        <p:nvPr/>
      </p:nvGrpSpPr>
      <p:grpSpPr>
        <a:xfrm>
          <a:off x="0" y="0"/>
          <a:ext cx="0" cy="0"/>
          <a:chOff x="0" y="0"/>
          <a:chExt cx="0" cy="0"/>
        </a:xfrm>
      </p:grpSpPr>
      <p:grpSp>
        <p:nvGrpSpPr>
          <p:cNvPr id="57" name="Google Shape;57;p6"/>
          <p:cNvGrpSpPr/>
          <p:nvPr/>
        </p:nvGrpSpPr>
        <p:grpSpPr>
          <a:xfrm>
            <a:off x="0" y="381002"/>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GB" smtClean="0"/>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62"/>
        <p:cNvGrpSpPr/>
        <p:nvPr/>
      </p:nvGrpSpPr>
      <p:grpSpPr>
        <a:xfrm>
          <a:off x="0" y="0"/>
          <a:ext cx="0" cy="0"/>
          <a:chOff x="0" y="0"/>
          <a:chExt cx="0" cy="0"/>
        </a:xfrm>
      </p:grpSpPr>
      <p:grpSp>
        <p:nvGrpSpPr>
          <p:cNvPr id="63" name="Google Shape;63;p7"/>
          <p:cNvGrpSpPr/>
          <p:nvPr/>
        </p:nvGrpSpPr>
        <p:grpSpPr>
          <a:xfrm>
            <a:off x="0" y="381002"/>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rm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GB" smtClean="0"/>
            </a:fld>
            <a:endParaRPr lang="en-GB"/>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GB" smtClean="0"/>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91"/>
        <p:cNvGrpSpPr/>
        <p:nvPr/>
      </p:nvGrpSpPr>
      <p:grpSpPr>
        <a:xfrm>
          <a:off x="0" y="0"/>
          <a:ext cx="0" cy="0"/>
          <a:chOff x="0" y="0"/>
          <a:chExt cx="0" cy="0"/>
        </a:xfrm>
      </p:grpSpPr>
      <p:grpSp>
        <p:nvGrpSpPr>
          <p:cNvPr id="92" name="Google Shape;92;p9"/>
          <p:cNvGrpSpPr/>
          <p:nvPr/>
        </p:nvGrpSpPr>
        <p:grpSpPr>
          <a:xfrm>
            <a:off x="0" y="381002"/>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rm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300"/>
              <a:buNone/>
              <a:defRPr/>
            </a:lvl1pPr>
            <a:lvl2pPr lvl="1" rtl="0">
              <a:lnSpc>
                <a:spcPct val="100000"/>
              </a:lnSpc>
              <a:spcBef>
                <a:spcPts val="0"/>
              </a:spcBef>
              <a:spcAft>
                <a:spcPts val="0"/>
              </a:spcAft>
              <a:buSzPts val="1300"/>
              <a:buNone/>
              <a:defRPr sz="1300"/>
            </a:lvl2pPr>
            <a:lvl3pPr lvl="2" rtl="0">
              <a:lnSpc>
                <a:spcPct val="100000"/>
              </a:lnSpc>
              <a:spcBef>
                <a:spcPts val="0"/>
              </a:spcBef>
              <a:spcAft>
                <a:spcPts val="0"/>
              </a:spcAft>
              <a:buSzPts val="1300"/>
              <a:buNone/>
              <a:defRPr sz="1300"/>
            </a:lvl3pPr>
            <a:lvl4pPr lvl="3" rtl="0">
              <a:lnSpc>
                <a:spcPct val="100000"/>
              </a:lnSpc>
              <a:spcBef>
                <a:spcPts val="0"/>
              </a:spcBef>
              <a:spcAft>
                <a:spcPts val="0"/>
              </a:spcAft>
              <a:buSzPts val="1300"/>
              <a:buNone/>
              <a:defRPr sz="1300"/>
            </a:lvl4pPr>
            <a:lvl5pPr lvl="4" rtl="0">
              <a:lnSpc>
                <a:spcPct val="100000"/>
              </a:lnSpc>
              <a:spcBef>
                <a:spcPts val="0"/>
              </a:spcBef>
              <a:spcAft>
                <a:spcPts val="0"/>
              </a:spcAft>
              <a:buSzPts val="1300"/>
              <a:buNone/>
              <a:defRPr sz="1300"/>
            </a:lvl5pPr>
            <a:lvl6pPr lvl="5" rtl="0">
              <a:lnSpc>
                <a:spcPct val="100000"/>
              </a:lnSpc>
              <a:spcBef>
                <a:spcPts val="0"/>
              </a:spcBef>
              <a:spcAft>
                <a:spcPts val="0"/>
              </a:spcAft>
              <a:buSzPts val="1300"/>
              <a:buNone/>
              <a:defRPr sz="1300"/>
            </a:lvl6pPr>
            <a:lvl7pPr lvl="6" rtl="0">
              <a:lnSpc>
                <a:spcPct val="100000"/>
              </a:lnSpc>
              <a:spcBef>
                <a:spcPts val="0"/>
              </a:spcBef>
              <a:spcAft>
                <a:spcPts val="0"/>
              </a:spcAft>
              <a:buSzPts val="1300"/>
              <a:buNone/>
              <a:defRPr sz="1300"/>
            </a:lvl7pPr>
            <a:lvl8pPr lvl="7" rtl="0">
              <a:lnSpc>
                <a:spcPct val="100000"/>
              </a:lnSpc>
              <a:spcBef>
                <a:spcPts val="0"/>
              </a:spcBef>
              <a:spcAft>
                <a:spcPts val="0"/>
              </a:spcAft>
              <a:buSzPts val="1300"/>
              <a:buNone/>
              <a:defRPr sz="1300"/>
            </a:lvl8pPr>
            <a:lvl9pPr lvl="8" rtl="0">
              <a:lnSpc>
                <a:spcPct val="100000"/>
              </a:lnSpc>
              <a:spcBef>
                <a:spcPts val="0"/>
              </a:spcBef>
              <a:spcAft>
                <a:spcPts val="0"/>
              </a:spcAft>
              <a:buSzPts val="1300"/>
              <a:buNone/>
              <a:defRPr sz="1300"/>
            </a:lvl9pPr>
          </a:lstStyle>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GB" smtClean="0"/>
            </a:fld>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99"/>
        <p:cNvGrpSpPr/>
        <p:nvPr/>
      </p:nvGrpSpPr>
      <p:grpSpPr>
        <a:xfrm>
          <a:off x="0" y="0"/>
          <a:ext cx="0" cy="0"/>
          <a:chOff x="0" y="0"/>
          <a:chExt cx="0" cy="0"/>
        </a:xfrm>
      </p:grpSpPr>
      <p:grpSp>
        <p:nvGrpSpPr>
          <p:cNvPr id="100" name="Google Shape;100;p10"/>
          <p:cNvGrpSpPr/>
          <p:nvPr/>
        </p:nvGrpSpPr>
        <p:grpSpPr>
          <a:xfrm>
            <a:off x="1"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rmAutofit/>
          </a:bodyPr>
          <a:lstStyle>
            <a:lvl1pPr marL="457200" lvl="0" indent="-228600" rtl="0">
              <a:lnSpc>
                <a:spcPct val="100000"/>
              </a:lnSpc>
              <a:spcBef>
                <a:spcPts val="0"/>
              </a:spcBef>
              <a:spcAft>
                <a:spcPts val="0"/>
              </a:spcAft>
              <a:buSzPts val="1300"/>
              <a:buNone/>
              <a:defRPr/>
            </a:lvl1pPr>
          </a:lstStyle>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GB" smtClean="0"/>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105"/>
        <p:cNvGrpSpPr/>
        <p:nvPr/>
      </p:nvGrpSpPr>
      <p:grpSpPr>
        <a:xfrm>
          <a:off x="0" y="0"/>
          <a:ext cx="0" cy="0"/>
          <a:chOff x="0" y="0"/>
          <a:chExt cx="0" cy="0"/>
        </a:xfrm>
      </p:grpSpPr>
      <p:grpSp>
        <p:nvGrpSpPr>
          <p:cNvPr id="106" name="Google Shape;106;p11"/>
          <p:cNvGrpSpPr/>
          <p:nvPr/>
        </p:nvGrpSpPr>
        <p:grpSpPr>
          <a:xfrm>
            <a:off x="4406400" y="1"/>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rmAutofit/>
          </a:bodyPr>
          <a:lstStyle>
            <a:lvl1pPr lvl="0" rtl="0">
              <a:spcBef>
                <a:spcPts val="0"/>
              </a:spcBef>
              <a:spcAft>
                <a:spcPts val="0"/>
              </a:spcAft>
              <a:buSzPts val="8000"/>
              <a:buNone/>
              <a:defRPr sz="8000"/>
            </a:lvl1pPr>
            <a:lvl2pPr lvl="1" rtl="0">
              <a:spcBef>
                <a:spcPts val="0"/>
              </a:spcBef>
              <a:spcAft>
                <a:spcPts val="0"/>
              </a:spcAft>
              <a:buSzPts val="8000"/>
              <a:buNone/>
              <a:defRPr sz="8000"/>
            </a:lvl2pPr>
            <a:lvl3pPr lvl="2" rtl="0">
              <a:spcBef>
                <a:spcPts val="0"/>
              </a:spcBef>
              <a:spcAft>
                <a:spcPts val="0"/>
              </a:spcAft>
              <a:buSzPts val="8000"/>
              <a:buNone/>
              <a:defRPr sz="8000"/>
            </a:lvl3pPr>
            <a:lvl4pPr lvl="3" rtl="0">
              <a:spcBef>
                <a:spcPts val="0"/>
              </a:spcBef>
              <a:spcAft>
                <a:spcPts val="0"/>
              </a:spcAft>
              <a:buSzPts val="8000"/>
              <a:buNone/>
              <a:defRPr sz="8000"/>
            </a:lvl4pPr>
            <a:lvl5pPr lvl="4" rtl="0">
              <a:spcBef>
                <a:spcPts val="0"/>
              </a:spcBef>
              <a:spcAft>
                <a:spcPts val="0"/>
              </a:spcAft>
              <a:buSzPts val="8000"/>
              <a:buNone/>
              <a:defRPr sz="8000"/>
            </a:lvl5pPr>
            <a:lvl6pPr lvl="5" rtl="0">
              <a:spcBef>
                <a:spcPts val="0"/>
              </a:spcBef>
              <a:spcAft>
                <a:spcPts val="0"/>
              </a:spcAft>
              <a:buSzPts val="8000"/>
              <a:buNone/>
              <a:defRPr sz="8000"/>
            </a:lvl6pPr>
            <a:lvl7pPr lvl="6" rtl="0">
              <a:spcBef>
                <a:spcPts val="0"/>
              </a:spcBef>
              <a:spcAft>
                <a:spcPts val="0"/>
              </a:spcAft>
              <a:buSzPts val="8000"/>
              <a:buNone/>
              <a:defRPr sz="8000"/>
            </a:lvl7pPr>
            <a:lvl8pPr lvl="7" rtl="0">
              <a:spcBef>
                <a:spcPts val="0"/>
              </a:spcBef>
              <a:spcAft>
                <a:spcPts val="0"/>
              </a:spcAft>
              <a:buSzPts val="8000"/>
              <a:buNone/>
              <a:defRPr sz="8000"/>
            </a:lvl8pPr>
            <a:lvl9pPr lvl="8" rtl="0">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GB" smtClean="0"/>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GB" smtClean="0"/>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matchingName="Title slide">
  <p:cSld name="Title slid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nvGrpSpPr>
          <p:cNvPr id="11" name="Google Shape;11;p2"/>
          <p:cNvGrpSpPr/>
          <p:nvPr/>
        </p:nvGrpSpPr>
        <p:grpSpPr>
          <a:xfrm>
            <a:off x="1" y="491"/>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x" matchingName="Title and body">
  <p:cSld name="Title and body">
    <p:spTree>
      <p:nvGrpSpPr>
        <p:cNvPr id="1" name="Shape 41"/>
        <p:cNvGrpSpPr/>
        <p:nvPr/>
      </p:nvGrpSpPr>
      <p:grpSpPr>
        <a:xfrm>
          <a:off x="0" y="0"/>
          <a:ext cx="0" cy="0"/>
          <a:chOff x="0" y="0"/>
          <a:chExt cx="0" cy="0"/>
        </a:xfrm>
      </p:grpSpPr>
      <p:grpSp>
        <p:nvGrpSpPr>
          <p:cNvPr id="42" name="Google Shape;42;p4"/>
          <p:cNvGrpSpPr/>
          <p:nvPr/>
        </p:nvGrpSpPr>
        <p:grpSpPr>
          <a:xfrm>
            <a:off x="0" y="381002"/>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ColTx" matchingName="Title and two columns">
  <p:cSld name="Title and two columns">
    <p:spTree>
      <p:nvGrpSpPr>
        <p:cNvPr id="1" name="Shape 48"/>
        <p:cNvGrpSpPr/>
        <p:nvPr/>
      </p:nvGrpSpPr>
      <p:grpSpPr>
        <a:xfrm>
          <a:off x="0" y="0"/>
          <a:ext cx="0" cy="0"/>
          <a:chOff x="0" y="0"/>
          <a:chExt cx="0" cy="0"/>
        </a:xfrm>
      </p:grpSpPr>
      <p:grpSp>
        <p:nvGrpSpPr>
          <p:cNvPr id="49" name="Google Shape;49;p5"/>
          <p:cNvGrpSpPr/>
          <p:nvPr/>
        </p:nvGrpSpPr>
        <p:grpSpPr>
          <a:xfrm>
            <a:off x="0" y="381002"/>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matchingName="Title only">
  <p:cSld name="Title only">
    <p:spTree>
      <p:nvGrpSpPr>
        <p:cNvPr id="1" name="Shape 56"/>
        <p:cNvGrpSpPr/>
        <p:nvPr/>
      </p:nvGrpSpPr>
      <p:grpSpPr>
        <a:xfrm>
          <a:off x="0" y="0"/>
          <a:ext cx="0" cy="0"/>
          <a:chOff x="0" y="0"/>
          <a:chExt cx="0" cy="0"/>
        </a:xfrm>
      </p:grpSpPr>
      <p:grpSp>
        <p:nvGrpSpPr>
          <p:cNvPr id="57" name="Google Shape;57;p6"/>
          <p:cNvGrpSpPr/>
          <p:nvPr/>
        </p:nvGrpSpPr>
        <p:grpSpPr>
          <a:xfrm>
            <a:off x="0" y="381002"/>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fld>
            <a:endParaRPr 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62"/>
        <p:cNvGrpSpPr/>
        <p:nvPr/>
      </p:nvGrpSpPr>
      <p:grpSpPr>
        <a:xfrm>
          <a:off x="0" y="0"/>
          <a:ext cx="0" cy="0"/>
          <a:chOff x="0" y="0"/>
          <a:chExt cx="0" cy="0"/>
        </a:xfrm>
      </p:grpSpPr>
      <p:grpSp>
        <p:nvGrpSpPr>
          <p:cNvPr id="63" name="Google Shape;63;p7"/>
          <p:cNvGrpSpPr/>
          <p:nvPr/>
        </p:nvGrpSpPr>
        <p:grpSpPr>
          <a:xfrm>
            <a:off x="0" y="381002"/>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fld>
            <a:endParaRPr lang="en-US"/>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91"/>
        <p:cNvGrpSpPr/>
        <p:nvPr/>
      </p:nvGrpSpPr>
      <p:grpSpPr>
        <a:xfrm>
          <a:off x="0" y="0"/>
          <a:ext cx="0" cy="0"/>
          <a:chOff x="0" y="0"/>
          <a:chExt cx="0" cy="0"/>
        </a:xfrm>
      </p:grpSpPr>
      <p:grpSp>
        <p:nvGrpSpPr>
          <p:cNvPr id="92" name="Google Shape;92;p9"/>
          <p:cNvGrpSpPr/>
          <p:nvPr/>
        </p:nvGrpSpPr>
        <p:grpSpPr>
          <a:xfrm>
            <a:off x="0" y="381002"/>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99"/>
        <p:cNvGrpSpPr/>
        <p:nvPr/>
      </p:nvGrpSpPr>
      <p:grpSpPr>
        <a:xfrm>
          <a:off x="0" y="0"/>
          <a:ext cx="0" cy="0"/>
          <a:chOff x="0" y="0"/>
          <a:chExt cx="0" cy="0"/>
        </a:xfrm>
      </p:grpSpPr>
      <p:grpSp>
        <p:nvGrpSpPr>
          <p:cNvPr id="100" name="Google Shape;100;p10"/>
          <p:cNvGrpSpPr/>
          <p:nvPr/>
        </p:nvGrpSpPr>
        <p:grpSpPr>
          <a:xfrm>
            <a:off x="1"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105"/>
        <p:cNvGrpSpPr/>
        <p:nvPr/>
      </p:nvGrpSpPr>
      <p:grpSpPr>
        <a:xfrm>
          <a:off x="0" y="0"/>
          <a:ext cx="0" cy="0"/>
          <a:chOff x="0" y="0"/>
          <a:chExt cx="0" cy="0"/>
        </a:xfrm>
      </p:grpSpPr>
      <p:grpSp>
        <p:nvGrpSpPr>
          <p:cNvPr id="106" name="Google Shape;106;p11"/>
          <p:cNvGrpSpPr/>
          <p:nvPr/>
        </p:nvGrpSpPr>
        <p:grpSpPr>
          <a:xfrm>
            <a:off x="4406400" y="1"/>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1" Type="http://schemas.openxmlformats.org/officeDocument/2006/relationships/theme" Target="../theme/theme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19.xml"/><Relationship Id="rId8" Type="http://schemas.openxmlformats.org/officeDocument/2006/relationships/slideLayout" Target="../slideLayouts/slideLayout18.xml"/><Relationship Id="rId7" Type="http://schemas.openxmlformats.org/officeDocument/2006/relationships/slideLayout" Target="../slideLayouts/slideLayout17.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3" Type="http://schemas.openxmlformats.org/officeDocument/2006/relationships/slideLayout" Target="../slideLayouts/slideLayout13.xml"/><Relationship Id="rId2" Type="http://schemas.openxmlformats.org/officeDocument/2006/relationships/slideLayout" Target="../slideLayouts/slideLayout12.xml"/><Relationship Id="rId11" Type="http://schemas.openxmlformats.org/officeDocument/2006/relationships/theme" Target="../theme/theme2.xml"/><Relationship Id="rId10" Type="http://schemas.openxmlformats.org/officeDocument/2006/relationships/slideLayout" Target="../slideLayouts/slideLayout20.xml"/><Relationship Id="rId1"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29.xml"/><Relationship Id="rId8" Type="http://schemas.openxmlformats.org/officeDocument/2006/relationships/slideLayout" Target="../slideLayouts/slideLayout28.xml"/><Relationship Id="rId7" Type="http://schemas.openxmlformats.org/officeDocument/2006/relationships/slideLayout" Target="../slideLayouts/slideLayout27.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3" Type="http://schemas.openxmlformats.org/officeDocument/2006/relationships/slideLayout" Target="../slideLayouts/slideLayout23.xml"/><Relationship Id="rId2" Type="http://schemas.openxmlformats.org/officeDocument/2006/relationships/slideLayout" Target="../slideLayouts/slideLayout22.xml"/><Relationship Id="rId11" Type="http://schemas.openxmlformats.org/officeDocument/2006/relationships/theme" Target="../theme/theme3.xml"/><Relationship Id="rId10" Type="http://schemas.openxmlformats.org/officeDocument/2006/relationships/slideLayout" Target="../slideLayouts/slideLayout30.xml"/><Relationship Id="rId1" Type="http://schemas.openxmlformats.org/officeDocument/2006/relationships/slideLayout" Target="../slideLayouts/slideLayout21.xml"/></Relationships>
</file>

<file path=ppt/slideMasters/_rels/slideMaster4.xml.rels><?xml version="1.0" encoding="UTF-8" standalone="yes"?>
<Relationships xmlns="http://schemas.openxmlformats.org/package/2006/relationships"><Relationship Id="rId9" Type="http://schemas.openxmlformats.org/officeDocument/2006/relationships/slideLayout" Target="../slideLayouts/slideLayout39.xml"/><Relationship Id="rId8" Type="http://schemas.openxmlformats.org/officeDocument/2006/relationships/slideLayout" Target="../slideLayouts/slideLayout38.xml"/><Relationship Id="rId7" Type="http://schemas.openxmlformats.org/officeDocument/2006/relationships/slideLayout" Target="../slideLayouts/slideLayout37.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3" Type="http://schemas.openxmlformats.org/officeDocument/2006/relationships/slideLayout" Target="../slideLayouts/slideLayout33.xml"/><Relationship Id="rId2" Type="http://schemas.openxmlformats.org/officeDocument/2006/relationships/slideLayout" Target="../slideLayouts/slideLayout32.xml"/><Relationship Id="rId11" Type="http://schemas.openxmlformats.org/officeDocument/2006/relationships/theme" Target="../theme/theme4.xml"/><Relationship Id="rId10" Type="http://schemas.openxmlformats.org/officeDocument/2006/relationships/slideLayout" Target="../slideLayouts/slideLayout40.xml"/><Relationship Id="rId1"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1pPr>
            <a:lvl2pPr lvl="1"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2pPr>
            <a:lvl3pPr lvl="2"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3pPr>
            <a:lvl4pPr lvl="3"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4pPr>
            <a:lvl5pPr lvl="4"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5pPr>
            <a:lvl6pPr lvl="5"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6pPr>
            <a:lvl7pPr lvl="6"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7pPr>
            <a:lvl8pPr lvl="7"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8pPr>
            <a:lvl9pPr lvl="8"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9pPr>
          </a:lstStyle>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rtl="0">
              <a:lnSpc>
                <a:spcPct val="115000"/>
              </a:lnSpc>
              <a:spcBef>
                <a:spcPts val="0"/>
              </a:spcBef>
              <a:spcAft>
                <a:spcPts val="0"/>
              </a:spcAft>
              <a:buClr>
                <a:schemeClr val="lt1"/>
              </a:buClr>
              <a:buSzPts val="1300"/>
              <a:buFont typeface="Lato" panose="020F0502020204030203"/>
              <a:buChar char="●"/>
              <a:defRPr sz="1300">
                <a:solidFill>
                  <a:schemeClr val="lt1"/>
                </a:solidFill>
                <a:latin typeface="Lato" panose="020F0502020204030203"/>
                <a:ea typeface="Lato" panose="020F0502020204030203"/>
                <a:cs typeface="Lato" panose="020F0502020204030203"/>
                <a:sym typeface="Lato" panose="020F0502020204030203"/>
              </a:defRPr>
            </a:lvl1pPr>
            <a:lvl2pPr marL="914400" lvl="1"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2pPr>
            <a:lvl3pPr marL="1371600" lvl="2"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3pPr>
            <a:lvl4pPr marL="1828800" lvl="3"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4pPr>
            <a:lvl5pPr marL="2286000" lvl="4"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5pPr>
            <a:lvl6pPr marL="2743200" lvl="5"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6pPr>
            <a:lvl7pPr marL="3200400" lvl="6"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7pPr>
            <a:lvl8pPr marL="3657600" lvl="7"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8pPr>
            <a:lvl9pPr marL="4114800" lvl="8"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9pPr>
          </a:lstStyle>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rtl="0">
              <a:buNone/>
              <a:defRPr sz="1000">
                <a:solidFill>
                  <a:schemeClr val="lt1"/>
                </a:solidFill>
                <a:latin typeface="Lato" panose="020F0502020204030203"/>
                <a:ea typeface="Lato" panose="020F0502020204030203"/>
                <a:cs typeface="Lato" panose="020F0502020204030203"/>
                <a:sym typeface="Lato" panose="020F0502020204030203"/>
              </a:defRPr>
            </a:lvl1pPr>
            <a:lvl2pPr lvl="1" algn="r" rtl="0">
              <a:buNone/>
              <a:defRPr sz="1000">
                <a:solidFill>
                  <a:schemeClr val="lt1"/>
                </a:solidFill>
                <a:latin typeface="Lato" panose="020F0502020204030203"/>
                <a:ea typeface="Lato" panose="020F0502020204030203"/>
                <a:cs typeface="Lato" panose="020F0502020204030203"/>
                <a:sym typeface="Lato" panose="020F0502020204030203"/>
              </a:defRPr>
            </a:lvl2pPr>
            <a:lvl3pPr lvl="2" algn="r" rtl="0">
              <a:buNone/>
              <a:defRPr sz="1000">
                <a:solidFill>
                  <a:schemeClr val="lt1"/>
                </a:solidFill>
                <a:latin typeface="Lato" panose="020F0502020204030203"/>
                <a:ea typeface="Lato" panose="020F0502020204030203"/>
                <a:cs typeface="Lato" panose="020F0502020204030203"/>
                <a:sym typeface="Lato" panose="020F0502020204030203"/>
              </a:defRPr>
            </a:lvl3pPr>
            <a:lvl4pPr lvl="3" algn="r" rtl="0">
              <a:buNone/>
              <a:defRPr sz="1000">
                <a:solidFill>
                  <a:schemeClr val="lt1"/>
                </a:solidFill>
                <a:latin typeface="Lato" panose="020F0502020204030203"/>
                <a:ea typeface="Lato" panose="020F0502020204030203"/>
                <a:cs typeface="Lato" panose="020F0502020204030203"/>
                <a:sym typeface="Lato" panose="020F0502020204030203"/>
              </a:defRPr>
            </a:lvl4pPr>
            <a:lvl5pPr lvl="4" algn="r" rtl="0">
              <a:buNone/>
              <a:defRPr sz="1000">
                <a:solidFill>
                  <a:schemeClr val="lt1"/>
                </a:solidFill>
                <a:latin typeface="Lato" panose="020F0502020204030203"/>
                <a:ea typeface="Lato" panose="020F0502020204030203"/>
                <a:cs typeface="Lato" panose="020F0502020204030203"/>
                <a:sym typeface="Lato" panose="020F0502020204030203"/>
              </a:defRPr>
            </a:lvl5pPr>
            <a:lvl6pPr lvl="5" algn="r" rtl="0">
              <a:buNone/>
              <a:defRPr sz="1000">
                <a:solidFill>
                  <a:schemeClr val="lt1"/>
                </a:solidFill>
                <a:latin typeface="Lato" panose="020F0502020204030203"/>
                <a:ea typeface="Lato" panose="020F0502020204030203"/>
                <a:cs typeface="Lato" panose="020F0502020204030203"/>
                <a:sym typeface="Lato" panose="020F0502020204030203"/>
              </a:defRPr>
            </a:lvl6pPr>
            <a:lvl7pPr lvl="6" algn="r" rtl="0">
              <a:buNone/>
              <a:defRPr sz="1000">
                <a:solidFill>
                  <a:schemeClr val="lt1"/>
                </a:solidFill>
                <a:latin typeface="Lato" panose="020F0502020204030203"/>
                <a:ea typeface="Lato" panose="020F0502020204030203"/>
                <a:cs typeface="Lato" panose="020F0502020204030203"/>
                <a:sym typeface="Lato" panose="020F0502020204030203"/>
              </a:defRPr>
            </a:lvl7pPr>
            <a:lvl8pPr lvl="7" algn="r" rtl="0">
              <a:buNone/>
              <a:defRPr sz="1000">
                <a:solidFill>
                  <a:schemeClr val="lt1"/>
                </a:solidFill>
                <a:latin typeface="Lato" panose="020F0502020204030203"/>
                <a:ea typeface="Lato" panose="020F0502020204030203"/>
                <a:cs typeface="Lato" panose="020F0502020204030203"/>
                <a:sym typeface="Lato" panose="020F0502020204030203"/>
              </a:defRPr>
            </a:lvl8pPr>
            <a:lvl9pPr lvl="8" algn="r" rtl="0">
              <a:buNone/>
              <a:defRPr sz="1000">
                <a:solidFill>
                  <a:schemeClr val="lt1"/>
                </a:solidFill>
                <a:latin typeface="Lato" panose="020F0502020204030203"/>
                <a:ea typeface="Lato" panose="020F0502020204030203"/>
                <a:cs typeface="Lato" panose="020F0502020204030203"/>
                <a:sym typeface="Lato" panose="020F0502020204030203"/>
              </a:defRPr>
            </a:lvl9pPr>
          </a:lstStyle>
          <a:p>
            <a:pPr marL="0" lvl="0" indent="0" algn="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1pPr>
            <a:lvl2pPr lvl="1">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2pPr>
            <a:lvl3pPr lvl="2">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3pPr>
            <a:lvl4pPr lvl="3">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4pPr>
            <a:lvl5pPr lvl="4">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5pPr>
            <a:lvl6pPr lvl="5">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6pPr>
            <a:lvl7pPr lvl="6">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7pPr>
            <a:lvl8pPr lvl="7">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8pPr>
            <a:lvl9pPr lvl="8">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9pPr>
          </a:lstStyle>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lt1"/>
              </a:buClr>
              <a:buSzPts val="1300"/>
              <a:buFont typeface="Lato" panose="020F0502020204030203"/>
              <a:buChar char="●"/>
              <a:defRPr sz="1300">
                <a:solidFill>
                  <a:schemeClr val="lt1"/>
                </a:solidFill>
                <a:latin typeface="Lato" panose="020F0502020204030203"/>
                <a:ea typeface="Lato" panose="020F0502020204030203"/>
                <a:cs typeface="Lato" panose="020F0502020204030203"/>
                <a:sym typeface="Lato" panose="020F0502020204030203"/>
              </a:defRPr>
            </a:lvl1pPr>
            <a:lvl2pPr marL="914400" lvl="1"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2pPr>
            <a:lvl3pPr marL="1371600" lvl="2"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3pPr>
            <a:lvl4pPr marL="1828800" lvl="3"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4pPr>
            <a:lvl5pPr marL="2286000" lvl="4"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5pPr>
            <a:lvl6pPr marL="2743200" lvl="5"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6pPr>
            <a:lvl7pPr marL="3200400" lvl="6"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7pPr>
            <a:lvl8pPr marL="3657600" lvl="7"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8pPr>
            <a:lvl9pPr marL="4114800" lvl="8"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9pPr>
          </a:lstStyle>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Lato" panose="020F0502020204030203"/>
                <a:ea typeface="Lato" panose="020F0502020204030203"/>
                <a:cs typeface="Lato" panose="020F0502020204030203"/>
                <a:sym typeface="Lato" panose="020F0502020204030203"/>
              </a:defRPr>
            </a:lvl1pPr>
            <a:lvl2pPr lvl="1" algn="r">
              <a:buNone/>
              <a:defRPr sz="1000">
                <a:solidFill>
                  <a:schemeClr val="lt1"/>
                </a:solidFill>
                <a:latin typeface="Lato" panose="020F0502020204030203"/>
                <a:ea typeface="Lato" panose="020F0502020204030203"/>
                <a:cs typeface="Lato" panose="020F0502020204030203"/>
                <a:sym typeface="Lato" panose="020F0502020204030203"/>
              </a:defRPr>
            </a:lvl2pPr>
            <a:lvl3pPr lvl="2" algn="r">
              <a:buNone/>
              <a:defRPr sz="1000">
                <a:solidFill>
                  <a:schemeClr val="lt1"/>
                </a:solidFill>
                <a:latin typeface="Lato" panose="020F0502020204030203"/>
                <a:ea typeface="Lato" panose="020F0502020204030203"/>
                <a:cs typeface="Lato" panose="020F0502020204030203"/>
                <a:sym typeface="Lato" panose="020F0502020204030203"/>
              </a:defRPr>
            </a:lvl3pPr>
            <a:lvl4pPr lvl="3" algn="r">
              <a:buNone/>
              <a:defRPr sz="1000">
                <a:solidFill>
                  <a:schemeClr val="lt1"/>
                </a:solidFill>
                <a:latin typeface="Lato" panose="020F0502020204030203"/>
                <a:ea typeface="Lato" panose="020F0502020204030203"/>
                <a:cs typeface="Lato" panose="020F0502020204030203"/>
                <a:sym typeface="Lato" panose="020F0502020204030203"/>
              </a:defRPr>
            </a:lvl4pPr>
            <a:lvl5pPr lvl="4" algn="r">
              <a:buNone/>
              <a:defRPr sz="1000">
                <a:solidFill>
                  <a:schemeClr val="lt1"/>
                </a:solidFill>
                <a:latin typeface="Lato" panose="020F0502020204030203"/>
                <a:ea typeface="Lato" panose="020F0502020204030203"/>
                <a:cs typeface="Lato" panose="020F0502020204030203"/>
                <a:sym typeface="Lato" panose="020F0502020204030203"/>
              </a:defRPr>
            </a:lvl5pPr>
            <a:lvl6pPr lvl="5" algn="r">
              <a:buNone/>
              <a:defRPr sz="1000">
                <a:solidFill>
                  <a:schemeClr val="lt1"/>
                </a:solidFill>
                <a:latin typeface="Lato" panose="020F0502020204030203"/>
                <a:ea typeface="Lato" panose="020F0502020204030203"/>
                <a:cs typeface="Lato" panose="020F0502020204030203"/>
                <a:sym typeface="Lato" panose="020F0502020204030203"/>
              </a:defRPr>
            </a:lvl6pPr>
            <a:lvl7pPr lvl="6" algn="r">
              <a:buNone/>
              <a:defRPr sz="1000">
                <a:solidFill>
                  <a:schemeClr val="lt1"/>
                </a:solidFill>
                <a:latin typeface="Lato" panose="020F0502020204030203"/>
                <a:ea typeface="Lato" panose="020F0502020204030203"/>
                <a:cs typeface="Lato" panose="020F0502020204030203"/>
                <a:sym typeface="Lato" panose="020F0502020204030203"/>
              </a:defRPr>
            </a:lvl7pPr>
            <a:lvl8pPr lvl="7" algn="r">
              <a:buNone/>
              <a:defRPr sz="1000">
                <a:solidFill>
                  <a:schemeClr val="lt1"/>
                </a:solidFill>
                <a:latin typeface="Lato" panose="020F0502020204030203"/>
                <a:ea typeface="Lato" panose="020F0502020204030203"/>
                <a:cs typeface="Lato" panose="020F0502020204030203"/>
                <a:sym typeface="Lato" panose="020F0502020204030203"/>
              </a:defRPr>
            </a:lvl8pPr>
            <a:lvl9pPr lvl="8" algn="r">
              <a:buNone/>
              <a:defRPr sz="1000">
                <a:solidFill>
                  <a:schemeClr val="lt1"/>
                </a:solidFill>
                <a:latin typeface="Lato" panose="020F0502020204030203"/>
                <a:ea typeface="Lato" panose="020F0502020204030203"/>
                <a:cs typeface="Lato" panose="020F0502020204030203"/>
                <a:sym typeface="Lato" panose="020F0502020204030203"/>
              </a:defRPr>
            </a:lvl9pPr>
          </a:lstStyle>
          <a:p>
            <a:pPr marL="0" lvl="0" indent="0" algn="r" rtl="0">
              <a:spcBef>
                <a:spcPts val="0"/>
              </a:spcBef>
              <a:spcAft>
                <a:spcPts val="0"/>
              </a:spcAft>
              <a:buNone/>
            </a:pPr>
            <a:fld id="{00000000-1234-1234-1234-123412341234}" type="slidenum">
              <a:rPr lang="en-US"/>
            </a:fld>
            <a:endParaRPr lang="en-US"/>
          </a:p>
        </p:txBody>
      </p:sp>
    </p:spTree>
  </p:cSld>
  <p:clrMap bg1="lt1" tx1="dk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1pPr>
            <a:lvl2pPr lvl="1"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2pPr>
            <a:lvl3pPr lvl="2"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3pPr>
            <a:lvl4pPr lvl="3"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4pPr>
            <a:lvl5pPr lvl="4"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5pPr>
            <a:lvl6pPr lvl="5"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6pPr>
            <a:lvl7pPr lvl="6"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7pPr>
            <a:lvl8pPr lvl="7"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8pPr>
            <a:lvl9pPr lvl="8" rt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9pPr>
          </a:lstStyle>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rtl="0">
              <a:lnSpc>
                <a:spcPct val="115000"/>
              </a:lnSpc>
              <a:spcBef>
                <a:spcPts val="0"/>
              </a:spcBef>
              <a:spcAft>
                <a:spcPts val="0"/>
              </a:spcAft>
              <a:buClr>
                <a:schemeClr val="lt1"/>
              </a:buClr>
              <a:buSzPts val="1300"/>
              <a:buFont typeface="Lato" panose="020F0502020204030203"/>
              <a:buChar char="●"/>
              <a:defRPr sz="1300">
                <a:solidFill>
                  <a:schemeClr val="lt1"/>
                </a:solidFill>
                <a:latin typeface="Lato" panose="020F0502020204030203"/>
                <a:ea typeface="Lato" panose="020F0502020204030203"/>
                <a:cs typeface="Lato" panose="020F0502020204030203"/>
                <a:sym typeface="Lato" panose="020F0502020204030203"/>
              </a:defRPr>
            </a:lvl1pPr>
            <a:lvl2pPr marL="914400" lvl="1"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2pPr>
            <a:lvl3pPr marL="1371600" lvl="2"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3pPr>
            <a:lvl4pPr marL="1828800" lvl="3"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4pPr>
            <a:lvl5pPr marL="2286000" lvl="4"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5pPr>
            <a:lvl6pPr marL="2743200" lvl="5"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6pPr>
            <a:lvl7pPr marL="3200400" lvl="6"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7pPr>
            <a:lvl8pPr marL="3657600" lvl="7"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8pPr>
            <a:lvl9pPr marL="4114800" lvl="8" indent="-298450" rtl="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9pPr>
          </a:lstStyle>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rtl="0">
              <a:buNone/>
              <a:defRPr sz="1000">
                <a:solidFill>
                  <a:schemeClr val="lt1"/>
                </a:solidFill>
                <a:latin typeface="Lato" panose="020F0502020204030203"/>
                <a:ea typeface="Lato" panose="020F0502020204030203"/>
                <a:cs typeface="Lato" panose="020F0502020204030203"/>
                <a:sym typeface="Lato" panose="020F0502020204030203"/>
              </a:defRPr>
            </a:lvl1pPr>
            <a:lvl2pPr lvl="1" algn="r" rtl="0">
              <a:buNone/>
              <a:defRPr sz="1000">
                <a:solidFill>
                  <a:schemeClr val="lt1"/>
                </a:solidFill>
                <a:latin typeface="Lato" panose="020F0502020204030203"/>
                <a:ea typeface="Lato" panose="020F0502020204030203"/>
                <a:cs typeface="Lato" panose="020F0502020204030203"/>
                <a:sym typeface="Lato" panose="020F0502020204030203"/>
              </a:defRPr>
            </a:lvl2pPr>
            <a:lvl3pPr lvl="2" algn="r" rtl="0">
              <a:buNone/>
              <a:defRPr sz="1000">
                <a:solidFill>
                  <a:schemeClr val="lt1"/>
                </a:solidFill>
                <a:latin typeface="Lato" panose="020F0502020204030203"/>
                <a:ea typeface="Lato" panose="020F0502020204030203"/>
                <a:cs typeface="Lato" panose="020F0502020204030203"/>
                <a:sym typeface="Lato" panose="020F0502020204030203"/>
              </a:defRPr>
            </a:lvl3pPr>
            <a:lvl4pPr lvl="3" algn="r" rtl="0">
              <a:buNone/>
              <a:defRPr sz="1000">
                <a:solidFill>
                  <a:schemeClr val="lt1"/>
                </a:solidFill>
                <a:latin typeface="Lato" panose="020F0502020204030203"/>
                <a:ea typeface="Lato" panose="020F0502020204030203"/>
                <a:cs typeface="Lato" panose="020F0502020204030203"/>
                <a:sym typeface="Lato" panose="020F0502020204030203"/>
              </a:defRPr>
            </a:lvl4pPr>
            <a:lvl5pPr lvl="4" algn="r" rtl="0">
              <a:buNone/>
              <a:defRPr sz="1000">
                <a:solidFill>
                  <a:schemeClr val="lt1"/>
                </a:solidFill>
                <a:latin typeface="Lato" panose="020F0502020204030203"/>
                <a:ea typeface="Lato" panose="020F0502020204030203"/>
                <a:cs typeface="Lato" panose="020F0502020204030203"/>
                <a:sym typeface="Lato" panose="020F0502020204030203"/>
              </a:defRPr>
            </a:lvl5pPr>
            <a:lvl6pPr lvl="5" algn="r" rtl="0">
              <a:buNone/>
              <a:defRPr sz="1000">
                <a:solidFill>
                  <a:schemeClr val="lt1"/>
                </a:solidFill>
                <a:latin typeface="Lato" panose="020F0502020204030203"/>
                <a:ea typeface="Lato" panose="020F0502020204030203"/>
                <a:cs typeface="Lato" panose="020F0502020204030203"/>
                <a:sym typeface="Lato" panose="020F0502020204030203"/>
              </a:defRPr>
            </a:lvl6pPr>
            <a:lvl7pPr lvl="6" algn="r" rtl="0">
              <a:buNone/>
              <a:defRPr sz="1000">
                <a:solidFill>
                  <a:schemeClr val="lt1"/>
                </a:solidFill>
                <a:latin typeface="Lato" panose="020F0502020204030203"/>
                <a:ea typeface="Lato" panose="020F0502020204030203"/>
                <a:cs typeface="Lato" panose="020F0502020204030203"/>
                <a:sym typeface="Lato" panose="020F0502020204030203"/>
              </a:defRPr>
            </a:lvl7pPr>
            <a:lvl8pPr lvl="7" algn="r" rtl="0">
              <a:buNone/>
              <a:defRPr sz="1000">
                <a:solidFill>
                  <a:schemeClr val="lt1"/>
                </a:solidFill>
                <a:latin typeface="Lato" panose="020F0502020204030203"/>
                <a:ea typeface="Lato" panose="020F0502020204030203"/>
                <a:cs typeface="Lato" panose="020F0502020204030203"/>
                <a:sym typeface="Lato" panose="020F0502020204030203"/>
              </a:defRPr>
            </a:lvl8pPr>
            <a:lvl9pPr lvl="8" algn="r" rtl="0">
              <a:buNone/>
              <a:defRPr sz="1000">
                <a:solidFill>
                  <a:schemeClr val="lt1"/>
                </a:solidFill>
                <a:latin typeface="Lato" panose="020F0502020204030203"/>
                <a:ea typeface="Lato" panose="020F0502020204030203"/>
                <a:cs typeface="Lato" panose="020F0502020204030203"/>
                <a:sym typeface="Lato" panose="020F0502020204030203"/>
              </a:defRPr>
            </a:lvl9pPr>
          </a:lstStyle>
          <a:p>
            <a:fld id="{00000000-1234-1234-1234-123412341234}" type="slidenum">
              <a:rPr lang="en-GB" smtClean="0"/>
            </a:fld>
            <a:endParaRPr lang="en-GB"/>
          </a:p>
        </p:txBody>
      </p:sp>
    </p:spTree>
  </p:cSld>
  <p:clrMap bg1="lt1" tx1="dk1" bg2="dk2" tx2="lt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1pPr>
            <a:lvl2pPr lvl="1">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2pPr>
            <a:lvl3pPr lvl="2">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3pPr>
            <a:lvl4pPr lvl="3">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4pPr>
            <a:lvl5pPr lvl="4">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5pPr>
            <a:lvl6pPr lvl="5">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6pPr>
            <a:lvl7pPr lvl="6">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7pPr>
            <a:lvl8pPr lvl="7">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8pPr>
            <a:lvl9pPr lvl="8">
              <a:spcBef>
                <a:spcPts val="0"/>
              </a:spcBef>
              <a:spcAft>
                <a:spcPts val="0"/>
              </a:spcAft>
              <a:buClr>
                <a:schemeClr val="lt1"/>
              </a:buClr>
              <a:buSzPts val="2800"/>
              <a:buFont typeface="Montserrat" panose="00000500000000000000"/>
              <a:buNone/>
              <a:defRPr sz="2800">
                <a:solidFill>
                  <a:schemeClr val="lt1"/>
                </a:solidFill>
                <a:latin typeface="Montserrat" panose="00000500000000000000"/>
                <a:ea typeface="Montserrat" panose="00000500000000000000"/>
                <a:cs typeface="Montserrat" panose="00000500000000000000"/>
                <a:sym typeface="Montserrat" panose="00000500000000000000"/>
              </a:defRPr>
            </a:lvl9pPr>
          </a:lstStyle>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lt1"/>
              </a:buClr>
              <a:buSzPts val="1300"/>
              <a:buFont typeface="Lato" panose="020F0502020204030203"/>
              <a:buChar char="●"/>
              <a:defRPr sz="1300">
                <a:solidFill>
                  <a:schemeClr val="lt1"/>
                </a:solidFill>
                <a:latin typeface="Lato" panose="020F0502020204030203"/>
                <a:ea typeface="Lato" panose="020F0502020204030203"/>
                <a:cs typeface="Lato" panose="020F0502020204030203"/>
                <a:sym typeface="Lato" panose="020F0502020204030203"/>
              </a:defRPr>
            </a:lvl1pPr>
            <a:lvl2pPr marL="914400" lvl="1"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2pPr>
            <a:lvl3pPr marL="1371600" lvl="2"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3pPr>
            <a:lvl4pPr marL="1828800" lvl="3"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4pPr>
            <a:lvl5pPr marL="2286000" lvl="4"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5pPr>
            <a:lvl6pPr marL="2743200" lvl="5"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6pPr>
            <a:lvl7pPr marL="3200400" lvl="6"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7pPr>
            <a:lvl8pPr marL="3657600" lvl="7"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8pPr>
            <a:lvl9pPr marL="4114800" lvl="8" indent="-298450">
              <a:lnSpc>
                <a:spcPct val="115000"/>
              </a:lnSpc>
              <a:spcBef>
                <a:spcPts val="0"/>
              </a:spcBef>
              <a:spcAft>
                <a:spcPts val="0"/>
              </a:spcAft>
              <a:buClr>
                <a:schemeClr val="lt1"/>
              </a:buClr>
              <a:buSzPts val="1100"/>
              <a:buFont typeface="Lato" panose="020F0502020204030203"/>
              <a:buChar char="■"/>
              <a:defRPr sz="1100">
                <a:solidFill>
                  <a:schemeClr val="lt1"/>
                </a:solidFill>
                <a:latin typeface="Lato" panose="020F0502020204030203"/>
                <a:ea typeface="Lato" panose="020F0502020204030203"/>
                <a:cs typeface="Lato" panose="020F0502020204030203"/>
                <a:sym typeface="Lato" panose="020F0502020204030203"/>
              </a:defRPr>
            </a:lvl9pPr>
          </a:lstStyle>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Lato" panose="020F0502020204030203"/>
                <a:ea typeface="Lato" panose="020F0502020204030203"/>
                <a:cs typeface="Lato" panose="020F0502020204030203"/>
                <a:sym typeface="Lato" panose="020F0502020204030203"/>
              </a:defRPr>
            </a:lvl1pPr>
            <a:lvl2pPr lvl="1" algn="r">
              <a:buNone/>
              <a:defRPr sz="1000">
                <a:solidFill>
                  <a:schemeClr val="lt1"/>
                </a:solidFill>
                <a:latin typeface="Lato" panose="020F0502020204030203"/>
                <a:ea typeface="Lato" panose="020F0502020204030203"/>
                <a:cs typeface="Lato" panose="020F0502020204030203"/>
                <a:sym typeface="Lato" panose="020F0502020204030203"/>
              </a:defRPr>
            </a:lvl2pPr>
            <a:lvl3pPr lvl="2" algn="r">
              <a:buNone/>
              <a:defRPr sz="1000">
                <a:solidFill>
                  <a:schemeClr val="lt1"/>
                </a:solidFill>
                <a:latin typeface="Lato" panose="020F0502020204030203"/>
                <a:ea typeface="Lato" panose="020F0502020204030203"/>
                <a:cs typeface="Lato" panose="020F0502020204030203"/>
                <a:sym typeface="Lato" panose="020F0502020204030203"/>
              </a:defRPr>
            </a:lvl3pPr>
            <a:lvl4pPr lvl="3" algn="r">
              <a:buNone/>
              <a:defRPr sz="1000">
                <a:solidFill>
                  <a:schemeClr val="lt1"/>
                </a:solidFill>
                <a:latin typeface="Lato" panose="020F0502020204030203"/>
                <a:ea typeface="Lato" panose="020F0502020204030203"/>
                <a:cs typeface="Lato" panose="020F0502020204030203"/>
                <a:sym typeface="Lato" panose="020F0502020204030203"/>
              </a:defRPr>
            </a:lvl4pPr>
            <a:lvl5pPr lvl="4" algn="r">
              <a:buNone/>
              <a:defRPr sz="1000">
                <a:solidFill>
                  <a:schemeClr val="lt1"/>
                </a:solidFill>
                <a:latin typeface="Lato" panose="020F0502020204030203"/>
                <a:ea typeface="Lato" panose="020F0502020204030203"/>
                <a:cs typeface="Lato" panose="020F0502020204030203"/>
                <a:sym typeface="Lato" panose="020F0502020204030203"/>
              </a:defRPr>
            </a:lvl5pPr>
            <a:lvl6pPr lvl="5" algn="r">
              <a:buNone/>
              <a:defRPr sz="1000">
                <a:solidFill>
                  <a:schemeClr val="lt1"/>
                </a:solidFill>
                <a:latin typeface="Lato" panose="020F0502020204030203"/>
                <a:ea typeface="Lato" panose="020F0502020204030203"/>
                <a:cs typeface="Lato" panose="020F0502020204030203"/>
                <a:sym typeface="Lato" panose="020F0502020204030203"/>
              </a:defRPr>
            </a:lvl6pPr>
            <a:lvl7pPr lvl="6" algn="r">
              <a:buNone/>
              <a:defRPr sz="1000">
                <a:solidFill>
                  <a:schemeClr val="lt1"/>
                </a:solidFill>
                <a:latin typeface="Lato" panose="020F0502020204030203"/>
                <a:ea typeface="Lato" panose="020F0502020204030203"/>
                <a:cs typeface="Lato" panose="020F0502020204030203"/>
                <a:sym typeface="Lato" panose="020F0502020204030203"/>
              </a:defRPr>
            </a:lvl7pPr>
            <a:lvl8pPr lvl="7" algn="r">
              <a:buNone/>
              <a:defRPr sz="1000">
                <a:solidFill>
                  <a:schemeClr val="lt1"/>
                </a:solidFill>
                <a:latin typeface="Lato" panose="020F0502020204030203"/>
                <a:ea typeface="Lato" panose="020F0502020204030203"/>
                <a:cs typeface="Lato" panose="020F0502020204030203"/>
                <a:sym typeface="Lato" panose="020F0502020204030203"/>
              </a:defRPr>
            </a:lvl8pPr>
            <a:lvl9pPr lvl="8" algn="r">
              <a:buNone/>
              <a:defRPr sz="1000">
                <a:solidFill>
                  <a:schemeClr val="lt1"/>
                </a:solidFill>
                <a:latin typeface="Lato" panose="020F0502020204030203"/>
                <a:ea typeface="Lato" panose="020F0502020204030203"/>
                <a:cs typeface="Lato" panose="020F0502020204030203"/>
                <a:sym typeface="Lato" panose="020F0502020204030203"/>
              </a:defRPr>
            </a:lvl9pPr>
          </a:lstStyle>
          <a:p>
            <a:fld id="{00000000-1234-1234-1234-123412341234}" type="slidenum">
              <a:rPr lang="en-US" smtClean="0"/>
            </a:fld>
            <a:endParaRPr lang="en-US"/>
          </a:p>
        </p:txBody>
      </p:sp>
    </p:spTree>
  </p:cSld>
  <p:clrMap bg1="lt1" tx1="dk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notesSlide" Target="../notesSlides/notesSlide1.xml"/><Relationship Id="rId7"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eg"/><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notesSlide" Target="../notesSlides/notesSlide2.xml"/><Relationship Id="rId7" Type="http://schemas.openxmlformats.org/officeDocument/2006/relationships/slideLayout" Target="../slideLayouts/slideLayout4.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slides/_rels/slide3.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2.xml"/><Relationship Id="rId2" Type="http://schemas.openxmlformats.org/officeDocument/2006/relationships/image" Target="../media/image14.jpeg"/><Relationship Id="rId1" Type="http://schemas.openxmlformats.org/officeDocument/2006/relationships/image" Target="../media/image13.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6" Type="http://schemas.openxmlformats.org/officeDocument/2006/relationships/notesSlide" Target="../notesSlides/notesSlide5.xml"/><Relationship Id="rId5" Type="http://schemas.openxmlformats.org/officeDocument/2006/relationships/slideLayout" Target="../slideLayouts/slideLayout12.xml"/><Relationship Id="rId4" Type="http://schemas.openxmlformats.org/officeDocument/2006/relationships/hyperlink" Target="https://animoto.com/blog/news/social-video-trends-marketers-2020#:~:text=93%25%20of%20brands%20got%20a,followed%20by%20YouTube%20and%20Instagram." TargetMode="External"/><Relationship Id="rId3" Type="http://schemas.openxmlformats.org/officeDocument/2006/relationships/hyperlink" Target="https://www.dreamgrow.com/8-reasons-why-your-business-should-use-video-marketing/" TargetMode="External"/><Relationship Id="rId2" Type="http://schemas.openxmlformats.org/officeDocument/2006/relationships/hyperlink" Target="https://www.socialpilot.co/blog/social-media-statistics" TargetMode="External"/><Relationship Id="rId1" Type="http://schemas.openxmlformats.org/officeDocument/2006/relationships/hyperlink" Target="https://datareportal.com/social-media-users" TargetMode="External"/></Relationships>
</file>

<file path=ppt/slides/_rels/slide6.xml.rels><?xml version="1.0" encoding="UTF-8" standalone="yes"?>
<Relationships xmlns="http://schemas.openxmlformats.org/package/2006/relationships"><Relationship Id="rId9" Type="http://schemas.openxmlformats.org/officeDocument/2006/relationships/hyperlink" Target="https://business.adobe.com/blog/basics/smm-benefits#attract-top-of-funnel-leads" TargetMode="External"/><Relationship Id="rId8" Type="http://schemas.openxmlformats.org/officeDocument/2006/relationships/hyperlink" Target="https://business.adobe.com/blog/basics/smm-benefits#boost-website-traffic" TargetMode="External"/><Relationship Id="rId7" Type="http://schemas.openxmlformats.org/officeDocument/2006/relationships/hyperlink" Target="https://business.adobe.com/blog/basics/smm-benefits#improve-search-engine-result-page-serp-presence" TargetMode="External"/><Relationship Id="rId6" Type="http://schemas.openxmlformats.org/officeDocument/2006/relationships/hyperlink" Target="https://business.adobe.com/blog/basics/smm-benefits#study-the-competition" TargetMode="External"/><Relationship Id="rId5" Type="http://schemas.openxmlformats.org/officeDocument/2006/relationships/hyperlink" Target="https://business.adobe.com/blog/basics/smm-benefits#become-a-thought-leader" TargetMode="External"/><Relationship Id="rId4" Type="http://schemas.openxmlformats.org/officeDocument/2006/relationships/hyperlink" Target="https://business.adobe.com/blog/basics/smm-benefits#impact-sales-and-conversion-rates" TargetMode="External"/><Relationship Id="rId3" Type="http://schemas.openxmlformats.org/officeDocument/2006/relationships/hyperlink" Target="https://business.adobe.com/blog/basics/smm-benefits#promote-customer-service" TargetMode="External"/><Relationship Id="rId2" Type="http://schemas.openxmlformats.org/officeDocument/2006/relationships/hyperlink" Target="https://business.adobe.com/blog/basics/smm-benefits#engage-the-audience" TargetMode="External"/><Relationship Id="rId17" Type="http://schemas.openxmlformats.org/officeDocument/2006/relationships/notesSlide" Target="../notesSlides/notesSlide6.xml"/><Relationship Id="rId16" Type="http://schemas.openxmlformats.org/officeDocument/2006/relationships/slideLayout" Target="../slideLayouts/slideLayout12.xml"/><Relationship Id="rId15" Type="http://schemas.openxmlformats.org/officeDocument/2006/relationships/hyperlink" Target="https://business.adobe.com/blog/basics/smm-benefits#acquire-talent" TargetMode="External"/><Relationship Id="rId14" Type="http://schemas.openxmlformats.org/officeDocument/2006/relationships/hyperlink" Target="https://business.adobe.com/blog/basics/smm-benefits#keep-up-with-industry-trends" TargetMode="External"/><Relationship Id="rId13" Type="http://schemas.openxmlformats.org/officeDocument/2006/relationships/hyperlink" Target="https://business.adobe.com/blog/basics/smm-benefits#build-partnerships" TargetMode="External"/><Relationship Id="rId12" Type="http://schemas.openxmlformats.org/officeDocument/2006/relationships/hyperlink" Target="https://business.adobe.com/blog/basics/smm-benefits#learn-about-your-audience" TargetMode="External"/><Relationship Id="rId11" Type="http://schemas.openxmlformats.org/officeDocument/2006/relationships/hyperlink" Target="https://business.adobe.com/blog/basics/smm-benefits#retarget-missed-customers" TargetMode="External"/><Relationship Id="rId10" Type="http://schemas.openxmlformats.org/officeDocument/2006/relationships/hyperlink" Target="https://business.adobe.com/blog/basics/smm-benefits#earn-greater-roi" TargetMode="External"/><Relationship Id="rId1" Type="http://schemas.openxmlformats.org/officeDocument/2006/relationships/hyperlink" Target="https://business.adobe.com/blog/basics/smm-benefits#improve-your-brand" TargetMode="External"/></Relationships>
</file>

<file path=ppt/slides/_rels/slide7.xml.rels><?xml version="1.0" encoding="UTF-8" standalone="yes"?>
<Relationships xmlns="http://schemas.openxmlformats.org/package/2006/relationships"><Relationship Id="rId7" Type="http://schemas.openxmlformats.org/officeDocument/2006/relationships/notesSlide" Target="../notesSlides/notesSlide7.xml"/><Relationship Id="rId6" Type="http://schemas.openxmlformats.org/officeDocument/2006/relationships/slideLayout" Target="../slideLayouts/slideLayout12.xml"/><Relationship Id="rId5" Type="http://schemas.openxmlformats.org/officeDocument/2006/relationships/hyperlink" Target="https://www.youtube.com/user/hilton/featured" TargetMode="External"/><Relationship Id="rId4" Type="http://schemas.openxmlformats.org/officeDocument/2006/relationships/hyperlink" Target="https://www.linkedin.com/company/hilton/" TargetMode="External"/><Relationship Id="rId3" Type="http://schemas.openxmlformats.org/officeDocument/2006/relationships/hyperlink" Target="https://www.facebook.com/hiltonnewsroom/" TargetMode="External"/><Relationship Id="rId2" Type="http://schemas.openxmlformats.org/officeDocument/2006/relationships/hyperlink" Target="https://twitter.com/hiltonnewsroom" TargetMode="External"/><Relationship Id="rId1" Type="http://schemas.openxmlformats.org/officeDocument/2006/relationships/hyperlink" Target="https://www.instagram.com/hiltonnewsroom/" TargetMode="External"/></Relationships>
</file>

<file path=ppt/slides/_rels/slide8.xml.rels><?xml version="1.0" encoding="UTF-8" standalone="yes"?>
<Relationships xmlns="http://schemas.openxmlformats.org/package/2006/relationships"><Relationship Id="rId5" Type="http://schemas.openxmlformats.org/officeDocument/2006/relationships/notesSlide" Target="../notesSlides/notesSlide8.xml"/><Relationship Id="rId4" Type="http://schemas.openxmlformats.org/officeDocument/2006/relationships/slideLayout" Target="../slideLayouts/slideLayout1.xml"/><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image" Target="../media/image15.png"/></Relationships>
</file>

<file path=ppt/slides/_rels/slide9.xml.rels><?xml version="1.0" encoding="UTF-8" standalone="yes"?>
<Relationships xmlns="http://schemas.openxmlformats.org/package/2006/relationships"><Relationship Id="rId4" Type="http://schemas.openxmlformats.org/officeDocument/2006/relationships/notesSlide" Target="../notesSlides/notesSlide9.xml"/><Relationship Id="rId3" Type="http://schemas.openxmlformats.org/officeDocument/2006/relationships/slideLayout" Target="../slideLayouts/slideLayout4.xml"/><Relationship Id="rId2" Type="http://schemas.openxmlformats.org/officeDocument/2006/relationships/image" Target="../media/image19.jpeg"/><Relationship Id="rId1" Type="http://schemas.openxmlformats.org/officeDocument/2006/relationships/image" Target="../media/image18.jpeg"/></Relationships>
</file>

<file path=ppt/slides/_rels/slide10.xml.rels><?xml version="1.0" encoding="UTF-8" standalone="yes"?>
<Relationships xmlns="http://schemas.openxmlformats.org/package/2006/relationships"><Relationship Id="rId4" Type="http://schemas.openxmlformats.org/officeDocument/2006/relationships/slideLayout" Target="../slideLayouts/slideLayout4.xml"/><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0.png"/></Relationships>
</file>

<file path=ppt/slides/_rels/slide11.xml.rels><?xml version="1.0" encoding="UTF-8" standalone="yes"?>
<Relationships xmlns="http://schemas.openxmlformats.org/package/2006/relationships"><Relationship Id="rId9" Type="http://schemas.openxmlformats.org/officeDocument/2006/relationships/image" Target="../media/image4.svg"/><Relationship Id="rId8" Type="http://schemas.openxmlformats.org/officeDocument/2006/relationships/image" Target="../media/image27.png"/><Relationship Id="rId7" Type="http://schemas.openxmlformats.org/officeDocument/2006/relationships/image" Target="../media/image3.svg"/><Relationship Id="rId6" Type="http://schemas.openxmlformats.org/officeDocument/2006/relationships/image" Target="../media/image26.png"/><Relationship Id="rId5" Type="http://schemas.openxmlformats.org/officeDocument/2006/relationships/image" Target="../media/image2.svg"/><Relationship Id="rId4" Type="http://schemas.openxmlformats.org/officeDocument/2006/relationships/image" Target="../media/image25.png"/><Relationship Id="rId3" Type="http://schemas.openxmlformats.org/officeDocument/2006/relationships/image" Target="../media/image1.svg"/><Relationship Id="rId2" Type="http://schemas.openxmlformats.org/officeDocument/2006/relationships/image" Target="../media/image24.png"/><Relationship Id="rId13" Type="http://schemas.openxmlformats.org/officeDocument/2006/relationships/slideLayout" Target="../slideLayouts/slideLayout4.xml"/><Relationship Id="rId12" Type="http://schemas.openxmlformats.org/officeDocument/2006/relationships/hyperlink" Target="https://digitalleadership.com/blog/jobs-to-be-done/" TargetMode="External"/><Relationship Id="rId11" Type="http://schemas.openxmlformats.org/officeDocument/2006/relationships/image" Target="../media/image5.svg"/><Relationship Id="rId10" Type="http://schemas.openxmlformats.org/officeDocument/2006/relationships/image" Target="../media/image28.png"/><Relationship Id="rId1" Type="http://schemas.openxmlformats.org/officeDocument/2006/relationships/image" Target="../media/image23.pn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29.png"/></Relationships>
</file>

<file path=ppt/slides/_rels/slide13.xml.rels><?xml version="1.0" encoding="UTF-8" standalone="yes"?>
<Relationships xmlns="http://schemas.openxmlformats.org/package/2006/relationships"><Relationship Id="rId5" Type="http://schemas.openxmlformats.org/officeDocument/2006/relationships/notesSlide" Target="../notesSlides/notesSlide10.xml"/><Relationship Id="rId4" Type="http://schemas.openxmlformats.org/officeDocument/2006/relationships/slideLayout" Target="../slideLayouts/slideLayout32.xml"/><Relationship Id="rId3" Type="http://schemas.openxmlformats.org/officeDocument/2006/relationships/hyperlink" Target="https://coschedule.com/blog/benefits-of-social-media-marketing-for-business" TargetMode="External"/><Relationship Id="rId2" Type="http://schemas.openxmlformats.org/officeDocument/2006/relationships/hyperlink" Target="https://www.socialtables.com/blog/hotel-sales/social-media-marketing-for-hotels/#:~:text=By%20posting%20about%20real%20people" TargetMode="External"/><Relationship Id="rId1" Type="http://schemas.openxmlformats.org/officeDocument/2006/relationships/hyperlink" Target="https://nealschaffer.com/social-media-marketing-statistics/#:~:text=What%20percentage%20of%20marketing%20i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4" Type="http://schemas.openxmlformats.org/officeDocument/2006/relationships/slideLayout" Target="../slideLayouts/slideLayout24.xml"/><Relationship Id="rId3" Type="http://schemas.openxmlformats.org/officeDocument/2006/relationships/hyperlink" Target="https://shortyawards.com/7th/hiltons-our-stage-your-story-hiltonstory" TargetMode="External"/><Relationship Id="rId2" Type="http://schemas.openxmlformats.org/officeDocument/2006/relationships/hyperlink" Target="https://digitalleadership.com/blog/jobs-to-be-done/" TargetMode="External"/><Relationship Id="rId1" Type="http://schemas.openxmlformats.org/officeDocument/2006/relationships/hyperlink" Target="https://business.adobe.com/blog/basics/social-media-marketing-strategy" TargetMode="External"/></Relationships>
</file>

<file path=ppt/slides/_rels/slide16.xml.rels><?xml version="1.0" encoding="UTF-8" standalone="yes"?>
<Relationships xmlns="http://schemas.openxmlformats.org/package/2006/relationships"><Relationship Id="rId4" Type="http://schemas.openxmlformats.org/officeDocument/2006/relationships/slideLayout" Target="../slideLayouts/slideLayout24.xml"/><Relationship Id="rId3" Type="http://schemas.openxmlformats.org/officeDocument/2006/relationships/hyperlink" Target="https://unmetric.com/brands/hilton-hotels-&amp;-resorts#analyze-signup" TargetMode="External"/><Relationship Id="rId2" Type="http://schemas.openxmlformats.org/officeDocument/2006/relationships/hyperlink" Target="https://www.thedrum.com/news/2023/02/24/hilton-tiktok-now-vital-part-the-marketing-mix" TargetMode="External"/><Relationship Id="rId1" Type="http://schemas.openxmlformats.org/officeDocument/2006/relationships/hyperlink" Target="https://awario.com/blog/hilton-social-media-case-stu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pic>
        <p:nvPicPr>
          <p:cNvPr id="143" name="Google Shape;143;p13" descr="Logo, company name&#10;&#10;Description automatically generated"/>
          <p:cNvPicPr preferRelativeResize="0"/>
          <p:nvPr/>
        </p:nvPicPr>
        <p:blipFill>
          <a:blip r:embed="rId1"/>
          <a:stretch>
            <a:fillRect/>
          </a:stretch>
        </p:blipFill>
        <p:spPr>
          <a:xfrm>
            <a:off x="2986328" y="1296"/>
            <a:ext cx="3591840" cy="267159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34" name="Google Shape;134;p13" descr="A picture containing toy, doll&#10;&#10;Description automatically generated"/>
          <p:cNvPicPr preferRelativeResize="0"/>
          <p:nvPr/>
        </p:nvPicPr>
        <p:blipFill rotWithShape="1">
          <a:blip r:embed="rId2"/>
          <a:srcRect l="4275" t="11602" r="5028" b="368"/>
          <a:stretch>
            <a:fillRect/>
          </a:stretch>
        </p:blipFill>
        <p:spPr>
          <a:xfrm>
            <a:off x="459560" y="3166362"/>
            <a:ext cx="1898477" cy="1836815"/>
          </a:xfrm>
          <a:prstGeom prst="ellipse">
            <a:avLst/>
          </a:prstGeom>
          <a:ln>
            <a:noFill/>
          </a:ln>
          <a:effectLst>
            <a:softEdge rad="112500"/>
          </a:effectLst>
        </p:spPr>
      </p:pic>
      <p:pic>
        <p:nvPicPr>
          <p:cNvPr id="135" name="Google Shape;135;p13"/>
          <p:cNvPicPr preferRelativeResize="0"/>
          <p:nvPr/>
        </p:nvPicPr>
        <p:blipFill rotWithShape="1">
          <a:blip r:embed="rId3"/>
          <a:srcRect l="-427" t="164" r="613" b="6077"/>
          <a:stretch>
            <a:fillRect/>
          </a:stretch>
        </p:blipFill>
        <p:spPr>
          <a:xfrm>
            <a:off x="2665271" y="3168494"/>
            <a:ext cx="1745591" cy="1830207"/>
          </a:xfrm>
          <a:prstGeom prst="ellipse">
            <a:avLst/>
          </a:prstGeom>
          <a:ln>
            <a:noFill/>
          </a:ln>
          <a:effectLst>
            <a:softEdge rad="112500"/>
          </a:effectLst>
        </p:spPr>
      </p:pic>
      <p:pic>
        <p:nvPicPr>
          <p:cNvPr id="136" name="Google Shape;136;p13"/>
          <p:cNvPicPr preferRelativeResize="0"/>
          <p:nvPr/>
        </p:nvPicPr>
        <p:blipFill rotWithShape="1">
          <a:blip r:embed="rId4"/>
          <a:srcRect t="160" b="10000"/>
          <a:stretch>
            <a:fillRect/>
          </a:stretch>
        </p:blipFill>
        <p:spPr>
          <a:xfrm>
            <a:off x="4778401" y="3082280"/>
            <a:ext cx="1802409" cy="1885672"/>
          </a:xfrm>
          <a:prstGeom prst="ellipse">
            <a:avLst/>
          </a:prstGeom>
          <a:ln>
            <a:noFill/>
          </a:ln>
          <a:effectLst>
            <a:softEdge rad="112500"/>
          </a:effectLst>
        </p:spPr>
      </p:pic>
      <p:pic>
        <p:nvPicPr>
          <p:cNvPr id="137" name="Google Shape;137;p13"/>
          <p:cNvPicPr preferRelativeResize="0"/>
          <p:nvPr/>
        </p:nvPicPr>
        <p:blipFill>
          <a:blip r:embed="rId5"/>
          <a:stretch>
            <a:fillRect/>
          </a:stretch>
        </p:blipFill>
        <p:spPr>
          <a:xfrm>
            <a:off x="6860031" y="3058304"/>
            <a:ext cx="1910239" cy="1949272"/>
          </a:xfrm>
          <a:prstGeom prst="ellipse">
            <a:avLst/>
          </a:prstGeom>
          <a:ln>
            <a:noFill/>
          </a:ln>
          <a:effectLst>
            <a:softEdge rad="112500"/>
          </a:effectLst>
        </p:spPr>
      </p:pic>
      <p:sp>
        <p:nvSpPr>
          <p:cNvPr id="138" name="Google Shape;138;p13"/>
          <p:cNvSpPr txBox="1"/>
          <p:nvPr/>
        </p:nvSpPr>
        <p:spPr>
          <a:xfrm>
            <a:off x="211246" y="2857500"/>
            <a:ext cx="2935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b="1">
                <a:solidFill>
                  <a:schemeClr val="lt1"/>
                </a:solidFill>
                <a:latin typeface="Roboto" panose="02000000000000000000"/>
                <a:ea typeface="Roboto" panose="02000000000000000000"/>
                <a:cs typeface="Roboto" panose="02000000000000000000"/>
                <a:sym typeface="Roboto" panose="02000000000000000000"/>
              </a:rPr>
              <a:t>Veronika Topolcanyova</a:t>
            </a:r>
            <a:endParaRPr b="1">
              <a:solidFill>
                <a:schemeClr val="lt1"/>
              </a:solidFill>
              <a:latin typeface="Roboto" panose="02000000000000000000"/>
              <a:ea typeface="Roboto" panose="02000000000000000000"/>
              <a:cs typeface="Roboto" panose="02000000000000000000"/>
              <a:sym typeface="Roboto" panose="02000000000000000000"/>
            </a:endParaRPr>
          </a:p>
        </p:txBody>
      </p:sp>
      <p:sp>
        <p:nvSpPr>
          <p:cNvPr id="139" name="Google Shape;139;p13"/>
          <p:cNvSpPr txBox="1"/>
          <p:nvPr/>
        </p:nvSpPr>
        <p:spPr>
          <a:xfrm>
            <a:off x="2860316" y="2853018"/>
            <a:ext cx="1464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b="1">
                <a:solidFill>
                  <a:schemeClr val="lt1"/>
                </a:solidFill>
                <a:latin typeface="Roboto" panose="02000000000000000000"/>
                <a:ea typeface="Roboto" panose="02000000000000000000"/>
                <a:cs typeface="Roboto" panose="02000000000000000000"/>
                <a:sym typeface="Roboto" panose="02000000000000000000"/>
              </a:rPr>
              <a:t>Giulia Chifari</a:t>
            </a:r>
            <a:endParaRPr b="1">
              <a:solidFill>
                <a:schemeClr val="lt1"/>
              </a:solidFill>
              <a:latin typeface="Roboto" panose="02000000000000000000"/>
              <a:ea typeface="Roboto" panose="02000000000000000000"/>
              <a:cs typeface="Roboto" panose="02000000000000000000"/>
              <a:sym typeface="Roboto" panose="02000000000000000000"/>
            </a:endParaRPr>
          </a:p>
        </p:txBody>
      </p:sp>
      <p:sp>
        <p:nvSpPr>
          <p:cNvPr id="140" name="Google Shape;140;p13"/>
          <p:cNvSpPr txBox="1"/>
          <p:nvPr/>
        </p:nvSpPr>
        <p:spPr>
          <a:xfrm>
            <a:off x="4935162" y="2779197"/>
            <a:ext cx="13215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b="1">
                <a:solidFill>
                  <a:schemeClr val="lt1"/>
                </a:solidFill>
                <a:latin typeface="Roboto" panose="02000000000000000000"/>
                <a:ea typeface="Roboto" panose="02000000000000000000"/>
                <a:cs typeface="Roboto" panose="02000000000000000000"/>
                <a:sym typeface="Roboto" panose="02000000000000000000"/>
              </a:rPr>
              <a:t>Anita Ajmani</a:t>
            </a:r>
            <a:endParaRPr b="1">
              <a:solidFill>
                <a:schemeClr val="lt1"/>
              </a:solidFill>
              <a:latin typeface="Roboto" panose="02000000000000000000"/>
              <a:ea typeface="Roboto" panose="02000000000000000000"/>
              <a:cs typeface="Roboto" panose="02000000000000000000"/>
              <a:sym typeface="Roboto" panose="02000000000000000000"/>
            </a:endParaRPr>
          </a:p>
        </p:txBody>
      </p:sp>
      <p:sp>
        <p:nvSpPr>
          <p:cNvPr id="141" name="Google Shape;141;p13"/>
          <p:cNvSpPr txBox="1"/>
          <p:nvPr/>
        </p:nvSpPr>
        <p:spPr>
          <a:xfrm>
            <a:off x="6948085" y="2764708"/>
            <a:ext cx="1464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b="1">
                <a:solidFill>
                  <a:schemeClr val="lt1"/>
                </a:solidFill>
                <a:latin typeface="Roboto" panose="02000000000000000000"/>
                <a:ea typeface="Roboto" panose="02000000000000000000"/>
                <a:cs typeface="Roboto" panose="02000000000000000000"/>
                <a:sym typeface="Roboto" panose="02000000000000000000"/>
              </a:rPr>
              <a:t>Laura Bucurean</a:t>
            </a:r>
            <a:endParaRPr b="1">
              <a:solidFill>
                <a:schemeClr val="lt1"/>
              </a:solidFill>
              <a:latin typeface="Roboto" panose="02000000000000000000"/>
              <a:ea typeface="Roboto" panose="02000000000000000000"/>
              <a:cs typeface="Roboto" panose="02000000000000000000"/>
              <a:sym typeface="Roboto" panose="02000000000000000000"/>
            </a:endParaRPr>
          </a:p>
        </p:txBody>
      </p:sp>
      <p:pic>
        <p:nvPicPr>
          <p:cNvPr id="142" name="Google Shape;142;p13" descr="Text&#10;&#10;Description automatically generated"/>
          <p:cNvPicPr preferRelativeResize="0"/>
          <p:nvPr/>
        </p:nvPicPr>
        <p:blipFill>
          <a:blip r:embed="rId6"/>
          <a:stretch>
            <a:fillRect/>
          </a:stretch>
        </p:blipFill>
        <p:spPr>
          <a:xfrm>
            <a:off x="6859905" y="222885"/>
            <a:ext cx="2178685" cy="12020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mc:AlternateContent xmlns:mc="http://schemas.openxmlformats.org/markup-compatibility/2006">
    <mc:Choice xmlns:p14="http://schemas.microsoft.com/office/powerpoint/2010/main" Requires="p14">
      <p:transition spd="slow" advClick="0" advTm="20000">
        <p14:vortex dir="r"/>
      </p:transition>
    </mc:Choice>
    <mc:Fallback>
      <p:transition spd="slow" advClick="0" advTm="20000">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0" y="1476135"/>
            <a:ext cx="9210534" cy="3564763"/>
          </a:xfrm>
        </p:spPr>
        <p:txBody>
          <a:bodyPr>
            <a:normAutofit fontScale="90000"/>
          </a:bodyPr>
          <a:lstStyle/>
          <a:p>
            <a:r>
              <a:rPr lang="en-GB" sz="1800" b="1">
                <a:latin typeface="Arial" panose="020B0604020202020204"/>
                <a:cs typeface="Arial" panose="020B0604020202020204"/>
              </a:rPr>
              <a:t>*Build a strong social media management team comprised of </a:t>
            </a:r>
            <a:br>
              <a:rPr lang="en-GB" sz="1800" b="1">
                <a:latin typeface="Arial" panose="020B0604020202020204"/>
                <a:cs typeface="Arial" panose="020B0604020202020204"/>
              </a:rPr>
            </a:br>
            <a:r>
              <a:rPr lang="en-GB" sz="1800" b="1">
                <a:latin typeface="Arial" panose="020B0604020202020204"/>
                <a:cs typeface="Arial" panose="020B0604020202020204"/>
              </a:rPr>
              <a:t>bright, experienced, and creative professionals</a:t>
            </a:r>
            <a:br>
              <a:rPr lang="en-GB" sz="1800" b="1">
                <a:latin typeface="Arial" panose="020B0604020202020204"/>
                <a:cs typeface="Arial" panose="020B0604020202020204"/>
              </a:rPr>
            </a:br>
            <a:br>
              <a:rPr lang="en-GB" sz="1800" b="1">
                <a:latin typeface="Arial" panose="020B0604020202020204"/>
                <a:cs typeface="Arial" panose="020B0604020202020204"/>
              </a:rPr>
            </a:br>
            <a:r>
              <a:rPr lang="en-GB" sz="1800" b="1">
                <a:latin typeface="Arial" panose="020B0604020202020204"/>
                <a:cs typeface="Arial" panose="020B0604020202020204"/>
              </a:rPr>
              <a:t>*Utilise tools such as </a:t>
            </a:r>
            <a:r>
              <a:rPr lang="en-GB" sz="1800" b="1" err="1">
                <a:latin typeface="Arial" panose="020B0604020202020204"/>
                <a:cs typeface="Arial" panose="020B0604020202020204"/>
              </a:rPr>
              <a:t>Similarweb</a:t>
            </a:r>
            <a:r>
              <a:rPr lang="en-GB" sz="1800" b="1">
                <a:latin typeface="Arial" panose="020B0604020202020204"/>
                <a:cs typeface="Arial" panose="020B0604020202020204"/>
              </a:rPr>
              <a:t> to examine </a:t>
            </a:r>
            <a:br>
              <a:rPr lang="en-GB" sz="1800" b="1">
                <a:latin typeface="Arial" panose="020B0604020202020204"/>
                <a:cs typeface="Arial" panose="020B0604020202020204"/>
              </a:rPr>
            </a:br>
            <a:r>
              <a:rPr lang="en-GB" sz="1800" b="1">
                <a:latin typeface="Arial" panose="020B0604020202020204"/>
                <a:cs typeface="Arial" panose="020B0604020202020204"/>
              </a:rPr>
              <a:t>their marketing  channels and social network </a:t>
            </a:r>
            <a:br>
              <a:rPr lang="en-GB" sz="1800" b="1">
                <a:latin typeface="Arial" panose="020B0604020202020204"/>
                <a:cs typeface="Arial" panose="020B0604020202020204"/>
              </a:rPr>
            </a:br>
            <a:r>
              <a:rPr lang="en-GB" sz="1800" b="1">
                <a:latin typeface="Arial" panose="020B0604020202020204"/>
                <a:cs typeface="Arial" panose="020B0604020202020204"/>
              </a:rPr>
              <a:t>division.</a:t>
            </a:r>
            <a:br>
              <a:rPr lang="en-GB" sz="1800" b="1">
                <a:latin typeface="Arial" panose="020B0604020202020204"/>
                <a:cs typeface="Arial" panose="020B0604020202020204"/>
              </a:rPr>
            </a:br>
            <a:br>
              <a:rPr lang="en-GB" sz="1800" b="1">
                <a:latin typeface="Arial" panose="020B0604020202020204"/>
                <a:cs typeface="Arial" panose="020B0604020202020204"/>
              </a:rPr>
            </a:br>
            <a:r>
              <a:rPr lang="en-GB" sz="1800" b="1">
                <a:solidFill>
                  <a:srgbClr val="FFFF00"/>
                </a:solidFill>
                <a:latin typeface="Arial" panose="020B0604020202020204"/>
                <a:cs typeface="Arial" panose="020B0604020202020204"/>
              </a:rPr>
              <a:t>*</a:t>
            </a:r>
            <a:r>
              <a:rPr lang="en-GB" sz="1800" b="1">
                <a:solidFill>
                  <a:srgbClr val="00B0F0"/>
                </a:solidFill>
                <a:latin typeface="Arial" panose="020B0604020202020204"/>
                <a:cs typeface="Arial" panose="020B0604020202020204"/>
              </a:rPr>
              <a:t>By using the RACE model, businesses may utilise social media to </a:t>
            </a:r>
            <a:br>
              <a:rPr lang="en-GB" sz="1800" b="1">
                <a:solidFill>
                  <a:srgbClr val="00B0F0"/>
                </a:solidFill>
                <a:latin typeface="Arial" panose="020B0604020202020204"/>
                <a:cs typeface="Arial" panose="020B0604020202020204"/>
              </a:rPr>
            </a:br>
            <a:r>
              <a:rPr lang="en-GB" sz="1800" b="1">
                <a:solidFill>
                  <a:srgbClr val="00B0F0"/>
                </a:solidFill>
                <a:latin typeface="Arial" panose="020B0604020202020204"/>
                <a:cs typeface="Arial" panose="020B0604020202020204"/>
              </a:rPr>
              <a:t>connect with their clients and work on collaborative projects</a:t>
            </a:r>
            <a:br>
              <a:rPr lang="en-GB" sz="1800" b="1">
                <a:solidFill>
                  <a:srgbClr val="00B0F0"/>
                </a:solidFill>
                <a:latin typeface="Arial" panose="020B0604020202020204"/>
                <a:cs typeface="Arial" panose="020B0604020202020204"/>
              </a:rPr>
            </a:br>
            <a:br>
              <a:rPr lang="en-GB" sz="1800" b="1">
                <a:solidFill>
                  <a:srgbClr val="00B0F0"/>
                </a:solidFill>
                <a:latin typeface="Arial" panose="020B0604020202020204"/>
                <a:cs typeface="Arial" panose="020B0604020202020204"/>
              </a:rPr>
            </a:br>
            <a:r>
              <a:rPr lang="en-GB" sz="1800" b="1">
                <a:latin typeface="Arial" panose="020B0604020202020204"/>
                <a:cs typeface="Arial" panose="020B0604020202020204"/>
              </a:rPr>
              <a:t>*Engagement with the client is essential</a:t>
            </a:r>
            <a:br>
              <a:rPr lang="en-GB" sz="1800" b="1">
                <a:latin typeface="Arial" panose="020B0604020202020204"/>
                <a:cs typeface="Arial" panose="020B0604020202020204"/>
              </a:rPr>
            </a:br>
            <a:r>
              <a:rPr lang="en-GB" sz="1800" b="1">
                <a:latin typeface="Arial" panose="020B0604020202020204"/>
                <a:cs typeface="Arial" panose="020B0604020202020204"/>
              </a:rPr>
              <a:t> for the longevity and health of any organisation.</a:t>
            </a:r>
            <a:br>
              <a:rPr lang="en-GB" sz="1800" b="1">
                <a:latin typeface="Arial" panose="020B0604020202020204"/>
                <a:cs typeface="Arial" panose="020B0604020202020204"/>
              </a:rPr>
            </a:br>
            <a:br>
              <a:rPr lang="en-GB" sz="1800" b="1">
                <a:latin typeface="Arial" panose="020B0604020202020204"/>
                <a:cs typeface="Arial" panose="020B0604020202020204"/>
              </a:rPr>
            </a:br>
            <a:br>
              <a:rPr lang="en-US"/>
            </a:br>
            <a:br>
              <a:rPr lang="en-GB" sz="2000" b="1">
                <a:latin typeface="Arial" panose="020B0604020202020204"/>
                <a:cs typeface="Arial" panose="020B0604020202020204"/>
              </a:rPr>
            </a:br>
            <a:br>
              <a:rPr lang="en-GB" b="1">
                <a:cs typeface="Arial" panose="020B0604020202020204"/>
              </a:rPr>
            </a:br>
            <a:br>
              <a:rPr lang="en-GB" b="1">
                <a:cs typeface="Arial" panose="020B0604020202020204"/>
              </a:rPr>
            </a:br>
            <a:br>
              <a:rPr lang="en-GB" b="1">
                <a:cs typeface="Arial" panose="020B0604020202020204"/>
              </a:rPr>
            </a:br>
            <a:br>
              <a:rPr lang="en-GB" b="1">
                <a:cs typeface="Arial" panose="020B0604020202020204"/>
              </a:rPr>
            </a:br>
            <a:br>
              <a:rPr lang="en-GB" b="1">
                <a:cs typeface="Arial" panose="020B0604020202020204"/>
              </a:rPr>
            </a:br>
            <a:endParaRPr lang="en-US" b="1">
              <a:cs typeface="Arial" panose="020B0604020202020204"/>
            </a:endParaRPr>
          </a:p>
          <a:p>
            <a:endParaRPr lang="en-US" b="1">
              <a:solidFill>
                <a:schemeClr val="bg1"/>
              </a:solidFill>
              <a:latin typeface="Arial" panose="020B0604020202020204"/>
              <a:cs typeface="Arial" panose="020B0604020202020204"/>
            </a:endParaRPr>
          </a:p>
          <a:p>
            <a:endParaRPr lang="en-GB"/>
          </a:p>
        </p:txBody>
      </p:sp>
      <p:pic>
        <p:nvPicPr>
          <p:cNvPr id="3" name="Picture 3" descr="A picture containing text, table&#10;&#10;Description automatically generated"/>
          <p:cNvPicPr>
            <a:picLocks noChangeAspect="1"/>
          </p:cNvPicPr>
          <p:nvPr/>
        </p:nvPicPr>
        <p:blipFill>
          <a:blip r:embed="rId1"/>
          <a:stretch>
            <a:fillRect/>
          </a:stretch>
        </p:blipFill>
        <p:spPr>
          <a:xfrm>
            <a:off x="3127532" y="167017"/>
            <a:ext cx="1669217" cy="1119732"/>
          </a:xfrm>
          <a:prstGeom prst="rect">
            <a:avLst/>
          </a:prstGeom>
          <a:ln>
            <a:noFill/>
          </a:ln>
          <a:effectLst>
            <a:softEdge rad="112500"/>
          </a:effectLst>
        </p:spPr>
      </p:pic>
      <p:pic>
        <p:nvPicPr>
          <p:cNvPr id="4" name="Picture 4" descr="Text&#10;&#10;Description automatically generated"/>
          <p:cNvPicPr>
            <a:picLocks noChangeAspect="1"/>
          </p:cNvPicPr>
          <p:nvPr/>
        </p:nvPicPr>
        <p:blipFill>
          <a:blip r:embed="rId2"/>
          <a:stretch>
            <a:fillRect/>
          </a:stretch>
        </p:blipFill>
        <p:spPr>
          <a:xfrm>
            <a:off x="6804853" y="146891"/>
            <a:ext cx="855094" cy="1061521"/>
          </a:xfrm>
          <a:prstGeom prst="rect">
            <a:avLst/>
          </a:prstGeom>
          <a:ln>
            <a:noFill/>
          </a:ln>
          <a:effectLst>
            <a:softEdge rad="112500"/>
          </a:effectLst>
        </p:spPr>
      </p:pic>
      <p:pic>
        <p:nvPicPr>
          <p:cNvPr id="5" name="Picture 5" descr="Text&#10;&#10;Description automatically generated"/>
          <p:cNvPicPr>
            <a:picLocks noChangeAspect="1"/>
          </p:cNvPicPr>
          <p:nvPr/>
        </p:nvPicPr>
        <p:blipFill>
          <a:blip r:embed="rId3"/>
          <a:stretch>
            <a:fillRect/>
          </a:stretch>
        </p:blipFill>
        <p:spPr>
          <a:xfrm>
            <a:off x="7671040" y="149255"/>
            <a:ext cx="1371600" cy="1062271"/>
          </a:xfrm>
          <a:prstGeom prst="rect">
            <a:avLst/>
          </a:prstGeom>
          <a:ln>
            <a:noFill/>
          </a:ln>
          <a:effectLst>
            <a:softEdge rad="112500"/>
          </a:effectLst>
        </p:spPr>
      </p:pic>
      <p:pic>
        <p:nvPicPr>
          <p:cNvPr id="6" name="Picture 6"/>
          <p:cNvPicPr>
            <a:picLocks noChangeAspect="1"/>
          </p:cNvPicPr>
          <p:nvPr/>
        </p:nvPicPr>
        <p:blipFill>
          <a:blip r:embed="rId4"/>
          <a:stretch>
            <a:fillRect/>
          </a:stretch>
        </p:blipFill>
        <p:spPr>
          <a:xfrm>
            <a:off x="7927331" y="411982"/>
            <a:ext cx="857250" cy="3429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Picture 7" descr="Graphical user interface, application&#10;&#10;Description automatically generated"/>
          <p:cNvPicPr>
            <a:picLocks noChangeAspect="1"/>
          </p:cNvPicPr>
          <p:nvPr/>
        </p:nvPicPr>
        <p:blipFill>
          <a:blip r:embed="rId5"/>
          <a:stretch>
            <a:fillRect/>
          </a:stretch>
        </p:blipFill>
        <p:spPr>
          <a:xfrm>
            <a:off x="4791782" y="148546"/>
            <a:ext cx="2009775" cy="1114425"/>
          </a:xfrm>
          <a:prstGeom prst="rect">
            <a:avLst/>
          </a:prstGeom>
          <a:ln>
            <a:noFill/>
          </a:ln>
          <a:effectLst>
            <a:softEdge rad="112500"/>
          </a:effectLst>
        </p:spPr>
      </p:pic>
      <p:sp>
        <p:nvSpPr>
          <p:cNvPr id="9" name="TextBox 8"/>
          <p:cNvSpPr txBox="1"/>
          <p:nvPr/>
        </p:nvSpPr>
        <p:spPr>
          <a:xfrm>
            <a:off x="1186295" y="259772"/>
            <a:ext cx="193991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lgn="l"/>
            <a:r>
              <a:rPr lang="en-GB" sz="2400">
                <a:solidFill>
                  <a:srgbClr val="00B0F0"/>
                </a:solidFill>
                <a:latin typeface="Arial" panose="020B0604020202020204"/>
              </a:rPr>
              <a:t>Challenges</a:t>
            </a:r>
            <a:r>
              <a:rPr lang="en-GB" sz="2400">
                <a:solidFill>
                  <a:srgbClr val="00B0F0"/>
                </a:solidFill>
                <a:latin typeface="Arial" panose="020B0604020202020204"/>
                <a:ea typeface="Arial" panose="020B0604020202020204"/>
                <a:cs typeface="Arial" panose="020B0604020202020204"/>
              </a:rPr>
              <a:t>​</a:t>
            </a:r>
            <a:endParaRPr lang="en-US" sz="2400">
              <a:solidFill>
                <a:srgbClr val="00B0F0"/>
              </a:solidFill>
            </a:endParaRPr>
          </a:p>
        </p:txBody>
      </p:sp>
      <p:pic>
        <p:nvPicPr>
          <p:cNvPr id="8" name="Picture 8" descr="Graphical user interface, application&#10;&#10;Description automatically generated"/>
          <p:cNvPicPr>
            <a:picLocks noChangeAspect="1"/>
          </p:cNvPicPr>
          <p:nvPr/>
        </p:nvPicPr>
        <p:blipFill>
          <a:blip r:embed="rId6"/>
          <a:stretch>
            <a:fillRect/>
          </a:stretch>
        </p:blipFill>
        <p:spPr>
          <a:xfrm>
            <a:off x="4952365" y="1882775"/>
            <a:ext cx="4090035" cy="114744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cSld>
  <p:clrMapOvr>
    <a:masterClrMapping/>
  </p:clrMapOvr>
  <p:transition spd="slow" advClick="0" advTm="76000">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16"/>
          <p:cNvSpPr txBox="1">
            <a:spLocks noGrp="1"/>
          </p:cNvSpPr>
          <p:nvPr>
            <p:ph type="body" idx="1"/>
          </p:nvPr>
        </p:nvSpPr>
        <p:spPr>
          <a:xfrm>
            <a:off x="175179" y="140165"/>
            <a:ext cx="8888048" cy="5365410"/>
          </a:xfrm>
          <a:prstGeom prst="rect">
            <a:avLst/>
          </a:prstGeom>
        </p:spPr>
        <p:txBody>
          <a:bodyPr spcFirstLastPara="1" wrap="square" lIns="91425" tIns="91425" rIns="91425" bIns="91425" anchor="t" anchorCtr="0">
            <a:normAutofit fontScale="77500" lnSpcReduction="20000"/>
          </a:bodyPr>
          <a:lstStyle/>
          <a:p>
            <a:pPr>
              <a:buSzPct val="124000"/>
              <a:buFont typeface="Lato" panose="020F0502020204030203"/>
              <a:buChar char="●"/>
            </a:pPr>
            <a:r>
              <a:rPr lang="en-GB" sz="1800" b="1">
                <a:solidFill>
                  <a:srgbClr val="00B0F0"/>
                </a:solidFill>
                <a:latin typeface="+mn-lt"/>
              </a:rPr>
              <a:t>Hilton claims to be the first hotel chain in the United States to </a:t>
            </a:r>
            <a:endParaRPr lang="en-GB" sz="1800" b="1">
              <a:solidFill>
                <a:srgbClr val="00B0F0"/>
              </a:solidFill>
              <a:latin typeface="+mn-lt"/>
              <a:cs typeface="Times New Roman" panose="02020603050405020304"/>
            </a:endParaRPr>
          </a:p>
          <a:p>
            <a:pPr marL="146050" indent="0">
              <a:lnSpc>
                <a:spcPct val="115000"/>
              </a:lnSpc>
              <a:buSzPct val="124000"/>
              <a:buNone/>
            </a:pPr>
            <a:r>
              <a:rPr lang="en-GB" sz="1800" b="1">
                <a:solidFill>
                  <a:srgbClr val="00B0F0"/>
                </a:solidFill>
                <a:latin typeface="+mn-lt"/>
              </a:rPr>
              <a:t>      employ Tiktok. The £7 million advertisement, which criticised </a:t>
            </a:r>
            <a:endParaRPr lang="en-GB" sz="1800" b="1">
              <a:solidFill>
                <a:srgbClr val="00B0F0"/>
              </a:solidFill>
              <a:latin typeface="+mn-lt"/>
              <a:cs typeface="Times New Roman" panose="02020603050405020304"/>
            </a:endParaRPr>
          </a:p>
          <a:p>
            <a:pPr marL="146050" indent="0">
              <a:lnSpc>
                <a:spcPct val="115000"/>
              </a:lnSpc>
              <a:buSzPct val="124000"/>
              <a:buNone/>
            </a:pPr>
            <a:r>
              <a:rPr lang="en-GB" sz="1800" b="1">
                <a:solidFill>
                  <a:srgbClr val="00B0F0"/>
                </a:solidFill>
                <a:latin typeface="+mn-lt"/>
              </a:rPr>
              <a:t>           hotels and Airbnb's for additional charges and obligations left </a:t>
            </a:r>
            <a:endParaRPr lang="en-GB" sz="1800" b="1">
              <a:solidFill>
                <a:srgbClr val="00B0F0"/>
              </a:solidFill>
              <a:latin typeface="+mn-lt"/>
              <a:cs typeface="Times New Roman" panose="02020603050405020304"/>
            </a:endParaRPr>
          </a:p>
          <a:p>
            <a:pPr marL="146050" indent="0">
              <a:lnSpc>
                <a:spcPct val="115000"/>
              </a:lnSpc>
              <a:buNone/>
            </a:pPr>
            <a:r>
              <a:rPr lang="en-GB" sz="1800" b="1">
                <a:solidFill>
                  <a:srgbClr val="00B0F0"/>
                </a:solidFill>
                <a:latin typeface="+mn-lt"/>
              </a:rPr>
              <a:t>             for tourists, received half a million likes in a few days, </a:t>
            </a:r>
            <a:endParaRPr lang="en-GB" sz="1800" b="1">
              <a:solidFill>
                <a:srgbClr val="00B0F0"/>
              </a:solidFill>
              <a:latin typeface="+mn-lt"/>
              <a:cs typeface="Times New Roman" panose="02020603050405020304"/>
            </a:endParaRPr>
          </a:p>
          <a:p>
            <a:pPr marL="146050" indent="0">
              <a:lnSpc>
                <a:spcPct val="115000"/>
              </a:lnSpc>
              <a:buNone/>
            </a:pPr>
            <a:r>
              <a:rPr lang="en-GB" sz="1800" b="1">
                <a:solidFill>
                  <a:srgbClr val="00B0F0"/>
                </a:solidFill>
                <a:latin typeface="+mn-lt"/>
              </a:rPr>
              <a:t>              indicating the campaign's effectiveness (Faull, 2023).</a:t>
            </a:r>
            <a:endParaRPr lang="en-GB" sz="1800" b="1">
              <a:solidFill>
                <a:srgbClr val="00B0F0"/>
              </a:solidFill>
              <a:latin typeface="+mn-lt"/>
              <a:cs typeface="Times New Roman" panose="02020603050405020304"/>
            </a:endParaRPr>
          </a:p>
          <a:p>
            <a:pPr indent="-383540">
              <a:lnSpc>
                <a:spcPct val="115000"/>
              </a:lnSpc>
              <a:buSzPct val="124000"/>
              <a:buFont typeface="Times New Roman" panose="02020603050405020304"/>
              <a:buChar char="★"/>
            </a:pPr>
            <a:endParaRPr lang="en-US" sz="1800" b="1">
              <a:latin typeface="+mn-lt"/>
            </a:endParaRPr>
          </a:p>
          <a:p>
            <a:pPr indent="-383540">
              <a:lnSpc>
                <a:spcPct val="115000"/>
              </a:lnSpc>
              <a:buSzPct val="124000"/>
              <a:buFont typeface="Times New Roman" panose="02020603050405020304"/>
              <a:buChar char="★"/>
            </a:pPr>
            <a:r>
              <a:rPr lang="en-US" sz="1800" b="1">
                <a:latin typeface="+mn-lt"/>
              </a:rPr>
              <a:t>Sophisticated / Competence</a:t>
            </a:r>
            <a:endParaRPr lang="en-US" sz="1800" b="1">
              <a:latin typeface="+mn-lt"/>
            </a:endParaRPr>
          </a:p>
          <a:p>
            <a:pPr marL="146050" indent="0">
              <a:lnSpc>
                <a:spcPct val="115000"/>
              </a:lnSpc>
              <a:buSzPct val="124000"/>
              <a:buNone/>
            </a:pPr>
            <a:r>
              <a:rPr lang="en-US" sz="1800" b="1">
                <a:latin typeface="+mn-lt"/>
              </a:rPr>
              <a:t>company uses a combination of marketing strategies, </a:t>
            </a:r>
            <a:endParaRPr lang="en-US" sz="1800" b="1">
              <a:latin typeface="+mn-lt"/>
            </a:endParaRPr>
          </a:p>
          <a:p>
            <a:pPr marL="146050" indent="0">
              <a:lnSpc>
                <a:spcPct val="115000"/>
              </a:lnSpc>
              <a:buSzPct val="124000"/>
              <a:buNone/>
            </a:pPr>
            <a:r>
              <a:rPr lang="en-US" sz="1800" b="1">
                <a:latin typeface="+mn-lt"/>
              </a:rPr>
              <a:t>namely the ‘’ Id ‘’and ‘’Superego’’, depending on the resort, </a:t>
            </a:r>
            <a:endParaRPr lang="en-US" sz="1800" b="1">
              <a:latin typeface="+mn-lt"/>
            </a:endParaRPr>
          </a:p>
          <a:p>
            <a:pPr marL="146050" indent="0">
              <a:lnSpc>
                <a:spcPct val="115000"/>
              </a:lnSpc>
              <a:buSzPct val="124000"/>
              <a:buNone/>
            </a:pPr>
            <a:r>
              <a:rPr lang="en-US" sz="1800" b="1">
                <a:latin typeface="+mn-lt"/>
              </a:rPr>
              <a:t>with one pushing "for the stay" and another promoting</a:t>
            </a:r>
            <a:endParaRPr lang="en-US" sz="1800" b="1">
              <a:latin typeface="+mn-lt"/>
            </a:endParaRPr>
          </a:p>
          <a:p>
            <a:pPr marL="146050" indent="0">
              <a:lnSpc>
                <a:spcPct val="115000"/>
              </a:lnSpc>
              <a:buSzPct val="124000"/>
              <a:buNone/>
            </a:pPr>
            <a:r>
              <a:rPr lang="en-US" sz="1800" b="1">
                <a:latin typeface="+mn-lt"/>
              </a:rPr>
              <a:t> "maximum enjoyment and luxury". (Mcleod, 2023)</a:t>
            </a:r>
            <a:endParaRPr lang="en-US" sz="1800" b="1">
              <a:latin typeface="+mn-lt"/>
            </a:endParaRPr>
          </a:p>
          <a:p>
            <a:pPr marL="146050" indent="0">
              <a:lnSpc>
                <a:spcPct val="115000"/>
              </a:lnSpc>
              <a:buSzPct val="124000"/>
              <a:buNone/>
            </a:pPr>
            <a:br>
              <a:rPr lang="en-US" sz="1800" b="1">
                <a:latin typeface="+mn-lt"/>
              </a:rPr>
            </a:br>
            <a:r>
              <a:rPr lang="en-US" sz="1800" b="1">
                <a:latin typeface="+mn-lt"/>
              </a:rPr>
              <a:t>Provide content that is useful to your audience; remember that the content—not the platform—is what matters; give back to the community; keep thinking creatively; and never forget that the people are ultimately in charge (SGR Law, 2013).</a:t>
            </a:r>
            <a:endParaRPr lang="en-US" sz="1800" b="1">
              <a:latin typeface="+mn-lt"/>
            </a:endParaRPr>
          </a:p>
          <a:p>
            <a:pPr marL="73660" indent="0">
              <a:lnSpc>
                <a:spcPct val="115000"/>
              </a:lnSpc>
              <a:buSzPct val="124000"/>
              <a:buNone/>
            </a:pPr>
            <a:br>
              <a:rPr lang="en-US">
                <a:latin typeface="+mn-lt"/>
              </a:rPr>
            </a:br>
            <a:br>
              <a:rPr lang="en-US">
                <a:latin typeface="+mn-lt"/>
              </a:rPr>
            </a:br>
            <a:endParaRPr lang="en-US" sz="1800" b="1">
              <a:latin typeface="+mn-lt"/>
            </a:endParaRPr>
          </a:p>
          <a:p>
            <a:pPr>
              <a:lnSpc>
                <a:spcPct val="115000"/>
              </a:lnSpc>
              <a:buNone/>
            </a:pPr>
            <a:r>
              <a:rPr lang="en-GB" sz="1800" b="1">
                <a:solidFill>
                  <a:srgbClr val="00B0F0"/>
                </a:solidFill>
                <a:latin typeface="+mn-lt"/>
                <a:cs typeface="Arial" panose="020B0604020202020204"/>
              </a:rPr>
              <a:t>I felt it was essential to evaluate these problems, let me</a:t>
            </a:r>
            <a:endParaRPr lang="en-US" sz="1800" b="1">
              <a:solidFill>
                <a:srgbClr val="FFFFFF"/>
              </a:solidFill>
              <a:latin typeface="+mn-lt"/>
            </a:endParaRPr>
          </a:p>
          <a:p>
            <a:pPr>
              <a:lnSpc>
                <a:spcPct val="115000"/>
              </a:lnSpc>
              <a:buNone/>
            </a:pPr>
            <a:r>
              <a:rPr lang="en-GB" sz="1800" b="1">
                <a:solidFill>
                  <a:srgbClr val="00B0F0"/>
                </a:solidFill>
                <a:latin typeface="+mn-lt"/>
                <a:cs typeface="Arial" panose="020B0604020202020204"/>
              </a:rPr>
              <a:t> now hand the presentation over to Giulia so she can share</a:t>
            </a:r>
            <a:endParaRPr lang="en-US" sz="1800" b="1">
              <a:solidFill>
                <a:srgbClr val="FFFFFF"/>
              </a:solidFill>
              <a:latin typeface="+mn-lt"/>
            </a:endParaRPr>
          </a:p>
          <a:p>
            <a:pPr>
              <a:lnSpc>
                <a:spcPct val="115000"/>
              </a:lnSpc>
              <a:buNone/>
            </a:pPr>
            <a:r>
              <a:rPr lang="en-GB" sz="1800" b="1">
                <a:solidFill>
                  <a:srgbClr val="00B0F0"/>
                </a:solidFill>
                <a:latin typeface="+mn-lt"/>
                <a:cs typeface="Arial" panose="020B0604020202020204"/>
              </a:rPr>
              <a:t> her findings with you … Thank you </a:t>
            </a:r>
            <a:endParaRPr lang="en-US" sz="1800" b="1">
              <a:latin typeface="+mn-lt"/>
            </a:endParaRPr>
          </a:p>
          <a:p>
            <a:pPr marL="457200" lvl="0" indent="0" algn="l">
              <a:lnSpc>
                <a:spcPct val="115000"/>
              </a:lnSpc>
              <a:spcBef>
                <a:spcPts val="0"/>
              </a:spcBef>
              <a:spcAft>
                <a:spcPts val="0"/>
              </a:spcAft>
              <a:buNone/>
            </a:pPr>
            <a:endParaRPr sz="1800" b="1">
              <a:solidFill>
                <a:srgbClr val="000000"/>
              </a:solidFill>
              <a:latin typeface="+mn-lt"/>
              <a:ea typeface="Times New Roman" panose="02020603050405020304"/>
              <a:cs typeface="Times New Roman" panose="02020603050405020304"/>
            </a:endParaRPr>
          </a:p>
          <a:p>
            <a:pPr marL="457200" lvl="0" indent="0" algn="l" rtl="0">
              <a:spcBef>
                <a:spcPts val="0"/>
              </a:spcBef>
              <a:spcAft>
                <a:spcPts val="0"/>
              </a:spcAft>
              <a:buNone/>
            </a:pPr>
            <a:endParaRPr sz="1800" b="1">
              <a:solidFill>
                <a:srgbClr val="000000"/>
              </a:solidFill>
              <a:latin typeface="+mn-lt"/>
              <a:ea typeface="Times New Roman" panose="02020603050405020304"/>
              <a:cs typeface="Times New Roman" panose="02020603050405020304"/>
            </a:endParaRPr>
          </a:p>
          <a:p>
            <a:pPr marL="457200" lvl="0" indent="0" algn="l" rtl="0">
              <a:spcBef>
                <a:spcPts val="0"/>
              </a:spcBef>
              <a:spcAft>
                <a:spcPts val="0"/>
              </a:spcAft>
              <a:buNone/>
            </a:pPr>
            <a:endParaRPr b="1">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0" algn="l" rtl="0">
              <a:spcBef>
                <a:spcPts val="0"/>
              </a:spcBef>
              <a:spcAft>
                <a:spcPts val="1200"/>
              </a:spcAft>
              <a:buNone/>
            </a:pPr>
            <a:r>
              <a:rPr lang="en-GB"/>
              <a:t>                                                                                                                                                                           </a:t>
            </a:r>
            <a:endParaRPr sz="2185" b="1"/>
          </a:p>
        </p:txBody>
      </p:sp>
      <p:pic>
        <p:nvPicPr>
          <p:cNvPr id="166" name="Google Shape;166;p16"/>
          <p:cNvPicPr preferRelativeResize="0"/>
          <p:nvPr/>
        </p:nvPicPr>
        <p:blipFill>
          <a:blip r:embed="rId1"/>
          <a:stretch>
            <a:fillRect/>
          </a:stretch>
        </p:blipFill>
        <p:spPr>
          <a:xfrm>
            <a:off x="6879655" y="-1381"/>
            <a:ext cx="2442778" cy="123891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3" name="Picture 2" descr="Timeline&#10;&#10;Description automatically generated"/>
          <p:cNvPicPr>
            <a:picLocks noChangeAspect="1"/>
          </p:cNvPicPr>
          <p:nvPr/>
        </p:nvPicPr>
        <p:blipFill>
          <a:blip r:embed="rId2"/>
          <a:stretch>
            <a:fillRect/>
          </a:stretch>
        </p:blipFill>
        <p:spPr>
          <a:xfrm>
            <a:off x="5553710" y="1386065"/>
            <a:ext cx="3054350" cy="1246069"/>
          </a:xfrm>
          <a:prstGeom prst="rect">
            <a:avLst/>
          </a:prstGeom>
          <a:ln>
            <a:noFill/>
          </a:ln>
          <a:effectLst>
            <a:softEdge rad="112500"/>
          </a:effectLst>
        </p:spPr>
      </p:pic>
    </p:spTree>
  </p:cSld>
  <p:clrMapOvr>
    <a:masterClrMapping/>
  </p:clrMapOvr>
  <p:transition spd="slow" advClick="0" advTm="67000">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US"/>
              <a:t>Benefits of using social media as a marketing tool.</a:t>
            </a:r>
            <a:endParaRPr lang="en-US"/>
          </a:p>
        </p:txBody>
      </p:sp>
      <p:sp>
        <p:nvSpPr>
          <p:cNvPr id="135" name="Google Shape;135;p13"/>
          <p:cNvSpPr txBox="1">
            <a:spLocks noGrp="1"/>
          </p:cNvSpPr>
          <p:nvPr>
            <p:ph type="subTitle" idx="1"/>
          </p:nvPr>
        </p:nvSpPr>
        <p:spPr>
          <a:xfrm>
            <a:off x="3758862" y="3836578"/>
            <a:ext cx="3470700" cy="506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US"/>
              <a:t>A focus on Hilton Hotels marketing strategy.</a:t>
            </a:r>
            <a:endParaRPr lang="en-US"/>
          </a:p>
          <a:p>
            <a:pPr marL="0" lvl="0" indent="0" algn="l" rtl="0">
              <a:spcBef>
                <a:spcPts val="0"/>
              </a:spcBef>
              <a:spcAft>
                <a:spcPts val="0"/>
              </a:spcAft>
              <a:buNone/>
            </a:pPr>
            <a:endParaRPr lang="en-US"/>
          </a:p>
        </p:txBody>
      </p:sp>
    </p:spTree>
  </p:cSld>
  <p:clrMapOvr>
    <a:masterClrMapping/>
  </p:clrMapOvr>
  <p:transition spd="slow" advClick="0" advTm="8000">
    <p:split orient="vert"/>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4"/>
          <p:cNvSpPr txBox="1">
            <a:spLocks noGrp="1"/>
          </p:cNvSpPr>
          <p:nvPr>
            <p:ph type="title"/>
          </p:nvPr>
        </p:nvSpPr>
        <p:spPr>
          <a:xfrm>
            <a:off x="829900" y="65175"/>
            <a:ext cx="7038900" cy="914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US"/>
              <a:t>Understanding the benefits of social media as a marketing tool:</a:t>
            </a:r>
            <a:endParaRPr lang="en-US"/>
          </a:p>
        </p:txBody>
      </p:sp>
      <p:sp>
        <p:nvSpPr>
          <p:cNvPr id="142" name="Google Shape;142;p14"/>
          <p:cNvSpPr txBox="1">
            <a:spLocks noGrp="1"/>
          </p:cNvSpPr>
          <p:nvPr>
            <p:ph type="body" idx="1"/>
          </p:nvPr>
        </p:nvSpPr>
        <p:spPr>
          <a:xfrm>
            <a:off x="261225" y="1390100"/>
            <a:ext cx="5893200" cy="27027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None/>
            </a:pPr>
            <a:r>
              <a:rPr lang="en-US" sz="1100" b="1">
                <a:latin typeface="Arial" panose="020B0604020202020204"/>
                <a:ea typeface="Arial" panose="020B0604020202020204"/>
                <a:cs typeface="Arial" panose="020B0604020202020204"/>
                <a:sym typeface="Arial" panose="020B0604020202020204"/>
              </a:rPr>
              <a:t>According to Neal Schaffer: ‘’understanding the latest social media marketing statistics is critical to your marketing success today.’’ (</a:t>
            </a:r>
            <a:r>
              <a:rPr lang="en-US" sz="1100">
                <a:latin typeface="Roboto" panose="02000000000000000000"/>
                <a:ea typeface="Roboto" panose="02000000000000000000"/>
                <a:cs typeface="Roboto" panose="02000000000000000000"/>
                <a:sym typeface="Roboto" panose="02000000000000000000"/>
              </a:rPr>
              <a:t>Schaffer, N. 2022)</a:t>
            </a:r>
            <a:endParaRPr sz="1100">
              <a:latin typeface="Roboto" panose="02000000000000000000"/>
              <a:ea typeface="Roboto" panose="02000000000000000000"/>
              <a:cs typeface="Roboto" panose="02000000000000000000"/>
              <a:sym typeface="Roboto" panose="02000000000000000000"/>
            </a:endParaRPr>
          </a:p>
          <a:p>
            <a:pPr marL="0" lvl="0" indent="0" algn="l" rtl="0">
              <a:spcBef>
                <a:spcPts val="0"/>
              </a:spcBef>
              <a:spcAft>
                <a:spcPts val="0"/>
              </a:spcAft>
              <a:buNone/>
            </a:pPr>
            <a:r>
              <a:rPr lang="en-US" sz="1100" b="1">
                <a:latin typeface="Arial" panose="020B0604020202020204"/>
                <a:ea typeface="Arial" panose="020B0604020202020204"/>
                <a:cs typeface="Arial" panose="020B0604020202020204"/>
                <a:sym typeface="Arial" panose="020B0604020202020204"/>
              </a:rPr>
              <a:t>’’Now more than ever, if you aren’t marketing on at least one social network, you are missing out on a lot of sales. In fact, you’re probably falling behind in your marketing campaign efforts.’’ </a:t>
            </a:r>
            <a:endParaRPr sz="1100" b="1">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sz="1100" b="1">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r>
              <a:rPr lang="en-US" sz="1100" b="1">
                <a:latin typeface="Arial" panose="020B0604020202020204"/>
                <a:ea typeface="Arial" panose="020B0604020202020204"/>
                <a:cs typeface="Arial" panose="020B0604020202020204"/>
                <a:sym typeface="Arial" panose="020B0604020202020204"/>
              </a:rPr>
              <a:t>Further data showed that:</a:t>
            </a:r>
            <a:endParaRPr sz="1100" b="1">
              <a:latin typeface="Arial" panose="020B0604020202020204"/>
              <a:ea typeface="Arial" panose="020B0604020202020204"/>
              <a:cs typeface="Arial" panose="020B0604020202020204"/>
              <a:sym typeface="Arial" panose="020B0604020202020204"/>
            </a:endParaRPr>
          </a:p>
          <a:p>
            <a:pPr marL="457200" lvl="0" indent="-298450" algn="l" rtl="0">
              <a:spcBef>
                <a:spcPts val="0"/>
              </a:spcBef>
              <a:spcAft>
                <a:spcPts val="0"/>
              </a:spcAft>
              <a:buSzPts val="1100"/>
              <a:buFont typeface="Arial" panose="020B0604020202020204"/>
              <a:buChar char="●"/>
            </a:pPr>
            <a:r>
              <a:rPr lang="en-US" sz="1100" b="1">
                <a:latin typeface="Arial" panose="020B0604020202020204"/>
                <a:ea typeface="Arial" panose="020B0604020202020204"/>
                <a:cs typeface="Arial" panose="020B0604020202020204"/>
                <a:sym typeface="Arial" panose="020B0604020202020204"/>
              </a:rPr>
              <a:t>Between 2021 and 2022, social media users </a:t>
            </a:r>
            <a:r>
              <a:rPr lang="en-US" sz="1100" b="1">
                <a:uFill>
                  <a:noFill/>
                </a:uFill>
                <a:latin typeface="Arial" panose="020B0604020202020204"/>
                <a:ea typeface="Arial" panose="020B0604020202020204"/>
                <a:cs typeface="Arial" panose="020B0604020202020204"/>
                <a:sym typeface="Arial" panose="020B0604020202020204"/>
                <a:hlinkClick r:id="rId1"/>
              </a:rPr>
              <a:t>increased by over 10%</a:t>
            </a:r>
            <a:r>
              <a:rPr lang="en-US" sz="1100" b="1">
                <a:latin typeface="Arial" panose="020B0604020202020204"/>
                <a:ea typeface="Arial" panose="020B0604020202020204"/>
                <a:cs typeface="Arial" panose="020B0604020202020204"/>
                <a:sym typeface="Arial" panose="020B0604020202020204"/>
              </a:rPr>
              <a:t>. </a:t>
            </a:r>
            <a:endParaRPr sz="1100" b="1">
              <a:latin typeface="Arial" panose="020B0604020202020204"/>
              <a:ea typeface="Arial" panose="020B0604020202020204"/>
              <a:cs typeface="Arial" panose="020B0604020202020204"/>
              <a:sym typeface="Arial" panose="020B0604020202020204"/>
            </a:endParaRPr>
          </a:p>
          <a:p>
            <a:pPr marL="457200" lvl="0" indent="-298450" algn="l" rtl="0">
              <a:spcBef>
                <a:spcPts val="0"/>
              </a:spcBef>
              <a:spcAft>
                <a:spcPts val="0"/>
              </a:spcAft>
              <a:buSzPts val="1100"/>
              <a:buFont typeface="Arial" panose="020B0604020202020204"/>
              <a:buChar char="●"/>
            </a:pPr>
            <a:r>
              <a:rPr lang="en-US" sz="1100" b="1">
                <a:latin typeface="Arial" panose="020B0604020202020204"/>
                <a:ea typeface="Arial" panose="020B0604020202020204"/>
                <a:cs typeface="Arial" panose="020B0604020202020204"/>
                <a:sym typeface="Arial" panose="020B0604020202020204"/>
              </a:rPr>
              <a:t>This represents more than 376 million new users and a total social media reach of 4.62 billion.</a:t>
            </a:r>
            <a:endParaRPr sz="1100" b="1">
              <a:latin typeface="Arial" panose="020B0604020202020204"/>
              <a:ea typeface="Arial" panose="020B0604020202020204"/>
              <a:cs typeface="Arial" panose="020B0604020202020204"/>
              <a:sym typeface="Arial" panose="020B0604020202020204"/>
            </a:endParaRPr>
          </a:p>
          <a:p>
            <a:pPr marL="457200" lvl="0" indent="-298450" algn="l" rtl="0">
              <a:spcBef>
                <a:spcPts val="0"/>
              </a:spcBef>
              <a:spcAft>
                <a:spcPts val="0"/>
              </a:spcAft>
              <a:buSzPts val="1100"/>
              <a:buFont typeface="Arial" panose="020B0604020202020204"/>
              <a:buChar char="●"/>
            </a:pPr>
            <a:r>
              <a:rPr lang="en-US" sz="1100" b="1">
                <a:latin typeface="Arial" panose="020B0604020202020204"/>
                <a:ea typeface="Arial" panose="020B0604020202020204"/>
                <a:cs typeface="Arial" panose="020B0604020202020204"/>
                <a:sym typeface="Arial" panose="020B0604020202020204"/>
              </a:rPr>
              <a:t>By using social media you can get a much higher engagement rate on posts by </a:t>
            </a:r>
            <a:r>
              <a:rPr lang="en-US" sz="1100" b="1">
                <a:uFill>
                  <a:noFill/>
                </a:uFill>
                <a:latin typeface="Arial" panose="020B0604020202020204"/>
                <a:ea typeface="Arial" panose="020B0604020202020204"/>
                <a:cs typeface="Arial" panose="020B0604020202020204"/>
                <a:sym typeface="Arial" panose="020B0604020202020204"/>
                <a:hlinkClick r:id="rId2"/>
              </a:rPr>
              <a:t>tagging them with another location (79%) or user (56%)</a:t>
            </a:r>
            <a:r>
              <a:rPr lang="en-US" sz="1100" b="1">
                <a:latin typeface="Arial" panose="020B0604020202020204"/>
                <a:ea typeface="Arial" panose="020B0604020202020204"/>
                <a:cs typeface="Arial" panose="020B0604020202020204"/>
                <a:sym typeface="Arial" panose="020B0604020202020204"/>
              </a:rPr>
              <a:t>, as well as sharing branded video content is popular, with </a:t>
            </a:r>
            <a:r>
              <a:rPr lang="en-US" sz="1100" b="1">
                <a:uFill>
                  <a:noFill/>
                </a:uFill>
                <a:latin typeface="Arial" panose="020B0604020202020204"/>
                <a:ea typeface="Arial" panose="020B0604020202020204"/>
                <a:cs typeface="Arial" panose="020B0604020202020204"/>
                <a:sym typeface="Arial" panose="020B0604020202020204"/>
                <a:hlinkClick r:id="rId3"/>
              </a:rPr>
              <a:t>74% of customers</a:t>
            </a:r>
            <a:r>
              <a:rPr lang="en-US" sz="1100" b="1">
                <a:latin typeface="Arial" panose="020B0604020202020204"/>
                <a:ea typeface="Arial" panose="020B0604020202020204"/>
                <a:cs typeface="Arial" panose="020B0604020202020204"/>
                <a:sym typeface="Arial" panose="020B0604020202020204"/>
              </a:rPr>
              <a:t> doing so.</a:t>
            </a:r>
            <a:endParaRPr sz="1100" b="1">
              <a:latin typeface="Arial" panose="020B0604020202020204"/>
              <a:ea typeface="Arial" panose="020B0604020202020204"/>
              <a:cs typeface="Arial" panose="020B0604020202020204"/>
              <a:sym typeface="Arial" panose="020B0604020202020204"/>
            </a:endParaRPr>
          </a:p>
          <a:p>
            <a:pPr marL="457200" lvl="0" indent="-298450" algn="l" rtl="0">
              <a:spcBef>
                <a:spcPts val="0"/>
              </a:spcBef>
              <a:spcAft>
                <a:spcPts val="0"/>
              </a:spcAft>
              <a:buSzPts val="1100"/>
              <a:buFont typeface="Arial" panose="020B0604020202020204"/>
              <a:buChar char="●"/>
            </a:pPr>
            <a:r>
              <a:rPr lang="en-US" sz="1100" b="1">
                <a:latin typeface="Arial" panose="020B0604020202020204"/>
                <a:ea typeface="Arial" panose="020B0604020202020204"/>
                <a:cs typeface="Arial" panose="020B0604020202020204"/>
                <a:sym typeface="Arial" panose="020B0604020202020204"/>
              </a:rPr>
              <a:t>Videos posted on social media have earned new customers for </a:t>
            </a:r>
            <a:r>
              <a:rPr lang="en-US" sz="1100" b="1">
                <a:uFill>
                  <a:noFill/>
                </a:uFill>
                <a:latin typeface="Arial" panose="020B0604020202020204"/>
                <a:ea typeface="Arial" panose="020B0604020202020204"/>
                <a:cs typeface="Arial" panose="020B0604020202020204"/>
                <a:sym typeface="Arial" panose="020B0604020202020204"/>
                <a:hlinkClick r:id="rId4"/>
              </a:rPr>
              <a:t>93% of brands</a:t>
            </a:r>
            <a:r>
              <a:rPr lang="en-US" sz="1100" b="1">
                <a:latin typeface="Arial" panose="020B0604020202020204"/>
                <a:ea typeface="Arial" panose="020B0604020202020204"/>
                <a:cs typeface="Arial" panose="020B0604020202020204"/>
                <a:sym typeface="Arial" panose="020B0604020202020204"/>
              </a:rPr>
              <a:t>.</a:t>
            </a:r>
            <a:r>
              <a:rPr lang="en-US" sz="1100" b="1">
                <a:solidFill>
                  <a:srgbClr val="000000"/>
                </a:solidFill>
                <a:latin typeface="Arial" panose="020B0604020202020204"/>
                <a:ea typeface="Arial" panose="020B0604020202020204"/>
                <a:cs typeface="Arial" panose="020B0604020202020204"/>
                <a:sym typeface="Arial" panose="020B0604020202020204"/>
              </a:rPr>
              <a:t> </a:t>
            </a:r>
            <a:endParaRPr sz="1100" b="1">
              <a:solidFill>
                <a:srgbClr val="000000"/>
              </a:solidFill>
              <a:latin typeface="Arial" panose="020B0604020202020204"/>
              <a:ea typeface="Arial" panose="020B0604020202020204"/>
              <a:cs typeface="Arial" panose="020B0604020202020204"/>
              <a:sym typeface="Arial" panose="020B0604020202020204"/>
            </a:endParaRPr>
          </a:p>
          <a:p>
            <a:pPr marL="457200" lvl="0" indent="0" algn="l" rtl="0">
              <a:spcBef>
                <a:spcPts val="0"/>
              </a:spcBef>
              <a:spcAft>
                <a:spcPts val="0"/>
              </a:spcAft>
              <a:buNone/>
            </a:pPr>
            <a:endParaRPr sz="1100" b="1">
              <a:latin typeface="Arial" panose="020B0604020202020204"/>
              <a:ea typeface="Arial" panose="020B0604020202020204"/>
              <a:cs typeface="Arial" panose="020B0604020202020204"/>
              <a:sym typeface="Arial" panose="020B0604020202020204"/>
            </a:endParaRPr>
          </a:p>
        </p:txBody>
      </p:sp>
    </p:spTree>
  </p:cSld>
  <p:clrMapOvr>
    <a:masterClrMapping/>
  </p:clrMapOvr>
  <p:transition spd="slow" advClick="0" advTm="55000">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US"/>
              <a:t>Benefits of social media as marketing tool:</a:t>
            </a:r>
            <a:endParaRPr lang="en-US"/>
          </a:p>
        </p:txBody>
      </p:sp>
      <p:sp>
        <p:nvSpPr>
          <p:cNvPr id="149" name="Google Shape;149;p15"/>
          <p:cNvSpPr txBox="1">
            <a:spLocks noGrp="1"/>
          </p:cNvSpPr>
          <p:nvPr>
            <p:ph type="body" idx="1"/>
          </p:nvPr>
        </p:nvSpPr>
        <p:spPr>
          <a:xfrm>
            <a:off x="745625" y="1251125"/>
            <a:ext cx="7873200" cy="35637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None/>
            </a:pPr>
            <a:r>
              <a:rPr lang="en-US" sz="1100" b="1">
                <a:latin typeface="Arial" panose="020B0604020202020204"/>
                <a:ea typeface="Arial" panose="020B0604020202020204"/>
                <a:cs typeface="Arial" panose="020B0604020202020204"/>
                <a:sym typeface="Arial" panose="020B0604020202020204"/>
              </a:rPr>
              <a:t>According to Adobe blog, ‘’social media marketing is the use of social media websites and platforms to promote products and services and connect with audiences.’’ (</a:t>
            </a:r>
            <a:r>
              <a:rPr lang="en-US" sz="1050">
                <a:latin typeface="Roboto" panose="02000000000000000000"/>
                <a:ea typeface="Roboto" panose="02000000000000000000"/>
                <a:cs typeface="Roboto" panose="02000000000000000000"/>
                <a:sym typeface="Roboto" panose="02000000000000000000"/>
              </a:rPr>
              <a:t>Abode Experience Cloud Blog, 2022.)</a:t>
            </a:r>
            <a:endParaRPr sz="1050">
              <a:latin typeface="Roboto" panose="02000000000000000000"/>
              <a:ea typeface="Roboto" panose="02000000000000000000"/>
              <a:cs typeface="Roboto" panose="02000000000000000000"/>
              <a:sym typeface="Roboto" panose="02000000000000000000"/>
            </a:endParaRPr>
          </a:p>
          <a:p>
            <a:pPr marL="0" lvl="0" indent="0" algn="l" rtl="0">
              <a:spcBef>
                <a:spcPts val="0"/>
              </a:spcBef>
              <a:spcAft>
                <a:spcPts val="0"/>
              </a:spcAft>
              <a:buNone/>
            </a:pPr>
            <a:r>
              <a:rPr lang="en-US" sz="1100" b="1">
                <a:latin typeface="Arial" panose="020B0604020202020204"/>
                <a:ea typeface="Arial" panose="020B0604020202020204"/>
                <a:cs typeface="Arial" panose="020B0604020202020204"/>
                <a:sym typeface="Arial" panose="020B0604020202020204"/>
              </a:rPr>
              <a:t>The same blog also states a list of benefits as follows:</a:t>
            </a:r>
            <a:endParaRPr sz="1100" b="1">
              <a:latin typeface="Arial" panose="020B0604020202020204"/>
              <a:ea typeface="Arial" panose="020B0604020202020204"/>
              <a:cs typeface="Arial" panose="020B0604020202020204"/>
              <a:sym typeface="Arial" panose="020B0604020202020204"/>
            </a:endParaRPr>
          </a:p>
          <a:p>
            <a:pPr marL="457200" lvl="0" indent="-298450" algn="l" rtl="0">
              <a:spcBef>
                <a:spcPts val="1500"/>
              </a:spcBef>
              <a:spcAft>
                <a:spcPts val="0"/>
              </a:spcAft>
              <a:buSzPts val="1100"/>
              <a:buFont typeface="Trebuchet MS" panose="020B0603020202020204"/>
              <a:buChar char="●"/>
            </a:pPr>
            <a:r>
              <a:rPr lang="en-US" sz="1100" b="1">
                <a:latin typeface="Arial" panose="020B0604020202020204"/>
                <a:ea typeface="Arial" panose="020B0604020202020204"/>
                <a:cs typeface="Arial" panose="020B0604020202020204"/>
                <a:sym typeface="Arial" panose="020B0604020202020204"/>
              </a:rPr>
              <a:t>‘’</a:t>
            </a:r>
            <a:r>
              <a:rPr lang="en-US" sz="1100" b="1">
                <a:uFill>
                  <a:noFill/>
                </a:uFill>
                <a:latin typeface="Trebuchet MS" panose="020B0603020202020204"/>
                <a:ea typeface="Trebuchet MS" panose="020B0603020202020204"/>
                <a:cs typeface="Trebuchet MS" panose="020B0603020202020204"/>
                <a:sym typeface="Trebuchet MS" panose="020B0603020202020204"/>
                <a:hlinkClick r:id="rId1"/>
              </a:rPr>
              <a:t>Improve your brand</a:t>
            </a:r>
            <a:endParaRPr sz="1100" b="1">
              <a:latin typeface="Trebuchet MS" panose="020B0603020202020204"/>
              <a:ea typeface="Trebuchet MS" panose="020B0603020202020204"/>
              <a:cs typeface="Trebuchet MS" panose="020B0603020202020204"/>
              <a:sym typeface="Trebuchet MS" panose="020B0603020202020204"/>
            </a:endParaRPr>
          </a:p>
          <a:p>
            <a:pPr marL="457200" lvl="0" indent="-298450" algn="l" rtl="0">
              <a:spcBef>
                <a:spcPts val="0"/>
              </a:spcBef>
              <a:spcAft>
                <a:spcPts val="0"/>
              </a:spcAft>
              <a:buSzPts val="1100"/>
              <a:buFont typeface="Trebuchet MS" panose="020B0603020202020204"/>
              <a:buChar char="●"/>
            </a:pPr>
            <a:r>
              <a:rPr lang="en-US" sz="1100" b="1">
                <a:uFill>
                  <a:noFill/>
                </a:uFill>
                <a:latin typeface="Trebuchet MS" panose="020B0603020202020204"/>
                <a:ea typeface="Trebuchet MS" panose="020B0603020202020204"/>
                <a:cs typeface="Trebuchet MS" panose="020B0603020202020204"/>
                <a:sym typeface="Trebuchet MS" panose="020B0603020202020204"/>
                <a:hlinkClick r:id="rId2"/>
              </a:rPr>
              <a:t>Engage the audience</a:t>
            </a:r>
            <a:endParaRPr sz="1100" b="1">
              <a:latin typeface="Trebuchet MS" panose="020B0603020202020204"/>
              <a:ea typeface="Trebuchet MS" panose="020B0603020202020204"/>
              <a:cs typeface="Trebuchet MS" panose="020B0603020202020204"/>
              <a:sym typeface="Trebuchet MS" panose="020B0603020202020204"/>
            </a:endParaRPr>
          </a:p>
          <a:p>
            <a:pPr marL="457200" lvl="0" indent="-298450" algn="l" rtl="0">
              <a:spcBef>
                <a:spcPts val="0"/>
              </a:spcBef>
              <a:spcAft>
                <a:spcPts val="0"/>
              </a:spcAft>
              <a:buSzPts val="1100"/>
              <a:buFont typeface="Trebuchet MS" panose="020B0603020202020204"/>
              <a:buChar char="●"/>
            </a:pPr>
            <a:r>
              <a:rPr lang="en-US" sz="1100" b="1">
                <a:uFill>
                  <a:noFill/>
                </a:uFill>
                <a:latin typeface="Trebuchet MS" panose="020B0603020202020204"/>
                <a:ea typeface="Trebuchet MS" panose="020B0603020202020204"/>
                <a:cs typeface="Trebuchet MS" panose="020B0603020202020204"/>
                <a:sym typeface="Trebuchet MS" panose="020B0603020202020204"/>
                <a:hlinkClick r:id="rId3"/>
              </a:rPr>
              <a:t>Promote customer service</a:t>
            </a:r>
            <a:endParaRPr sz="1100" b="1">
              <a:latin typeface="Trebuchet MS" panose="020B0603020202020204"/>
              <a:ea typeface="Trebuchet MS" panose="020B0603020202020204"/>
              <a:cs typeface="Trebuchet MS" panose="020B0603020202020204"/>
              <a:sym typeface="Trebuchet MS" panose="020B0603020202020204"/>
            </a:endParaRPr>
          </a:p>
          <a:p>
            <a:pPr marL="457200" lvl="0" indent="-298450" algn="l" rtl="0">
              <a:spcBef>
                <a:spcPts val="0"/>
              </a:spcBef>
              <a:spcAft>
                <a:spcPts val="0"/>
              </a:spcAft>
              <a:buSzPts val="1100"/>
              <a:buFont typeface="Trebuchet MS" panose="020B0603020202020204"/>
              <a:buChar char="●"/>
            </a:pPr>
            <a:r>
              <a:rPr lang="en-US" sz="1100" b="1">
                <a:uFill>
                  <a:noFill/>
                </a:uFill>
                <a:latin typeface="Trebuchet MS" panose="020B0603020202020204"/>
                <a:ea typeface="Trebuchet MS" panose="020B0603020202020204"/>
                <a:cs typeface="Trebuchet MS" panose="020B0603020202020204"/>
                <a:sym typeface="Trebuchet MS" panose="020B0603020202020204"/>
                <a:hlinkClick r:id="rId4"/>
              </a:rPr>
              <a:t>Impact sales and conversion rates</a:t>
            </a:r>
            <a:endParaRPr sz="1100" b="1">
              <a:latin typeface="Trebuchet MS" panose="020B0603020202020204"/>
              <a:ea typeface="Trebuchet MS" panose="020B0603020202020204"/>
              <a:cs typeface="Trebuchet MS" panose="020B0603020202020204"/>
              <a:sym typeface="Trebuchet MS" panose="020B0603020202020204"/>
            </a:endParaRPr>
          </a:p>
          <a:p>
            <a:pPr marL="457200" lvl="0" indent="-298450" algn="l" rtl="0">
              <a:spcBef>
                <a:spcPts val="0"/>
              </a:spcBef>
              <a:spcAft>
                <a:spcPts val="0"/>
              </a:spcAft>
              <a:buSzPts val="1100"/>
              <a:buFont typeface="Trebuchet MS" panose="020B0603020202020204"/>
              <a:buChar char="●"/>
            </a:pPr>
            <a:r>
              <a:rPr lang="en-US" sz="1100" b="1">
                <a:uFill>
                  <a:noFill/>
                </a:uFill>
                <a:latin typeface="Trebuchet MS" panose="020B0603020202020204"/>
                <a:ea typeface="Trebuchet MS" panose="020B0603020202020204"/>
                <a:cs typeface="Trebuchet MS" panose="020B0603020202020204"/>
                <a:sym typeface="Trebuchet MS" panose="020B0603020202020204"/>
                <a:hlinkClick r:id="rId5"/>
              </a:rPr>
              <a:t>Become a thought leader</a:t>
            </a:r>
            <a:endParaRPr sz="1100" b="1">
              <a:latin typeface="Trebuchet MS" panose="020B0603020202020204"/>
              <a:ea typeface="Trebuchet MS" panose="020B0603020202020204"/>
              <a:cs typeface="Trebuchet MS" panose="020B0603020202020204"/>
              <a:sym typeface="Trebuchet MS" panose="020B0603020202020204"/>
            </a:endParaRPr>
          </a:p>
          <a:p>
            <a:pPr marL="457200" lvl="0" indent="-298450" algn="l" rtl="0">
              <a:spcBef>
                <a:spcPts val="0"/>
              </a:spcBef>
              <a:spcAft>
                <a:spcPts val="0"/>
              </a:spcAft>
              <a:buSzPts val="1100"/>
              <a:buFont typeface="Trebuchet MS" panose="020B0603020202020204"/>
              <a:buChar char="●"/>
            </a:pPr>
            <a:r>
              <a:rPr lang="en-US" sz="1100" b="1">
                <a:uFill>
                  <a:noFill/>
                </a:uFill>
                <a:latin typeface="Trebuchet MS" panose="020B0603020202020204"/>
                <a:ea typeface="Trebuchet MS" panose="020B0603020202020204"/>
                <a:cs typeface="Trebuchet MS" panose="020B0603020202020204"/>
                <a:sym typeface="Trebuchet MS" panose="020B0603020202020204"/>
                <a:hlinkClick r:id="rId6"/>
              </a:rPr>
              <a:t>Study the competition</a:t>
            </a:r>
            <a:endParaRPr sz="1100" b="1">
              <a:latin typeface="Trebuchet MS" panose="020B0603020202020204"/>
              <a:ea typeface="Trebuchet MS" panose="020B0603020202020204"/>
              <a:cs typeface="Trebuchet MS" panose="020B0603020202020204"/>
              <a:sym typeface="Trebuchet MS" panose="020B0603020202020204"/>
            </a:endParaRPr>
          </a:p>
          <a:p>
            <a:pPr marL="457200" lvl="0" indent="-298450" algn="l" rtl="0">
              <a:spcBef>
                <a:spcPts val="0"/>
              </a:spcBef>
              <a:spcAft>
                <a:spcPts val="0"/>
              </a:spcAft>
              <a:buSzPts val="1100"/>
              <a:buFont typeface="Trebuchet MS" panose="020B0603020202020204"/>
              <a:buChar char="●"/>
            </a:pPr>
            <a:r>
              <a:rPr lang="en-US" sz="1100" b="1">
                <a:uFill>
                  <a:noFill/>
                </a:uFill>
                <a:latin typeface="Trebuchet MS" panose="020B0603020202020204"/>
                <a:ea typeface="Trebuchet MS" panose="020B0603020202020204"/>
                <a:cs typeface="Trebuchet MS" panose="020B0603020202020204"/>
                <a:sym typeface="Trebuchet MS" panose="020B0603020202020204"/>
                <a:hlinkClick r:id="rId7"/>
              </a:rPr>
              <a:t>Improve SERP presence</a:t>
            </a:r>
            <a:endParaRPr sz="1100" b="1">
              <a:latin typeface="Trebuchet MS" panose="020B0603020202020204"/>
              <a:ea typeface="Trebuchet MS" panose="020B0603020202020204"/>
              <a:cs typeface="Trebuchet MS" panose="020B0603020202020204"/>
              <a:sym typeface="Trebuchet MS" panose="020B0603020202020204"/>
            </a:endParaRPr>
          </a:p>
          <a:p>
            <a:pPr marL="457200" lvl="0" indent="-298450" algn="l" rtl="0">
              <a:spcBef>
                <a:spcPts val="0"/>
              </a:spcBef>
              <a:spcAft>
                <a:spcPts val="0"/>
              </a:spcAft>
              <a:buSzPts val="1100"/>
              <a:buFont typeface="Trebuchet MS" panose="020B0603020202020204"/>
              <a:buChar char="●"/>
            </a:pPr>
            <a:r>
              <a:rPr lang="en-US" sz="1100" b="1">
                <a:uFill>
                  <a:noFill/>
                </a:uFill>
                <a:latin typeface="Trebuchet MS" panose="020B0603020202020204"/>
                <a:ea typeface="Trebuchet MS" panose="020B0603020202020204"/>
                <a:cs typeface="Trebuchet MS" panose="020B0603020202020204"/>
                <a:sym typeface="Trebuchet MS" panose="020B0603020202020204"/>
                <a:hlinkClick r:id="rId8"/>
              </a:rPr>
              <a:t>Boost website traffic</a:t>
            </a:r>
            <a:endParaRPr sz="1100" b="1">
              <a:latin typeface="Trebuchet MS" panose="020B0603020202020204"/>
              <a:ea typeface="Trebuchet MS" panose="020B0603020202020204"/>
              <a:cs typeface="Trebuchet MS" panose="020B0603020202020204"/>
              <a:sym typeface="Trebuchet MS" panose="020B0603020202020204"/>
            </a:endParaRPr>
          </a:p>
          <a:p>
            <a:pPr marL="457200" lvl="0" indent="-298450" algn="l" rtl="0">
              <a:spcBef>
                <a:spcPts val="0"/>
              </a:spcBef>
              <a:spcAft>
                <a:spcPts val="0"/>
              </a:spcAft>
              <a:buSzPts val="1100"/>
              <a:buFont typeface="Trebuchet MS" panose="020B0603020202020204"/>
              <a:buChar char="●"/>
            </a:pPr>
            <a:r>
              <a:rPr lang="en-US" sz="1100" b="1">
                <a:uFill>
                  <a:noFill/>
                </a:uFill>
                <a:latin typeface="Trebuchet MS" panose="020B0603020202020204"/>
                <a:ea typeface="Trebuchet MS" panose="020B0603020202020204"/>
                <a:cs typeface="Trebuchet MS" panose="020B0603020202020204"/>
                <a:sym typeface="Trebuchet MS" panose="020B0603020202020204"/>
                <a:hlinkClick r:id="rId9"/>
              </a:rPr>
              <a:t>Attract top-of-funnel leads</a:t>
            </a:r>
            <a:endParaRPr sz="1100" b="1">
              <a:latin typeface="Trebuchet MS" panose="020B0603020202020204"/>
              <a:ea typeface="Trebuchet MS" panose="020B0603020202020204"/>
              <a:cs typeface="Trebuchet MS" panose="020B0603020202020204"/>
              <a:sym typeface="Trebuchet MS" panose="020B0603020202020204"/>
            </a:endParaRPr>
          </a:p>
          <a:p>
            <a:pPr marL="457200" lvl="0" indent="-298450" algn="l" rtl="0">
              <a:spcBef>
                <a:spcPts val="0"/>
              </a:spcBef>
              <a:spcAft>
                <a:spcPts val="0"/>
              </a:spcAft>
              <a:buSzPts val="1100"/>
              <a:buFont typeface="Trebuchet MS" panose="020B0603020202020204"/>
              <a:buChar char="●"/>
            </a:pPr>
            <a:r>
              <a:rPr lang="en-US" sz="1100" b="1">
                <a:uFill>
                  <a:noFill/>
                </a:uFill>
                <a:latin typeface="Trebuchet MS" panose="020B0603020202020204"/>
                <a:ea typeface="Trebuchet MS" panose="020B0603020202020204"/>
                <a:cs typeface="Trebuchet MS" panose="020B0603020202020204"/>
                <a:sym typeface="Trebuchet MS" panose="020B0603020202020204"/>
                <a:hlinkClick r:id="rId10"/>
              </a:rPr>
              <a:t>Earn greater ROI</a:t>
            </a:r>
            <a:endParaRPr sz="1100" b="1">
              <a:latin typeface="Trebuchet MS" panose="020B0603020202020204"/>
              <a:ea typeface="Trebuchet MS" panose="020B0603020202020204"/>
              <a:cs typeface="Trebuchet MS" panose="020B0603020202020204"/>
              <a:sym typeface="Trebuchet MS" panose="020B0603020202020204"/>
            </a:endParaRPr>
          </a:p>
          <a:p>
            <a:pPr marL="457200" lvl="0" indent="-298450" algn="l" rtl="0">
              <a:spcBef>
                <a:spcPts val="0"/>
              </a:spcBef>
              <a:spcAft>
                <a:spcPts val="0"/>
              </a:spcAft>
              <a:buSzPts val="1100"/>
              <a:buFont typeface="Trebuchet MS" panose="020B0603020202020204"/>
              <a:buChar char="●"/>
            </a:pPr>
            <a:r>
              <a:rPr lang="en-US" sz="1100" b="1">
                <a:uFill>
                  <a:noFill/>
                </a:uFill>
                <a:latin typeface="Trebuchet MS" panose="020B0603020202020204"/>
                <a:ea typeface="Trebuchet MS" panose="020B0603020202020204"/>
                <a:cs typeface="Trebuchet MS" panose="020B0603020202020204"/>
                <a:sym typeface="Trebuchet MS" panose="020B0603020202020204"/>
                <a:hlinkClick r:id="rId11"/>
              </a:rPr>
              <a:t>Retarget missed customers</a:t>
            </a:r>
            <a:endParaRPr sz="1100" b="1">
              <a:latin typeface="Trebuchet MS" panose="020B0603020202020204"/>
              <a:ea typeface="Trebuchet MS" panose="020B0603020202020204"/>
              <a:cs typeface="Trebuchet MS" panose="020B0603020202020204"/>
              <a:sym typeface="Trebuchet MS" panose="020B0603020202020204"/>
            </a:endParaRPr>
          </a:p>
          <a:p>
            <a:pPr marL="457200" lvl="0" indent="-298450" algn="l" rtl="0">
              <a:spcBef>
                <a:spcPts val="0"/>
              </a:spcBef>
              <a:spcAft>
                <a:spcPts val="0"/>
              </a:spcAft>
              <a:buSzPts val="1100"/>
              <a:buFont typeface="Trebuchet MS" panose="020B0603020202020204"/>
              <a:buChar char="●"/>
            </a:pPr>
            <a:r>
              <a:rPr lang="en-US" sz="1100" b="1">
                <a:uFill>
                  <a:noFill/>
                </a:uFill>
                <a:latin typeface="Trebuchet MS" panose="020B0603020202020204"/>
                <a:ea typeface="Trebuchet MS" panose="020B0603020202020204"/>
                <a:cs typeface="Trebuchet MS" panose="020B0603020202020204"/>
                <a:sym typeface="Trebuchet MS" panose="020B0603020202020204"/>
                <a:hlinkClick r:id="rId12"/>
              </a:rPr>
              <a:t>Learn about your audience</a:t>
            </a:r>
            <a:endParaRPr sz="1100" b="1">
              <a:latin typeface="Trebuchet MS" panose="020B0603020202020204"/>
              <a:ea typeface="Trebuchet MS" panose="020B0603020202020204"/>
              <a:cs typeface="Trebuchet MS" panose="020B0603020202020204"/>
              <a:sym typeface="Trebuchet MS" panose="020B0603020202020204"/>
            </a:endParaRPr>
          </a:p>
          <a:p>
            <a:pPr marL="457200" lvl="0" indent="-298450" algn="l" rtl="0">
              <a:spcBef>
                <a:spcPts val="0"/>
              </a:spcBef>
              <a:spcAft>
                <a:spcPts val="0"/>
              </a:spcAft>
              <a:buSzPts val="1100"/>
              <a:buFont typeface="Trebuchet MS" panose="020B0603020202020204"/>
              <a:buChar char="●"/>
            </a:pPr>
            <a:r>
              <a:rPr lang="en-US" sz="1100" b="1">
                <a:uFill>
                  <a:noFill/>
                </a:uFill>
                <a:latin typeface="Trebuchet MS" panose="020B0603020202020204"/>
                <a:ea typeface="Trebuchet MS" panose="020B0603020202020204"/>
                <a:cs typeface="Trebuchet MS" panose="020B0603020202020204"/>
                <a:sym typeface="Trebuchet MS" panose="020B0603020202020204"/>
                <a:hlinkClick r:id="rId13"/>
              </a:rPr>
              <a:t>Build partnerships</a:t>
            </a:r>
            <a:endParaRPr sz="1100" b="1">
              <a:latin typeface="Trebuchet MS" panose="020B0603020202020204"/>
              <a:ea typeface="Trebuchet MS" panose="020B0603020202020204"/>
              <a:cs typeface="Trebuchet MS" panose="020B0603020202020204"/>
              <a:sym typeface="Trebuchet MS" panose="020B0603020202020204"/>
            </a:endParaRPr>
          </a:p>
          <a:p>
            <a:pPr marL="457200" lvl="0" indent="-298450" algn="l" rtl="0">
              <a:spcBef>
                <a:spcPts val="0"/>
              </a:spcBef>
              <a:spcAft>
                <a:spcPts val="0"/>
              </a:spcAft>
              <a:buSzPts val="1100"/>
              <a:buFont typeface="Trebuchet MS" panose="020B0603020202020204"/>
              <a:buChar char="●"/>
            </a:pPr>
            <a:r>
              <a:rPr lang="en-US" sz="1100" b="1">
                <a:uFill>
                  <a:noFill/>
                </a:uFill>
                <a:latin typeface="Trebuchet MS" panose="020B0603020202020204"/>
                <a:ea typeface="Trebuchet MS" panose="020B0603020202020204"/>
                <a:cs typeface="Trebuchet MS" panose="020B0603020202020204"/>
                <a:sym typeface="Trebuchet MS" panose="020B0603020202020204"/>
                <a:hlinkClick r:id="rId14"/>
              </a:rPr>
              <a:t>Keep up with industry trends</a:t>
            </a:r>
            <a:endParaRPr sz="1100" b="1">
              <a:latin typeface="Trebuchet MS" panose="020B0603020202020204"/>
              <a:ea typeface="Trebuchet MS" panose="020B0603020202020204"/>
              <a:cs typeface="Trebuchet MS" panose="020B0603020202020204"/>
              <a:sym typeface="Trebuchet MS" panose="020B0603020202020204"/>
            </a:endParaRPr>
          </a:p>
          <a:p>
            <a:pPr marL="457200" lvl="0" indent="-298450" algn="l" rtl="0">
              <a:spcBef>
                <a:spcPts val="0"/>
              </a:spcBef>
              <a:spcAft>
                <a:spcPts val="0"/>
              </a:spcAft>
              <a:buSzPts val="1100"/>
              <a:buFont typeface="Trebuchet MS" panose="020B0603020202020204"/>
              <a:buChar char="●"/>
            </a:pPr>
            <a:r>
              <a:rPr lang="en-US" sz="1100" b="1">
                <a:uFill>
                  <a:noFill/>
                </a:uFill>
                <a:latin typeface="Trebuchet MS" panose="020B0603020202020204"/>
                <a:ea typeface="Trebuchet MS" panose="020B0603020202020204"/>
                <a:cs typeface="Trebuchet MS" panose="020B0603020202020204"/>
                <a:sym typeface="Trebuchet MS" panose="020B0603020202020204"/>
                <a:hlinkClick r:id="rId15"/>
              </a:rPr>
              <a:t>Acquire talent</a:t>
            </a:r>
            <a:r>
              <a:rPr lang="en-US" sz="1050">
                <a:latin typeface="Roboto" panose="02000000000000000000"/>
                <a:ea typeface="Roboto" panose="02000000000000000000"/>
                <a:cs typeface="Roboto" panose="02000000000000000000"/>
                <a:sym typeface="Roboto" panose="02000000000000000000"/>
              </a:rPr>
              <a:t>’’</a:t>
            </a:r>
            <a:endParaRPr sz="1050">
              <a:latin typeface="Roboto" panose="02000000000000000000"/>
              <a:ea typeface="Roboto" panose="02000000000000000000"/>
              <a:cs typeface="Roboto" panose="02000000000000000000"/>
              <a:sym typeface="Roboto" panose="02000000000000000000"/>
            </a:endParaRPr>
          </a:p>
        </p:txBody>
      </p:sp>
    </p:spTree>
  </p:cSld>
  <p:clrMapOvr>
    <a:masterClrMapping/>
  </p:clrMapOvr>
  <p:transition spd="slow" advClick="0" advTm="57000">
    <p:split orient="vert"/>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6"/>
          <p:cNvSpPr txBox="1">
            <a:spLocks noGrp="1"/>
          </p:cNvSpPr>
          <p:nvPr>
            <p:ph type="title"/>
          </p:nvPr>
        </p:nvSpPr>
        <p:spPr>
          <a:xfrm>
            <a:off x="2017850" y="115725"/>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US"/>
              <a:t>Hilton Hotels: marketing via social media</a:t>
            </a:r>
            <a:endParaRPr lang="en-US"/>
          </a:p>
        </p:txBody>
      </p:sp>
      <p:sp>
        <p:nvSpPr>
          <p:cNvPr id="156" name="Google Shape;156;p16"/>
          <p:cNvSpPr txBox="1">
            <a:spLocks noGrp="1"/>
          </p:cNvSpPr>
          <p:nvPr>
            <p:ph type="body" idx="1"/>
          </p:nvPr>
        </p:nvSpPr>
        <p:spPr>
          <a:xfrm>
            <a:off x="141125" y="587575"/>
            <a:ext cx="6544200" cy="4170300"/>
          </a:xfrm>
          <a:prstGeom prst="rect">
            <a:avLst/>
          </a:prstGeom>
        </p:spPr>
        <p:txBody>
          <a:bodyPr spcFirstLastPara="1" wrap="square" lIns="91425" tIns="91425" rIns="91425" bIns="91425" anchor="t" anchorCtr="0">
            <a:noAutofit/>
          </a:bodyPr>
          <a:lstStyle/>
          <a:p>
            <a:pPr marL="0" lvl="0" indent="0" algn="l" rtl="0">
              <a:spcBef>
                <a:spcPts val="1500"/>
              </a:spcBef>
              <a:spcAft>
                <a:spcPts val="0"/>
              </a:spcAft>
              <a:buSzPts val="770"/>
              <a:buNone/>
            </a:pPr>
            <a:r>
              <a:rPr lang="en-US" sz="770" b="1">
                <a:latin typeface="Arial" panose="020B0604020202020204"/>
                <a:ea typeface="Arial" panose="020B0604020202020204"/>
                <a:cs typeface="Arial" panose="020B0604020202020204"/>
                <a:sym typeface="Arial" panose="020B0604020202020204"/>
              </a:rPr>
              <a:t>In general, the Hilton suite of social media accounts have the following characteristics that make them really unique and engaging:</a:t>
            </a:r>
            <a:endParaRPr sz="770" b="1">
              <a:latin typeface="Arial" panose="020B0604020202020204"/>
              <a:ea typeface="Arial" panose="020B0604020202020204"/>
              <a:cs typeface="Arial" panose="020B0604020202020204"/>
              <a:sym typeface="Arial" panose="020B0604020202020204"/>
            </a:endParaRPr>
          </a:p>
          <a:p>
            <a:pPr marL="457200" lvl="0" indent="-281940" algn="l" rtl="0">
              <a:lnSpc>
                <a:spcPct val="147000"/>
              </a:lnSpc>
              <a:spcBef>
                <a:spcPts val="2400"/>
              </a:spcBef>
              <a:spcAft>
                <a:spcPts val="0"/>
              </a:spcAft>
              <a:buSzPts val="840"/>
              <a:buFont typeface="Arial" panose="020B0604020202020204"/>
              <a:buChar char="●"/>
            </a:pPr>
            <a:r>
              <a:rPr lang="en-US" sz="840" b="1">
                <a:uFill>
                  <a:noFill/>
                </a:uFill>
                <a:latin typeface="Arial" panose="020B0604020202020204"/>
                <a:ea typeface="Arial" panose="020B0604020202020204"/>
                <a:cs typeface="Arial" panose="020B0604020202020204"/>
                <a:sym typeface="Arial" panose="020B0604020202020204"/>
                <a:hlinkClick r:id="rId1"/>
              </a:rPr>
              <a:t>Instagram</a:t>
            </a:r>
            <a:r>
              <a:rPr lang="en-US" sz="840" b="1">
                <a:latin typeface="Arial" panose="020B0604020202020204"/>
                <a:ea typeface="Arial" panose="020B0604020202020204"/>
                <a:cs typeface="Arial" panose="020B0604020202020204"/>
                <a:sym typeface="Arial" panose="020B0604020202020204"/>
              </a:rPr>
              <a:t>:</a:t>
            </a:r>
            <a:endParaRPr sz="840" b="1">
              <a:latin typeface="Arial" panose="020B0604020202020204"/>
              <a:ea typeface="Arial" panose="020B0604020202020204"/>
              <a:cs typeface="Arial" panose="020B0604020202020204"/>
              <a:sym typeface="Arial" panose="020B0604020202020204"/>
            </a:endParaRPr>
          </a:p>
          <a:p>
            <a:pPr marL="457200" lvl="0" indent="-277495" algn="l" rtl="0">
              <a:lnSpc>
                <a:spcPct val="180000"/>
              </a:lnSpc>
              <a:spcBef>
                <a:spcPts val="0"/>
              </a:spcBef>
              <a:spcAft>
                <a:spcPts val="0"/>
              </a:spcAft>
              <a:buSzPts val="770"/>
              <a:buFont typeface="Arial" panose="020B0604020202020204"/>
              <a:buChar char="●"/>
            </a:pPr>
            <a:r>
              <a:rPr lang="en-US" sz="770" b="1">
                <a:latin typeface="Arial" panose="020B0604020202020204"/>
                <a:ea typeface="Arial" panose="020B0604020202020204"/>
                <a:cs typeface="Arial" panose="020B0604020202020204"/>
                <a:sym typeface="Arial" panose="020B0604020202020204"/>
              </a:rPr>
              <a:t>‘’The Hilton Instagram page isn’t just another property account, iit’s branded as a newsroom. Representing all Hilton properties across the globe, this clever umbrella plays host to company milestone celebrations, glamor shots of properties. </a:t>
            </a:r>
            <a:endParaRPr sz="770" b="1">
              <a:latin typeface="Arial" panose="020B0604020202020204"/>
              <a:ea typeface="Arial" panose="020B0604020202020204"/>
              <a:cs typeface="Arial" panose="020B0604020202020204"/>
              <a:sym typeface="Arial" panose="020B0604020202020204"/>
            </a:endParaRPr>
          </a:p>
          <a:p>
            <a:pPr marL="457200" lvl="0" indent="-281940" algn="l" rtl="0">
              <a:lnSpc>
                <a:spcPct val="147000"/>
              </a:lnSpc>
              <a:spcBef>
                <a:spcPts val="0"/>
              </a:spcBef>
              <a:spcAft>
                <a:spcPts val="0"/>
              </a:spcAft>
              <a:buSzPts val="840"/>
              <a:buFont typeface="Arial" panose="020B0604020202020204"/>
              <a:buChar char="●"/>
            </a:pPr>
            <a:r>
              <a:rPr lang="en-US" sz="840" b="1">
                <a:uFill>
                  <a:noFill/>
                </a:uFill>
                <a:latin typeface="Arial" panose="020B0604020202020204"/>
                <a:ea typeface="Arial" panose="020B0604020202020204"/>
                <a:cs typeface="Arial" panose="020B0604020202020204"/>
                <a:sym typeface="Arial" panose="020B0604020202020204"/>
                <a:hlinkClick r:id="rId2"/>
              </a:rPr>
              <a:t>Twitter</a:t>
            </a:r>
            <a:r>
              <a:rPr lang="en-US" sz="840" b="1">
                <a:latin typeface="Arial" panose="020B0604020202020204"/>
                <a:ea typeface="Arial" panose="020B0604020202020204"/>
                <a:cs typeface="Arial" panose="020B0604020202020204"/>
                <a:sym typeface="Arial" panose="020B0604020202020204"/>
              </a:rPr>
              <a:t>:</a:t>
            </a:r>
            <a:endParaRPr sz="840" b="1">
              <a:latin typeface="Arial" panose="020B0604020202020204"/>
              <a:ea typeface="Arial" panose="020B0604020202020204"/>
              <a:cs typeface="Arial" panose="020B0604020202020204"/>
              <a:sym typeface="Arial" panose="020B0604020202020204"/>
            </a:endParaRPr>
          </a:p>
          <a:p>
            <a:pPr marL="457200" lvl="0" indent="-277495" algn="l" rtl="0">
              <a:lnSpc>
                <a:spcPct val="180000"/>
              </a:lnSpc>
              <a:spcBef>
                <a:spcPts val="0"/>
              </a:spcBef>
              <a:spcAft>
                <a:spcPts val="0"/>
              </a:spcAft>
              <a:buSzPts val="770"/>
              <a:buFont typeface="Arial" panose="020B0604020202020204"/>
              <a:buChar char="●"/>
            </a:pPr>
            <a:r>
              <a:rPr lang="en-US" sz="770" b="1">
                <a:latin typeface="Arial" panose="020B0604020202020204"/>
                <a:ea typeface="Arial" panose="020B0604020202020204"/>
                <a:cs typeface="Arial" panose="020B0604020202020204"/>
                <a:sym typeface="Arial" panose="020B0604020202020204"/>
              </a:rPr>
              <a:t>While there is some overlap with their other Instagram account, Hilton’s Twitter also shares reports on the latest travel industry software, new brand partnerships, and business articles that provide interesting takes on the modern traveler. </a:t>
            </a:r>
            <a:endParaRPr sz="770" b="1">
              <a:latin typeface="Arial" panose="020B0604020202020204"/>
              <a:ea typeface="Arial" panose="020B0604020202020204"/>
              <a:cs typeface="Arial" panose="020B0604020202020204"/>
              <a:sym typeface="Arial" panose="020B0604020202020204"/>
            </a:endParaRPr>
          </a:p>
          <a:p>
            <a:pPr marL="457200" lvl="0" indent="-277495" algn="l" rtl="0">
              <a:lnSpc>
                <a:spcPct val="147000"/>
              </a:lnSpc>
              <a:spcBef>
                <a:spcPts val="0"/>
              </a:spcBef>
              <a:spcAft>
                <a:spcPts val="0"/>
              </a:spcAft>
              <a:buSzPts val="770"/>
              <a:buFont typeface="Arial" panose="020B0604020202020204"/>
              <a:buChar char="●"/>
            </a:pPr>
            <a:r>
              <a:rPr lang="en-US" sz="770" b="1">
                <a:uFill>
                  <a:noFill/>
                </a:uFill>
                <a:latin typeface="Arial" panose="020B0604020202020204"/>
                <a:ea typeface="Arial" panose="020B0604020202020204"/>
                <a:cs typeface="Arial" panose="020B0604020202020204"/>
                <a:sym typeface="Arial" panose="020B0604020202020204"/>
                <a:hlinkClick r:id="rId3"/>
              </a:rPr>
              <a:t>Facebook</a:t>
            </a:r>
            <a:r>
              <a:rPr lang="en-US" sz="770" b="1">
                <a:latin typeface="Arial" panose="020B0604020202020204"/>
                <a:ea typeface="Arial" panose="020B0604020202020204"/>
                <a:cs typeface="Arial" panose="020B0604020202020204"/>
                <a:sym typeface="Arial" panose="020B0604020202020204"/>
              </a:rPr>
              <a:t>:</a:t>
            </a:r>
            <a:endParaRPr sz="770" b="1">
              <a:latin typeface="Arial" panose="020B0604020202020204"/>
              <a:ea typeface="Arial" panose="020B0604020202020204"/>
              <a:cs typeface="Arial" panose="020B0604020202020204"/>
              <a:sym typeface="Arial" panose="020B0604020202020204"/>
            </a:endParaRPr>
          </a:p>
          <a:p>
            <a:pPr marL="457200" lvl="0" indent="-277495" algn="l" rtl="0">
              <a:lnSpc>
                <a:spcPct val="180000"/>
              </a:lnSpc>
              <a:spcBef>
                <a:spcPts val="0"/>
              </a:spcBef>
              <a:spcAft>
                <a:spcPts val="0"/>
              </a:spcAft>
              <a:buSzPts val="770"/>
              <a:buFont typeface="Arial" panose="020B0604020202020204"/>
              <a:buChar char="●"/>
            </a:pPr>
            <a:r>
              <a:rPr lang="en-US" sz="770" b="1">
                <a:latin typeface="Arial" panose="020B0604020202020204"/>
                <a:ea typeface="Arial" panose="020B0604020202020204"/>
                <a:cs typeface="Arial" panose="020B0604020202020204"/>
                <a:sym typeface="Arial" panose="020B0604020202020204"/>
              </a:rPr>
              <a:t>With over 120,000 likes, Hilton’s main Facebook page does a great job of going into topics under similar themes that you see on their other accounts, but they go into greater detail on this platform. By sharing longer, unique Facebook videos on these shared topics they bring a cohesive feel to their whole social media package while still honoring the social media marketing strategies that work the best, platform to platform.</a:t>
            </a:r>
            <a:endParaRPr sz="770" b="1">
              <a:latin typeface="Arial" panose="020B0604020202020204"/>
              <a:ea typeface="Arial" panose="020B0604020202020204"/>
              <a:cs typeface="Arial" panose="020B0604020202020204"/>
              <a:sym typeface="Arial" panose="020B0604020202020204"/>
            </a:endParaRPr>
          </a:p>
          <a:p>
            <a:pPr marL="457200" lvl="0" indent="-281940" algn="l" rtl="0">
              <a:lnSpc>
                <a:spcPct val="147000"/>
              </a:lnSpc>
              <a:spcBef>
                <a:spcPts val="0"/>
              </a:spcBef>
              <a:spcAft>
                <a:spcPts val="0"/>
              </a:spcAft>
              <a:buSzPts val="840"/>
              <a:buFont typeface="Arial" panose="020B0604020202020204"/>
              <a:buChar char="●"/>
            </a:pPr>
            <a:r>
              <a:rPr lang="en-US" sz="840" b="1">
                <a:uFill>
                  <a:noFill/>
                </a:uFill>
                <a:latin typeface="Arial" panose="020B0604020202020204"/>
                <a:ea typeface="Arial" panose="020B0604020202020204"/>
                <a:cs typeface="Arial" panose="020B0604020202020204"/>
                <a:sym typeface="Arial" panose="020B0604020202020204"/>
                <a:hlinkClick r:id="rId4"/>
              </a:rPr>
              <a:t>LinkedIn</a:t>
            </a:r>
            <a:r>
              <a:rPr lang="en-US" sz="840" b="1">
                <a:latin typeface="Arial" panose="020B0604020202020204"/>
                <a:ea typeface="Arial" panose="020B0604020202020204"/>
                <a:cs typeface="Arial" panose="020B0604020202020204"/>
                <a:sym typeface="Arial" panose="020B0604020202020204"/>
              </a:rPr>
              <a:t>:</a:t>
            </a:r>
            <a:endParaRPr sz="840" b="1">
              <a:latin typeface="Arial" panose="020B0604020202020204"/>
              <a:ea typeface="Arial" panose="020B0604020202020204"/>
              <a:cs typeface="Arial" panose="020B0604020202020204"/>
              <a:sym typeface="Arial" panose="020B0604020202020204"/>
            </a:endParaRPr>
          </a:p>
          <a:p>
            <a:pPr marL="457200" lvl="0" indent="-277495" algn="l" rtl="0">
              <a:lnSpc>
                <a:spcPct val="180000"/>
              </a:lnSpc>
              <a:spcBef>
                <a:spcPts val="0"/>
              </a:spcBef>
              <a:spcAft>
                <a:spcPts val="0"/>
              </a:spcAft>
              <a:buSzPts val="770"/>
              <a:buFont typeface="Arial" panose="020B0604020202020204"/>
              <a:buChar char="●"/>
            </a:pPr>
            <a:r>
              <a:rPr lang="en-US" sz="770" b="1">
                <a:latin typeface="Arial" panose="020B0604020202020204"/>
                <a:ea typeface="Arial" panose="020B0604020202020204"/>
                <a:cs typeface="Arial" panose="020B0604020202020204"/>
                <a:sym typeface="Arial" panose="020B0604020202020204"/>
              </a:rPr>
              <a:t>Their page has almost 900,000 followers and features history, news, and content that most appeals to their B2B audience as well as business travelers.</a:t>
            </a:r>
            <a:endParaRPr sz="770" b="1">
              <a:latin typeface="Arial" panose="020B0604020202020204"/>
              <a:ea typeface="Arial" panose="020B0604020202020204"/>
              <a:cs typeface="Arial" panose="020B0604020202020204"/>
              <a:sym typeface="Arial" panose="020B0604020202020204"/>
            </a:endParaRPr>
          </a:p>
          <a:p>
            <a:pPr marL="457200" lvl="0" indent="-281940" algn="l" rtl="0">
              <a:lnSpc>
                <a:spcPct val="147000"/>
              </a:lnSpc>
              <a:spcBef>
                <a:spcPts val="0"/>
              </a:spcBef>
              <a:spcAft>
                <a:spcPts val="0"/>
              </a:spcAft>
              <a:buSzPts val="840"/>
              <a:buFont typeface="Arial" panose="020B0604020202020204"/>
              <a:buChar char="●"/>
            </a:pPr>
            <a:r>
              <a:rPr lang="en-US" sz="840" b="1">
                <a:uFill>
                  <a:noFill/>
                </a:uFill>
                <a:latin typeface="Arial" panose="020B0604020202020204"/>
                <a:ea typeface="Arial" panose="020B0604020202020204"/>
                <a:cs typeface="Arial" panose="020B0604020202020204"/>
                <a:sym typeface="Arial" panose="020B0604020202020204"/>
                <a:hlinkClick r:id="rId5"/>
              </a:rPr>
              <a:t>YouTube</a:t>
            </a:r>
            <a:r>
              <a:rPr lang="en-US" sz="840" b="1">
                <a:latin typeface="Arial" panose="020B0604020202020204"/>
                <a:ea typeface="Arial" panose="020B0604020202020204"/>
                <a:cs typeface="Arial" panose="020B0604020202020204"/>
                <a:sym typeface="Arial" panose="020B0604020202020204"/>
              </a:rPr>
              <a:t>:</a:t>
            </a:r>
            <a:endParaRPr sz="840" b="1">
              <a:latin typeface="Arial" panose="020B0604020202020204"/>
              <a:ea typeface="Arial" panose="020B0604020202020204"/>
              <a:cs typeface="Arial" panose="020B0604020202020204"/>
              <a:sym typeface="Arial" panose="020B0604020202020204"/>
            </a:endParaRPr>
          </a:p>
          <a:p>
            <a:pPr marL="457200" lvl="0" indent="-277495" algn="l" rtl="0">
              <a:lnSpc>
                <a:spcPct val="180000"/>
              </a:lnSpc>
              <a:spcBef>
                <a:spcPts val="0"/>
              </a:spcBef>
              <a:spcAft>
                <a:spcPts val="0"/>
              </a:spcAft>
              <a:buSzPts val="770"/>
              <a:buFont typeface="Arial" panose="020B0604020202020204"/>
              <a:buChar char="●"/>
            </a:pPr>
            <a:r>
              <a:rPr lang="en-US" sz="770" b="1">
                <a:latin typeface="Arial" panose="020B0604020202020204"/>
                <a:ea typeface="Arial" panose="020B0604020202020204"/>
                <a:cs typeface="Arial" panose="020B0604020202020204"/>
                <a:sym typeface="Arial" panose="020B0604020202020204"/>
              </a:rPr>
              <a:t>Although they post original content less frequently on this platform than others, Hilton does a great job of showcasing commercials that have aired elsewhere along with fresh advertisements like the enticing Vacation Time and The World is Right Here series’’  (Social Tables, 2017.)</a:t>
            </a:r>
            <a:endParaRPr sz="910"/>
          </a:p>
        </p:txBody>
      </p:sp>
    </p:spTree>
  </p:cSld>
  <p:clrMapOvr>
    <a:masterClrMapping/>
  </p:clrMapOvr>
  <p:transition spd="slow" advClick="0" advTm="63000">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500755" y="128905"/>
            <a:ext cx="4953635" cy="320040"/>
          </a:xfrm>
          <a:prstGeom prst="rect">
            <a:avLst/>
          </a:prstGeom>
        </p:spPr>
        <p:txBody>
          <a:bodyPr vert="horz" lIns="68580" tIns="34290" rIns="68580" bIns="34290" rtlCol="0" anchor="t">
            <a:normAutofit fontScale="65000" lnSpcReduction="20000"/>
          </a:bodyPr>
          <a:lstStyle/>
          <a:p>
            <a:pPr>
              <a:spcBef>
                <a:spcPct val="0"/>
              </a:spcBef>
              <a:spcAft>
                <a:spcPts val="600"/>
              </a:spcAft>
            </a:pPr>
            <a:r>
              <a:rPr lang="en-GB" altLang="en-US" sz="1050" b="1">
                <a:solidFill>
                  <a:srgbClr val="0070C0"/>
                </a:solidFill>
                <a:latin typeface="+mj-lt"/>
                <a:ea typeface="+mj-ea"/>
                <a:cs typeface="+mj-cs"/>
              </a:rPr>
              <a:t>                               </a:t>
            </a:r>
            <a:r>
              <a:rPr lang="en-US" sz="2800" b="1">
                <a:solidFill>
                  <a:srgbClr val="0070C0"/>
                </a:solidFill>
                <a:latin typeface="+mj-lt"/>
                <a:ea typeface="+mj-ea"/>
                <a:cs typeface="+mj-cs"/>
              </a:rPr>
              <a:t>Disadvantages of using Social Media </a:t>
            </a:r>
            <a:endParaRPr lang="en-US" sz="2800" b="1">
              <a:solidFill>
                <a:srgbClr val="0070C0"/>
              </a:solidFill>
              <a:latin typeface="+mj-lt"/>
              <a:ea typeface="+mj-ea"/>
              <a:cs typeface="+mj-cs"/>
            </a:endParaRPr>
          </a:p>
        </p:txBody>
      </p:sp>
      <p:pic>
        <p:nvPicPr>
          <p:cNvPr id="1030" name="Picture 6" descr="5 Tips for Instagram Hotel Marketing Mastery"/>
          <p:cNvPicPr>
            <a:picLocks noChangeAspect="1" noChangeArrowheads="1"/>
          </p:cNvPicPr>
          <p:nvPr/>
        </p:nvPicPr>
        <p:blipFill rotWithShape="1">
          <a:blip r:embed="rId1">
            <a:extLst>
              <a:ext uri="{28A0092B-C50C-407E-A947-70E740481C1C}">
                <a14:useLocalDpi xmlns:a14="http://schemas.microsoft.com/office/drawing/2010/main" val="0"/>
              </a:ext>
            </a:extLst>
          </a:blip>
          <a:srcRect r="994" b="5"/>
          <a:stretch>
            <a:fillRect/>
          </a:stretch>
        </p:blipFill>
        <p:spPr bwMode="auto">
          <a:xfrm>
            <a:off x="381852" y="8"/>
            <a:ext cx="2638407" cy="1712106"/>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Hilton plans to open 30 more hotels in the UK"/>
          <p:cNvPicPr>
            <a:picLocks noChangeAspect="1" noChangeArrowheads="1"/>
          </p:cNvPicPr>
          <p:nvPr/>
        </p:nvPicPr>
        <p:blipFill rotWithShape="1">
          <a:blip r:embed="rId2">
            <a:extLst>
              <a:ext uri="{28A0092B-C50C-407E-A947-70E740481C1C}">
                <a14:useLocalDpi xmlns:a14="http://schemas.microsoft.com/office/drawing/2010/main" val="0"/>
              </a:ext>
            </a:extLst>
          </a:blip>
          <a:srcRect l="3366" r="-1" b="-1"/>
          <a:stretch>
            <a:fillRect/>
          </a:stretch>
        </p:blipFill>
        <p:spPr bwMode="auto">
          <a:xfrm>
            <a:off x="127250" y="1716887"/>
            <a:ext cx="2636117" cy="1704953"/>
          </a:xfrm>
          <a:custGeom>
            <a:avLst/>
            <a:gdLst/>
            <a:ahLst/>
            <a:cxnLst/>
            <a:rect l="l" t="t" r="r" b="b"/>
            <a:pathLst>
              <a:path w="3514822" h="2273270">
                <a:moveTo>
                  <a:pt x="338051" y="0"/>
                </a:moveTo>
                <a:lnTo>
                  <a:pt x="3514822" y="0"/>
                </a:lnTo>
                <a:lnTo>
                  <a:pt x="3175264" y="2273270"/>
                </a:lnTo>
                <a:lnTo>
                  <a:pt x="0" y="2273270"/>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Paris Hilton Feels &quot;Guilty&quot; About Influencer Culture &amp; The Selfie"/>
          <p:cNvPicPr>
            <a:picLocks noChangeAspect="1" noChangeArrowheads="1"/>
          </p:cNvPicPr>
          <p:nvPr/>
        </p:nvPicPr>
        <p:blipFill rotWithShape="1">
          <a:blip r:embed="rId3">
            <a:extLst>
              <a:ext uri="{28A0092B-C50C-407E-A947-70E740481C1C}">
                <a14:useLocalDpi xmlns:a14="http://schemas.microsoft.com/office/drawing/2010/main" val="0"/>
              </a:ext>
            </a:extLst>
          </a:blip>
          <a:srcRect l="5325" r="17825"/>
          <a:stretch>
            <a:fillRect/>
          </a:stretch>
        </p:blipFill>
        <p:spPr bwMode="auto">
          <a:xfrm>
            <a:off x="-7975" y="3424227"/>
            <a:ext cx="2516672" cy="1719273"/>
          </a:xfrm>
          <a:custGeom>
            <a:avLst/>
            <a:gdLst/>
            <a:ahLst/>
            <a:cxnLst/>
            <a:rect l="l" t="t" r="r" b="b"/>
            <a:pathLst>
              <a:path w="3355563" h="2292364">
                <a:moveTo>
                  <a:pt x="180299" y="0"/>
                </a:moveTo>
                <a:lnTo>
                  <a:pt x="3355563" y="0"/>
                </a:lnTo>
                <a:lnTo>
                  <a:pt x="3013153" y="2292364"/>
                </a:lnTo>
                <a:lnTo>
                  <a:pt x="0" y="2292364"/>
                </a:lnTo>
                <a:lnTo>
                  <a:pt x="0" y="1212444"/>
                </a:lnTo>
                <a:close/>
              </a:path>
            </a:pathLst>
          </a:cu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964180" y="260350"/>
            <a:ext cx="5796280" cy="4694555"/>
          </a:xfrm>
          <a:prstGeom prst="rect">
            <a:avLst/>
          </a:prstGeom>
        </p:spPr>
        <p:txBody>
          <a:bodyPr vert="horz" lIns="68580" tIns="34290" rIns="68580" bIns="34290" rtlCol="0">
            <a:normAutofit lnSpcReduction="10000"/>
          </a:bodyPr>
          <a:lstStyle/>
          <a:p>
            <a:pPr>
              <a:lnSpc>
                <a:spcPct val="90000"/>
              </a:lnSpc>
              <a:spcBef>
                <a:spcPts val="1000"/>
              </a:spcBef>
              <a:buClr>
                <a:schemeClr val="accent1"/>
              </a:buClr>
              <a:buSzPct val="80000"/>
              <a:buFont typeface="Wingdings 3" panose="05040102010807070707" charset="2"/>
              <a:buChar char=""/>
            </a:pPr>
            <a:r>
              <a:rPr lang="en-US" sz="1200" b="1">
                <a:solidFill>
                  <a:srgbClr val="C00000"/>
                </a:solidFill>
              </a:rPr>
              <a:t>Instagram</a:t>
            </a:r>
            <a:endParaRPr lang="en-US" sz="1200" b="1">
              <a:solidFill>
                <a:srgbClr val="C00000"/>
              </a:solidFill>
            </a:endParaRPr>
          </a:p>
          <a:p>
            <a:pPr>
              <a:lnSpc>
                <a:spcPct val="90000"/>
              </a:lnSpc>
              <a:spcBef>
                <a:spcPts val="1000"/>
              </a:spcBef>
              <a:buClr>
                <a:schemeClr val="accent1"/>
              </a:buClr>
              <a:buSzPct val="80000"/>
              <a:buFont typeface="Wingdings 3" panose="05040102010807070707" charset="2"/>
              <a:buChar char=""/>
            </a:pPr>
            <a:r>
              <a:rPr lang="en-US" sz="1200" b="1">
                <a:solidFill>
                  <a:schemeClr val="bg1"/>
                </a:solidFill>
              </a:rPr>
              <a:t>Hilton hotel took photos of a customer’s personal Instagram which they clicked at their hotel and used it for marketing promotions without asking their permission (</a:t>
            </a:r>
            <a:r>
              <a:rPr lang="en-US" sz="1200" b="1" err="1">
                <a:solidFill>
                  <a:schemeClr val="bg1"/>
                </a:solidFill>
              </a:rPr>
              <a:t>Mconk</a:t>
            </a:r>
            <a:r>
              <a:rPr lang="en-US" sz="1200" b="1">
                <a:solidFill>
                  <a:schemeClr val="bg1"/>
                </a:solidFill>
              </a:rPr>
              <a:t>, 2022).</a:t>
            </a:r>
            <a:endParaRPr lang="en-US" sz="1200" b="1">
              <a:solidFill>
                <a:schemeClr val="bg1"/>
              </a:solidFill>
            </a:endParaRPr>
          </a:p>
          <a:p>
            <a:pPr>
              <a:lnSpc>
                <a:spcPct val="90000"/>
              </a:lnSpc>
              <a:spcBef>
                <a:spcPts val="1000"/>
              </a:spcBef>
              <a:buClr>
                <a:schemeClr val="accent1"/>
              </a:buClr>
              <a:buSzPct val="80000"/>
              <a:buFont typeface="Wingdings 3" panose="05040102010807070707" charset="2"/>
              <a:buChar char=""/>
            </a:pPr>
            <a:r>
              <a:rPr lang="en-US" sz="1200" b="1">
                <a:solidFill>
                  <a:schemeClr val="bg1"/>
                </a:solidFill>
              </a:rPr>
              <a:t>Hiton Hotel is affected by Instagram influencer’s request for free hotel stay in return for posting positive reviews and </a:t>
            </a:r>
            <a:r>
              <a:rPr lang="en-US" sz="1200">
                <a:solidFill>
                  <a:schemeClr val="bg1"/>
                </a:solidFill>
              </a:rPr>
              <a:t>features in Instagram.  </a:t>
            </a:r>
            <a:r>
              <a:rPr lang="en-US" sz="1200" b="1">
                <a:solidFill>
                  <a:schemeClr val="bg1"/>
                </a:solidFill>
              </a:rPr>
              <a:t>These influencers have privileged  mentality and if they not given what they want, they post negative reviews and features which has a negative impact on the business of Hilton Hotel (Lorenz, 2013).</a:t>
            </a:r>
            <a:endParaRPr lang="en-US" sz="1200" b="1">
              <a:solidFill>
                <a:schemeClr val="bg1"/>
              </a:solidFill>
            </a:endParaRPr>
          </a:p>
          <a:p>
            <a:pPr>
              <a:lnSpc>
                <a:spcPct val="90000"/>
              </a:lnSpc>
              <a:spcBef>
                <a:spcPts val="1000"/>
              </a:spcBef>
              <a:buClr>
                <a:schemeClr val="accent1"/>
              </a:buClr>
              <a:buSzPct val="80000"/>
              <a:buFont typeface="Wingdings 3" panose="05040102010807070707" charset="2"/>
              <a:buChar char=""/>
            </a:pPr>
            <a:r>
              <a:rPr lang="en-US" sz="1200" b="1">
                <a:solidFill>
                  <a:srgbClr val="C00000"/>
                </a:solidFill>
              </a:rPr>
              <a:t>Facebook</a:t>
            </a:r>
            <a:endParaRPr lang="en-US" sz="1200" b="1">
              <a:solidFill>
                <a:srgbClr val="C00000"/>
              </a:solidFill>
            </a:endParaRPr>
          </a:p>
          <a:p>
            <a:pPr>
              <a:lnSpc>
                <a:spcPct val="90000"/>
              </a:lnSpc>
              <a:spcBef>
                <a:spcPts val="1000"/>
              </a:spcBef>
              <a:buClr>
                <a:schemeClr val="accent1"/>
              </a:buClr>
              <a:buSzPct val="80000"/>
              <a:buFont typeface="Wingdings 3" panose="05040102010807070707" charset="2"/>
              <a:buChar char=""/>
            </a:pPr>
            <a:r>
              <a:rPr lang="en-US" sz="1200" b="1">
                <a:solidFill>
                  <a:schemeClr val="bg1"/>
                </a:solidFill>
              </a:rPr>
              <a:t>Some customers who do not like the service of Hilton Hotel post negative reviews which can impact Hiton Hotel in a negative way.</a:t>
            </a:r>
            <a:endParaRPr lang="en-US" sz="1200" b="1">
              <a:solidFill>
                <a:schemeClr val="bg1"/>
              </a:solidFill>
            </a:endParaRPr>
          </a:p>
          <a:p>
            <a:pPr>
              <a:lnSpc>
                <a:spcPct val="90000"/>
              </a:lnSpc>
              <a:spcBef>
                <a:spcPts val="1000"/>
              </a:spcBef>
              <a:buClr>
                <a:schemeClr val="accent1"/>
              </a:buClr>
              <a:buSzPct val="80000"/>
              <a:buFont typeface="Wingdings 3" panose="05040102010807070707" charset="2"/>
              <a:buChar char=""/>
            </a:pPr>
            <a:r>
              <a:rPr lang="en-US" sz="1200" b="1">
                <a:solidFill>
                  <a:schemeClr val="bg1"/>
                </a:solidFill>
              </a:rPr>
              <a:t>Facebook influencers who do not get what they want like free stay or invite to events have the tendency to post negative reviews and blogs about Hilton</a:t>
            </a:r>
            <a:r>
              <a:rPr lang="en-US" sz="1200">
                <a:solidFill>
                  <a:schemeClr val="bg1"/>
                </a:solidFill>
              </a:rPr>
              <a:t> </a:t>
            </a:r>
            <a:r>
              <a:rPr lang="en-US" sz="1200" b="1">
                <a:solidFill>
                  <a:schemeClr val="bg1"/>
                </a:solidFill>
              </a:rPr>
              <a:t>Hotel.</a:t>
            </a:r>
            <a:endParaRPr lang="en-US" sz="1200" b="1">
              <a:solidFill>
                <a:schemeClr val="bg1"/>
              </a:solidFill>
            </a:endParaRPr>
          </a:p>
          <a:p>
            <a:pPr>
              <a:lnSpc>
                <a:spcPct val="90000"/>
              </a:lnSpc>
              <a:spcBef>
                <a:spcPts val="1000"/>
              </a:spcBef>
              <a:buClr>
                <a:schemeClr val="accent1"/>
              </a:buClr>
              <a:buSzPct val="80000"/>
              <a:buFont typeface="Wingdings 3" panose="05040102010807070707" charset="2"/>
              <a:buChar char=""/>
            </a:pPr>
            <a:r>
              <a:rPr lang="en-US" sz="1200" b="1">
                <a:solidFill>
                  <a:srgbClr val="C00000"/>
                </a:solidFill>
              </a:rPr>
              <a:t>Twitter</a:t>
            </a:r>
            <a:endParaRPr lang="en-US" sz="1200" b="1">
              <a:solidFill>
                <a:srgbClr val="C00000"/>
              </a:solidFill>
            </a:endParaRPr>
          </a:p>
          <a:p>
            <a:pPr>
              <a:lnSpc>
                <a:spcPct val="90000"/>
              </a:lnSpc>
              <a:spcBef>
                <a:spcPts val="1000"/>
              </a:spcBef>
              <a:buClr>
                <a:schemeClr val="accent1"/>
              </a:buClr>
              <a:buSzPct val="80000"/>
              <a:buFont typeface="Wingdings 3" panose="05040102010807070707" charset="2"/>
              <a:buChar char=""/>
            </a:pPr>
            <a:r>
              <a:rPr lang="en-US" sz="1200" b="1">
                <a:solidFill>
                  <a:schemeClr val="bg1"/>
                </a:solidFill>
              </a:rPr>
              <a:t>According to B2B marketing, “Hilton does not</a:t>
            </a:r>
            <a:r>
              <a:rPr lang="en-GB" altLang="en-US" sz="1200" b="1">
                <a:solidFill>
                  <a:schemeClr val="bg1"/>
                </a:solidFill>
              </a:rPr>
              <a:t> </a:t>
            </a:r>
            <a:r>
              <a:rPr lang="en-US" sz="1200" b="1">
                <a:solidFill>
                  <a:schemeClr val="bg1"/>
                </a:solidFill>
              </a:rPr>
              <a:t>follow up on negative feedback they receive on twitter,”  which is detrimental to the business</a:t>
            </a:r>
            <a:endParaRPr lang="en-US" sz="1200" b="1">
              <a:solidFill>
                <a:schemeClr val="bg1"/>
              </a:solidFill>
            </a:endParaRPr>
          </a:p>
          <a:p>
            <a:pPr indent="0">
              <a:lnSpc>
                <a:spcPct val="90000"/>
              </a:lnSpc>
              <a:spcBef>
                <a:spcPts val="1000"/>
              </a:spcBef>
              <a:buClr>
                <a:schemeClr val="accent1"/>
              </a:buClr>
              <a:buSzPct val="80000"/>
              <a:buFont typeface="Wingdings 3" panose="05040102010807070707" charset="2"/>
              <a:buNone/>
            </a:pPr>
            <a:r>
              <a:rPr lang="en-US" sz="1200" b="1">
                <a:solidFill>
                  <a:schemeClr val="bg1"/>
                </a:solidFill>
              </a:rPr>
              <a:t>and</a:t>
            </a:r>
            <a:r>
              <a:rPr lang="en-GB" altLang="en-US" sz="1200" b="1">
                <a:solidFill>
                  <a:schemeClr val="bg1"/>
                </a:solidFill>
              </a:rPr>
              <a:t> </a:t>
            </a:r>
            <a:r>
              <a:rPr lang="en-US" sz="1200" b="1">
                <a:solidFill>
                  <a:schemeClr val="bg1"/>
                </a:solidFill>
              </a:rPr>
              <a:t>reputation of Hilton hotel (B2BMarketimg, 2011).</a:t>
            </a:r>
            <a:endParaRPr lang="en-US" sz="1200" b="1">
              <a:solidFill>
                <a:schemeClr val="bg1"/>
              </a:solidFill>
            </a:endParaRPr>
          </a:p>
          <a:p>
            <a:pPr>
              <a:lnSpc>
                <a:spcPct val="90000"/>
              </a:lnSpc>
              <a:spcBef>
                <a:spcPts val="1000"/>
              </a:spcBef>
              <a:buClr>
                <a:schemeClr val="accent1"/>
              </a:buClr>
              <a:buSzPct val="80000"/>
              <a:buFont typeface="Wingdings 3" panose="05040102010807070707" charset="2"/>
              <a:buChar char=""/>
            </a:pPr>
            <a:r>
              <a:rPr lang="en-US" sz="1200" b="1">
                <a:solidFill>
                  <a:schemeClr val="bg1"/>
                </a:solidFill>
              </a:rPr>
              <a:t>Hilton Hotel has the greatest negative and hate</a:t>
            </a:r>
            <a:endParaRPr lang="en-US" sz="1200" b="1">
              <a:solidFill>
                <a:schemeClr val="bg1"/>
              </a:solidFill>
            </a:endParaRPr>
          </a:p>
          <a:p>
            <a:pPr indent="0">
              <a:lnSpc>
                <a:spcPct val="90000"/>
              </a:lnSpc>
              <a:spcBef>
                <a:spcPts val="1000"/>
              </a:spcBef>
              <a:buClr>
                <a:schemeClr val="accent1"/>
              </a:buClr>
              <a:buSzPct val="80000"/>
              <a:buFont typeface="Wingdings 3" panose="05040102010807070707" charset="2"/>
              <a:buNone/>
            </a:pPr>
            <a:r>
              <a:rPr lang="en-US" sz="1200" b="1">
                <a:solidFill>
                  <a:schemeClr val="bg1"/>
                </a:solidFill>
              </a:rPr>
              <a:t>tweets among hotel groups.</a:t>
            </a:r>
            <a:endParaRPr lang="en-US" sz="1200" b="1">
              <a:solidFill>
                <a:schemeClr val="bg1"/>
              </a:solidFill>
            </a:endParaRPr>
          </a:p>
          <a:p>
            <a:pPr>
              <a:lnSpc>
                <a:spcPct val="90000"/>
              </a:lnSpc>
              <a:spcBef>
                <a:spcPts val="1000"/>
              </a:spcBef>
              <a:buClr>
                <a:schemeClr val="accent1"/>
              </a:buClr>
              <a:buSzPct val="80000"/>
              <a:buFont typeface="Wingdings 3" panose="05040102010807070707" charset="2"/>
              <a:buChar char=""/>
            </a:pPr>
            <a:endParaRPr lang="en-US" sz="1200" b="1">
              <a:solidFill>
                <a:schemeClr val="tx1">
                  <a:lumMod val="75000"/>
                  <a:lumOff val="25000"/>
                </a:schemeClr>
              </a:solidFill>
            </a:endParaRPr>
          </a:p>
          <a:p>
            <a:pPr>
              <a:lnSpc>
                <a:spcPct val="90000"/>
              </a:lnSpc>
              <a:spcBef>
                <a:spcPts val="1000"/>
              </a:spcBef>
              <a:buClr>
                <a:schemeClr val="accent1"/>
              </a:buClr>
              <a:buSzPct val="80000"/>
              <a:buFont typeface="Wingdings 3" panose="05040102010807070707" charset="2"/>
              <a:buChar char=""/>
            </a:pPr>
            <a:endParaRPr lang="en-US" sz="1050" b="1">
              <a:solidFill>
                <a:schemeClr val="tx1">
                  <a:lumMod val="75000"/>
                  <a:lumOff val="25000"/>
                </a:schemeClr>
              </a:solidFill>
            </a:endParaRPr>
          </a:p>
          <a:p>
            <a:pPr>
              <a:lnSpc>
                <a:spcPct val="90000"/>
              </a:lnSpc>
              <a:spcBef>
                <a:spcPts val="1000"/>
              </a:spcBef>
              <a:buClr>
                <a:schemeClr val="accent1"/>
              </a:buClr>
              <a:buSzPct val="80000"/>
              <a:buFont typeface="Wingdings 3" panose="05040102010807070707" charset="2"/>
              <a:buChar char=""/>
            </a:pPr>
            <a:endParaRPr lang="en-US" sz="900" b="1">
              <a:solidFill>
                <a:schemeClr val="tx1">
                  <a:lumMod val="75000"/>
                  <a:lumOff val="25000"/>
                </a:schemeClr>
              </a:solidFill>
            </a:endParaRPr>
          </a:p>
          <a:p>
            <a:pPr>
              <a:lnSpc>
                <a:spcPct val="90000"/>
              </a:lnSpc>
              <a:spcBef>
                <a:spcPts val="1000"/>
              </a:spcBef>
              <a:buClr>
                <a:schemeClr val="accent1"/>
              </a:buClr>
              <a:buSzPct val="80000"/>
              <a:buFont typeface="Wingdings 3" panose="05040102010807070707" charset="2"/>
              <a:buChar char=""/>
            </a:pPr>
            <a:endParaRPr lang="en-US" sz="900">
              <a:solidFill>
                <a:schemeClr val="tx1">
                  <a:lumMod val="75000"/>
                  <a:lumOff val="25000"/>
                </a:schemeClr>
              </a:solidFill>
            </a:endParaRPr>
          </a:p>
          <a:p>
            <a:pPr>
              <a:lnSpc>
                <a:spcPct val="90000"/>
              </a:lnSpc>
              <a:spcBef>
                <a:spcPts val="1000"/>
              </a:spcBef>
              <a:buClr>
                <a:schemeClr val="accent1"/>
              </a:buClr>
              <a:buSzPct val="80000"/>
              <a:buFont typeface="Wingdings 3" panose="05040102010807070707" charset="2"/>
              <a:buChar char=""/>
            </a:pPr>
            <a:endParaRPr lang="en-US" sz="900">
              <a:solidFill>
                <a:schemeClr val="tx1">
                  <a:lumMod val="75000"/>
                  <a:lumOff val="25000"/>
                </a:schemeClr>
              </a:solidFill>
            </a:endParaRPr>
          </a:p>
          <a:p>
            <a:pPr>
              <a:lnSpc>
                <a:spcPct val="90000"/>
              </a:lnSpc>
              <a:spcBef>
                <a:spcPts val="1000"/>
              </a:spcBef>
              <a:buClr>
                <a:schemeClr val="accent1"/>
              </a:buClr>
              <a:buSzPct val="80000"/>
              <a:buFont typeface="Wingdings 3" panose="05040102010807070707" charset="2"/>
              <a:buChar char=""/>
            </a:pPr>
            <a:endParaRPr lang="en-US" sz="525">
              <a:solidFill>
                <a:schemeClr val="tx1">
                  <a:lumMod val="75000"/>
                  <a:lumOff val="25000"/>
                </a:schemeClr>
              </a:solidFill>
            </a:endParaRPr>
          </a:p>
        </p:txBody>
      </p:sp>
    </p:spTree>
  </p:cSld>
  <p:clrMapOvr>
    <a:masterClrMapping/>
  </p:clrMapOvr>
  <p:transition spd="slow" advClick="0" advTm="97000">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2326" y="0"/>
            <a:ext cx="5294758" cy="331839"/>
          </a:xfrm>
        </p:spPr>
        <p:txBody>
          <a:bodyPr vert="horz" lIns="68580" tIns="34290" rIns="68580" bIns="34290" rtlCol="0" anchor="ctr">
            <a:normAutofit fontScale="90000"/>
          </a:bodyPr>
          <a:lstStyle/>
          <a:p>
            <a:r>
              <a:rPr lang="en-US">
                <a:solidFill>
                  <a:srgbClr val="002060"/>
                </a:solidFill>
              </a:rPr>
              <a:t>                </a:t>
            </a:r>
            <a:r>
              <a:rPr lang="en-US" sz="2100">
                <a:solidFill>
                  <a:srgbClr val="002060"/>
                </a:solidFill>
              </a:rPr>
              <a:t>Resolutions </a:t>
            </a:r>
            <a:r>
              <a:rPr lang="en-US">
                <a:solidFill>
                  <a:srgbClr val="002060"/>
                </a:solidFill>
              </a:rPr>
              <a:t>         </a:t>
            </a:r>
            <a:endParaRPr lang="en-US">
              <a:solidFill>
                <a:srgbClr val="002060"/>
              </a:solidFill>
            </a:endParaRPr>
          </a:p>
        </p:txBody>
      </p:sp>
      <p:sp>
        <p:nvSpPr>
          <p:cNvPr id="4" name="TextBox 3"/>
          <p:cNvSpPr txBox="1"/>
          <p:nvPr/>
        </p:nvSpPr>
        <p:spPr>
          <a:xfrm>
            <a:off x="441973" y="468206"/>
            <a:ext cx="6758228" cy="4424516"/>
          </a:xfrm>
          <a:prstGeom prst="rect">
            <a:avLst/>
          </a:prstGeom>
        </p:spPr>
        <p:txBody>
          <a:bodyPr vert="horz" lIns="68580" tIns="34290" rIns="68580" bIns="34290" rtlCol="0">
            <a:normAutofit/>
          </a:bodyPr>
          <a:lstStyle/>
          <a:p>
            <a:pPr marL="0" marR="0" lvl="3" indent="0" algn="l" defTabSz="914400" rtl="0" eaLnBrk="1" fontAlgn="auto" latinLnBrk="0" hangingPunct="1">
              <a:lnSpc>
                <a:spcPct val="90000"/>
              </a:lnSpc>
              <a:spcBef>
                <a:spcPts val="1000"/>
              </a:spcBef>
              <a:spcAft>
                <a:spcPts val="0"/>
              </a:spcAft>
              <a:buClr>
                <a:srgbClr val="0145AC"/>
              </a:buClr>
              <a:buSzPct val="80000"/>
              <a:buFont typeface="Arial" panose="020B0604020202020204"/>
              <a:buNone/>
              <a:defRPr/>
            </a:pPr>
            <a:r>
              <a:rPr kumimoji="0" lang="en-GB" altLang="en-US" sz="1600" b="1" i="0" u="none" strike="noStrike" kern="0" cap="none" spc="0" normalizeH="0" baseline="0" noProof="0">
                <a:ln>
                  <a:noFill/>
                </a:ln>
                <a:solidFill>
                  <a:srgbClr val="C00000"/>
                </a:solidFill>
                <a:effectLst/>
                <a:uLnTx/>
                <a:uFillTx/>
                <a:latin typeface="Arial" panose="020B0604020202020204"/>
                <a:cs typeface="Arial" panose="020B0604020202020204"/>
                <a:sym typeface="Arial" panose="020B0604020202020204"/>
              </a:rPr>
              <a:t>         </a:t>
            </a:r>
            <a:r>
              <a:rPr kumimoji="0" lang="en-US" sz="1600" b="1" i="0" u="none" strike="noStrike" kern="0" cap="none" spc="0" normalizeH="0" baseline="0" noProof="0">
                <a:ln>
                  <a:noFill/>
                </a:ln>
                <a:solidFill>
                  <a:srgbClr val="C00000"/>
                </a:solidFill>
                <a:effectLst/>
                <a:uLnTx/>
                <a:uFillTx/>
                <a:latin typeface="Arial" panose="020B0604020202020204"/>
                <a:cs typeface="Arial" panose="020B0604020202020204"/>
                <a:sym typeface="Arial" panose="020B0604020202020204"/>
              </a:rPr>
              <a:t>The ways in which Hiton hotel can resolve their negative social</a:t>
            </a:r>
            <a:r>
              <a:rPr kumimoji="0" lang="en-GB" altLang="en-US" sz="1600" b="1" i="0" u="none" strike="noStrike" kern="0" cap="none" spc="0" normalizeH="0" baseline="0" noProof="0">
                <a:ln>
                  <a:noFill/>
                </a:ln>
                <a:solidFill>
                  <a:srgbClr val="C00000"/>
                </a:solidFill>
                <a:effectLst/>
                <a:uLnTx/>
                <a:uFillTx/>
                <a:latin typeface="Arial" panose="020B0604020202020204"/>
                <a:cs typeface="Arial" panose="020B0604020202020204"/>
                <a:sym typeface="Arial" panose="020B0604020202020204"/>
              </a:rPr>
              <a:t>   </a:t>
            </a:r>
            <a:r>
              <a:rPr kumimoji="0" lang="en-US" sz="1600" b="1" i="0" u="none" strike="noStrike" kern="0" cap="none" spc="0" normalizeH="0" baseline="0" noProof="0">
                <a:ln>
                  <a:noFill/>
                </a:ln>
                <a:solidFill>
                  <a:srgbClr val="C00000"/>
                </a:solidFill>
                <a:effectLst/>
                <a:uLnTx/>
                <a:uFillTx/>
                <a:latin typeface="Arial" panose="020B0604020202020204"/>
                <a:cs typeface="Arial" panose="020B0604020202020204"/>
                <a:sym typeface="Arial" panose="020B0604020202020204"/>
              </a:rPr>
              <a:t> </a:t>
            </a:r>
            <a:r>
              <a:rPr kumimoji="0" lang="en-GB" altLang="en-US" sz="1600" b="1" i="0" u="none" strike="noStrike" kern="0" cap="none" spc="0" normalizeH="0" baseline="0" noProof="0">
                <a:ln>
                  <a:noFill/>
                </a:ln>
                <a:solidFill>
                  <a:srgbClr val="C00000"/>
                </a:solidFill>
                <a:effectLst/>
                <a:uLnTx/>
                <a:uFillTx/>
                <a:latin typeface="Arial" panose="020B0604020202020204"/>
                <a:cs typeface="Arial" panose="020B0604020202020204"/>
                <a:sym typeface="Arial" panose="020B0604020202020204"/>
              </a:rPr>
              <a:t>      </a:t>
            </a:r>
            <a:r>
              <a:rPr kumimoji="0" lang="en-US" sz="1600" b="1" i="0" u="none" strike="noStrike" kern="0" cap="none" spc="0" normalizeH="0" baseline="0" noProof="0">
                <a:ln>
                  <a:noFill/>
                </a:ln>
                <a:solidFill>
                  <a:srgbClr val="C00000"/>
                </a:solidFill>
                <a:effectLst/>
                <a:uLnTx/>
                <a:uFillTx/>
                <a:latin typeface="Arial" panose="020B0604020202020204"/>
                <a:cs typeface="Arial" panose="020B0604020202020204"/>
                <a:sym typeface="Arial" panose="020B0604020202020204"/>
              </a:rPr>
              <a:t>media impact:</a:t>
            </a:r>
            <a:endParaRPr kumimoji="0" lang="en-US" sz="1600" b="1" i="0" u="none" strike="noStrike" kern="0" cap="none" spc="0" normalizeH="0" baseline="0" noProof="0">
              <a:ln>
                <a:noFill/>
              </a:ln>
              <a:solidFill>
                <a:srgbClr val="1B212C">
                  <a:lumMod val="75000"/>
                  <a:lumOff val="25000"/>
                </a:srgbClr>
              </a:solidFill>
              <a:effectLst/>
              <a:uLnTx/>
              <a:uFillTx/>
              <a:latin typeface="Arial" panose="020B0604020202020204"/>
              <a:cs typeface="Arial" panose="020B0604020202020204"/>
              <a:sym typeface="Arial" panose="020B0604020202020204"/>
            </a:endParaRPr>
          </a:p>
          <a:p>
            <a:pPr marL="285750" marR="0" lvl="0" indent="-28575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endParaRPr kumimoji="0" lang="en-US" sz="1050" b="1" i="0" u="none" strike="noStrike" kern="0" cap="none" spc="0" normalizeH="0" baseline="0" noProof="0">
              <a:ln>
                <a:noFill/>
              </a:ln>
              <a:solidFill>
                <a:srgbClr val="C00000"/>
              </a:solidFill>
              <a:effectLst/>
              <a:uLnTx/>
              <a:uFillTx/>
              <a:latin typeface="Arial" panose="020B0604020202020204"/>
              <a:cs typeface="Arial" panose="020B0604020202020204"/>
              <a:sym typeface="Arial" panose="020B0604020202020204"/>
            </a:endParaRPr>
          </a:p>
          <a:p>
            <a:pPr marL="285750" marR="0" lvl="0" indent="-28575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r>
              <a:rPr kumimoji="0" lang="en-US" sz="1050" b="1" i="0" u="none" strike="noStrike" kern="0" cap="none" spc="0" normalizeH="0" baseline="0" noProof="0">
                <a:ln>
                  <a:noFill/>
                </a:ln>
                <a:solidFill>
                  <a:srgbClr val="C00000"/>
                </a:solidFill>
                <a:effectLst/>
                <a:uLnTx/>
                <a:uFillTx/>
                <a:latin typeface="Arial" panose="020B0604020202020204"/>
                <a:cs typeface="Arial" panose="020B0604020202020204"/>
                <a:sym typeface="Arial" panose="020B0604020202020204"/>
              </a:rPr>
              <a:t>Do research. </a:t>
            </a:r>
            <a:r>
              <a:rPr kumimoji="0" lang="en-US" sz="1050" b="1"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rPr>
              <a:t> </a:t>
            </a:r>
            <a:r>
              <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rPr>
              <a:t>If a negative review or tweet is posted, they should research into why this comment was posted and why the mistake occurred.  They should engage with their staff, review and watch CCTV if necessary and then plan the appropriate steps accordingly.</a:t>
            </a:r>
            <a:endPar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endParaRPr>
          </a:p>
          <a:p>
            <a:pPr marL="285750" marR="0" lvl="0" indent="-28575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r>
              <a:rPr kumimoji="0" lang="en-US" sz="1050" b="1" i="0" u="none" strike="noStrike" kern="0" cap="none" spc="0" normalizeH="0" baseline="0" noProof="0">
                <a:ln>
                  <a:noFill/>
                </a:ln>
                <a:solidFill>
                  <a:srgbClr val="C00000"/>
                </a:solidFill>
                <a:effectLst/>
                <a:uLnTx/>
                <a:uFillTx/>
                <a:latin typeface="Arial" panose="020B0604020202020204"/>
                <a:cs typeface="Arial" panose="020B0604020202020204"/>
                <a:sym typeface="Arial" panose="020B0604020202020204"/>
              </a:rPr>
              <a:t>Respond Promptly. </a:t>
            </a:r>
            <a:r>
              <a:rPr kumimoji="0" lang="en-US" sz="1050" b="1"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rPr>
              <a:t> </a:t>
            </a:r>
            <a:r>
              <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rPr>
              <a:t>If negative reviews have been posted on Instagram, Facebook and Twitter, they should endeavor to respond as soon as possible and try to resolve the issue and apologize to the customers.</a:t>
            </a:r>
            <a:endPar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endParaRPr>
          </a:p>
          <a:p>
            <a:pPr marL="285750" marR="0" lvl="0" indent="-28575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r>
              <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rPr>
              <a:t>Hilton Hotel should communicate with their customers offline and should try to rebuild their relationship and rectify the error which the customer had.</a:t>
            </a:r>
            <a:endPar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endParaRPr>
          </a:p>
          <a:p>
            <a:pPr marL="285750" marR="0" lvl="0" indent="-28575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r>
              <a:rPr kumimoji="0" lang="en-US" sz="1050" b="1" i="0" u="none" strike="noStrike" kern="0" cap="none" spc="0" normalizeH="0" baseline="0" noProof="0">
                <a:ln>
                  <a:noFill/>
                </a:ln>
                <a:solidFill>
                  <a:srgbClr val="C00000"/>
                </a:solidFill>
                <a:effectLst/>
                <a:uLnTx/>
                <a:uFillTx/>
                <a:latin typeface="Arial" panose="020B0604020202020204"/>
                <a:cs typeface="Arial" panose="020B0604020202020204"/>
                <a:sym typeface="Arial" panose="020B0604020202020204"/>
              </a:rPr>
              <a:t>Filter Influencers.  </a:t>
            </a:r>
            <a:r>
              <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rPr>
              <a:t>They should filter their influencers when inviting them to stay at their hotels and they are presently doing it by getting the influencers to fill an application form in order to choose the best candidate.</a:t>
            </a:r>
            <a:endPar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endParaRPr>
          </a:p>
          <a:p>
            <a:pPr marL="285750" marR="0" lvl="0" indent="-28575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r>
              <a:rPr kumimoji="0" lang="en-US" sz="1050" b="1" i="0" u="none" strike="noStrike" kern="0" cap="none" spc="0" normalizeH="0" baseline="0" noProof="0">
                <a:ln>
                  <a:noFill/>
                </a:ln>
                <a:solidFill>
                  <a:srgbClr val="C00000"/>
                </a:solidFill>
                <a:effectLst/>
                <a:uLnTx/>
                <a:uFillTx/>
                <a:latin typeface="Arial" panose="020B0604020202020204"/>
                <a:cs typeface="Arial" panose="020B0604020202020204"/>
                <a:sym typeface="Arial" panose="020B0604020202020204"/>
              </a:rPr>
              <a:t>Stop posting personal pictures. </a:t>
            </a:r>
            <a:r>
              <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rPr>
              <a:t>They  should not post personal pictures of customers for marketing purposes if they clicked their photos at their hotel without their consent. They should respect the </a:t>
            </a:r>
            <a:endPar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endParaRPr>
          </a:p>
          <a:p>
            <a:pPr marL="0" marR="0" lvl="0" indent="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None/>
              <a:defRPr/>
            </a:pPr>
            <a:r>
              <a:rPr kumimoji="0" lang="en-GB" alt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rPr>
              <a:t>        </a:t>
            </a:r>
            <a:r>
              <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rPr>
              <a:t>data privacy laws.</a:t>
            </a:r>
            <a:endPar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endParaRPr>
          </a:p>
          <a:p>
            <a:pPr marL="285750" marR="0" lvl="0" indent="-28575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r>
              <a:rPr kumimoji="0" lang="en-US" sz="1050" b="0" i="0" u="none" strike="noStrike" kern="0" cap="none" spc="0" normalizeH="0" baseline="0" noProof="0">
                <a:ln>
                  <a:noFill/>
                </a:ln>
                <a:solidFill>
                  <a:srgbClr val="1B212C">
                    <a:lumMod val="75000"/>
                    <a:lumOff val="25000"/>
                  </a:srgbClr>
                </a:solidFill>
                <a:effectLst/>
                <a:uLnTx/>
                <a:uFillTx/>
                <a:latin typeface="Arial" panose="020B0604020202020204"/>
                <a:cs typeface="Arial" panose="020B0604020202020204"/>
                <a:sym typeface="Arial" panose="020B0604020202020204"/>
              </a:rPr>
              <a:t> </a:t>
            </a:r>
            <a:r>
              <a:rPr kumimoji="0" lang="en-US" sz="1050" b="1" i="0" u="none" strike="noStrike" kern="0" cap="none" spc="0" normalizeH="0" baseline="0" noProof="0">
                <a:ln>
                  <a:noFill/>
                </a:ln>
                <a:solidFill>
                  <a:srgbClr val="C00000"/>
                </a:solidFill>
                <a:effectLst/>
                <a:uLnTx/>
                <a:uFillTx/>
                <a:latin typeface="Arial" panose="020B0604020202020204"/>
                <a:cs typeface="Arial" panose="020B0604020202020204"/>
                <a:sym typeface="Arial" panose="020B0604020202020204"/>
              </a:rPr>
              <a:t>Use Algorithms. </a:t>
            </a:r>
            <a:r>
              <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rPr>
              <a:t>The algorithms in twitter should be set in such a way enabling them to flag </a:t>
            </a:r>
            <a:endPar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endParaRPr>
          </a:p>
          <a:p>
            <a:pPr marL="0" marR="0" lvl="0" indent="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None/>
              <a:defRPr/>
            </a:pPr>
            <a:r>
              <a:rPr kumimoji="0" lang="en-GB" alt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rPr>
              <a:t>        </a:t>
            </a:r>
            <a:r>
              <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rPr>
              <a:t>negative tweets earlier giving them time to respond to them accordingly. </a:t>
            </a:r>
            <a:endPar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endParaRPr>
          </a:p>
          <a:p>
            <a:pPr marL="0" marR="0" lvl="0" indent="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endParaRPr kumimoji="0" lang="en-US" sz="1050" b="0" i="0" u="none" strike="noStrike" kern="0" cap="none" spc="0" normalizeH="0" baseline="0" noProof="0">
              <a:ln>
                <a:noFill/>
              </a:ln>
              <a:solidFill>
                <a:srgbClr val="FFFFFF"/>
              </a:solidFill>
              <a:effectLst/>
              <a:uLnTx/>
              <a:uFillTx/>
              <a:latin typeface="Arial" panose="020B0604020202020204"/>
              <a:cs typeface="Arial" panose="020B0604020202020204"/>
              <a:sym typeface="Arial" panose="020B0604020202020204"/>
            </a:endParaRPr>
          </a:p>
          <a:p>
            <a:pPr marL="0" marR="0" lvl="0" indent="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endParaRPr kumimoji="0" lang="en-US" sz="1050" b="0" i="0" u="none" strike="noStrike" kern="0" cap="none" spc="0" normalizeH="0" baseline="0" noProof="0">
              <a:ln>
                <a:noFill/>
              </a:ln>
              <a:solidFill>
                <a:srgbClr val="1B212C">
                  <a:lumMod val="75000"/>
                  <a:lumOff val="25000"/>
                </a:srgbClr>
              </a:solidFill>
              <a:effectLst/>
              <a:uLnTx/>
              <a:uFillTx/>
              <a:latin typeface="Arial" panose="020B0604020202020204"/>
              <a:cs typeface="Arial" panose="020B0604020202020204"/>
              <a:sym typeface="Arial" panose="020B0604020202020204"/>
            </a:endParaRPr>
          </a:p>
          <a:p>
            <a:pPr marL="0" marR="0" lvl="0" indent="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endParaRPr kumimoji="0" lang="en-US" sz="1050" b="0" i="0" u="none" strike="noStrike" kern="0" cap="none" spc="0" normalizeH="0" baseline="0" noProof="0">
              <a:ln>
                <a:noFill/>
              </a:ln>
              <a:solidFill>
                <a:srgbClr val="1B212C">
                  <a:lumMod val="75000"/>
                  <a:lumOff val="25000"/>
                </a:srgbClr>
              </a:solidFill>
              <a:effectLst/>
              <a:uLnTx/>
              <a:uFillTx/>
              <a:latin typeface="Arial" panose="020B0604020202020204"/>
              <a:cs typeface="Arial" panose="020B0604020202020204"/>
              <a:sym typeface="Arial" panose="020B0604020202020204"/>
            </a:endParaRPr>
          </a:p>
          <a:p>
            <a:pPr marL="285750" marR="0" lvl="0" indent="-28575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endParaRPr kumimoji="0" lang="en-US" sz="1050" b="0" i="0" u="none" strike="noStrike" kern="0" cap="none" spc="0" normalizeH="0" baseline="0" noProof="0">
              <a:ln>
                <a:noFill/>
              </a:ln>
              <a:solidFill>
                <a:srgbClr val="1B212C">
                  <a:lumMod val="75000"/>
                  <a:lumOff val="25000"/>
                </a:srgbClr>
              </a:solidFill>
              <a:effectLst/>
              <a:uLnTx/>
              <a:uFillTx/>
              <a:latin typeface="Arial" panose="020B0604020202020204"/>
              <a:cs typeface="Arial" panose="020B0604020202020204"/>
              <a:sym typeface="Arial" panose="020B0604020202020204"/>
            </a:endParaRPr>
          </a:p>
          <a:p>
            <a:pPr marL="285750" marR="0" lvl="0" indent="-28575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endParaRPr kumimoji="0" lang="en-US" sz="1050" b="0" i="0" u="none" strike="noStrike" kern="0" cap="none" spc="0" normalizeH="0" baseline="0" noProof="0">
              <a:ln>
                <a:noFill/>
              </a:ln>
              <a:solidFill>
                <a:srgbClr val="1B212C">
                  <a:lumMod val="75000"/>
                  <a:lumOff val="25000"/>
                </a:srgbClr>
              </a:solidFill>
              <a:effectLst/>
              <a:uLnTx/>
              <a:uFillTx/>
              <a:latin typeface="Arial" panose="020B0604020202020204"/>
              <a:cs typeface="Arial" panose="020B0604020202020204"/>
              <a:sym typeface="Arial" panose="020B0604020202020204"/>
            </a:endParaRPr>
          </a:p>
          <a:p>
            <a:pPr marL="285750" marR="0" lvl="0" indent="-28575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endParaRPr kumimoji="0" lang="en-US" sz="1050" b="0" i="0" u="none" strike="noStrike" kern="0" cap="none" spc="0" normalizeH="0" baseline="0" noProof="0">
              <a:ln>
                <a:noFill/>
              </a:ln>
              <a:solidFill>
                <a:srgbClr val="1B212C">
                  <a:lumMod val="75000"/>
                  <a:lumOff val="25000"/>
                </a:srgbClr>
              </a:solidFill>
              <a:effectLst/>
              <a:uLnTx/>
              <a:uFillTx/>
              <a:latin typeface="Arial" panose="020B0604020202020204"/>
              <a:cs typeface="Arial" panose="020B0604020202020204"/>
              <a:sym typeface="Arial" panose="020B0604020202020204"/>
            </a:endParaRPr>
          </a:p>
          <a:p>
            <a:pPr marL="285750" marR="0" lvl="0" indent="-28575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endParaRPr kumimoji="0" lang="en-US" sz="1050" b="0" i="0" u="none" strike="noStrike" kern="0" cap="none" spc="0" normalizeH="0" baseline="0" noProof="0">
              <a:ln>
                <a:noFill/>
              </a:ln>
              <a:solidFill>
                <a:srgbClr val="1B212C">
                  <a:lumMod val="75000"/>
                  <a:lumOff val="25000"/>
                </a:srgbClr>
              </a:solidFill>
              <a:effectLst/>
              <a:uLnTx/>
              <a:uFillTx/>
              <a:latin typeface="Arial" panose="020B0604020202020204"/>
              <a:cs typeface="Arial" panose="020B0604020202020204"/>
              <a:sym typeface="Arial" panose="020B0604020202020204"/>
            </a:endParaRPr>
          </a:p>
          <a:p>
            <a:pPr marL="285750" marR="0" lvl="0" indent="-28575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endParaRPr kumimoji="0" lang="en-US" sz="1050" b="0" i="0" u="none" strike="noStrike" kern="0" cap="none" spc="0" normalizeH="0" baseline="0" noProof="0">
              <a:ln>
                <a:noFill/>
              </a:ln>
              <a:solidFill>
                <a:srgbClr val="1B212C">
                  <a:lumMod val="75000"/>
                  <a:lumOff val="25000"/>
                </a:srgbClr>
              </a:solidFill>
              <a:effectLst/>
              <a:uLnTx/>
              <a:uFillTx/>
              <a:latin typeface="Arial" panose="020B0604020202020204"/>
              <a:cs typeface="Arial" panose="020B0604020202020204"/>
              <a:sym typeface="Arial" panose="020B0604020202020204"/>
            </a:endParaRPr>
          </a:p>
          <a:p>
            <a:pPr marL="285750" marR="0" lvl="0" indent="-285750" algn="l" defTabSz="914400" rtl="0" eaLnBrk="1" fontAlgn="auto" latinLnBrk="0" hangingPunct="1">
              <a:lnSpc>
                <a:spcPct val="90000"/>
              </a:lnSpc>
              <a:spcBef>
                <a:spcPts val="1000"/>
              </a:spcBef>
              <a:spcAft>
                <a:spcPts val="0"/>
              </a:spcAft>
              <a:buClr>
                <a:srgbClr val="0145AC"/>
              </a:buClr>
              <a:buSzPct val="80000"/>
              <a:buFont typeface="Wingdings 3" panose="05040102010807070707" charset="2"/>
              <a:buChar char=""/>
              <a:defRPr/>
            </a:pPr>
            <a:endParaRPr kumimoji="0" lang="en-US" sz="675" b="0" i="0" u="none" strike="noStrike" kern="0" cap="none" spc="0" normalizeH="0" baseline="0" noProof="0">
              <a:ln>
                <a:noFill/>
              </a:ln>
              <a:solidFill>
                <a:srgbClr val="1B212C">
                  <a:lumMod val="75000"/>
                  <a:lumOff val="25000"/>
                </a:srgbClr>
              </a:solidFill>
              <a:effectLst/>
              <a:uLnTx/>
              <a:uFillTx/>
              <a:latin typeface="Arial" panose="020B0604020202020204"/>
              <a:cs typeface="Arial" panose="020B0604020202020204"/>
              <a:sym typeface="Arial" panose="020B0604020202020204"/>
            </a:endParaRPr>
          </a:p>
        </p:txBody>
      </p:sp>
      <p:pic>
        <p:nvPicPr>
          <p:cNvPr id="2050" name="Picture 2" descr="Facebook, Twitter and Instagram Logos Editorial Photo - Image of ..."/>
          <p:cNvPicPr>
            <a:picLocks noChangeAspect="1" noChangeArrowheads="1"/>
          </p:cNvPicPr>
          <p:nvPr/>
        </p:nvPicPr>
        <p:blipFill rotWithShape="1">
          <a:blip r:embed="rId1">
            <a:extLst>
              <a:ext uri="{28A0092B-C50C-407E-A947-70E740481C1C}">
                <a14:useLocalDpi xmlns:a14="http://schemas.microsoft.com/office/drawing/2010/main" val="0"/>
              </a:ext>
            </a:extLst>
          </a:blip>
          <a:srcRect l="17728" r="18796" b="2"/>
          <a:stretch>
            <a:fillRect/>
          </a:stretch>
        </p:blipFill>
        <p:spPr bwMode="auto">
          <a:xfrm>
            <a:off x="7559675" y="386080"/>
            <a:ext cx="1329690" cy="131508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Valentine's Day social media ideas - Digital marketing | NS Design"/>
          <p:cNvPicPr>
            <a:picLocks noChangeAspect="1" noChangeArrowheads="1"/>
          </p:cNvPicPr>
          <p:nvPr/>
        </p:nvPicPr>
        <p:blipFill rotWithShape="1">
          <a:blip r:embed="rId2">
            <a:extLst>
              <a:ext uri="{28A0092B-C50C-407E-A947-70E740481C1C}">
                <a14:useLocalDpi xmlns:a14="http://schemas.microsoft.com/office/drawing/2010/main" val="0"/>
              </a:ext>
            </a:extLst>
          </a:blip>
          <a:srcRect l="5034" r="4307" b="2"/>
          <a:stretch>
            <a:fillRect/>
          </a:stretch>
        </p:blipFill>
        <p:spPr bwMode="auto">
          <a:xfrm>
            <a:off x="7468235" y="1773555"/>
            <a:ext cx="1512570" cy="14890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advClick="0" advTm="104000">
        <p15:prstTrans prst="pageCurlDouble"/>
      </p:transition>
    </mc:Choice>
    <mc:Fallback>
      <p:transition spd="slow" advClick="0" advTm="104000">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a:solidFill>
                  <a:schemeClr val="accent1">
                    <a:lumMod val="60000"/>
                    <a:lumOff val="40000"/>
                  </a:schemeClr>
                </a:solidFill>
                <a:latin typeface="Arial" panose="020B0604020202020204"/>
                <a:cs typeface="Arial" panose="020B0604020202020204"/>
              </a:rPr>
              <a:t>Conclusion</a:t>
            </a:r>
            <a:endParaRPr lang="en-GB" i="1">
              <a:solidFill>
                <a:schemeClr val="accent1">
                  <a:lumMod val="60000"/>
                  <a:lumOff val="40000"/>
                </a:schemeClr>
              </a:solidFill>
              <a:latin typeface="Arial" panose="020B0604020202020204"/>
              <a:cs typeface="Arial" panose="020B0604020202020204"/>
            </a:endParaRPr>
          </a:p>
        </p:txBody>
      </p:sp>
      <p:sp>
        <p:nvSpPr>
          <p:cNvPr id="3" name="TextBox 2"/>
          <p:cNvSpPr txBox="1"/>
          <p:nvPr/>
        </p:nvSpPr>
        <p:spPr>
          <a:xfrm>
            <a:off x="3288165" y="471487"/>
            <a:ext cx="561702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lgn="ctr"/>
            <a:r>
              <a:rPr lang="en-GB" b="1">
                <a:solidFill>
                  <a:schemeClr val="bg1"/>
                </a:solidFill>
              </a:rPr>
              <a:t>The usage of Social Media is a Market Strategy that allows brands to set themselves apart from competitors, which is based on the content they post and share. ( Taylor , 2021)</a:t>
            </a:r>
            <a:endParaRPr lang="en-US" b="1">
              <a:solidFill>
                <a:schemeClr val="bg1"/>
              </a:solidFill>
            </a:endParaRPr>
          </a:p>
          <a:p>
            <a:pPr marL="285750" indent="-285750" algn="ctr">
              <a:buFont typeface="Wingdings" panose="05000000000000000000"/>
              <a:buChar char="v"/>
            </a:pPr>
            <a:endParaRPr lang="en-GB" b="1">
              <a:solidFill>
                <a:schemeClr val="bg1"/>
              </a:solidFill>
            </a:endParaRPr>
          </a:p>
        </p:txBody>
      </p:sp>
      <p:sp>
        <p:nvSpPr>
          <p:cNvPr id="4" name="TextBox 3"/>
          <p:cNvSpPr txBox="1"/>
          <p:nvPr/>
        </p:nvSpPr>
        <p:spPr>
          <a:xfrm>
            <a:off x="740909" y="1483860"/>
            <a:ext cx="5412921"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lgn="ctr"/>
            <a:r>
              <a:rPr lang="en-GB" b="1">
                <a:solidFill>
                  <a:srgbClr val="FFFF00"/>
                </a:solidFill>
              </a:rPr>
              <a:t>Every day  guests are sharing positive experiences by posting pictures of their beautiful, cosy rooms via Twitter, Facebook, and Instagram, using #HiltonStory. (Shortyawards.com, 2019)</a:t>
            </a:r>
            <a:endParaRPr lang="en-US" b="1">
              <a:solidFill>
                <a:srgbClr val="FFFF00"/>
              </a:solidFill>
            </a:endParaRPr>
          </a:p>
          <a:p>
            <a:pPr algn="l"/>
            <a:endParaRPr lang="en-GB" b="1">
              <a:solidFill>
                <a:srgbClr val="FFFF00"/>
              </a:solidFill>
            </a:endParaRPr>
          </a:p>
        </p:txBody>
      </p:sp>
      <p:sp>
        <p:nvSpPr>
          <p:cNvPr id="6" name="Star: 5 Points 5"/>
          <p:cNvSpPr/>
          <p:nvPr/>
        </p:nvSpPr>
        <p:spPr>
          <a:xfrm>
            <a:off x="3349399" y="469445"/>
            <a:ext cx="187779" cy="179615"/>
          </a:xfrm>
          <a:prstGeom prst="star5">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cs typeface="Arial" panose="020B0604020202020204"/>
            </a:endParaRPr>
          </a:p>
        </p:txBody>
      </p:sp>
      <p:pic>
        <p:nvPicPr>
          <p:cNvPr id="7" name="Picture 7"/>
          <p:cNvPicPr>
            <a:picLocks noChangeAspect="1"/>
          </p:cNvPicPr>
          <p:nvPr/>
        </p:nvPicPr>
        <p:blipFill>
          <a:blip r:embed="rId1"/>
          <a:stretch>
            <a:fillRect/>
          </a:stretch>
        </p:blipFill>
        <p:spPr>
          <a:xfrm>
            <a:off x="6098721" y="1136325"/>
            <a:ext cx="2743200" cy="1695195"/>
          </a:xfrm>
          <a:prstGeom prst="rect">
            <a:avLst/>
          </a:prstGeom>
        </p:spPr>
      </p:pic>
      <p:sp>
        <p:nvSpPr>
          <p:cNvPr id="8" name="Star: 5 Points 7"/>
          <p:cNvSpPr/>
          <p:nvPr/>
        </p:nvSpPr>
        <p:spPr>
          <a:xfrm>
            <a:off x="822551" y="1481818"/>
            <a:ext cx="179615" cy="187779"/>
          </a:xfrm>
          <a:prstGeom prst="star5">
            <a:avLst/>
          </a:prstGeom>
          <a:solidFill>
            <a:schemeClr val="accent2"/>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2530929" y="2775858"/>
            <a:ext cx="657224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GB" sz="1200" b="1" kern="1200">
                <a:solidFill>
                  <a:schemeClr val="bg1"/>
                </a:solidFill>
                <a:ea typeface="Calibri" panose="020F0502020204030204"/>
                <a:cs typeface="Times New Roman" panose="02020603050405020304"/>
              </a:rPr>
              <a:t>Social Media              </a:t>
            </a:r>
            <a:r>
              <a:rPr lang="en-GB" sz="1200" b="1" kern="1200">
                <a:solidFill>
                  <a:schemeClr val="bg1"/>
                </a:solidFill>
                <a:ea typeface="+mn-ea"/>
              </a:rPr>
              <a:t>MARKETING STRATEGY </a:t>
            </a:r>
            <a:r>
              <a:rPr lang="en-GB" sz="1200" b="1" kern="1200">
                <a:solidFill>
                  <a:schemeClr val="bg1"/>
                </a:solidFill>
                <a:ea typeface="+mn-ea"/>
                <a:cs typeface="Times New Roman" panose="02020603050405020304"/>
              </a:rPr>
              <a:t>              </a:t>
            </a:r>
            <a:r>
              <a:rPr lang="en-GB" sz="1200" b="1" kern="1200">
                <a:solidFill>
                  <a:schemeClr val="bg1"/>
                </a:solidFill>
                <a:ea typeface="Calibri" panose="020F0502020204030204"/>
                <a:cs typeface="Times New Roman" panose="02020603050405020304"/>
              </a:rPr>
              <a:t>Promote the brand                </a:t>
            </a:r>
            <a:endParaRPr lang="en-US">
              <a:solidFill>
                <a:schemeClr val="bg1"/>
              </a:solidFill>
            </a:endParaRPr>
          </a:p>
          <a:p>
            <a:r>
              <a:rPr lang="en-GB" sz="1200" b="1" kern="1200">
                <a:solidFill>
                  <a:schemeClr val="bg1"/>
                </a:solidFill>
                <a:ea typeface="Calibri" panose="020F0502020204030204"/>
                <a:cs typeface="Times New Roman" panose="02020603050405020304"/>
              </a:rPr>
              <a:t>Attract new followers               BE UNIQUE              I</a:t>
            </a:r>
            <a:r>
              <a:rPr lang="en-GB" sz="1200" b="1" kern="1200">
                <a:solidFill>
                  <a:schemeClr val="bg1"/>
                </a:solidFill>
                <a:ea typeface="Times New Roman" panose="02020603050405020304"/>
              </a:rPr>
              <a:t>ncrease social engagement on a global level.</a:t>
            </a:r>
            <a:endParaRPr lang="en-GB" sz="1200" b="1" kern="1200">
              <a:solidFill>
                <a:schemeClr val="bg1"/>
              </a:solidFill>
              <a:ea typeface="+mn-ea"/>
            </a:endParaRPr>
          </a:p>
          <a:p>
            <a:pPr algn="l" rtl="0"/>
            <a:endParaRPr lang="en-GB" sz="1200" b="1">
              <a:solidFill>
                <a:srgbClr val="FF0000"/>
              </a:solidFill>
            </a:endParaRPr>
          </a:p>
          <a:p>
            <a:pPr marL="228600" indent="-228600">
              <a:buAutoNum type="romanLcPeriod"/>
            </a:pPr>
            <a:r>
              <a:rPr lang="en-GB" sz="1200" b="1">
                <a:solidFill>
                  <a:srgbClr val="FF0000"/>
                </a:solidFill>
              </a:rPr>
              <a:t>OUR STAGE *YOUR STORY  </a:t>
            </a:r>
            <a:endParaRPr lang="en-GB" sz="1200" b="1">
              <a:solidFill>
                <a:srgbClr val="FF0000"/>
              </a:solidFill>
            </a:endParaRPr>
          </a:p>
          <a:p>
            <a:endParaRPr lang="en-GB" sz="1200" b="1">
              <a:solidFill>
                <a:schemeClr val="bg1"/>
              </a:solidFill>
            </a:endParaRPr>
          </a:p>
        </p:txBody>
      </p:sp>
      <p:pic>
        <p:nvPicPr>
          <p:cNvPr id="11" name="Picture 11"/>
          <p:cNvPicPr>
            <a:picLocks noChangeAspect="1"/>
          </p:cNvPicPr>
          <p:nvPr/>
        </p:nvPicPr>
        <p:blipFill>
          <a:blip r:embed="rId2"/>
          <a:stretch>
            <a:fillRect/>
          </a:stretch>
        </p:blipFill>
        <p:spPr>
          <a:xfrm>
            <a:off x="3579359" y="2796268"/>
            <a:ext cx="507547" cy="195944"/>
          </a:xfrm>
          <a:prstGeom prst="rect">
            <a:avLst/>
          </a:prstGeom>
        </p:spPr>
      </p:pic>
      <p:pic>
        <p:nvPicPr>
          <p:cNvPr id="12" name="Picture 12"/>
          <p:cNvPicPr>
            <a:picLocks noChangeAspect="1"/>
          </p:cNvPicPr>
          <p:nvPr/>
        </p:nvPicPr>
        <p:blipFill>
          <a:blip r:embed="rId2"/>
          <a:stretch>
            <a:fillRect/>
          </a:stretch>
        </p:blipFill>
        <p:spPr>
          <a:xfrm>
            <a:off x="5995988" y="2788103"/>
            <a:ext cx="540204" cy="212272"/>
          </a:xfrm>
          <a:prstGeom prst="rect">
            <a:avLst/>
          </a:prstGeom>
        </p:spPr>
      </p:pic>
      <p:pic>
        <p:nvPicPr>
          <p:cNvPr id="13" name="Picture 13"/>
          <p:cNvPicPr>
            <a:picLocks noChangeAspect="1"/>
          </p:cNvPicPr>
          <p:nvPr/>
        </p:nvPicPr>
        <p:blipFill>
          <a:blip r:embed="rId2"/>
          <a:stretch>
            <a:fillRect/>
          </a:stretch>
        </p:blipFill>
        <p:spPr>
          <a:xfrm>
            <a:off x="7971745" y="2796266"/>
            <a:ext cx="515712" cy="212272"/>
          </a:xfrm>
          <a:prstGeom prst="rect">
            <a:avLst/>
          </a:prstGeom>
        </p:spPr>
      </p:pic>
      <p:pic>
        <p:nvPicPr>
          <p:cNvPr id="14" name="Picture 14"/>
          <p:cNvPicPr>
            <a:picLocks noChangeAspect="1"/>
          </p:cNvPicPr>
          <p:nvPr/>
        </p:nvPicPr>
        <p:blipFill>
          <a:blip r:embed="rId2"/>
          <a:stretch>
            <a:fillRect/>
          </a:stretch>
        </p:blipFill>
        <p:spPr>
          <a:xfrm>
            <a:off x="4199844" y="2984045"/>
            <a:ext cx="556534" cy="204109"/>
          </a:xfrm>
          <a:prstGeom prst="rect">
            <a:avLst/>
          </a:prstGeom>
        </p:spPr>
      </p:pic>
      <p:pic>
        <p:nvPicPr>
          <p:cNvPr id="15" name="Picture 15"/>
          <p:cNvPicPr>
            <a:picLocks noChangeAspect="1"/>
          </p:cNvPicPr>
          <p:nvPr/>
        </p:nvPicPr>
        <p:blipFill>
          <a:blip r:embed="rId2"/>
          <a:stretch>
            <a:fillRect/>
          </a:stretch>
        </p:blipFill>
        <p:spPr>
          <a:xfrm>
            <a:off x="5702074" y="2992211"/>
            <a:ext cx="474891" cy="187779"/>
          </a:xfrm>
          <a:prstGeom prst="rect">
            <a:avLst/>
          </a:prstGeom>
        </p:spPr>
      </p:pic>
      <p:sp>
        <p:nvSpPr>
          <p:cNvPr id="16" name="Star: 5 Points 15"/>
          <p:cNvSpPr/>
          <p:nvPr/>
        </p:nvSpPr>
        <p:spPr>
          <a:xfrm>
            <a:off x="2373766" y="2771774"/>
            <a:ext cx="195943" cy="204108"/>
          </a:xfrm>
          <a:prstGeom prst="star5">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7" descr="A picture containing graphical user interface&#10;&#10;Description automatically generated"/>
          <p:cNvPicPr>
            <a:picLocks noChangeAspect="1"/>
          </p:cNvPicPr>
          <p:nvPr/>
        </p:nvPicPr>
        <p:blipFill>
          <a:blip r:embed="rId3"/>
          <a:stretch>
            <a:fillRect/>
          </a:stretch>
        </p:blipFill>
        <p:spPr>
          <a:xfrm>
            <a:off x="89807" y="2381031"/>
            <a:ext cx="2130879" cy="126317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9" name="TextBox 18"/>
          <p:cNvSpPr txBox="1"/>
          <p:nvPr/>
        </p:nvSpPr>
        <p:spPr>
          <a:xfrm>
            <a:off x="991961" y="3733119"/>
            <a:ext cx="5690506"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GB" b="1" kern="1200">
                <a:solidFill>
                  <a:srgbClr val="FFFF00"/>
                </a:solidFill>
                <a:ea typeface="+mn-ea"/>
              </a:rPr>
              <a:t>Did not consider to Improve services upon negative feedback’s </a:t>
            </a:r>
            <a:endParaRPr lang="en-US">
              <a:solidFill>
                <a:srgbClr val="FFFF00"/>
              </a:solidFill>
              <a:ea typeface="+mn-ea"/>
            </a:endParaRPr>
          </a:p>
          <a:p>
            <a:r>
              <a:rPr lang="en-GB" b="1" kern="1200">
                <a:solidFill>
                  <a:srgbClr val="FFFF00"/>
                </a:solidFill>
                <a:ea typeface="+mn-ea"/>
              </a:rPr>
              <a:t>Negative posts from unsatisfied influencers </a:t>
            </a:r>
            <a:endParaRPr lang="en-GB" b="1" kern="1200">
              <a:solidFill>
                <a:srgbClr val="FFFF00"/>
              </a:solidFill>
              <a:ea typeface="+mn-ea"/>
            </a:endParaRPr>
          </a:p>
          <a:p>
            <a:r>
              <a:rPr lang="en-GB" b="1" kern="1200">
                <a:solidFill>
                  <a:srgbClr val="FFFF00"/>
                </a:solidFill>
                <a:ea typeface="+mn-ea"/>
              </a:rPr>
              <a:t>Breach of Confidentiality - Divulged Personal Data </a:t>
            </a:r>
            <a:endParaRPr lang="en-GB" b="1" kern="1200">
              <a:solidFill>
                <a:srgbClr val="FFFF00"/>
              </a:solidFill>
              <a:ea typeface="+mn-ea"/>
            </a:endParaRPr>
          </a:p>
          <a:p>
            <a:r>
              <a:rPr lang="en-GB" b="1" kern="1200">
                <a:solidFill>
                  <a:srgbClr val="FF0000"/>
                </a:solidFill>
                <a:ea typeface="+mn-ea"/>
              </a:rPr>
              <a:t>RISK &amp; CHALLENGES!!!</a:t>
            </a:r>
            <a:r>
              <a:rPr lang="en-GB" b="1" kern="1200">
                <a:solidFill>
                  <a:schemeClr val="bg1"/>
                </a:solidFill>
                <a:ea typeface="+mn-ea"/>
              </a:rPr>
              <a:t>  </a:t>
            </a:r>
            <a:r>
              <a:rPr lang="en-GB" b="1" kern="1200">
                <a:solidFill>
                  <a:srgbClr val="FFFF00"/>
                </a:solidFill>
                <a:ea typeface="+mn-ea"/>
              </a:rPr>
              <a:t>Negative comments don't only spread among the followers</a:t>
            </a:r>
            <a:endParaRPr lang="en-GB" b="1">
              <a:solidFill>
                <a:srgbClr val="FFFF00"/>
              </a:solidFill>
            </a:endParaRPr>
          </a:p>
        </p:txBody>
      </p:sp>
      <p:sp>
        <p:nvSpPr>
          <p:cNvPr id="24" name="Star: 4 Points 23"/>
          <p:cNvSpPr/>
          <p:nvPr/>
        </p:nvSpPr>
        <p:spPr>
          <a:xfrm>
            <a:off x="873579" y="3786187"/>
            <a:ext cx="81644" cy="122466"/>
          </a:xfrm>
          <a:prstGeom prst="star4">
            <a:avLst/>
          </a:prstGeom>
          <a:solidFill>
            <a:srgbClr val="FFC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Star: 4 Points 24"/>
          <p:cNvSpPr/>
          <p:nvPr/>
        </p:nvSpPr>
        <p:spPr>
          <a:xfrm>
            <a:off x="873579" y="4014787"/>
            <a:ext cx="81644" cy="122466"/>
          </a:xfrm>
          <a:prstGeom prst="star4">
            <a:avLst/>
          </a:prstGeom>
          <a:solidFill>
            <a:srgbClr val="FFC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Star: 4 Points 25"/>
          <p:cNvSpPr/>
          <p:nvPr/>
        </p:nvSpPr>
        <p:spPr>
          <a:xfrm>
            <a:off x="873579" y="4227058"/>
            <a:ext cx="81644" cy="122466"/>
          </a:xfrm>
          <a:prstGeom prst="star4">
            <a:avLst/>
          </a:prstGeom>
          <a:solidFill>
            <a:srgbClr val="FFC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Star: 4 Points 26"/>
          <p:cNvSpPr/>
          <p:nvPr/>
        </p:nvSpPr>
        <p:spPr>
          <a:xfrm>
            <a:off x="873579" y="4423001"/>
            <a:ext cx="81644" cy="122466"/>
          </a:xfrm>
          <a:prstGeom prst="star4">
            <a:avLst/>
          </a:prstGeom>
          <a:solidFill>
            <a:srgbClr val="FFC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mc:Choice xmlns:p14="http://schemas.microsoft.com/office/powerpoint/2010/main" Requires="p14">
      <p:transition spd="slow" advClick="0" advTm="143000">
        <p14:reveal/>
      </p:transition>
    </mc:Choice>
    <mc:Fallback>
      <p:transition spd="slow" advClick="0" advTm="143000">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a:solidFill>
                  <a:schemeClr val="accent1">
                    <a:lumMod val="60000"/>
                    <a:lumOff val="40000"/>
                  </a:schemeClr>
                </a:solidFill>
                <a:latin typeface="Arial" panose="020B0604020202020204"/>
              </a:rPr>
              <a:t>Recommendations</a:t>
            </a:r>
            <a:br>
              <a:rPr lang="en-GB"/>
            </a:br>
            <a:endParaRPr lang="en-GB"/>
          </a:p>
        </p:txBody>
      </p:sp>
      <p:sp>
        <p:nvSpPr>
          <p:cNvPr id="3" name="TextBox 2"/>
          <p:cNvSpPr txBox="1"/>
          <p:nvPr/>
        </p:nvSpPr>
        <p:spPr>
          <a:xfrm>
            <a:off x="5226050" y="887865"/>
            <a:ext cx="3387271"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GB" b="1">
                <a:solidFill>
                  <a:srgbClr val="FF0000"/>
                </a:solidFill>
              </a:rPr>
              <a:t>Use Jobs-to-be-Done framework:</a:t>
            </a:r>
            <a:endParaRPr lang="en-US" b="1">
              <a:solidFill>
                <a:srgbClr val="FF0000"/>
              </a:solidFill>
            </a:endParaRPr>
          </a:p>
          <a:p>
            <a:endParaRPr lang="en-GB" b="1">
              <a:solidFill>
                <a:srgbClr val="FF0000"/>
              </a:solidFill>
            </a:endParaRPr>
          </a:p>
          <a:p>
            <a:r>
              <a:rPr lang="en-GB" b="1">
                <a:solidFill>
                  <a:srgbClr val="FFFF00"/>
                </a:solidFill>
              </a:rPr>
              <a:t>Monitor the types of posts </a:t>
            </a:r>
            <a:endParaRPr lang="en-GB" b="1">
              <a:solidFill>
                <a:srgbClr val="FFFF00"/>
              </a:solidFill>
            </a:endParaRPr>
          </a:p>
          <a:p>
            <a:pPr marL="285750" indent="-285750" algn="l">
              <a:buFont typeface="Wingdings" panose="05000000000000000000"/>
              <a:buChar char="v"/>
            </a:pPr>
            <a:endParaRPr lang="en-GB">
              <a:solidFill>
                <a:srgbClr val="FF0000"/>
              </a:solidFill>
            </a:endParaRPr>
          </a:p>
        </p:txBody>
      </p:sp>
      <p:sp>
        <p:nvSpPr>
          <p:cNvPr id="4" name="TextBox 3"/>
          <p:cNvSpPr txBox="1"/>
          <p:nvPr/>
        </p:nvSpPr>
        <p:spPr>
          <a:xfrm>
            <a:off x="5229678" y="1743982"/>
            <a:ext cx="3604984"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lgn="l" rtl="0"/>
            <a:r>
              <a:rPr lang="en-GB" b="1" kern="1200">
                <a:solidFill>
                  <a:srgbClr val="00B050"/>
                </a:solidFill>
                <a:ea typeface="+mn-ea"/>
              </a:rPr>
              <a:t>Adhere to corporate rules &amp; ethics</a:t>
            </a:r>
            <a:endParaRPr lang="en-US" b="1">
              <a:solidFill>
                <a:srgbClr val="00B050"/>
              </a:solidFill>
              <a:ea typeface="+mn-ea"/>
            </a:endParaRPr>
          </a:p>
          <a:p>
            <a:endParaRPr lang="en-GB" b="1" kern="1200">
              <a:solidFill>
                <a:srgbClr val="FF0000"/>
              </a:solidFill>
              <a:ea typeface="+mn-ea"/>
            </a:endParaRPr>
          </a:p>
          <a:p>
            <a:pPr algn="l" rtl="0"/>
            <a:r>
              <a:rPr lang="en-GB" b="1" kern="1200">
                <a:solidFill>
                  <a:srgbClr val="00B0F0"/>
                </a:solidFill>
                <a:ea typeface="+mn-ea"/>
              </a:rPr>
              <a:t>Protect Personal Data</a:t>
            </a:r>
            <a:endParaRPr lang="en-GB" b="1" kern="1200">
              <a:solidFill>
                <a:srgbClr val="00B0F0"/>
              </a:solidFill>
              <a:ea typeface="+mn-ea"/>
            </a:endParaRPr>
          </a:p>
          <a:p>
            <a:endParaRPr lang="en-GB" b="1" kern="1200">
              <a:solidFill>
                <a:srgbClr val="FF0000"/>
              </a:solidFill>
              <a:ea typeface="+mn-ea"/>
            </a:endParaRPr>
          </a:p>
          <a:p>
            <a:pPr algn="l" rtl="0"/>
            <a:r>
              <a:rPr lang="en-GB" b="1" kern="1200">
                <a:solidFill>
                  <a:srgbClr val="7030A0"/>
                </a:solidFill>
                <a:ea typeface="+mn-ea"/>
              </a:rPr>
              <a:t>Listen and find quick solutions to customer concerns .</a:t>
            </a:r>
            <a:r>
              <a:rPr lang="en-GB" b="1" i="0" kern="1200">
                <a:solidFill>
                  <a:srgbClr val="7030A0"/>
                </a:solidFill>
                <a:ea typeface="+mn-ea"/>
              </a:rPr>
              <a:t> </a:t>
            </a:r>
            <a:r>
              <a:rPr lang="en-GB" b="1" kern="1200">
                <a:solidFill>
                  <a:srgbClr val="7030A0"/>
                </a:solidFill>
                <a:ea typeface="+mn-ea"/>
              </a:rPr>
              <a:t>It is important for hoteliers to respond fast to negative online reviews (Davidow, 2003).</a:t>
            </a:r>
            <a:endParaRPr lang="en-GB" b="1" kern="1200">
              <a:solidFill>
                <a:srgbClr val="7030A0"/>
              </a:solidFill>
              <a:ea typeface="+mn-ea"/>
            </a:endParaRPr>
          </a:p>
          <a:p>
            <a:endParaRPr lang="en-GB" b="1" kern="1200">
              <a:solidFill>
                <a:srgbClr val="7030A0"/>
              </a:solidFill>
              <a:ea typeface="Calibri" panose="020F0502020204030204"/>
            </a:endParaRPr>
          </a:p>
          <a:p>
            <a:pPr algn="l" rtl="0"/>
            <a:endParaRPr lang="en-GB" b="1" kern="1200">
              <a:solidFill>
                <a:srgbClr val="FF0000"/>
              </a:solidFill>
              <a:cs typeface="Times New Roman" panose="02020603050405020304"/>
            </a:endParaRPr>
          </a:p>
        </p:txBody>
      </p:sp>
      <p:pic>
        <p:nvPicPr>
          <p:cNvPr id="5" name="Picture 5"/>
          <p:cNvPicPr>
            <a:picLocks noChangeAspect="1"/>
          </p:cNvPicPr>
          <p:nvPr/>
        </p:nvPicPr>
        <p:blipFill>
          <a:blip r:embed="rId1"/>
          <a:stretch>
            <a:fillRect/>
          </a:stretch>
        </p:blipFill>
        <p:spPr>
          <a:xfrm>
            <a:off x="307522" y="2781722"/>
            <a:ext cx="4457699" cy="2002128"/>
          </a:xfrm>
          <a:prstGeom prst="rect">
            <a:avLst/>
          </a:prstGeom>
        </p:spPr>
      </p:pic>
      <p:pic>
        <p:nvPicPr>
          <p:cNvPr id="7" name="Graphic 7" descr="Back with solid fill"/>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72050" y="938893"/>
            <a:ext cx="212272" cy="212272"/>
          </a:xfrm>
          <a:prstGeom prst="rect">
            <a:avLst/>
          </a:prstGeom>
        </p:spPr>
      </p:pic>
      <p:pic>
        <p:nvPicPr>
          <p:cNvPr id="8" name="Graphic 7" descr="Back with solid fill"/>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72050" y="1363436"/>
            <a:ext cx="212272" cy="212272"/>
          </a:xfrm>
          <a:prstGeom prst="rect">
            <a:avLst/>
          </a:prstGeom>
        </p:spPr>
      </p:pic>
      <p:pic>
        <p:nvPicPr>
          <p:cNvPr id="9" name="Graphic 7" descr="Back with solid fill"/>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972050" y="1779815"/>
            <a:ext cx="212272" cy="212272"/>
          </a:xfrm>
          <a:prstGeom prst="rect">
            <a:avLst/>
          </a:prstGeom>
        </p:spPr>
      </p:pic>
      <p:pic>
        <p:nvPicPr>
          <p:cNvPr id="10" name="Graphic 7" descr="Back with solid fill"/>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972050" y="2204357"/>
            <a:ext cx="212272" cy="212272"/>
          </a:xfrm>
          <a:prstGeom prst="rect">
            <a:avLst/>
          </a:prstGeom>
        </p:spPr>
      </p:pic>
      <p:pic>
        <p:nvPicPr>
          <p:cNvPr id="11" name="Graphic 7" descr="Back with solid fill"/>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972049" y="2637063"/>
            <a:ext cx="212272" cy="212272"/>
          </a:xfrm>
          <a:prstGeom prst="rect">
            <a:avLst/>
          </a:prstGeom>
        </p:spPr>
      </p:pic>
      <p:sp>
        <p:nvSpPr>
          <p:cNvPr id="13" name="TextBox 12"/>
          <p:cNvSpPr txBox="1"/>
          <p:nvPr/>
        </p:nvSpPr>
        <p:spPr>
          <a:xfrm>
            <a:off x="653143" y="4163786"/>
            <a:ext cx="3326946" cy="622526"/>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lgn="l"/>
            <a:endParaRPr lang="en-GB"/>
          </a:p>
        </p:txBody>
      </p:sp>
      <p:sp>
        <p:nvSpPr>
          <p:cNvPr id="14" name="TextBox 13"/>
          <p:cNvSpPr txBox="1"/>
          <p:nvPr/>
        </p:nvSpPr>
        <p:spPr>
          <a:xfrm>
            <a:off x="796018" y="1314449"/>
            <a:ext cx="4276042"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GB">
                <a:solidFill>
                  <a:schemeClr val="bg1"/>
                </a:solidFill>
              </a:rPr>
              <a:t>The usage of tools such as </a:t>
            </a:r>
            <a:r>
              <a:rPr lang="en-GB" err="1">
                <a:solidFill>
                  <a:schemeClr val="bg1"/>
                </a:solidFill>
              </a:rPr>
              <a:t>Similarweb</a:t>
            </a:r>
            <a:r>
              <a:rPr lang="en-GB">
                <a:solidFill>
                  <a:schemeClr val="bg1"/>
                </a:solidFill>
              </a:rPr>
              <a:t> and RACE have been very essential for Hilton Hotel, however, it would be also recommended the usage of Jobs –to  –be Done framework,(</a:t>
            </a:r>
            <a:r>
              <a:rPr lang="en-GB">
                <a:hlinkClick r:id="rId12"/>
              </a:rPr>
              <a:t>Jobs to be Done Examples, Theory and Statements (digitalleadership.com)</a:t>
            </a:r>
            <a:endParaRPr lang="en-US"/>
          </a:p>
          <a:p>
            <a:endParaRPr lang="en-GB">
              <a:solidFill>
                <a:schemeClr val="bg1"/>
              </a:solidFill>
            </a:endParaRPr>
          </a:p>
        </p:txBody>
      </p:sp>
    </p:spTree>
  </p:cSld>
  <p:clrMapOvr>
    <a:masterClrMapping/>
  </p:clrMapOvr>
  <p:transition spd="slow" advTm="41000">
    <p:split orient="ver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10;&#10;Description automatically generated"/>
          <p:cNvPicPr>
            <a:picLocks noChangeAspect="1"/>
          </p:cNvPicPr>
          <p:nvPr/>
        </p:nvPicPr>
        <p:blipFill>
          <a:blip r:embed="rId1"/>
          <a:stretch>
            <a:fillRect/>
          </a:stretch>
        </p:blipFill>
        <p:spPr>
          <a:xfrm>
            <a:off x="2367643" y="0"/>
            <a:ext cx="4408714" cy="5143500"/>
          </a:xfrm>
          <a:prstGeom prst="rect">
            <a:avLst/>
          </a:prstGeom>
        </p:spPr>
      </p:pic>
    </p:spTree>
  </p:cSld>
  <p:clrMapOvr>
    <a:masterClrMapping/>
  </p:clrMapOvr>
  <p:transition spd="slow" advClick="0" advTm="2000">
    <p:circl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1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r>
              <a:rPr lang="en-US" sz="1800" dirty="0">
                <a:latin typeface="+mn-lt"/>
              </a:rPr>
              <a:t>References Giulia</a:t>
            </a:r>
            <a:endParaRPr lang="en-US" sz="1800" dirty="0">
              <a:latin typeface="+mn-lt"/>
            </a:endParaRPr>
          </a:p>
        </p:txBody>
      </p:sp>
      <p:sp>
        <p:nvSpPr>
          <p:cNvPr id="163" name="Google Shape;163;p17"/>
          <p:cNvSpPr txBox="1">
            <a:spLocks noGrp="1"/>
          </p:cNvSpPr>
          <p:nvPr>
            <p:ph type="body" idx="1"/>
          </p:nvPr>
        </p:nvSpPr>
        <p:spPr>
          <a:xfrm>
            <a:off x="1297500" y="1137375"/>
            <a:ext cx="7038900" cy="3341400"/>
          </a:xfrm>
          <a:prstGeom prst="rect">
            <a:avLst/>
          </a:prstGeom>
        </p:spPr>
        <p:txBody>
          <a:bodyPr spcFirstLastPara="1" wrap="square" lIns="91425" tIns="91425" rIns="91425" bIns="91425" anchor="t" anchorCtr="0">
            <a:normAutofit fontScale="92500" lnSpcReduction="20000"/>
          </a:bodyPr>
          <a:lstStyle/>
          <a:p>
            <a:pPr marL="0" indent="0">
              <a:lnSpc>
                <a:spcPct val="150000"/>
              </a:lnSpc>
              <a:buNone/>
            </a:pPr>
            <a:r>
              <a:rPr lang="en-US" sz="1200" dirty="0">
                <a:latin typeface="+mn-lt"/>
                <a:ea typeface="Times New Roman" panose="02020603050405020304"/>
                <a:cs typeface="Times New Roman" panose="02020603050405020304"/>
                <a:sym typeface="Times New Roman" panose="02020603050405020304"/>
              </a:rPr>
              <a:t>Schaffer, N. (2022). </a:t>
            </a:r>
            <a:r>
              <a:rPr lang="en-US" sz="1200" i="1" dirty="0">
                <a:latin typeface="+mn-lt"/>
                <a:ea typeface="Times New Roman" panose="02020603050405020304"/>
                <a:cs typeface="Times New Roman" panose="02020603050405020304"/>
                <a:sym typeface="Times New Roman" panose="02020603050405020304"/>
              </a:rPr>
              <a:t>55 Compelling Social Media Marketing Statistics You Need To Know For 2022</a:t>
            </a:r>
            <a:r>
              <a:rPr lang="en-US" sz="1200" dirty="0">
                <a:latin typeface="+mn-lt"/>
                <a:ea typeface="Times New Roman" panose="02020603050405020304"/>
                <a:cs typeface="Times New Roman" panose="02020603050405020304"/>
                <a:sym typeface="Times New Roman" panose="02020603050405020304"/>
              </a:rPr>
              <a:t>. [online] Social Media &amp; Influencer Marketing Speaker, Consultant &amp; Author. Available at: </a:t>
            </a:r>
            <a:r>
              <a:rPr lang="en-US" sz="1200" dirty="0">
                <a:uFill>
                  <a:noFill/>
                </a:uFill>
                <a:latin typeface="+mn-lt"/>
                <a:ea typeface="Times New Roman" panose="02020603050405020304"/>
                <a:cs typeface="Times New Roman" panose="02020603050405020304"/>
                <a:sym typeface="Times New Roman" panose="02020603050405020304"/>
                <a:hlinkClick r:id="rId1"/>
              </a:rPr>
              <a:t>https://nealschaffer.com/social-media-marketing-statistics/#:~:text=What%20percentage%20of%20marketing%20is</a:t>
            </a:r>
            <a:r>
              <a:rPr lang="en-US" sz="1200" dirty="0">
                <a:latin typeface="+mn-lt"/>
                <a:ea typeface="Times New Roman" panose="02020603050405020304"/>
                <a:cs typeface="Times New Roman" panose="02020603050405020304"/>
                <a:sym typeface="Times New Roman" panose="02020603050405020304"/>
              </a:rPr>
              <a:t> [Accessed 4 Mar. 2023].</a:t>
            </a:r>
            <a:endParaRPr sz="1200" dirty="0">
              <a:latin typeface="+mn-lt"/>
              <a:ea typeface="Times New Roman" panose="02020603050405020304"/>
              <a:cs typeface="Times New Roman" panose="02020603050405020304"/>
              <a:sym typeface="Times New Roman" panose="02020603050405020304"/>
            </a:endParaRPr>
          </a:p>
          <a:p>
            <a:pPr marL="0" indent="0">
              <a:lnSpc>
                <a:spcPct val="150000"/>
              </a:lnSpc>
              <a:spcBef>
                <a:spcPts val="1200"/>
              </a:spcBef>
              <a:buNone/>
            </a:pPr>
            <a:r>
              <a:rPr lang="en-US" sz="1200" dirty="0">
                <a:latin typeface="+mn-lt"/>
                <a:ea typeface="Times New Roman" panose="02020603050405020304"/>
                <a:cs typeface="Times New Roman" panose="02020603050405020304"/>
                <a:sym typeface="Times New Roman" panose="02020603050405020304"/>
              </a:rPr>
              <a:t>Social Tables. (2017). </a:t>
            </a:r>
            <a:r>
              <a:rPr lang="en-US" sz="1200" i="1" dirty="0">
                <a:latin typeface="+mn-lt"/>
                <a:ea typeface="Times New Roman" panose="02020603050405020304"/>
                <a:cs typeface="Times New Roman" panose="02020603050405020304"/>
                <a:sym typeface="Times New Roman" panose="02020603050405020304"/>
              </a:rPr>
              <a:t>Social Media Strategy for Hotels: Why These Brands Win</a:t>
            </a:r>
            <a:r>
              <a:rPr lang="en-US" sz="1200" dirty="0">
                <a:latin typeface="+mn-lt"/>
                <a:ea typeface="Times New Roman" panose="02020603050405020304"/>
                <a:cs typeface="Times New Roman" panose="02020603050405020304"/>
                <a:sym typeface="Times New Roman" panose="02020603050405020304"/>
              </a:rPr>
              <a:t>. [online] Available at: </a:t>
            </a:r>
            <a:r>
              <a:rPr lang="en-US" sz="1200" dirty="0">
                <a:uFill>
                  <a:noFill/>
                </a:uFill>
                <a:latin typeface="+mn-lt"/>
                <a:ea typeface="Times New Roman" panose="02020603050405020304"/>
                <a:cs typeface="Times New Roman" panose="02020603050405020304"/>
                <a:sym typeface="Times New Roman" panose="02020603050405020304"/>
                <a:hlinkClick r:id="rId2"/>
              </a:rPr>
              <a:t>https://www.socialtables.com/blog/hotel-sales/social-media-marketing-for-hotels/#:~:text=By%20posting%20about%20real%20people</a:t>
            </a:r>
            <a:r>
              <a:rPr lang="en-US" sz="1200" dirty="0">
                <a:latin typeface="+mn-lt"/>
                <a:ea typeface="Times New Roman" panose="02020603050405020304"/>
                <a:cs typeface="Times New Roman" panose="02020603050405020304"/>
                <a:sym typeface="Times New Roman" panose="02020603050405020304"/>
              </a:rPr>
              <a:t> [Accessed 4 Mar. 2023].</a:t>
            </a:r>
            <a:endParaRPr sz="1200" dirty="0">
              <a:latin typeface="+mn-lt"/>
              <a:ea typeface="Times New Roman" panose="02020603050405020304"/>
              <a:cs typeface="Times New Roman" panose="02020603050405020304"/>
              <a:sym typeface="Times New Roman" panose="02020603050405020304"/>
            </a:endParaRPr>
          </a:p>
          <a:p>
            <a:pPr marL="0" indent="0">
              <a:lnSpc>
                <a:spcPct val="150000"/>
              </a:lnSpc>
              <a:spcBef>
                <a:spcPts val="1200"/>
              </a:spcBef>
              <a:buNone/>
            </a:pPr>
            <a:r>
              <a:rPr lang="en-US" sz="1200" dirty="0" err="1">
                <a:latin typeface="+mn-lt"/>
                <a:ea typeface="Times New Roman" panose="02020603050405020304"/>
                <a:cs typeface="Times New Roman" panose="02020603050405020304"/>
                <a:sym typeface="Times New Roman" panose="02020603050405020304"/>
              </a:rPr>
              <a:t>Wutzke</a:t>
            </a:r>
            <a:r>
              <a:rPr lang="en-US" sz="1200" dirty="0">
                <a:latin typeface="+mn-lt"/>
                <a:ea typeface="Times New Roman" panose="02020603050405020304"/>
                <a:cs typeface="Times New Roman" panose="02020603050405020304"/>
                <a:sym typeface="Times New Roman" panose="02020603050405020304"/>
              </a:rPr>
              <a:t>, M. (2018). </a:t>
            </a:r>
            <a:r>
              <a:rPr lang="en-US" sz="1200" i="1" dirty="0">
                <a:latin typeface="+mn-lt"/>
                <a:ea typeface="Times New Roman" panose="02020603050405020304"/>
                <a:cs typeface="Times New Roman" panose="02020603050405020304"/>
                <a:sym typeface="Times New Roman" panose="02020603050405020304"/>
              </a:rPr>
              <a:t>20 Benefits of Social Media Marketing Every Business Should Know</a:t>
            </a:r>
            <a:r>
              <a:rPr lang="en-US" sz="1200" dirty="0">
                <a:latin typeface="+mn-lt"/>
                <a:ea typeface="Times New Roman" panose="02020603050405020304"/>
                <a:cs typeface="Times New Roman" panose="02020603050405020304"/>
                <a:sym typeface="Times New Roman" panose="02020603050405020304"/>
              </a:rPr>
              <a:t>. [online] </a:t>
            </a:r>
            <a:r>
              <a:rPr lang="en-US" sz="1200" dirty="0" err="1">
                <a:latin typeface="+mn-lt"/>
                <a:ea typeface="Times New Roman" panose="02020603050405020304"/>
                <a:cs typeface="Times New Roman" panose="02020603050405020304"/>
                <a:sym typeface="Times New Roman" panose="02020603050405020304"/>
              </a:rPr>
              <a:t>CoSchedule</a:t>
            </a:r>
            <a:r>
              <a:rPr lang="en-US" sz="1200" dirty="0">
                <a:latin typeface="+mn-lt"/>
                <a:ea typeface="Times New Roman" panose="02020603050405020304"/>
                <a:cs typeface="Times New Roman" panose="02020603050405020304"/>
                <a:sym typeface="Times New Roman" panose="02020603050405020304"/>
              </a:rPr>
              <a:t> Blog. Available at: </a:t>
            </a:r>
            <a:r>
              <a:rPr lang="en-US" sz="1200" dirty="0">
                <a:uFill>
                  <a:noFill/>
                </a:uFill>
                <a:latin typeface="+mn-lt"/>
                <a:ea typeface="Times New Roman" panose="02020603050405020304"/>
                <a:cs typeface="Times New Roman" panose="02020603050405020304"/>
                <a:sym typeface="Times New Roman" panose="02020603050405020304"/>
                <a:hlinkClick r:id="rId3"/>
              </a:rPr>
              <a:t>https://coschedule.com/blog/benefits-of-social-media-marketing-for-business</a:t>
            </a:r>
            <a:r>
              <a:rPr lang="en-US" sz="1200" dirty="0">
                <a:latin typeface="+mn-lt"/>
                <a:ea typeface="Times New Roman" panose="02020603050405020304"/>
                <a:cs typeface="Times New Roman" panose="02020603050405020304"/>
                <a:sym typeface="Times New Roman" panose="02020603050405020304"/>
              </a:rPr>
              <a:t> [Accessed 4 Mar. 2023]. </a:t>
            </a:r>
            <a:endParaRPr sz="1200" dirty="0">
              <a:latin typeface="+mn-lt"/>
              <a:ea typeface="Times New Roman" panose="02020603050405020304"/>
              <a:cs typeface="Times New Roman" panose="02020603050405020304"/>
              <a:sym typeface="Times New Roman" panose="02020603050405020304"/>
            </a:endParaRPr>
          </a:p>
          <a:p>
            <a:pPr marL="0" marR="101600" indent="0">
              <a:spcBef>
                <a:spcPts val="1200"/>
              </a:spcBef>
              <a:buNone/>
            </a:pPr>
            <a:r>
              <a:rPr lang="en-US" sz="1180" dirty="0">
                <a:latin typeface="+mn-lt"/>
                <a:ea typeface="Times New Roman" panose="02020603050405020304"/>
                <a:cs typeface="Times New Roman" panose="02020603050405020304"/>
                <a:sym typeface="Times New Roman" panose="02020603050405020304"/>
              </a:rPr>
              <a:t>Abode Experience Cloud Blog (2022). 15 Benefits of social media marketing. Available at: https://business.adobe.com/blog/basics/smm-benefits [Accessed 4 Mar. 2023].</a:t>
            </a:r>
            <a:endParaRPr sz="1180" dirty="0">
              <a:latin typeface="+mn-lt"/>
              <a:ea typeface="Times New Roman" panose="02020603050405020304"/>
              <a:cs typeface="Times New Roman" panose="02020603050405020304"/>
              <a:sym typeface="Times New Roman" panose="02020603050405020304"/>
            </a:endParaRPr>
          </a:p>
          <a:p>
            <a:pPr marL="0" indent="0">
              <a:lnSpc>
                <a:spcPct val="150000"/>
              </a:lnSpc>
              <a:buNone/>
            </a:pPr>
            <a:endParaRPr sz="1200" dirty="0">
              <a:latin typeface="+mn-lt"/>
              <a:ea typeface="Times New Roman" panose="02020603050405020304"/>
              <a:cs typeface="Times New Roman" panose="02020603050405020304"/>
              <a:sym typeface="Times New Roman" panose="02020603050405020304"/>
            </a:endParaRPr>
          </a:p>
          <a:p>
            <a:pPr marL="0" indent="0">
              <a:spcBef>
                <a:spcPts val="1200"/>
              </a:spcBef>
              <a:spcAft>
                <a:spcPts val="1200"/>
              </a:spcAft>
              <a:buNone/>
            </a:pPr>
            <a:endParaRPr sz="1200" dirty="0">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7499" y="393750"/>
            <a:ext cx="7383921" cy="3973855"/>
          </a:xfrm>
        </p:spPr>
        <p:txBody>
          <a:bodyPr>
            <a:normAutofit fontScale="90000"/>
          </a:bodyPr>
          <a:lstStyle/>
          <a:p>
            <a:br>
              <a:rPr lang="en-GB">
                <a:latin typeface="+mn-lt"/>
              </a:rPr>
            </a:br>
            <a:br>
              <a:rPr lang="en-GB">
                <a:latin typeface="+mn-lt"/>
              </a:rPr>
            </a:br>
            <a:r>
              <a:rPr lang="en-GB">
                <a:latin typeface="+mn-lt"/>
              </a:rPr>
              <a:t>References Anita</a:t>
            </a:r>
            <a:br>
              <a:rPr lang="en-GB">
                <a:latin typeface="+mn-lt"/>
              </a:rPr>
            </a:br>
            <a:br>
              <a:rPr lang="en-GB">
                <a:latin typeface="+mn-lt"/>
              </a:rPr>
            </a:br>
            <a:r>
              <a:rPr lang="en-GB" sz="1800" err="1">
                <a:solidFill>
                  <a:schemeClr val="bg1"/>
                </a:solidFill>
                <a:latin typeface="+mj-lt"/>
              </a:rPr>
              <a:t>Mconk</a:t>
            </a:r>
            <a:r>
              <a:rPr lang="en-GB" sz="1800">
                <a:solidFill>
                  <a:schemeClr val="bg1"/>
                </a:solidFill>
                <a:latin typeface="+mj-lt"/>
              </a:rPr>
              <a:t>, (2022) </a:t>
            </a:r>
            <a:r>
              <a:rPr lang="en-GB" sz="1800" i="1">
                <a:solidFill>
                  <a:schemeClr val="bg1"/>
                </a:solidFill>
                <a:latin typeface="+mj-lt"/>
              </a:rPr>
              <a:t>Hiton Hotel took photos off my personal IG and is using them for marketing promotion.</a:t>
            </a:r>
            <a:r>
              <a:rPr lang="en-GB" sz="1800">
                <a:solidFill>
                  <a:schemeClr val="bg1"/>
                </a:solidFill>
                <a:latin typeface="+mj-lt"/>
              </a:rPr>
              <a:t> [Online] Available at: https://www.reddit.com ​</a:t>
            </a:r>
            <a:br>
              <a:rPr lang="en-GB" b="0">
                <a:solidFill>
                  <a:schemeClr val="bg1"/>
                </a:solidFill>
                <a:effectLst/>
                <a:latin typeface="+mj-lt"/>
              </a:rPr>
            </a:br>
            <a:r>
              <a:rPr lang="en-GB" sz="1800">
                <a:solidFill>
                  <a:schemeClr val="bg1"/>
                </a:solidFill>
                <a:latin typeface="+mj-lt"/>
              </a:rPr>
              <a:t>[Accessed: 3rd March 2023]​</a:t>
            </a:r>
            <a:br>
              <a:rPr lang="en-GB" b="0">
                <a:solidFill>
                  <a:schemeClr val="bg1"/>
                </a:solidFill>
                <a:effectLst/>
                <a:latin typeface="+mj-lt"/>
              </a:rPr>
            </a:br>
            <a:r>
              <a:rPr lang="en-GB" sz="1800">
                <a:solidFill>
                  <a:schemeClr val="bg1"/>
                </a:solidFill>
                <a:latin typeface="+mj-lt"/>
              </a:rPr>
              <a:t>​</a:t>
            </a:r>
            <a:br>
              <a:rPr lang="en-GB" b="0">
                <a:solidFill>
                  <a:schemeClr val="bg1"/>
                </a:solidFill>
                <a:effectLst/>
                <a:latin typeface="+mj-lt"/>
              </a:rPr>
            </a:br>
            <a:r>
              <a:rPr lang="en-GB" sz="1800">
                <a:solidFill>
                  <a:schemeClr val="bg1"/>
                </a:solidFill>
                <a:latin typeface="+mj-lt"/>
              </a:rPr>
              <a:t>T. Lorenz. (2013). </a:t>
            </a:r>
            <a:r>
              <a:rPr lang="en-GB" sz="1800" i="1">
                <a:solidFill>
                  <a:schemeClr val="bg1"/>
                </a:solidFill>
                <a:latin typeface="+mj-lt"/>
              </a:rPr>
              <a:t>Instagram’s Wannabe-Stars are driving luxury hotels.</a:t>
            </a:r>
            <a:r>
              <a:rPr lang="en-GB" sz="1800">
                <a:solidFill>
                  <a:schemeClr val="bg1"/>
                </a:solidFill>
                <a:latin typeface="+mj-lt"/>
              </a:rPr>
              <a:t> [Online] Available at: https://www.theatlantic.com [Accessed: 3rd March 2023]​</a:t>
            </a:r>
            <a:br>
              <a:rPr lang="en-GB" b="0">
                <a:solidFill>
                  <a:schemeClr val="bg1"/>
                </a:solidFill>
                <a:effectLst/>
                <a:latin typeface="+mj-lt"/>
              </a:rPr>
            </a:br>
            <a:r>
              <a:rPr lang="en-GB" sz="1800">
                <a:solidFill>
                  <a:schemeClr val="bg1"/>
                </a:solidFill>
                <a:latin typeface="+mj-lt"/>
              </a:rPr>
              <a:t>​</a:t>
            </a:r>
            <a:br>
              <a:rPr lang="en-GB" b="0">
                <a:solidFill>
                  <a:schemeClr val="bg1"/>
                </a:solidFill>
                <a:effectLst/>
                <a:latin typeface="+mj-lt"/>
              </a:rPr>
            </a:br>
            <a:r>
              <a:rPr lang="en-GB" sz="1800">
                <a:solidFill>
                  <a:schemeClr val="bg1"/>
                </a:solidFill>
                <a:latin typeface="+mj-lt"/>
              </a:rPr>
              <a:t>B2B Marketing. (2011) </a:t>
            </a:r>
            <a:r>
              <a:rPr lang="en-GB" sz="1800" i="1">
                <a:solidFill>
                  <a:schemeClr val="bg1"/>
                </a:solidFill>
                <a:latin typeface="+mj-lt"/>
              </a:rPr>
              <a:t>When social media customer service goes wrong or why Hilton Hotels are </a:t>
            </a:r>
            <a:r>
              <a:rPr lang="en-GB" sz="1800" i="1" err="1">
                <a:solidFill>
                  <a:schemeClr val="bg1"/>
                </a:solidFill>
                <a:latin typeface="+mj-lt"/>
              </a:rPr>
              <a:t>cr</a:t>
            </a:r>
            <a:r>
              <a:rPr lang="en-GB" sz="1800" i="1">
                <a:solidFill>
                  <a:schemeClr val="bg1"/>
                </a:solidFill>
                <a:latin typeface="+mj-lt"/>
              </a:rPr>
              <a:t>*p for conferences.</a:t>
            </a:r>
            <a:r>
              <a:rPr lang="en-GB" sz="1800">
                <a:solidFill>
                  <a:schemeClr val="bg1"/>
                </a:solidFill>
                <a:latin typeface="+mj-lt"/>
              </a:rPr>
              <a:t> [Online] Available at: https://www.b2bmarketing.net [Accessed: 4th March 2023).</a:t>
            </a:r>
            <a:br>
              <a:rPr lang="en-GB" b="0">
                <a:solidFill>
                  <a:schemeClr val="bg1"/>
                </a:solidFill>
                <a:effectLst/>
                <a:latin typeface="+mj-lt"/>
              </a:rPr>
            </a:br>
            <a:br>
              <a:rPr lang="en-GB" b="0">
                <a:effectLst/>
              </a:rPr>
            </a:br>
            <a:br>
              <a:rPr lang="en-GB" b="0">
                <a:effectLst/>
              </a:rPr>
            </a:br>
            <a:endParaRPr lang="en-GB">
              <a:latin typeface="+mn-lt"/>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10">
        <p15:prstTrans prst="peelOff"/>
      </p:transition>
    </mc:Choice>
    <mc:Fallback>
      <p:transition>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a:solidFill>
                  <a:schemeClr val="bg1"/>
                </a:solidFill>
                <a:latin typeface="Arial" panose="020B0604020202020204"/>
              </a:rPr>
              <a:t>References Laura</a:t>
            </a:r>
            <a:endParaRPr lang="en-GB" sz="2000">
              <a:solidFill>
                <a:schemeClr val="bg1"/>
              </a:solidFill>
            </a:endParaRPr>
          </a:p>
        </p:txBody>
      </p:sp>
      <p:sp>
        <p:nvSpPr>
          <p:cNvPr id="3" name="TextBox 2"/>
          <p:cNvSpPr txBox="1"/>
          <p:nvPr/>
        </p:nvSpPr>
        <p:spPr>
          <a:xfrm>
            <a:off x="1299482" y="1175884"/>
            <a:ext cx="6072187"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defTabSz="914400">
              <a:buClr>
                <a:srgbClr val="000000"/>
              </a:buClr>
            </a:pPr>
            <a:r>
              <a:rPr lang="en-GB" kern="0" dirty="0">
                <a:solidFill>
                  <a:srgbClr val="FFFFFF"/>
                </a:solidFill>
                <a:latin typeface="Arial" panose="020B0604020202020204"/>
                <a:cs typeface="Arial" panose="020B0604020202020204"/>
                <a:sym typeface="Arial" panose="020B0604020202020204"/>
              </a:rPr>
              <a:t>Taylor , C. (2021) “Set Yourself Apart – How to Craft a Unique Social Media Brand,” </a:t>
            </a:r>
            <a:r>
              <a:rPr lang="en-GB" i="1" kern="0" dirty="0">
                <a:solidFill>
                  <a:srgbClr val="FFFFFF"/>
                </a:solidFill>
                <a:latin typeface="Arial" panose="020B0604020202020204"/>
                <a:cs typeface="Arial" panose="020B0604020202020204"/>
                <a:sym typeface="Arial" panose="020B0604020202020204"/>
              </a:rPr>
              <a:t>https://automationagency.com/set-yourself-apart-how-to-craft-a-unique-social-media-brand/</a:t>
            </a:r>
            <a:r>
              <a:rPr lang="en-GB" kern="0" dirty="0">
                <a:solidFill>
                  <a:srgbClr val="FFFFFF"/>
                </a:solidFill>
                <a:latin typeface="Arial" panose="020B0604020202020204"/>
                <a:cs typeface="Arial" panose="020B0604020202020204"/>
                <a:sym typeface="Arial" panose="020B0604020202020204"/>
              </a:rPr>
              <a:t>, 25 January</a:t>
            </a:r>
            <a:r>
              <a:rPr lang="en-GB" kern="0" dirty="0">
                <a:solidFill>
                  <a:srgbClr val="FFFFFF"/>
                </a:solidFill>
                <a:latin typeface="Arial" panose="020B0604020202020204"/>
                <a:ea typeface="Arial" panose="020B0604020202020204"/>
                <a:cs typeface="Arial" panose="020B0604020202020204"/>
                <a:sym typeface="Arial" panose="020B0604020202020204"/>
              </a:rPr>
              <a:t>​</a:t>
            </a:r>
            <a:endParaRPr lang="en-GB" kern="0" dirty="0">
              <a:solidFill>
                <a:srgbClr val="FFFFFF"/>
              </a:solidFill>
              <a:latin typeface="Arial" panose="020B0604020202020204"/>
              <a:ea typeface="Arial" panose="020B0604020202020204"/>
              <a:cs typeface="Arial" panose="020B0604020202020204"/>
            </a:endParaRPr>
          </a:p>
          <a:p>
            <a:pPr defTabSz="914400">
              <a:buClr>
                <a:srgbClr val="000000"/>
              </a:buClr>
            </a:pPr>
            <a:endParaRPr lang="en-GB" kern="0" dirty="0">
              <a:solidFill>
                <a:srgbClr val="FFFFFF"/>
              </a:solidFill>
              <a:latin typeface="Arial" panose="020B0604020202020204"/>
              <a:cs typeface="Arial" panose="020B0604020202020204"/>
            </a:endParaRPr>
          </a:p>
          <a:p>
            <a:pPr defTabSz="914400">
              <a:buClr>
                <a:srgbClr val="000000"/>
              </a:buClr>
            </a:pPr>
            <a:r>
              <a:rPr lang="en-GB" i="1" kern="0" dirty="0">
                <a:solidFill>
                  <a:srgbClr val="FFFFFF"/>
                </a:solidFill>
                <a:latin typeface="Arial" panose="020B0604020202020204"/>
                <a:cs typeface="Arial" panose="020B0604020202020204"/>
                <a:sym typeface="Arial" panose="020B0604020202020204"/>
              </a:rPr>
              <a:t>Adobe Communications Team .Social Media Marketing — build a strategy for 2022 and beyond. Available at:</a:t>
            </a:r>
            <a:r>
              <a:rPr lang="en-GB" kern="0" dirty="0">
                <a:solidFill>
                  <a:srgbClr val="FFFFFF"/>
                </a:solidFill>
                <a:latin typeface="Arial" panose="020B0604020202020204"/>
                <a:cs typeface="Arial" panose="020B0604020202020204"/>
                <a:sym typeface="Arial" panose="020B0604020202020204"/>
              </a:rPr>
              <a:t> </a:t>
            </a:r>
            <a:r>
              <a:rPr lang="en-GB" kern="0" dirty="0">
                <a:solidFill>
                  <a:srgbClr val="FFFFFF"/>
                </a:solidFill>
                <a:latin typeface="Arial" panose="020B0604020202020204"/>
                <a:cs typeface="Arial" panose="020B0604020202020204"/>
                <a:sym typeface="Arial" panose="020B0604020202020204"/>
                <a:hlinkClick r:id="rId1"/>
              </a:rPr>
              <a:t>https://business.adobe.com/blog/basics/social-media-marketing-strategy</a:t>
            </a:r>
            <a:r>
              <a:rPr lang="en-GB" kern="0" dirty="0">
                <a:solidFill>
                  <a:srgbClr val="FFFFFF"/>
                </a:solidFill>
                <a:latin typeface="Arial" panose="020B0604020202020204"/>
                <a:cs typeface="Arial" panose="020B0604020202020204"/>
                <a:sym typeface="Arial" panose="020B0604020202020204"/>
              </a:rPr>
              <a:t> (</a:t>
            </a:r>
            <a:r>
              <a:rPr lang="en-GB" i="1" kern="0" dirty="0">
                <a:solidFill>
                  <a:srgbClr val="FFFFFF"/>
                </a:solidFill>
                <a:latin typeface="Arial" panose="020B0604020202020204"/>
                <a:cs typeface="Arial" panose="020B0604020202020204"/>
                <a:sym typeface="Arial" panose="020B0604020202020204"/>
              </a:rPr>
              <a:t>Accessed: March 7, 2023). </a:t>
            </a:r>
            <a:endParaRPr lang="en-GB" i="1" kern="0" dirty="0">
              <a:solidFill>
                <a:srgbClr val="FFFFFF"/>
              </a:solidFill>
              <a:latin typeface="Arial" panose="020B0604020202020204"/>
              <a:cs typeface="Arial" panose="020B0604020202020204"/>
            </a:endParaRPr>
          </a:p>
          <a:p>
            <a:pPr defTabSz="914400">
              <a:buClr>
                <a:srgbClr val="000000"/>
              </a:buClr>
            </a:pPr>
            <a:endParaRPr lang="en-GB" i="1" kern="0" dirty="0">
              <a:solidFill>
                <a:srgbClr val="FFFFFF"/>
              </a:solidFill>
              <a:latin typeface="Arial" panose="020B0604020202020204"/>
              <a:cs typeface="Arial" panose="020B0604020202020204"/>
            </a:endParaRPr>
          </a:p>
          <a:p>
            <a:pPr defTabSz="914400">
              <a:buClr>
                <a:srgbClr val="000000"/>
              </a:buClr>
            </a:pPr>
            <a:r>
              <a:rPr lang="en-GB" i="1" kern="0" dirty="0" err="1">
                <a:solidFill>
                  <a:srgbClr val="FFFFFF"/>
                </a:solidFill>
                <a:latin typeface="Arial" panose="020B0604020202020204"/>
                <a:cs typeface="Arial" panose="020B0604020202020204"/>
                <a:sym typeface="Arial" panose="020B0604020202020204"/>
              </a:rPr>
              <a:t>F.Dieffenbacher</a:t>
            </a:r>
            <a:r>
              <a:rPr lang="en-GB" i="1" kern="0" dirty="0">
                <a:solidFill>
                  <a:srgbClr val="FFFFFF"/>
                </a:solidFill>
                <a:latin typeface="Arial" panose="020B0604020202020204"/>
                <a:cs typeface="Arial" panose="020B0604020202020204"/>
                <a:sym typeface="Arial" panose="020B0604020202020204"/>
              </a:rPr>
              <a:t>, S. (2023) Jobs to be done examples, theory and statements, Digital Leadership. Available at:</a:t>
            </a:r>
            <a:endParaRPr lang="en-GB" i="1" kern="0" dirty="0">
              <a:solidFill>
                <a:srgbClr val="FFFFFF"/>
              </a:solidFill>
              <a:latin typeface="Arial" panose="020B0604020202020204"/>
              <a:cs typeface="Arial" panose="020B0604020202020204"/>
            </a:endParaRPr>
          </a:p>
          <a:p>
            <a:pPr defTabSz="914400">
              <a:buClr>
                <a:srgbClr val="000000"/>
              </a:buClr>
            </a:pPr>
            <a:r>
              <a:rPr lang="en-GB" kern="0" dirty="0">
                <a:solidFill>
                  <a:srgbClr val="FFFFFF"/>
                </a:solidFill>
                <a:latin typeface="Arial" panose="020B0604020202020204"/>
                <a:cs typeface="Arial" panose="020B0604020202020204"/>
                <a:sym typeface="Arial" panose="020B0604020202020204"/>
              </a:rPr>
              <a:t> </a:t>
            </a:r>
            <a:r>
              <a:rPr lang="en-GB" kern="0" dirty="0">
                <a:solidFill>
                  <a:srgbClr val="FFFFFF"/>
                </a:solidFill>
                <a:latin typeface="Arial" panose="020B0604020202020204"/>
                <a:cs typeface="Arial" panose="020B0604020202020204"/>
                <a:sym typeface="Arial" panose="020B0604020202020204"/>
                <a:hlinkClick r:id="rId2"/>
              </a:rPr>
              <a:t>https://digitalleadership.com/blog/jobs-to-be-done/</a:t>
            </a:r>
            <a:r>
              <a:rPr lang="en-GB" kern="0" dirty="0">
                <a:solidFill>
                  <a:srgbClr val="FFFFFF"/>
                </a:solidFill>
                <a:latin typeface="Arial" panose="020B0604020202020204"/>
                <a:cs typeface="Arial" panose="020B0604020202020204"/>
                <a:sym typeface="Arial" panose="020B0604020202020204"/>
              </a:rPr>
              <a:t> </a:t>
            </a:r>
            <a:r>
              <a:rPr lang="en-GB" i="1" kern="0" dirty="0">
                <a:solidFill>
                  <a:srgbClr val="FFFFFF"/>
                </a:solidFill>
                <a:latin typeface="Arial" panose="020B0604020202020204"/>
                <a:cs typeface="Arial" panose="020B0604020202020204"/>
                <a:sym typeface="Arial" panose="020B0604020202020204"/>
              </a:rPr>
              <a:t>(Accessed: March 8, 2023). </a:t>
            </a:r>
            <a:endParaRPr lang="en-GB" kern="0" dirty="0">
              <a:solidFill>
                <a:srgbClr val="FFFFFF"/>
              </a:solidFill>
              <a:latin typeface="Arial" panose="020B0604020202020204"/>
              <a:cs typeface="Arial" panose="020B0604020202020204"/>
              <a:sym typeface="Arial" panose="020B0604020202020204"/>
            </a:endParaRPr>
          </a:p>
          <a:p>
            <a:pPr defTabSz="914400">
              <a:buClr>
                <a:srgbClr val="000000"/>
              </a:buClr>
            </a:pPr>
            <a:endParaRPr lang="en-GB" i="1" kern="0" dirty="0">
              <a:solidFill>
                <a:srgbClr val="FFFFFF"/>
              </a:solidFill>
              <a:latin typeface="Arial" panose="020B0604020202020204"/>
              <a:cs typeface="Arial" panose="020B0604020202020204"/>
            </a:endParaRPr>
          </a:p>
          <a:p>
            <a:pPr defTabSz="914400">
              <a:buClr>
                <a:srgbClr val="000000"/>
              </a:buClr>
            </a:pPr>
            <a:r>
              <a:rPr lang="en-GB" i="1" kern="0" dirty="0">
                <a:solidFill>
                  <a:srgbClr val="FFFFFF"/>
                </a:solidFill>
                <a:latin typeface="Arial" panose="020B0604020202020204"/>
                <a:cs typeface="Arial" panose="020B0604020202020204"/>
                <a:sym typeface="Arial" panose="020B0604020202020204"/>
              </a:rPr>
              <a:t>Shortyawards.com. (2019). Hilton’s: Our Stage. Your Story. #HiltonStory - The Shorty Awards. [online] Available at:</a:t>
            </a:r>
            <a:r>
              <a:rPr lang="en-GB" kern="0" dirty="0">
                <a:solidFill>
                  <a:srgbClr val="FFFFFF"/>
                </a:solidFill>
                <a:latin typeface="Arial" panose="020B0604020202020204"/>
                <a:cs typeface="Arial" panose="020B0604020202020204"/>
                <a:sym typeface="Arial" panose="020B0604020202020204"/>
              </a:rPr>
              <a:t> </a:t>
            </a:r>
            <a:r>
              <a:rPr lang="en-GB" kern="0" dirty="0">
                <a:solidFill>
                  <a:srgbClr val="FFFFFF"/>
                </a:solidFill>
                <a:latin typeface="Arial" panose="020B0604020202020204"/>
                <a:cs typeface="Arial" panose="020B0604020202020204"/>
                <a:sym typeface="Arial" panose="020B0604020202020204"/>
                <a:hlinkClick r:id="rId3"/>
              </a:rPr>
              <a:t>https://shortyawards.com/7th/hiltons-our-stage-your-story-hiltonstory</a:t>
            </a:r>
            <a:r>
              <a:rPr lang="en-GB" kern="0" dirty="0">
                <a:solidFill>
                  <a:srgbClr val="FFFFFF"/>
                </a:solidFill>
                <a:latin typeface="Arial" panose="020B0604020202020204"/>
                <a:cs typeface="Arial" panose="020B0604020202020204"/>
                <a:sym typeface="Arial" panose="020B0604020202020204"/>
              </a:rPr>
              <a:t>.</a:t>
            </a:r>
            <a:endParaRPr lang="en-GB" kern="0" dirty="0">
              <a:solidFill>
                <a:srgbClr val="FFFFFF"/>
              </a:solidFill>
              <a:latin typeface="Arial" panose="020B0604020202020204"/>
              <a:cs typeface="Arial" panose="020B0604020202020204"/>
            </a:endParaRPr>
          </a:p>
          <a:p>
            <a:pPr defTabSz="914400">
              <a:buClr>
                <a:srgbClr val="000000"/>
              </a:buClr>
            </a:pPr>
            <a:r>
              <a:rPr lang="en-GB" kern="0" dirty="0">
                <a:solidFill>
                  <a:srgbClr val="FFFFFF"/>
                </a:solidFill>
                <a:latin typeface="Arial" panose="020B0604020202020204"/>
                <a:cs typeface="Arial" panose="020B0604020202020204"/>
                <a:sym typeface="Arial" panose="020B0604020202020204"/>
              </a:rPr>
              <a:t>‌ </a:t>
            </a:r>
            <a:endParaRPr lang="en-GB" kern="0" dirty="0">
              <a:solidFill>
                <a:srgbClr val="FFFFFF"/>
              </a:solidFill>
              <a:latin typeface="Arial" panose="020B0604020202020204"/>
              <a:cs typeface="Arial" panose="020B0604020202020204"/>
            </a:endParaRPr>
          </a:p>
          <a:p>
            <a:pPr defTabSz="914400">
              <a:buClr>
                <a:srgbClr val="000000"/>
              </a:buClr>
            </a:pPr>
            <a:endParaRPr lang="en-GB" kern="0">
              <a:solidFill>
                <a:srgbClr val="000000"/>
              </a:solidFill>
              <a:latin typeface="Arial" panose="020B0604020202020204"/>
              <a:cs typeface="Arial" panose="020B0604020202020204"/>
              <a:sym typeface="Arial" panose="020B0604020202020204"/>
            </a:endParaRPr>
          </a:p>
        </p:txBody>
      </p:sp>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062" y="0"/>
            <a:ext cx="9057939" cy="5143500"/>
          </a:xfrm>
        </p:spPr>
        <p:txBody>
          <a:bodyPr>
            <a:normAutofit fontScale="90000"/>
          </a:bodyPr>
          <a:lstStyle/>
          <a:p>
            <a:pPr>
              <a:spcBef>
                <a:spcPts val="1200"/>
              </a:spcBef>
              <a:spcAft>
                <a:spcPts val="1200"/>
              </a:spcAft>
            </a:pPr>
            <a:r>
              <a:rPr lang="en-GB" sz="1300">
                <a:latin typeface="+mn-lt"/>
              </a:rPr>
              <a:t>                                    </a:t>
            </a:r>
            <a:r>
              <a:rPr lang="en-GB" sz="2200">
                <a:latin typeface="+mn-lt"/>
              </a:rPr>
              <a:t>References Veronika</a:t>
            </a:r>
            <a:br>
              <a:rPr lang="en-GB" sz="1300">
                <a:latin typeface="+mn-lt"/>
              </a:rPr>
            </a:br>
            <a:br>
              <a:rPr lang="en-GB" sz="1300">
                <a:latin typeface="+mn-lt"/>
              </a:rPr>
            </a:br>
            <a:br>
              <a:rPr lang="en-GB" sz="1300">
                <a:latin typeface="+mn-lt"/>
              </a:rPr>
            </a:br>
            <a:br>
              <a:rPr lang="en-GB" sz="1300">
                <a:latin typeface="+mn-lt"/>
              </a:rPr>
            </a:br>
            <a:br>
              <a:rPr lang="en-GB"/>
            </a:br>
            <a:r>
              <a:rPr lang="en-GB" sz="1200">
                <a:solidFill>
                  <a:schemeClr val="bg1"/>
                </a:solidFill>
                <a:latin typeface="+mj-lt"/>
              </a:rPr>
              <a:t>Bredava, A. (2023) </a:t>
            </a:r>
            <a:r>
              <a:rPr lang="en-GB" sz="1200" i="1">
                <a:solidFill>
                  <a:schemeClr val="bg1"/>
                </a:solidFill>
                <a:latin typeface="+mj-lt"/>
              </a:rPr>
              <a:t>Case study: How Hilton uses social listening to win customers</a:t>
            </a:r>
            <a:r>
              <a:rPr lang="en-GB" sz="1200">
                <a:solidFill>
                  <a:schemeClr val="bg1"/>
                </a:solidFill>
                <a:latin typeface="+mj-lt"/>
              </a:rPr>
              <a:t>, </a:t>
            </a:r>
            <a:r>
              <a:rPr lang="en-GB" sz="1200" i="1" err="1">
                <a:solidFill>
                  <a:schemeClr val="bg1"/>
                </a:solidFill>
                <a:latin typeface="+mj-lt"/>
              </a:rPr>
              <a:t>Awario</a:t>
            </a:r>
            <a:r>
              <a:rPr lang="en-GB" sz="1200" i="1">
                <a:solidFill>
                  <a:schemeClr val="bg1"/>
                </a:solidFill>
                <a:latin typeface="+mj-lt"/>
              </a:rPr>
              <a:t> Blog</a:t>
            </a:r>
            <a:r>
              <a:rPr lang="en-GB" sz="1200">
                <a:solidFill>
                  <a:schemeClr val="bg1"/>
                </a:solidFill>
                <a:latin typeface="+mj-lt"/>
              </a:rPr>
              <a:t>. </a:t>
            </a:r>
            <a:r>
              <a:rPr lang="en-GB" sz="1200" err="1">
                <a:solidFill>
                  <a:schemeClr val="bg1"/>
                </a:solidFill>
                <a:latin typeface="+mj-lt"/>
              </a:rPr>
              <a:t>Awario</a:t>
            </a:r>
            <a:r>
              <a:rPr lang="en-GB" sz="1200">
                <a:solidFill>
                  <a:schemeClr val="bg1"/>
                </a:solidFill>
                <a:latin typeface="+mj-lt"/>
              </a:rPr>
              <a:t>. Available at: </a:t>
            </a:r>
            <a:r>
              <a:rPr lang="en-GB" sz="1200">
                <a:solidFill>
                  <a:schemeClr val="bg1"/>
                </a:solidFill>
                <a:latin typeface="+mj-lt"/>
                <a:hlinkClick r:id="rId1"/>
              </a:rPr>
              <a:t>https://awario.com/blog/hilton-social-media-case-study</a:t>
            </a:r>
            <a:r>
              <a:rPr lang="en-GB" sz="1200">
                <a:solidFill>
                  <a:schemeClr val="bg1"/>
                </a:solidFill>
                <a:latin typeface="+mj-lt"/>
              </a:rPr>
              <a:t> (Accessed: March 3, 2023). </a:t>
            </a:r>
            <a:br>
              <a:rPr lang="en-GB" sz="1200">
                <a:solidFill>
                  <a:schemeClr val="bg1"/>
                </a:solidFill>
                <a:latin typeface="+mj-lt"/>
              </a:rPr>
            </a:br>
            <a:br>
              <a:rPr lang="en-GB" sz="1200">
                <a:solidFill>
                  <a:schemeClr val="bg1"/>
                </a:solidFill>
                <a:latin typeface="+mj-lt"/>
              </a:rPr>
            </a:br>
            <a:r>
              <a:rPr lang="en-GB" sz="1200">
                <a:solidFill>
                  <a:schemeClr val="bg1"/>
                </a:solidFill>
                <a:latin typeface="+mj-lt"/>
              </a:rPr>
              <a:t>Faull, J. (2023) </a:t>
            </a:r>
            <a:r>
              <a:rPr lang="en-GB" sz="1200" i="1">
                <a:solidFill>
                  <a:schemeClr val="bg1"/>
                </a:solidFill>
                <a:latin typeface="+mj-lt"/>
              </a:rPr>
              <a:t>For Hilton, TikTok is now a vital part of the marketing mix</a:t>
            </a:r>
            <a:r>
              <a:rPr lang="en-GB" sz="1200">
                <a:solidFill>
                  <a:schemeClr val="bg1"/>
                </a:solidFill>
                <a:latin typeface="+mj-lt"/>
              </a:rPr>
              <a:t>, </a:t>
            </a:r>
            <a:r>
              <a:rPr lang="en-GB" sz="1200" i="1">
                <a:solidFill>
                  <a:schemeClr val="bg1"/>
                </a:solidFill>
                <a:latin typeface="+mj-lt"/>
              </a:rPr>
              <a:t>The Drum</a:t>
            </a:r>
            <a:r>
              <a:rPr lang="en-GB" sz="1200">
                <a:solidFill>
                  <a:schemeClr val="bg1"/>
                </a:solidFill>
                <a:latin typeface="+mj-lt"/>
              </a:rPr>
              <a:t>. The Drum. Available at: </a:t>
            </a:r>
            <a:r>
              <a:rPr lang="en-GB" sz="1200">
                <a:solidFill>
                  <a:schemeClr val="bg1"/>
                </a:solidFill>
                <a:latin typeface="+mj-lt"/>
                <a:hlinkClick r:id="rId2"/>
              </a:rPr>
              <a:t>https://www.thedrum.com/news/2023/02/24/hilton-tiktok-now-vital-part-the-marketing-mix</a:t>
            </a:r>
            <a:r>
              <a:rPr lang="en-GB" sz="1200">
                <a:solidFill>
                  <a:schemeClr val="bg1"/>
                </a:solidFill>
                <a:latin typeface="+mj-lt"/>
              </a:rPr>
              <a:t> (Accessed: March 3, 2023). </a:t>
            </a:r>
            <a:br>
              <a:rPr lang="en-GB" sz="1200">
                <a:solidFill>
                  <a:schemeClr val="bg1"/>
                </a:solidFill>
                <a:latin typeface="+mj-lt"/>
              </a:rPr>
            </a:br>
            <a:br>
              <a:rPr lang="en-GB" sz="1200">
                <a:solidFill>
                  <a:schemeClr val="bg1"/>
                </a:solidFill>
                <a:latin typeface="+mj-lt"/>
              </a:rPr>
            </a:br>
            <a:r>
              <a:rPr lang="en-GB" sz="1200">
                <a:solidFill>
                  <a:schemeClr val="bg1"/>
                </a:solidFill>
                <a:latin typeface="+mj-lt"/>
              </a:rPr>
              <a:t>Litvin, X., Yen, C. and Uysal, M. (2012) </a:t>
            </a:r>
            <a:r>
              <a:rPr lang="en-GB" sz="1200" i="1">
                <a:solidFill>
                  <a:schemeClr val="bg1"/>
                </a:solidFill>
                <a:latin typeface="+mj-lt"/>
              </a:rPr>
              <a:t>An examination of brand personality in Economy Hotel segment ... - core</a:t>
            </a:r>
            <a:r>
              <a:rPr lang="en-GB" sz="1200">
                <a:solidFill>
                  <a:schemeClr val="bg1"/>
                </a:solidFill>
                <a:latin typeface="+mj-lt"/>
              </a:rPr>
              <a:t>, </a:t>
            </a:r>
            <a:r>
              <a:rPr lang="en-GB" sz="1200" i="1">
                <a:solidFill>
                  <a:schemeClr val="bg1"/>
                </a:solidFill>
                <a:latin typeface="+mj-lt"/>
              </a:rPr>
              <a:t>core.ac.uk</a:t>
            </a:r>
            <a:r>
              <a:rPr lang="en-GB" sz="1200">
                <a:solidFill>
                  <a:schemeClr val="bg1"/>
                </a:solidFill>
                <a:latin typeface="+mj-lt"/>
              </a:rPr>
              <a:t>. Available at: https://core.ac.uk/download/pdf/77512132.pdf (Accessed: March 8, 2023). </a:t>
            </a:r>
            <a:br>
              <a:rPr lang="en-GB" sz="1200">
                <a:solidFill>
                  <a:schemeClr val="bg1"/>
                </a:solidFill>
                <a:latin typeface="+mj-lt"/>
              </a:rPr>
            </a:br>
            <a:br>
              <a:rPr lang="en-GB" sz="1200">
                <a:solidFill>
                  <a:schemeClr val="bg1"/>
                </a:solidFill>
                <a:latin typeface="+mj-lt"/>
              </a:rPr>
            </a:br>
            <a:r>
              <a:rPr lang="en-GB" sz="1200">
                <a:solidFill>
                  <a:schemeClr val="bg1"/>
                </a:solidFill>
                <a:latin typeface="+mj-lt"/>
              </a:rPr>
              <a:t>Mcleod, S. (2023) </a:t>
            </a:r>
            <a:r>
              <a:rPr lang="en-GB" sz="1200" i="1">
                <a:solidFill>
                  <a:schemeClr val="bg1"/>
                </a:solidFill>
                <a:latin typeface="+mj-lt"/>
              </a:rPr>
              <a:t>Freud's Id, ego, and superego: Definition and examples</a:t>
            </a:r>
            <a:r>
              <a:rPr lang="en-GB" sz="1200">
                <a:solidFill>
                  <a:schemeClr val="bg1"/>
                </a:solidFill>
                <a:latin typeface="+mj-lt"/>
              </a:rPr>
              <a:t>, </a:t>
            </a:r>
            <a:r>
              <a:rPr lang="en-GB" sz="1200" i="1">
                <a:solidFill>
                  <a:schemeClr val="bg1"/>
                </a:solidFill>
                <a:latin typeface="+mj-lt"/>
              </a:rPr>
              <a:t>Study Guides for Psychology Students - Simply Psychology</a:t>
            </a:r>
            <a:r>
              <a:rPr lang="en-GB" sz="1200">
                <a:solidFill>
                  <a:schemeClr val="bg1"/>
                </a:solidFill>
                <a:latin typeface="+mj-lt"/>
              </a:rPr>
              <a:t>. Available at: https://simplypsychology.org/psyche.html#:~:text=According%20to%20Freud's%20psychoanalytic%20theory,id%20and%20the%20super%2Dego. (Accessed: March 8, 2023). </a:t>
            </a:r>
            <a:br>
              <a:rPr lang="en-GB" sz="1200">
                <a:solidFill>
                  <a:schemeClr val="bg1"/>
                </a:solidFill>
                <a:latin typeface="+mj-lt"/>
              </a:rPr>
            </a:br>
            <a:br>
              <a:rPr lang="en-GB" sz="1200">
                <a:solidFill>
                  <a:schemeClr val="bg1"/>
                </a:solidFill>
                <a:latin typeface="+mj-lt"/>
              </a:rPr>
            </a:br>
            <a:r>
              <a:rPr lang="en-GB" sz="1200">
                <a:solidFill>
                  <a:schemeClr val="bg1"/>
                </a:solidFill>
                <a:latin typeface="+mj-lt"/>
              </a:rPr>
              <a:t>Rautela, S. (2021) “Social Media for new product launch: A study of social media platforms across the race planning framework,” </a:t>
            </a:r>
            <a:r>
              <a:rPr lang="en-GB" sz="1200" i="1">
                <a:solidFill>
                  <a:schemeClr val="bg1"/>
                </a:solidFill>
                <a:latin typeface="+mj-lt"/>
              </a:rPr>
              <a:t>International Journal of Interactive Mobile Technologies (iJIM)</a:t>
            </a:r>
            <a:r>
              <a:rPr lang="en-GB" sz="1200">
                <a:solidFill>
                  <a:schemeClr val="bg1"/>
                </a:solidFill>
                <a:latin typeface="+mj-lt"/>
              </a:rPr>
              <a:t>, 15(05), p. 187. Available at: https://doi.org/10.3991/ijim.v15i05.18147. </a:t>
            </a:r>
            <a:br>
              <a:rPr lang="en-GB" sz="1200">
                <a:solidFill>
                  <a:schemeClr val="bg1"/>
                </a:solidFill>
                <a:latin typeface="+mj-lt"/>
              </a:rPr>
            </a:br>
            <a:r>
              <a:rPr lang="en-GB" sz="1200">
                <a:solidFill>
                  <a:schemeClr val="bg1"/>
                </a:solidFill>
                <a:latin typeface="+mj-lt"/>
              </a:rPr>
              <a:t>SGR Law (2013) </a:t>
            </a:r>
            <a:r>
              <a:rPr lang="en-GB" sz="1200" i="1">
                <a:solidFill>
                  <a:schemeClr val="bg1"/>
                </a:solidFill>
                <a:latin typeface="+mj-lt"/>
              </a:rPr>
              <a:t>The 5 golden rules of social media marketing</a:t>
            </a:r>
            <a:r>
              <a:rPr lang="en-GB" sz="1200">
                <a:solidFill>
                  <a:schemeClr val="bg1"/>
                </a:solidFill>
                <a:latin typeface="+mj-lt"/>
              </a:rPr>
              <a:t>, </a:t>
            </a:r>
            <a:r>
              <a:rPr lang="en-GB" sz="1200" i="1">
                <a:solidFill>
                  <a:schemeClr val="bg1"/>
                </a:solidFill>
                <a:latin typeface="+mj-lt"/>
              </a:rPr>
              <a:t>SGR Law</a:t>
            </a:r>
            <a:r>
              <a:rPr lang="en-GB" sz="1200">
                <a:solidFill>
                  <a:schemeClr val="bg1"/>
                </a:solidFill>
                <a:latin typeface="+mj-lt"/>
              </a:rPr>
              <a:t>. Available at: https://www.sgrlaw.com/ttl-articles/1598/ (Accessed: March 8, 2023). </a:t>
            </a:r>
            <a:br>
              <a:rPr lang="en-GB" sz="1200">
                <a:solidFill>
                  <a:schemeClr val="bg1"/>
                </a:solidFill>
                <a:latin typeface="+mj-lt"/>
              </a:rPr>
            </a:br>
            <a:br>
              <a:rPr lang="en-GB" sz="1200">
                <a:solidFill>
                  <a:schemeClr val="bg1"/>
                </a:solidFill>
                <a:latin typeface="+mj-lt"/>
              </a:rPr>
            </a:br>
            <a:r>
              <a:rPr lang="en-GB" sz="1200">
                <a:solidFill>
                  <a:schemeClr val="bg1"/>
                </a:solidFill>
                <a:latin typeface="+mj-lt"/>
              </a:rPr>
              <a:t>Unmetric Team(2023) </a:t>
            </a:r>
            <a:r>
              <a:rPr lang="en-GB" sz="1200" i="1">
                <a:solidFill>
                  <a:schemeClr val="bg1"/>
                </a:solidFill>
                <a:latin typeface="+mj-lt"/>
              </a:rPr>
              <a:t>Social Media Analytics &amp; Intelligence Dashboard by Unmetric</a:t>
            </a:r>
            <a:r>
              <a:rPr lang="en-GB" sz="1200">
                <a:solidFill>
                  <a:schemeClr val="bg1"/>
                </a:solidFill>
                <a:latin typeface="+mj-lt"/>
              </a:rPr>
              <a:t>, </a:t>
            </a:r>
            <a:r>
              <a:rPr lang="en-GB" sz="1200" i="1">
                <a:solidFill>
                  <a:schemeClr val="bg1"/>
                </a:solidFill>
                <a:latin typeface="+mj-lt"/>
              </a:rPr>
              <a:t>Unmetric</a:t>
            </a:r>
            <a:r>
              <a:rPr lang="en-GB" sz="1200">
                <a:solidFill>
                  <a:schemeClr val="bg1"/>
                </a:solidFill>
                <a:latin typeface="+mj-lt"/>
              </a:rPr>
              <a:t>. Available at: </a:t>
            </a:r>
            <a:r>
              <a:rPr lang="en-GB" sz="1200">
                <a:solidFill>
                  <a:schemeClr val="bg1"/>
                </a:solidFill>
                <a:latin typeface="+mj-lt"/>
                <a:hlinkClick r:id="rId3"/>
              </a:rPr>
              <a:t>https://unmetric.com/brands/hilton-hotels-&amp;-resorts#analyze-signup</a:t>
            </a:r>
            <a:r>
              <a:rPr lang="en-GB" sz="1200">
                <a:solidFill>
                  <a:schemeClr val="bg1"/>
                </a:solidFill>
                <a:latin typeface="+mj-lt"/>
              </a:rPr>
              <a:t> (Accessed: March 3, 2023). </a:t>
            </a:r>
            <a:br>
              <a:rPr lang="en-GB" sz="1200">
                <a:solidFill>
                  <a:schemeClr val="bg1"/>
                </a:solidFill>
                <a:latin typeface="+mj-lt"/>
              </a:rPr>
            </a:br>
            <a:br>
              <a:rPr lang="en-GB" b="0">
                <a:effectLst/>
              </a:rPr>
            </a:br>
            <a:br>
              <a:rPr lang="en-GB"/>
            </a:br>
            <a:br>
              <a:rPr lang="en-GB"/>
            </a:br>
            <a:endParaRPr lang="en-GB"/>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Requires="p14" p14:dur="10">
        <p15:prstTrans prst="peelOff"/>
      </p:transition>
    </mc:Choice>
    <mc:Fallback>
      <p:transition>
        <p:fade/>
      </p:transition>
    </mc:Fallback>
  </mc:AlternateContent>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12648</Words>
  <Application>WPS Presentation</Application>
  <PresentationFormat>On-screen Show (16:9)</PresentationFormat>
  <Paragraphs>191</Paragraphs>
  <Slides>16</Slides>
  <Notes>10</Notes>
  <HiddenSlides>0</HiddenSlides>
  <MMClips>0</MMClips>
  <ScaleCrop>false</ScaleCrop>
  <HeadingPairs>
    <vt:vector size="6" baseType="variant">
      <vt:variant>
        <vt:lpstr>已用的字体</vt:lpstr>
      </vt:variant>
      <vt:variant>
        <vt:i4>14</vt:i4>
      </vt:variant>
      <vt:variant>
        <vt:lpstr>主题</vt:lpstr>
      </vt:variant>
      <vt:variant>
        <vt:i4>4</vt:i4>
      </vt:variant>
      <vt:variant>
        <vt:lpstr>幻灯片标题</vt:lpstr>
      </vt:variant>
      <vt:variant>
        <vt:i4>16</vt:i4>
      </vt:variant>
    </vt:vector>
  </HeadingPairs>
  <TitlesOfParts>
    <vt:vector size="34" baseType="lpstr">
      <vt:lpstr>Arial</vt:lpstr>
      <vt:lpstr>SimSun</vt:lpstr>
      <vt:lpstr>Wingdings</vt:lpstr>
      <vt:lpstr>Arial</vt:lpstr>
      <vt:lpstr>Montserrat</vt:lpstr>
      <vt:lpstr>Lato</vt:lpstr>
      <vt:lpstr>Roboto</vt:lpstr>
      <vt:lpstr>Times New Roman</vt:lpstr>
      <vt:lpstr>Trebuchet MS</vt:lpstr>
      <vt:lpstr>Wingdings 3</vt:lpstr>
      <vt:lpstr>Wingdings</vt:lpstr>
      <vt:lpstr>Calibri</vt:lpstr>
      <vt:lpstr>Microsoft YaHei</vt:lpstr>
      <vt:lpstr>Arial Unicode MS</vt:lpstr>
      <vt:lpstr>Focus</vt:lpstr>
      <vt:lpstr>1_Focus</vt:lpstr>
      <vt:lpstr>Focus</vt:lpstr>
      <vt:lpstr>1_Focus</vt:lpstr>
      <vt:lpstr>PowerPoint 演示文稿</vt:lpstr>
      <vt:lpstr>*Build a strong social media management team comprised of  bright, experienced, and creative professionals  *Utilise tools such as Similarweb to examine  their marketing  channels and social network  division.  *By using the RACE model, businesses may utilise social media to  connect with their clients and work on collaborative projects  *Engagement with the client is essential  for the longevity and health of any organisation.         </vt:lpstr>
      <vt:lpstr>PowerPoint 演示文稿</vt:lpstr>
      <vt:lpstr>Benefits of using social media as a marketing tool.</vt:lpstr>
      <vt:lpstr>Understanding the benefits of social media as a marketing tool:</vt:lpstr>
      <vt:lpstr>Benefits of social media as marketing tool:</vt:lpstr>
      <vt:lpstr>Hilton Hotels: marketing via social media</vt:lpstr>
      <vt:lpstr>PowerPoint 演示文稿</vt:lpstr>
      <vt:lpstr>                Resolutions          </vt:lpstr>
      <vt:lpstr>Conclusion</vt:lpstr>
      <vt:lpstr>Recommendations </vt:lpstr>
      <vt:lpstr>PowerPoint 演示文稿</vt:lpstr>
      <vt:lpstr>References Giulia</vt:lpstr>
      <vt:lpstr>  References Anita  Mconk, (2022) Hiton Hotel took photos off my personal IG and is using them for marketing promotion. [Online] Available at: https://www.reddit.com ​ [Accessed: 3rd March 2023]​ ​ T. Lorenz. (2013). Instagram’s Wannabe-Stars are driving luxury hotels. [Online] Available at: https://www.theatlantic.com [Accessed: 3rd March 2023]​ ​ B2B Marketing. (2011) When social media customer service goes wrong or why Hilton Hotels are cr*p for conferences. [Online] Available at: https://www.b2bmarketing.net [Accessed: 4th March 2023).   </vt:lpstr>
      <vt:lpstr>References Laura</vt:lpstr>
      <vt:lpstr>                                    References Veronika     Bredava, A. (2023) Case study: How Hilton uses social listening to win customers, Awario Blog. Awario. Available at: https://awario.com/blog/hilton-social-media-case-study (Accessed: March 3, 2023).   Faull, J. (2023) For Hilton, TikTok is now a vital part of the marketing mix, The Drum. The Drum. Available at: https://www.thedrum.com/news/2023/02/24/hilton-tiktok-now-vital-part-the-marketing-mix (Accessed: March 3, 2023).   Litvin, X., Yen, C. and Uysal, M. (2012) An examination of brand personality in Economy Hotel segment ... - core, core.ac.uk. Available at: https://core.ac.uk/download/pdf/77512132.pdf (Accessed: March 8, 2023).   Mcleod, S. (2023) Freud's Id, ego, and superego: Definition and examples, Study Guides for Psychology Students - Simply Psychology. Available at: https://simplypsychology.org/psyche.html#:~:text=According%20to%20Freud's%20psychoanalytic%20theory,id%20and%20the%20super%2Dego. (Accessed: March 8, 2023).   Rautela, S. (2021) “Social Media for new product launch: A study of social media platforms across the race planning framework,” International Journal of Interactive Mobile Technologies (iJIM), 15(05), p. 187. Available at: https://doi.org/10.3991/ijim.v15i05.18147.  SGR Law (2013) The 5 golden rules of social media marketing, SGR Law. Available at: https://www.sgrlaw.com/ttl-articles/1598/ (Accessed: March 8, 2023).   Unmetric Team(2023) Social Media Analytics &amp; Intelligence Dashboard by Unmetric, Unmetric. Available at: https://unmetric.com/brands/hilton-hotels-&amp;-resorts#analyze-signup (Accessed: March 3, 2023).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Family PC</dc:creator>
  <cp:lastModifiedBy>Family PC</cp:lastModifiedBy>
  <cp:revision>19</cp:revision>
  <dcterms:created xsi:type="dcterms:W3CDTF">2023-03-06T15:56:00Z</dcterms:created>
  <dcterms:modified xsi:type="dcterms:W3CDTF">2023-03-11T01:25:11Z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77F0315E22CC4A1A85F674A028DB3577</vt:lpwstr>
  </property>
  <property fmtid="{D5CDD505-2E9C-101B-9397-08002B2CF9AE}" pid="3" name="KSOProductBuildVer">
    <vt:lpwstr>2057-11.2.0.11486</vt:lpwstr>
  </property>
</Properties>
</file>