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06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4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141272-3974-4B0B-BEE6-39C7D7A65B2F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AFBE1AA-8E9B-4BE9-A079-8932EBDA57A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Understanding the Business Challenges</a:t>
          </a:r>
          <a:endParaRPr lang="en-US"/>
        </a:p>
      </dgm:t>
    </dgm:pt>
    <dgm:pt modelId="{75B69BD2-25DC-4431-BB1A-B5926507E3B9}" type="parTrans" cxnId="{661AB73B-B92D-4B10-B6DD-FCF58C0864E9}">
      <dgm:prSet/>
      <dgm:spPr/>
      <dgm:t>
        <a:bodyPr/>
        <a:lstStyle/>
        <a:p>
          <a:endParaRPr lang="en-US"/>
        </a:p>
      </dgm:t>
    </dgm:pt>
    <dgm:pt modelId="{DEA246EC-9A36-45EB-88A4-A5AA0B28479A}" type="sibTrans" cxnId="{661AB73B-B92D-4B10-B6DD-FCF58C0864E9}">
      <dgm:prSet/>
      <dgm:spPr/>
      <dgm:t>
        <a:bodyPr/>
        <a:lstStyle/>
        <a:p>
          <a:endParaRPr lang="en-US"/>
        </a:p>
      </dgm:t>
    </dgm:pt>
    <dgm:pt modelId="{228A1705-5232-48F2-AC11-F02E287D618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Business Background</a:t>
          </a:r>
          <a:endParaRPr lang="en-US"/>
        </a:p>
      </dgm:t>
    </dgm:pt>
    <dgm:pt modelId="{2D155729-D664-4013-8355-D056983BB7D2}" type="parTrans" cxnId="{16F14CC3-C456-4010-8A42-CCCD522F8132}">
      <dgm:prSet/>
      <dgm:spPr/>
      <dgm:t>
        <a:bodyPr/>
        <a:lstStyle/>
        <a:p>
          <a:endParaRPr lang="en-US"/>
        </a:p>
      </dgm:t>
    </dgm:pt>
    <dgm:pt modelId="{8A2A5CD3-50B1-4053-81D7-2A6FD3044701}" type="sibTrans" cxnId="{16F14CC3-C456-4010-8A42-CCCD522F8132}">
      <dgm:prSet/>
      <dgm:spPr/>
      <dgm:t>
        <a:bodyPr/>
        <a:lstStyle/>
        <a:p>
          <a:endParaRPr lang="en-US"/>
        </a:p>
      </dgm:t>
    </dgm:pt>
    <dgm:pt modelId="{110C7FD2-8AAC-45C4-9932-43DBA1D86A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Organic bakery started in Coventry in 2015.</a:t>
          </a:r>
          <a:br>
            <a:rPr lang="en-GB"/>
          </a:br>
          <a:endParaRPr lang="en-US"/>
        </a:p>
      </dgm:t>
    </dgm:pt>
    <dgm:pt modelId="{5814117E-6626-4EAF-9E49-54170BA889D1}" type="parTrans" cxnId="{189DB1C1-ADEB-4860-9901-A02D36B74B0D}">
      <dgm:prSet/>
      <dgm:spPr/>
      <dgm:t>
        <a:bodyPr/>
        <a:lstStyle/>
        <a:p>
          <a:endParaRPr lang="en-US"/>
        </a:p>
      </dgm:t>
    </dgm:pt>
    <dgm:pt modelId="{110F63B0-A983-4DC2-9681-73550A7309B7}" type="sibTrans" cxnId="{189DB1C1-ADEB-4860-9901-A02D36B74B0D}">
      <dgm:prSet/>
      <dgm:spPr/>
      <dgm:t>
        <a:bodyPr/>
        <a:lstStyle/>
        <a:p>
          <a:endParaRPr lang="en-US"/>
        </a:p>
      </dgm:t>
    </dgm:pt>
    <dgm:pt modelId="{3930722E-DA8D-4D6C-AAC2-9EE06116C6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Sells newly baked breads, cakes and pastries.</a:t>
          </a:r>
          <a:br>
            <a:rPr lang="en-GB"/>
          </a:br>
          <a:endParaRPr lang="en-US"/>
        </a:p>
      </dgm:t>
    </dgm:pt>
    <dgm:pt modelId="{64CFD51C-F611-462A-AF3B-143D8CDED08E}" type="parTrans" cxnId="{99F1F3B5-CA99-4926-A720-9D043485D269}">
      <dgm:prSet/>
      <dgm:spPr/>
      <dgm:t>
        <a:bodyPr/>
        <a:lstStyle/>
        <a:p>
          <a:endParaRPr lang="en-US"/>
        </a:p>
      </dgm:t>
    </dgm:pt>
    <dgm:pt modelId="{5FB21BFD-2A53-460F-AD85-9F2A582EAEE5}" type="sibTrans" cxnId="{99F1F3B5-CA99-4926-A720-9D043485D269}">
      <dgm:prSet/>
      <dgm:spPr/>
      <dgm:t>
        <a:bodyPr/>
        <a:lstStyle/>
        <a:p>
          <a:endParaRPr lang="en-US"/>
        </a:p>
      </dgm:t>
    </dgm:pt>
    <dgm:pt modelId="{7CB2261E-7911-4477-974F-07570C6484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2023-2025, sales were around 25% lower than in 2019.</a:t>
          </a:r>
          <a:endParaRPr lang="en-US"/>
        </a:p>
      </dgm:t>
    </dgm:pt>
    <dgm:pt modelId="{05984207-4297-43CB-AC23-5B7315F787D1}" type="parTrans" cxnId="{77E0CCB0-C35E-4FAE-A0D4-B3CF025851A4}">
      <dgm:prSet/>
      <dgm:spPr/>
      <dgm:t>
        <a:bodyPr/>
        <a:lstStyle/>
        <a:p>
          <a:endParaRPr lang="en-US"/>
        </a:p>
      </dgm:t>
    </dgm:pt>
    <dgm:pt modelId="{0BCA85F8-A0DB-4FDE-BA68-01039B6869FC}" type="sibTrans" cxnId="{77E0CCB0-C35E-4FAE-A0D4-B3CF025851A4}">
      <dgm:prSet/>
      <dgm:spPr/>
      <dgm:t>
        <a:bodyPr/>
        <a:lstStyle/>
        <a:p>
          <a:endParaRPr lang="en-US"/>
        </a:p>
      </dgm:t>
    </dgm:pt>
    <dgm:pt modelId="{EA41C1AE-B09A-4C27-8DFA-BD8E15E815D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Main Operational Problems</a:t>
          </a:r>
          <a:endParaRPr lang="en-US"/>
        </a:p>
      </dgm:t>
    </dgm:pt>
    <dgm:pt modelId="{38A8055E-F8A8-4812-B6BB-5D9EE97377D0}" type="parTrans" cxnId="{CC945189-5546-4F7B-97D6-4445C53A991C}">
      <dgm:prSet/>
      <dgm:spPr/>
      <dgm:t>
        <a:bodyPr/>
        <a:lstStyle/>
        <a:p>
          <a:endParaRPr lang="en-US"/>
        </a:p>
      </dgm:t>
    </dgm:pt>
    <dgm:pt modelId="{EBC1CB95-7AFB-4D9C-9E5C-49879F4B0B49}" type="sibTrans" cxnId="{CC945189-5546-4F7B-97D6-4445C53A991C}">
      <dgm:prSet/>
      <dgm:spPr/>
      <dgm:t>
        <a:bodyPr/>
        <a:lstStyle/>
        <a:p>
          <a:endParaRPr lang="en-US"/>
        </a:p>
      </dgm:t>
    </dgm:pt>
    <dgm:pt modelId="{7169BCF6-9822-4438-A2C1-0E1389969A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Long queues and waiting times can impact customer satisfaction (Johnston and Clark, 2005).</a:t>
          </a:r>
          <a:br>
            <a:rPr lang="en-GB"/>
          </a:br>
          <a:endParaRPr lang="en-US"/>
        </a:p>
      </dgm:t>
    </dgm:pt>
    <dgm:pt modelId="{A9D38D5F-DC60-4EB2-9B45-6F4E23F3D1D8}" type="parTrans" cxnId="{8EDC9532-FA98-4E86-B5AA-BE452FEB993F}">
      <dgm:prSet/>
      <dgm:spPr/>
      <dgm:t>
        <a:bodyPr/>
        <a:lstStyle/>
        <a:p>
          <a:endParaRPr lang="en-US"/>
        </a:p>
      </dgm:t>
    </dgm:pt>
    <dgm:pt modelId="{054CDFB6-A112-4DA6-BBAF-F205895F28FC}" type="sibTrans" cxnId="{8EDC9532-FA98-4E86-B5AA-BE452FEB993F}">
      <dgm:prSet/>
      <dgm:spPr/>
      <dgm:t>
        <a:bodyPr/>
        <a:lstStyle/>
        <a:p>
          <a:endParaRPr lang="en-US"/>
        </a:p>
      </dgm:t>
    </dgm:pt>
    <dgm:pt modelId="{8937A9DC-DFA7-4082-A3B7-8788A41F3D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Difficulties with customer orders due to missed telephone calls.</a:t>
          </a:r>
          <a:br>
            <a:rPr lang="en-GB"/>
          </a:br>
          <a:endParaRPr lang="en-US"/>
        </a:p>
      </dgm:t>
    </dgm:pt>
    <dgm:pt modelId="{C3E82097-8BCD-4283-9B5D-41F683AF67C0}" type="parTrans" cxnId="{AF212BBD-0EC6-4F01-923B-ABCF3EA9FEB0}">
      <dgm:prSet/>
      <dgm:spPr/>
      <dgm:t>
        <a:bodyPr/>
        <a:lstStyle/>
        <a:p>
          <a:endParaRPr lang="en-US"/>
        </a:p>
      </dgm:t>
    </dgm:pt>
    <dgm:pt modelId="{5F4B77F6-2AD6-4894-92FD-AEF39C857044}" type="sibTrans" cxnId="{AF212BBD-0EC6-4F01-923B-ABCF3EA9FEB0}">
      <dgm:prSet/>
      <dgm:spPr/>
      <dgm:t>
        <a:bodyPr/>
        <a:lstStyle/>
        <a:p>
          <a:endParaRPr lang="en-US"/>
        </a:p>
      </dgm:t>
    </dgm:pt>
    <dgm:pt modelId="{FF3D4E54-94F2-4A39-8891-9E3582A78B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When the delivery capacity is restricted, convenience for customers is lowered (Lovelock and Wirtz, 2004).</a:t>
          </a:r>
          <a:br>
            <a:rPr lang="en-GB"/>
          </a:br>
          <a:endParaRPr lang="en-US"/>
        </a:p>
      </dgm:t>
    </dgm:pt>
    <dgm:pt modelId="{FAA67D05-E2E8-4DB0-B6FF-8EEBC96DA1D5}" type="parTrans" cxnId="{E188451D-374C-4AE9-A18A-18ABA966FCFE}">
      <dgm:prSet/>
      <dgm:spPr/>
      <dgm:t>
        <a:bodyPr/>
        <a:lstStyle/>
        <a:p>
          <a:endParaRPr lang="en-US"/>
        </a:p>
      </dgm:t>
    </dgm:pt>
    <dgm:pt modelId="{C00E6437-B2B4-4B1E-8660-096EA7525608}" type="sibTrans" cxnId="{E188451D-374C-4AE9-A18A-18ABA966FCFE}">
      <dgm:prSet/>
      <dgm:spPr/>
      <dgm:t>
        <a:bodyPr/>
        <a:lstStyle/>
        <a:p>
          <a:endParaRPr lang="en-US"/>
        </a:p>
      </dgm:t>
    </dgm:pt>
    <dgm:pt modelId="{CB9459DF-D7FA-4BDE-A474-0424E618AB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Low delegation and high workloads can decrease the efficiency of operations (Taylor, 2014).</a:t>
          </a:r>
          <a:endParaRPr lang="en-US"/>
        </a:p>
      </dgm:t>
    </dgm:pt>
    <dgm:pt modelId="{4F743308-2F1D-427E-A569-E2936B7DFF75}" type="parTrans" cxnId="{F488AA25-6709-4DE0-B520-559F337DFF79}">
      <dgm:prSet/>
      <dgm:spPr/>
      <dgm:t>
        <a:bodyPr/>
        <a:lstStyle/>
        <a:p>
          <a:endParaRPr lang="en-US"/>
        </a:p>
      </dgm:t>
    </dgm:pt>
    <dgm:pt modelId="{9A5145BF-F81E-401C-91FF-1E46B6B2E02A}" type="sibTrans" cxnId="{F488AA25-6709-4DE0-B520-559F337DFF79}">
      <dgm:prSet/>
      <dgm:spPr/>
      <dgm:t>
        <a:bodyPr/>
        <a:lstStyle/>
        <a:p>
          <a:endParaRPr lang="en-US"/>
        </a:p>
      </dgm:t>
    </dgm:pt>
    <dgm:pt modelId="{F879E808-54CB-4F38-9658-E54F0C6109B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i="1"/>
            <a:t>Main Focus: What internal operational issues could be causing sales loss?</a:t>
          </a:r>
          <a:endParaRPr lang="en-US"/>
        </a:p>
      </dgm:t>
    </dgm:pt>
    <dgm:pt modelId="{F30048BE-14CC-4958-B178-05F37A55D346}" type="parTrans" cxnId="{C2169963-3A2E-40BB-BFF2-58AEF3C89944}">
      <dgm:prSet/>
      <dgm:spPr/>
      <dgm:t>
        <a:bodyPr/>
        <a:lstStyle/>
        <a:p>
          <a:endParaRPr lang="en-US"/>
        </a:p>
      </dgm:t>
    </dgm:pt>
    <dgm:pt modelId="{2517EFF4-4A28-48AD-8EF3-AFB7507BA4B1}" type="sibTrans" cxnId="{C2169963-3A2E-40BB-BFF2-58AEF3C89944}">
      <dgm:prSet/>
      <dgm:spPr/>
      <dgm:t>
        <a:bodyPr/>
        <a:lstStyle/>
        <a:p>
          <a:endParaRPr lang="en-US"/>
        </a:p>
      </dgm:t>
    </dgm:pt>
    <dgm:pt modelId="{8422B7F1-E5CE-433E-A7B9-3E77432BDE61}" type="pres">
      <dgm:prSet presAssocID="{35141272-3974-4B0B-BEE6-39C7D7A65B2F}" presName="root" presStyleCnt="0">
        <dgm:presLayoutVars>
          <dgm:dir/>
          <dgm:resizeHandles val="exact"/>
        </dgm:presLayoutVars>
      </dgm:prSet>
      <dgm:spPr/>
    </dgm:pt>
    <dgm:pt modelId="{BF2C3BFF-419D-424B-BEDC-2EBC3E078F55}" type="pres">
      <dgm:prSet presAssocID="{5AFBE1AA-8E9B-4BE9-A079-8932EBDA57AB}" presName="compNode" presStyleCnt="0"/>
      <dgm:spPr/>
    </dgm:pt>
    <dgm:pt modelId="{12F4330D-572A-440C-BDF4-1A3655C5DA87}" type="pres">
      <dgm:prSet presAssocID="{5AFBE1AA-8E9B-4BE9-A079-8932EBDA57A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0231A1-1408-4099-9909-8B25CBEB0F9B}" type="pres">
      <dgm:prSet presAssocID="{5AFBE1AA-8E9B-4BE9-A079-8932EBDA57AB}" presName="iconSpace" presStyleCnt="0"/>
      <dgm:spPr/>
    </dgm:pt>
    <dgm:pt modelId="{9F1EA010-1A0E-46FD-A0FA-8CA8B79DDDBF}" type="pres">
      <dgm:prSet presAssocID="{5AFBE1AA-8E9B-4BE9-A079-8932EBDA57AB}" presName="parTx" presStyleLbl="revTx" presStyleIdx="0" presStyleCnt="8">
        <dgm:presLayoutVars>
          <dgm:chMax val="0"/>
          <dgm:chPref val="0"/>
        </dgm:presLayoutVars>
      </dgm:prSet>
      <dgm:spPr/>
    </dgm:pt>
    <dgm:pt modelId="{191122EB-A8E2-4C2D-936B-9AF47057720B}" type="pres">
      <dgm:prSet presAssocID="{5AFBE1AA-8E9B-4BE9-A079-8932EBDA57AB}" presName="txSpace" presStyleCnt="0"/>
      <dgm:spPr/>
    </dgm:pt>
    <dgm:pt modelId="{428C226B-830F-4D84-ACFE-69A9F80A066F}" type="pres">
      <dgm:prSet presAssocID="{5AFBE1AA-8E9B-4BE9-A079-8932EBDA57AB}" presName="desTx" presStyleLbl="revTx" presStyleIdx="1" presStyleCnt="8">
        <dgm:presLayoutVars/>
      </dgm:prSet>
      <dgm:spPr/>
    </dgm:pt>
    <dgm:pt modelId="{C1C1F547-3830-4D39-AC14-2016A82F2C3B}" type="pres">
      <dgm:prSet presAssocID="{DEA246EC-9A36-45EB-88A4-A5AA0B28479A}" presName="sibTrans" presStyleCnt="0"/>
      <dgm:spPr/>
    </dgm:pt>
    <dgm:pt modelId="{82B28237-B115-4AC1-A8EA-03A78C80D542}" type="pres">
      <dgm:prSet presAssocID="{228A1705-5232-48F2-AC11-F02E287D618D}" presName="compNode" presStyleCnt="0"/>
      <dgm:spPr/>
    </dgm:pt>
    <dgm:pt modelId="{E25FAC6B-4BF6-49DB-8C40-07F983B477CC}" type="pres">
      <dgm:prSet presAssocID="{228A1705-5232-48F2-AC11-F02E287D618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545BBAFE-8C6E-4947-9C8F-C7B2B9B5178A}" type="pres">
      <dgm:prSet presAssocID="{228A1705-5232-48F2-AC11-F02E287D618D}" presName="iconSpace" presStyleCnt="0"/>
      <dgm:spPr/>
    </dgm:pt>
    <dgm:pt modelId="{23C2992A-B4B8-4ADE-918A-9D0AAEF21571}" type="pres">
      <dgm:prSet presAssocID="{228A1705-5232-48F2-AC11-F02E287D618D}" presName="parTx" presStyleLbl="revTx" presStyleIdx="2" presStyleCnt="8">
        <dgm:presLayoutVars>
          <dgm:chMax val="0"/>
          <dgm:chPref val="0"/>
        </dgm:presLayoutVars>
      </dgm:prSet>
      <dgm:spPr/>
    </dgm:pt>
    <dgm:pt modelId="{34273E72-34CC-4AA2-92D0-044F47B2900A}" type="pres">
      <dgm:prSet presAssocID="{228A1705-5232-48F2-AC11-F02E287D618D}" presName="txSpace" presStyleCnt="0"/>
      <dgm:spPr/>
    </dgm:pt>
    <dgm:pt modelId="{FC1EF3FE-31DE-4578-A7A8-27B0E8100CEA}" type="pres">
      <dgm:prSet presAssocID="{228A1705-5232-48F2-AC11-F02E287D618D}" presName="desTx" presStyleLbl="revTx" presStyleIdx="3" presStyleCnt="8">
        <dgm:presLayoutVars/>
      </dgm:prSet>
      <dgm:spPr/>
    </dgm:pt>
    <dgm:pt modelId="{470ED7AD-E8B9-4988-8A1C-F05CF50AD40D}" type="pres">
      <dgm:prSet presAssocID="{8A2A5CD3-50B1-4053-81D7-2A6FD3044701}" presName="sibTrans" presStyleCnt="0"/>
      <dgm:spPr/>
    </dgm:pt>
    <dgm:pt modelId="{193EFB7A-F446-43C2-9B69-82F5EEBEF357}" type="pres">
      <dgm:prSet presAssocID="{EA41C1AE-B09A-4C27-8DFA-BD8E15E815D9}" presName="compNode" presStyleCnt="0"/>
      <dgm:spPr/>
    </dgm:pt>
    <dgm:pt modelId="{17969C4B-5EBC-4D8B-97D3-5D557954865E}" type="pres">
      <dgm:prSet presAssocID="{EA41C1AE-B09A-4C27-8DFA-BD8E15E815D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FE61CAF-62DF-422D-B3AB-FBF93199B9D6}" type="pres">
      <dgm:prSet presAssocID="{EA41C1AE-B09A-4C27-8DFA-BD8E15E815D9}" presName="iconSpace" presStyleCnt="0"/>
      <dgm:spPr/>
    </dgm:pt>
    <dgm:pt modelId="{68B79C40-D0CA-4694-8F9A-ED3048BB3A67}" type="pres">
      <dgm:prSet presAssocID="{EA41C1AE-B09A-4C27-8DFA-BD8E15E815D9}" presName="parTx" presStyleLbl="revTx" presStyleIdx="4" presStyleCnt="8">
        <dgm:presLayoutVars>
          <dgm:chMax val="0"/>
          <dgm:chPref val="0"/>
        </dgm:presLayoutVars>
      </dgm:prSet>
      <dgm:spPr/>
    </dgm:pt>
    <dgm:pt modelId="{5F8670B8-D636-476D-B1CA-4D26855EF6B3}" type="pres">
      <dgm:prSet presAssocID="{EA41C1AE-B09A-4C27-8DFA-BD8E15E815D9}" presName="txSpace" presStyleCnt="0"/>
      <dgm:spPr/>
    </dgm:pt>
    <dgm:pt modelId="{4B80AAB9-41BD-4553-B543-B5BF2B114E5C}" type="pres">
      <dgm:prSet presAssocID="{EA41C1AE-B09A-4C27-8DFA-BD8E15E815D9}" presName="desTx" presStyleLbl="revTx" presStyleIdx="5" presStyleCnt="8">
        <dgm:presLayoutVars/>
      </dgm:prSet>
      <dgm:spPr/>
    </dgm:pt>
    <dgm:pt modelId="{9D7669AF-C2F1-49B7-860E-F3EA95BAAD4C}" type="pres">
      <dgm:prSet presAssocID="{EBC1CB95-7AFB-4D9C-9E5C-49879F4B0B49}" presName="sibTrans" presStyleCnt="0"/>
      <dgm:spPr/>
    </dgm:pt>
    <dgm:pt modelId="{CAD6369B-3B1A-458C-B80D-036861959B97}" type="pres">
      <dgm:prSet presAssocID="{F879E808-54CB-4F38-9658-E54F0C6109B3}" presName="compNode" presStyleCnt="0"/>
      <dgm:spPr/>
    </dgm:pt>
    <dgm:pt modelId="{EC462955-9C53-4532-96CE-B497E4484385}" type="pres">
      <dgm:prSet presAssocID="{F879E808-54CB-4F38-9658-E54F0C6109B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CD5A42E-56A5-4AE5-BE8A-A3D8A430190C}" type="pres">
      <dgm:prSet presAssocID="{F879E808-54CB-4F38-9658-E54F0C6109B3}" presName="iconSpace" presStyleCnt="0"/>
      <dgm:spPr/>
    </dgm:pt>
    <dgm:pt modelId="{02B7EFAC-7A8C-4016-971B-BAFE1207A250}" type="pres">
      <dgm:prSet presAssocID="{F879E808-54CB-4F38-9658-E54F0C6109B3}" presName="parTx" presStyleLbl="revTx" presStyleIdx="6" presStyleCnt="8">
        <dgm:presLayoutVars>
          <dgm:chMax val="0"/>
          <dgm:chPref val="0"/>
        </dgm:presLayoutVars>
      </dgm:prSet>
      <dgm:spPr/>
    </dgm:pt>
    <dgm:pt modelId="{A62BED39-8FD8-4D2D-B81A-2A00F70DFCF4}" type="pres">
      <dgm:prSet presAssocID="{F879E808-54CB-4F38-9658-E54F0C6109B3}" presName="txSpace" presStyleCnt="0"/>
      <dgm:spPr/>
    </dgm:pt>
    <dgm:pt modelId="{85FB4B89-15FA-49BB-8A55-26279AF085BB}" type="pres">
      <dgm:prSet presAssocID="{F879E808-54CB-4F38-9658-E54F0C6109B3}" presName="desTx" presStyleLbl="revTx" presStyleIdx="7" presStyleCnt="8">
        <dgm:presLayoutVars/>
      </dgm:prSet>
      <dgm:spPr/>
    </dgm:pt>
  </dgm:ptLst>
  <dgm:cxnLst>
    <dgm:cxn modelId="{D707C10C-FA7A-4CDE-BC53-6417567CBED3}" type="presOf" srcId="{F879E808-54CB-4F38-9658-E54F0C6109B3}" destId="{02B7EFAC-7A8C-4016-971B-BAFE1207A250}" srcOrd="0" destOrd="0" presId="urn:microsoft.com/office/officeart/2018/5/layout/CenteredIconLabelDescriptionList"/>
    <dgm:cxn modelId="{2085F80C-40C0-4DA6-BE75-52163F247ED9}" type="presOf" srcId="{CB9459DF-D7FA-4BDE-A474-0424E618AB14}" destId="{4B80AAB9-41BD-4553-B543-B5BF2B114E5C}" srcOrd="0" destOrd="3" presId="urn:microsoft.com/office/officeart/2018/5/layout/CenteredIconLabelDescriptionList"/>
    <dgm:cxn modelId="{E188451D-374C-4AE9-A18A-18ABA966FCFE}" srcId="{EA41C1AE-B09A-4C27-8DFA-BD8E15E815D9}" destId="{FF3D4E54-94F2-4A39-8891-9E3582A78BB4}" srcOrd="2" destOrd="0" parTransId="{FAA67D05-E2E8-4DB0-B6FF-8EEBC96DA1D5}" sibTransId="{C00E6437-B2B4-4B1E-8660-096EA7525608}"/>
    <dgm:cxn modelId="{F488AA25-6709-4DE0-B520-559F337DFF79}" srcId="{EA41C1AE-B09A-4C27-8DFA-BD8E15E815D9}" destId="{CB9459DF-D7FA-4BDE-A474-0424E618AB14}" srcOrd="3" destOrd="0" parTransId="{4F743308-2F1D-427E-A569-E2936B7DFF75}" sibTransId="{9A5145BF-F81E-401C-91FF-1E46B6B2E02A}"/>
    <dgm:cxn modelId="{8EDC9532-FA98-4E86-B5AA-BE452FEB993F}" srcId="{EA41C1AE-B09A-4C27-8DFA-BD8E15E815D9}" destId="{7169BCF6-9822-4438-A2C1-0E1389969A21}" srcOrd="0" destOrd="0" parTransId="{A9D38D5F-DC60-4EB2-9B45-6F4E23F3D1D8}" sibTransId="{054CDFB6-A112-4DA6-BBAF-F205895F28FC}"/>
    <dgm:cxn modelId="{661AB73B-B92D-4B10-B6DD-FCF58C0864E9}" srcId="{35141272-3974-4B0B-BEE6-39C7D7A65B2F}" destId="{5AFBE1AA-8E9B-4BE9-A079-8932EBDA57AB}" srcOrd="0" destOrd="0" parTransId="{75B69BD2-25DC-4431-BB1A-B5926507E3B9}" sibTransId="{DEA246EC-9A36-45EB-88A4-A5AA0B28479A}"/>
    <dgm:cxn modelId="{C924783F-54DB-42D1-AA0E-18DE24E1FF10}" type="presOf" srcId="{5AFBE1AA-8E9B-4BE9-A079-8932EBDA57AB}" destId="{9F1EA010-1A0E-46FD-A0FA-8CA8B79DDDBF}" srcOrd="0" destOrd="0" presId="urn:microsoft.com/office/officeart/2018/5/layout/CenteredIconLabelDescriptionList"/>
    <dgm:cxn modelId="{C2169963-3A2E-40BB-BFF2-58AEF3C89944}" srcId="{35141272-3974-4B0B-BEE6-39C7D7A65B2F}" destId="{F879E808-54CB-4F38-9658-E54F0C6109B3}" srcOrd="3" destOrd="0" parTransId="{F30048BE-14CC-4958-B178-05F37A55D346}" sibTransId="{2517EFF4-4A28-48AD-8EF3-AFB7507BA4B1}"/>
    <dgm:cxn modelId="{CC945189-5546-4F7B-97D6-4445C53A991C}" srcId="{35141272-3974-4B0B-BEE6-39C7D7A65B2F}" destId="{EA41C1AE-B09A-4C27-8DFA-BD8E15E815D9}" srcOrd="2" destOrd="0" parTransId="{38A8055E-F8A8-4812-B6BB-5D9EE97377D0}" sibTransId="{EBC1CB95-7AFB-4D9C-9E5C-49879F4B0B49}"/>
    <dgm:cxn modelId="{97F330A3-0498-41C6-B7CD-A323FE9122D2}" type="presOf" srcId="{3930722E-DA8D-4D6C-AAC2-9EE06116C620}" destId="{FC1EF3FE-31DE-4578-A7A8-27B0E8100CEA}" srcOrd="0" destOrd="1" presId="urn:microsoft.com/office/officeart/2018/5/layout/CenteredIconLabelDescriptionList"/>
    <dgm:cxn modelId="{D96670A6-C534-414E-BC66-6A6172AB3737}" type="presOf" srcId="{FF3D4E54-94F2-4A39-8891-9E3582A78BB4}" destId="{4B80AAB9-41BD-4553-B543-B5BF2B114E5C}" srcOrd="0" destOrd="2" presId="urn:microsoft.com/office/officeart/2018/5/layout/CenteredIconLabelDescriptionList"/>
    <dgm:cxn modelId="{9653EBA6-E4E1-427B-95E6-8908A7C21A8E}" type="presOf" srcId="{7CB2261E-7911-4477-974F-07570C648404}" destId="{FC1EF3FE-31DE-4578-A7A8-27B0E8100CEA}" srcOrd="0" destOrd="2" presId="urn:microsoft.com/office/officeart/2018/5/layout/CenteredIconLabelDescriptionList"/>
    <dgm:cxn modelId="{0991A3AE-555D-43C1-A4DE-D499ED0C20F4}" type="presOf" srcId="{228A1705-5232-48F2-AC11-F02E287D618D}" destId="{23C2992A-B4B8-4ADE-918A-9D0AAEF21571}" srcOrd="0" destOrd="0" presId="urn:microsoft.com/office/officeart/2018/5/layout/CenteredIconLabelDescriptionList"/>
    <dgm:cxn modelId="{77E0CCB0-C35E-4FAE-A0D4-B3CF025851A4}" srcId="{228A1705-5232-48F2-AC11-F02E287D618D}" destId="{7CB2261E-7911-4477-974F-07570C648404}" srcOrd="2" destOrd="0" parTransId="{05984207-4297-43CB-AC23-5B7315F787D1}" sibTransId="{0BCA85F8-A0DB-4FDE-BA68-01039B6869FC}"/>
    <dgm:cxn modelId="{99F1F3B5-CA99-4926-A720-9D043485D269}" srcId="{228A1705-5232-48F2-AC11-F02E287D618D}" destId="{3930722E-DA8D-4D6C-AAC2-9EE06116C620}" srcOrd="1" destOrd="0" parTransId="{64CFD51C-F611-462A-AF3B-143D8CDED08E}" sibTransId="{5FB21BFD-2A53-460F-AD85-9F2A582EAEE5}"/>
    <dgm:cxn modelId="{AF212BBD-0EC6-4F01-923B-ABCF3EA9FEB0}" srcId="{EA41C1AE-B09A-4C27-8DFA-BD8E15E815D9}" destId="{8937A9DC-DFA7-4082-A3B7-8788A41F3D44}" srcOrd="1" destOrd="0" parTransId="{C3E82097-8BCD-4283-9B5D-41F683AF67C0}" sibTransId="{5F4B77F6-2AD6-4894-92FD-AEF39C857044}"/>
    <dgm:cxn modelId="{AA0010C0-B295-4F54-9206-83D2E92E33E9}" type="presOf" srcId="{35141272-3974-4B0B-BEE6-39C7D7A65B2F}" destId="{8422B7F1-E5CE-433E-A7B9-3E77432BDE61}" srcOrd="0" destOrd="0" presId="urn:microsoft.com/office/officeart/2018/5/layout/CenteredIconLabelDescriptionList"/>
    <dgm:cxn modelId="{189DB1C1-ADEB-4860-9901-A02D36B74B0D}" srcId="{228A1705-5232-48F2-AC11-F02E287D618D}" destId="{110C7FD2-8AAC-45C4-9932-43DBA1D86A0A}" srcOrd="0" destOrd="0" parTransId="{5814117E-6626-4EAF-9E49-54170BA889D1}" sibTransId="{110F63B0-A983-4DC2-9681-73550A7309B7}"/>
    <dgm:cxn modelId="{16F14CC3-C456-4010-8A42-CCCD522F8132}" srcId="{35141272-3974-4B0B-BEE6-39C7D7A65B2F}" destId="{228A1705-5232-48F2-AC11-F02E287D618D}" srcOrd="1" destOrd="0" parTransId="{2D155729-D664-4013-8355-D056983BB7D2}" sibTransId="{8A2A5CD3-50B1-4053-81D7-2A6FD3044701}"/>
    <dgm:cxn modelId="{C38897CF-31AB-4F4A-99F1-F61EABF171F2}" type="presOf" srcId="{EA41C1AE-B09A-4C27-8DFA-BD8E15E815D9}" destId="{68B79C40-D0CA-4694-8F9A-ED3048BB3A67}" srcOrd="0" destOrd="0" presId="urn:microsoft.com/office/officeart/2018/5/layout/CenteredIconLabelDescriptionList"/>
    <dgm:cxn modelId="{E30EB9F1-6E74-4787-8A75-0AFBF8408E18}" type="presOf" srcId="{7169BCF6-9822-4438-A2C1-0E1389969A21}" destId="{4B80AAB9-41BD-4553-B543-B5BF2B114E5C}" srcOrd="0" destOrd="0" presId="urn:microsoft.com/office/officeart/2018/5/layout/CenteredIconLabelDescriptionList"/>
    <dgm:cxn modelId="{E817F5F4-8833-4E53-B04F-398FACFE2681}" type="presOf" srcId="{110C7FD2-8AAC-45C4-9932-43DBA1D86A0A}" destId="{FC1EF3FE-31DE-4578-A7A8-27B0E8100CEA}" srcOrd="0" destOrd="0" presId="urn:microsoft.com/office/officeart/2018/5/layout/CenteredIconLabelDescriptionList"/>
    <dgm:cxn modelId="{9B097FF5-A798-4874-B87C-7A2E3F4745FB}" type="presOf" srcId="{8937A9DC-DFA7-4082-A3B7-8788A41F3D44}" destId="{4B80AAB9-41BD-4553-B543-B5BF2B114E5C}" srcOrd="0" destOrd="1" presId="urn:microsoft.com/office/officeart/2018/5/layout/CenteredIconLabelDescriptionList"/>
    <dgm:cxn modelId="{B750EB9D-B711-4A0B-B1A1-FFFF4148911E}" type="presParOf" srcId="{8422B7F1-E5CE-433E-A7B9-3E77432BDE61}" destId="{BF2C3BFF-419D-424B-BEDC-2EBC3E078F55}" srcOrd="0" destOrd="0" presId="urn:microsoft.com/office/officeart/2018/5/layout/CenteredIconLabelDescriptionList"/>
    <dgm:cxn modelId="{0FD03285-794A-4FC8-8452-A3FE941EF78F}" type="presParOf" srcId="{BF2C3BFF-419D-424B-BEDC-2EBC3E078F55}" destId="{12F4330D-572A-440C-BDF4-1A3655C5DA87}" srcOrd="0" destOrd="0" presId="urn:microsoft.com/office/officeart/2018/5/layout/CenteredIconLabelDescriptionList"/>
    <dgm:cxn modelId="{82E10428-90FC-4BFC-849B-67841AC73C8B}" type="presParOf" srcId="{BF2C3BFF-419D-424B-BEDC-2EBC3E078F55}" destId="{810231A1-1408-4099-9909-8B25CBEB0F9B}" srcOrd="1" destOrd="0" presId="urn:microsoft.com/office/officeart/2018/5/layout/CenteredIconLabelDescriptionList"/>
    <dgm:cxn modelId="{C7F1B442-7C47-47CE-A57C-377D051B7AE6}" type="presParOf" srcId="{BF2C3BFF-419D-424B-BEDC-2EBC3E078F55}" destId="{9F1EA010-1A0E-46FD-A0FA-8CA8B79DDDBF}" srcOrd="2" destOrd="0" presId="urn:microsoft.com/office/officeart/2018/5/layout/CenteredIconLabelDescriptionList"/>
    <dgm:cxn modelId="{EBB81EE7-0750-4456-9FAF-5421738B632A}" type="presParOf" srcId="{BF2C3BFF-419D-424B-BEDC-2EBC3E078F55}" destId="{191122EB-A8E2-4C2D-936B-9AF47057720B}" srcOrd="3" destOrd="0" presId="urn:microsoft.com/office/officeart/2018/5/layout/CenteredIconLabelDescriptionList"/>
    <dgm:cxn modelId="{30855775-F59C-42A1-95D8-1E086BBFC53E}" type="presParOf" srcId="{BF2C3BFF-419D-424B-BEDC-2EBC3E078F55}" destId="{428C226B-830F-4D84-ACFE-69A9F80A066F}" srcOrd="4" destOrd="0" presId="urn:microsoft.com/office/officeart/2018/5/layout/CenteredIconLabelDescriptionList"/>
    <dgm:cxn modelId="{E5F7831D-5CF7-4510-9A87-455525192095}" type="presParOf" srcId="{8422B7F1-E5CE-433E-A7B9-3E77432BDE61}" destId="{C1C1F547-3830-4D39-AC14-2016A82F2C3B}" srcOrd="1" destOrd="0" presId="urn:microsoft.com/office/officeart/2018/5/layout/CenteredIconLabelDescriptionList"/>
    <dgm:cxn modelId="{797E845E-D86C-41F7-A298-F99BB54AA31A}" type="presParOf" srcId="{8422B7F1-E5CE-433E-A7B9-3E77432BDE61}" destId="{82B28237-B115-4AC1-A8EA-03A78C80D542}" srcOrd="2" destOrd="0" presId="urn:microsoft.com/office/officeart/2018/5/layout/CenteredIconLabelDescriptionList"/>
    <dgm:cxn modelId="{3F766317-854D-466D-B486-EB85A6E7A9D6}" type="presParOf" srcId="{82B28237-B115-4AC1-A8EA-03A78C80D542}" destId="{E25FAC6B-4BF6-49DB-8C40-07F983B477CC}" srcOrd="0" destOrd="0" presId="urn:microsoft.com/office/officeart/2018/5/layout/CenteredIconLabelDescriptionList"/>
    <dgm:cxn modelId="{99DA9913-692E-43FD-AD53-2A2D6A032AE2}" type="presParOf" srcId="{82B28237-B115-4AC1-A8EA-03A78C80D542}" destId="{545BBAFE-8C6E-4947-9C8F-C7B2B9B5178A}" srcOrd="1" destOrd="0" presId="urn:microsoft.com/office/officeart/2018/5/layout/CenteredIconLabelDescriptionList"/>
    <dgm:cxn modelId="{E355BA1F-D9A9-4BDE-8E1D-AC3C0840EDEF}" type="presParOf" srcId="{82B28237-B115-4AC1-A8EA-03A78C80D542}" destId="{23C2992A-B4B8-4ADE-918A-9D0AAEF21571}" srcOrd="2" destOrd="0" presId="urn:microsoft.com/office/officeart/2018/5/layout/CenteredIconLabelDescriptionList"/>
    <dgm:cxn modelId="{14DB8A63-5E54-4659-AFFF-8E30E12E57AE}" type="presParOf" srcId="{82B28237-B115-4AC1-A8EA-03A78C80D542}" destId="{34273E72-34CC-4AA2-92D0-044F47B2900A}" srcOrd="3" destOrd="0" presId="urn:microsoft.com/office/officeart/2018/5/layout/CenteredIconLabelDescriptionList"/>
    <dgm:cxn modelId="{0A1F5FB4-45ED-48A8-8609-44EA998204FD}" type="presParOf" srcId="{82B28237-B115-4AC1-A8EA-03A78C80D542}" destId="{FC1EF3FE-31DE-4578-A7A8-27B0E8100CEA}" srcOrd="4" destOrd="0" presId="urn:microsoft.com/office/officeart/2018/5/layout/CenteredIconLabelDescriptionList"/>
    <dgm:cxn modelId="{013AE1B4-36DC-422F-91E1-B0E45D166E05}" type="presParOf" srcId="{8422B7F1-E5CE-433E-A7B9-3E77432BDE61}" destId="{470ED7AD-E8B9-4988-8A1C-F05CF50AD40D}" srcOrd="3" destOrd="0" presId="urn:microsoft.com/office/officeart/2018/5/layout/CenteredIconLabelDescriptionList"/>
    <dgm:cxn modelId="{6915078D-B9CA-4701-8C5D-767A48052C99}" type="presParOf" srcId="{8422B7F1-E5CE-433E-A7B9-3E77432BDE61}" destId="{193EFB7A-F446-43C2-9B69-82F5EEBEF357}" srcOrd="4" destOrd="0" presId="urn:microsoft.com/office/officeart/2018/5/layout/CenteredIconLabelDescriptionList"/>
    <dgm:cxn modelId="{A86849CD-43D9-4280-9490-B71542A29982}" type="presParOf" srcId="{193EFB7A-F446-43C2-9B69-82F5EEBEF357}" destId="{17969C4B-5EBC-4D8B-97D3-5D557954865E}" srcOrd="0" destOrd="0" presId="urn:microsoft.com/office/officeart/2018/5/layout/CenteredIconLabelDescriptionList"/>
    <dgm:cxn modelId="{174B30ED-0FAC-4B0C-9A7D-EFC9954EA67F}" type="presParOf" srcId="{193EFB7A-F446-43C2-9B69-82F5EEBEF357}" destId="{1FE61CAF-62DF-422D-B3AB-FBF93199B9D6}" srcOrd="1" destOrd="0" presId="urn:microsoft.com/office/officeart/2018/5/layout/CenteredIconLabelDescriptionList"/>
    <dgm:cxn modelId="{AC6535EB-8A95-47C8-AB5D-953FCF51B5DC}" type="presParOf" srcId="{193EFB7A-F446-43C2-9B69-82F5EEBEF357}" destId="{68B79C40-D0CA-4694-8F9A-ED3048BB3A67}" srcOrd="2" destOrd="0" presId="urn:microsoft.com/office/officeart/2018/5/layout/CenteredIconLabelDescriptionList"/>
    <dgm:cxn modelId="{D2DB8C4C-FC86-45A6-8888-048D82FC266A}" type="presParOf" srcId="{193EFB7A-F446-43C2-9B69-82F5EEBEF357}" destId="{5F8670B8-D636-476D-B1CA-4D26855EF6B3}" srcOrd="3" destOrd="0" presId="urn:microsoft.com/office/officeart/2018/5/layout/CenteredIconLabelDescriptionList"/>
    <dgm:cxn modelId="{3A9A72F4-3661-44D6-8E10-47526EA867F1}" type="presParOf" srcId="{193EFB7A-F446-43C2-9B69-82F5EEBEF357}" destId="{4B80AAB9-41BD-4553-B543-B5BF2B114E5C}" srcOrd="4" destOrd="0" presId="urn:microsoft.com/office/officeart/2018/5/layout/CenteredIconLabelDescriptionList"/>
    <dgm:cxn modelId="{ABB6AD58-D08B-487A-A4DB-CB95E36C6B22}" type="presParOf" srcId="{8422B7F1-E5CE-433E-A7B9-3E77432BDE61}" destId="{9D7669AF-C2F1-49B7-860E-F3EA95BAAD4C}" srcOrd="5" destOrd="0" presId="urn:microsoft.com/office/officeart/2018/5/layout/CenteredIconLabelDescriptionList"/>
    <dgm:cxn modelId="{E6F45C1A-22A7-4BDC-840E-1A85695A5DF5}" type="presParOf" srcId="{8422B7F1-E5CE-433E-A7B9-3E77432BDE61}" destId="{CAD6369B-3B1A-458C-B80D-036861959B97}" srcOrd="6" destOrd="0" presId="urn:microsoft.com/office/officeart/2018/5/layout/CenteredIconLabelDescriptionList"/>
    <dgm:cxn modelId="{1E09D2DC-F6C6-49E8-8FC2-3606F07145CF}" type="presParOf" srcId="{CAD6369B-3B1A-458C-B80D-036861959B97}" destId="{EC462955-9C53-4532-96CE-B497E4484385}" srcOrd="0" destOrd="0" presId="urn:microsoft.com/office/officeart/2018/5/layout/CenteredIconLabelDescriptionList"/>
    <dgm:cxn modelId="{1B38EE72-AE83-401C-9075-12EDE01F26C0}" type="presParOf" srcId="{CAD6369B-3B1A-458C-B80D-036861959B97}" destId="{DCD5A42E-56A5-4AE5-BE8A-A3D8A430190C}" srcOrd="1" destOrd="0" presId="urn:microsoft.com/office/officeart/2018/5/layout/CenteredIconLabelDescriptionList"/>
    <dgm:cxn modelId="{ADF6FF47-1B41-48EF-8907-8F2B439B508F}" type="presParOf" srcId="{CAD6369B-3B1A-458C-B80D-036861959B97}" destId="{02B7EFAC-7A8C-4016-971B-BAFE1207A250}" srcOrd="2" destOrd="0" presId="urn:microsoft.com/office/officeart/2018/5/layout/CenteredIconLabelDescriptionList"/>
    <dgm:cxn modelId="{42A3651F-480C-486C-BEBF-8FAEC5741411}" type="presParOf" srcId="{CAD6369B-3B1A-458C-B80D-036861959B97}" destId="{A62BED39-8FD8-4D2D-B81A-2A00F70DFCF4}" srcOrd="3" destOrd="0" presId="urn:microsoft.com/office/officeart/2018/5/layout/CenteredIconLabelDescriptionList"/>
    <dgm:cxn modelId="{C5509237-A1D7-45C7-A537-DBC35B034D55}" type="presParOf" srcId="{CAD6369B-3B1A-458C-B80D-036861959B97}" destId="{85FB4B89-15FA-49BB-8A55-26279AF085BB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4330D-572A-440C-BDF4-1A3655C5DA87}">
      <dsp:nvSpPr>
        <dsp:cNvPr id="0" name=""/>
        <dsp:cNvSpPr/>
      </dsp:nvSpPr>
      <dsp:spPr>
        <a:xfrm>
          <a:off x="741975" y="135181"/>
          <a:ext cx="782524" cy="7085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EA010-1A0E-46FD-A0FA-8CA8B79DDDBF}">
      <dsp:nvSpPr>
        <dsp:cNvPr id="0" name=""/>
        <dsp:cNvSpPr/>
      </dsp:nvSpPr>
      <dsp:spPr>
        <a:xfrm>
          <a:off x="15345" y="954025"/>
          <a:ext cx="2235783" cy="61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Understanding the Business Challenges</a:t>
          </a:r>
          <a:endParaRPr lang="en-US" sz="1400" kern="1200"/>
        </a:p>
      </dsp:txBody>
      <dsp:txXfrm>
        <a:off x="15345" y="954025"/>
        <a:ext cx="2235783" cy="612697"/>
      </dsp:txXfrm>
    </dsp:sp>
    <dsp:sp modelId="{428C226B-830F-4D84-ACFE-69A9F80A066F}">
      <dsp:nvSpPr>
        <dsp:cNvPr id="0" name=""/>
        <dsp:cNvSpPr/>
      </dsp:nvSpPr>
      <dsp:spPr>
        <a:xfrm>
          <a:off x="15345" y="1618009"/>
          <a:ext cx="2235783" cy="1081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5FAC6B-4BF6-49DB-8C40-07F983B477CC}">
      <dsp:nvSpPr>
        <dsp:cNvPr id="0" name=""/>
        <dsp:cNvSpPr/>
      </dsp:nvSpPr>
      <dsp:spPr>
        <a:xfrm>
          <a:off x="3369020" y="135181"/>
          <a:ext cx="782524" cy="7085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2992A-B4B8-4ADE-918A-9D0AAEF21571}">
      <dsp:nvSpPr>
        <dsp:cNvPr id="0" name=""/>
        <dsp:cNvSpPr/>
      </dsp:nvSpPr>
      <dsp:spPr>
        <a:xfrm>
          <a:off x="2642390" y="954025"/>
          <a:ext cx="2235783" cy="61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Business Background</a:t>
          </a:r>
          <a:endParaRPr lang="en-US" sz="1400" kern="1200"/>
        </a:p>
      </dsp:txBody>
      <dsp:txXfrm>
        <a:off x="2642390" y="954025"/>
        <a:ext cx="2235783" cy="612697"/>
      </dsp:txXfrm>
    </dsp:sp>
    <dsp:sp modelId="{FC1EF3FE-31DE-4578-A7A8-27B0E8100CEA}">
      <dsp:nvSpPr>
        <dsp:cNvPr id="0" name=""/>
        <dsp:cNvSpPr/>
      </dsp:nvSpPr>
      <dsp:spPr>
        <a:xfrm>
          <a:off x="2642390" y="1618009"/>
          <a:ext cx="2235783" cy="1081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Organic bakery started in Coventry in 2015.</a:t>
          </a:r>
          <a:br>
            <a:rPr lang="en-GB" sz="1100" kern="1200"/>
          </a:b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Sells newly baked breads, cakes and pastries.</a:t>
          </a:r>
          <a:br>
            <a:rPr lang="en-GB" sz="1100" kern="1200"/>
          </a:b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 2023-2025, sales were around 25% lower than in 2019.</a:t>
          </a:r>
          <a:endParaRPr lang="en-US" sz="1100" kern="1200"/>
        </a:p>
      </dsp:txBody>
      <dsp:txXfrm>
        <a:off x="2642390" y="1618009"/>
        <a:ext cx="2235783" cy="1081449"/>
      </dsp:txXfrm>
    </dsp:sp>
    <dsp:sp modelId="{17969C4B-5EBC-4D8B-97D3-5D557954865E}">
      <dsp:nvSpPr>
        <dsp:cNvPr id="0" name=""/>
        <dsp:cNvSpPr/>
      </dsp:nvSpPr>
      <dsp:spPr>
        <a:xfrm>
          <a:off x="5996065" y="135181"/>
          <a:ext cx="782524" cy="7085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79C40-D0CA-4694-8F9A-ED3048BB3A67}">
      <dsp:nvSpPr>
        <dsp:cNvPr id="0" name=""/>
        <dsp:cNvSpPr/>
      </dsp:nvSpPr>
      <dsp:spPr>
        <a:xfrm>
          <a:off x="5269436" y="954025"/>
          <a:ext cx="2235783" cy="61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Main Operational Problems</a:t>
          </a:r>
          <a:endParaRPr lang="en-US" sz="1400" kern="1200"/>
        </a:p>
      </dsp:txBody>
      <dsp:txXfrm>
        <a:off x="5269436" y="954025"/>
        <a:ext cx="2235783" cy="612697"/>
      </dsp:txXfrm>
    </dsp:sp>
    <dsp:sp modelId="{4B80AAB9-41BD-4553-B543-B5BF2B114E5C}">
      <dsp:nvSpPr>
        <dsp:cNvPr id="0" name=""/>
        <dsp:cNvSpPr/>
      </dsp:nvSpPr>
      <dsp:spPr>
        <a:xfrm>
          <a:off x="5269436" y="1618009"/>
          <a:ext cx="2235783" cy="1081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Long queues and waiting times can impact customer satisfaction (Johnston and Clark, 2005).</a:t>
          </a:r>
          <a:br>
            <a:rPr lang="en-GB" sz="1100" kern="1200"/>
          </a:b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Difficulties with customer orders due to missed telephone calls.</a:t>
          </a:r>
          <a:br>
            <a:rPr lang="en-GB" sz="1100" kern="1200"/>
          </a:b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When the delivery capacity is restricted, convenience for customers is lowered (Lovelock and Wirtz, 2004).</a:t>
          </a:r>
          <a:br>
            <a:rPr lang="en-GB" sz="1100" kern="1200"/>
          </a:b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Low delegation and high workloads can decrease the efficiency of operations (Taylor, 2014).</a:t>
          </a:r>
          <a:endParaRPr lang="en-US" sz="1100" kern="1200"/>
        </a:p>
      </dsp:txBody>
      <dsp:txXfrm>
        <a:off x="5269436" y="1618009"/>
        <a:ext cx="2235783" cy="1081449"/>
      </dsp:txXfrm>
    </dsp:sp>
    <dsp:sp modelId="{EC462955-9C53-4532-96CE-B497E4484385}">
      <dsp:nvSpPr>
        <dsp:cNvPr id="0" name=""/>
        <dsp:cNvSpPr/>
      </dsp:nvSpPr>
      <dsp:spPr>
        <a:xfrm>
          <a:off x="8623110" y="135181"/>
          <a:ext cx="782524" cy="7085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7EFAC-7A8C-4016-971B-BAFE1207A250}">
      <dsp:nvSpPr>
        <dsp:cNvPr id="0" name=""/>
        <dsp:cNvSpPr/>
      </dsp:nvSpPr>
      <dsp:spPr>
        <a:xfrm>
          <a:off x="7896481" y="954025"/>
          <a:ext cx="2235783" cy="61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i="1" kern="1200"/>
            <a:t>Main Focus: What internal operational issues could be causing sales loss?</a:t>
          </a:r>
          <a:endParaRPr lang="en-US" sz="1400" kern="1200"/>
        </a:p>
      </dsp:txBody>
      <dsp:txXfrm>
        <a:off x="7896481" y="954025"/>
        <a:ext cx="2235783" cy="612697"/>
      </dsp:txXfrm>
    </dsp:sp>
    <dsp:sp modelId="{85FB4B89-15FA-49BB-8A55-26279AF085BB}">
      <dsp:nvSpPr>
        <dsp:cNvPr id="0" name=""/>
        <dsp:cNvSpPr/>
      </dsp:nvSpPr>
      <dsp:spPr>
        <a:xfrm>
          <a:off x="7896481" y="1618009"/>
          <a:ext cx="2235783" cy="1081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70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818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0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2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43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387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018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60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7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894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4359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8619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157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29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7181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8812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040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408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9035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97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279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78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9533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886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0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849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053F2542-86B5-476E-ADD8-D08E35D9590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E0FAE710-6FFC-450B-9BDB-EBC38776C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safer-food-better-business-sfbb/safer-food-better-business-sfbb" TargetMode="External"/><Relationship Id="rId2" Type="http://schemas.openxmlformats.org/officeDocument/2006/relationships/hyperlink" Target="https://www.cipd.org/en/knowledge/factsheets/learning-and-development-factsheet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hse.gov.uk/manag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7EA3D-0352-3592-881F-49598D404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0946" y="480613"/>
            <a:ext cx="8154804" cy="2323883"/>
          </a:xfrm>
        </p:spPr>
        <p:txBody>
          <a:bodyPr/>
          <a:lstStyle/>
          <a:p>
            <a:r>
              <a:rPr lang="en-GB" b="1" dirty="0"/>
              <a:t>BASIL’S BAKERY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DFB66E-6039-EC65-643C-1A22E5129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2041" y="2778440"/>
            <a:ext cx="6347917" cy="2550130"/>
          </a:xfrm>
        </p:spPr>
        <p:txBody>
          <a:bodyPr>
            <a:normAutofit/>
          </a:bodyPr>
          <a:lstStyle/>
          <a:p>
            <a:r>
              <a:rPr lang="en-GB" b="1" dirty="0"/>
              <a:t>Operational Inefficiencies and Customer Service Challenges</a:t>
            </a:r>
          </a:p>
          <a:p>
            <a:r>
              <a:rPr lang="en-GB" b="1" dirty="0"/>
              <a:t>Problem Solving and Decision Making</a:t>
            </a:r>
            <a:endParaRPr lang="en-GB" dirty="0"/>
          </a:p>
          <a:p>
            <a:r>
              <a:rPr lang="en-GB" dirty="0"/>
              <a:t>Individual Presentation</a:t>
            </a:r>
          </a:p>
          <a:p>
            <a:r>
              <a:rPr lang="en-GB" b="1" dirty="0"/>
              <a:t>Student Name: </a:t>
            </a:r>
            <a:r>
              <a:rPr lang="en-GB" b="1"/>
              <a:t>Andrei Iulian Surdu</a:t>
            </a:r>
            <a:br>
              <a:rPr lang="en-GB" dirty="0"/>
            </a:br>
            <a:r>
              <a:rPr lang="en-GB" b="1" dirty="0"/>
              <a:t>Student </a:t>
            </a:r>
            <a:r>
              <a:rPr lang="en-GB" b="1"/>
              <a:t>ID: 2537422</a:t>
            </a:r>
            <a:br>
              <a:rPr lang="en-GB" dirty="0"/>
            </a:br>
            <a:r>
              <a:rPr lang="en-GB" b="1" dirty="0"/>
              <a:t>Module Code:</a:t>
            </a:r>
            <a:r>
              <a:rPr lang="en-GB" dirty="0"/>
              <a:t> LCLM4004</a:t>
            </a:r>
            <a:br>
              <a:rPr lang="en-GB" dirty="0"/>
            </a:br>
            <a:r>
              <a:rPr lang="en-GB" b="1" dirty="0"/>
              <a:t>Academic Year:</a:t>
            </a:r>
            <a:r>
              <a:rPr lang="en-GB" dirty="0"/>
              <a:t> 2026–2027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457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D230E-09F0-3B34-0FE7-DD1FCFB2A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4000" dirty="0"/>
              <a:t>INTRODUCTION &amp; MAIN BUSINESS PROBLEMS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0221FA42-1188-F551-FE80-FFB20135BF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5548051"/>
              </p:ext>
            </p:extLst>
          </p:nvPr>
        </p:nvGraphicFramePr>
        <p:xfrm>
          <a:off x="933705" y="2025433"/>
          <a:ext cx="10147610" cy="28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2899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CA6AB-4906-AF9B-94CD-146466A86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E0A519A-96A7-D4BF-67BC-43A4883AC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177" y="552874"/>
            <a:ext cx="11923739" cy="984685"/>
          </a:xfrm>
        </p:spPr>
        <p:txBody>
          <a:bodyPr anchor="b">
            <a:normAutofit fontScale="90000"/>
          </a:bodyPr>
          <a:lstStyle/>
          <a:p>
            <a:r>
              <a:rPr lang="en-GB" sz="3600" dirty="0"/>
              <a:t>PESTEL ANALYSIS: EXPLANATION &amp; APPLICATION</a:t>
            </a:r>
            <a:br>
              <a:rPr lang="en-GB" dirty="0"/>
            </a:b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FE9D29-6249-7F4D-6DA0-86C9092C1A45}"/>
              </a:ext>
            </a:extLst>
          </p:cNvPr>
          <p:cNvSpPr txBox="1"/>
          <p:nvPr/>
        </p:nvSpPr>
        <p:spPr>
          <a:xfrm>
            <a:off x="206477" y="717755"/>
            <a:ext cx="117298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What Is PESTEL?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PESTEL can be used to analyse 6 external factors that may impact business performance (David and David, 2017).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2A3AF4-3290-46D1-C9B7-D6DB18640301}"/>
              </a:ext>
            </a:extLst>
          </p:cNvPr>
          <p:cNvSpPr txBox="1"/>
          <p:nvPr/>
        </p:nvSpPr>
        <p:spPr>
          <a:xfrm>
            <a:off x="206477" y="1702440"/>
            <a:ext cx="716771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Applying to Basil's Bakery</a:t>
            </a:r>
          </a:p>
          <a:p>
            <a:pPr algn="ctr"/>
            <a:endParaRPr lang="en-GB" sz="16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Political</a:t>
            </a:r>
            <a:r>
              <a:rPr lang="en-GB" sz="1600" dirty="0"/>
              <a:t>: Operating costs can be influenced by government policies and taxes on business.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Economic</a:t>
            </a:r>
            <a:r>
              <a:rPr lang="en-GB" sz="1600" dirty="0"/>
              <a:t>: Prices for rent, energy and ingredients put strain on finances.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Social</a:t>
            </a:r>
            <a:r>
              <a:rPr lang="en-GB" sz="1600" dirty="0"/>
              <a:t>: Frequent working hours of hybrid vs. traditional working hours and changing expectations of customers, which is less frequent visitation and higher demand for convenience (Lovelock and Wirtz, 2004).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Technological</a:t>
            </a:r>
            <a:r>
              <a:rPr lang="en-GB" sz="1600" dirty="0"/>
              <a:t>: Online ordering and digital pre-order are not available, making it less convenient to buy.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Environmental</a:t>
            </a:r>
            <a:r>
              <a:rPr lang="en-GB" sz="1600" dirty="0"/>
              <a:t>: Environmental conditions could impact the availability of organic ingredients.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Legal</a:t>
            </a:r>
            <a:r>
              <a:rPr lang="en-GB" sz="1600" dirty="0"/>
              <a:t>: Food hygiene and safe working practices need to be maintained (FSA, 2025; HSE, 2025).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DB9096-817D-38D4-4887-8FDBC4307790}"/>
              </a:ext>
            </a:extLst>
          </p:cNvPr>
          <p:cNvSpPr txBox="1"/>
          <p:nvPr/>
        </p:nvSpPr>
        <p:spPr>
          <a:xfrm>
            <a:off x="7983794" y="3274142"/>
            <a:ext cx="3706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Advantage</a:t>
            </a:r>
            <a:r>
              <a:rPr lang="en-GB" dirty="0"/>
              <a:t>: Helps spot external threats and opportunities.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Note</a:t>
            </a:r>
            <a:r>
              <a:rPr lang="en-GB" dirty="0"/>
              <a:t>: Does not clearly document weaknesses of internal operations.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286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BD8D2-FD95-39EC-7447-5A7009618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7FAE03-2F7F-4CA1-ECB7-FD22C0898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646" y="238243"/>
            <a:ext cx="10694707" cy="984685"/>
          </a:xfrm>
        </p:spPr>
        <p:txBody>
          <a:bodyPr anchor="b">
            <a:normAutofit fontScale="90000"/>
          </a:bodyPr>
          <a:lstStyle/>
          <a:p>
            <a:r>
              <a:rPr lang="en-GB" sz="3600" dirty="0"/>
              <a:t>FISHBONE DIAGRAM: EXPLANATION &amp; APPLICATION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D856D8-FE2C-E9D4-0E85-23C29C4C0FD9}"/>
              </a:ext>
            </a:extLst>
          </p:cNvPr>
          <p:cNvSpPr txBox="1"/>
          <p:nvPr/>
        </p:nvSpPr>
        <p:spPr>
          <a:xfrm>
            <a:off x="88490" y="668379"/>
            <a:ext cx="119511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What is a Fishbone Diagram?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A Fishbone Diagram is a problem-solving tool that helps to brainstorm and structure events that may have contributed to a problem (Ishikawa, 1982).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B7725C-BC92-CCA7-50C0-AAFA9F82E354}"/>
              </a:ext>
            </a:extLst>
          </p:cNvPr>
          <p:cNvSpPr txBox="1"/>
          <p:nvPr/>
        </p:nvSpPr>
        <p:spPr>
          <a:xfrm>
            <a:off x="88490" y="4414684"/>
            <a:ext cx="118872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O</a:t>
            </a:r>
            <a:r>
              <a:rPr lang="en-GB" sz="1400" dirty="0"/>
              <a:t>perational issues could be related to staff workload, inefficiency or lack of resources (Johnston and Clark 2005).</a:t>
            </a:r>
            <a:br>
              <a:rPr lang="en-GB" sz="1400" dirty="0"/>
            </a:b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Lack of organisation and clarity on responsibilities can decrease the efficiency of employees (Taylor 2014).</a:t>
            </a:r>
            <a:br>
              <a:rPr lang="en-GB" sz="1400" dirty="0"/>
            </a:b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Fewer resources in terms of technology and delivery might impact the service quality and the convenience of the customer (Lovelock and Wirtz, 2004).</a:t>
            </a:r>
            <a:br>
              <a:rPr lang="en-GB" sz="1400" dirty="0"/>
            </a:br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Examining a number of proposed causes may help determine the areas that need improvement (Ishikawa, 1982).</a:t>
            </a:r>
          </a:p>
          <a:p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160A67-6F91-1B6E-AA66-A1D6AB72A022}"/>
              </a:ext>
            </a:extLst>
          </p:cNvPr>
          <p:cNvSpPr txBox="1"/>
          <p:nvPr/>
        </p:nvSpPr>
        <p:spPr>
          <a:xfrm>
            <a:off x="152399" y="6263148"/>
            <a:ext cx="118872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Advantage: Helps organise and understand different possible causes.  Limitation: Is not able to conclude which cause is most important without evidence.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D167011-89D1-5526-D6BB-44ADE1DDD7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395" b="23992"/>
          <a:stretch>
            <a:fillRect/>
          </a:stretch>
        </p:blipFill>
        <p:spPr>
          <a:xfrm>
            <a:off x="0" y="1868129"/>
            <a:ext cx="12192000" cy="254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502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07EB7-4F85-B352-0AB3-940E070ED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F5E0688-F4AC-BE38-9DB0-6342FB135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791" y="0"/>
            <a:ext cx="8905236" cy="984685"/>
          </a:xfrm>
        </p:spPr>
        <p:txBody>
          <a:bodyPr anchor="b">
            <a:normAutofit/>
          </a:bodyPr>
          <a:lstStyle/>
          <a:p>
            <a:r>
              <a:rPr lang="en-GB" sz="3200" dirty="0"/>
              <a:t>ANALYSIS OF KEY OPERATIONAL CAUSES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2977BD-0199-3ABC-222B-C4D7E9A7EB33}"/>
              </a:ext>
            </a:extLst>
          </p:cNvPr>
          <p:cNvSpPr txBox="1"/>
          <p:nvPr/>
        </p:nvSpPr>
        <p:spPr>
          <a:xfrm>
            <a:off x="172064" y="1338646"/>
            <a:ext cx="1184787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1. Inefficient Order Management</a:t>
            </a:r>
          </a:p>
          <a:p>
            <a:r>
              <a:rPr lang="en-GB" dirty="0"/>
              <a:t>Slow order processing and missed calls can result in missed sales. Optimisation of service processes may lead to shorter waiting times (Johnston and Clark, 2005).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2. Staff Workload, Training</a:t>
            </a:r>
          </a:p>
          <a:p>
            <a:r>
              <a:rPr lang="en-GB" dirty="0"/>
              <a:t>The clarity of responsibility and suitable training will help to contribute to employee performance and consistency of service (Taylor, 2014; CIPD, 2025).</a:t>
            </a:r>
          </a:p>
          <a:p>
            <a:endParaRPr lang="en-GB" dirty="0"/>
          </a:p>
          <a:p>
            <a:pPr algn="ctr"/>
            <a:r>
              <a:rPr lang="en-GB" b="1" dirty="0"/>
              <a:t>3. Limited Digital Services</a:t>
            </a:r>
          </a:p>
          <a:p>
            <a:r>
              <a:rPr lang="en-GB" dirty="0"/>
              <a:t>Purchasing may become easier and less stressful in the busy seasons with online pre-ordering. Technologies can be used to assist in service delivery and provide customers with convenience (Lovelock and Wirtz, 2004).</a:t>
            </a:r>
          </a:p>
          <a:p>
            <a:endParaRPr lang="en-GB" dirty="0"/>
          </a:p>
          <a:p>
            <a:pPr algn="ctr"/>
            <a:r>
              <a:rPr lang="en-GB" b="1" dirty="0"/>
              <a:t>4. Safe and efficient operations</a:t>
            </a:r>
          </a:p>
          <a:p>
            <a:r>
              <a:rPr lang="en-GB" dirty="0"/>
              <a:t>Food safety and workplace safety standards (FSA, 2025; HSE, 2025) need to be maintained during operational improvements.</a:t>
            </a:r>
          </a:p>
          <a:p>
            <a:endParaRPr lang="en-GB" dirty="0"/>
          </a:p>
          <a:p>
            <a:pPr algn="ctr"/>
            <a:r>
              <a:rPr lang="en-GB" i="1" dirty="0"/>
              <a:t>There is scope for enhancing the customer experience through improvements to organisation, training and order management.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2F633C-6E71-721B-7A37-27CFE8BD5F8C}"/>
              </a:ext>
            </a:extLst>
          </p:cNvPr>
          <p:cNvSpPr txBox="1"/>
          <p:nvPr/>
        </p:nvSpPr>
        <p:spPr>
          <a:xfrm>
            <a:off x="2541638" y="661519"/>
            <a:ext cx="7108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Which of the following problems should Basil investigate first?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863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7D7559-3918-565D-1BE9-CBD29D376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5DD2E8F-D4AC-A8F6-F4C5-7B6D98948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1190" y="0"/>
            <a:ext cx="6655053" cy="984685"/>
          </a:xfrm>
        </p:spPr>
        <p:txBody>
          <a:bodyPr anchor="b">
            <a:normAutofit/>
          </a:bodyPr>
          <a:lstStyle/>
          <a:p>
            <a:r>
              <a:rPr lang="en-GB" sz="3200" dirty="0"/>
              <a:t>KEY FINDINGS &amp; CONCLUSION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A380CB-9990-0172-3F79-A1DF51E5BB48}"/>
              </a:ext>
            </a:extLst>
          </p:cNvPr>
          <p:cNvSpPr txBox="1"/>
          <p:nvPr/>
        </p:nvSpPr>
        <p:spPr>
          <a:xfrm>
            <a:off x="334297" y="422788"/>
            <a:ext cx="1135625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Findings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Operational challenges may be responsible for falling sales.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Delays in delivery and orders placed may impact customer satisfaction.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reduced purchasing convenience with limited digital services.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Staff training and more clearly defined staff roles might enhance performance (CIPD, 2025; Taylor, 2014).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PESTEL discovers external factors, and Fishbone looks at internal factors (David and David, 2017; Ishikawa, 1982).</a:t>
            </a:r>
          </a:p>
          <a:p>
            <a:br>
              <a:rPr lang="en-GB" dirty="0"/>
            </a:br>
            <a:r>
              <a:rPr lang="en-GB" b="1" dirty="0"/>
              <a:t>Conclusion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 is advisable for Basil's Bakery to look into the key issues that it is facing before making any changes.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Improved order management, defined staff duties and online pre-orders are some of the ways customer service could be improved.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These improvements should be implemented over time, whilst ensuring the safety of food and good workplace management (FSA, 2025; HSE, 2025).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05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9EB50-7FEC-C608-720D-91BF4A9CE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F04E12D-FD4A-3D34-938F-70B5B7380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61" y="150725"/>
            <a:ext cx="6655053" cy="693338"/>
          </a:xfrm>
        </p:spPr>
        <p:txBody>
          <a:bodyPr anchor="b"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3AD663-1020-F2FA-383E-C1BD964A56BF}"/>
              </a:ext>
            </a:extLst>
          </p:cNvPr>
          <p:cNvSpPr txBox="1"/>
          <p:nvPr/>
        </p:nvSpPr>
        <p:spPr>
          <a:xfrm>
            <a:off x="176979" y="844063"/>
            <a:ext cx="11366089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Chartered Institute of Personnel and Development (CIPD) (2025) </a:t>
            </a:r>
            <a:r>
              <a:rPr lang="en-GB" sz="1600" i="1" dirty="0"/>
              <a:t>Learning and Development</a:t>
            </a:r>
            <a:r>
              <a:rPr lang="en-GB" sz="1600" dirty="0"/>
              <a:t>. Available at </a:t>
            </a:r>
            <a:r>
              <a:rPr lang="en-GB" sz="1600" dirty="0">
                <a:hlinkClick r:id="rId2"/>
              </a:rPr>
              <a:t>https://www.cipd.org/en/knowledge/factsheets/learning-and-development-factsheet</a:t>
            </a:r>
            <a:r>
              <a:rPr lang="en-GB" sz="1600" dirty="0"/>
              <a:t> (Accessed: 9 October 2026).</a:t>
            </a:r>
          </a:p>
          <a:p>
            <a:endParaRPr lang="en-GB" sz="1600" dirty="0"/>
          </a:p>
          <a:p>
            <a:r>
              <a:rPr lang="en-GB" sz="1600" dirty="0"/>
              <a:t>David, F.R. and David, F.R., 2017. </a:t>
            </a:r>
            <a:r>
              <a:rPr lang="en-GB" sz="1600" i="1" dirty="0"/>
              <a:t>Strategic management: A competitive advantage approach</a:t>
            </a:r>
            <a:r>
              <a:rPr lang="en-GB" sz="1600" dirty="0"/>
              <a:t>. Pearson.</a:t>
            </a:r>
          </a:p>
          <a:p>
            <a:endParaRPr lang="en-GB" sz="1600" dirty="0"/>
          </a:p>
          <a:p>
            <a:r>
              <a:rPr lang="en-GB" sz="1600" dirty="0"/>
              <a:t>Food Standards Agency (FSA) (2025) </a:t>
            </a:r>
            <a:r>
              <a:rPr lang="en-GB" sz="1600" i="1" dirty="0"/>
              <a:t>Safer Food, Better Business</a:t>
            </a:r>
            <a:r>
              <a:rPr lang="en-GB" sz="1600" dirty="0"/>
              <a:t>. Available at </a:t>
            </a:r>
            <a:r>
              <a:rPr lang="en-GB" sz="1600" dirty="0">
                <a:hlinkClick r:id="rId3"/>
              </a:rPr>
              <a:t>https://www.gov.uk/government/publications/safer-food-better-business-sfbb/safer-food-better-business-sfbb</a:t>
            </a:r>
            <a:r>
              <a:rPr lang="en-GB" sz="1600" dirty="0"/>
              <a:t> (Accessed: 9 October 2026).</a:t>
            </a:r>
          </a:p>
          <a:p>
            <a:endParaRPr lang="en-GB" sz="1600" dirty="0"/>
          </a:p>
          <a:p>
            <a:r>
              <a:rPr lang="en-GB" sz="1600" dirty="0"/>
              <a:t>Health and Safety Executive (HSE) (2025) </a:t>
            </a:r>
            <a:r>
              <a:rPr lang="en-GB" sz="1600" i="1" dirty="0"/>
              <a:t>Managing Health and Safety</a:t>
            </a:r>
            <a:r>
              <a:rPr lang="en-GB" sz="1600" dirty="0"/>
              <a:t>. Available at </a:t>
            </a:r>
            <a:r>
              <a:rPr lang="en-GB" sz="1600" dirty="0">
                <a:hlinkClick r:id="rId4"/>
              </a:rPr>
              <a:t>https://www.hse.gov.uk/managing/</a:t>
            </a:r>
            <a:r>
              <a:rPr lang="en-GB" sz="1600" dirty="0"/>
              <a:t> (Accessed: 9 October 2026).</a:t>
            </a:r>
          </a:p>
          <a:p>
            <a:endParaRPr lang="en-GB" sz="1600" dirty="0"/>
          </a:p>
          <a:p>
            <a:r>
              <a:rPr lang="en-GB" sz="1600" dirty="0"/>
              <a:t>Ishikawa, K., 1982. Guide to quality control.</a:t>
            </a:r>
          </a:p>
          <a:p>
            <a:endParaRPr lang="en-GB" sz="1600" dirty="0"/>
          </a:p>
          <a:p>
            <a:r>
              <a:rPr lang="en-GB" sz="1600" dirty="0"/>
              <a:t>Johnston, R. and Clark, G., 2005. </a:t>
            </a:r>
            <a:r>
              <a:rPr lang="en-GB" sz="1600" i="1" dirty="0"/>
              <a:t>Service operations management: improving service delivery</a:t>
            </a:r>
            <a:r>
              <a:rPr lang="en-GB" sz="1600" dirty="0"/>
              <a:t>. Pearson Education.</a:t>
            </a:r>
          </a:p>
          <a:p>
            <a:endParaRPr lang="en-GB" sz="1600" dirty="0"/>
          </a:p>
          <a:p>
            <a:r>
              <a:rPr lang="en-GB" sz="1600" dirty="0"/>
              <a:t>Lovelock, C. and Wirtz, J., 2004. Services marketing: people, technology, strategy. </a:t>
            </a:r>
            <a:r>
              <a:rPr lang="en-GB" sz="1600" i="1" dirty="0"/>
              <a:t>Journal of Services Marketing</a:t>
            </a:r>
            <a:r>
              <a:rPr lang="en-GB" sz="1600" dirty="0"/>
              <a:t>, </a:t>
            </a:r>
            <a:r>
              <a:rPr lang="en-GB" sz="1600" i="1" dirty="0"/>
              <a:t>18</a:t>
            </a:r>
            <a:r>
              <a:rPr lang="en-GB" sz="1600" dirty="0"/>
              <a:t>(5), pp.413-414.</a:t>
            </a:r>
          </a:p>
          <a:p>
            <a:endParaRPr lang="en-GB" sz="1600" dirty="0"/>
          </a:p>
          <a:p>
            <a:r>
              <a:rPr lang="en-GB" sz="1600" dirty="0"/>
              <a:t>Taylor, M.A.S., 2014. </a:t>
            </a:r>
            <a:r>
              <a:rPr lang="en-GB" sz="1600" i="1" dirty="0"/>
              <a:t>Armstrongs handbook of human resource management practice</a:t>
            </a:r>
            <a:r>
              <a:rPr lang="en-GB" sz="1600" dirty="0"/>
              <a:t>. Kogan Page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731123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23</TotalTime>
  <Words>1031</Words>
  <Application>Microsoft Office PowerPoint</Application>
  <PresentationFormat>Widescreen</PresentationFormat>
  <Paragraphs>92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Neue Haas Grotesk Text Pro</vt:lpstr>
      <vt:lpstr>Wingdings</vt:lpstr>
      <vt:lpstr>Dune</vt:lpstr>
      <vt:lpstr>BASIL’S BAKERY </vt:lpstr>
      <vt:lpstr>INTRODUCTION &amp; MAIN BUSINESS PROBLEMS </vt:lpstr>
      <vt:lpstr>PESTEL ANALYSIS: EXPLANATION &amp; APPLICATION </vt:lpstr>
      <vt:lpstr>FISHBONE DIAGRAM: EXPLANATION &amp; APPLICATION </vt:lpstr>
      <vt:lpstr>ANALYSIS OF KEY OPERATIONAL CAUSES </vt:lpstr>
      <vt:lpstr>KEY FINDINGS &amp; 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2026-10-09T09:36:41Z</dcterms:created>
  <dcterms:modified xsi:type="dcterms:W3CDTF">2026-10-10T08:53:23Z</dcterms:modified>
</cp:coreProperties>
</file>