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8"/>
  </p:notesMasterIdLst>
  <p:sldIdLst>
    <p:sldId id="256" r:id="rId2"/>
    <p:sldId id="259" r:id="rId3"/>
    <p:sldId id="258" r:id="rId4"/>
    <p:sldId id="257" r:id="rId5"/>
    <p:sldId id="261" r:id="rId6"/>
    <p:sldId id="260" r:id="rId7"/>
    <p:sldId id="280" r:id="rId8"/>
    <p:sldId id="281" r:id="rId9"/>
    <p:sldId id="282" r:id="rId10"/>
    <p:sldId id="283" r:id="rId11"/>
    <p:sldId id="284" r:id="rId12"/>
    <p:sldId id="285" r:id="rId13"/>
    <p:sldId id="298" r:id="rId14"/>
    <p:sldId id="286" r:id="rId15"/>
    <p:sldId id="262" r:id="rId16"/>
    <p:sldId id="294" r:id="rId17"/>
    <p:sldId id="296" r:id="rId18"/>
    <p:sldId id="287" r:id="rId19"/>
    <p:sldId id="293" r:id="rId20"/>
    <p:sldId id="295" r:id="rId21"/>
    <p:sldId id="297" r:id="rId22"/>
    <p:sldId id="288" r:id="rId23"/>
    <p:sldId id="290" r:id="rId24"/>
    <p:sldId id="289" r:id="rId25"/>
    <p:sldId id="291" r:id="rId26"/>
    <p:sldId id="29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ie gardner" initials="kg" lastIdx="1" clrIdx="0">
    <p:extLst>
      <p:ext uri="{19B8F6BF-5375-455C-9EA6-DF929625EA0E}">
        <p15:presenceInfo xmlns:p15="http://schemas.microsoft.com/office/powerpoint/2012/main" userId="3f0680cdcac6429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40" d="100"/>
          <a:sy n="40" d="100"/>
        </p:scale>
        <p:origin x="44"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0495FD-648E-42BD-8CC0-9B4C385551EE}" type="datetimeFigureOut">
              <a:rPr lang="en-GB" smtClean="0"/>
              <a:t>24/02/2020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2E0B6D-9C96-4574-AE10-5979E1D78A79}" type="slidenum">
              <a:rPr lang="en-GB" smtClean="0"/>
              <a:t>‹#›</a:t>
            </a:fld>
            <a:endParaRPr lang="en-GB"/>
          </a:p>
        </p:txBody>
      </p:sp>
    </p:spTree>
    <p:extLst>
      <p:ext uri="{BB962C8B-B14F-4D97-AF65-F5344CB8AC3E}">
        <p14:creationId xmlns:p14="http://schemas.microsoft.com/office/powerpoint/2010/main" val="3034500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2/24/2020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2/24/2020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2/24/2020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2/24/2020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2/24/2020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2/24/2020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gov.wales/school-bullyin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oBDy0rL9BMY" TargetMode="Externa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8" Type="http://schemas.openxmlformats.org/officeDocument/2006/relationships/hyperlink" Target="https://www.childline.org.uk/" TargetMode="External"/><Relationship Id="rId3" Type="http://schemas.openxmlformats.org/officeDocument/2006/relationships/hyperlink" Target="http://www.pacerkidsagainstbullying.org/kab/" TargetMode="External"/><Relationship Id="rId7" Type="http://schemas.openxmlformats.org/officeDocument/2006/relationships/hyperlink" Target="http://anti-bullyingalliance.org.uk/anti-bullying-week/" TargetMode="External"/><Relationship Id="rId2" Type="http://schemas.openxmlformats.org/officeDocument/2006/relationships/hyperlink" Target="http://www.bullying.co.uk/" TargetMode="External"/><Relationship Id="rId1" Type="http://schemas.openxmlformats.org/officeDocument/2006/relationships/slideLayout" Target="../slideLayouts/slideLayout4.xml"/><Relationship Id="rId6" Type="http://schemas.openxmlformats.org/officeDocument/2006/relationships/hyperlink" Target="https://www.kidscape.org.uk/kidscape-programmes/" TargetMode="External"/><Relationship Id="rId11" Type="http://schemas.openxmlformats.org/officeDocument/2006/relationships/hyperlink" Target="http://www.stompoutbullying.org/index.php/campaigns/national-bullying-prevention-awareness-month/" TargetMode="External"/><Relationship Id="rId5" Type="http://schemas.openxmlformats.org/officeDocument/2006/relationships/hyperlink" Target="http://www.stopbullying.gov/" TargetMode="External"/><Relationship Id="rId10" Type="http://schemas.openxmlformats.org/officeDocument/2006/relationships/hyperlink" Target="http://www.antibullying.net/circletime.htm" TargetMode="External"/><Relationship Id="rId4" Type="http://schemas.openxmlformats.org/officeDocument/2006/relationships/hyperlink" Target="http://www.nspcc.org.uk/" TargetMode="External"/><Relationship Id="rId9" Type="http://schemas.openxmlformats.org/officeDocument/2006/relationships/hyperlink" Target="http://www.actionwork.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5FA34-C6B3-4C99-95DC-A8DCE4FEDB04}"/>
              </a:ext>
            </a:extLst>
          </p:cNvPr>
          <p:cNvSpPr>
            <a:spLocks noGrp="1"/>
          </p:cNvSpPr>
          <p:nvPr>
            <p:ph type="ctrTitle"/>
          </p:nvPr>
        </p:nvSpPr>
        <p:spPr/>
        <p:txBody>
          <a:bodyPr/>
          <a:lstStyle/>
          <a:p>
            <a:r>
              <a:rPr lang="en-GB" dirty="0"/>
              <a:t>Young People in Society</a:t>
            </a:r>
          </a:p>
        </p:txBody>
      </p:sp>
      <p:sp>
        <p:nvSpPr>
          <p:cNvPr id="3" name="Subtitle 2">
            <a:extLst>
              <a:ext uri="{FF2B5EF4-FFF2-40B4-BE49-F238E27FC236}">
                <a16:creationId xmlns:a16="http://schemas.microsoft.com/office/drawing/2014/main" id="{1B5C5AD2-D8AB-42E7-B281-35BD65FBD470}"/>
              </a:ext>
            </a:extLst>
          </p:cNvPr>
          <p:cNvSpPr>
            <a:spLocks noGrp="1"/>
          </p:cNvSpPr>
          <p:nvPr>
            <p:ph type="subTitle" idx="1"/>
          </p:nvPr>
        </p:nvSpPr>
        <p:spPr/>
        <p:txBody>
          <a:bodyPr/>
          <a:lstStyle/>
          <a:p>
            <a:r>
              <a:rPr lang="en-GB" dirty="0">
                <a:solidFill>
                  <a:schemeClr val="bg1"/>
                </a:solidFill>
              </a:rPr>
              <a:t>SJYW6013 Lecture 5</a:t>
            </a:r>
          </a:p>
        </p:txBody>
      </p:sp>
    </p:spTree>
    <p:extLst>
      <p:ext uri="{BB962C8B-B14F-4D97-AF65-F5344CB8AC3E}">
        <p14:creationId xmlns:p14="http://schemas.microsoft.com/office/powerpoint/2010/main" val="3456317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3069-321E-45BB-B38E-1D76311B9F3A}"/>
              </a:ext>
            </a:extLst>
          </p:cNvPr>
          <p:cNvSpPr>
            <a:spLocks noGrp="1"/>
          </p:cNvSpPr>
          <p:nvPr>
            <p:ph type="title"/>
          </p:nvPr>
        </p:nvSpPr>
        <p:spPr>
          <a:xfrm>
            <a:off x="2167128" y="552450"/>
            <a:ext cx="9281160" cy="4193286"/>
          </a:xfrm>
        </p:spPr>
        <p:txBody>
          <a:bodyPr>
            <a:normAutofit fontScale="90000"/>
          </a:bodyPr>
          <a:lstStyle/>
          <a:p>
            <a:r>
              <a:rPr lang="en-GB" sz="3200" b="1" dirty="0">
                <a:solidFill>
                  <a:schemeClr val="bg1"/>
                </a:solidFill>
              </a:rPr>
              <a:t>consider how your work with young people reflects the headings within the resiliency wheel.</a:t>
            </a:r>
            <a:br>
              <a:rPr lang="en-GB" sz="3200" b="1" dirty="0">
                <a:solidFill>
                  <a:schemeClr val="bg1"/>
                </a:solidFill>
              </a:rPr>
            </a:br>
            <a:br>
              <a:rPr lang="en-GB" sz="3200" b="1" dirty="0">
                <a:solidFill>
                  <a:schemeClr val="bg1"/>
                </a:solidFill>
              </a:rPr>
            </a:br>
            <a:r>
              <a:rPr lang="en-GB" sz="3200" b="1" dirty="0">
                <a:solidFill>
                  <a:schemeClr val="bg1"/>
                </a:solidFill>
              </a:rPr>
              <a:t>Please can you write an individual account or case study which shows an example of your practice that reflect the themes presented within the resiliency wheel and present (25th Feb)</a:t>
            </a:r>
            <a:br>
              <a:rPr lang="en-GB" sz="3200" b="1" dirty="0">
                <a:solidFill>
                  <a:schemeClr val="bg1"/>
                </a:solidFill>
              </a:rPr>
            </a:br>
            <a:br>
              <a:rPr lang="en-GB" sz="3200" b="1" dirty="0">
                <a:solidFill>
                  <a:schemeClr val="bg1"/>
                </a:solidFill>
              </a:rPr>
            </a:br>
            <a:r>
              <a:rPr lang="en-GB" sz="3200" b="1" dirty="0">
                <a:solidFill>
                  <a:schemeClr val="bg1"/>
                </a:solidFill>
              </a:rPr>
              <a:t>These tasks should support some of your thoughts and discussions in finalising your essay.</a:t>
            </a:r>
            <a:br>
              <a:rPr lang="en-GB" sz="1600" dirty="0">
                <a:solidFill>
                  <a:schemeClr val="bg1"/>
                </a:solidFill>
              </a:rPr>
            </a:br>
            <a:endParaRPr lang="en-GB" sz="1600" dirty="0">
              <a:solidFill>
                <a:schemeClr val="bg1"/>
              </a:solidFill>
            </a:endParaRPr>
          </a:p>
        </p:txBody>
      </p:sp>
      <p:sp>
        <p:nvSpPr>
          <p:cNvPr id="3" name="Text Placeholder 2">
            <a:extLst>
              <a:ext uri="{FF2B5EF4-FFF2-40B4-BE49-F238E27FC236}">
                <a16:creationId xmlns:a16="http://schemas.microsoft.com/office/drawing/2014/main" id="{603152C0-CF3F-4C1C-AB09-7B6911D0CB4E}"/>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08410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6">
            <a:extLst>
              <a:ext uri="{FF2B5EF4-FFF2-40B4-BE49-F238E27FC236}">
                <a16:creationId xmlns:a16="http://schemas.microsoft.com/office/drawing/2014/main" id="{81CB241F-BF62-4016-A2E3-8B6BD4C225F1}"/>
              </a:ext>
            </a:extLst>
          </p:cNvPr>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885825" y="548680"/>
            <a:ext cx="4038600" cy="5760639"/>
          </a:xfrm>
          <a:prstGeom prst="rect">
            <a:avLst/>
          </a:prstGeom>
        </p:spPr>
      </p:pic>
      <p:sp>
        <p:nvSpPr>
          <p:cNvPr id="3" name="Rectangle 2">
            <a:extLst>
              <a:ext uri="{FF2B5EF4-FFF2-40B4-BE49-F238E27FC236}">
                <a16:creationId xmlns:a16="http://schemas.microsoft.com/office/drawing/2014/main" id="{0B24E49B-7566-480D-874D-1BA4DC293C42}"/>
              </a:ext>
            </a:extLst>
          </p:cNvPr>
          <p:cNvSpPr/>
          <p:nvPr/>
        </p:nvSpPr>
        <p:spPr>
          <a:xfrm>
            <a:off x="5267326" y="238125"/>
            <a:ext cx="6353174" cy="6001643"/>
          </a:xfrm>
          <a:prstGeom prst="rect">
            <a:avLst/>
          </a:prstGeom>
        </p:spPr>
        <p:txBody>
          <a:bodyPr wrap="square">
            <a:spAutoFit/>
          </a:bodyPr>
          <a:lstStyle/>
          <a:p>
            <a:r>
              <a:rPr lang="en-GB" sz="1600" b="1" u="sng" dirty="0">
                <a:solidFill>
                  <a:schemeClr val="bg1"/>
                </a:solidFill>
              </a:rPr>
              <a:t>Caring and support</a:t>
            </a:r>
            <a:r>
              <a:rPr lang="en-GB" sz="1600" b="1" dirty="0">
                <a:solidFill>
                  <a:schemeClr val="bg1"/>
                </a:solidFill>
              </a:rPr>
              <a:t>:</a:t>
            </a:r>
            <a:r>
              <a:rPr lang="en-GB" sz="1600" dirty="0">
                <a:solidFill>
                  <a:schemeClr val="bg1"/>
                </a:solidFill>
              </a:rPr>
              <a:t> Listen to young peoples concerns and answer their questions in direct, factual, age-appropriate ways. (Be careful of giving TOO MUCH information, especially with younger children.)</a:t>
            </a:r>
            <a:br>
              <a:rPr lang="en-GB" sz="1600" dirty="0">
                <a:solidFill>
                  <a:schemeClr val="bg1"/>
                </a:solidFill>
              </a:rPr>
            </a:br>
            <a:endParaRPr lang="en-GB" sz="1600" dirty="0">
              <a:solidFill>
                <a:schemeClr val="bg1"/>
              </a:solidFill>
            </a:endParaRPr>
          </a:p>
          <a:p>
            <a:r>
              <a:rPr lang="en-GB" sz="1600" b="1" u="sng" dirty="0">
                <a:solidFill>
                  <a:schemeClr val="bg1"/>
                </a:solidFill>
              </a:rPr>
              <a:t>High expectations</a:t>
            </a:r>
            <a:r>
              <a:rPr lang="en-GB" sz="1600" b="1" dirty="0">
                <a:solidFill>
                  <a:schemeClr val="bg1"/>
                </a:solidFill>
              </a:rPr>
              <a:t>: </a:t>
            </a:r>
            <a:r>
              <a:rPr lang="en-GB" sz="1600" dirty="0">
                <a:solidFill>
                  <a:schemeClr val="bg1"/>
                </a:solidFill>
              </a:rPr>
              <a:t>Express your certainty that young people can cope with the situation and faith in their strength and inner resources.</a:t>
            </a:r>
            <a:br>
              <a:rPr lang="en-GB" sz="1600" dirty="0">
                <a:solidFill>
                  <a:schemeClr val="bg1"/>
                </a:solidFill>
              </a:rPr>
            </a:br>
            <a:endParaRPr lang="en-GB" sz="1600" dirty="0">
              <a:solidFill>
                <a:schemeClr val="bg1"/>
              </a:solidFill>
            </a:endParaRPr>
          </a:p>
          <a:p>
            <a:r>
              <a:rPr lang="en-GB" sz="1600" b="1" u="sng" dirty="0">
                <a:solidFill>
                  <a:schemeClr val="bg1"/>
                </a:solidFill>
              </a:rPr>
              <a:t>Opportunities for participation</a:t>
            </a:r>
            <a:r>
              <a:rPr lang="en-GB" sz="1600" b="1" dirty="0">
                <a:solidFill>
                  <a:schemeClr val="bg1"/>
                </a:solidFill>
              </a:rPr>
              <a:t>:</a:t>
            </a:r>
            <a:r>
              <a:rPr lang="en-GB" sz="1600" dirty="0">
                <a:solidFill>
                  <a:schemeClr val="bg1"/>
                </a:solidFill>
              </a:rPr>
              <a:t> Help young people come up with ways they can address the crisis themselves: i.e., raising money, sending cards and letters, forming a Peace Club.</a:t>
            </a:r>
            <a:br>
              <a:rPr lang="en-GB" sz="1600" dirty="0">
                <a:solidFill>
                  <a:schemeClr val="bg1"/>
                </a:solidFill>
              </a:rPr>
            </a:br>
            <a:endParaRPr lang="en-GB" sz="1600" dirty="0">
              <a:solidFill>
                <a:schemeClr val="bg1"/>
              </a:solidFill>
            </a:endParaRPr>
          </a:p>
          <a:p>
            <a:r>
              <a:rPr lang="en-GB" sz="1600" b="1" u="sng" dirty="0">
                <a:solidFill>
                  <a:schemeClr val="bg1"/>
                </a:solidFill>
              </a:rPr>
              <a:t>Prosocial bonding</a:t>
            </a:r>
            <a:r>
              <a:rPr lang="en-GB" sz="1600" b="1" dirty="0">
                <a:solidFill>
                  <a:schemeClr val="bg1"/>
                </a:solidFill>
              </a:rPr>
              <a:t>:</a:t>
            </a:r>
            <a:r>
              <a:rPr lang="en-GB" sz="1600" dirty="0">
                <a:solidFill>
                  <a:schemeClr val="bg1"/>
                </a:solidFill>
              </a:rPr>
              <a:t> Provide young people with positive activities to do together that give them a sense of purpose and mastery in the situation.</a:t>
            </a:r>
            <a:br>
              <a:rPr lang="en-GB" sz="1600" dirty="0">
                <a:solidFill>
                  <a:schemeClr val="bg1"/>
                </a:solidFill>
              </a:rPr>
            </a:br>
            <a:endParaRPr lang="en-GB" sz="1600" dirty="0">
              <a:solidFill>
                <a:schemeClr val="bg1"/>
              </a:solidFill>
            </a:endParaRPr>
          </a:p>
          <a:p>
            <a:r>
              <a:rPr lang="en-GB" sz="1600" b="1" u="sng" dirty="0">
                <a:solidFill>
                  <a:schemeClr val="bg1"/>
                </a:solidFill>
              </a:rPr>
              <a:t>Clear, consistent boundaries</a:t>
            </a:r>
            <a:r>
              <a:rPr lang="en-GB" sz="1600" dirty="0">
                <a:solidFill>
                  <a:schemeClr val="bg1"/>
                </a:solidFill>
              </a:rPr>
              <a:t>: Strike a balance between addressing concerns and getting back to a normal schedule. Young people need the safety of familiar rules and routines.</a:t>
            </a:r>
            <a:br>
              <a:rPr lang="en-GB" sz="1600" dirty="0">
                <a:solidFill>
                  <a:schemeClr val="bg1"/>
                </a:solidFill>
              </a:rPr>
            </a:br>
            <a:endParaRPr lang="en-GB" sz="1600" dirty="0">
              <a:solidFill>
                <a:schemeClr val="bg1"/>
              </a:solidFill>
            </a:endParaRPr>
          </a:p>
          <a:p>
            <a:r>
              <a:rPr lang="en-GB" sz="1600" b="1" u="sng" dirty="0">
                <a:solidFill>
                  <a:schemeClr val="bg1"/>
                </a:solidFill>
              </a:rPr>
              <a:t>Life skills</a:t>
            </a:r>
            <a:r>
              <a:rPr lang="en-GB" sz="1600" b="1" dirty="0">
                <a:solidFill>
                  <a:schemeClr val="bg1"/>
                </a:solidFill>
              </a:rPr>
              <a:t>: </a:t>
            </a:r>
            <a:r>
              <a:rPr lang="en-GB" sz="1600" dirty="0">
                <a:solidFill>
                  <a:schemeClr val="bg1"/>
                </a:solidFill>
              </a:rPr>
              <a:t>Encourage young people to communicate their thoughts and feelings. (But balance is again the key: Don’t let the talk escalate and overwhelm young people)</a:t>
            </a:r>
          </a:p>
        </p:txBody>
      </p:sp>
    </p:spTree>
    <p:extLst>
      <p:ext uri="{BB962C8B-B14F-4D97-AF65-F5344CB8AC3E}">
        <p14:creationId xmlns:p14="http://schemas.microsoft.com/office/powerpoint/2010/main" val="2030363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2402B-F636-4F39-8B74-A1286347758B}"/>
              </a:ext>
            </a:extLst>
          </p:cNvPr>
          <p:cNvSpPr>
            <a:spLocks noGrp="1"/>
          </p:cNvSpPr>
          <p:nvPr>
            <p:ph type="title"/>
          </p:nvPr>
        </p:nvSpPr>
        <p:spPr>
          <a:xfrm>
            <a:off x="952500" y="504824"/>
            <a:ext cx="10175748" cy="1589151"/>
          </a:xfrm>
        </p:spPr>
        <p:txBody>
          <a:bodyPr>
            <a:normAutofit fontScale="90000"/>
          </a:bodyPr>
          <a:lstStyle/>
          <a:p>
            <a:r>
              <a:rPr lang="en-GB" dirty="0">
                <a:solidFill>
                  <a:schemeClr val="bg1"/>
                </a:solidFill>
              </a:rPr>
              <a:t>Some issues young people face that can influence their protective factors</a:t>
            </a:r>
          </a:p>
        </p:txBody>
      </p:sp>
      <p:sp>
        <p:nvSpPr>
          <p:cNvPr id="3" name="Content Placeholder 2">
            <a:extLst>
              <a:ext uri="{FF2B5EF4-FFF2-40B4-BE49-F238E27FC236}">
                <a16:creationId xmlns:a16="http://schemas.microsoft.com/office/drawing/2014/main" id="{C6497C80-D3D6-49F3-B18D-8F7AF8960F80}"/>
              </a:ext>
            </a:extLst>
          </p:cNvPr>
          <p:cNvSpPr>
            <a:spLocks noGrp="1"/>
          </p:cNvSpPr>
          <p:nvPr>
            <p:ph idx="1"/>
          </p:nvPr>
        </p:nvSpPr>
        <p:spPr/>
        <p:txBody>
          <a:bodyPr/>
          <a:lstStyle/>
          <a:p>
            <a:endParaRPr lang="en-GB" dirty="0"/>
          </a:p>
          <a:p>
            <a:endParaRPr lang="en-GB" dirty="0">
              <a:solidFill>
                <a:schemeClr val="bg1"/>
              </a:solidFill>
            </a:endParaRPr>
          </a:p>
          <a:p>
            <a:r>
              <a:rPr lang="en-GB" dirty="0">
                <a:solidFill>
                  <a:schemeClr val="bg1"/>
                </a:solidFill>
              </a:rPr>
              <a:t>Can you list issues young people you work with face in modern society?</a:t>
            </a:r>
          </a:p>
        </p:txBody>
      </p:sp>
    </p:spTree>
    <p:extLst>
      <p:ext uri="{BB962C8B-B14F-4D97-AF65-F5344CB8AC3E}">
        <p14:creationId xmlns:p14="http://schemas.microsoft.com/office/powerpoint/2010/main" val="1021585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939C5-ECBA-46D3-8E58-24C546A0E90C}"/>
              </a:ext>
            </a:extLst>
          </p:cNvPr>
          <p:cNvSpPr>
            <a:spLocks noGrp="1"/>
          </p:cNvSpPr>
          <p:nvPr>
            <p:ph type="ctrTitle"/>
          </p:nvPr>
        </p:nvSpPr>
        <p:spPr/>
        <p:txBody>
          <a:bodyPr/>
          <a:lstStyle/>
          <a:p>
            <a:r>
              <a:rPr lang="en-GB" dirty="0"/>
              <a:t>Bullying</a:t>
            </a:r>
          </a:p>
        </p:txBody>
      </p:sp>
      <p:sp>
        <p:nvSpPr>
          <p:cNvPr id="3" name="Subtitle 2">
            <a:extLst>
              <a:ext uri="{FF2B5EF4-FFF2-40B4-BE49-F238E27FC236}">
                <a16:creationId xmlns:a16="http://schemas.microsoft.com/office/drawing/2014/main" id="{EF95086C-BBEB-407B-8521-A60F2AEF757B}"/>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849539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CABBA-DD84-4F04-B576-4D5A2C968603}"/>
              </a:ext>
            </a:extLst>
          </p:cNvPr>
          <p:cNvSpPr>
            <a:spLocks noGrp="1"/>
          </p:cNvSpPr>
          <p:nvPr>
            <p:ph type="title"/>
          </p:nvPr>
        </p:nvSpPr>
        <p:spPr/>
        <p:txBody>
          <a:bodyPr/>
          <a:lstStyle/>
          <a:p>
            <a:r>
              <a:rPr lang="en-GB" dirty="0">
                <a:solidFill>
                  <a:schemeClr val="bg1"/>
                </a:solidFill>
              </a:rPr>
              <a:t>What is bullying</a:t>
            </a:r>
          </a:p>
        </p:txBody>
      </p:sp>
      <p:sp>
        <p:nvSpPr>
          <p:cNvPr id="3" name="Content Placeholder 2">
            <a:extLst>
              <a:ext uri="{FF2B5EF4-FFF2-40B4-BE49-F238E27FC236}">
                <a16:creationId xmlns:a16="http://schemas.microsoft.com/office/drawing/2014/main" id="{643F77E9-21A8-46BD-9F33-649AF727CA0E}"/>
              </a:ext>
            </a:extLst>
          </p:cNvPr>
          <p:cNvSpPr>
            <a:spLocks noGrp="1"/>
          </p:cNvSpPr>
          <p:nvPr>
            <p:ph idx="1"/>
          </p:nvPr>
        </p:nvSpPr>
        <p:spPr/>
        <p:txBody>
          <a:bodyPr>
            <a:normAutofit/>
          </a:bodyPr>
          <a:lstStyle/>
          <a:p>
            <a:endParaRPr lang="en-GB" dirty="0"/>
          </a:p>
          <a:p>
            <a:r>
              <a:rPr lang="en-GB" dirty="0">
                <a:solidFill>
                  <a:schemeClr val="bg1"/>
                </a:solidFill>
              </a:rPr>
              <a:t>There were over 25,700 calls made to Childline last year, by children who required counselling sessions about bullying</a:t>
            </a:r>
          </a:p>
          <a:p>
            <a:endParaRPr lang="en-GB" dirty="0">
              <a:solidFill>
                <a:schemeClr val="bg1"/>
              </a:solidFill>
            </a:endParaRPr>
          </a:p>
          <a:p>
            <a:r>
              <a:rPr lang="en-GB" dirty="0">
                <a:solidFill>
                  <a:schemeClr val="bg1"/>
                </a:solidFill>
              </a:rPr>
              <a:t>Appearance was the main cause for being bullied.</a:t>
            </a:r>
          </a:p>
          <a:p>
            <a:endParaRPr lang="en-GB" dirty="0">
              <a:solidFill>
                <a:schemeClr val="bg1"/>
              </a:solidFill>
            </a:endParaRPr>
          </a:p>
          <a:p>
            <a:r>
              <a:rPr lang="en-GB" dirty="0">
                <a:solidFill>
                  <a:schemeClr val="bg1"/>
                </a:solidFill>
              </a:rPr>
              <a:t>As a group come up with your definition of bullying</a:t>
            </a:r>
          </a:p>
        </p:txBody>
      </p:sp>
    </p:spTree>
    <p:extLst>
      <p:ext uri="{BB962C8B-B14F-4D97-AF65-F5344CB8AC3E}">
        <p14:creationId xmlns:p14="http://schemas.microsoft.com/office/powerpoint/2010/main" val="3830775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B83F-D437-4192-B2D9-BC0A05F31279}"/>
              </a:ext>
            </a:extLst>
          </p:cNvPr>
          <p:cNvSpPr>
            <a:spLocks noGrp="1"/>
          </p:cNvSpPr>
          <p:nvPr>
            <p:ph type="title"/>
          </p:nvPr>
        </p:nvSpPr>
        <p:spPr/>
        <p:txBody>
          <a:bodyPr/>
          <a:lstStyle/>
          <a:p>
            <a:r>
              <a:rPr lang="en-GB" dirty="0">
                <a:solidFill>
                  <a:schemeClr val="bg1"/>
                </a:solidFill>
              </a:rPr>
              <a:t>Bullying is…</a:t>
            </a:r>
          </a:p>
        </p:txBody>
      </p:sp>
      <p:sp>
        <p:nvSpPr>
          <p:cNvPr id="3" name="Content Placeholder 2">
            <a:extLst>
              <a:ext uri="{FF2B5EF4-FFF2-40B4-BE49-F238E27FC236}">
                <a16:creationId xmlns:a16="http://schemas.microsoft.com/office/drawing/2014/main" id="{07DA484E-00B0-4F03-83FC-1FA98CAB062A}"/>
              </a:ext>
            </a:extLst>
          </p:cNvPr>
          <p:cNvSpPr>
            <a:spLocks noGrp="1"/>
          </p:cNvSpPr>
          <p:nvPr>
            <p:ph idx="1"/>
          </p:nvPr>
        </p:nvSpPr>
        <p:spPr/>
        <p:txBody>
          <a:bodyPr>
            <a:normAutofit/>
          </a:bodyPr>
          <a:lstStyle/>
          <a:p>
            <a:r>
              <a:rPr lang="en-GB" sz="2400" dirty="0">
                <a:solidFill>
                  <a:schemeClr val="bg1"/>
                </a:solidFill>
              </a:rPr>
              <a:t>Intentional</a:t>
            </a:r>
          </a:p>
          <a:p>
            <a:r>
              <a:rPr lang="en-GB" sz="2400" dirty="0">
                <a:solidFill>
                  <a:schemeClr val="bg1"/>
                </a:solidFill>
              </a:rPr>
              <a:t>Repetitive</a:t>
            </a:r>
          </a:p>
          <a:p>
            <a:r>
              <a:rPr lang="en-GB" sz="2400" dirty="0">
                <a:solidFill>
                  <a:schemeClr val="bg1"/>
                </a:solidFill>
              </a:rPr>
              <a:t>Aim is to hurt someone</a:t>
            </a:r>
          </a:p>
          <a:p>
            <a:r>
              <a:rPr lang="en-GB" sz="2400" dirty="0">
                <a:solidFill>
                  <a:schemeClr val="bg1"/>
                </a:solidFill>
              </a:rPr>
              <a:t>Power and Control</a:t>
            </a:r>
          </a:p>
          <a:p>
            <a:r>
              <a:rPr lang="en-GB" sz="2400" dirty="0">
                <a:solidFill>
                  <a:schemeClr val="bg1"/>
                </a:solidFill>
              </a:rPr>
              <a:t>However there is no legal definition of bullying. </a:t>
            </a:r>
          </a:p>
          <a:p>
            <a:endParaRPr lang="en-GB" sz="1400" dirty="0">
              <a:solidFill>
                <a:schemeClr val="bg1"/>
              </a:solidFill>
            </a:endParaRPr>
          </a:p>
          <a:p>
            <a:r>
              <a:rPr lang="en-GB" i="1" dirty="0">
                <a:solidFill>
                  <a:schemeClr val="bg1"/>
                </a:solidFill>
              </a:rPr>
              <a:t>‘..a behaviour that is repeated, intended to hurt someone either physically or emotionally and is often aimed at certain groups because of their race, gender, religion or sexual orientation. Bullying results in pain and distress to the victim.’</a:t>
            </a:r>
          </a:p>
          <a:p>
            <a:endParaRPr lang="en-GB" dirty="0"/>
          </a:p>
        </p:txBody>
      </p:sp>
    </p:spTree>
    <p:extLst>
      <p:ext uri="{BB962C8B-B14F-4D97-AF65-F5344CB8AC3E}">
        <p14:creationId xmlns:p14="http://schemas.microsoft.com/office/powerpoint/2010/main" val="2772707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A96A-8255-4885-BB28-43AD932BF1AC}"/>
              </a:ext>
            </a:extLst>
          </p:cNvPr>
          <p:cNvSpPr>
            <a:spLocks noGrp="1"/>
          </p:cNvSpPr>
          <p:nvPr>
            <p:ph type="title"/>
          </p:nvPr>
        </p:nvSpPr>
        <p:spPr/>
        <p:txBody>
          <a:bodyPr/>
          <a:lstStyle/>
          <a:p>
            <a:r>
              <a:rPr lang="en-GB" dirty="0">
                <a:solidFill>
                  <a:schemeClr val="bg1"/>
                </a:solidFill>
              </a:rPr>
              <a:t>WAG…(in schools)</a:t>
            </a:r>
          </a:p>
        </p:txBody>
      </p:sp>
      <p:sp>
        <p:nvSpPr>
          <p:cNvPr id="3" name="Content Placeholder 2">
            <a:extLst>
              <a:ext uri="{FF2B5EF4-FFF2-40B4-BE49-F238E27FC236}">
                <a16:creationId xmlns:a16="http://schemas.microsoft.com/office/drawing/2014/main" id="{2B2CD428-F713-4238-8F5A-EAFDFF9BBCF2}"/>
              </a:ext>
            </a:extLst>
          </p:cNvPr>
          <p:cNvSpPr>
            <a:spLocks noGrp="1"/>
          </p:cNvSpPr>
          <p:nvPr>
            <p:ph idx="1"/>
          </p:nvPr>
        </p:nvSpPr>
        <p:spPr/>
        <p:txBody>
          <a:bodyPr/>
          <a:lstStyle/>
          <a:p>
            <a:endParaRPr lang="en-GB" dirty="0">
              <a:hlinkClick r:id="rId2"/>
            </a:endParaRPr>
          </a:p>
          <a:p>
            <a:endParaRPr lang="en-GB" dirty="0">
              <a:hlinkClick r:id="rId2"/>
            </a:endParaRPr>
          </a:p>
          <a:p>
            <a:r>
              <a:rPr lang="en-GB" dirty="0">
                <a:hlinkClick r:id="rId2"/>
              </a:rPr>
              <a:t>https://gov.wales/school-bullying</a:t>
            </a:r>
            <a:r>
              <a:rPr lang="en-GB" dirty="0"/>
              <a:t> </a:t>
            </a:r>
          </a:p>
          <a:p>
            <a:endParaRPr lang="en-GB" dirty="0"/>
          </a:p>
          <a:p>
            <a:endParaRPr lang="en-GB" dirty="0">
              <a:solidFill>
                <a:schemeClr val="bg1"/>
              </a:solidFill>
            </a:endParaRPr>
          </a:p>
          <a:p>
            <a:r>
              <a:rPr lang="en-GB" dirty="0">
                <a:solidFill>
                  <a:schemeClr val="bg1"/>
                </a:solidFill>
              </a:rPr>
              <a:t>Behaviour by an individual or group, repeated over time, which intentionally hurts others either physically or emotionally. </a:t>
            </a:r>
          </a:p>
        </p:txBody>
      </p:sp>
    </p:spTree>
    <p:extLst>
      <p:ext uri="{BB962C8B-B14F-4D97-AF65-F5344CB8AC3E}">
        <p14:creationId xmlns:p14="http://schemas.microsoft.com/office/powerpoint/2010/main" val="1256588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25547-5133-4EE3-9C28-6C4FE44A76AF}"/>
              </a:ext>
            </a:extLst>
          </p:cNvPr>
          <p:cNvSpPr>
            <a:spLocks noGrp="1"/>
          </p:cNvSpPr>
          <p:nvPr>
            <p:ph type="title"/>
          </p:nvPr>
        </p:nvSpPr>
        <p:spPr/>
        <p:txBody>
          <a:bodyPr/>
          <a:lstStyle/>
          <a:p>
            <a:r>
              <a:rPr lang="en-GB" dirty="0">
                <a:solidFill>
                  <a:schemeClr val="bg1"/>
                </a:solidFill>
              </a:rPr>
              <a:t>Types of bullying</a:t>
            </a:r>
          </a:p>
        </p:txBody>
      </p:sp>
      <p:sp>
        <p:nvSpPr>
          <p:cNvPr id="3" name="Content Placeholder 2">
            <a:extLst>
              <a:ext uri="{FF2B5EF4-FFF2-40B4-BE49-F238E27FC236}">
                <a16:creationId xmlns:a16="http://schemas.microsoft.com/office/drawing/2014/main" id="{B2DED317-F0C9-41B2-B1A9-9C6809EFBE8D}"/>
              </a:ext>
            </a:extLst>
          </p:cNvPr>
          <p:cNvSpPr>
            <a:spLocks noGrp="1"/>
          </p:cNvSpPr>
          <p:nvPr>
            <p:ph sz="half" idx="1"/>
          </p:nvPr>
        </p:nvSpPr>
        <p:spPr/>
        <p:txBody>
          <a:bodyPr/>
          <a:lstStyle/>
          <a:p>
            <a:r>
              <a:rPr lang="en-GB" dirty="0">
                <a:solidFill>
                  <a:schemeClr val="bg1"/>
                </a:solidFill>
              </a:rPr>
              <a:t>Physical</a:t>
            </a:r>
          </a:p>
          <a:p>
            <a:r>
              <a:rPr lang="en-GB" dirty="0">
                <a:solidFill>
                  <a:schemeClr val="bg1"/>
                </a:solidFill>
              </a:rPr>
              <a:t>Verbal</a:t>
            </a:r>
          </a:p>
          <a:p>
            <a:r>
              <a:rPr lang="en-GB" dirty="0">
                <a:solidFill>
                  <a:schemeClr val="bg1"/>
                </a:solidFill>
              </a:rPr>
              <a:t>Non verbal</a:t>
            </a:r>
          </a:p>
          <a:p>
            <a:r>
              <a:rPr lang="en-GB" dirty="0">
                <a:solidFill>
                  <a:schemeClr val="bg1"/>
                </a:solidFill>
              </a:rPr>
              <a:t>Emotional</a:t>
            </a:r>
          </a:p>
          <a:p>
            <a:r>
              <a:rPr lang="en-GB" dirty="0">
                <a:solidFill>
                  <a:schemeClr val="bg1"/>
                </a:solidFill>
              </a:rPr>
              <a:t>Homophobic</a:t>
            </a:r>
          </a:p>
          <a:p>
            <a:r>
              <a:rPr lang="en-GB" dirty="0">
                <a:solidFill>
                  <a:schemeClr val="bg1"/>
                </a:solidFill>
              </a:rPr>
              <a:t>Racial</a:t>
            </a:r>
          </a:p>
          <a:p>
            <a:r>
              <a:rPr lang="en-GB" dirty="0">
                <a:solidFill>
                  <a:schemeClr val="bg1"/>
                </a:solidFill>
              </a:rPr>
              <a:t>Cyber</a:t>
            </a:r>
          </a:p>
          <a:p>
            <a:r>
              <a:rPr lang="en-GB" dirty="0">
                <a:solidFill>
                  <a:schemeClr val="bg1"/>
                </a:solidFill>
              </a:rPr>
              <a:t>Financial</a:t>
            </a:r>
          </a:p>
          <a:p>
            <a:r>
              <a:rPr lang="en-GB" dirty="0">
                <a:solidFill>
                  <a:schemeClr val="bg1"/>
                </a:solidFill>
              </a:rPr>
              <a:t>Exclude</a:t>
            </a:r>
          </a:p>
          <a:p>
            <a:endParaRPr lang="en-GB" dirty="0"/>
          </a:p>
        </p:txBody>
      </p:sp>
      <p:sp>
        <p:nvSpPr>
          <p:cNvPr id="4" name="Content Placeholder 3">
            <a:extLst>
              <a:ext uri="{FF2B5EF4-FFF2-40B4-BE49-F238E27FC236}">
                <a16:creationId xmlns:a16="http://schemas.microsoft.com/office/drawing/2014/main" id="{2BBAD1B5-99F4-4EB5-8146-3D48113E837F}"/>
              </a:ext>
            </a:extLst>
          </p:cNvPr>
          <p:cNvSpPr>
            <a:spLocks noGrp="1"/>
          </p:cNvSpPr>
          <p:nvPr>
            <p:ph sz="half" idx="2"/>
          </p:nvPr>
        </p:nvSpPr>
        <p:spPr/>
        <p:txBody>
          <a:bodyPr/>
          <a:lstStyle/>
          <a:p>
            <a:r>
              <a:rPr lang="en-GB" dirty="0">
                <a:solidFill>
                  <a:schemeClr val="bg1"/>
                </a:solidFill>
              </a:rPr>
              <a:t>Control</a:t>
            </a:r>
          </a:p>
          <a:p>
            <a:r>
              <a:rPr lang="en-GB" dirty="0">
                <a:solidFill>
                  <a:schemeClr val="bg1"/>
                </a:solidFill>
              </a:rPr>
              <a:t>Manipulation</a:t>
            </a:r>
          </a:p>
          <a:p>
            <a:r>
              <a:rPr lang="en-GB" dirty="0">
                <a:solidFill>
                  <a:schemeClr val="bg1"/>
                </a:solidFill>
              </a:rPr>
              <a:t>Ignore</a:t>
            </a:r>
          </a:p>
          <a:p>
            <a:r>
              <a:rPr lang="en-GB" dirty="0">
                <a:solidFill>
                  <a:schemeClr val="bg1"/>
                </a:solidFill>
              </a:rPr>
              <a:t>Undermine</a:t>
            </a:r>
          </a:p>
          <a:p>
            <a:r>
              <a:rPr lang="en-GB" dirty="0">
                <a:solidFill>
                  <a:schemeClr val="bg1"/>
                </a:solidFill>
              </a:rPr>
              <a:t>Criticise</a:t>
            </a:r>
          </a:p>
          <a:p>
            <a:r>
              <a:rPr lang="en-GB" dirty="0">
                <a:solidFill>
                  <a:schemeClr val="bg1"/>
                </a:solidFill>
              </a:rPr>
              <a:t>‘banter’</a:t>
            </a:r>
          </a:p>
          <a:p>
            <a:endParaRPr lang="en-GB" dirty="0">
              <a:solidFill>
                <a:schemeClr val="bg1"/>
              </a:solidFill>
            </a:endParaRPr>
          </a:p>
          <a:p>
            <a:endParaRPr lang="en-GB" dirty="0"/>
          </a:p>
        </p:txBody>
      </p:sp>
    </p:spTree>
    <p:extLst>
      <p:ext uri="{BB962C8B-B14F-4D97-AF65-F5344CB8AC3E}">
        <p14:creationId xmlns:p14="http://schemas.microsoft.com/office/powerpoint/2010/main" val="3316355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B2C7-0648-407A-8900-DBAB8971FF61}"/>
              </a:ext>
            </a:extLst>
          </p:cNvPr>
          <p:cNvSpPr>
            <a:spLocks noGrp="1"/>
          </p:cNvSpPr>
          <p:nvPr>
            <p:ph type="title"/>
          </p:nvPr>
        </p:nvSpPr>
        <p:spPr/>
        <p:txBody>
          <a:bodyPr>
            <a:normAutofit fontScale="90000"/>
          </a:bodyPr>
          <a:lstStyle/>
          <a:p>
            <a:r>
              <a:rPr lang="en-GB" sz="7300" dirty="0">
                <a:solidFill>
                  <a:schemeClr val="bg1"/>
                </a:solidFill>
              </a:rPr>
              <a:t>Who is likely to be bullied</a:t>
            </a:r>
            <a:br>
              <a:rPr lang="en-GB" dirty="0">
                <a:solidFill>
                  <a:schemeClr val="bg1"/>
                </a:solidFill>
              </a:rPr>
            </a:br>
            <a:r>
              <a:rPr lang="en-GB" sz="2000" dirty="0">
                <a:solidFill>
                  <a:schemeClr val="bg1"/>
                </a:solidFill>
              </a:rPr>
              <a:t>Anyone who is different. But what is different?</a:t>
            </a:r>
            <a:br>
              <a:rPr lang="en-GB" dirty="0">
                <a:solidFill>
                  <a:schemeClr val="bg1"/>
                </a:solidFill>
              </a:rPr>
            </a:br>
            <a:endParaRPr lang="en-GB" dirty="0">
              <a:solidFill>
                <a:schemeClr val="bg1"/>
              </a:solidFill>
            </a:endParaRPr>
          </a:p>
        </p:txBody>
      </p:sp>
      <p:sp>
        <p:nvSpPr>
          <p:cNvPr id="3" name="Content Placeholder 2">
            <a:extLst>
              <a:ext uri="{FF2B5EF4-FFF2-40B4-BE49-F238E27FC236}">
                <a16:creationId xmlns:a16="http://schemas.microsoft.com/office/drawing/2014/main" id="{19807BC5-136A-4BDF-9416-46FB1954768C}"/>
              </a:ext>
            </a:extLst>
          </p:cNvPr>
          <p:cNvSpPr>
            <a:spLocks noGrp="1"/>
          </p:cNvSpPr>
          <p:nvPr>
            <p:ph sz="half" idx="1"/>
          </p:nvPr>
        </p:nvSpPr>
        <p:spPr/>
        <p:txBody>
          <a:bodyPr/>
          <a:lstStyle/>
          <a:p>
            <a:pPr lvl="1"/>
            <a:r>
              <a:rPr lang="en-GB" sz="2000" dirty="0">
                <a:solidFill>
                  <a:schemeClr val="bg1"/>
                </a:solidFill>
              </a:rPr>
              <a:t>Hair colour</a:t>
            </a:r>
          </a:p>
          <a:p>
            <a:pPr lvl="1"/>
            <a:r>
              <a:rPr lang="en-GB" sz="2000" dirty="0">
                <a:solidFill>
                  <a:schemeClr val="bg1"/>
                </a:solidFill>
              </a:rPr>
              <a:t>Skin colour</a:t>
            </a:r>
          </a:p>
          <a:p>
            <a:pPr lvl="1"/>
            <a:r>
              <a:rPr lang="en-GB" sz="2000" dirty="0">
                <a:solidFill>
                  <a:schemeClr val="bg1"/>
                </a:solidFill>
              </a:rPr>
              <a:t>Height</a:t>
            </a:r>
          </a:p>
          <a:p>
            <a:pPr lvl="1"/>
            <a:r>
              <a:rPr lang="en-GB" sz="2000" dirty="0">
                <a:solidFill>
                  <a:schemeClr val="bg1"/>
                </a:solidFill>
              </a:rPr>
              <a:t>Weight</a:t>
            </a:r>
          </a:p>
          <a:p>
            <a:pPr lvl="1"/>
            <a:r>
              <a:rPr lang="en-GB" sz="2000" dirty="0">
                <a:solidFill>
                  <a:schemeClr val="bg1"/>
                </a:solidFill>
              </a:rPr>
              <a:t>Where you are from</a:t>
            </a:r>
          </a:p>
          <a:p>
            <a:pPr lvl="1"/>
            <a:r>
              <a:rPr lang="en-GB" sz="2000" dirty="0">
                <a:solidFill>
                  <a:schemeClr val="bg1"/>
                </a:solidFill>
              </a:rPr>
              <a:t>What you sound like</a:t>
            </a:r>
          </a:p>
          <a:p>
            <a:pPr lvl="1"/>
            <a:r>
              <a:rPr lang="en-GB" sz="2000" dirty="0">
                <a:solidFill>
                  <a:schemeClr val="bg1"/>
                </a:solidFill>
              </a:rPr>
              <a:t>Clothing</a:t>
            </a:r>
          </a:p>
          <a:p>
            <a:pPr lvl="1"/>
            <a:r>
              <a:rPr lang="en-GB" sz="2000" dirty="0">
                <a:solidFill>
                  <a:schemeClr val="bg1"/>
                </a:solidFill>
              </a:rPr>
              <a:t>Religion</a:t>
            </a:r>
          </a:p>
          <a:p>
            <a:pPr lvl="1"/>
            <a:r>
              <a:rPr lang="en-GB" sz="2000" dirty="0">
                <a:solidFill>
                  <a:schemeClr val="bg1"/>
                </a:solidFill>
              </a:rPr>
              <a:t>Sexual orientation (perceived or actual)</a:t>
            </a:r>
          </a:p>
          <a:p>
            <a:endParaRPr lang="en-GB" dirty="0"/>
          </a:p>
        </p:txBody>
      </p:sp>
      <p:sp>
        <p:nvSpPr>
          <p:cNvPr id="4" name="Content Placeholder 3">
            <a:extLst>
              <a:ext uri="{FF2B5EF4-FFF2-40B4-BE49-F238E27FC236}">
                <a16:creationId xmlns:a16="http://schemas.microsoft.com/office/drawing/2014/main" id="{520928A1-61B6-4A08-AD99-9615661F7767}"/>
              </a:ext>
            </a:extLst>
          </p:cNvPr>
          <p:cNvSpPr>
            <a:spLocks noGrp="1"/>
          </p:cNvSpPr>
          <p:nvPr>
            <p:ph sz="half" idx="2"/>
          </p:nvPr>
        </p:nvSpPr>
        <p:spPr/>
        <p:txBody>
          <a:bodyPr/>
          <a:lstStyle/>
          <a:p>
            <a:r>
              <a:rPr lang="en-GB" dirty="0">
                <a:solidFill>
                  <a:schemeClr val="bg1"/>
                </a:solidFill>
              </a:rPr>
              <a:t>Low self esteem</a:t>
            </a:r>
          </a:p>
          <a:p>
            <a:r>
              <a:rPr lang="en-GB" dirty="0">
                <a:solidFill>
                  <a:schemeClr val="bg1"/>
                </a:solidFill>
              </a:rPr>
              <a:t>Low confidence</a:t>
            </a:r>
          </a:p>
          <a:p>
            <a:r>
              <a:rPr lang="en-GB" dirty="0">
                <a:solidFill>
                  <a:schemeClr val="bg1"/>
                </a:solidFill>
              </a:rPr>
              <a:t>No or few friends</a:t>
            </a:r>
          </a:p>
          <a:p>
            <a:r>
              <a:rPr lang="en-GB" dirty="0">
                <a:solidFill>
                  <a:schemeClr val="bg1"/>
                </a:solidFill>
              </a:rPr>
              <a:t>Low academic achievement</a:t>
            </a:r>
          </a:p>
          <a:p>
            <a:r>
              <a:rPr lang="en-GB" dirty="0">
                <a:solidFill>
                  <a:schemeClr val="bg1"/>
                </a:solidFill>
              </a:rPr>
              <a:t>High academic achievement</a:t>
            </a:r>
          </a:p>
          <a:p>
            <a:r>
              <a:rPr lang="en-GB" dirty="0">
                <a:solidFill>
                  <a:schemeClr val="bg1"/>
                </a:solidFill>
              </a:rPr>
              <a:t>Deprived backgrounds</a:t>
            </a:r>
          </a:p>
          <a:p>
            <a:r>
              <a:rPr lang="en-GB" dirty="0">
                <a:solidFill>
                  <a:schemeClr val="bg1"/>
                </a:solidFill>
              </a:rPr>
              <a:t>Young carers</a:t>
            </a:r>
          </a:p>
          <a:p>
            <a:r>
              <a:rPr lang="en-GB" dirty="0">
                <a:solidFill>
                  <a:schemeClr val="bg1"/>
                </a:solidFill>
              </a:rPr>
              <a:t>Additional learning need or disabilities</a:t>
            </a:r>
          </a:p>
          <a:p>
            <a:endParaRPr lang="en-GB" dirty="0"/>
          </a:p>
          <a:p>
            <a:endParaRPr lang="en-GB" dirty="0"/>
          </a:p>
        </p:txBody>
      </p:sp>
    </p:spTree>
    <p:extLst>
      <p:ext uri="{BB962C8B-B14F-4D97-AF65-F5344CB8AC3E}">
        <p14:creationId xmlns:p14="http://schemas.microsoft.com/office/powerpoint/2010/main" val="291581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A96A-8255-4885-BB28-43AD932BF1AC}"/>
              </a:ext>
            </a:extLst>
          </p:cNvPr>
          <p:cNvSpPr>
            <a:spLocks noGrp="1"/>
          </p:cNvSpPr>
          <p:nvPr>
            <p:ph type="title"/>
          </p:nvPr>
        </p:nvSpPr>
        <p:spPr/>
        <p:txBody>
          <a:bodyPr/>
          <a:lstStyle/>
          <a:p>
            <a:r>
              <a:rPr lang="en-GB" dirty="0">
                <a:solidFill>
                  <a:schemeClr val="bg1"/>
                </a:solidFill>
              </a:rPr>
              <a:t>So when is It not bullying?</a:t>
            </a:r>
          </a:p>
        </p:txBody>
      </p:sp>
      <p:sp>
        <p:nvSpPr>
          <p:cNvPr id="3" name="Content Placeholder 2">
            <a:extLst>
              <a:ext uri="{FF2B5EF4-FFF2-40B4-BE49-F238E27FC236}">
                <a16:creationId xmlns:a16="http://schemas.microsoft.com/office/drawing/2014/main" id="{2B2CD428-F713-4238-8F5A-EAFDFF9BBCF2}"/>
              </a:ext>
            </a:extLst>
          </p:cNvPr>
          <p:cNvSpPr>
            <a:spLocks noGrp="1"/>
          </p:cNvSpPr>
          <p:nvPr>
            <p:ph idx="1"/>
          </p:nvPr>
        </p:nvSpPr>
        <p:spPr/>
        <p:txBody>
          <a:bodyPr/>
          <a:lstStyle/>
          <a:p>
            <a:r>
              <a:rPr lang="en-GB" dirty="0">
                <a:solidFill>
                  <a:schemeClr val="bg1"/>
                </a:solidFill>
              </a:rPr>
              <a:t>If it’s a ‘one off’ incident</a:t>
            </a:r>
          </a:p>
          <a:p>
            <a:r>
              <a:rPr lang="en-GB" dirty="0">
                <a:solidFill>
                  <a:schemeClr val="bg1"/>
                </a:solidFill>
              </a:rPr>
              <a:t>When two or more people have argued</a:t>
            </a:r>
          </a:p>
          <a:p>
            <a:r>
              <a:rPr lang="en-GB" dirty="0">
                <a:solidFill>
                  <a:schemeClr val="bg1"/>
                </a:solidFill>
              </a:rPr>
              <a:t>When people don’t get along</a:t>
            </a:r>
          </a:p>
          <a:p>
            <a:r>
              <a:rPr lang="en-GB" dirty="0">
                <a:solidFill>
                  <a:schemeClr val="bg1"/>
                </a:solidFill>
              </a:rPr>
              <a:t>People not liking one another</a:t>
            </a:r>
          </a:p>
          <a:p>
            <a:r>
              <a:rPr lang="en-GB" dirty="0">
                <a:solidFill>
                  <a:schemeClr val="bg1"/>
                </a:solidFill>
              </a:rPr>
              <a:t>When a young person does not want to hang out with another</a:t>
            </a:r>
          </a:p>
          <a:p>
            <a:r>
              <a:rPr lang="en-GB" dirty="0">
                <a:solidFill>
                  <a:schemeClr val="bg1"/>
                </a:solidFill>
              </a:rPr>
              <a:t>When a young person does not want to invite another to their party</a:t>
            </a:r>
          </a:p>
          <a:p>
            <a:r>
              <a:rPr lang="en-GB" dirty="0">
                <a:solidFill>
                  <a:schemeClr val="bg1"/>
                </a:solidFill>
              </a:rPr>
              <a:t>Boisterous behaviour</a:t>
            </a:r>
          </a:p>
        </p:txBody>
      </p:sp>
    </p:spTree>
    <p:extLst>
      <p:ext uri="{BB962C8B-B14F-4D97-AF65-F5344CB8AC3E}">
        <p14:creationId xmlns:p14="http://schemas.microsoft.com/office/powerpoint/2010/main" val="2250384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151F-5FBE-45A3-B108-7C2E2353470B}"/>
              </a:ext>
            </a:extLst>
          </p:cNvPr>
          <p:cNvSpPr>
            <a:spLocks noGrp="1"/>
          </p:cNvSpPr>
          <p:nvPr>
            <p:ph type="title"/>
          </p:nvPr>
        </p:nvSpPr>
        <p:spPr/>
        <p:txBody>
          <a:bodyPr/>
          <a:lstStyle/>
          <a:p>
            <a:r>
              <a:rPr lang="en-GB" dirty="0">
                <a:solidFill>
                  <a:schemeClr val="bg1"/>
                </a:solidFill>
              </a:rPr>
              <a:t>Why bully?</a:t>
            </a:r>
          </a:p>
        </p:txBody>
      </p:sp>
      <p:sp>
        <p:nvSpPr>
          <p:cNvPr id="3" name="Content Placeholder 2">
            <a:extLst>
              <a:ext uri="{FF2B5EF4-FFF2-40B4-BE49-F238E27FC236}">
                <a16:creationId xmlns:a16="http://schemas.microsoft.com/office/drawing/2014/main" id="{F49C3772-055D-4F30-A7C7-0DD2E61D8A46}"/>
              </a:ext>
            </a:extLst>
          </p:cNvPr>
          <p:cNvSpPr>
            <a:spLocks noGrp="1"/>
          </p:cNvSpPr>
          <p:nvPr>
            <p:ph idx="1"/>
          </p:nvPr>
        </p:nvSpPr>
        <p:spPr>
          <a:xfrm>
            <a:off x="1069848" y="1762125"/>
            <a:ext cx="10058400" cy="4410075"/>
          </a:xfrm>
        </p:spPr>
        <p:txBody>
          <a:bodyPr>
            <a:normAutofit fontScale="92500" lnSpcReduction="20000"/>
          </a:bodyPr>
          <a:lstStyle/>
          <a:p>
            <a:r>
              <a:rPr lang="en-GB" dirty="0">
                <a:solidFill>
                  <a:schemeClr val="bg1"/>
                </a:solidFill>
              </a:rPr>
              <a:t>Power</a:t>
            </a:r>
          </a:p>
          <a:p>
            <a:r>
              <a:rPr lang="en-GB" dirty="0">
                <a:solidFill>
                  <a:schemeClr val="bg1"/>
                </a:solidFill>
              </a:rPr>
              <a:t>Control</a:t>
            </a:r>
          </a:p>
          <a:p>
            <a:r>
              <a:rPr lang="en-GB" dirty="0">
                <a:solidFill>
                  <a:schemeClr val="bg1"/>
                </a:solidFill>
              </a:rPr>
              <a:t>Self preservation</a:t>
            </a:r>
          </a:p>
          <a:p>
            <a:r>
              <a:rPr lang="en-GB" dirty="0">
                <a:solidFill>
                  <a:schemeClr val="bg1"/>
                </a:solidFill>
              </a:rPr>
              <a:t>Big egos (thinking they’re better or more important than others)</a:t>
            </a:r>
          </a:p>
          <a:p>
            <a:r>
              <a:rPr lang="en-GB" dirty="0">
                <a:solidFill>
                  <a:schemeClr val="bg1"/>
                </a:solidFill>
              </a:rPr>
              <a:t>Direct hurt and frustrations out at others</a:t>
            </a:r>
          </a:p>
          <a:p>
            <a:r>
              <a:rPr lang="en-GB" dirty="0">
                <a:solidFill>
                  <a:schemeClr val="bg1"/>
                </a:solidFill>
              </a:rPr>
              <a:t>Tough, hard or cool image to maintain</a:t>
            </a:r>
          </a:p>
          <a:p>
            <a:r>
              <a:rPr lang="en-GB" dirty="0">
                <a:solidFill>
                  <a:schemeClr val="bg1"/>
                </a:solidFill>
              </a:rPr>
              <a:t>Attention</a:t>
            </a:r>
          </a:p>
          <a:p>
            <a:r>
              <a:rPr lang="en-GB" dirty="0">
                <a:solidFill>
                  <a:schemeClr val="bg1"/>
                </a:solidFill>
              </a:rPr>
              <a:t>Jealousy</a:t>
            </a:r>
          </a:p>
          <a:p>
            <a:r>
              <a:rPr lang="en-GB" dirty="0">
                <a:solidFill>
                  <a:schemeClr val="bg1"/>
                </a:solidFill>
              </a:rPr>
              <a:t>Background or family situation</a:t>
            </a:r>
          </a:p>
          <a:p>
            <a:r>
              <a:rPr lang="en-GB" dirty="0">
                <a:solidFill>
                  <a:schemeClr val="bg1"/>
                </a:solidFill>
              </a:rPr>
              <a:t>Learnt behaviours</a:t>
            </a:r>
          </a:p>
          <a:p>
            <a:r>
              <a:rPr lang="en-GB" dirty="0">
                <a:solidFill>
                  <a:schemeClr val="bg1"/>
                </a:solidFill>
              </a:rPr>
              <a:t>Victims themselves</a:t>
            </a:r>
          </a:p>
          <a:p>
            <a:r>
              <a:rPr lang="en-GB" dirty="0">
                <a:solidFill>
                  <a:schemeClr val="bg1"/>
                </a:solidFill>
              </a:rPr>
              <a:t>Low self esteem</a:t>
            </a:r>
          </a:p>
          <a:p>
            <a:endParaRPr lang="en-GB" dirty="0"/>
          </a:p>
          <a:p>
            <a:endParaRPr lang="en-GB" dirty="0"/>
          </a:p>
          <a:p>
            <a:endParaRPr lang="en-GB" dirty="0"/>
          </a:p>
        </p:txBody>
      </p:sp>
    </p:spTree>
    <p:extLst>
      <p:ext uri="{BB962C8B-B14F-4D97-AF65-F5344CB8AC3E}">
        <p14:creationId xmlns:p14="http://schemas.microsoft.com/office/powerpoint/2010/main" val="3624353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9E4A-02D3-4BCB-B8DD-26FBEA6A6081}"/>
              </a:ext>
            </a:extLst>
          </p:cNvPr>
          <p:cNvSpPr>
            <a:spLocks noGrp="1"/>
          </p:cNvSpPr>
          <p:nvPr>
            <p:ph type="title"/>
          </p:nvPr>
        </p:nvSpPr>
        <p:spPr/>
        <p:txBody>
          <a:bodyPr/>
          <a:lstStyle/>
          <a:p>
            <a:r>
              <a:rPr lang="en-GB" dirty="0">
                <a:hlinkClick r:id="rId2"/>
              </a:rPr>
              <a:t>https://www.youtube.com/watch?v=oBDy0rL9BMY</a:t>
            </a:r>
            <a:r>
              <a:rPr lang="en-GB" dirty="0"/>
              <a:t> </a:t>
            </a:r>
          </a:p>
        </p:txBody>
      </p:sp>
      <p:sp>
        <p:nvSpPr>
          <p:cNvPr id="3" name="Text Placeholder 2">
            <a:extLst>
              <a:ext uri="{FF2B5EF4-FFF2-40B4-BE49-F238E27FC236}">
                <a16:creationId xmlns:a16="http://schemas.microsoft.com/office/drawing/2014/main" id="{FDC844CD-5C62-46CF-BFED-0D66434B436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057001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FEB43-A6CD-498F-9AB7-5F013312BEDB}"/>
              </a:ext>
            </a:extLst>
          </p:cNvPr>
          <p:cNvSpPr>
            <a:spLocks noGrp="1"/>
          </p:cNvSpPr>
          <p:nvPr>
            <p:ph type="title"/>
          </p:nvPr>
        </p:nvSpPr>
        <p:spPr/>
        <p:txBody>
          <a:bodyPr/>
          <a:lstStyle/>
          <a:p>
            <a:r>
              <a:rPr lang="en-GB" dirty="0">
                <a:solidFill>
                  <a:schemeClr val="bg1"/>
                </a:solidFill>
              </a:rPr>
              <a:t>Helpful resources</a:t>
            </a:r>
          </a:p>
        </p:txBody>
      </p:sp>
      <p:sp>
        <p:nvSpPr>
          <p:cNvPr id="3" name="Content Placeholder 2">
            <a:extLst>
              <a:ext uri="{FF2B5EF4-FFF2-40B4-BE49-F238E27FC236}">
                <a16:creationId xmlns:a16="http://schemas.microsoft.com/office/drawing/2014/main" id="{188607C6-7743-4F4C-94BB-4AA809B0D406}"/>
              </a:ext>
            </a:extLst>
          </p:cNvPr>
          <p:cNvSpPr>
            <a:spLocks noGrp="1"/>
          </p:cNvSpPr>
          <p:nvPr>
            <p:ph sz="half" idx="1"/>
          </p:nvPr>
        </p:nvSpPr>
        <p:spPr>
          <a:xfrm>
            <a:off x="288798" y="2194559"/>
            <a:ext cx="5692902" cy="4558665"/>
          </a:xfrm>
        </p:spPr>
        <p:txBody>
          <a:bodyPr>
            <a:normAutofit fontScale="92500" lnSpcReduction="20000"/>
          </a:bodyPr>
          <a:lstStyle/>
          <a:p>
            <a:r>
              <a:rPr lang="en-GB" b="1" dirty="0">
                <a:solidFill>
                  <a:schemeClr val="bg1"/>
                </a:solidFill>
              </a:rPr>
              <a:t>Bully Busters</a:t>
            </a:r>
          </a:p>
          <a:p>
            <a:pPr marL="0" indent="0">
              <a:buNone/>
            </a:pPr>
            <a:r>
              <a:rPr lang="en-GB" dirty="0">
                <a:hlinkClick r:id="" action="ppaction://noaction"/>
              </a:rPr>
              <a:t>www.bullybusters.org.uk/</a:t>
            </a:r>
            <a:endParaRPr lang="en-GB" dirty="0"/>
          </a:p>
          <a:p>
            <a:r>
              <a:rPr lang="en-GB" b="1" dirty="0">
                <a:solidFill>
                  <a:schemeClr val="bg1"/>
                </a:solidFill>
              </a:rPr>
              <a:t>Bullying UK</a:t>
            </a:r>
          </a:p>
          <a:p>
            <a:pPr marL="0" indent="0">
              <a:buNone/>
            </a:pPr>
            <a:r>
              <a:rPr lang="en-GB" dirty="0">
                <a:hlinkClick r:id="rId2"/>
              </a:rPr>
              <a:t>www.bullying.co.uk/</a:t>
            </a:r>
            <a:endParaRPr lang="en-GB" dirty="0"/>
          </a:p>
          <a:p>
            <a:r>
              <a:rPr lang="en-GB" b="1" dirty="0">
                <a:solidFill>
                  <a:schemeClr val="bg1"/>
                </a:solidFill>
              </a:rPr>
              <a:t>Kids against Bullying</a:t>
            </a:r>
          </a:p>
          <a:p>
            <a:pPr marL="0" indent="0">
              <a:buNone/>
            </a:pPr>
            <a:r>
              <a:rPr lang="en-GB" dirty="0">
                <a:hlinkClick r:id="rId3"/>
              </a:rPr>
              <a:t>www.pacerkidsagainstbullying.org/kab/</a:t>
            </a:r>
            <a:endParaRPr lang="en-GB" dirty="0"/>
          </a:p>
          <a:p>
            <a:r>
              <a:rPr lang="en-GB" b="1" dirty="0">
                <a:solidFill>
                  <a:schemeClr val="bg1"/>
                </a:solidFill>
              </a:rPr>
              <a:t>NSPCC</a:t>
            </a:r>
          </a:p>
          <a:p>
            <a:pPr marL="0" indent="0">
              <a:buNone/>
            </a:pPr>
            <a:r>
              <a:rPr lang="en-GB" dirty="0">
                <a:hlinkClick r:id="rId4"/>
              </a:rPr>
              <a:t>www.nspcc.org.uk</a:t>
            </a:r>
            <a:endParaRPr lang="en-GB" b="1" dirty="0"/>
          </a:p>
          <a:p>
            <a:r>
              <a:rPr lang="en-GB" b="1" dirty="0">
                <a:solidFill>
                  <a:schemeClr val="bg1"/>
                </a:solidFill>
              </a:rPr>
              <a:t>Stop Bullying</a:t>
            </a:r>
          </a:p>
          <a:p>
            <a:pPr marL="0" indent="0">
              <a:buNone/>
            </a:pPr>
            <a:r>
              <a:rPr lang="en-GB" dirty="0"/>
              <a:t> </a:t>
            </a:r>
            <a:r>
              <a:rPr lang="en-GB" dirty="0">
                <a:hlinkClick r:id="rId5"/>
              </a:rPr>
              <a:t>www.stopbullying.gov</a:t>
            </a:r>
            <a:endParaRPr lang="en-GB" dirty="0"/>
          </a:p>
          <a:p>
            <a:r>
              <a:rPr lang="en-GB" b="1" dirty="0">
                <a:solidFill>
                  <a:schemeClr val="bg1"/>
                </a:solidFill>
              </a:rPr>
              <a:t>Kidscape</a:t>
            </a:r>
          </a:p>
          <a:p>
            <a:pPr marL="0" indent="0">
              <a:buNone/>
            </a:pPr>
            <a:r>
              <a:rPr lang="en-GB" dirty="0">
                <a:hlinkClick r:id="rId6"/>
              </a:rPr>
              <a:t>https://www.kidscape.org.uk/kidscape-programmes/</a:t>
            </a:r>
            <a:r>
              <a:rPr lang="en-GB" dirty="0"/>
              <a:t> </a:t>
            </a:r>
          </a:p>
          <a:p>
            <a:endParaRPr lang="en-GB" b="1" dirty="0"/>
          </a:p>
          <a:p>
            <a:endParaRPr lang="en-GB" b="1" dirty="0"/>
          </a:p>
          <a:p>
            <a:pPr marL="0" indent="0">
              <a:buNone/>
            </a:pPr>
            <a:endParaRPr lang="en-GB" b="1" dirty="0"/>
          </a:p>
          <a:p>
            <a:endParaRPr lang="en-GB" dirty="0"/>
          </a:p>
        </p:txBody>
      </p:sp>
      <p:sp>
        <p:nvSpPr>
          <p:cNvPr id="4" name="Content Placeholder 3">
            <a:extLst>
              <a:ext uri="{FF2B5EF4-FFF2-40B4-BE49-F238E27FC236}">
                <a16:creationId xmlns:a16="http://schemas.microsoft.com/office/drawing/2014/main" id="{E6C7A60D-CE6B-4C6D-8DA3-D8AA6341F1B1}"/>
              </a:ext>
            </a:extLst>
          </p:cNvPr>
          <p:cNvSpPr>
            <a:spLocks noGrp="1"/>
          </p:cNvSpPr>
          <p:nvPr>
            <p:ph sz="half" idx="2"/>
          </p:nvPr>
        </p:nvSpPr>
        <p:spPr>
          <a:xfrm>
            <a:off x="6096000" y="2204085"/>
            <a:ext cx="5692902" cy="3977640"/>
          </a:xfrm>
        </p:spPr>
        <p:txBody>
          <a:bodyPr>
            <a:normAutofit fontScale="92500" lnSpcReduction="20000"/>
          </a:bodyPr>
          <a:lstStyle/>
          <a:p>
            <a:r>
              <a:rPr lang="en-GB" b="1" dirty="0">
                <a:solidFill>
                  <a:schemeClr val="bg1"/>
                </a:solidFill>
              </a:rPr>
              <a:t>Anti  Bullying Alliance</a:t>
            </a:r>
          </a:p>
          <a:p>
            <a:pPr marL="0" indent="0">
              <a:buNone/>
            </a:pPr>
            <a:r>
              <a:rPr lang="en-GB" dirty="0">
                <a:hlinkClick r:id="rId7"/>
              </a:rPr>
              <a:t>anti-bullyingalliance.org.uk/anti-bullying-week/</a:t>
            </a:r>
            <a:endParaRPr lang="en-GB" b="1" dirty="0"/>
          </a:p>
          <a:p>
            <a:r>
              <a:rPr lang="en-GB" b="1" dirty="0">
                <a:solidFill>
                  <a:schemeClr val="bg1"/>
                </a:solidFill>
              </a:rPr>
              <a:t> Childline</a:t>
            </a:r>
          </a:p>
          <a:p>
            <a:pPr marL="0" indent="0">
              <a:buNone/>
            </a:pPr>
            <a:r>
              <a:rPr lang="en-GB" dirty="0">
                <a:hlinkClick r:id="rId8"/>
              </a:rPr>
              <a:t>www.childline.org.uk/</a:t>
            </a:r>
            <a:endParaRPr lang="en-GB" b="1" dirty="0"/>
          </a:p>
          <a:p>
            <a:r>
              <a:rPr lang="en-GB" b="1" dirty="0">
                <a:solidFill>
                  <a:schemeClr val="bg1"/>
                </a:solidFill>
              </a:rPr>
              <a:t>Action Work</a:t>
            </a:r>
          </a:p>
          <a:p>
            <a:pPr marL="0" indent="0">
              <a:buNone/>
            </a:pPr>
            <a:r>
              <a:rPr lang="en-GB" dirty="0">
                <a:solidFill>
                  <a:schemeClr val="accent1">
                    <a:lumMod val="50000"/>
                  </a:schemeClr>
                </a:solidFill>
                <a:hlinkClick r:id="rId9"/>
              </a:rPr>
              <a:t>www.actionwork.com/</a:t>
            </a:r>
            <a:endParaRPr lang="en-GB" b="1" dirty="0"/>
          </a:p>
          <a:p>
            <a:r>
              <a:rPr lang="en-GB" b="1" dirty="0">
                <a:solidFill>
                  <a:schemeClr val="bg1"/>
                </a:solidFill>
              </a:rPr>
              <a:t>Anti Bullying Network</a:t>
            </a:r>
          </a:p>
          <a:p>
            <a:pPr marL="0" indent="0">
              <a:buNone/>
            </a:pPr>
            <a:r>
              <a:rPr lang="en-GB" dirty="0">
                <a:hlinkClick r:id="rId10"/>
              </a:rPr>
              <a:t>www.antibullying.net/circletime.htm</a:t>
            </a:r>
            <a:endParaRPr lang="en-GB" b="1" dirty="0"/>
          </a:p>
          <a:p>
            <a:r>
              <a:rPr lang="en-GB" b="1" dirty="0">
                <a:solidFill>
                  <a:schemeClr val="bg1"/>
                </a:solidFill>
              </a:rPr>
              <a:t>Stomp it out</a:t>
            </a:r>
          </a:p>
          <a:p>
            <a:pPr marL="0" indent="0">
              <a:buNone/>
            </a:pPr>
            <a:r>
              <a:rPr lang="en-GB" dirty="0">
                <a:hlinkClick r:id="rId11"/>
              </a:rPr>
              <a:t>www.stompoutbullying.org/index.php/campaigns/national-bullying-prevention-awareness-month/</a:t>
            </a:r>
            <a:endParaRPr lang="en-GB" dirty="0"/>
          </a:p>
          <a:p>
            <a:pPr marL="0" indent="0">
              <a:buNone/>
            </a:pPr>
            <a:endParaRPr lang="en-GB" b="1" dirty="0"/>
          </a:p>
          <a:p>
            <a:endParaRPr lang="en-GB" b="1" dirty="0"/>
          </a:p>
          <a:p>
            <a:endParaRPr lang="en-GB" dirty="0"/>
          </a:p>
        </p:txBody>
      </p:sp>
    </p:spTree>
    <p:extLst>
      <p:ext uri="{BB962C8B-B14F-4D97-AF65-F5344CB8AC3E}">
        <p14:creationId xmlns:p14="http://schemas.microsoft.com/office/powerpoint/2010/main" val="4076137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7DB38-4F88-4C88-BB10-B620653B7372}"/>
              </a:ext>
            </a:extLst>
          </p:cNvPr>
          <p:cNvSpPr>
            <a:spLocks noGrp="1"/>
          </p:cNvSpPr>
          <p:nvPr>
            <p:ph type="ctrTitle"/>
          </p:nvPr>
        </p:nvSpPr>
        <p:spPr/>
        <p:txBody>
          <a:bodyPr/>
          <a:lstStyle/>
          <a:p>
            <a:r>
              <a:rPr lang="en-GB" dirty="0"/>
              <a:t>Self Esteem and Confidence </a:t>
            </a:r>
          </a:p>
        </p:txBody>
      </p:sp>
      <p:sp>
        <p:nvSpPr>
          <p:cNvPr id="3" name="Subtitle 2">
            <a:extLst>
              <a:ext uri="{FF2B5EF4-FFF2-40B4-BE49-F238E27FC236}">
                <a16:creationId xmlns:a16="http://schemas.microsoft.com/office/drawing/2014/main" id="{CE2FF72A-F31A-41C3-A38C-90DB3C09C1D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101652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84CA-1105-414F-93E6-21A4AA15697F}"/>
              </a:ext>
            </a:extLst>
          </p:cNvPr>
          <p:cNvSpPr>
            <a:spLocks noGrp="1"/>
          </p:cNvSpPr>
          <p:nvPr>
            <p:ph type="title"/>
          </p:nvPr>
        </p:nvSpPr>
        <p:spPr/>
        <p:txBody>
          <a:bodyPr/>
          <a:lstStyle/>
          <a:p>
            <a:r>
              <a:rPr lang="en-GB" dirty="0">
                <a:solidFill>
                  <a:schemeClr val="bg1"/>
                </a:solidFill>
              </a:rPr>
              <a:t>What is your definition of self esteem…</a:t>
            </a:r>
          </a:p>
        </p:txBody>
      </p:sp>
      <p:sp>
        <p:nvSpPr>
          <p:cNvPr id="3" name="Text Placeholder 2">
            <a:extLst>
              <a:ext uri="{FF2B5EF4-FFF2-40B4-BE49-F238E27FC236}">
                <a16:creationId xmlns:a16="http://schemas.microsoft.com/office/drawing/2014/main" id="{24CBF9DF-A152-48BE-B8D4-067DACC6857B}"/>
              </a:ext>
            </a:extLst>
          </p:cNvPr>
          <p:cNvSpPr>
            <a:spLocks noGrp="1"/>
          </p:cNvSpPr>
          <p:nvPr>
            <p:ph type="body" idx="1"/>
          </p:nvPr>
        </p:nvSpPr>
        <p:spPr/>
        <p:txBody>
          <a:bodyPr/>
          <a:lstStyle/>
          <a:p>
            <a:r>
              <a:rPr lang="en-GB" dirty="0"/>
              <a:t>In your group define self esteem</a:t>
            </a:r>
          </a:p>
        </p:txBody>
      </p:sp>
    </p:spTree>
    <p:extLst>
      <p:ext uri="{BB962C8B-B14F-4D97-AF65-F5344CB8AC3E}">
        <p14:creationId xmlns:p14="http://schemas.microsoft.com/office/powerpoint/2010/main" val="268467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F3AE7-C8CD-4EB4-AD77-9933185E1E17}"/>
              </a:ext>
            </a:extLst>
          </p:cNvPr>
          <p:cNvSpPr>
            <a:spLocks noGrp="1"/>
          </p:cNvSpPr>
          <p:nvPr>
            <p:ph type="title"/>
          </p:nvPr>
        </p:nvSpPr>
        <p:spPr/>
        <p:txBody>
          <a:bodyPr>
            <a:normAutofit/>
          </a:bodyPr>
          <a:lstStyle/>
          <a:p>
            <a:r>
              <a:rPr lang="en-GB" sz="3600" dirty="0">
                <a:solidFill>
                  <a:schemeClr val="bg1"/>
                </a:solidFill>
              </a:rPr>
              <a:t>Self esteem is…</a:t>
            </a:r>
            <a:br>
              <a:rPr lang="en-GB" sz="3600" dirty="0">
                <a:solidFill>
                  <a:schemeClr val="bg1"/>
                </a:solidFill>
              </a:rPr>
            </a:br>
            <a:br>
              <a:rPr lang="en-GB" sz="3600" dirty="0">
                <a:solidFill>
                  <a:schemeClr val="bg1"/>
                </a:solidFill>
              </a:rPr>
            </a:br>
            <a:r>
              <a:rPr lang="en-GB" sz="3600" dirty="0">
                <a:solidFill>
                  <a:schemeClr val="bg1"/>
                </a:solidFill>
              </a:rPr>
              <a:t>belief and confidence in your own ability and value</a:t>
            </a:r>
          </a:p>
        </p:txBody>
      </p:sp>
      <p:sp>
        <p:nvSpPr>
          <p:cNvPr id="3" name="Text Placeholder 2">
            <a:extLst>
              <a:ext uri="{FF2B5EF4-FFF2-40B4-BE49-F238E27FC236}">
                <a16:creationId xmlns:a16="http://schemas.microsoft.com/office/drawing/2014/main" id="{CB35391E-5DF3-4972-95AC-0FEE49ED9744}"/>
              </a:ext>
            </a:extLst>
          </p:cNvPr>
          <p:cNvSpPr>
            <a:spLocks noGrp="1"/>
          </p:cNvSpPr>
          <p:nvPr>
            <p:ph type="body" idx="1"/>
          </p:nvPr>
        </p:nvSpPr>
        <p:spPr/>
        <p:txBody>
          <a:bodyPr/>
          <a:lstStyle/>
          <a:p>
            <a:r>
              <a:rPr lang="en-GB" dirty="0"/>
              <a:t>(Collins English dictionary)</a:t>
            </a:r>
          </a:p>
        </p:txBody>
      </p:sp>
    </p:spTree>
    <p:extLst>
      <p:ext uri="{BB962C8B-B14F-4D97-AF65-F5344CB8AC3E}">
        <p14:creationId xmlns:p14="http://schemas.microsoft.com/office/powerpoint/2010/main" val="758464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37A40-1D52-4B9B-804C-FBAA5E487D23}"/>
              </a:ext>
            </a:extLst>
          </p:cNvPr>
          <p:cNvSpPr>
            <a:spLocks noGrp="1"/>
          </p:cNvSpPr>
          <p:nvPr>
            <p:ph type="title"/>
          </p:nvPr>
        </p:nvSpPr>
        <p:spPr/>
        <p:txBody>
          <a:bodyPr/>
          <a:lstStyle/>
          <a:p>
            <a:r>
              <a:rPr lang="en-GB" dirty="0">
                <a:solidFill>
                  <a:schemeClr val="bg1"/>
                </a:solidFill>
              </a:rPr>
              <a:t>What is self esteem</a:t>
            </a:r>
          </a:p>
        </p:txBody>
      </p:sp>
      <p:sp>
        <p:nvSpPr>
          <p:cNvPr id="3" name="Content Placeholder 2">
            <a:extLst>
              <a:ext uri="{FF2B5EF4-FFF2-40B4-BE49-F238E27FC236}">
                <a16:creationId xmlns:a16="http://schemas.microsoft.com/office/drawing/2014/main" id="{D2176A64-4F03-4125-851D-FE36A9B7A376}"/>
              </a:ext>
            </a:extLst>
          </p:cNvPr>
          <p:cNvSpPr>
            <a:spLocks noGrp="1"/>
          </p:cNvSpPr>
          <p:nvPr>
            <p:ph idx="1"/>
          </p:nvPr>
        </p:nvSpPr>
        <p:spPr/>
        <p:style>
          <a:lnRef idx="2">
            <a:schemeClr val="dk1">
              <a:shade val="50000"/>
            </a:schemeClr>
          </a:lnRef>
          <a:fillRef idx="1">
            <a:schemeClr val="dk1"/>
          </a:fillRef>
          <a:effectRef idx="0">
            <a:schemeClr val="dk1"/>
          </a:effectRef>
          <a:fontRef idx="minor">
            <a:schemeClr val="lt1"/>
          </a:fontRef>
        </p:style>
        <p:txBody>
          <a:bodyPr>
            <a:normAutofit/>
          </a:bodyPr>
          <a:lstStyle/>
          <a:p>
            <a:r>
              <a:rPr lang="en-GB" dirty="0"/>
              <a:t>A feeling of having respect for yourself and your abilities</a:t>
            </a:r>
          </a:p>
          <a:p>
            <a:r>
              <a:rPr lang="en-GB" dirty="0"/>
              <a:t>Confidence &amp; Satisfaction in oneself</a:t>
            </a:r>
          </a:p>
          <a:p>
            <a:r>
              <a:rPr lang="en-GB" dirty="0"/>
              <a:t>Attitude towards yourself</a:t>
            </a:r>
          </a:p>
          <a:p>
            <a:r>
              <a:rPr lang="en-GB" dirty="0"/>
              <a:t>Reflects a person’s overall emotional evaluation of his/her worth</a:t>
            </a:r>
          </a:p>
          <a:p>
            <a:r>
              <a:rPr lang="en-GB" dirty="0"/>
              <a:t>Family relationships during childhood are believed to play a crucial part in the development of self-esteem</a:t>
            </a:r>
          </a:p>
          <a:p>
            <a:r>
              <a:rPr lang="en-GB" dirty="0"/>
              <a:t>I believe I am a bad person, therefore I feel bad about myself</a:t>
            </a:r>
          </a:p>
          <a:p>
            <a:r>
              <a:rPr lang="en-GB" dirty="0"/>
              <a:t>I believe I am a good writer, therefore I feel good about that.</a:t>
            </a:r>
          </a:p>
          <a:p>
            <a:endParaRPr lang="en-GB" dirty="0"/>
          </a:p>
        </p:txBody>
      </p:sp>
    </p:spTree>
    <p:extLst>
      <p:ext uri="{BB962C8B-B14F-4D97-AF65-F5344CB8AC3E}">
        <p14:creationId xmlns:p14="http://schemas.microsoft.com/office/powerpoint/2010/main" val="1718228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7E0AA-84EF-4939-B722-F03D3065EBC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C94B17E-124D-463F-AA5A-BEBE593BFBEA}"/>
              </a:ext>
            </a:extLst>
          </p:cNvPr>
          <p:cNvSpPr>
            <a:spLocks noGrp="1"/>
          </p:cNvSpPr>
          <p:nvPr>
            <p:ph idx="1"/>
          </p:nvPr>
        </p:nvSpPr>
        <p:spPr/>
        <p:txBody>
          <a:bodyPr/>
          <a:lstStyle/>
          <a:p>
            <a:r>
              <a:rPr lang="en-GB" dirty="0">
                <a:solidFill>
                  <a:schemeClr val="bg1"/>
                </a:solidFill>
              </a:rPr>
              <a:t>Encompasses beliefs, emotions, pride, triumph &amp; despair</a:t>
            </a:r>
          </a:p>
          <a:p>
            <a:r>
              <a:rPr lang="en-GB" dirty="0">
                <a:solidFill>
                  <a:schemeClr val="bg1"/>
                </a:solidFill>
              </a:rPr>
              <a:t>A sense of personal worth</a:t>
            </a:r>
          </a:p>
          <a:p>
            <a:r>
              <a:rPr lang="en-GB" dirty="0">
                <a:solidFill>
                  <a:schemeClr val="bg1"/>
                </a:solidFill>
              </a:rPr>
              <a:t>Self-worth</a:t>
            </a:r>
          </a:p>
          <a:p>
            <a:r>
              <a:rPr lang="en-GB" dirty="0">
                <a:solidFill>
                  <a:schemeClr val="bg1"/>
                </a:solidFill>
              </a:rPr>
              <a:t>How you judge yourself</a:t>
            </a:r>
          </a:p>
          <a:p>
            <a:r>
              <a:rPr lang="en-GB" dirty="0">
                <a:solidFill>
                  <a:schemeClr val="bg1"/>
                </a:solidFill>
              </a:rPr>
              <a:t>Feeling of being worthy</a:t>
            </a:r>
          </a:p>
        </p:txBody>
      </p:sp>
    </p:spTree>
    <p:extLst>
      <p:ext uri="{BB962C8B-B14F-4D97-AF65-F5344CB8AC3E}">
        <p14:creationId xmlns:p14="http://schemas.microsoft.com/office/powerpoint/2010/main" val="199229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C70D-B1C8-4F5C-809D-8F07F05835BF}"/>
              </a:ext>
            </a:extLst>
          </p:cNvPr>
          <p:cNvSpPr>
            <a:spLocks noGrp="1"/>
          </p:cNvSpPr>
          <p:nvPr>
            <p:ph type="title"/>
          </p:nvPr>
        </p:nvSpPr>
        <p:spPr/>
        <p:txBody>
          <a:bodyPr>
            <a:normAutofit/>
          </a:bodyPr>
          <a:lstStyle/>
          <a:p>
            <a:r>
              <a:rPr lang="en-GB" dirty="0">
                <a:solidFill>
                  <a:schemeClr val="bg1"/>
                </a:solidFill>
              </a:rPr>
              <a:t>What is your definition of confidence</a:t>
            </a:r>
          </a:p>
        </p:txBody>
      </p:sp>
      <p:sp>
        <p:nvSpPr>
          <p:cNvPr id="3" name="Text Placeholder 2">
            <a:extLst>
              <a:ext uri="{FF2B5EF4-FFF2-40B4-BE49-F238E27FC236}">
                <a16:creationId xmlns:a16="http://schemas.microsoft.com/office/drawing/2014/main" id="{53467529-4EE2-4CB8-ABE4-376C052704F9}"/>
              </a:ext>
            </a:extLst>
          </p:cNvPr>
          <p:cNvSpPr>
            <a:spLocks noGrp="1"/>
          </p:cNvSpPr>
          <p:nvPr>
            <p:ph type="body" idx="1"/>
          </p:nvPr>
        </p:nvSpPr>
        <p:spPr>
          <a:xfrm>
            <a:off x="2165774" y="5020055"/>
            <a:ext cx="9052560" cy="1199769"/>
          </a:xfrm>
        </p:spPr>
        <p:txBody>
          <a:bodyPr>
            <a:normAutofit lnSpcReduction="10000"/>
          </a:bodyPr>
          <a:lstStyle/>
          <a:p>
            <a:r>
              <a:rPr lang="en-GB" dirty="0"/>
              <a:t>In your group define confidence</a:t>
            </a:r>
          </a:p>
          <a:p>
            <a:endParaRPr lang="en-GB" dirty="0"/>
          </a:p>
          <a:p>
            <a:r>
              <a:rPr lang="en-GB" dirty="0"/>
              <a:t>Are your two definitions different and how?</a:t>
            </a:r>
          </a:p>
        </p:txBody>
      </p:sp>
    </p:spTree>
    <p:extLst>
      <p:ext uri="{BB962C8B-B14F-4D97-AF65-F5344CB8AC3E}">
        <p14:creationId xmlns:p14="http://schemas.microsoft.com/office/powerpoint/2010/main" val="41607045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20DC-3C30-4522-804D-EAE6FA7A5CEB}"/>
              </a:ext>
            </a:extLst>
          </p:cNvPr>
          <p:cNvSpPr>
            <a:spLocks noGrp="1"/>
          </p:cNvSpPr>
          <p:nvPr>
            <p:ph type="title"/>
          </p:nvPr>
        </p:nvSpPr>
        <p:spPr/>
        <p:txBody>
          <a:bodyPr>
            <a:normAutofit/>
          </a:bodyPr>
          <a:lstStyle/>
          <a:p>
            <a:r>
              <a:rPr lang="en-GB" sz="3600" dirty="0">
                <a:solidFill>
                  <a:schemeClr val="bg1"/>
                </a:solidFill>
              </a:rPr>
              <a:t>Confidence is…</a:t>
            </a:r>
            <a:br>
              <a:rPr lang="en-GB" sz="3600" dirty="0">
                <a:solidFill>
                  <a:schemeClr val="bg1"/>
                </a:solidFill>
              </a:rPr>
            </a:br>
            <a:br>
              <a:rPr lang="en-GB" sz="3600" dirty="0">
                <a:solidFill>
                  <a:schemeClr val="bg1"/>
                </a:solidFill>
              </a:rPr>
            </a:br>
            <a:r>
              <a:rPr lang="en-GB" sz="4000" dirty="0">
                <a:solidFill>
                  <a:schemeClr val="bg1"/>
                </a:solidFill>
              </a:rPr>
              <a:t>the feeling or belief that one can have faith in or rely on someone or something</a:t>
            </a:r>
            <a:br>
              <a:rPr lang="en-GB" sz="3600" dirty="0">
                <a:solidFill>
                  <a:schemeClr val="bg1"/>
                </a:solidFill>
              </a:rPr>
            </a:br>
            <a:br>
              <a:rPr lang="en-GB" sz="3600" dirty="0">
                <a:solidFill>
                  <a:schemeClr val="bg1"/>
                </a:solidFill>
              </a:rPr>
            </a:br>
            <a:endParaRPr lang="en-GB" sz="3600" dirty="0">
              <a:solidFill>
                <a:schemeClr val="bg1"/>
              </a:solidFill>
            </a:endParaRPr>
          </a:p>
        </p:txBody>
      </p:sp>
      <p:sp>
        <p:nvSpPr>
          <p:cNvPr id="3" name="Text Placeholder 2">
            <a:extLst>
              <a:ext uri="{FF2B5EF4-FFF2-40B4-BE49-F238E27FC236}">
                <a16:creationId xmlns:a16="http://schemas.microsoft.com/office/drawing/2014/main" id="{F9237D48-B6D7-4139-9596-792D9E0DC975}"/>
              </a:ext>
            </a:extLst>
          </p:cNvPr>
          <p:cNvSpPr>
            <a:spLocks noGrp="1"/>
          </p:cNvSpPr>
          <p:nvPr>
            <p:ph type="body" idx="1"/>
          </p:nvPr>
        </p:nvSpPr>
        <p:spPr/>
        <p:txBody>
          <a:bodyPr/>
          <a:lstStyle/>
          <a:p>
            <a:r>
              <a:rPr lang="en-GB" dirty="0"/>
              <a:t>(Collins English dictionary)</a:t>
            </a:r>
          </a:p>
        </p:txBody>
      </p:sp>
    </p:spTree>
    <p:extLst>
      <p:ext uri="{BB962C8B-B14F-4D97-AF65-F5344CB8AC3E}">
        <p14:creationId xmlns:p14="http://schemas.microsoft.com/office/powerpoint/2010/main" val="1202511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C0778-E80E-4AEA-9538-178A985C08DC}"/>
              </a:ext>
            </a:extLst>
          </p:cNvPr>
          <p:cNvSpPr>
            <a:spLocks noGrp="1"/>
          </p:cNvSpPr>
          <p:nvPr>
            <p:ph type="title"/>
          </p:nvPr>
        </p:nvSpPr>
        <p:spPr/>
        <p:txBody>
          <a:bodyPr/>
          <a:lstStyle/>
          <a:p>
            <a:r>
              <a:rPr lang="en-GB" dirty="0">
                <a:solidFill>
                  <a:schemeClr val="bg1"/>
                </a:solidFill>
              </a:rPr>
              <a:t>What is confidence</a:t>
            </a:r>
          </a:p>
        </p:txBody>
      </p:sp>
      <p:sp>
        <p:nvSpPr>
          <p:cNvPr id="3" name="Content Placeholder 2">
            <a:extLst>
              <a:ext uri="{FF2B5EF4-FFF2-40B4-BE49-F238E27FC236}">
                <a16:creationId xmlns:a16="http://schemas.microsoft.com/office/drawing/2014/main" id="{E2B7B200-295A-4B8E-8493-FFA63F752224}"/>
              </a:ext>
            </a:extLst>
          </p:cNvPr>
          <p:cNvSpPr>
            <a:spLocks noGrp="1"/>
          </p:cNvSpPr>
          <p:nvPr>
            <p:ph idx="1"/>
          </p:nvPr>
        </p:nvSpPr>
        <p:spPr/>
        <p:txBody>
          <a:bodyPr/>
          <a:lstStyle/>
          <a:p>
            <a:r>
              <a:rPr lang="en-GB" dirty="0">
                <a:solidFill>
                  <a:schemeClr val="bg1"/>
                </a:solidFill>
              </a:rPr>
              <a:t>A feeling of trust in one’s abilities, qualities and judgements</a:t>
            </a:r>
          </a:p>
          <a:p>
            <a:r>
              <a:rPr lang="en-GB" dirty="0">
                <a:solidFill>
                  <a:schemeClr val="bg1"/>
                </a:solidFill>
              </a:rPr>
              <a:t>Behave confidently because you feel sure of your abilities and value </a:t>
            </a:r>
          </a:p>
          <a:p>
            <a:r>
              <a:rPr lang="en-GB" dirty="0">
                <a:solidFill>
                  <a:schemeClr val="bg1"/>
                </a:solidFill>
              </a:rPr>
              <a:t>A measure of one’s belief in one’s own ability</a:t>
            </a:r>
          </a:p>
          <a:p>
            <a:r>
              <a:rPr lang="en-GB" dirty="0">
                <a:solidFill>
                  <a:schemeClr val="bg1"/>
                </a:solidFill>
              </a:rPr>
              <a:t>Behaving calmly because you have no doubts about your ability or knowledge</a:t>
            </a:r>
          </a:p>
          <a:p>
            <a:r>
              <a:rPr lang="en-GB" dirty="0">
                <a:solidFill>
                  <a:schemeClr val="bg1"/>
                </a:solidFill>
              </a:rPr>
              <a:t>Having a general sense of control in one’s life</a:t>
            </a:r>
          </a:p>
          <a:p>
            <a:r>
              <a:rPr lang="en-GB" dirty="0">
                <a:solidFill>
                  <a:schemeClr val="bg1"/>
                </a:solidFill>
              </a:rPr>
              <a:t>Something that you must develop within your mind. It’s not something that you can receive from others</a:t>
            </a:r>
          </a:p>
          <a:p>
            <a:r>
              <a:rPr lang="en-GB" dirty="0">
                <a:solidFill>
                  <a:schemeClr val="bg1"/>
                </a:solidFill>
              </a:rPr>
              <a:t>Belief that you can be successful in your efforts</a:t>
            </a:r>
          </a:p>
          <a:p>
            <a:r>
              <a:rPr lang="en-GB" dirty="0">
                <a:solidFill>
                  <a:schemeClr val="bg1"/>
                </a:solidFill>
              </a:rPr>
              <a:t>Having positive yet realistic views of themselves and their situation</a:t>
            </a:r>
          </a:p>
          <a:p>
            <a:endParaRPr lang="en-GB" dirty="0"/>
          </a:p>
        </p:txBody>
      </p:sp>
    </p:spTree>
    <p:extLst>
      <p:ext uri="{BB962C8B-B14F-4D97-AF65-F5344CB8AC3E}">
        <p14:creationId xmlns:p14="http://schemas.microsoft.com/office/powerpoint/2010/main" val="18164575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1349-1BE4-4D0E-9E31-FE9AC98C44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F74BFF-247C-456E-B41C-D36270135521}"/>
              </a:ext>
            </a:extLst>
          </p:cNvPr>
          <p:cNvSpPr>
            <a:spLocks noGrp="1"/>
          </p:cNvSpPr>
          <p:nvPr>
            <p:ph idx="1"/>
          </p:nvPr>
        </p:nvSpPr>
        <p:spPr/>
        <p:txBody>
          <a:bodyPr/>
          <a:lstStyle/>
          <a:p>
            <a:r>
              <a:rPr lang="en-GB" dirty="0">
                <a:solidFill>
                  <a:schemeClr val="bg1"/>
                </a:solidFill>
              </a:rPr>
              <a:t>Loving yourself the way you are</a:t>
            </a:r>
          </a:p>
          <a:p>
            <a:r>
              <a:rPr lang="en-GB" dirty="0">
                <a:solidFill>
                  <a:schemeClr val="bg1"/>
                </a:solidFill>
              </a:rPr>
              <a:t>Don’t feel the need to conform in order to be accepted</a:t>
            </a:r>
          </a:p>
          <a:p>
            <a:r>
              <a:rPr lang="en-GB" dirty="0">
                <a:solidFill>
                  <a:schemeClr val="bg1"/>
                </a:solidFill>
              </a:rPr>
              <a:t>An exaggerated favourable impression of oneself </a:t>
            </a:r>
          </a:p>
          <a:p>
            <a:r>
              <a:rPr lang="en-GB" dirty="0">
                <a:solidFill>
                  <a:schemeClr val="bg1"/>
                </a:solidFill>
              </a:rPr>
              <a:t>High opinion of oneself</a:t>
            </a:r>
          </a:p>
          <a:p>
            <a:r>
              <a:rPr lang="en-GB" dirty="0">
                <a:solidFill>
                  <a:schemeClr val="bg1"/>
                </a:solidFill>
              </a:rPr>
              <a:t>Walking into a room &amp; not caring what others think</a:t>
            </a:r>
          </a:p>
          <a:p>
            <a:r>
              <a:rPr lang="en-GB" dirty="0">
                <a:solidFill>
                  <a:schemeClr val="bg1"/>
                </a:solidFill>
              </a:rPr>
              <a:t>Being content with who you are – mentally &amp; physically</a:t>
            </a:r>
          </a:p>
          <a:p>
            <a:r>
              <a:rPr lang="en-GB" dirty="0">
                <a:solidFill>
                  <a:schemeClr val="bg1"/>
                </a:solidFill>
              </a:rPr>
              <a:t>Even when expectations are not met, they continue to be positive &amp; accept themselves</a:t>
            </a:r>
          </a:p>
          <a:p>
            <a:endParaRPr lang="en-GB" dirty="0"/>
          </a:p>
        </p:txBody>
      </p:sp>
    </p:spTree>
    <p:extLst>
      <p:ext uri="{BB962C8B-B14F-4D97-AF65-F5344CB8AC3E}">
        <p14:creationId xmlns:p14="http://schemas.microsoft.com/office/powerpoint/2010/main" val="3750562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48E05-49C2-4158-AA40-EDDF104291AA}"/>
              </a:ext>
            </a:extLst>
          </p:cNvPr>
          <p:cNvSpPr>
            <a:spLocks noGrp="1"/>
          </p:cNvSpPr>
          <p:nvPr>
            <p:ph type="title"/>
          </p:nvPr>
        </p:nvSpPr>
        <p:spPr/>
        <p:txBody>
          <a:bodyPr/>
          <a:lstStyle/>
          <a:p>
            <a:r>
              <a:rPr lang="en-GB" dirty="0">
                <a:solidFill>
                  <a:schemeClr val="bg1"/>
                </a:solidFill>
              </a:rPr>
              <a:t>What influences confidence: 3 factors</a:t>
            </a:r>
          </a:p>
        </p:txBody>
      </p:sp>
      <p:sp>
        <p:nvSpPr>
          <p:cNvPr id="3" name="Content Placeholder 2">
            <a:extLst>
              <a:ext uri="{FF2B5EF4-FFF2-40B4-BE49-F238E27FC236}">
                <a16:creationId xmlns:a16="http://schemas.microsoft.com/office/drawing/2014/main" id="{A7222E3E-23E3-44DE-9974-31BA0009FFDB}"/>
              </a:ext>
            </a:extLst>
          </p:cNvPr>
          <p:cNvSpPr>
            <a:spLocks noGrp="1"/>
          </p:cNvSpPr>
          <p:nvPr>
            <p:ph idx="1"/>
          </p:nvPr>
        </p:nvSpPr>
        <p:spPr/>
        <p:txBody>
          <a:bodyPr/>
          <a:lstStyle/>
          <a:p>
            <a:endParaRPr lang="en-GB" dirty="0">
              <a:solidFill>
                <a:schemeClr val="bg1"/>
              </a:solidFill>
            </a:endParaRPr>
          </a:p>
          <a:p>
            <a:r>
              <a:rPr lang="en-GB" dirty="0">
                <a:solidFill>
                  <a:schemeClr val="bg1"/>
                </a:solidFill>
              </a:rPr>
              <a:t>Yourself</a:t>
            </a:r>
          </a:p>
          <a:p>
            <a:endParaRPr lang="en-GB" dirty="0">
              <a:solidFill>
                <a:schemeClr val="bg1"/>
              </a:solidFill>
            </a:endParaRPr>
          </a:p>
          <a:p>
            <a:r>
              <a:rPr lang="en-GB" dirty="0">
                <a:solidFill>
                  <a:schemeClr val="bg1"/>
                </a:solidFill>
              </a:rPr>
              <a:t>People around you</a:t>
            </a:r>
          </a:p>
          <a:p>
            <a:endParaRPr lang="en-GB" dirty="0">
              <a:solidFill>
                <a:schemeClr val="bg1"/>
              </a:solidFill>
            </a:endParaRPr>
          </a:p>
          <a:p>
            <a:r>
              <a:rPr lang="en-GB" dirty="0">
                <a:solidFill>
                  <a:schemeClr val="bg1"/>
                </a:solidFill>
              </a:rPr>
              <a:t>Achievement and success</a:t>
            </a:r>
          </a:p>
        </p:txBody>
      </p:sp>
    </p:spTree>
    <p:extLst>
      <p:ext uri="{BB962C8B-B14F-4D97-AF65-F5344CB8AC3E}">
        <p14:creationId xmlns:p14="http://schemas.microsoft.com/office/powerpoint/2010/main" val="20446326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7ED03E-6772-4637-8BFF-5B4EF88F35FB}"/>
              </a:ext>
            </a:extLst>
          </p:cNvPr>
          <p:cNvSpPr>
            <a:spLocks noGrp="1"/>
          </p:cNvSpPr>
          <p:nvPr>
            <p:ph idx="1"/>
          </p:nvPr>
        </p:nvSpPr>
        <p:spPr>
          <a:xfrm>
            <a:off x="1069848" y="342900"/>
            <a:ext cx="10058400" cy="5829300"/>
          </a:xfrm>
        </p:spPr>
        <p:style>
          <a:lnRef idx="2">
            <a:schemeClr val="dk1">
              <a:shade val="50000"/>
            </a:schemeClr>
          </a:lnRef>
          <a:fillRef idx="1">
            <a:schemeClr val="dk1"/>
          </a:fillRef>
          <a:effectRef idx="0">
            <a:schemeClr val="dk1"/>
          </a:effectRef>
          <a:fontRef idx="minor">
            <a:schemeClr val="lt1"/>
          </a:fontRef>
        </p:style>
        <p:txBody>
          <a:bodyPr>
            <a:normAutofit lnSpcReduction="10000"/>
          </a:bodyPr>
          <a:lstStyle/>
          <a:p>
            <a:pPr marL="0" indent="0">
              <a:buNone/>
            </a:pPr>
            <a:endParaRPr lang="en-GB" u="sng" dirty="0">
              <a:effectLst>
                <a:glow rad="101600">
                  <a:schemeClr val="bg1">
                    <a:alpha val="60000"/>
                  </a:schemeClr>
                </a:glow>
              </a:effectLst>
            </a:endParaRPr>
          </a:p>
          <a:p>
            <a:pPr marL="0" indent="0">
              <a:buNone/>
            </a:pPr>
            <a:r>
              <a:rPr lang="en-GB" dirty="0"/>
              <a:t>Yourself</a:t>
            </a:r>
            <a:br>
              <a:rPr lang="en-GB" dirty="0"/>
            </a:br>
            <a:endParaRPr lang="en-GB" dirty="0"/>
          </a:p>
          <a:p>
            <a:r>
              <a:rPr lang="en-GB" dirty="0"/>
              <a:t>How you see yourself e.g. As a failure, ugly, overweight etc.</a:t>
            </a:r>
          </a:p>
          <a:p>
            <a:r>
              <a:rPr lang="en-GB" dirty="0"/>
              <a:t>Confidence has to come from within you. </a:t>
            </a:r>
          </a:p>
          <a:p>
            <a:r>
              <a:rPr lang="en-GB" dirty="0"/>
              <a:t>If you are not feeling good about yourself it will influence your confidence levels.</a:t>
            </a:r>
          </a:p>
          <a:p>
            <a:endParaRPr lang="en-GB" dirty="0"/>
          </a:p>
          <a:p>
            <a:pPr marL="0" indent="0">
              <a:buNone/>
            </a:pPr>
            <a:endParaRPr lang="en-GB" dirty="0"/>
          </a:p>
          <a:p>
            <a:pPr marL="0" indent="0">
              <a:buNone/>
            </a:pPr>
            <a:r>
              <a:rPr lang="en-GB" dirty="0"/>
              <a:t>People Around You </a:t>
            </a:r>
          </a:p>
          <a:p>
            <a:pPr marL="0" indent="0">
              <a:buNone/>
            </a:pPr>
            <a:endParaRPr lang="en-GB" dirty="0"/>
          </a:p>
          <a:p>
            <a:r>
              <a:rPr lang="en-GB" dirty="0"/>
              <a:t>Family, friends, teachers, coaches &amp; peers</a:t>
            </a:r>
          </a:p>
          <a:p>
            <a:r>
              <a:rPr lang="en-GB" dirty="0"/>
              <a:t>Make fun of you, negative comments, domestic abuse,  bullying, lack of praise / encouragement</a:t>
            </a:r>
          </a:p>
          <a:p>
            <a:r>
              <a:rPr lang="en-GB" dirty="0"/>
              <a:t>If you have low levels of S.E / S.C and people are putting you down, this will destroy your confidence further (Emotional Abuse)</a:t>
            </a:r>
          </a:p>
          <a:p>
            <a:endParaRPr lang="en-GB" sz="900" dirty="0">
              <a:effectLst>
                <a:glow rad="101600">
                  <a:schemeClr val="tx1">
                    <a:alpha val="60000"/>
                  </a:schemeClr>
                </a:glow>
              </a:effectLst>
            </a:endParaRPr>
          </a:p>
          <a:p>
            <a:pPr marL="0" indent="0">
              <a:buNone/>
            </a:pPr>
            <a:endParaRPr lang="en-GB" dirty="0"/>
          </a:p>
        </p:txBody>
      </p:sp>
    </p:spTree>
    <p:extLst>
      <p:ext uri="{BB962C8B-B14F-4D97-AF65-F5344CB8AC3E}">
        <p14:creationId xmlns:p14="http://schemas.microsoft.com/office/powerpoint/2010/main" val="21631466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1173D5-6A6D-433C-9345-B0FD628EC8B4}"/>
              </a:ext>
            </a:extLst>
          </p:cNvPr>
          <p:cNvSpPr>
            <a:spLocks noGrp="1"/>
          </p:cNvSpPr>
          <p:nvPr>
            <p:ph idx="1"/>
          </p:nvPr>
        </p:nvSpPr>
        <p:spPr>
          <a:xfrm>
            <a:off x="1069848" y="819150"/>
            <a:ext cx="10058400" cy="5353050"/>
          </a:xfrm>
        </p:spPr>
        <p:style>
          <a:lnRef idx="2">
            <a:schemeClr val="dk1">
              <a:shade val="50000"/>
            </a:schemeClr>
          </a:lnRef>
          <a:fillRef idx="1">
            <a:schemeClr val="dk1"/>
          </a:fillRef>
          <a:effectRef idx="0">
            <a:schemeClr val="dk1"/>
          </a:effectRef>
          <a:fontRef idx="minor">
            <a:schemeClr val="lt1"/>
          </a:fontRef>
        </p:style>
        <p:txBody>
          <a:bodyPr/>
          <a:lstStyle/>
          <a:p>
            <a:pPr marL="0" indent="0">
              <a:buNone/>
            </a:pPr>
            <a:endParaRPr lang="en-GB" u="sng" dirty="0">
              <a:effectLst>
                <a:glow rad="101600">
                  <a:schemeClr val="bg1">
                    <a:alpha val="60000"/>
                  </a:schemeClr>
                </a:glow>
              </a:effectLst>
            </a:endParaRPr>
          </a:p>
          <a:p>
            <a:pPr marL="0" indent="0">
              <a:buNone/>
            </a:pPr>
            <a:r>
              <a:rPr lang="en-GB" dirty="0"/>
              <a:t>Achievement and Success</a:t>
            </a:r>
          </a:p>
          <a:p>
            <a:pPr marL="0" indent="0">
              <a:buNone/>
            </a:pPr>
            <a:endParaRPr lang="en-GB" dirty="0"/>
          </a:p>
          <a:p>
            <a:r>
              <a:rPr lang="en-GB" dirty="0"/>
              <a:t>Failing to accomplish your goals</a:t>
            </a:r>
          </a:p>
          <a:p>
            <a:r>
              <a:rPr lang="en-GB" dirty="0"/>
              <a:t>Following a recipe successfully</a:t>
            </a:r>
          </a:p>
          <a:p>
            <a:r>
              <a:rPr lang="en-GB" dirty="0"/>
              <a:t>Academic / Sporting / Musical achievements </a:t>
            </a:r>
          </a:p>
          <a:p>
            <a:r>
              <a:rPr lang="en-GB" dirty="0"/>
              <a:t>Community / Volunteer work</a:t>
            </a:r>
          </a:p>
          <a:p>
            <a:r>
              <a:rPr lang="en-GB" dirty="0"/>
              <a:t> Making someone laugh</a:t>
            </a:r>
          </a:p>
          <a:p>
            <a:pPr marL="0" indent="0">
              <a:buNone/>
            </a:pPr>
            <a:endParaRPr lang="en-GB" dirty="0"/>
          </a:p>
        </p:txBody>
      </p:sp>
    </p:spTree>
    <p:extLst>
      <p:ext uri="{BB962C8B-B14F-4D97-AF65-F5344CB8AC3E}">
        <p14:creationId xmlns:p14="http://schemas.microsoft.com/office/powerpoint/2010/main" val="16964031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115</TotalTime>
  <Words>1230</Words>
  <Application>Microsoft Office PowerPoint</Application>
  <PresentationFormat>Widescreen</PresentationFormat>
  <Paragraphs>186</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Calibri</vt:lpstr>
      <vt:lpstr>Rockwell</vt:lpstr>
      <vt:lpstr>Rockwell Condensed</vt:lpstr>
      <vt:lpstr>Wingdings</vt:lpstr>
      <vt:lpstr>Wood Type</vt:lpstr>
      <vt:lpstr>Young People in Society</vt:lpstr>
      <vt:lpstr>consider how your work with young people reflects the headings within the resiliency wheel.  Please can you write an individual account or case study which shows an example of your practice that reflect the themes presented within the resiliency wheel and present (25th Feb)  These tasks should support some of your thoughts and discussions in finalising your essay. </vt:lpstr>
      <vt:lpstr>PowerPoint Presentation</vt:lpstr>
      <vt:lpstr>Some issues young people face that can influence their protective factors</vt:lpstr>
      <vt:lpstr>Bullying</vt:lpstr>
      <vt:lpstr>What is bullying</vt:lpstr>
      <vt:lpstr>Bullying is…</vt:lpstr>
      <vt:lpstr>WAG…(in schools)</vt:lpstr>
      <vt:lpstr>Types of bullying</vt:lpstr>
      <vt:lpstr>Who is likely to be bullied Anyone who is different. But what is different? </vt:lpstr>
      <vt:lpstr>So when is It not bullying?</vt:lpstr>
      <vt:lpstr>Why bully?</vt:lpstr>
      <vt:lpstr>https://www.youtube.com/watch?v=oBDy0rL9BMY </vt:lpstr>
      <vt:lpstr>Helpful resources</vt:lpstr>
      <vt:lpstr>Self Esteem and Confidence </vt:lpstr>
      <vt:lpstr>What is your definition of self esteem…</vt:lpstr>
      <vt:lpstr>Self esteem is…  belief and confidence in your own ability and value</vt:lpstr>
      <vt:lpstr>What is self esteem</vt:lpstr>
      <vt:lpstr>PowerPoint Presentation</vt:lpstr>
      <vt:lpstr>What is your definition of confidence</vt:lpstr>
      <vt:lpstr>Confidence is…  the feeling or belief that one can have faith in or rely on someone or something  </vt:lpstr>
      <vt:lpstr>What is confidence</vt:lpstr>
      <vt:lpstr>PowerPoint Presentation</vt:lpstr>
      <vt:lpstr>What influences confidence: 3 factors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in Society</dc:title>
  <dc:creator>katie gardner</dc:creator>
  <cp:lastModifiedBy>katie gardner</cp:lastModifiedBy>
  <cp:revision>18</cp:revision>
  <dcterms:created xsi:type="dcterms:W3CDTF">2020-02-24T14:42:54Z</dcterms:created>
  <dcterms:modified xsi:type="dcterms:W3CDTF">2020-02-24T18:24:22Z</dcterms:modified>
</cp:coreProperties>
</file>