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97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6858000" cy="9144000"/>
  <p:embeddedFontLst>
    <p:embeddedFont>
      <p:font typeface="Trebuchet MS" panose="020B0603020202020204" pitchFamily="34" charset="0"/>
      <p:regular r:id="rId13"/>
      <p:bold r:id="rId14"/>
      <p:italic r:id="rId15"/>
      <p:boldItalic r:id="rId16"/>
    </p:embeddedFont>
    <p:embeddedFont>
      <p:font typeface="Roboto" panose="020B0604020202020204" charset="0"/>
      <p:regular r:id="rId17"/>
      <p:bold r:id="rId18"/>
      <p:italic r:id="rId19"/>
      <p:boldItalic r:id="rId20"/>
    </p:embeddedFont>
    <p:embeddedFont>
      <p:font typeface="Inter" panose="020B0604020202020204" charset="0"/>
      <p:regular r:id="rId21"/>
      <p:bold r:id="rId22"/>
      <p:italic r:id="rId23"/>
      <p:boldItalic r:id="rId24"/>
    </p:embeddedFont>
    <p:embeddedFont>
      <p:font typeface="Wingdings 3" panose="05040102010807070707" pitchFamily="18" charset="2"/>
      <p:regular r:id="rId2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8" d="100"/>
          <a:sy n="98" d="100"/>
        </p:scale>
        <p:origin x="360" y="3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5" name="Google Shape;27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g3b1ffce66e4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1" name="Google Shape;281;g3b1ffce66e4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g3b1ffce66e4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7" name="Google Shape;287;g3b1ffce66e4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g3b1ffce66e4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3" name="Google Shape;293;g3b1ffce66e4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g3b1ffce66e4_0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9" name="Google Shape;299;g3b1ffce66e4_0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g3b1ffce66e4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5" name="Google Shape;305;g3b1ffce66e4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g3b1ffce66e4_0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1" name="Google Shape;311;g3b1ffce66e4_0_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g3b1ffce66e4_0_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7" name="Google Shape;317;g3b1ffce66e4_0_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g3b1ffce66e4_0_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3" name="Google Shape;323;g3b1ffce66e4_0_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g3b1ffce66e4_0_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9" name="Google Shape;329;g3b1ffce66e4_0_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300" y="1803400"/>
            <a:ext cx="5825202" cy="1234727"/>
          </a:xfrm>
        </p:spPr>
        <p:txBody>
          <a:bodyPr anchor="b">
            <a:noAutofit/>
          </a:bodyPr>
          <a:lstStyle>
            <a:lvl1pPr algn="r">
              <a:defRPr sz="405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300" y="3038125"/>
            <a:ext cx="5825202" cy="822674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3360870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0301676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2025651"/>
            <a:ext cx="6447501" cy="1369936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6453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6039704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1" y="1620442"/>
            <a:ext cx="3138026" cy="29105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7477" y="1620442"/>
            <a:ext cx="3138026" cy="291058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3723169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6809" y="1620737"/>
            <a:ext cx="3139217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6809" y="2052934"/>
            <a:ext cx="3139217" cy="24780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16287" y="1620737"/>
            <a:ext cx="313921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16288" y="2052934"/>
            <a:ext cx="3139213" cy="24780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86976280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50758924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640082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123953"/>
            <a:ext cx="2890896" cy="958850"/>
          </a:xfrm>
        </p:spPr>
        <p:txBody>
          <a:bodyPr anchor="b">
            <a:normAutofit/>
          </a:bodyPr>
          <a:lstStyle>
            <a:lvl1pPr>
              <a:defRPr sz="1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0346" y="386193"/>
            <a:ext cx="3385156" cy="41448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2082802"/>
            <a:ext cx="2890896" cy="1938337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797" indent="0">
              <a:buNone/>
              <a:defRPr sz="1050"/>
            </a:lvl2pPr>
            <a:lvl3pPr marL="685595" indent="0">
              <a:buNone/>
              <a:defRPr sz="900"/>
            </a:lvl3pPr>
            <a:lvl4pPr marL="1028392" indent="0">
              <a:buNone/>
              <a:defRPr sz="750"/>
            </a:lvl4pPr>
            <a:lvl5pPr marL="1371188" indent="0">
              <a:buNone/>
              <a:defRPr sz="750"/>
            </a:lvl5pPr>
            <a:lvl6pPr marL="1713986" indent="0">
              <a:buNone/>
              <a:defRPr sz="750"/>
            </a:lvl6pPr>
            <a:lvl7pPr marL="2056783" indent="0">
              <a:buNone/>
              <a:defRPr sz="750"/>
            </a:lvl7pPr>
            <a:lvl8pPr marL="2399580" indent="0">
              <a:buNone/>
              <a:defRPr sz="750"/>
            </a:lvl8pPr>
            <a:lvl9pPr marL="2742377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879697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3600450"/>
            <a:ext cx="644750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8001" y="457200"/>
            <a:ext cx="6447501" cy="2884289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4025504"/>
            <a:ext cx="6447500" cy="505518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856966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25527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5100825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24604" y="2724150"/>
            <a:ext cx="5418393" cy="28575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sp>
        <p:nvSpPr>
          <p:cNvPr id="20" name="TextBox 19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1050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6126006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448991"/>
            <a:ext cx="6447501" cy="1946595"/>
          </a:xfrm>
        </p:spPr>
        <p:txBody>
          <a:bodyPr anchor="b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61105630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sp>
        <p:nvSpPr>
          <p:cNvPr id="24" name="TextBox 23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172041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57200"/>
            <a:ext cx="6441152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3301075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0029804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5755" y="457200"/>
            <a:ext cx="978557" cy="3938588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1" y="457200"/>
            <a:ext cx="5295113" cy="393858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97118988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4"/>
          <p:cNvSpPr txBox="1">
            <a:spLocks noGrp="1"/>
          </p:cNvSpPr>
          <p:nvPr>
            <p:ph type="title"/>
          </p:nvPr>
        </p:nvSpPr>
        <p:spPr>
          <a:xfrm>
            <a:off x="1303800" y="598575"/>
            <a:ext cx="7030500" cy="99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4"/>
          <p:cNvSpPr txBox="1">
            <a:spLocks noGrp="1"/>
          </p:cNvSpPr>
          <p:nvPr>
            <p:ph type="body" idx="1"/>
          </p:nvPr>
        </p:nvSpPr>
        <p:spPr>
          <a:xfrm>
            <a:off x="1303800" y="1990050"/>
            <a:ext cx="7030500" cy="254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90" name="Google Shape;90;p4"/>
          <p:cNvSpPr txBox="1">
            <a:spLocks noGrp="1"/>
          </p:cNvSpPr>
          <p:nvPr>
            <p:ph type="sldNum" idx="12"/>
          </p:nvPr>
        </p:nvSpPr>
        <p:spPr>
          <a:xfrm>
            <a:off x="8451046" y="4736976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71217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1620442"/>
            <a:ext cx="6447501" cy="29105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3850" y="4531022"/>
            <a:ext cx="68395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8001" y="4531022"/>
            <a:ext cx="472320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2998" y="4531022"/>
            <a:ext cx="51250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490886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  <p:sldLayoutId id="2147483713" r:id="rId16"/>
    <p:sldLayoutId id="2147483714" r:id="rId17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13"/>
          <p:cNvSpPr txBox="1">
            <a:spLocks noGrp="1"/>
          </p:cNvSpPr>
          <p:nvPr>
            <p:ph type="ctrTitle"/>
          </p:nvPr>
        </p:nvSpPr>
        <p:spPr>
          <a:xfrm>
            <a:off x="824000" y="818063"/>
            <a:ext cx="4255500" cy="1872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None/>
            </a:pPr>
            <a:endParaRPr sz="2200" dirty="0">
              <a:solidFill>
                <a:srgbClr val="0F1115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200" dirty="0" smtClean="0">
                <a:solidFill>
                  <a:srgbClr val="0F111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STUDENT NAME: MIKIALE         TSEGAY</a:t>
            </a:r>
            <a:br>
              <a:rPr lang="en" sz="2200" dirty="0" smtClean="0">
                <a:solidFill>
                  <a:srgbClr val="0F111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r>
              <a:rPr lang="en" sz="2200" dirty="0" smtClean="0">
                <a:solidFill>
                  <a:srgbClr val="0F111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STUDENT ID: 2426722</a:t>
            </a:r>
            <a:br>
              <a:rPr lang="en" sz="2200" dirty="0" smtClean="0">
                <a:solidFill>
                  <a:srgbClr val="0F111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r>
              <a:rPr lang="en" sz="2200" dirty="0">
                <a:solidFill>
                  <a:srgbClr val="0F111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/>
            </a:r>
            <a:br>
              <a:rPr lang="en" sz="2200" dirty="0">
                <a:solidFill>
                  <a:srgbClr val="0F111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r>
              <a:rPr lang="en" sz="2200" dirty="0" smtClean="0">
                <a:solidFill>
                  <a:srgbClr val="0F111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MODULE: NETWORK AND CYBER SECURITY ESSEENTIALS</a:t>
            </a:r>
            <a:br>
              <a:rPr lang="en" sz="2200" dirty="0" smtClean="0">
                <a:solidFill>
                  <a:srgbClr val="0F111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r>
              <a:rPr lang="en" sz="2200" dirty="0" smtClean="0">
                <a:solidFill>
                  <a:srgbClr val="0F111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LECTURE: DR. KUWAME ASSA_AGYEI </a:t>
            </a:r>
            <a:br>
              <a:rPr lang="en" sz="2200" dirty="0" smtClean="0">
                <a:solidFill>
                  <a:srgbClr val="0F111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r>
              <a:rPr lang="en" sz="2200" dirty="0">
                <a:solidFill>
                  <a:srgbClr val="0F111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/>
            </a:r>
            <a:br>
              <a:rPr lang="en" sz="2200" dirty="0">
                <a:solidFill>
                  <a:srgbClr val="0F111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endParaRPr sz="2200" b="1" dirty="0">
              <a:solidFill>
                <a:srgbClr val="0F1115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78" name="Google Shape;278;p13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850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endParaRPr sz="5685" b="1" dirty="0">
              <a:solidFill>
                <a:srgbClr val="0F1115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endParaRPr sz="1200" dirty="0">
              <a:solidFill>
                <a:srgbClr val="0F1115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b="1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A Clear Signal to Act</a:t>
            </a:r>
            <a:endParaRPr sz="20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84" name="Google Shape;284;p14"/>
          <p:cNvSpPr txBox="1">
            <a:spLocks noGrp="1"/>
          </p:cNvSpPr>
          <p:nvPr>
            <p:ph type="body" idx="1"/>
          </p:nvPr>
        </p:nvSpPr>
        <p:spPr>
          <a:xfrm>
            <a:off x="1361475" y="805025"/>
            <a:ext cx="7030500" cy="254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None/>
            </a:pPr>
            <a:endParaRPr sz="17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Recent Incidents Show Our Vulnerability: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914400" lvl="1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○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A sophisticated phishing attack evaded our old filters.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914400" lvl="1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○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We narrowly stopped an attempted ransomware infection.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Our current security approach is no longer sufficient.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7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1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b="1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What’s Really at Stake</a:t>
            </a:r>
            <a:endParaRPr sz="20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5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90" name="Google Shape;290;p15"/>
          <p:cNvSpPr txBox="1">
            <a:spLocks noGrp="1"/>
          </p:cNvSpPr>
          <p:nvPr>
            <p:ph type="body" idx="1"/>
          </p:nvPr>
        </p:nvSpPr>
        <p:spPr>
          <a:xfrm>
            <a:off x="1303800" y="1251975"/>
            <a:ext cx="7030500" cy="31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655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This isn't just an IT issue—it's a direct threat to our business.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Financial Impact: Potential ransom payments, massive operational downtime, and regulatory fines.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Reputational Damage: Loss of client trust, which for an asset management firm is everything.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Operational Halt: An attack could freeze trading and client transactions.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7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1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b="1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Our New Strategic Direction: Zero Trust</a:t>
            </a:r>
            <a:endParaRPr sz="20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6" name="Google Shape;296;p16"/>
          <p:cNvSpPr txBox="1">
            <a:spLocks noGrp="1"/>
          </p:cNvSpPr>
          <p:nvPr>
            <p:ph type="body" idx="1"/>
          </p:nvPr>
        </p:nvSpPr>
        <p:spPr>
          <a:xfrm>
            <a:off x="1303800" y="1300950"/>
            <a:ext cx="7030500" cy="254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We are moving to a "verify first, trust later" model.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170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The Old Way: Assume safety inside our network walls.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The Zero Trust Way: Every single access request—from any location—must be verified before it's granted.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This is the modern standard for securing financial data.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7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1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b="1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Our Plan: Three Critical Priorities</a:t>
            </a:r>
            <a:endParaRPr sz="20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5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302" name="Google Shape;302;p17"/>
          <p:cNvSpPr txBox="1">
            <a:spLocks noGrp="1"/>
          </p:cNvSpPr>
          <p:nvPr>
            <p:ph type="body" idx="1"/>
          </p:nvPr>
        </p:nvSpPr>
        <p:spPr>
          <a:xfrm>
            <a:off x="1303800" y="1300950"/>
            <a:ext cx="7030500" cy="33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655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1. Technology That Works Harder: Implementing mandatory security checkpoints (like MFA) and intelligent threat detection.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2. Constant Vigilance: Establishing 24/7 security monitoring and automated responses to stop threats fast.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3. Our People as Protectors: Building a continuous training program to make every employee a confident part of our defense.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7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1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b="1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The Results We Will See</a:t>
            </a:r>
            <a:endParaRPr sz="20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5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308" name="Google Shape;308;p18"/>
          <p:cNvSpPr txBox="1">
            <a:spLocks noGrp="1"/>
          </p:cNvSpPr>
          <p:nvPr>
            <p:ph type="body" idx="1"/>
          </p:nvPr>
        </p:nvSpPr>
        <p:spPr>
          <a:xfrm>
            <a:off x="1303800" y="1228900"/>
            <a:ext cx="7030500" cy="321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655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Reduced Risk: A far lower chance of a successful, damaging breach.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Faster Recovery: Ability to contain and bounce back from incidents in hours.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Stronger Compliance: Meeting and exceeding industry security standards.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Enhanced Trust: Giving our clients confidence that their assets are secure.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7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b="1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The Financial Case</a:t>
            </a:r>
            <a:endParaRPr sz="20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0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314" name="Google Shape;314;p19"/>
          <p:cNvSpPr txBox="1">
            <a:spLocks noGrp="1"/>
          </p:cNvSpPr>
          <p:nvPr>
            <p:ph type="body" idx="1"/>
          </p:nvPr>
        </p:nvSpPr>
        <p:spPr>
          <a:xfrm>
            <a:off x="1303800" y="1401925"/>
            <a:ext cx="7030500" cy="322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655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The Cost of Our Plan: A strategic, planned investment in our resilience.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The Cost of Inaction: An unacceptable gamble.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914400" lvl="1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○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Industry data shows a single ransomware attack costs financial firms over $1.5 million on average.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914400" lvl="1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○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A full data breach can exceed $5.9 million in direct and indirect costs.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This investment is our essential insurance policy.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7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2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b="1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Our Path Forward: A 12-Month Roadmap</a:t>
            </a:r>
            <a:endParaRPr sz="20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000"/>
          </a:p>
        </p:txBody>
      </p:sp>
      <p:sp>
        <p:nvSpPr>
          <p:cNvPr id="320" name="Google Shape;320;p20"/>
          <p:cNvSpPr txBox="1">
            <a:spLocks noGrp="1"/>
          </p:cNvSpPr>
          <p:nvPr>
            <p:ph type="body" idx="1"/>
          </p:nvPr>
        </p:nvSpPr>
        <p:spPr>
          <a:xfrm>
            <a:off x="1303800" y="1390350"/>
            <a:ext cx="7030500" cy="351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First 3 Months: Roll out core policies and mandatory security checkpoints (MFA) for all staff.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170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Next 6 Months: Activate advanced monitoring and secure our cloud environments.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By Year-End: Establish full 24/7 security operations and integrate continuous training.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We will build capability quarter by quarter with minimal disruption.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7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2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 b="1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Securing Your Approval</a:t>
            </a:r>
            <a:endParaRPr sz="20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0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326" name="Google Shape;326;p21"/>
          <p:cNvSpPr txBox="1">
            <a:spLocks noGrp="1"/>
          </p:cNvSpPr>
          <p:nvPr>
            <p:ph type="body" idx="1"/>
          </p:nvPr>
        </p:nvSpPr>
        <p:spPr>
          <a:xfrm>
            <a:off x="1303800" y="1300950"/>
            <a:ext cx="7030500" cy="254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655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We request your approval to proceed with this cybersecurity strategy and its associated Phase 1 budget.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Your visible support as a Board is crucial to foster a company-wide culture of security.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457200" lvl="0" indent="-3365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F1115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In short, this is a necessary investment to protect VTAM's future.</a:t>
            </a:r>
            <a:endParaRPr sz="1700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7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22"/>
          <p:cNvSpPr txBox="1">
            <a:spLocks noGrp="1"/>
          </p:cNvSpPr>
          <p:nvPr>
            <p:ph type="body" idx="1"/>
          </p:nvPr>
        </p:nvSpPr>
        <p:spPr>
          <a:xfrm>
            <a:off x="1292250" y="1009775"/>
            <a:ext cx="7030500" cy="254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None/>
            </a:pPr>
            <a:endParaRPr sz="30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0" b="1">
                <a:solidFill>
                  <a:srgbClr val="0F1115"/>
                </a:solidFill>
                <a:highlight>
                  <a:srgbClr val="FFFFFF"/>
                </a:highlight>
                <a:latin typeface="Inter"/>
                <a:ea typeface="Inter"/>
                <a:cs typeface="Inter"/>
                <a:sym typeface="Inter"/>
              </a:rPr>
              <a:t>                          Thank You</a:t>
            </a:r>
            <a:endParaRPr sz="3000" b="1">
              <a:solidFill>
                <a:srgbClr val="0F1115"/>
              </a:solidFill>
              <a:highlight>
                <a:srgbClr val="FFFFFF"/>
              </a:highlight>
              <a:latin typeface="Inter"/>
              <a:ea typeface="Inter"/>
              <a:cs typeface="Inter"/>
              <a:sym typeface="Inter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</TotalTime>
  <Words>468</Words>
  <Application>Microsoft Office PowerPoint</Application>
  <PresentationFormat>On-screen Show (16:9)</PresentationFormat>
  <Paragraphs>45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Trebuchet MS</vt:lpstr>
      <vt:lpstr>Roboto</vt:lpstr>
      <vt:lpstr>Inter</vt:lpstr>
      <vt:lpstr>Wingdings 3</vt:lpstr>
      <vt:lpstr>Arial</vt:lpstr>
      <vt:lpstr>Facet</vt:lpstr>
      <vt:lpstr> STUDENT NAME: MIKIALE         TSEGAY STUDENT ID: 2426722  MODULE: NETWORK AND CYBER SECURITY ESSEENTIALS LECTURE: DR. KUWAME ASSA_AGYEI    </vt:lpstr>
      <vt:lpstr>A Clear Signal to Act</vt:lpstr>
      <vt:lpstr>What’s Really at Stake </vt:lpstr>
      <vt:lpstr>Our New Strategic Direction: Zero Trust </vt:lpstr>
      <vt:lpstr>Our Plan: Three Critical Priorities </vt:lpstr>
      <vt:lpstr>The Results We Will See </vt:lpstr>
      <vt:lpstr>The Financial Case </vt:lpstr>
      <vt:lpstr>Our Path Forward: A 12-Month Roadmap </vt:lpstr>
      <vt:lpstr>Securing Your Approval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MIKIALE         TSEGAY STUDENT ID: 2426722  MODULE: NETWORK AND CYBER SECURITY ESSEENTIALS LECTURE: DR. KUWAME ASSA_AGYEI</dc:title>
  <dc:creator>Fresh</dc:creator>
  <cp:lastModifiedBy>Mikiale Tsegay (2426722)</cp:lastModifiedBy>
  <cp:revision>4</cp:revision>
  <dcterms:modified xsi:type="dcterms:W3CDTF">2025-12-19T15:45:16Z</dcterms:modified>
</cp:coreProperties>
</file>