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4"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5FC79"/>
    <a:srgbClr val="FF7E79"/>
    <a:srgbClr val="27EEE6"/>
    <a:srgbClr val="5DA147"/>
    <a:srgbClr val="C4765D"/>
    <a:srgbClr val="B882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31"/>
    <p:restoredTop sz="95833"/>
  </p:normalViewPr>
  <p:slideViewPr>
    <p:cSldViewPr snapToGrid="0">
      <p:cViewPr>
        <p:scale>
          <a:sx n="114" d="100"/>
          <a:sy n="114" d="100"/>
        </p:scale>
        <p:origin x="208" y="216"/>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28808-26D1-4F4B-96F4-F3082078DD61}"/>
              </a:ext>
            </a:extLst>
          </p:cNvPr>
          <p:cNvSpPr>
            <a:spLocks noGrp="1"/>
          </p:cNvSpPr>
          <p:nvPr>
            <p:ph type="ctrTitle"/>
          </p:nvPr>
        </p:nvSpPr>
        <p:spPr>
          <a:xfrm>
            <a:off x="1257008" y="1122362"/>
            <a:ext cx="8816632" cy="3571557"/>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52E0C639-B0CD-4365-98A9-C1E5FF6CF450}"/>
              </a:ext>
            </a:extLst>
          </p:cNvPr>
          <p:cNvSpPr>
            <a:spLocks noGrp="1"/>
          </p:cNvSpPr>
          <p:nvPr>
            <p:ph type="subTitle" idx="1"/>
          </p:nvPr>
        </p:nvSpPr>
        <p:spPr>
          <a:xfrm>
            <a:off x="1257008" y="5521960"/>
            <a:ext cx="8816632" cy="944879"/>
          </a:xfrm>
        </p:spPr>
        <p:txBody>
          <a:bodyPr anchor="ct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C6780C52-E6BB-4B27-B5D8-2D33B2497C56}"/>
              </a:ext>
            </a:extLst>
          </p:cNvPr>
          <p:cNvSpPr>
            <a:spLocks noGrp="1"/>
          </p:cNvSpPr>
          <p:nvPr>
            <p:ph type="dt" sz="half" idx="10"/>
          </p:nvPr>
        </p:nvSpPr>
        <p:spPr/>
        <p:txBody>
          <a:bodyPr/>
          <a:lstStyle/>
          <a:p>
            <a:fld id="{F6CCBF3A-D7FB-4B97-8FD5-6FFB20CB1E84}" type="datetimeFigureOut">
              <a:rPr lang="en-US" smtClean="0"/>
              <a:t>9/27/23</a:t>
            </a:fld>
            <a:endParaRPr lang="en-US" dirty="0"/>
          </a:p>
        </p:txBody>
      </p:sp>
      <p:sp>
        <p:nvSpPr>
          <p:cNvPr id="5" name="Footer Placeholder 4">
            <a:extLst>
              <a:ext uri="{FF2B5EF4-FFF2-40B4-BE49-F238E27FC236}">
                <a16:creationId xmlns:a16="http://schemas.microsoft.com/office/drawing/2014/main" id="{AF77C649-4A0C-4EF2-8FC1-2BCF0BF95D2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40E03F2-D0FE-49BB-8AEC-E99C4DB2D67D}"/>
              </a:ext>
            </a:extLst>
          </p:cNvPr>
          <p:cNvSpPr>
            <a:spLocks noGrp="1"/>
          </p:cNvSpPr>
          <p:nvPr>
            <p:ph type="sldNum" sz="quarter" idx="12"/>
          </p:nvPr>
        </p:nvSpPr>
        <p:spPr/>
        <p:txBody>
          <a:bodyPr/>
          <a:lstStyle/>
          <a:p>
            <a:fld id="{3109D357-8067-4A1F-97B2-93C5160B78D9}" type="slidenum">
              <a:rPr lang="en-US" smtClean="0"/>
              <a:t>‹#›</a:t>
            </a:fld>
            <a:endParaRPr lang="en-US" dirty="0"/>
          </a:p>
        </p:txBody>
      </p:sp>
      <p:cxnSp>
        <p:nvCxnSpPr>
          <p:cNvPr id="16" name="Straight Connector 15">
            <a:extLst>
              <a:ext uri="{FF2B5EF4-FFF2-40B4-BE49-F238E27FC236}">
                <a16:creationId xmlns:a16="http://schemas.microsoft.com/office/drawing/2014/main" id="{24A7CC8F-56A6-423D-B67A-8BA89D3EC911}"/>
              </a:ext>
            </a:extLst>
          </p:cNvPr>
          <p:cNvCxnSpPr>
            <a:cxnSpLocks/>
          </p:cNvCxnSpPr>
          <p:nvPr/>
        </p:nvCxnSpPr>
        <p:spPr>
          <a:xfrm flipH="1">
            <a:off x="4" y="5143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33454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05B5E-C545-4763-BA47-4C2C0FCA514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FA263F8-8E34-4910-BF7A-F1C5A99689D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6E74E5-D20D-4AB7-8D98-F336CE0ECCBE}"/>
              </a:ext>
            </a:extLst>
          </p:cNvPr>
          <p:cNvSpPr>
            <a:spLocks noGrp="1"/>
          </p:cNvSpPr>
          <p:nvPr>
            <p:ph type="dt" sz="half" idx="10"/>
          </p:nvPr>
        </p:nvSpPr>
        <p:spPr/>
        <p:txBody>
          <a:bodyPr/>
          <a:lstStyle/>
          <a:p>
            <a:fld id="{F6CCBF3A-D7FB-4B97-8FD5-6FFB20CB1E84}" type="datetimeFigureOut">
              <a:rPr lang="en-US" smtClean="0"/>
              <a:t>9/27/23</a:t>
            </a:fld>
            <a:endParaRPr lang="en-US" dirty="0"/>
          </a:p>
        </p:txBody>
      </p:sp>
      <p:sp>
        <p:nvSpPr>
          <p:cNvPr id="5" name="Footer Placeholder 4">
            <a:extLst>
              <a:ext uri="{FF2B5EF4-FFF2-40B4-BE49-F238E27FC236}">
                <a16:creationId xmlns:a16="http://schemas.microsoft.com/office/drawing/2014/main" id="{C79D23AA-8F22-4B09-8FAA-CD16E5D66C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4E8A028-A0C8-45E7-915E-B83FF59C9F18}"/>
              </a:ext>
            </a:extLst>
          </p:cNvPr>
          <p:cNvSpPr>
            <a:spLocks noGrp="1"/>
          </p:cNvSpPr>
          <p:nvPr>
            <p:ph type="sldNum" sz="quarter" idx="12"/>
          </p:nvPr>
        </p:nvSpPr>
        <p:spPr/>
        <p:txBody>
          <a:bodyPr/>
          <a:lstStyle/>
          <a:p>
            <a:fld id="{3109D357-8067-4A1F-97B2-93C5160B78D9}" type="slidenum">
              <a:rPr lang="en-US" smtClean="0"/>
              <a:t>‹#›</a:t>
            </a:fld>
            <a:endParaRPr lang="en-US" dirty="0"/>
          </a:p>
        </p:txBody>
      </p:sp>
    </p:spTree>
    <p:extLst>
      <p:ext uri="{BB962C8B-B14F-4D97-AF65-F5344CB8AC3E}">
        <p14:creationId xmlns:p14="http://schemas.microsoft.com/office/powerpoint/2010/main" val="3844439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9F01F-198D-4AAD-B4FB-AD3B44981ADD}"/>
              </a:ext>
            </a:extLst>
          </p:cNvPr>
          <p:cNvSpPr>
            <a:spLocks noGrp="1"/>
          </p:cNvSpPr>
          <p:nvPr>
            <p:ph type="title"/>
          </p:nvPr>
        </p:nvSpPr>
        <p:spPr>
          <a:xfrm>
            <a:off x="838200" y="838200"/>
            <a:ext cx="9438640" cy="4114800"/>
          </a:xfrm>
        </p:spPr>
        <p:txBody>
          <a:bodyPr anchor="t">
            <a:normAutofit/>
          </a:bodyPr>
          <a:lstStyle>
            <a:lvl1pPr>
              <a:defRPr sz="66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20BCC2B-311B-4FB6-B3A5-26F68055AE38}"/>
              </a:ext>
            </a:extLst>
          </p:cNvPr>
          <p:cNvSpPr>
            <a:spLocks noGrp="1"/>
          </p:cNvSpPr>
          <p:nvPr>
            <p:ph type="body" idx="1"/>
          </p:nvPr>
        </p:nvSpPr>
        <p:spPr>
          <a:xfrm>
            <a:off x="838200" y="5217160"/>
            <a:ext cx="9438640" cy="802640"/>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9CB73D-2D6B-4FA6-89A4-DCC89F80E0F1}"/>
              </a:ext>
            </a:extLst>
          </p:cNvPr>
          <p:cNvSpPr>
            <a:spLocks noGrp="1"/>
          </p:cNvSpPr>
          <p:nvPr>
            <p:ph type="dt" sz="half" idx="10"/>
          </p:nvPr>
        </p:nvSpPr>
        <p:spPr/>
        <p:txBody>
          <a:bodyPr/>
          <a:lstStyle/>
          <a:p>
            <a:fld id="{F6CCBF3A-D7FB-4B97-8FD5-6FFB20CB1E84}" type="datetimeFigureOut">
              <a:rPr lang="en-US" smtClean="0"/>
              <a:t>9/27/23</a:t>
            </a:fld>
            <a:endParaRPr lang="en-US" dirty="0"/>
          </a:p>
        </p:txBody>
      </p:sp>
      <p:sp>
        <p:nvSpPr>
          <p:cNvPr id="5" name="Footer Placeholder 4">
            <a:extLst>
              <a:ext uri="{FF2B5EF4-FFF2-40B4-BE49-F238E27FC236}">
                <a16:creationId xmlns:a16="http://schemas.microsoft.com/office/drawing/2014/main" id="{B6A0C188-FF43-44C1-A005-679168D5F05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1CD1188-DA27-47B2-8176-31193EEC4C28}"/>
              </a:ext>
            </a:extLst>
          </p:cNvPr>
          <p:cNvSpPr>
            <a:spLocks noGrp="1"/>
          </p:cNvSpPr>
          <p:nvPr>
            <p:ph type="sldNum" sz="quarter" idx="12"/>
          </p:nvPr>
        </p:nvSpPr>
        <p:spPr/>
        <p:txBody>
          <a:bodyPr/>
          <a:lstStyle/>
          <a:p>
            <a:fld id="{3109D357-8067-4A1F-97B2-93C5160B78D9}" type="slidenum">
              <a:rPr lang="en-US" smtClean="0"/>
              <a:t>‹#›</a:t>
            </a:fld>
            <a:endParaRPr lang="en-US" dirty="0"/>
          </a:p>
        </p:txBody>
      </p:sp>
    </p:spTree>
    <p:extLst>
      <p:ext uri="{BB962C8B-B14F-4D97-AF65-F5344CB8AC3E}">
        <p14:creationId xmlns:p14="http://schemas.microsoft.com/office/powerpoint/2010/main" val="29356876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B5A25-7E99-42A8-8D6D-648EFE2038F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0501DC-62B7-42BD-A941-D34E92719C32}"/>
              </a:ext>
            </a:extLst>
          </p:cNvPr>
          <p:cNvSpPr>
            <a:spLocks noGrp="1"/>
          </p:cNvSpPr>
          <p:nvPr>
            <p:ph sz="half" idx="1"/>
          </p:nvPr>
        </p:nvSpPr>
        <p:spPr>
          <a:xfrm>
            <a:off x="838200" y="2011679"/>
            <a:ext cx="5181600" cy="4165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3765C5C1-4FD4-4958-99A0-BDADECA336BD}"/>
              </a:ext>
            </a:extLst>
          </p:cNvPr>
          <p:cNvSpPr>
            <a:spLocks noGrp="1"/>
          </p:cNvSpPr>
          <p:nvPr>
            <p:ph sz="half" idx="2"/>
          </p:nvPr>
        </p:nvSpPr>
        <p:spPr>
          <a:xfrm>
            <a:off x="6172200" y="2011679"/>
            <a:ext cx="5181600" cy="4165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BD1B234-5D54-44E5-B41D-B205AAF50305}"/>
              </a:ext>
            </a:extLst>
          </p:cNvPr>
          <p:cNvSpPr>
            <a:spLocks noGrp="1"/>
          </p:cNvSpPr>
          <p:nvPr>
            <p:ph type="dt" sz="half" idx="10"/>
          </p:nvPr>
        </p:nvSpPr>
        <p:spPr/>
        <p:txBody>
          <a:bodyPr/>
          <a:lstStyle/>
          <a:p>
            <a:fld id="{F6CCBF3A-D7FB-4B97-8FD5-6FFB20CB1E84}" type="datetimeFigureOut">
              <a:rPr lang="en-US" smtClean="0"/>
              <a:t>9/27/23</a:t>
            </a:fld>
            <a:endParaRPr lang="en-US" dirty="0"/>
          </a:p>
        </p:txBody>
      </p:sp>
      <p:sp>
        <p:nvSpPr>
          <p:cNvPr id="6" name="Footer Placeholder 5">
            <a:extLst>
              <a:ext uri="{FF2B5EF4-FFF2-40B4-BE49-F238E27FC236}">
                <a16:creationId xmlns:a16="http://schemas.microsoft.com/office/drawing/2014/main" id="{0E67BCDB-6B96-45D6-B5E9-823A96EBD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D239C5F-F16F-4AFD-98D1-FA3BB96AF2CD}"/>
              </a:ext>
            </a:extLst>
          </p:cNvPr>
          <p:cNvSpPr>
            <a:spLocks noGrp="1"/>
          </p:cNvSpPr>
          <p:nvPr>
            <p:ph type="sldNum" sz="quarter" idx="12"/>
          </p:nvPr>
        </p:nvSpPr>
        <p:spPr/>
        <p:txBody>
          <a:bodyPr/>
          <a:lstStyle/>
          <a:p>
            <a:fld id="{3109D357-8067-4A1F-97B2-93C5160B78D9}" type="slidenum">
              <a:rPr lang="en-US" smtClean="0"/>
              <a:t>‹#›</a:t>
            </a:fld>
            <a:endParaRPr lang="en-US" dirty="0"/>
          </a:p>
        </p:txBody>
      </p:sp>
    </p:spTree>
    <p:extLst>
      <p:ext uri="{BB962C8B-B14F-4D97-AF65-F5344CB8AC3E}">
        <p14:creationId xmlns:p14="http://schemas.microsoft.com/office/powerpoint/2010/main" val="36575963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44C1F-0040-4BBF-81A6-FD2E30637B0C}"/>
              </a:ext>
            </a:extLst>
          </p:cNvPr>
          <p:cNvSpPr>
            <a:spLocks noGrp="1"/>
          </p:cNvSpPr>
          <p:nvPr>
            <p:ph type="title"/>
          </p:nvPr>
        </p:nvSpPr>
        <p:spPr>
          <a:xfrm>
            <a:off x="839788" y="379780"/>
            <a:ext cx="10515600"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E2894A7-1DA1-44C1-8ED0-716279430690}"/>
              </a:ext>
            </a:extLst>
          </p:cNvPr>
          <p:cNvSpPr>
            <a:spLocks noGrp="1"/>
          </p:cNvSpPr>
          <p:nvPr>
            <p:ph type="body" idx="1"/>
          </p:nvPr>
        </p:nvSpPr>
        <p:spPr>
          <a:xfrm>
            <a:off x="839789" y="1824035"/>
            <a:ext cx="4997132" cy="681040"/>
          </a:xfrm>
        </p:spPr>
        <p:txBody>
          <a:bodyPr anchor="b"/>
          <a:lstStyle>
            <a:lvl1pPr marL="0" indent="0">
              <a:buNone/>
              <a:defRPr sz="2400" b="1" i="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09AB945-31E2-4B60-9076-CBB8F8594949}"/>
              </a:ext>
            </a:extLst>
          </p:cNvPr>
          <p:cNvSpPr>
            <a:spLocks noGrp="1"/>
          </p:cNvSpPr>
          <p:nvPr>
            <p:ph sz="half" idx="2"/>
          </p:nvPr>
        </p:nvSpPr>
        <p:spPr>
          <a:xfrm>
            <a:off x="839789" y="2505075"/>
            <a:ext cx="499713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771B3EA-2E84-4B8B-A104-81BD577424AD}"/>
              </a:ext>
            </a:extLst>
          </p:cNvPr>
          <p:cNvSpPr>
            <a:spLocks noGrp="1"/>
          </p:cNvSpPr>
          <p:nvPr>
            <p:ph type="body" sz="quarter" idx="3"/>
          </p:nvPr>
        </p:nvSpPr>
        <p:spPr>
          <a:xfrm>
            <a:off x="6355080" y="1824035"/>
            <a:ext cx="5000308" cy="681040"/>
          </a:xfrm>
        </p:spPr>
        <p:txBody>
          <a:bodyPr anchor="b"/>
          <a:lstStyle>
            <a:lvl1pPr marL="0" indent="0">
              <a:buNone/>
              <a:defRPr sz="2400" b="1" i="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8511AB8-302C-476E-B80A-AA739911E304}"/>
              </a:ext>
            </a:extLst>
          </p:cNvPr>
          <p:cNvSpPr>
            <a:spLocks noGrp="1"/>
          </p:cNvSpPr>
          <p:nvPr>
            <p:ph sz="quarter" idx="4"/>
          </p:nvPr>
        </p:nvSpPr>
        <p:spPr>
          <a:xfrm>
            <a:off x="6355080" y="2505075"/>
            <a:ext cx="500030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B47C29-FE34-4E6E-9921-78C54673AAD9}"/>
              </a:ext>
            </a:extLst>
          </p:cNvPr>
          <p:cNvSpPr>
            <a:spLocks noGrp="1"/>
          </p:cNvSpPr>
          <p:nvPr>
            <p:ph type="dt" sz="half" idx="10"/>
          </p:nvPr>
        </p:nvSpPr>
        <p:spPr/>
        <p:txBody>
          <a:bodyPr/>
          <a:lstStyle/>
          <a:p>
            <a:fld id="{F6CCBF3A-D7FB-4B97-8FD5-6FFB20CB1E84}" type="datetimeFigureOut">
              <a:rPr lang="en-US" smtClean="0"/>
              <a:t>9/27/23</a:t>
            </a:fld>
            <a:endParaRPr lang="en-US" dirty="0"/>
          </a:p>
        </p:txBody>
      </p:sp>
      <p:sp>
        <p:nvSpPr>
          <p:cNvPr id="8" name="Footer Placeholder 7">
            <a:extLst>
              <a:ext uri="{FF2B5EF4-FFF2-40B4-BE49-F238E27FC236}">
                <a16:creationId xmlns:a16="http://schemas.microsoft.com/office/drawing/2014/main" id="{3CF6B420-A9CE-4BB6-A653-5C3ABC7D677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B21DF8FE-1179-4798-B16D-AF1DFA266D4D}"/>
              </a:ext>
            </a:extLst>
          </p:cNvPr>
          <p:cNvSpPr>
            <a:spLocks noGrp="1"/>
          </p:cNvSpPr>
          <p:nvPr>
            <p:ph type="sldNum" sz="quarter" idx="12"/>
          </p:nvPr>
        </p:nvSpPr>
        <p:spPr/>
        <p:txBody>
          <a:bodyPr/>
          <a:lstStyle/>
          <a:p>
            <a:fld id="{3109D357-8067-4A1F-97B2-93C5160B78D9}" type="slidenum">
              <a:rPr lang="en-US" smtClean="0"/>
              <a:t>‹#›</a:t>
            </a:fld>
            <a:endParaRPr lang="en-US" dirty="0"/>
          </a:p>
        </p:txBody>
      </p:sp>
    </p:spTree>
    <p:extLst>
      <p:ext uri="{BB962C8B-B14F-4D97-AF65-F5344CB8AC3E}">
        <p14:creationId xmlns:p14="http://schemas.microsoft.com/office/powerpoint/2010/main" val="1712275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66F1A-0A68-4048-808F-CD7A9F3B0846}"/>
              </a:ext>
            </a:extLst>
          </p:cNvPr>
          <p:cNvSpPr>
            <a:spLocks noGrp="1"/>
          </p:cNvSpPr>
          <p:nvPr>
            <p:ph type="title"/>
          </p:nvPr>
        </p:nvSpPr>
        <p:spPr>
          <a:xfrm>
            <a:off x="838200" y="999592"/>
            <a:ext cx="10515600" cy="1573223"/>
          </a:xfrm>
        </p:spPr>
        <p:txBody>
          <a:bodyPr anchor="t"/>
          <a:lstStyle/>
          <a:p>
            <a:r>
              <a:rPr lang="en-US"/>
              <a:t>Click to edit Master title style</a:t>
            </a:r>
            <a:endParaRPr lang="en-US" dirty="0"/>
          </a:p>
        </p:txBody>
      </p:sp>
      <p:sp>
        <p:nvSpPr>
          <p:cNvPr id="3" name="Date Placeholder 2">
            <a:extLst>
              <a:ext uri="{FF2B5EF4-FFF2-40B4-BE49-F238E27FC236}">
                <a16:creationId xmlns:a16="http://schemas.microsoft.com/office/drawing/2014/main" id="{28ACB3E6-5365-48F5-8D2A-0B002BA357E3}"/>
              </a:ext>
            </a:extLst>
          </p:cNvPr>
          <p:cNvSpPr>
            <a:spLocks noGrp="1"/>
          </p:cNvSpPr>
          <p:nvPr>
            <p:ph type="dt" sz="half" idx="10"/>
          </p:nvPr>
        </p:nvSpPr>
        <p:spPr/>
        <p:txBody>
          <a:bodyPr/>
          <a:lstStyle/>
          <a:p>
            <a:fld id="{F6CCBF3A-D7FB-4B97-8FD5-6FFB20CB1E84}" type="datetimeFigureOut">
              <a:rPr lang="en-US" smtClean="0"/>
              <a:t>9/27/23</a:t>
            </a:fld>
            <a:endParaRPr lang="en-US" dirty="0"/>
          </a:p>
        </p:txBody>
      </p:sp>
      <p:sp>
        <p:nvSpPr>
          <p:cNvPr id="4" name="Footer Placeholder 3">
            <a:extLst>
              <a:ext uri="{FF2B5EF4-FFF2-40B4-BE49-F238E27FC236}">
                <a16:creationId xmlns:a16="http://schemas.microsoft.com/office/drawing/2014/main" id="{FF7D8EE9-4D97-4B2F-8D38-41CB9EE7745D}"/>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412C5952-0A27-4FAB-A3FD-12003787676B}"/>
              </a:ext>
            </a:extLst>
          </p:cNvPr>
          <p:cNvSpPr>
            <a:spLocks noGrp="1"/>
          </p:cNvSpPr>
          <p:nvPr>
            <p:ph type="sldNum" sz="quarter" idx="12"/>
          </p:nvPr>
        </p:nvSpPr>
        <p:spPr/>
        <p:txBody>
          <a:bodyPr/>
          <a:lstStyle/>
          <a:p>
            <a:fld id="{3109D357-8067-4A1F-97B2-93C5160B78D9}" type="slidenum">
              <a:rPr lang="en-US" smtClean="0"/>
              <a:t>‹#›</a:t>
            </a:fld>
            <a:endParaRPr lang="en-US" dirty="0"/>
          </a:p>
        </p:txBody>
      </p:sp>
    </p:spTree>
    <p:extLst>
      <p:ext uri="{BB962C8B-B14F-4D97-AF65-F5344CB8AC3E}">
        <p14:creationId xmlns:p14="http://schemas.microsoft.com/office/powerpoint/2010/main" val="2730938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3D08427-909D-4679-9192-BC99557A7D06}"/>
              </a:ext>
            </a:extLst>
          </p:cNvPr>
          <p:cNvSpPr>
            <a:spLocks noGrp="1"/>
          </p:cNvSpPr>
          <p:nvPr>
            <p:ph type="dt" sz="half" idx="10"/>
          </p:nvPr>
        </p:nvSpPr>
        <p:spPr/>
        <p:txBody>
          <a:bodyPr/>
          <a:lstStyle/>
          <a:p>
            <a:fld id="{F6CCBF3A-D7FB-4B97-8FD5-6FFB20CB1E84}" type="datetimeFigureOut">
              <a:rPr lang="en-US" smtClean="0"/>
              <a:t>9/27/23</a:t>
            </a:fld>
            <a:endParaRPr lang="en-US" dirty="0"/>
          </a:p>
        </p:txBody>
      </p:sp>
      <p:sp>
        <p:nvSpPr>
          <p:cNvPr id="3" name="Footer Placeholder 2">
            <a:extLst>
              <a:ext uri="{FF2B5EF4-FFF2-40B4-BE49-F238E27FC236}">
                <a16:creationId xmlns:a16="http://schemas.microsoft.com/office/drawing/2014/main" id="{508E39A6-1E09-42B5-85B4-7E8B5AB2AE7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8938940-01DD-4C97-8649-E01C3B0EDF7C}"/>
              </a:ext>
            </a:extLst>
          </p:cNvPr>
          <p:cNvSpPr>
            <a:spLocks noGrp="1"/>
          </p:cNvSpPr>
          <p:nvPr>
            <p:ph type="sldNum" sz="quarter" idx="12"/>
          </p:nvPr>
        </p:nvSpPr>
        <p:spPr/>
        <p:txBody>
          <a:bodyPr/>
          <a:lstStyle/>
          <a:p>
            <a:fld id="{3109D357-8067-4A1F-97B2-93C5160B78D9}" type="slidenum">
              <a:rPr lang="en-US" smtClean="0"/>
              <a:t>‹#›</a:t>
            </a:fld>
            <a:endParaRPr lang="en-US" dirty="0"/>
          </a:p>
        </p:txBody>
      </p:sp>
    </p:spTree>
    <p:extLst>
      <p:ext uri="{BB962C8B-B14F-4D97-AF65-F5344CB8AC3E}">
        <p14:creationId xmlns:p14="http://schemas.microsoft.com/office/powerpoint/2010/main" val="2150987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93B3D-D568-40B4-A73A-1C8EA9ABB098}"/>
              </a:ext>
            </a:extLst>
          </p:cNvPr>
          <p:cNvSpPr>
            <a:spLocks noGrp="1"/>
          </p:cNvSpPr>
          <p:nvPr>
            <p:ph type="title"/>
          </p:nvPr>
        </p:nvSpPr>
        <p:spPr>
          <a:xfrm>
            <a:off x="839789" y="457200"/>
            <a:ext cx="3691818" cy="17018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D586EB3-917A-43B7-85BB-D00B5D2F07E4}"/>
              </a:ext>
            </a:extLst>
          </p:cNvPr>
          <p:cNvSpPr>
            <a:spLocks noGrp="1"/>
          </p:cNvSpPr>
          <p:nvPr>
            <p:ph idx="1"/>
          </p:nvPr>
        </p:nvSpPr>
        <p:spPr>
          <a:xfrm>
            <a:off x="5514798" y="987425"/>
            <a:ext cx="5840589" cy="50323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87AC029-3BC1-4637-A7F9-BC786DC26A38}"/>
              </a:ext>
            </a:extLst>
          </p:cNvPr>
          <p:cNvSpPr>
            <a:spLocks noGrp="1"/>
          </p:cNvSpPr>
          <p:nvPr>
            <p:ph type="body" sz="half" idx="2"/>
          </p:nvPr>
        </p:nvSpPr>
        <p:spPr>
          <a:xfrm>
            <a:off x="839789" y="2372360"/>
            <a:ext cx="3691817" cy="349662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90B948-89C5-4AC5-B7A0-17136F5C5A6A}"/>
              </a:ext>
            </a:extLst>
          </p:cNvPr>
          <p:cNvSpPr>
            <a:spLocks noGrp="1"/>
          </p:cNvSpPr>
          <p:nvPr>
            <p:ph type="dt" sz="half" idx="10"/>
          </p:nvPr>
        </p:nvSpPr>
        <p:spPr/>
        <p:txBody>
          <a:bodyPr/>
          <a:lstStyle/>
          <a:p>
            <a:fld id="{F6CCBF3A-D7FB-4B97-8FD5-6FFB20CB1E84}" type="datetimeFigureOut">
              <a:rPr lang="en-US" smtClean="0"/>
              <a:t>9/27/23</a:t>
            </a:fld>
            <a:endParaRPr lang="en-US" dirty="0"/>
          </a:p>
        </p:txBody>
      </p:sp>
      <p:sp>
        <p:nvSpPr>
          <p:cNvPr id="6" name="Footer Placeholder 5">
            <a:extLst>
              <a:ext uri="{FF2B5EF4-FFF2-40B4-BE49-F238E27FC236}">
                <a16:creationId xmlns:a16="http://schemas.microsoft.com/office/drawing/2014/main" id="{F3A6C8C5-652F-46CB-BD26-E262B057FA1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7FB50CB-E91F-4B71-81F0-800F2B51A344}"/>
              </a:ext>
            </a:extLst>
          </p:cNvPr>
          <p:cNvSpPr>
            <a:spLocks noGrp="1"/>
          </p:cNvSpPr>
          <p:nvPr>
            <p:ph type="sldNum" sz="quarter" idx="12"/>
          </p:nvPr>
        </p:nvSpPr>
        <p:spPr/>
        <p:txBody>
          <a:bodyPr/>
          <a:lstStyle/>
          <a:p>
            <a:fld id="{3109D357-8067-4A1F-97B2-93C5160B78D9}" type="slidenum">
              <a:rPr lang="en-US" smtClean="0"/>
              <a:t>‹#›</a:t>
            </a:fld>
            <a:endParaRPr lang="en-US" dirty="0"/>
          </a:p>
        </p:txBody>
      </p:sp>
      <p:cxnSp>
        <p:nvCxnSpPr>
          <p:cNvPr id="8" name="Straight Connector 7">
            <a:extLst>
              <a:ext uri="{FF2B5EF4-FFF2-40B4-BE49-F238E27FC236}">
                <a16:creationId xmlns:a16="http://schemas.microsoft.com/office/drawing/2014/main" id="{8B69B885-FDB8-4C62-A285-A0CDC49A6B0C}"/>
              </a:ext>
            </a:extLst>
          </p:cNvPr>
          <p:cNvCxnSpPr>
            <a:cxnSpLocks/>
          </p:cNvCxnSpPr>
          <p:nvPr/>
        </p:nvCxnSpPr>
        <p:spPr>
          <a:xfrm>
            <a:off x="5023202"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0403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F941E-6445-4840-81AE-104EF7A4F7E9}"/>
              </a:ext>
            </a:extLst>
          </p:cNvPr>
          <p:cNvSpPr>
            <a:spLocks noGrp="1"/>
          </p:cNvSpPr>
          <p:nvPr>
            <p:ph type="title"/>
          </p:nvPr>
        </p:nvSpPr>
        <p:spPr>
          <a:xfrm>
            <a:off x="839789" y="457200"/>
            <a:ext cx="3696652" cy="17018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B3F8B866-E32B-4AE7-AEF3-6974AE3288F3}"/>
              </a:ext>
            </a:extLst>
          </p:cNvPr>
          <p:cNvSpPr>
            <a:spLocks noGrp="1"/>
          </p:cNvSpPr>
          <p:nvPr>
            <p:ph type="pic" idx="1"/>
          </p:nvPr>
        </p:nvSpPr>
        <p:spPr>
          <a:xfrm>
            <a:off x="5786120" y="838200"/>
            <a:ext cx="5603238" cy="51815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DE2ABB7A-E157-499A-B224-C2313181F569}"/>
              </a:ext>
            </a:extLst>
          </p:cNvPr>
          <p:cNvSpPr>
            <a:spLocks noGrp="1"/>
          </p:cNvSpPr>
          <p:nvPr>
            <p:ph type="body" sz="half" idx="2"/>
          </p:nvPr>
        </p:nvSpPr>
        <p:spPr>
          <a:xfrm>
            <a:off x="839789" y="2367280"/>
            <a:ext cx="3696652" cy="350170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C77283-E2B8-405E-BB6E-9F121140E506}"/>
              </a:ext>
            </a:extLst>
          </p:cNvPr>
          <p:cNvSpPr>
            <a:spLocks noGrp="1"/>
          </p:cNvSpPr>
          <p:nvPr>
            <p:ph type="dt" sz="half" idx="10"/>
          </p:nvPr>
        </p:nvSpPr>
        <p:spPr/>
        <p:txBody>
          <a:bodyPr/>
          <a:lstStyle/>
          <a:p>
            <a:fld id="{F6CCBF3A-D7FB-4B97-8FD5-6FFB20CB1E84}" type="datetimeFigureOut">
              <a:rPr lang="en-US" smtClean="0"/>
              <a:t>9/27/23</a:t>
            </a:fld>
            <a:endParaRPr lang="en-US" dirty="0"/>
          </a:p>
        </p:txBody>
      </p:sp>
      <p:sp>
        <p:nvSpPr>
          <p:cNvPr id="6" name="Footer Placeholder 5">
            <a:extLst>
              <a:ext uri="{FF2B5EF4-FFF2-40B4-BE49-F238E27FC236}">
                <a16:creationId xmlns:a16="http://schemas.microsoft.com/office/drawing/2014/main" id="{F9F21F05-EB94-417F-B19B-96FF3D9ECA4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AB7C3C7-B6DB-4064-8E66-9FB770C888ED}"/>
              </a:ext>
            </a:extLst>
          </p:cNvPr>
          <p:cNvSpPr>
            <a:spLocks noGrp="1"/>
          </p:cNvSpPr>
          <p:nvPr>
            <p:ph type="sldNum" sz="quarter" idx="12"/>
          </p:nvPr>
        </p:nvSpPr>
        <p:spPr/>
        <p:txBody>
          <a:bodyPr/>
          <a:lstStyle/>
          <a:p>
            <a:fld id="{3109D357-8067-4A1F-97B2-93C5160B78D9}" type="slidenum">
              <a:rPr lang="en-US" smtClean="0"/>
              <a:t>‹#›</a:t>
            </a:fld>
            <a:endParaRPr lang="en-US" dirty="0"/>
          </a:p>
        </p:txBody>
      </p:sp>
      <p:cxnSp>
        <p:nvCxnSpPr>
          <p:cNvPr id="8" name="Straight Connector 7">
            <a:extLst>
              <a:ext uri="{FF2B5EF4-FFF2-40B4-BE49-F238E27FC236}">
                <a16:creationId xmlns:a16="http://schemas.microsoft.com/office/drawing/2014/main" id="{51E233FA-220A-423F-907E-5F81526A28A0}"/>
              </a:ext>
            </a:extLst>
          </p:cNvPr>
          <p:cNvCxnSpPr>
            <a:cxnSpLocks/>
          </p:cNvCxnSpPr>
          <p:nvPr/>
        </p:nvCxnSpPr>
        <p:spPr>
          <a:xfrm>
            <a:off x="5023202"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504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56D52-667C-4E67-9038-A0BDFD8CCD0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3E72AC-0272-475A-BD25-2AB7AC1DEFA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CFBFF2-9ECB-4CDD-87FA-9DD1F87BFDE9}"/>
              </a:ext>
            </a:extLst>
          </p:cNvPr>
          <p:cNvSpPr>
            <a:spLocks noGrp="1"/>
          </p:cNvSpPr>
          <p:nvPr>
            <p:ph type="dt" sz="half" idx="10"/>
          </p:nvPr>
        </p:nvSpPr>
        <p:spPr/>
        <p:txBody>
          <a:bodyPr/>
          <a:lstStyle/>
          <a:p>
            <a:fld id="{F6CCBF3A-D7FB-4B97-8FD5-6FFB20CB1E84}" type="datetimeFigureOut">
              <a:rPr lang="en-US" smtClean="0"/>
              <a:t>9/27/23</a:t>
            </a:fld>
            <a:endParaRPr lang="en-US" dirty="0"/>
          </a:p>
        </p:txBody>
      </p:sp>
      <p:sp>
        <p:nvSpPr>
          <p:cNvPr id="5" name="Footer Placeholder 4">
            <a:extLst>
              <a:ext uri="{FF2B5EF4-FFF2-40B4-BE49-F238E27FC236}">
                <a16:creationId xmlns:a16="http://schemas.microsoft.com/office/drawing/2014/main" id="{40AC12B3-DAF5-4BA7-A3A6-D0284716DB8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DF171AE-4A11-4035-A072-9AC4053FFA85}"/>
              </a:ext>
            </a:extLst>
          </p:cNvPr>
          <p:cNvSpPr>
            <a:spLocks noGrp="1"/>
          </p:cNvSpPr>
          <p:nvPr>
            <p:ph type="sldNum" sz="quarter" idx="12"/>
          </p:nvPr>
        </p:nvSpPr>
        <p:spPr/>
        <p:txBody>
          <a:bodyPr/>
          <a:lstStyle/>
          <a:p>
            <a:fld id="{3109D357-8067-4A1F-97B2-93C5160B78D9}" type="slidenum">
              <a:rPr lang="en-US" smtClean="0"/>
              <a:t>‹#›</a:t>
            </a:fld>
            <a:endParaRPr lang="en-US" dirty="0"/>
          </a:p>
        </p:txBody>
      </p:sp>
    </p:spTree>
    <p:extLst>
      <p:ext uri="{BB962C8B-B14F-4D97-AF65-F5344CB8AC3E}">
        <p14:creationId xmlns:p14="http://schemas.microsoft.com/office/powerpoint/2010/main" val="12986820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A52E95-2F50-48D3-B00E-4C259644E72E}"/>
              </a:ext>
            </a:extLst>
          </p:cNvPr>
          <p:cNvSpPr>
            <a:spLocks noGrp="1"/>
          </p:cNvSpPr>
          <p:nvPr>
            <p:ph type="title" orient="vert"/>
          </p:nvPr>
        </p:nvSpPr>
        <p:spPr>
          <a:xfrm>
            <a:off x="9050174" y="838199"/>
            <a:ext cx="2303626" cy="5338763"/>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2617C9B-4E02-49C8-B6DF-65ED3C990343}"/>
              </a:ext>
            </a:extLst>
          </p:cNvPr>
          <p:cNvSpPr>
            <a:spLocks noGrp="1"/>
          </p:cNvSpPr>
          <p:nvPr>
            <p:ph type="body" orient="vert" idx="1"/>
          </p:nvPr>
        </p:nvSpPr>
        <p:spPr>
          <a:xfrm>
            <a:off x="838200" y="838199"/>
            <a:ext cx="7734300" cy="5338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ECA10C-AC31-4D80-B78F-08E48CDCB7F2}"/>
              </a:ext>
            </a:extLst>
          </p:cNvPr>
          <p:cNvSpPr>
            <a:spLocks noGrp="1"/>
          </p:cNvSpPr>
          <p:nvPr>
            <p:ph type="dt" sz="half" idx="10"/>
          </p:nvPr>
        </p:nvSpPr>
        <p:spPr/>
        <p:txBody>
          <a:bodyPr/>
          <a:lstStyle/>
          <a:p>
            <a:fld id="{F6CCBF3A-D7FB-4B97-8FD5-6FFB20CB1E84}" type="datetimeFigureOut">
              <a:rPr lang="en-US" smtClean="0"/>
              <a:t>9/27/23</a:t>
            </a:fld>
            <a:endParaRPr lang="en-US" dirty="0"/>
          </a:p>
        </p:txBody>
      </p:sp>
      <p:sp>
        <p:nvSpPr>
          <p:cNvPr id="5" name="Footer Placeholder 4">
            <a:extLst>
              <a:ext uri="{FF2B5EF4-FFF2-40B4-BE49-F238E27FC236}">
                <a16:creationId xmlns:a16="http://schemas.microsoft.com/office/drawing/2014/main" id="{19AAB5B7-F312-4BC9-A5D3-72E065D1B9F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FC2E489-5442-4698-B6E3-3421A97C2834}"/>
              </a:ext>
            </a:extLst>
          </p:cNvPr>
          <p:cNvSpPr>
            <a:spLocks noGrp="1"/>
          </p:cNvSpPr>
          <p:nvPr>
            <p:ph type="sldNum" sz="quarter" idx="12"/>
          </p:nvPr>
        </p:nvSpPr>
        <p:spPr/>
        <p:txBody>
          <a:bodyPr/>
          <a:lstStyle/>
          <a:p>
            <a:fld id="{3109D357-8067-4A1F-97B2-93C5160B78D9}" type="slidenum">
              <a:rPr lang="en-US" smtClean="0"/>
              <a:t>‹#›</a:t>
            </a:fld>
            <a:endParaRPr lang="en-US" dirty="0"/>
          </a:p>
        </p:txBody>
      </p:sp>
      <p:cxnSp>
        <p:nvCxnSpPr>
          <p:cNvPr id="7" name="Straight Connector 6">
            <a:extLst>
              <a:ext uri="{FF2B5EF4-FFF2-40B4-BE49-F238E27FC236}">
                <a16:creationId xmlns:a16="http://schemas.microsoft.com/office/drawing/2014/main" id="{41F3A7E1-F157-4338-B7F7-9C0A2D60B7FF}"/>
              </a:ext>
            </a:extLst>
          </p:cNvPr>
          <p:cNvCxnSpPr>
            <a:cxnSpLocks/>
          </p:cNvCxnSpPr>
          <p:nvPr/>
        </p:nvCxnSpPr>
        <p:spPr>
          <a:xfrm>
            <a:off x="8811337"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79448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476A66-BE83-43F9-A28B-02DF7879AD52}"/>
              </a:ext>
            </a:extLst>
          </p:cNvPr>
          <p:cNvSpPr>
            <a:spLocks noGrp="1"/>
          </p:cNvSpPr>
          <p:nvPr>
            <p:ph type="title"/>
          </p:nvPr>
        </p:nvSpPr>
        <p:spPr>
          <a:xfrm>
            <a:off x="838200" y="584990"/>
            <a:ext cx="10515600" cy="1116811"/>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9D76E94-F276-4F0F-8DD9-B1F8A3198AE1}"/>
              </a:ext>
            </a:extLst>
          </p:cNvPr>
          <p:cNvSpPr>
            <a:spLocks noGrp="1"/>
          </p:cNvSpPr>
          <p:nvPr>
            <p:ph type="body" idx="1"/>
          </p:nvPr>
        </p:nvSpPr>
        <p:spPr>
          <a:xfrm>
            <a:off x="838200" y="2061469"/>
            <a:ext cx="10515600" cy="41148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4AD964E-3A2E-4DB9-B96A-EDE144A47BDC}"/>
              </a:ext>
            </a:extLst>
          </p:cNvPr>
          <p:cNvSpPr>
            <a:spLocks noGrp="1"/>
          </p:cNvSpPr>
          <p:nvPr>
            <p:ph type="dt" sz="half" idx="2"/>
          </p:nvPr>
        </p:nvSpPr>
        <p:spPr>
          <a:xfrm rot="5400000">
            <a:off x="10425981" y="4687095"/>
            <a:ext cx="2706690" cy="365125"/>
          </a:xfrm>
          <a:prstGeom prst="rect">
            <a:avLst/>
          </a:prstGeom>
        </p:spPr>
        <p:txBody>
          <a:bodyPr vert="horz" lIns="91440" tIns="45720" rIns="91440" bIns="45720" rtlCol="0" anchor="ctr"/>
          <a:lstStyle>
            <a:lvl1pPr algn="r">
              <a:defRPr sz="1000">
                <a:solidFill>
                  <a:schemeClr val="tx1"/>
                </a:solidFill>
              </a:defRPr>
            </a:lvl1pPr>
          </a:lstStyle>
          <a:p>
            <a:fld id="{F6CCBF3A-D7FB-4B97-8FD5-6FFB20CB1E84}" type="datetimeFigureOut">
              <a:rPr lang="en-US" smtClean="0"/>
              <a:t>9/27/23</a:t>
            </a:fld>
            <a:endParaRPr lang="en-US" dirty="0"/>
          </a:p>
        </p:txBody>
      </p:sp>
      <p:sp>
        <p:nvSpPr>
          <p:cNvPr id="5" name="Footer Placeholder 4">
            <a:extLst>
              <a:ext uri="{FF2B5EF4-FFF2-40B4-BE49-F238E27FC236}">
                <a16:creationId xmlns:a16="http://schemas.microsoft.com/office/drawing/2014/main" id="{0DACB382-EE11-430D-941A-DB76EEB7F2D5}"/>
              </a:ext>
            </a:extLst>
          </p:cNvPr>
          <p:cNvSpPr>
            <a:spLocks noGrp="1"/>
          </p:cNvSpPr>
          <p:nvPr>
            <p:ph type="ftr" sz="quarter" idx="3"/>
          </p:nvPr>
        </p:nvSpPr>
        <p:spPr>
          <a:xfrm rot="5400000">
            <a:off x="-1131161" y="1592957"/>
            <a:ext cx="2973522"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A3C562FE-ACD1-43F2-A3DE-5B11E10B7EA5}"/>
              </a:ext>
            </a:extLst>
          </p:cNvPr>
          <p:cNvSpPr>
            <a:spLocks noGrp="1"/>
          </p:cNvSpPr>
          <p:nvPr>
            <p:ph type="sldNum" sz="quarter" idx="4"/>
          </p:nvPr>
        </p:nvSpPr>
        <p:spPr>
          <a:xfrm>
            <a:off x="11512296" y="6356350"/>
            <a:ext cx="574620" cy="365125"/>
          </a:xfrm>
          <a:prstGeom prst="rect">
            <a:avLst/>
          </a:prstGeom>
        </p:spPr>
        <p:txBody>
          <a:bodyPr vert="horz" lIns="91440" tIns="45720" rIns="91440" bIns="45720" rtlCol="0" anchor="ctr"/>
          <a:lstStyle>
            <a:lvl1pPr algn="ctr">
              <a:defRPr sz="1000">
                <a:solidFill>
                  <a:schemeClr val="tx1"/>
                </a:solidFill>
              </a:defRPr>
            </a:lvl1pPr>
          </a:lstStyle>
          <a:p>
            <a:fld id="{3109D357-8067-4A1F-97B2-93C5160B78D9}" type="slidenum">
              <a:rPr lang="en-US" smtClean="0"/>
              <a:t>‹#›</a:t>
            </a:fld>
            <a:endParaRPr lang="en-US" dirty="0"/>
          </a:p>
        </p:txBody>
      </p:sp>
      <p:cxnSp>
        <p:nvCxnSpPr>
          <p:cNvPr id="13" name="Straight Connector 12">
            <a:extLst>
              <a:ext uri="{FF2B5EF4-FFF2-40B4-BE49-F238E27FC236}">
                <a16:creationId xmlns:a16="http://schemas.microsoft.com/office/drawing/2014/main" id="{1EB34A3B-1FD5-48FF-9982-1E64C864C01D}"/>
              </a:ext>
            </a:extLst>
          </p:cNvPr>
          <p:cNvCxnSpPr>
            <a:cxnSpLocks/>
          </p:cNvCxnSpPr>
          <p:nvPr/>
        </p:nvCxnSpPr>
        <p:spPr>
          <a:xfrm flipH="1">
            <a:off x="4" y="1824111"/>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5872525"/>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SzPct val="8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110000"/>
        </a:lnSpc>
        <a:spcBef>
          <a:spcPts val="500"/>
        </a:spcBef>
        <a:buSzPct val="80000"/>
        <a:buFont typeface="Goudy Old Style" panose="02020502050305020303" pitchFamily="18" charset="0"/>
        <a:buChar char="–"/>
        <a:defRPr sz="1800" i="1" kern="1200">
          <a:solidFill>
            <a:schemeClr val="tx1"/>
          </a:solidFill>
          <a:latin typeface="+mn-lt"/>
          <a:ea typeface="+mn-ea"/>
          <a:cs typeface="+mn-cs"/>
        </a:defRPr>
      </a:lvl2pPr>
      <a:lvl3pPr marL="822960" indent="-228600" algn="l" defTabSz="914400" rtl="0" eaLnBrk="1" latinLnBrk="0" hangingPunct="1">
        <a:lnSpc>
          <a:spcPct val="110000"/>
        </a:lnSpc>
        <a:spcBef>
          <a:spcPts val="500"/>
        </a:spcBef>
        <a:buSzPct val="80000"/>
        <a:buFont typeface="Arial" panose="020B0604020202020204" pitchFamily="34" charset="0"/>
        <a:buChar char="•"/>
        <a:defRPr sz="1600" kern="1200">
          <a:solidFill>
            <a:schemeClr val="tx1"/>
          </a:solidFill>
          <a:latin typeface="+mn-lt"/>
          <a:ea typeface="+mn-ea"/>
          <a:cs typeface="+mn-cs"/>
        </a:defRPr>
      </a:lvl3pPr>
      <a:lvl4pPr marL="1097280" indent="-228600" algn="l" defTabSz="914400" rtl="0" eaLnBrk="1" latinLnBrk="0" hangingPunct="1">
        <a:lnSpc>
          <a:spcPct val="110000"/>
        </a:lnSpc>
        <a:spcBef>
          <a:spcPts val="500"/>
        </a:spcBef>
        <a:buSzPct val="80000"/>
        <a:buFont typeface="Goudy Old Style" panose="02020502050305020303" pitchFamily="18" charset="0"/>
        <a:buChar char="–"/>
        <a:defRPr sz="1400" i="1" kern="1200">
          <a:solidFill>
            <a:schemeClr val="tx1"/>
          </a:solidFill>
          <a:latin typeface="+mn-lt"/>
          <a:ea typeface="+mn-ea"/>
          <a:cs typeface="+mn-cs"/>
        </a:defRPr>
      </a:lvl4pPr>
      <a:lvl5pPr marL="137160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sureself.eu/education/10-unbelievable-benefits-of-effective-communication-that-you-didnt-know" TargetMode="External"/><Relationship Id="rId3" Type="http://schemas.openxmlformats.org/officeDocument/2006/relationships/hyperlink" Target="https://www.coursera.org/articles/time-management-skills" TargetMode="External"/><Relationship Id="rId7" Type="http://schemas.openxmlformats.org/officeDocument/2006/relationships/hyperlink" Target="https://www.skillsyouneed.com/ips/communication-skills.html#:~:text=Communication%20skills%20are%20needed%20to,work%20well%20in%20a%20group" TargetMode="External"/><Relationship Id="rId2" Type="http://schemas.openxmlformats.org/officeDocument/2006/relationships/hyperlink" Target="https://sites.austincc.edu/student-skills-workshops/taking-effective-notes/benefits-of-notetaking/#:~:text=Notetaking%20keeps%20your%20body%20active,Emphasizes%20and%20organizes%20information" TargetMode="External"/><Relationship Id="rId1" Type="http://schemas.openxmlformats.org/officeDocument/2006/relationships/slideLayout" Target="../slideLayouts/slideLayout2.xml"/><Relationship Id="rId6" Type="http://schemas.openxmlformats.org/officeDocument/2006/relationships/hyperlink" Target="https://www.tonyrobbins.com/importance-time-management/time-management-skills/#:~:text=Time%20management%20skills%20include%20the,create%20happy%20customers%20&#8211;%20or%20guests" TargetMode="External"/><Relationship Id="rId5" Type="http://schemas.openxmlformats.org/officeDocument/2006/relationships/hyperlink" Target="https://summer.harvard.edu/blog/8-time-management-tips-for-students/" TargetMode="External"/><Relationship Id="rId10" Type="http://schemas.openxmlformats.org/officeDocument/2006/relationships/hyperlink" Target="https://www.student.unsw.edu.au/note-taking-skills" TargetMode="External"/><Relationship Id="rId4" Type="http://schemas.openxmlformats.org/officeDocument/2006/relationships/hyperlink" Target="https://resources.nu.edu/c.php?g=1096401&amp;p=9676111" TargetMode="External"/><Relationship Id="rId9" Type="http://schemas.openxmlformats.org/officeDocument/2006/relationships/hyperlink" Target="https://learningcenter.unc.edu/tips-and-tools/effective-note-taking-in-class/#:~:text=Good%20note%2Dtaking%20will%20improve,what%20you%20hear%20and%20se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3" name="Rectangle 52">
            <a:extLst>
              <a:ext uri="{FF2B5EF4-FFF2-40B4-BE49-F238E27FC236}">
                <a16:creationId xmlns:a16="http://schemas.microsoft.com/office/drawing/2014/main" id="{B0C74337-F798-4CD1-9E90-B3B0F02F33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8" name="Picture 3" descr="Connected sticks shaping polygons background">
            <a:extLst>
              <a:ext uri="{FF2B5EF4-FFF2-40B4-BE49-F238E27FC236}">
                <a16:creationId xmlns:a16="http://schemas.microsoft.com/office/drawing/2014/main" id="{7BCD189A-71F9-FDC4-676B-04D9C477EF9C}"/>
              </a:ext>
            </a:extLst>
          </p:cNvPr>
          <p:cNvPicPr>
            <a:picLocks noChangeAspect="1"/>
          </p:cNvPicPr>
          <p:nvPr/>
        </p:nvPicPr>
        <p:blipFill rotWithShape="1">
          <a:blip r:embed="rId2"/>
          <a:srcRect t="7865" b="7865"/>
          <a:stretch/>
        </p:blipFill>
        <p:spPr>
          <a:xfrm>
            <a:off x="-10476" y="33571"/>
            <a:ext cx="12191980" cy="6857990"/>
          </a:xfrm>
          <a:prstGeom prst="rect">
            <a:avLst/>
          </a:prstGeom>
        </p:spPr>
      </p:pic>
      <p:sp>
        <p:nvSpPr>
          <p:cNvPr id="55" name="Freeform: Shape 54">
            <a:extLst>
              <a:ext uri="{FF2B5EF4-FFF2-40B4-BE49-F238E27FC236}">
                <a16:creationId xmlns:a16="http://schemas.microsoft.com/office/drawing/2014/main" id="{EECEA1A6-FCA1-4F7F-9AE5-A9F724626A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008076" y="-1045751"/>
            <a:ext cx="6154876" cy="9664323"/>
          </a:xfrm>
          <a:custGeom>
            <a:avLst/>
            <a:gdLst>
              <a:gd name="connsiteX0" fmla="*/ 6154876 w 6154876"/>
              <a:gd name="connsiteY0" fmla="*/ 4832162 h 9664323"/>
              <a:gd name="connsiteX1" fmla="*/ 1322715 w 6154876"/>
              <a:gd name="connsiteY1" fmla="*/ 9664323 h 9664323"/>
              <a:gd name="connsiteX2" fmla="*/ 0 w 6154876"/>
              <a:gd name="connsiteY2" fmla="*/ 9664323 h 9664323"/>
              <a:gd name="connsiteX3" fmla="*/ 1 w 6154876"/>
              <a:gd name="connsiteY3" fmla="*/ 0 h 9664323"/>
              <a:gd name="connsiteX4" fmla="*/ 1322715 w 6154876"/>
              <a:gd name="connsiteY4" fmla="*/ 0 h 9664323"/>
              <a:gd name="connsiteX5" fmla="*/ 6154876 w 6154876"/>
              <a:gd name="connsiteY5" fmla="*/ 4832162 h 9664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54876" h="9664323">
                <a:moveTo>
                  <a:pt x="6154876" y="4832162"/>
                </a:moveTo>
                <a:cubicBezTo>
                  <a:pt x="6154876" y="7500890"/>
                  <a:pt x="3991443" y="9664324"/>
                  <a:pt x="1322715" y="9664323"/>
                </a:cubicBezTo>
                <a:lnTo>
                  <a:pt x="0" y="9664323"/>
                </a:lnTo>
                <a:lnTo>
                  <a:pt x="1" y="0"/>
                </a:lnTo>
                <a:lnTo>
                  <a:pt x="1322715" y="0"/>
                </a:lnTo>
                <a:cubicBezTo>
                  <a:pt x="3991443" y="0"/>
                  <a:pt x="6154876" y="2163433"/>
                  <a:pt x="6154876" y="4832162"/>
                </a:cubicBezTo>
                <a:close/>
              </a:path>
            </a:pathLst>
          </a:cu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Rectangle 4">
            <a:extLst>
              <a:ext uri="{FF2B5EF4-FFF2-40B4-BE49-F238E27FC236}">
                <a16:creationId xmlns:a16="http://schemas.microsoft.com/office/drawing/2014/main" id="{A814A363-A7D3-3328-C2B0-64971DD4475A}"/>
              </a:ext>
            </a:extLst>
          </p:cNvPr>
          <p:cNvSpPr/>
          <p:nvPr/>
        </p:nvSpPr>
        <p:spPr>
          <a:xfrm>
            <a:off x="0" y="599415"/>
            <a:ext cx="4245650" cy="5388288"/>
          </a:xfrm>
          <a:prstGeom prst="rect">
            <a:avLst/>
          </a:prstGeom>
          <a:solidFill>
            <a:srgbClr val="C4765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2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p>
          <a:p>
            <a:endParaRPr lang="en-US" sz="900" u="sng" dirty="0">
              <a:latin typeface="Arial" panose="020B0604020202020204" pitchFamily="34" charset="0"/>
              <a:cs typeface="Arial" panose="020B0604020202020204" pitchFamily="34" charset="0"/>
            </a:endParaRPr>
          </a:p>
          <a:p>
            <a:endParaRPr lang="en-US" sz="900" u="sng" dirty="0">
              <a:latin typeface="Arial" panose="020B0604020202020204" pitchFamily="34" charset="0"/>
              <a:cs typeface="Arial" panose="020B0604020202020204" pitchFamily="34" charset="0"/>
            </a:endParaRPr>
          </a:p>
          <a:p>
            <a:endParaRPr lang="en-US" sz="900" u="sng" dirty="0">
              <a:latin typeface="Arial" panose="020B0604020202020204" pitchFamily="34" charset="0"/>
              <a:cs typeface="Arial" panose="020B0604020202020204" pitchFamily="34" charset="0"/>
            </a:endParaRPr>
          </a:p>
          <a:p>
            <a:endParaRPr lang="en-US" sz="900" u="sng" dirty="0">
              <a:latin typeface="Arial" panose="020B0604020202020204" pitchFamily="34" charset="0"/>
              <a:cs typeface="Arial" panose="020B0604020202020204" pitchFamily="34" charset="0"/>
            </a:endParaRPr>
          </a:p>
          <a:p>
            <a:endParaRPr lang="en-US" sz="900" u="sng" dirty="0">
              <a:latin typeface="Arial" panose="020B0604020202020204" pitchFamily="34" charset="0"/>
              <a:cs typeface="Arial" panose="020B0604020202020204" pitchFamily="34" charset="0"/>
            </a:endParaRPr>
          </a:p>
          <a:p>
            <a:endParaRPr lang="en-US" sz="900" u="sng" dirty="0">
              <a:latin typeface="Arial" panose="020B0604020202020204" pitchFamily="34" charset="0"/>
              <a:cs typeface="Arial" panose="020B0604020202020204" pitchFamily="34" charset="0"/>
            </a:endParaRPr>
          </a:p>
          <a:p>
            <a:endParaRPr lang="en-US" sz="900" u="sng" dirty="0">
              <a:latin typeface="Arial" panose="020B0604020202020204" pitchFamily="34" charset="0"/>
              <a:cs typeface="Arial" panose="020B0604020202020204" pitchFamily="34" charset="0"/>
            </a:endParaRPr>
          </a:p>
          <a:p>
            <a:pPr>
              <a:lnSpc>
                <a:spcPct val="150000"/>
              </a:lnSpc>
            </a:pPr>
            <a:endParaRPr lang="en-US" sz="900" u="sng" dirty="0">
              <a:latin typeface="Times" pitchFamily="2" charset="0"/>
              <a:cs typeface="Arial" panose="020B0604020202020204" pitchFamily="34" charset="0"/>
            </a:endParaRPr>
          </a:p>
          <a:p>
            <a:pPr>
              <a:lnSpc>
                <a:spcPct val="150000"/>
              </a:lnSpc>
            </a:pPr>
            <a:endParaRPr lang="en-US" sz="900" u="sng" dirty="0">
              <a:latin typeface="Times" pitchFamily="2" charset="0"/>
              <a:cs typeface="Arial" panose="020B0604020202020204" pitchFamily="34" charset="0"/>
            </a:endParaRPr>
          </a:p>
          <a:p>
            <a:pPr>
              <a:lnSpc>
                <a:spcPct val="150000"/>
              </a:lnSpc>
            </a:pPr>
            <a:endParaRPr lang="en-US" sz="900" u="sng" dirty="0">
              <a:latin typeface="Times" pitchFamily="2" charset="0"/>
              <a:cs typeface="Arial" panose="020B0604020202020204" pitchFamily="34" charset="0"/>
            </a:endParaRPr>
          </a:p>
          <a:p>
            <a:pPr>
              <a:lnSpc>
                <a:spcPct val="150000"/>
              </a:lnSpc>
            </a:pPr>
            <a:r>
              <a:rPr lang="en-US" sz="900" u="sng" dirty="0">
                <a:solidFill>
                  <a:schemeClr val="tx1"/>
                </a:solidFill>
                <a:latin typeface="Times" pitchFamily="2" charset="0"/>
                <a:cs typeface="Arial" panose="020B0604020202020204" pitchFamily="34" charset="0"/>
              </a:rPr>
              <a:t>Time Management.</a:t>
            </a:r>
          </a:p>
          <a:p>
            <a:pPr algn="l" rtl="0">
              <a:lnSpc>
                <a:spcPct val="150000"/>
              </a:lnSpc>
              <a:spcBef>
                <a:spcPts val="0"/>
              </a:spcBef>
              <a:spcAft>
                <a:spcPts val="0"/>
              </a:spcAft>
            </a:pPr>
            <a:r>
              <a:rPr lang="en-GB" sz="900" i="0" u="none" strike="noStrike" dirty="0">
                <a:solidFill>
                  <a:srgbClr val="000000"/>
                </a:solidFill>
                <a:effectLst/>
                <a:latin typeface="Times" pitchFamily="2" charset="0"/>
              </a:rPr>
              <a:t>Coursera, (2023) states that making optimal use of your time is the art of time management. As a result, you are able to effectively and efficiently finish the chores and activities you need to do in the allotted period of time. Prioritizing your to-do list is another time management technique that will help you finish urgent or vital chores before moving on to others. There are 7 essential skills of time management; prioritization, goal setting, planning, delegation, setting boundaries, focus and automation.</a:t>
            </a:r>
          </a:p>
          <a:p>
            <a:pPr algn="l" rtl="0">
              <a:lnSpc>
                <a:spcPct val="150000"/>
              </a:lnSpc>
              <a:spcBef>
                <a:spcPts val="0"/>
              </a:spcBef>
              <a:spcAft>
                <a:spcPts val="0"/>
              </a:spcAft>
            </a:pPr>
            <a:r>
              <a:rPr lang="en-GB" sz="900" i="0" u="none" strike="noStrike" dirty="0">
                <a:solidFill>
                  <a:srgbClr val="000000"/>
                </a:solidFill>
                <a:effectLst/>
                <a:latin typeface="Times" pitchFamily="2" charset="0"/>
              </a:rPr>
              <a:t> </a:t>
            </a:r>
          </a:p>
          <a:p>
            <a:pPr algn="l" rtl="0">
              <a:lnSpc>
                <a:spcPct val="150000"/>
              </a:lnSpc>
              <a:spcBef>
                <a:spcPts val="0"/>
              </a:spcBef>
              <a:spcAft>
                <a:spcPts val="0"/>
              </a:spcAft>
            </a:pPr>
            <a:r>
              <a:rPr lang="en-GB" sz="900" i="0" u="none" strike="noStrike" dirty="0">
                <a:solidFill>
                  <a:srgbClr val="000000"/>
                </a:solidFill>
                <a:effectLst/>
                <a:latin typeface="Times" pitchFamily="2" charset="0"/>
              </a:rPr>
              <a:t>Robbins, (2023) agrees with Coursera, (2023) as they both explain the importance of some skills of time management such as delegation, prioritizing, focus and many more. </a:t>
            </a:r>
          </a:p>
          <a:p>
            <a:pPr algn="l" rtl="0">
              <a:lnSpc>
                <a:spcPct val="150000"/>
              </a:lnSpc>
              <a:spcBef>
                <a:spcPts val="0"/>
              </a:spcBef>
              <a:spcAft>
                <a:spcPts val="0"/>
              </a:spcAft>
            </a:pPr>
            <a:br>
              <a:rPr lang="en-GB" sz="900" i="0" u="none" strike="noStrike" dirty="0">
                <a:solidFill>
                  <a:srgbClr val="000000"/>
                </a:solidFill>
                <a:effectLst/>
                <a:latin typeface="Times" pitchFamily="2" charset="0"/>
              </a:rPr>
            </a:br>
            <a:r>
              <a:rPr lang="en-GB" sz="900" i="0" u="none" strike="noStrike" dirty="0">
                <a:solidFill>
                  <a:srgbClr val="000000"/>
                </a:solidFill>
                <a:effectLst/>
                <a:latin typeface="Times" pitchFamily="2" charset="0"/>
              </a:rPr>
              <a:t>Herrity, (2021) points out that there are many advantages with time management. Here are the 12 techniques;</a:t>
            </a:r>
          </a:p>
          <a:p>
            <a:pPr algn="l" rtl="0">
              <a:lnSpc>
                <a:spcPct val="150000"/>
              </a:lnSpc>
              <a:spcBef>
                <a:spcPts val="0"/>
              </a:spcBef>
              <a:spcAft>
                <a:spcPts val="0"/>
              </a:spcAft>
            </a:pPr>
            <a:r>
              <a:rPr lang="en-GB" sz="900" i="0" u="none" strike="noStrike" dirty="0">
                <a:solidFill>
                  <a:srgbClr val="000000"/>
                </a:solidFill>
                <a:effectLst/>
                <a:latin typeface="Times" pitchFamily="2" charset="0"/>
              </a:rPr>
              <a:t>•Stress reduction, enhanced productivity, a good reputation, more energy for leisure, everyday objectives that are specific, greater clarity, efficacious decision-making, speedier goal-achieving, increased confidence, better job quality, enhanced self-control and improved workplace interactions</a:t>
            </a:r>
          </a:p>
          <a:p>
            <a:pPr algn="l" rtl="0">
              <a:lnSpc>
                <a:spcPct val="150000"/>
              </a:lnSpc>
              <a:spcBef>
                <a:spcPts val="0"/>
              </a:spcBef>
              <a:spcAft>
                <a:spcPts val="0"/>
              </a:spcAft>
            </a:pPr>
            <a:r>
              <a:rPr lang="en-GB" sz="900" i="0" u="none" strike="noStrike" dirty="0">
                <a:solidFill>
                  <a:srgbClr val="000000"/>
                </a:solidFill>
                <a:effectLst/>
                <a:latin typeface="Times" pitchFamily="2" charset="0"/>
              </a:rPr>
              <a:t>Harvard Summer School, (2022) suggests that time management can help and support academic study by prioritizing the correct things, setting reminders and using the correct tools.</a:t>
            </a:r>
          </a:p>
          <a:p>
            <a:pPr algn="l" rtl="0">
              <a:lnSpc>
                <a:spcPct val="150000"/>
              </a:lnSpc>
              <a:spcBef>
                <a:spcPts val="0"/>
              </a:spcBef>
              <a:spcAft>
                <a:spcPts val="0"/>
              </a:spcAft>
            </a:pPr>
            <a:r>
              <a:rPr lang="en-GB" sz="900" i="0" u="none" strike="noStrike" dirty="0">
                <a:solidFill>
                  <a:srgbClr val="000000"/>
                </a:solidFill>
                <a:effectLst/>
                <a:latin typeface="Times" pitchFamily="2" charset="0"/>
              </a:rPr>
              <a:t>Graduate Studies Support </a:t>
            </a:r>
            <a:r>
              <a:rPr lang="en-GB" sz="900" i="0" u="none" strike="noStrike" dirty="0" err="1">
                <a:solidFill>
                  <a:srgbClr val="000000"/>
                </a:solidFill>
                <a:effectLst/>
                <a:latin typeface="Times" pitchFamily="2" charset="0"/>
              </a:rPr>
              <a:t>Center</a:t>
            </a:r>
            <a:r>
              <a:rPr lang="en-GB" sz="900" i="0" u="none" strike="noStrike" dirty="0">
                <a:solidFill>
                  <a:srgbClr val="000000"/>
                </a:solidFill>
                <a:effectLst/>
                <a:latin typeface="Times" pitchFamily="2" charset="0"/>
              </a:rPr>
              <a:t>, (2023) explains that we must prioritize our time because there are 168 hours in a week. Laura Vanderkam, a time management specialist, has found that a lot of people substantially overestimate their weekly commitments while drastically underestimating their free time.</a:t>
            </a:r>
          </a:p>
          <a:p>
            <a:pPr>
              <a:lnSpc>
                <a:spcPct val="150000"/>
              </a:lnSpc>
            </a:pPr>
            <a:br>
              <a:rPr lang="en-GB" sz="900" dirty="0">
                <a:latin typeface="Times" pitchFamily="2" charset="0"/>
              </a:rPr>
            </a:br>
            <a:br>
              <a:rPr lang="en-GB" sz="900" dirty="0">
                <a:latin typeface="Times" pitchFamily="2" charset="0"/>
              </a:rPr>
            </a:br>
            <a:br>
              <a:rPr lang="en-GB" sz="900" dirty="0">
                <a:latin typeface="Times" pitchFamily="2" charset="0"/>
              </a:rPr>
            </a:br>
            <a:endParaRPr lang="en-US" sz="900" dirty="0">
              <a:latin typeface="Times" pitchFamily="2" charset="0"/>
            </a:endParaRPr>
          </a:p>
          <a:p>
            <a:endParaRPr lang="en-US" sz="900" dirty="0">
              <a:latin typeface="Times" pitchFamily="2" charset="0"/>
            </a:endParaRPr>
          </a:p>
          <a:p>
            <a:endParaRPr lang="en-US" sz="900" dirty="0"/>
          </a:p>
          <a:p>
            <a:endParaRPr lang="en-US" sz="900" dirty="0"/>
          </a:p>
          <a:p>
            <a:endParaRPr lang="en-US" sz="900" dirty="0"/>
          </a:p>
          <a:p>
            <a:endParaRPr lang="en-US" sz="900" dirty="0"/>
          </a:p>
          <a:p>
            <a:endParaRPr lang="en-US" sz="900" dirty="0"/>
          </a:p>
          <a:p>
            <a:endParaRPr lang="en-US" sz="900" dirty="0"/>
          </a:p>
          <a:p>
            <a:endParaRPr lang="en-US" sz="900" dirty="0"/>
          </a:p>
          <a:p>
            <a:endParaRPr lang="en-US" sz="900" dirty="0"/>
          </a:p>
          <a:p>
            <a:endParaRPr lang="en-US" sz="900" dirty="0"/>
          </a:p>
          <a:p>
            <a:pPr>
              <a:lnSpc>
                <a:spcPct val="150000"/>
              </a:lnSpc>
            </a:pPr>
            <a:endParaRPr lang="en-US" sz="900" dirty="0"/>
          </a:p>
          <a:p>
            <a:endParaRPr lang="en-US" sz="900" dirty="0"/>
          </a:p>
          <a:p>
            <a:endParaRPr lang="en-US" sz="900" dirty="0"/>
          </a:p>
          <a:p>
            <a:endParaRPr lang="en-US" sz="900" dirty="0"/>
          </a:p>
          <a:p>
            <a:endParaRPr lang="en-US" sz="900" dirty="0"/>
          </a:p>
          <a:p>
            <a:pPr>
              <a:lnSpc>
                <a:spcPct val="150000"/>
              </a:lnSpc>
            </a:pPr>
            <a:br>
              <a:rPr lang="en-GB" sz="900" dirty="0"/>
            </a:br>
            <a:endParaRPr lang="en-US" sz="900"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pPr algn="ctr"/>
            <a:endParaRPr lang="en-US" dirty="0"/>
          </a:p>
        </p:txBody>
      </p:sp>
      <p:sp>
        <p:nvSpPr>
          <p:cNvPr id="6" name="Rectangle 5">
            <a:extLst>
              <a:ext uri="{FF2B5EF4-FFF2-40B4-BE49-F238E27FC236}">
                <a16:creationId xmlns:a16="http://schemas.microsoft.com/office/drawing/2014/main" id="{FDB1A55E-24CF-EE90-ADB1-51B2606C4BA8}"/>
              </a:ext>
            </a:extLst>
          </p:cNvPr>
          <p:cNvSpPr/>
          <p:nvPr/>
        </p:nvSpPr>
        <p:spPr>
          <a:xfrm>
            <a:off x="4184801" y="581137"/>
            <a:ext cx="4028775" cy="5297998"/>
          </a:xfrm>
          <a:prstGeom prst="rect">
            <a:avLst/>
          </a:prstGeom>
          <a:solidFill>
            <a:srgbClr val="B882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900" u="sng" dirty="0">
              <a:solidFill>
                <a:schemeClr val="bg1"/>
              </a:solidFill>
              <a:latin typeface="Times" pitchFamily="2" charset="0"/>
              <a:cs typeface="Arial" panose="020B0604020202020204" pitchFamily="34" charset="0"/>
            </a:endParaRPr>
          </a:p>
          <a:p>
            <a:endParaRPr lang="en-US" sz="900" u="sng" dirty="0">
              <a:solidFill>
                <a:schemeClr val="bg1"/>
              </a:solidFill>
              <a:latin typeface="Times" pitchFamily="2" charset="0"/>
              <a:cs typeface="Arial" panose="020B0604020202020204" pitchFamily="34" charset="0"/>
            </a:endParaRPr>
          </a:p>
          <a:p>
            <a:endParaRPr lang="en-US" sz="900" u="sng" dirty="0">
              <a:solidFill>
                <a:schemeClr val="bg1"/>
              </a:solidFill>
              <a:latin typeface="Times" pitchFamily="2" charset="0"/>
              <a:cs typeface="Arial" panose="020B0604020202020204" pitchFamily="34" charset="0"/>
            </a:endParaRPr>
          </a:p>
          <a:p>
            <a:endParaRPr lang="en-US" sz="900" u="sng" dirty="0">
              <a:solidFill>
                <a:schemeClr val="bg1"/>
              </a:solidFill>
              <a:latin typeface="Times" pitchFamily="2" charset="0"/>
              <a:cs typeface="Arial" panose="020B0604020202020204" pitchFamily="34" charset="0"/>
            </a:endParaRPr>
          </a:p>
          <a:p>
            <a:endParaRPr lang="en-US" sz="900" u="sng" dirty="0">
              <a:solidFill>
                <a:schemeClr val="bg1"/>
              </a:solidFill>
              <a:latin typeface="Times" pitchFamily="2" charset="0"/>
              <a:cs typeface="Arial" panose="020B0604020202020204" pitchFamily="34" charset="0"/>
            </a:endParaRPr>
          </a:p>
          <a:p>
            <a:endParaRPr lang="en-US" sz="900" u="sng" dirty="0">
              <a:solidFill>
                <a:schemeClr val="bg1"/>
              </a:solidFill>
              <a:latin typeface="Times" pitchFamily="2" charset="0"/>
              <a:cs typeface="Arial" panose="020B0604020202020204" pitchFamily="34" charset="0"/>
            </a:endParaRPr>
          </a:p>
          <a:p>
            <a:endParaRPr lang="en-US" sz="900" u="sng" dirty="0">
              <a:solidFill>
                <a:schemeClr val="bg1"/>
              </a:solidFill>
              <a:latin typeface="Times" pitchFamily="2" charset="0"/>
              <a:cs typeface="Arial" panose="020B0604020202020204" pitchFamily="34" charset="0"/>
            </a:endParaRPr>
          </a:p>
          <a:p>
            <a:endParaRPr lang="en-US" sz="900" u="sng" dirty="0">
              <a:solidFill>
                <a:schemeClr val="bg1"/>
              </a:solidFill>
              <a:latin typeface="Times" pitchFamily="2" charset="0"/>
              <a:cs typeface="Arial" panose="020B0604020202020204" pitchFamily="34" charset="0"/>
            </a:endParaRPr>
          </a:p>
          <a:p>
            <a:endParaRPr lang="en-US" sz="900" u="sng" dirty="0">
              <a:solidFill>
                <a:schemeClr val="bg1"/>
              </a:solidFill>
              <a:latin typeface="Times" pitchFamily="2" charset="0"/>
              <a:cs typeface="Arial" panose="020B0604020202020204" pitchFamily="34" charset="0"/>
            </a:endParaRPr>
          </a:p>
          <a:p>
            <a:endParaRPr lang="en-US" sz="900" u="sng" dirty="0">
              <a:solidFill>
                <a:schemeClr val="bg1"/>
              </a:solidFill>
              <a:latin typeface="Times" pitchFamily="2" charset="0"/>
              <a:cs typeface="Arial" panose="020B0604020202020204" pitchFamily="34" charset="0"/>
            </a:endParaRPr>
          </a:p>
          <a:p>
            <a:endParaRPr lang="en-US" sz="900" u="sng" dirty="0">
              <a:solidFill>
                <a:schemeClr val="bg1"/>
              </a:solidFill>
              <a:latin typeface="Times" pitchFamily="2" charset="0"/>
              <a:cs typeface="Arial" panose="020B0604020202020204" pitchFamily="34" charset="0"/>
            </a:endParaRPr>
          </a:p>
          <a:p>
            <a:endParaRPr lang="en-US" sz="900" u="sng" dirty="0">
              <a:solidFill>
                <a:schemeClr val="bg1"/>
              </a:solidFill>
              <a:latin typeface="Times" pitchFamily="2" charset="0"/>
              <a:cs typeface="Arial" panose="020B0604020202020204" pitchFamily="34" charset="0"/>
            </a:endParaRPr>
          </a:p>
          <a:p>
            <a:endParaRPr lang="en-US" sz="900" u="sng" dirty="0">
              <a:solidFill>
                <a:schemeClr val="bg1"/>
              </a:solidFill>
              <a:latin typeface="Times" pitchFamily="2" charset="0"/>
              <a:cs typeface="Arial" panose="020B0604020202020204" pitchFamily="34" charset="0"/>
            </a:endParaRPr>
          </a:p>
          <a:p>
            <a:endParaRPr lang="en-US" sz="900" u="sng" dirty="0">
              <a:solidFill>
                <a:schemeClr val="bg1"/>
              </a:solidFill>
              <a:latin typeface="Times" pitchFamily="2" charset="0"/>
              <a:cs typeface="Arial" panose="020B0604020202020204" pitchFamily="34" charset="0"/>
            </a:endParaRPr>
          </a:p>
          <a:p>
            <a:endParaRPr lang="en-US" sz="900" u="sng" dirty="0">
              <a:solidFill>
                <a:schemeClr val="bg1"/>
              </a:solidFill>
              <a:latin typeface="Times" pitchFamily="2" charset="0"/>
              <a:cs typeface="Arial" panose="020B0604020202020204" pitchFamily="34" charset="0"/>
            </a:endParaRPr>
          </a:p>
          <a:p>
            <a:pPr>
              <a:lnSpc>
                <a:spcPct val="150000"/>
              </a:lnSpc>
            </a:pPr>
            <a:endParaRPr lang="en-US" sz="900" u="sng" dirty="0">
              <a:solidFill>
                <a:schemeClr val="bg1"/>
              </a:solidFill>
              <a:latin typeface="Times" pitchFamily="2" charset="0"/>
              <a:cs typeface="Arial" panose="020B0604020202020204" pitchFamily="34" charset="0"/>
            </a:endParaRPr>
          </a:p>
          <a:p>
            <a:pPr>
              <a:lnSpc>
                <a:spcPct val="150000"/>
              </a:lnSpc>
            </a:pPr>
            <a:endParaRPr lang="en-US" sz="900" u="sng" dirty="0">
              <a:solidFill>
                <a:schemeClr val="bg1"/>
              </a:solidFill>
              <a:latin typeface="Times" pitchFamily="2" charset="0"/>
              <a:cs typeface="Arial" panose="020B0604020202020204" pitchFamily="34" charset="0"/>
            </a:endParaRPr>
          </a:p>
          <a:p>
            <a:pPr>
              <a:lnSpc>
                <a:spcPct val="150000"/>
              </a:lnSpc>
            </a:pPr>
            <a:endParaRPr lang="en-US" sz="900" u="sng" dirty="0">
              <a:solidFill>
                <a:schemeClr val="bg1"/>
              </a:solidFill>
              <a:latin typeface="Times" pitchFamily="2" charset="0"/>
              <a:cs typeface="Arial" panose="020B0604020202020204" pitchFamily="34" charset="0"/>
            </a:endParaRPr>
          </a:p>
          <a:p>
            <a:pPr>
              <a:lnSpc>
                <a:spcPct val="150000"/>
              </a:lnSpc>
            </a:pPr>
            <a:endParaRPr lang="en-US" sz="900" u="sng" dirty="0">
              <a:solidFill>
                <a:schemeClr val="bg1"/>
              </a:solidFill>
              <a:latin typeface="Times" pitchFamily="2" charset="0"/>
              <a:cs typeface="Arial" panose="020B0604020202020204" pitchFamily="34" charset="0"/>
            </a:endParaRPr>
          </a:p>
          <a:p>
            <a:pPr>
              <a:lnSpc>
                <a:spcPct val="150000"/>
              </a:lnSpc>
            </a:pPr>
            <a:endParaRPr lang="en-US" sz="900" u="sng" dirty="0">
              <a:solidFill>
                <a:schemeClr val="bg1"/>
              </a:solidFill>
              <a:latin typeface="Times" pitchFamily="2" charset="0"/>
              <a:cs typeface="Arial" panose="020B0604020202020204" pitchFamily="34" charset="0"/>
            </a:endParaRPr>
          </a:p>
          <a:p>
            <a:pPr>
              <a:lnSpc>
                <a:spcPct val="150000"/>
              </a:lnSpc>
            </a:pPr>
            <a:endParaRPr lang="en-US" sz="900" u="sng" dirty="0">
              <a:solidFill>
                <a:schemeClr val="bg1"/>
              </a:solidFill>
              <a:latin typeface="Times" pitchFamily="2" charset="0"/>
              <a:cs typeface="Arial" panose="020B0604020202020204" pitchFamily="34" charset="0"/>
            </a:endParaRPr>
          </a:p>
          <a:p>
            <a:pPr>
              <a:lnSpc>
                <a:spcPct val="150000"/>
              </a:lnSpc>
            </a:pPr>
            <a:endParaRPr lang="en-US" sz="900" u="sng" dirty="0">
              <a:solidFill>
                <a:schemeClr val="bg1"/>
              </a:solidFill>
              <a:latin typeface="Times" pitchFamily="2" charset="0"/>
              <a:cs typeface="Arial" panose="020B0604020202020204" pitchFamily="34" charset="0"/>
            </a:endParaRPr>
          </a:p>
          <a:p>
            <a:pPr>
              <a:lnSpc>
                <a:spcPct val="150000"/>
              </a:lnSpc>
            </a:pPr>
            <a:endParaRPr lang="en-US" sz="900" u="sng" dirty="0">
              <a:solidFill>
                <a:schemeClr val="bg1"/>
              </a:solidFill>
              <a:latin typeface="Times" pitchFamily="2" charset="0"/>
              <a:cs typeface="Arial" panose="020B0604020202020204" pitchFamily="34" charset="0"/>
            </a:endParaRPr>
          </a:p>
          <a:p>
            <a:pPr>
              <a:lnSpc>
                <a:spcPct val="150000"/>
              </a:lnSpc>
            </a:pPr>
            <a:endParaRPr lang="en-US" sz="900" u="sng" dirty="0">
              <a:solidFill>
                <a:schemeClr val="bg1"/>
              </a:solidFill>
              <a:latin typeface="Times" pitchFamily="2" charset="0"/>
              <a:cs typeface="Arial" panose="020B0604020202020204" pitchFamily="34" charset="0"/>
            </a:endParaRPr>
          </a:p>
          <a:p>
            <a:pPr>
              <a:lnSpc>
                <a:spcPct val="150000"/>
              </a:lnSpc>
            </a:pPr>
            <a:endParaRPr lang="en-US" sz="900" u="sng" dirty="0">
              <a:solidFill>
                <a:schemeClr val="bg1"/>
              </a:solidFill>
              <a:latin typeface="Times" pitchFamily="2" charset="0"/>
              <a:cs typeface="Arial" panose="020B0604020202020204" pitchFamily="34" charset="0"/>
            </a:endParaRPr>
          </a:p>
          <a:p>
            <a:pPr>
              <a:lnSpc>
                <a:spcPct val="150000"/>
              </a:lnSpc>
            </a:pPr>
            <a:endParaRPr lang="en-US" sz="900" u="sng" dirty="0">
              <a:solidFill>
                <a:schemeClr val="tx1"/>
              </a:solidFill>
              <a:latin typeface="Times" pitchFamily="2" charset="0"/>
              <a:cs typeface="Arial" panose="020B0604020202020204" pitchFamily="34" charset="0"/>
            </a:endParaRPr>
          </a:p>
          <a:p>
            <a:pPr>
              <a:lnSpc>
                <a:spcPct val="150000"/>
              </a:lnSpc>
            </a:pPr>
            <a:endParaRPr lang="en-US" sz="900" u="sng" dirty="0">
              <a:solidFill>
                <a:schemeClr val="tx1"/>
              </a:solidFill>
              <a:latin typeface="Times" pitchFamily="2" charset="0"/>
              <a:cs typeface="Arial" panose="020B0604020202020204" pitchFamily="34" charset="0"/>
            </a:endParaRPr>
          </a:p>
          <a:p>
            <a:pPr>
              <a:lnSpc>
                <a:spcPct val="150000"/>
              </a:lnSpc>
            </a:pPr>
            <a:endParaRPr lang="en-US" sz="900" u="sng" dirty="0">
              <a:solidFill>
                <a:schemeClr val="tx1"/>
              </a:solidFill>
              <a:latin typeface="Times" pitchFamily="2" charset="0"/>
              <a:cs typeface="Arial" panose="020B0604020202020204" pitchFamily="34" charset="0"/>
            </a:endParaRPr>
          </a:p>
          <a:p>
            <a:pPr>
              <a:lnSpc>
                <a:spcPct val="150000"/>
              </a:lnSpc>
            </a:pPr>
            <a:endParaRPr lang="en-US" sz="900" u="sng" dirty="0">
              <a:solidFill>
                <a:schemeClr val="tx1"/>
              </a:solidFill>
              <a:latin typeface="Times" pitchFamily="2" charset="0"/>
              <a:cs typeface="Arial" panose="020B0604020202020204" pitchFamily="34" charset="0"/>
            </a:endParaRPr>
          </a:p>
          <a:p>
            <a:pPr>
              <a:lnSpc>
                <a:spcPct val="150000"/>
              </a:lnSpc>
            </a:pPr>
            <a:endParaRPr lang="en-US" sz="900" u="sng" dirty="0">
              <a:solidFill>
                <a:schemeClr val="tx1"/>
              </a:solidFill>
              <a:latin typeface="Times" pitchFamily="2" charset="0"/>
              <a:cs typeface="Arial" panose="020B0604020202020204" pitchFamily="34" charset="0"/>
            </a:endParaRPr>
          </a:p>
          <a:p>
            <a:pPr>
              <a:lnSpc>
                <a:spcPct val="150000"/>
              </a:lnSpc>
            </a:pPr>
            <a:r>
              <a:rPr lang="en-US" sz="900" u="sng" dirty="0">
                <a:solidFill>
                  <a:schemeClr val="tx1"/>
                </a:solidFill>
                <a:latin typeface="Times" pitchFamily="2" charset="0"/>
                <a:cs typeface="Arial" panose="020B0604020202020204" pitchFamily="34" charset="0"/>
              </a:rPr>
              <a:t>Communication</a:t>
            </a:r>
            <a:br>
              <a:rPr lang="en-GB" sz="1800" i="0" u="none" strike="noStrike" dirty="0">
                <a:solidFill>
                  <a:srgbClr val="000000"/>
                </a:solidFill>
                <a:effectLst/>
                <a:latin typeface="Times" pitchFamily="2" charset="0"/>
              </a:rPr>
            </a:br>
            <a:r>
              <a:rPr lang="en-GB" sz="900" i="0" u="none" strike="noStrike" dirty="0">
                <a:solidFill>
                  <a:srgbClr val="000000"/>
                </a:solidFill>
                <a:effectLst/>
                <a:latin typeface="Times" pitchFamily="2" charset="0"/>
              </a:rPr>
              <a:t>Skill you need (2023) suggests that it takes effective communication to listen well, present your ideas clearly, write clearly and deliberately, work well in a group and speak appropriately with a variety of people while maintaining eye contact. </a:t>
            </a:r>
          </a:p>
          <a:p>
            <a:pPr algn="l" rtl="0">
              <a:lnSpc>
                <a:spcPct val="150000"/>
              </a:lnSpc>
              <a:spcBef>
                <a:spcPts val="0"/>
              </a:spcBef>
              <a:spcAft>
                <a:spcPts val="0"/>
              </a:spcAft>
            </a:pPr>
            <a:r>
              <a:rPr lang="en-GB" sz="900" i="0" u="none" strike="noStrike" dirty="0">
                <a:solidFill>
                  <a:srgbClr val="000000"/>
                </a:solidFill>
                <a:effectLst/>
                <a:latin typeface="Times" pitchFamily="2" charset="0"/>
              </a:rPr>
              <a:t>The University of New Mexico (no date) suggests that the points below are communication skills that are essential for effective study skills. </a:t>
            </a:r>
          </a:p>
          <a:p>
            <a:pPr algn="l" rtl="0">
              <a:lnSpc>
                <a:spcPct val="150000"/>
              </a:lnSpc>
              <a:spcBef>
                <a:spcPts val="0"/>
              </a:spcBef>
              <a:spcAft>
                <a:spcPts val="0"/>
              </a:spcAft>
            </a:pPr>
            <a:r>
              <a:rPr lang="en-GB" sz="900" i="0" u="none" strike="noStrike" dirty="0">
                <a:solidFill>
                  <a:srgbClr val="000000"/>
                </a:solidFill>
                <a:effectLst/>
                <a:latin typeface="Times" pitchFamily="2" charset="0"/>
              </a:rPr>
              <a:t> </a:t>
            </a:r>
            <a:r>
              <a:rPr lang="en-GB" sz="900" i="0" u="sng" strike="noStrike" dirty="0">
                <a:solidFill>
                  <a:srgbClr val="000000"/>
                </a:solidFill>
                <a:effectLst/>
                <a:latin typeface="Times" pitchFamily="2" charset="0"/>
              </a:rPr>
              <a:t>WRITE-THROUGH CONTACT</a:t>
            </a:r>
          </a:p>
          <a:p>
            <a:pPr algn="l" rtl="0">
              <a:lnSpc>
                <a:spcPct val="150000"/>
              </a:lnSpc>
              <a:spcBef>
                <a:spcPts val="0"/>
              </a:spcBef>
              <a:spcAft>
                <a:spcPts val="0"/>
              </a:spcAft>
            </a:pPr>
            <a:r>
              <a:rPr lang="en-GB" sz="900" i="0" u="none" strike="noStrike" dirty="0">
                <a:solidFill>
                  <a:srgbClr val="000000"/>
                </a:solidFill>
                <a:effectLst/>
                <a:latin typeface="Times" pitchFamily="2" charset="0"/>
              </a:rPr>
              <a:t>Write in order to communicate thoughts and facts.</a:t>
            </a:r>
          </a:p>
          <a:p>
            <a:pPr algn="l" rtl="0">
              <a:lnSpc>
                <a:spcPct val="150000"/>
              </a:lnSpc>
              <a:spcBef>
                <a:spcPts val="0"/>
              </a:spcBef>
              <a:spcAft>
                <a:spcPts val="0"/>
              </a:spcAft>
            </a:pPr>
            <a:r>
              <a:rPr lang="en-GB" sz="900" i="0" u="sng" strike="noStrike" dirty="0">
                <a:solidFill>
                  <a:srgbClr val="000000"/>
                </a:solidFill>
                <a:effectLst/>
                <a:latin typeface="Times" pitchFamily="2" charset="0"/>
              </a:rPr>
              <a:t>READING AND WRITING</a:t>
            </a:r>
          </a:p>
          <a:p>
            <a:pPr algn="l" rtl="0">
              <a:lnSpc>
                <a:spcPct val="150000"/>
              </a:lnSpc>
              <a:spcBef>
                <a:spcPts val="0"/>
              </a:spcBef>
              <a:spcAft>
                <a:spcPts val="0"/>
              </a:spcAft>
            </a:pPr>
            <a:r>
              <a:rPr lang="en-GB" sz="900" i="0" u="none" strike="noStrike" dirty="0">
                <a:solidFill>
                  <a:srgbClr val="000000"/>
                </a:solidFill>
                <a:effectLst/>
                <a:latin typeface="Times" pitchFamily="2" charset="0"/>
              </a:rPr>
              <a:t>Use spoken language to communicate thoughts and facts.</a:t>
            </a:r>
          </a:p>
          <a:p>
            <a:pPr algn="l" rtl="0">
              <a:lnSpc>
                <a:spcPct val="150000"/>
              </a:lnSpc>
              <a:spcBef>
                <a:spcPts val="0"/>
              </a:spcBef>
              <a:spcAft>
                <a:spcPts val="0"/>
              </a:spcAft>
            </a:pPr>
            <a:r>
              <a:rPr lang="en-GB" sz="900" i="0" u="sng" strike="noStrike" dirty="0">
                <a:solidFill>
                  <a:srgbClr val="000000"/>
                </a:solidFill>
                <a:effectLst/>
                <a:latin typeface="Times" pitchFamily="2" charset="0"/>
              </a:rPr>
              <a:t>VISUAL AND NON-VERBAL COMMUNICATION</a:t>
            </a:r>
          </a:p>
          <a:p>
            <a:pPr algn="l" rtl="0">
              <a:lnSpc>
                <a:spcPct val="150000"/>
              </a:lnSpc>
              <a:spcBef>
                <a:spcPts val="0"/>
              </a:spcBef>
              <a:spcAft>
                <a:spcPts val="0"/>
              </a:spcAft>
            </a:pPr>
            <a:r>
              <a:rPr lang="en-GB" sz="900" i="0" u="none" strike="noStrike" dirty="0">
                <a:solidFill>
                  <a:srgbClr val="000000"/>
                </a:solidFill>
                <a:effectLst/>
                <a:latin typeface="Times" pitchFamily="2" charset="0"/>
              </a:rPr>
              <a:t>Describe concepts and facts using imagery or other verbal or nonverbal signals.</a:t>
            </a:r>
          </a:p>
          <a:p>
            <a:pPr algn="l" rtl="0">
              <a:lnSpc>
                <a:spcPct val="150000"/>
              </a:lnSpc>
              <a:spcBef>
                <a:spcPts val="0"/>
              </a:spcBef>
              <a:spcAft>
                <a:spcPts val="0"/>
              </a:spcAft>
            </a:pPr>
            <a:r>
              <a:rPr lang="en-GB" sz="900" i="0" u="sng" strike="noStrike" dirty="0">
                <a:solidFill>
                  <a:srgbClr val="000000"/>
                </a:solidFill>
                <a:effectLst/>
                <a:latin typeface="Times" pitchFamily="2" charset="0"/>
              </a:rPr>
              <a:t>ACTIVE LISTENING</a:t>
            </a:r>
          </a:p>
          <a:p>
            <a:pPr algn="l" rtl="0">
              <a:lnSpc>
                <a:spcPct val="150000"/>
              </a:lnSpc>
              <a:spcBef>
                <a:spcPts val="0"/>
              </a:spcBef>
              <a:spcAft>
                <a:spcPts val="0"/>
              </a:spcAft>
            </a:pPr>
            <a:r>
              <a:rPr lang="en-GB" sz="900" i="0" u="none" strike="noStrike" dirty="0">
                <a:solidFill>
                  <a:srgbClr val="000000"/>
                </a:solidFill>
                <a:effectLst/>
                <a:latin typeface="Times" pitchFamily="2" charset="0"/>
              </a:rPr>
              <a:t>Effective communication involves summarizing and restating what you hear in your own words to ensure that everyone has understood. Active listening encourages communication, prevents misunderstandings, settles disputes, and fosters trust.</a:t>
            </a:r>
          </a:p>
          <a:p>
            <a:pPr algn="l" rtl="0">
              <a:lnSpc>
                <a:spcPct val="150000"/>
              </a:lnSpc>
              <a:spcBef>
                <a:spcPts val="0"/>
              </a:spcBef>
              <a:spcAft>
                <a:spcPts val="0"/>
              </a:spcAft>
            </a:pPr>
            <a:r>
              <a:rPr lang="en-GB" sz="900" i="0" u="sng" strike="noStrike" dirty="0">
                <a:solidFill>
                  <a:srgbClr val="000000"/>
                </a:solidFill>
                <a:effectLst/>
                <a:latin typeface="Times" pitchFamily="2" charset="0"/>
              </a:rPr>
              <a:t>TRANSACTIONAL COMMUNICATION</a:t>
            </a:r>
          </a:p>
          <a:p>
            <a:pPr algn="l" rtl="0">
              <a:lnSpc>
                <a:spcPct val="150000"/>
              </a:lnSpc>
              <a:spcBef>
                <a:spcPts val="0"/>
              </a:spcBef>
              <a:spcAft>
                <a:spcPts val="0"/>
              </a:spcAft>
            </a:pPr>
            <a:r>
              <a:rPr lang="en-GB" sz="900" i="0" u="none" strike="noStrike" dirty="0">
                <a:solidFill>
                  <a:srgbClr val="000000"/>
                </a:solidFill>
                <a:effectLst/>
                <a:latin typeface="Times" pitchFamily="2" charset="0"/>
              </a:rPr>
              <a:t>successfully communicate in a variety of circumstances, including those involving distinct populations, people, situations, surroundings, or behavioural types. This encompasses settings including the workplace, cross-cultural communication, online, academic, and crisis communication.</a:t>
            </a:r>
          </a:p>
          <a:p>
            <a:pPr algn="l" rtl="0">
              <a:lnSpc>
                <a:spcPct val="150000"/>
              </a:lnSpc>
              <a:spcBef>
                <a:spcPts val="0"/>
              </a:spcBef>
              <a:spcAft>
                <a:spcPts val="0"/>
              </a:spcAft>
            </a:pPr>
            <a:endParaRPr lang="en-GB" sz="900" dirty="0">
              <a:solidFill>
                <a:srgbClr val="000000"/>
              </a:solidFill>
              <a:latin typeface="Times" pitchFamily="2" charset="0"/>
            </a:endParaRPr>
          </a:p>
          <a:p>
            <a:pPr algn="l" rtl="0">
              <a:lnSpc>
                <a:spcPct val="150000"/>
              </a:lnSpc>
              <a:spcBef>
                <a:spcPts val="0"/>
              </a:spcBef>
              <a:spcAft>
                <a:spcPts val="0"/>
              </a:spcAft>
            </a:pPr>
            <a:r>
              <a:rPr lang="en-GB" sz="900" i="0" u="none" strike="noStrike" dirty="0" err="1">
                <a:solidFill>
                  <a:srgbClr val="000000"/>
                </a:solidFill>
                <a:effectLst/>
                <a:latin typeface="Times" pitchFamily="2" charset="0"/>
              </a:rPr>
              <a:t>Sureself</a:t>
            </a:r>
            <a:r>
              <a:rPr lang="en-GB" sz="900" i="0" u="none" strike="noStrike" dirty="0">
                <a:solidFill>
                  <a:srgbClr val="000000"/>
                </a:solidFill>
                <a:effectLst/>
                <a:latin typeface="Times" pitchFamily="2" charset="0"/>
              </a:rPr>
              <a:t>, (2022) points out 10 different advantages of good communication. Here are some of them: it can improve relationships, build trust, it can also boost productivity, develop clear understanding and many more. </a:t>
            </a:r>
          </a:p>
          <a:p>
            <a:br>
              <a:rPr lang="en-GB" sz="900" dirty="0"/>
            </a:br>
            <a:br>
              <a:rPr lang="en-GB" sz="900" dirty="0"/>
            </a:br>
            <a:br>
              <a:rPr lang="en-GB" sz="1200" dirty="0"/>
            </a:br>
            <a:br>
              <a:rPr lang="en-GB" sz="1200" dirty="0"/>
            </a:br>
            <a:endParaRPr lang="en-US" sz="1200" b="1" dirty="0"/>
          </a:p>
          <a:p>
            <a:endParaRPr lang="en-US" sz="1200" b="1" dirty="0"/>
          </a:p>
          <a:p>
            <a:endParaRPr lang="en-US" sz="1200" b="1" dirty="0"/>
          </a:p>
          <a:p>
            <a:endParaRPr lang="en-US" sz="1200" b="1" dirty="0"/>
          </a:p>
          <a:p>
            <a:endParaRPr lang="en-US" sz="1200" b="1" dirty="0"/>
          </a:p>
          <a:p>
            <a:endParaRPr lang="en-US" sz="1200" b="1" dirty="0"/>
          </a:p>
          <a:p>
            <a:endParaRPr lang="en-US" sz="1200" b="1" dirty="0"/>
          </a:p>
          <a:p>
            <a:endParaRPr lang="en-US" sz="1200" b="1" dirty="0"/>
          </a:p>
          <a:p>
            <a:endParaRPr lang="en-US" sz="1200" b="1" dirty="0"/>
          </a:p>
          <a:p>
            <a:endParaRPr lang="en-US" sz="1200" b="1" dirty="0"/>
          </a:p>
          <a:p>
            <a:endParaRPr lang="en-US" sz="1200" b="1" dirty="0"/>
          </a:p>
          <a:p>
            <a:endParaRPr lang="en-US" sz="1200" b="1" dirty="0"/>
          </a:p>
          <a:p>
            <a:endParaRPr lang="en-US" sz="1200" b="1"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p:txBody>
      </p:sp>
      <p:sp>
        <p:nvSpPr>
          <p:cNvPr id="7" name="Rectangle 6">
            <a:extLst>
              <a:ext uri="{FF2B5EF4-FFF2-40B4-BE49-F238E27FC236}">
                <a16:creationId xmlns:a16="http://schemas.microsoft.com/office/drawing/2014/main" id="{72F2F424-8869-74BE-C34E-0E684B54F2B0}"/>
              </a:ext>
            </a:extLst>
          </p:cNvPr>
          <p:cNvSpPr/>
          <p:nvPr/>
        </p:nvSpPr>
        <p:spPr>
          <a:xfrm>
            <a:off x="8131757" y="581138"/>
            <a:ext cx="4060243" cy="6310424"/>
          </a:xfrm>
          <a:prstGeom prst="rect">
            <a:avLst/>
          </a:prstGeom>
          <a:solidFill>
            <a:srgbClr val="5DA14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900" u="sng" dirty="0">
              <a:latin typeface="Times" pitchFamily="2" charset="0"/>
            </a:endParaRPr>
          </a:p>
          <a:p>
            <a:endParaRPr lang="en-US" sz="900" u="sng" dirty="0">
              <a:latin typeface="Times" pitchFamily="2" charset="0"/>
            </a:endParaRPr>
          </a:p>
          <a:p>
            <a:endParaRPr lang="en-US" sz="900" u="sng" dirty="0">
              <a:latin typeface="Times" pitchFamily="2" charset="0"/>
            </a:endParaRPr>
          </a:p>
          <a:p>
            <a:endParaRPr lang="en-US" sz="900" u="sng" dirty="0">
              <a:latin typeface="Times" pitchFamily="2" charset="0"/>
            </a:endParaRPr>
          </a:p>
          <a:p>
            <a:endParaRPr lang="en-US" sz="900" u="sng" dirty="0">
              <a:latin typeface="Times" pitchFamily="2" charset="0"/>
            </a:endParaRPr>
          </a:p>
          <a:p>
            <a:endParaRPr lang="en-US" sz="900" u="sng" dirty="0">
              <a:latin typeface="Times" pitchFamily="2" charset="0"/>
            </a:endParaRPr>
          </a:p>
          <a:p>
            <a:endParaRPr lang="en-US" sz="900" u="sng" dirty="0">
              <a:latin typeface="Times" pitchFamily="2" charset="0"/>
            </a:endParaRPr>
          </a:p>
          <a:p>
            <a:endParaRPr lang="en-US" sz="900" u="sng" dirty="0">
              <a:latin typeface="Times" pitchFamily="2" charset="0"/>
            </a:endParaRPr>
          </a:p>
          <a:p>
            <a:endParaRPr lang="en-US" sz="900" u="sng" dirty="0">
              <a:latin typeface="Times" pitchFamily="2" charset="0"/>
            </a:endParaRPr>
          </a:p>
          <a:p>
            <a:endParaRPr lang="en-US" sz="900" u="sng" dirty="0">
              <a:latin typeface="Times" pitchFamily="2" charset="0"/>
            </a:endParaRPr>
          </a:p>
          <a:p>
            <a:endParaRPr lang="en-US" sz="900" u="sng" dirty="0">
              <a:latin typeface="Times" pitchFamily="2" charset="0"/>
            </a:endParaRPr>
          </a:p>
          <a:p>
            <a:pPr>
              <a:lnSpc>
                <a:spcPct val="150000"/>
              </a:lnSpc>
            </a:pPr>
            <a:endParaRPr lang="en-US" sz="900" u="sng" dirty="0">
              <a:latin typeface="Times" pitchFamily="2" charset="0"/>
            </a:endParaRPr>
          </a:p>
          <a:p>
            <a:pPr>
              <a:lnSpc>
                <a:spcPct val="150000"/>
              </a:lnSpc>
            </a:pPr>
            <a:endParaRPr lang="en-US" sz="900" u="sng" dirty="0">
              <a:latin typeface="Times" pitchFamily="2" charset="0"/>
            </a:endParaRPr>
          </a:p>
          <a:p>
            <a:pPr>
              <a:lnSpc>
                <a:spcPct val="150000"/>
              </a:lnSpc>
            </a:pPr>
            <a:endParaRPr lang="en-US" sz="900" u="sng" dirty="0">
              <a:latin typeface="Times" pitchFamily="2" charset="0"/>
            </a:endParaRPr>
          </a:p>
          <a:p>
            <a:pPr>
              <a:lnSpc>
                <a:spcPct val="150000"/>
              </a:lnSpc>
            </a:pPr>
            <a:endParaRPr lang="en-US" sz="900" u="sng" dirty="0">
              <a:latin typeface="Times" pitchFamily="2" charset="0"/>
            </a:endParaRPr>
          </a:p>
          <a:p>
            <a:pPr>
              <a:lnSpc>
                <a:spcPct val="150000"/>
              </a:lnSpc>
            </a:pPr>
            <a:endParaRPr lang="en-US" sz="900" u="sng" dirty="0">
              <a:latin typeface="Times" pitchFamily="2" charset="0"/>
            </a:endParaRPr>
          </a:p>
          <a:p>
            <a:pPr>
              <a:lnSpc>
                <a:spcPct val="150000"/>
              </a:lnSpc>
            </a:pPr>
            <a:endParaRPr lang="en-US" sz="900" u="sng" dirty="0">
              <a:latin typeface="Times" pitchFamily="2" charset="0"/>
            </a:endParaRPr>
          </a:p>
          <a:p>
            <a:pPr>
              <a:lnSpc>
                <a:spcPct val="150000"/>
              </a:lnSpc>
            </a:pPr>
            <a:endParaRPr lang="en-US" sz="900" u="sng" dirty="0">
              <a:latin typeface="Times" pitchFamily="2" charset="0"/>
            </a:endParaRPr>
          </a:p>
          <a:p>
            <a:pPr>
              <a:lnSpc>
                <a:spcPct val="150000"/>
              </a:lnSpc>
            </a:pPr>
            <a:endParaRPr lang="en-US" sz="900" u="sng" dirty="0">
              <a:latin typeface="Times" pitchFamily="2" charset="0"/>
            </a:endParaRPr>
          </a:p>
          <a:p>
            <a:pPr>
              <a:lnSpc>
                <a:spcPct val="150000"/>
              </a:lnSpc>
            </a:pPr>
            <a:endParaRPr lang="en-US" sz="900" u="sng" dirty="0">
              <a:latin typeface="Times" pitchFamily="2" charset="0"/>
            </a:endParaRPr>
          </a:p>
          <a:p>
            <a:pPr>
              <a:lnSpc>
                <a:spcPct val="150000"/>
              </a:lnSpc>
            </a:pPr>
            <a:endParaRPr lang="en-US" sz="900" u="sng" dirty="0">
              <a:latin typeface="Times" pitchFamily="2" charset="0"/>
            </a:endParaRPr>
          </a:p>
          <a:p>
            <a:pPr>
              <a:lnSpc>
                <a:spcPct val="150000"/>
              </a:lnSpc>
            </a:pPr>
            <a:endParaRPr lang="en-US" sz="900" u="sng" dirty="0">
              <a:latin typeface="Times" pitchFamily="2" charset="0"/>
            </a:endParaRPr>
          </a:p>
          <a:p>
            <a:pPr>
              <a:lnSpc>
                <a:spcPct val="150000"/>
              </a:lnSpc>
            </a:pPr>
            <a:endParaRPr lang="en-US" sz="900" u="sng" dirty="0">
              <a:solidFill>
                <a:schemeClr val="tx1"/>
              </a:solidFill>
              <a:latin typeface="Times" pitchFamily="2" charset="0"/>
            </a:endParaRPr>
          </a:p>
          <a:p>
            <a:pPr>
              <a:lnSpc>
                <a:spcPct val="150000"/>
              </a:lnSpc>
            </a:pPr>
            <a:endParaRPr lang="en-US" sz="900" u="sng" dirty="0">
              <a:solidFill>
                <a:schemeClr val="tx1"/>
              </a:solidFill>
              <a:latin typeface="Times" pitchFamily="2" charset="0"/>
            </a:endParaRPr>
          </a:p>
          <a:p>
            <a:pPr>
              <a:lnSpc>
                <a:spcPct val="150000"/>
              </a:lnSpc>
            </a:pPr>
            <a:endParaRPr lang="en-US" sz="900" u="sng" dirty="0">
              <a:solidFill>
                <a:schemeClr val="tx1"/>
              </a:solidFill>
              <a:latin typeface="Times" pitchFamily="2" charset="0"/>
            </a:endParaRPr>
          </a:p>
          <a:p>
            <a:pPr>
              <a:lnSpc>
                <a:spcPct val="150000"/>
              </a:lnSpc>
            </a:pPr>
            <a:endParaRPr lang="en-US" sz="900" u="sng" dirty="0">
              <a:solidFill>
                <a:schemeClr val="tx1"/>
              </a:solidFill>
              <a:latin typeface="Times" pitchFamily="2" charset="0"/>
            </a:endParaRPr>
          </a:p>
          <a:p>
            <a:pPr>
              <a:lnSpc>
                <a:spcPct val="150000"/>
              </a:lnSpc>
            </a:pPr>
            <a:endParaRPr lang="en-US" sz="900" u="sng" dirty="0">
              <a:solidFill>
                <a:schemeClr val="tx1"/>
              </a:solidFill>
              <a:latin typeface="Times" pitchFamily="2" charset="0"/>
            </a:endParaRPr>
          </a:p>
          <a:p>
            <a:pPr>
              <a:lnSpc>
                <a:spcPct val="150000"/>
              </a:lnSpc>
            </a:pPr>
            <a:endParaRPr lang="en-US" sz="900" u="sng" dirty="0">
              <a:solidFill>
                <a:schemeClr val="tx1"/>
              </a:solidFill>
              <a:latin typeface="Times" pitchFamily="2" charset="0"/>
            </a:endParaRPr>
          </a:p>
          <a:p>
            <a:pPr>
              <a:lnSpc>
                <a:spcPct val="150000"/>
              </a:lnSpc>
            </a:pPr>
            <a:endParaRPr lang="en-US" sz="900" u="sng" dirty="0">
              <a:solidFill>
                <a:schemeClr val="tx1"/>
              </a:solidFill>
              <a:latin typeface="Times" pitchFamily="2" charset="0"/>
            </a:endParaRPr>
          </a:p>
          <a:p>
            <a:pPr>
              <a:lnSpc>
                <a:spcPct val="150000"/>
              </a:lnSpc>
            </a:pPr>
            <a:endParaRPr lang="en-US" sz="900" u="sng" dirty="0">
              <a:solidFill>
                <a:schemeClr val="tx1"/>
              </a:solidFill>
              <a:latin typeface="Times" pitchFamily="2" charset="0"/>
            </a:endParaRPr>
          </a:p>
          <a:p>
            <a:pPr>
              <a:lnSpc>
                <a:spcPct val="150000"/>
              </a:lnSpc>
            </a:pPr>
            <a:endParaRPr lang="en-US" sz="900" u="sng" dirty="0">
              <a:solidFill>
                <a:schemeClr val="tx1"/>
              </a:solidFill>
              <a:latin typeface="Times" pitchFamily="2" charset="0"/>
            </a:endParaRPr>
          </a:p>
          <a:p>
            <a:pPr>
              <a:lnSpc>
                <a:spcPct val="150000"/>
              </a:lnSpc>
            </a:pPr>
            <a:endParaRPr lang="en-US" sz="900" u="sng" dirty="0">
              <a:solidFill>
                <a:schemeClr val="tx1"/>
              </a:solidFill>
              <a:latin typeface="Times" pitchFamily="2" charset="0"/>
            </a:endParaRPr>
          </a:p>
          <a:p>
            <a:pPr>
              <a:lnSpc>
                <a:spcPct val="150000"/>
              </a:lnSpc>
            </a:pPr>
            <a:endParaRPr lang="en-US" sz="900" u="sng" dirty="0">
              <a:solidFill>
                <a:schemeClr val="tx1"/>
              </a:solidFill>
              <a:latin typeface="Times" pitchFamily="2" charset="0"/>
            </a:endParaRPr>
          </a:p>
          <a:p>
            <a:pPr>
              <a:lnSpc>
                <a:spcPct val="150000"/>
              </a:lnSpc>
            </a:pPr>
            <a:r>
              <a:rPr lang="en-US" sz="900" u="sng" dirty="0">
                <a:solidFill>
                  <a:schemeClr val="tx1"/>
                </a:solidFill>
                <a:latin typeface="Times" pitchFamily="2" charset="0"/>
              </a:rPr>
              <a:t>Note-Taking</a:t>
            </a:r>
          </a:p>
          <a:p>
            <a:pPr algn="l" rtl="0">
              <a:lnSpc>
                <a:spcPct val="150000"/>
              </a:lnSpc>
              <a:spcBef>
                <a:spcPts val="0"/>
              </a:spcBef>
              <a:spcAft>
                <a:spcPts val="0"/>
              </a:spcAft>
            </a:pPr>
            <a:r>
              <a:rPr lang="en-GB" sz="900" i="0" u="none" strike="noStrike" dirty="0">
                <a:solidFill>
                  <a:srgbClr val="000000"/>
                </a:solidFill>
                <a:effectLst/>
                <a:latin typeface="Times" pitchFamily="2" charset="0"/>
              </a:rPr>
              <a:t>The Learning </a:t>
            </a:r>
            <a:r>
              <a:rPr lang="en-GB" sz="900" i="0" u="none" strike="noStrike" dirty="0" err="1">
                <a:solidFill>
                  <a:srgbClr val="000000"/>
                </a:solidFill>
                <a:effectLst/>
                <a:latin typeface="Times" pitchFamily="2" charset="0"/>
              </a:rPr>
              <a:t>Center</a:t>
            </a:r>
            <a:r>
              <a:rPr lang="en-GB" sz="900" i="0" u="none" strike="noStrike" dirty="0">
                <a:solidFill>
                  <a:srgbClr val="000000"/>
                </a:solidFill>
                <a:effectLst/>
                <a:latin typeface="Times" pitchFamily="2" charset="0"/>
              </a:rPr>
              <a:t>, (2023) points out that when you take notes for your academic purposes, you transform someone else's work. You will utilize note-taking often throughout your academic career.  It's crucial to take thorough notes any time you come across anything in your studies that you need to remember or refer back to.  You will employ your note-taking abilities when reading, listening to lectures, and watching pre-recorded material.  As you advance in your studies, you will discover the note-taking strategies that suit you best. Each of these instances will call for a slightly different approach.  Also, The Learning </a:t>
            </a:r>
            <a:r>
              <a:rPr lang="en-GB" sz="900" i="0" u="none" strike="noStrike" dirty="0" err="1">
                <a:solidFill>
                  <a:srgbClr val="000000"/>
                </a:solidFill>
                <a:effectLst/>
                <a:latin typeface="Times" pitchFamily="2" charset="0"/>
              </a:rPr>
              <a:t>Center</a:t>
            </a:r>
            <a:r>
              <a:rPr lang="en-GB" sz="900" i="0" u="none" strike="noStrike" dirty="0">
                <a:solidFill>
                  <a:srgbClr val="000000"/>
                </a:solidFill>
                <a:effectLst/>
                <a:latin typeface="Times" pitchFamily="2" charset="0"/>
              </a:rPr>
              <a:t> (2023) states that, if you take good notes, you'll be able to locate them quickly and recognize their relevance. </a:t>
            </a:r>
          </a:p>
          <a:p>
            <a:pPr algn="l" rtl="0">
              <a:lnSpc>
                <a:spcPct val="150000"/>
              </a:lnSpc>
              <a:spcBef>
                <a:spcPts val="0"/>
              </a:spcBef>
              <a:spcAft>
                <a:spcPts val="0"/>
              </a:spcAft>
            </a:pPr>
            <a:r>
              <a:rPr lang="en-GB" sz="900" i="0" u="none" strike="noStrike" dirty="0">
                <a:solidFill>
                  <a:srgbClr val="000000"/>
                </a:solidFill>
                <a:effectLst/>
                <a:latin typeface="Times" pitchFamily="2" charset="0"/>
              </a:rPr>
              <a:t>Austin Community College (no date) shows us that the benefits of note-taking, which is that it can keep your thinking sharp, preventing you from feeling distracted,  it also engages your intellect since it requires you to reflect and choose what to write.  Austin Community </a:t>
            </a:r>
            <a:r>
              <a:rPr lang="en-GB" sz="900" dirty="0">
                <a:solidFill>
                  <a:srgbClr val="000000"/>
                </a:solidFill>
                <a:latin typeface="Times" pitchFamily="2" charset="0"/>
              </a:rPr>
              <a:t>College (no date) also states that e</a:t>
            </a:r>
            <a:r>
              <a:rPr lang="en-GB" sz="900" i="0" u="none" strike="noStrike" dirty="0">
                <a:solidFill>
                  <a:srgbClr val="000000"/>
                </a:solidFill>
                <a:effectLst/>
                <a:latin typeface="Times" pitchFamily="2" charset="0"/>
              </a:rPr>
              <a:t>ffective listening is an active process that calls for commitment, vigour, and focus. You can listen carefully, accurately, and actively by doing the following: conquer distractions, concentrate on major themes, keep your concentration, </a:t>
            </a:r>
            <a:r>
              <a:rPr lang="en-GB" sz="900" dirty="0">
                <a:solidFill>
                  <a:srgbClr val="000000"/>
                </a:solidFill>
                <a:latin typeface="Times" pitchFamily="2" charset="0"/>
              </a:rPr>
              <a:t>do not j</a:t>
            </a:r>
            <a:r>
              <a:rPr lang="en-GB" sz="900" i="0" u="none" strike="noStrike" dirty="0">
                <a:solidFill>
                  <a:srgbClr val="000000"/>
                </a:solidFill>
                <a:effectLst/>
                <a:latin typeface="Times" pitchFamily="2" charset="0"/>
              </a:rPr>
              <a:t>udge the messenger; judge the message. </a:t>
            </a:r>
          </a:p>
          <a:p>
            <a:pPr algn="l" rtl="0">
              <a:lnSpc>
                <a:spcPct val="150000"/>
              </a:lnSpc>
              <a:spcBef>
                <a:spcPts val="0"/>
              </a:spcBef>
              <a:spcAft>
                <a:spcPts val="0"/>
              </a:spcAft>
            </a:pPr>
            <a:r>
              <a:rPr lang="en-GB" sz="900" dirty="0">
                <a:solidFill>
                  <a:srgbClr val="000000"/>
                </a:solidFill>
                <a:latin typeface="Times" pitchFamily="2" charset="0"/>
              </a:rPr>
              <a:t>UNSW Sydney (2023) and Austin Community College (no date) both agree that taking notes enables you to focus and listen carefully, and that writing notes aids in remembering what you have heard. </a:t>
            </a:r>
          </a:p>
          <a:p>
            <a:pPr algn="l" rtl="0">
              <a:lnSpc>
                <a:spcPct val="150000"/>
              </a:lnSpc>
              <a:spcBef>
                <a:spcPts val="0"/>
              </a:spcBef>
              <a:spcAft>
                <a:spcPts val="0"/>
              </a:spcAft>
            </a:pPr>
            <a:r>
              <a:rPr lang="en-GB" sz="900" i="0" u="none" strike="noStrike" dirty="0">
                <a:solidFill>
                  <a:srgbClr val="000000"/>
                </a:solidFill>
                <a:effectLst/>
                <a:latin typeface="Times" pitchFamily="2" charset="0"/>
              </a:rPr>
              <a:t>On the other hand, UNSW Sydney (2023) also emphasises the significance of reviewing your notes shortly after writing them down</a:t>
            </a:r>
            <a:r>
              <a:rPr lang="en-GB" sz="900" dirty="0">
                <a:solidFill>
                  <a:srgbClr val="000000"/>
                </a:solidFill>
                <a:latin typeface="Times" pitchFamily="2" charset="0"/>
              </a:rPr>
              <a:t>.  They also point out to go over your notes once more to ensure that they are clear, correct spelling problems, clarify acronyms and to neaten up the handwriting if required. UNSW Sydney (2023) encourages the readers to add any additional information that has come to mind since the lecture and fill in any blanks with missing words or details. Also codify your notes by marking structure and emphasis with colours and symbols, emphasising key parts and using different hues to highlight the key points and connect ideas or information. </a:t>
            </a:r>
            <a:endParaRPr lang="en-GB" sz="900" i="0" u="none" strike="noStrike" dirty="0">
              <a:solidFill>
                <a:srgbClr val="000000"/>
              </a:solidFill>
              <a:effectLst/>
              <a:latin typeface="Times" pitchFamily="2" charset="0"/>
            </a:endParaRPr>
          </a:p>
          <a:p>
            <a:br>
              <a:rPr lang="en-GB" sz="900" dirty="0">
                <a:latin typeface="Times" pitchFamily="2" charset="0"/>
              </a:rPr>
            </a:br>
            <a:br>
              <a:rPr lang="en-GB" sz="900" dirty="0"/>
            </a:br>
            <a:br>
              <a:rPr lang="en-GB" sz="900" dirty="0"/>
            </a:br>
            <a:br>
              <a:rPr lang="en-GB" sz="900" dirty="0"/>
            </a:br>
            <a:endParaRPr lang="en-US" sz="900" dirty="0">
              <a:latin typeface="Times" pitchFamily="2" charset="0"/>
            </a:endParaRPr>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pPr algn="ctr"/>
            <a:endParaRPr lang="en-US" dirty="0"/>
          </a:p>
        </p:txBody>
      </p:sp>
      <p:sp>
        <p:nvSpPr>
          <p:cNvPr id="2" name="Rectangle 1">
            <a:extLst>
              <a:ext uri="{FF2B5EF4-FFF2-40B4-BE49-F238E27FC236}">
                <a16:creationId xmlns:a16="http://schemas.microsoft.com/office/drawing/2014/main" id="{0CBE1835-431D-54D9-DC18-C3FB4B2617B6}"/>
              </a:ext>
            </a:extLst>
          </p:cNvPr>
          <p:cNvSpPr/>
          <p:nvPr/>
        </p:nvSpPr>
        <p:spPr>
          <a:xfrm>
            <a:off x="-20972" y="-18151"/>
            <a:ext cx="6894652" cy="603740"/>
          </a:xfrm>
          <a:prstGeom prst="rect">
            <a:avLst/>
          </a:prstGeom>
          <a:solidFill>
            <a:srgbClr val="27EEE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900" u="sng" dirty="0">
                <a:solidFill>
                  <a:schemeClr val="tx1"/>
                </a:solidFill>
                <a:latin typeface="Times" pitchFamily="2" charset="0"/>
              </a:rPr>
              <a:t>Introduction</a:t>
            </a:r>
          </a:p>
          <a:p>
            <a:r>
              <a:rPr lang="en-US" sz="900" dirty="0">
                <a:solidFill>
                  <a:schemeClr val="tx1"/>
                </a:solidFill>
                <a:latin typeface="Times" pitchFamily="2" charset="0"/>
              </a:rPr>
              <a:t>Good afternoon, my name is Tiegan and my student number is 2107308 and today I am presenting to you an academic poster of study skills which include; time management, communication and note taking. I will be discussing the significance and advantages of these abilities, contrasting the writers of other authors and how it affects our day to day lives. </a:t>
            </a:r>
          </a:p>
        </p:txBody>
      </p:sp>
      <p:sp>
        <p:nvSpPr>
          <p:cNvPr id="3" name="Rectangle 2">
            <a:extLst>
              <a:ext uri="{FF2B5EF4-FFF2-40B4-BE49-F238E27FC236}">
                <a16:creationId xmlns:a16="http://schemas.microsoft.com/office/drawing/2014/main" id="{7DE33135-7D4D-D915-42D2-FC2448C72C4E}"/>
              </a:ext>
            </a:extLst>
          </p:cNvPr>
          <p:cNvSpPr/>
          <p:nvPr/>
        </p:nvSpPr>
        <p:spPr>
          <a:xfrm>
            <a:off x="10160002" y="-33562"/>
            <a:ext cx="2021502" cy="632978"/>
          </a:xfrm>
          <a:prstGeom prst="rect">
            <a:avLst/>
          </a:prstGeom>
          <a:solidFill>
            <a:srgbClr val="D5FC7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latin typeface="Times" pitchFamily="2" charset="0"/>
              </a:rPr>
              <a:t>Tiegan Dickeson</a:t>
            </a:r>
          </a:p>
          <a:p>
            <a:pPr algn="ctr"/>
            <a:r>
              <a:rPr lang="en-US" sz="900" dirty="0">
                <a:solidFill>
                  <a:schemeClr val="tx1"/>
                </a:solidFill>
                <a:latin typeface="Times" pitchFamily="2" charset="0"/>
              </a:rPr>
              <a:t>ECEY4008</a:t>
            </a:r>
          </a:p>
          <a:p>
            <a:pPr algn="ctr"/>
            <a:r>
              <a:rPr lang="en-US" sz="900" dirty="0">
                <a:solidFill>
                  <a:schemeClr val="tx1"/>
                </a:solidFill>
                <a:latin typeface="Times" pitchFamily="2" charset="0"/>
              </a:rPr>
              <a:t>2107308</a:t>
            </a:r>
          </a:p>
          <a:p>
            <a:pPr algn="ctr"/>
            <a:r>
              <a:rPr lang="en-US" sz="900" dirty="0">
                <a:solidFill>
                  <a:schemeClr val="tx1"/>
                </a:solidFill>
                <a:latin typeface="Times" pitchFamily="2" charset="0"/>
              </a:rPr>
              <a:t>Word count:958</a:t>
            </a:r>
          </a:p>
          <a:p>
            <a:pPr algn="ctr"/>
            <a:endParaRPr lang="en-US" sz="900" dirty="0">
              <a:solidFill>
                <a:schemeClr val="bg2"/>
              </a:solidFill>
              <a:latin typeface="Times" pitchFamily="2" charset="0"/>
            </a:endParaRPr>
          </a:p>
        </p:txBody>
      </p:sp>
      <p:sp>
        <p:nvSpPr>
          <p:cNvPr id="12" name="Snip Diagonal Corner of Rectangle 11">
            <a:extLst>
              <a:ext uri="{FF2B5EF4-FFF2-40B4-BE49-F238E27FC236}">
                <a16:creationId xmlns:a16="http://schemas.microsoft.com/office/drawing/2014/main" id="{1258B90E-9993-F12A-3796-52B75932B866}"/>
              </a:ext>
            </a:extLst>
          </p:cNvPr>
          <p:cNvSpPr/>
          <p:nvPr/>
        </p:nvSpPr>
        <p:spPr>
          <a:xfrm>
            <a:off x="6923125" y="7249"/>
            <a:ext cx="3236876" cy="540326"/>
          </a:xfrm>
          <a:prstGeom prst="snip2DiagRect">
            <a:avLst/>
          </a:prstGeom>
          <a:solidFill>
            <a:srgbClr val="FF7E7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Academic Skills Poster</a:t>
            </a:r>
          </a:p>
        </p:txBody>
      </p:sp>
      <p:sp>
        <p:nvSpPr>
          <p:cNvPr id="4" name="Rectangle 3">
            <a:extLst>
              <a:ext uri="{FF2B5EF4-FFF2-40B4-BE49-F238E27FC236}">
                <a16:creationId xmlns:a16="http://schemas.microsoft.com/office/drawing/2014/main" id="{6F1A0113-E0D7-2E30-4B7B-667C36FD5FB0}"/>
              </a:ext>
            </a:extLst>
          </p:cNvPr>
          <p:cNvSpPr/>
          <p:nvPr/>
        </p:nvSpPr>
        <p:spPr>
          <a:xfrm>
            <a:off x="-20972" y="5879136"/>
            <a:ext cx="8152729" cy="1038748"/>
          </a:xfrm>
          <a:prstGeom prst="rect">
            <a:avLst/>
          </a:prstGeom>
          <a:solidFill>
            <a:srgbClr val="27EEE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r>
              <a:rPr lang="en-US" sz="900" dirty="0">
                <a:solidFill>
                  <a:schemeClr val="tx1"/>
                </a:solidFill>
                <a:latin typeface="Times" pitchFamily="2" charset="0"/>
              </a:rPr>
              <a:t>Conclusion</a:t>
            </a:r>
          </a:p>
          <a:p>
            <a:pPr>
              <a:lnSpc>
                <a:spcPct val="150000"/>
              </a:lnSpc>
            </a:pPr>
            <a:r>
              <a:rPr lang="en-US" sz="900" dirty="0">
                <a:solidFill>
                  <a:schemeClr val="tx1"/>
                </a:solidFill>
                <a:latin typeface="Times" pitchFamily="2" charset="0"/>
              </a:rPr>
              <a:t>To conclude these are three of the many study skills are very important to our everyday lives, skills that help you adapt your social skills such as communication and the many different ways to communicate. Moreover other study skills help you adapt your work life balance such as time management this encourages you to complete tasks to your best potential without over stimulating yourself and becoming stressed. Further another one of the many academic study skills is note taking which would help you store correct information and would keep your learning adventures more organized. </a:t>
            </a:r>
          </a:p>
          <a:p>
            <a:endParaRPr lang="en-US" sz="900" dirty="0">
              <a:latin typeface="Times" pitchFamily="2" charset="0"/>
            </a:endParaRPr>
          </a:p>
        </p:txBody>
      </p:sp>
    </p:spTree>
    <p:extLst>
      <p:ext uri="{BB962C8B-B14F-4D97-AF65-F5344CB8AC3E}">
        <p14:creationId xmlns:p14="http://schemas.microsoft.com/office/powerpoint/2010/main" val="27375874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4A6698F-A1D0-4E87-D39B-EBD1BCCE2634}"/>
              </a:ext>
            </a:extLst>
          </p:cNvPr>
          <p:cNvSpPr/>
          <p:nvPr/>
        </p:nvSpPr>
        <p:spPr>
          <a:xfrm>
            <a:off x="0" y="-60159"/>
            <a:ext cx="12192001" cy="6978317"/>
          </a:xfrm>
          <a:prstGeom prst="rect">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200" b="1" u="sng" dirty="0"/>
          </a:p>
          <a:p>
            <a:endParaRPr lang="en-US" sz="1200" b="1" u="sng" dirty="0"/>
          </a:p>
          <a:p>
            <a:endParaRPr lang="en-US" sz="1200" b="1" u="sng" dirty="0"/>
          </a:p>
          <a:p>
            <a:endParaRPr lang="en-US" sz="1200" b="1" u="sng" dirty="0"/>
          </a:p>
          <a:p>
            <a:endParaRPr lang="en-US" sz="1200" b="1" u="sng" dirty="0"/>
          </a:p>
          <a:p>
            <a:endParaRPr lang="en-US" sz="1200" b="1" u="sng" dirty="0">
              <a:solidFill>
                <a:schemeClr val="tx1"/>
              </a:solidFill>
            </a:endParaRPr>
          </a:p>
          <a:p>
            <a:endParaRPr lang="en-US" sz="1200" b="1" u="sng" dirty="0">
              <a:solidFill>
                <a:schemeClr val="tx1"/>
              </a:solidFill>
            </a:endParaRPr>
          </a:p>
          <a:p>
            <a:endParaRPr lang="en-US" sz="1200" b="1" u="sng" dirty="0">
              <a:solidFill>
                <a:schemeClr val="tx1"/>
              </a:solidFill>
            </a:endParaRPr>
          </a:p>
          <a:p>
            <a:endParaRPr lang="en-US" sz="1200" b="1" u="sng" dirty="0">
              <a:solidFill>
                <a:schemeClr val="tx1"/>
              </a:solidFill>
            </a:endParaRPr>
          </a:p>
          <a:p>
            <a:endParaRPr lang="en-US" sz="1200" b="1" u="sng" dirty="0">
              <a:solidFill>
                <a:schemeClr val="tx1"/>
              </a:solidFill>
            </a:endParaRPr>
          </a:p>
          <a:p>
            <a:endParaRPr lang="en-US" sz="1200" b="1" u="sng" dirty="0">
              <a:solidFill>
                <a:schemeClr val="tx1"/>
              </a:solidFill>
            </a:endParaRPr>
          </a:p>
          <a:p>
            <a:endParaRPr lang="en-US" sz="1200" b="1" u="sng" dirty="0">
              <a:solidFill>
                <a:schemeClr val="tx1"/>
              </a:solidFill>
            </a:endParaRPr>
          </a:p>
          <a:p>
            <a:r>
              <a:rPr lang="en-US" sz="1200" b="1" u="sng" dirty="0">
                <a:solidFill>
                  <a:schemeClr val="tx1"/>
                </a:solidFill>
              </a:rPr>
              <a:t>References </a:t>
            </a:r>
          </a:p>
          <a:p>
            <a:pPr algn="l" rtl="0">
              <a:lnSpc>
                <a:spcPct val="150000"/>
              </a:lnSpc>
              <a:spcBef>
                <a:spcPts val="0"/>
              </a:spcBef>
              <a:spcAft>
                <a:spcPts val="0"/>
              </a:spcAft>
            </a:pPr>
            <a:r>
              <a:rPr lang="en-GB" sz="900" b="1" u="none" strike="noStrike" dirty="0">
                <a:solidFill>
                  <a:schemeClr val="tx1"/>
                </a:solidFill>
                <a:effectLst/>
                <a:latin typeface="Arial" panose="020B0604020202020204" pitchFamily="34" charset="0"/>
              </a:rPr>
              <a:t>Austin Community College. (no date). ‘Benefits of Notetaking?’ </a:t>
            </a:r>
            <a:r>
              <a:rPr lang="en-GB" sz="900" b="1" u="none" strike="noStrike" dirty="0">
                <a:solidFill>
                  <a:schemeClr val="tx1"/>
                </a:solidFill>
                <a:effectLst/>
                <a:latin typeface="Arial" panose="020B0604020202020204" pitchFamily="34" charset="0"/>
                <a:hlinkClick r:id="rId2"/>
              </a:rPr>
              <a:t>https://sites.austincc.edu/student-skills-workshops/taking-effective-notes/benefits-of-notetaking/#:~:text=Notetaking%20keeps%20your%20body%20active,Emphasizes%20and%20organizes%20information</a:t>
            </a:r>
            <a:r>
              <a:rPr lang="en-GB" sz="900" b="1" u="none" strike="noStrike" dirty="0">
                <a:solidFill>
                  <a:schemeClr val="tx1"/>
                </a:solidFill>
                <a:effectLst/>
                <a:latin typeface="Arial" panose="020B0604020202020204" pitchFamily="34" charset="0"/>
              </a:rPr>
              <a:t>.</a:t>
            </a:r>
          </a:p>
          <a:p>
            <a:pPr algn="l" rtl="0">
              <a:lnSpc>
                <a:spcPct val="150000"/>
              </a:lnSpc>
              <a:spcBef>
                <a:spcPts val="0"/>
              </a:spcBef>
              <a:spcAft>
                <a:spcPts val="0"/>
              </a:spcAft>
            </a:pPr>
            <a:endParaRPr lang="en-GB" sz="900" b="1" u="none" strike="noStrike" dirty="0">
              <a:solidFill>
                <a:schemeClr val="tx1"/>
              </a:solidFill>
              <a:effectLst/>
              <a:latin typeface="Arial" panose="020B0604020202020204" pitchFamily="34" charset="0"/>
            </a:endParaRPr>
          </a:p>
          <a:p>
            <a:pPr algn="l" rtl="0">
              <a:lnSpc>
                <a:spcPct val="150000"/>
              </a:lnSpc>
              <a:spcBef>
                <a:spcPts val="0"/>
              </a:spcBef>
              <a:spcAft>
                <a:spcPts val="0"/>
              </a:spcAft>
            </a:pPr>
            <a:r>
              <a:rPr lang="en-GB" sz="900" b="1" u="none" strike="noStrike" dirty="0">
                <a:solidFill>
                  <a:schemeClr val="tx1"/>
                </a:solidFill>
                <a:effectLst/>
                <a:latin typeface="Arial" panose="020B0604020202020204" pitchFamily="34" charset="0"/>
              </a:rPr>
              <a:t>Coursera. (2023). ‘7 Essential Time Management Skills’ . </a:t>
            </a:r>
            <a:r>
              <a:rPr lang="en-GB" sz="900" b="1" u="none" strike="noStrike" dirty="0">
                <a:solidFill>
                  <a:schemeClr val="tx1"/>
                </a:solidFill>
                <a:effectLst/>
                <a:latin typeface="Arial" panose="020B0604020202020204" pitchFamily="34" charset="0"/>
                <a:hlinkClick r:id="rId3"/>
              </a:rPr>
              <a:t>https://www.coursera.org/articles/time-management-skills#</a:t>
            </a:r>
            <a:r>
              <a:rPr lang="en-GB" sz="900" b="1" u="none" strike="noStrike" dirty="0">
                <a:solidFill>
                  <a:schemeClr val="tx1"/>
                </a:solidFill>
                <a:effectLst/>
                <a:latin typeface="Arial" panose="020B0604020202020204" pitchFamily="34" charset="0"/>
              </a:rPr>
              <a:t>.</a:t>
            </a:r>
          </a:p>
          <a:p>
            <a:pPr algn="l" rtl="0">
              <a:lnSpc>
                <a:spcPct val="150000"/>
              </a:lnSpc>
              <a:spcBef>
                <a:spcPts val="0"/>
              </a:spcBef>
              <a:spcAft>
                <a:spcPts val="0"/>
              </a:spcAft>
            </a:pPr>
            <a:endParaRPr lang="en-GB" sz="900" b="1" u="none" strike="noStrike" dirty="0">
              <a:solidFill>
                <a:schemeClr val="tx1"/>
              </a:solidFill>
              <a:effectLst/>
              <a:latin typeface="Arial" panose="020B0604020202020204" pitchFamily="34" charset="0"/>
            </a:endParaRPr>
          </a:p>
          <a:p>
            <a:pPr algn="l" rtl="0">
              <a:lnSpc>
                <a:spcPct val="150000"/>
              </a:lnSpc>
              <a:spcBef>
                <a:spcPts val="0"/>
              </a:spcBef>
              <a:spcAft>
                <a:spcPts val="0"/>
              </a:spcAft>
            </a:pPr>
            <a:r>
              <a:rPr lang="en-GB" sz="900" b="1" u="none" strike="noStrike" dirty="0">
                <a:solidFill>
                  <a:schemeClr val="tx1"/>
                </a:solidFill>
                <a:effectLst/>
                <a:latin typeface="Arial" panose="020B0604020202020204" pitchFamily="34" charset="0"/>
              </a:rPr>
              <a:t>Graduate Studies Support Center. (2023) ‘Study Skills’. </a:t>
            </a:r>
            <a:r>
              <a:rPr lang="en-GB" sz="900" b="1" u="none" strike="noStrike" dirty="0">
                <a:solidFill>
                  <a:schemeClr val="tx1"/>
                </a:solidFill>
                <a:effectLst/>
                <a:latin typeface="Arial" panose="020B0604020202020204" pitchFamily="34" charset="0"/>
                <a:hlinkClick r:id="rId4"/>
              </a:rPr>
              <a:t>https://resources.nu.edu/c.php?g=1096401&amp;p=9676111</a:t>
            </a:r>
            <a:r>
              <a:rPr lang="en-GB" sz="900" b="1" u="none" strike="noStrike" dirty="0">
                <a:solidFill>
                  <a:schemeClr val="tx1"/>
                </a:solidFill>
                <a:effectLst/>
                <a:latin typeface="Arial" panose="020B0604020202020204" pitchFamily="34" charset="0"/>
              </a:rPr>
              <a:t>.</a:t>
            </a:r>
          </a:p>
          <a:p>
            <a:pPr algn="l" rtl="0">
              <a:lnSpc>
                <a:spcPct val="150000"/>
              </a:lnSpc>
              <a:spcBef>
                <a:spcPts val="0"/>
              </a:spcBef>
              <a:spcAft>
                <a:spcPts val="0"/>
              </a:spcAft>
            </a:pPr>
            <a:endParaRPr lang="en-GB" sz="900" b="1" u="none" strike="noStrike" dirty="0">
              <a:solidFill>
                <a:schemeClr val="tx1"/>
              </a:solidFill>
              <a:effectLst/>
              <a:latin typeface="Arial" panose="020B0604020202020204" pitchFamily="34" charset="0"/>
            </a:endParaRPr>
          </a:p>
          <a:p>
            <a:pPr algn="l" rtl="0">
              <a:lnSpc>
                <a:spcPct val="150000"/>
              </a:lnSpc>
              <a:spcBef>
                <a:spcPts val="0"/>
              </a:spcBef>
              <a:spcAft>
                <a:spcPts val="0"/>
              </a:spcAft>
            </a:pPr>
            <a:r>
              <a:rPr lang="en-GB" sz="900" b="1" u="none" strike="noStrike" dirty="0">
                <a:solidFill>
                  <a:schemeClr val="tx1"/>
                </a:solidFill>
                <a:effectLst/>
                <a:latin typeface="Arial" panose="020B0604020202020204" pitchFamily="34" charset="0"/>
              </a:rPr>
              <a:t>Harvard Summer School. (2022), ‘8 Time Management tips for Students’ </a:t>
            </a:r>
            <a:r>
              <a:rPr lang="en-GB" sz="900" b="1" u="none" strike="noStrike" dirty="0">
                <a:solidFill>
                  <a:schemeClr val="tx1"/>
                </a:solidFill>
                <a:effectLst/>
                <a:latin typeface="Arial" panose="020B0604020202020204" pitchFamily="34" charset="0"/>
                <a:hlinkClick r:id="rId5"/>
              </a:rPr>
              <a:t>https://summer.harvard.edu/blog/8-time-management-tips-for-students/</a:t>
            </a:r>
            <a:r>
              <a:rPr lang="en-GB" sz="900" b="1" u="none" strike="noStrike" dirty="0">
                <a:solidFill>
                  <a:schemeClr val="tx1"/>
                </a:solidFill>
                <a:effectLst/>
                <a:latin typeface="Arial" panose="020B0604020202020204" pitchFamily="34" charset="0"/>
              </a:rPr>
              <a:t>.</a:t>
            </a:r>
          </a:p>
          <a:p>
            <a:pPr algn="l" rtl="0">
              <a:lnSpc>
                <a:spcPct val="150000"/>
              </a:lnSpc>
              <a:spcBef>
                <a:spcPts val="0"/>
              </a:spcBef>
              <a:spcAft>
                <a:spcPts val="0"/>
              </a:spcAft>
            </a:pPr>
            <a:endParaRPr lang="en-GB" sz="900" b="1" u="none" strike="noStrike" dirty="0">
              <a:solidFill>
                <a:schemeClr val="tx1"/>
              </a:solidFill>
              <a:effectLst/>
              <a:latin typeface="Arial" panose="020B0604020202020204" pitchFamily="34" charset="0"/>
            </a:endParaRPr>
          </a:p>
          <a:p>
            <a:pPr algn="l" rtl="0">
              <a:lnSpc>
                <a:spcPct val="150000"/>
              </a:lnSpc>
              <a:spcBef>
                <a:spcPts val="0"/>
              </a:spcBef>
              <a:spcAft>
                <a:spcPts val="0"/>
              </a:spcAft>
            </a:pPr>
            <a:r>
              <a:rPr lang="en-GB" sz="900" b="1" u="none" strike="noStrike" dirty="0">
                <a:solidFill>
                  <a:schemeClr val="tx1"/>
                </a:solidFill>
                <a:effectLst/>
                <a:latin typeface="Arial" panose="020B0604020202020204" pitchFamily="34" charset="0"/>
              </a:rPr>
              <a:t>Robbins, T. (2023). ‘What are Time Management Skills?’ </a:t>
            </a:r>
            <a:r>
              <a:rPr lang="en-GB" sz="900" b="1" u="none" strike="noStrike" dirty="0">
                <a:solidFill>
                  <a:schemeClr val="tx1"/>
                </a:solidFill>
                <a:effectLst/>
                <a:latin typeface="Arial" panose="020B0604020202020204" pitchFamily="34" charset="0"/>
                <a:hlinkClick r:id="rId6"/>
              </a:rPr>
              <a:t>https://www.tonyrobbins.com/importance-time-management/time-management-skills/#:~:text=Time%20management%20skills%20include%20the,create%20happy%20customers%20–%20or%20guests</a:t>
            </a:r>
            <a:r>
              <a:rPr lang="en-GB" sz="900" b="1" u="none" strike="noStrike" dirty="0">
                <a:solidFill>
                  <a:schemeClr val="tx1"/>
                </a:solidFill>
                <a:effectLst/>
                <a:latin typeface="Arial" panose="020B0604020202020204" pitchFamily="34" charset="0"/>
              </a:rPr>
              <a:t>.</a:t>
            </a:r>
          </a:p>
          <a:p>
            <a:pPr algn="l" rtl="0">
              <a:lnSpc>
                <a:spcPct val="150000"/>
              </a:lnSpc>
              <a:spcBef>
                <a:spcPts val="0"/>
              </a:spcBef>
              <a:spcAft>
                <a:spcPts val="0"/>
              </a:spcAft>
            </a:pPr>
            <a:endParaRPr lang="en-GB" sz="900" b="1" u="none" strike="noStrike" dirty="0">
              <a:solidFill>
                <a:schemeClr val="tx1"/>
              </a:solidFill>
              <a:effectLst/>
              <a:latin typeface="Arial" panose="020B0604020202020204" pitchFamily="34" charset="0"/>
            </a:endParaRPr>
          </a:p>
          <a:p>
            <a:pPr algn="l" rtl="0">
              <a:lnSpc>
                <a:spcPct val="150000"/>
              </a:lnSpc>
              <a:spcBef>
                <a:spcPts val="0"/>
              </a:spcBef>
              <a:spcAft>
                <a:spcPts val="0"/>
              </a:spcAft>
            </a:pPr>
            <a:r>
              <a:rPr lang="en-GB" sz="900" b="1" u="none" strike="noStrike" dirty="0">
                <a:solidFill>
                  <a:schemeClr val="tx1"/>
                </a:solidFill>
                <a:effectLst/>
                <a:latin typeface="Arial" panose="020B0604020202020204" pitchFamily="34" charset="0"/>
              </a:rPr>
              <a:t>Skills You Need. (2023). ‘Communication skills’. </a:t>
            </a:r>
            <a:r>
              <a:rPr lang="en-GB" sz="900" b="1" u="none" strike="noStrike" dirty="0">
                <a:solidFill>
                  <a:schemeClr val="tx1"/>
                </a:solidFill>
                <a:effectLst/>
                <a:latin typeface="Arial" panose="020B0604020202020204" pitchFamily="34" charset="0"/>
                <a:hlinkClick r:id="rId7"/>
              </a:rPr>
              <a:t>https://www.skillsyouneed.com/ips/communication-skills.html#:~:text=Communication%20skills%20are%20needed%20to,work%20well%20in%20a%20group</a:t>
            </a:r>
            <a:r>
              <a:rPr lang="en-GB" sz="900" b="1" u="none" strike="noStrike" dirty="0">
                <a:solidFill>
                  <a:schemeClr val="tx1"/>
                </a:solidFill>
                <a:effectLst/>
                <a:latin typeface="Arial" panose="020B0604020202020204" pitchFamily="34" charset="0"/>
              </a:rPr>
              <a:t>.</a:t>
            </a:r>
          </a:p>
          <a:p>
            <a:pPr algn="l" rtl="0">
              <a:lnSpc>
                <a:spcPct val="150000"/>
              </a:lnSpc>
              <a:spcBef>
                <a:spcPts val="0"/>
              </a:spcBef>
              <a:spcAft>
                <a:spcPts val="0"/>
              </a:spcAft>
            </a:pPr>
            <a:endParaRPr lang="en-GB" sz="900" b="1" u="none" strike="noStrike" dirty="0">
              <a:solidFill>
                <a:schemeClr val="tx1"/>
              </a:solidFill>
              <a:effectLst/>
              <a:latin typeface="Arial" panose="020B0604020202020204" pitchFamily="34" charset="0"/>
            </a:endParaRPr>
          </a:p>
          <a:p>
            <a:pPr algn="l" rtl="0">
              <a:lnSpc>
                <a:spcPct val="150000"/>
              </a:lnSpc>
              <a:spcBef>
                <a:spcPts val="0"/>
              </a:spcBef>
              <a:spcAft>
                <a:spcPts val="0"/>
              </a:spcAft>
            </a:pPr>
            <a:r>
              <a:rPr lang="en-GB" sz="900" b="1" u="none" strike="noStrike" dirty="0">
                <a:solidFill>
                  <a:schemeClr val="tx1"/>
                </a:solidFill>
                <a:effectLst/>
                <a:latin typeface="Arial" panose="020B0604020202020204" pitchFamily="34" charset="0"/>
              </a:rPr>
              <a:t>Sure Self. (2022). ‘10 Unbelievable Benefits of Effective Communication That You Didn’t Know’ . </a:t>
            </a:r>
            <a:r>
              <a:rPr lang="en-GB" sz="900" b="1" u="none" strike="noStrike" dirty="0">
                <a:solidFill>
                  <a:schemeClr val="tx1"/>
                </a:solidFill>
                <a:effectLst/>
                <a:latin typeface="Arial" panose="020B0604020202020204" pitchFamily="34" charset="0"/>
                <a:hlinkClick r:id="rId8"/>
              </a:rPr>
              <a:t>https://sureself.eu/education/10-unbelievable-benefits-of-effective-communication-that-you-didnt-know</a:t>
            </a:r>
            <a:r>
              <a:rPr lang="en-GB" sz="900" b="1" u="none" strike="noStrike" dirty="0">
                <a:solidFill>
                  <a:schemeClr val="tx1"/>
                </a:solidFill>
                <a:effectLst/>
                <a:latin typeface="Arial" panose="020B0604020202020204" pitchFamily="34" charset="0"/>
              </a:rPr>
              <a:t>.</a:t>
            </a:r>
          </a:p>
          <a:p>
            <a:pPr algn="l" rtl="0">
              <a:lnSpc>
                <a:spcPct val="150000"/>
              </a:lnSpc>
              <a:spcBef>
                <a:spcPts val="0"/>
              </a:spcBef>
              <a:spcAft>
                <a:spcPts val="0"/>
              </a:spcAft>
            </a:pPr>
            <a:endParaRPr lang="en-GB" sz="900" b="1" u="none" strike="noStrike" dirty="0">
              <a:solidFill>
                <a:schemeClr val="tx1"/>
              </a:solidFill>
              <a:effectLst/>
              <a:latin typeface="Arial" panose="020B0604020202020204" pitchFamily="34" charset="0"/>
            </a:endParaRPr>
          </a:p>
          <a:p>
            <a:pPr algn="l" rtl="0">
              <a:lnSpc>
                <a:spcPct val="150000"/>
              </a:lnSpc>
              <a:spcBef>
                <a:spcPts val="0"/>
              </a:spcBef>
              <a:spcAft>
                <a:spcPts val="0"/>
              </a:spcAft>
            </a:pPr>
            <a:r>
              <a:rPr lang="en-GB" sz="900" b="1" u="none" strike="noStrike" dirty="0">
                <a:solidFill>
                  <a:schemeClr val="tx1"/>
                </a:solidFill>
                <a:effectLst/>
                <a:latin typeface="Arial" panose="020B0604020202020204" pitchFamily="34" charset="0"/>
              </a:rPr>
              <a:t>The Learning Center. (2023).  ‘Effective Note-Taking in Class’ </a:t>
            </a:r>
            <a:r>
              <a:rPr lang="en-GB" sz="900" b="1" u="none" strike="noStrike" dirty="0">
                <a:solidFill>
                  <a:schemeClr val="tx1"/>
                </a:solidFill>
                <a:effectLst/>
                <a:latin typeface="Arial" panose="020B0604020202020204" pitchFamily="34" charset="0"/>
                <a:hlinkClick r:id="rId9"/>
              </a:rPr>
              <a:t>https://learningcenter.unc.edu/tips-and-tools/effective-note-taking-in-class/#:~:text=Good%20note%2Dtaking%20will%20improve,what%20you%20hear%20and%20see</a:t>
            </a:r>
            <a:r>
              <a:rPr lang="en-GB" sz="900" b="1" u="none" strike="noStrike" dirty="0">
                <a:solidFill>
                  <a:schemeClr val="tx1"/>
                </a:solidFill>
                <a:effectLst/>
                <a:latin typeface="Arial" panose="020B0604020202020204" pitchFamily="34" charset="0"/>
              </a:rPr>
              <a:t>.</a:t>
            </a:r>
          </a:p>
          <a:p>
            <a:pPr algn="l" rtl="0">
              <a:lnSpc>
                <a:spcPct val="150000"/>
              </a:lnSpc>
              <a:spcBef>
                <a:spcPts val="0"/>
              </a:spcBef>
              <a:spcAft>
                <a:spcPts val="0"/>
              </a:spcAft>
            </a:pPr>
            <a:endParaRPr lang="en-GB" sz="900" b="1" u="none" strike="noStrike" dirty="0">
              <a:solidFill>
                <a:schemeClr val="tx1"/>
              </a:solidFill>
              <a:effectLst/>
              <a:latin typeface="Arial" panose="020B0604020202020204" pitchFamily="34" charset="0"/>
            </a:endParaRPr>
          </a:p>
          <a:p>
            <a:pPr algn="l" rtl="0">
              <a:lnSpc>
                <a:spcPct val="150000"/>
              </a:lnSpc>
              <a:spcBef>
                <a:spcPts val="0"/>
              </a:spcBef>
              <a:spcAft>
                <a:spcPts val="0"/>
              </a:spcAft>
            </a:pPr>
            <a:r>
              <a:rPr lang="en-GB" sz="900" b="1" u="none" strike="noStrike" dirty="0">
                <a:solidFill>
                  <a:schemeClr val="tx1"/>
                </a:solidFill>
                <a:effectLst/>
                <a:latin typeface="Arial" panose="020B0604020202020204" pitchFamily="34" charset="0"/>
              </a:rPr>
              <a:t>The University of New Mexico. (no date) ‘5 Essential Communication Skills’. https://unm5.unm.edu/5-research-COMMUNICATION -skills.html#:~:text=Effective%20communication%20skills%20help%20you,and%20appropriate%20to%20the%20situation.&amp;text=Convey%20ideas%20and%20information%20through%20the%20use%20of%20written%20language.&amp;text=Convey%20ideas%20and%20information%20through%20the%20use%20of%20spoken%20language.</a:t>
            </a:r>
          </a:p>
          <a:p>
            <a:pPr algn="l" rtl="0">
              <a:lnSpc>
                <a:spcPct val="150000"/>
              </a:lnSpc>
              <a:spcBef>
                <a:spcPts val="0"/>
              </a:spcBef>
              <a:spcAft>
                <a:spcPts val="0"/>
              </a:spcAft>
            </a:pPr>
            <a:endParaRPr lang="en-GB" sz="900" b="1" u="none" strike="noStrike" dirty="0">
              <a:solidFill>
                <a:schemeClr val="tx1"/>
              </a:solidFill>
              <a:effectLst/>
              <a:latin typeface="Arial" panose="020B0604020202020204" pitchFamily="34" charset="0"/>
            </a:endParaRPr>
          </a:p>
          <a:p>
            <a:pPr algn="l" rtl="0">
              <a:lnSpc>
                <a:spcPct val="150000"/>
              </a:lnSpc>
              <a:spcBef>
                <a:spcPts val="0"/>
              </a:spcBef>
              <a:spcAft>
                <a:spcPts val="0"/>
              </a:spcAft>
            </a:pPr>
            <a:r>
              <a:rPr lang="en-GB" sz="900" b="1" u="none" strike="noStrike" dirty="0">
                <a:solidFill>
                  <a:schemeClr val="tx1"/>
                </a:solidFill>
                <a:effectLst/>
                <a:latin typeface="Arial" panose="020B0604020202020204" pitchFamily="34" charset="0"/>
              </a:rPr>
              <a:t>UNSW Sydney. (2023). ‘Listening Note Taking Strategies’ </a:t>
            </a:r>
            <a:r>
              <a:rPr lang="en-GB" sz="900" b="1" u="none" strike="noStrike" dirty="0">
                <a:solidFill>
                  <a:schemeClr val="tx1"/>
                </a:solidFill>
                <a:effectLst/>
                <a:latin typeface="Arial" panose="020B0604020202020204" pitchFamily="34" charset="0"/>
                <a:hlinkClick r:id="rId10"/>
              </a:rPr>
              <a:t>https://www.student.unsw.edu.au/note-taking-skills</a:t>
            </a:r>
            <a:endParaRPr lang="en-GB" sz="900" b="1" u="none" strike="noStrike" dirty="0">
              <a:solidFill>
                <a:schemeClr val="tx1"/>
              </a:solidFill>
              <a:effectLst/>
              <a:latin typeface="Arial" panose="020B0604020202020204" pitchFamily="34" charset="0"/>
            </a:endParaRPr>
          </a:p>
          <a:p>
            <a:pPr algn="l" rtl="0">
              <a:lnSpc>
                <a:spcPct val="150000"/>
              </a:lnSpc>
              <a:spcBef>
                <a:spcPts val="0"/>
              </a:spcBef>
              <a:spcAft>
                <a:spcPts val="0"/>
              </a:spcAft>
            </a:pPr>
            <a:endParaRPr lang="en-GB" sz="900" b="1" u="none" strike="noStrike" dirty="0">
              <a:solidFill>
                <a:schemeClr val="tx1"/>
              </a:solidFill>
              <a:effectLst/>
              <a:latin typeface="Arial" panose="020B0604020202020204" pitchFamily="34" charset="0"/>
            </a:endParaRPr>
          </a:p>
          <a:p>
            <a:pPr algn="l" rtl="0">
              <a:lnSpc>
                <a:spcPct val="150000"/>
              </a:lnSpc>
              <a:spcBef>
                <a:spcPts val="0"/>
              </a:spcBef>
              <a:spcAft>
                <a:spcPts val="0"/>
              </a:spcAft>
            </a:pPr>
            <a:endParaRPr lang="en-GB" sz="900" b="1" u="none" strike="noStrike" dirty="0">
              <a:solidFill>
                <a:srgbClr val="000000"/>
              </a:solidFill>
              <a:effectLst/>
              <a:latin typeface="Arial" panose="020B0604020202020204" pitchFamily="34" charset="0"/>
            </a:endParaRPr>
          </a:p>
          <a:p>
            <a:pPr algn="l" rtl="0">
              <a:lnSpc>
                <a:spcPct val="150000"/>
              </a:lnSpc>
              <a:spcBef>
                <a:spcPts val="0"/>
              </a:spcBef>
              <a:spcAft>
                <a:spcPts val="0"/>
              </a:spcAft>
            </a:pPr>
            <a:r>
              <a:rPr lang="en-GB" sz="900" b="1" u="none" strike="noStrike" dirty="0">
                <a:solidFill>
                  <a:srgbClr val="000000"/>
                </a:solidFill>
                <a:effectLst/>
                <a:latin typeface="Arial" panose="020B0604020202020204" pitchFamily="34" charset="0"/>
              </a:rPr>
              <a:t> </a:t>
            </a:r>
            <a:endParaRPr lang="en-GB" sz="900" b="0" u="none" strike="noStrike" dirty="0">
              <a:solidFill>
                <a:srgbClr val="000000"/>
              </a:solidFill>
              <a:effectLst/>
            </a:endParaRPr>
          </a:p>
          <a:p>
            <a:br>
              <a:rPr lang="en-GB" sz="900" dirty="0"/>
            </a:br>
            <a:br>
              <a:rPr lang="en-GB" sz="1200" dirty="0"/>
            </a:br>
            <a:endParaRPr lang="en-US" sz="1200" b="1" u="sng" dirty="0"/>
          </a:p>
          <a:p>
            <a:pPr algn="ctr"/>
            <a:endParaRPr lang="en-US" sz="1200" dirty="0"/>
          </a:p>
          <a:p>
            <a:pPr marL="171450" indent="-171450">
              <a:buFont typeface="Arial" panose="020B0604020202020204" pitchFamily="34" charset="0"/>
              <a:buChar char="•"/>
            </a:pPr>
            <a:endParaRPr lang="en-US" sz="900" dirty="0"/>
          </a:p>
          <a:p>
            <a:pPr marL="171450" indent="-171450">
              <a:buFont typeface="Arial" panose="020B0604020202020204" pitchFamily="34" charset="0"/>
              <a:buChar char="•"/>
            </a:pPr>
            <a:endParaRPr lang="en-US" sz="1800" dirty="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p>
          <a:p>
            <a:pPr algn="ctr"/>
            <a:endParaRPr lang="en-US" dirty="0"/>
          </a:p>
        </p:txBody>
      </p:sp>
    </p:spTree>
    <p:extLst>
      <p:ext uri="{BB962C8B-B14F-4D97-AF65-F5344CB8AC3E}">
        <p14:creationId xmlns:p14="http://schemas.microsoft.com/office/powerpoint/2010/main" val="3729702473"/>
      </p:ext>
    </p:extLst>
  </p:cSld>
  <p:clrMapOvr>
    <a:masterClrMapping/>
  </p:clrMapOvr>
</p:sld>
</file>

<file path=ppt/theme/theme1.xml><?xml version="1.0" encoding="utf-8"?>
<a:theme xmlns:a="http://schemas.openxmlformats.org/drawingml/2006/main" name="ArchwayVTI">
  <a:themeElements>
    <a:clrScheme name="Custom 1">
      <a:dk1>
        <a:sysClr val="windowText" lastClr="000000"/>
      </a:dk1>
      <a:lt1>
        <a:sysClr val="window" lastClr="FFFFFF"/>
      </a:lt1>
      <a:dk2>
        <a:srgbClr val="2E3A3C"/>
      </a:dk2>
      <a:lt2>
        <a:srgbClr val="EDE9E7"/>
      </a:lt2>
      <a:accent1>
        <a:srgbClr val="898470"/>
      </a:accent1>
      <a:accent2>
        <a:srgbClr val="7A8773"/>
      </a:accent2>
      <a:accent3>
        <a:srgbClr val="8C845E"/>
      </a:accent3>
      <a:accent4>
        <a:srgbClr val="9F7E56"/>
      </a:accent4>
      <a:accent5>
        <a:srgbClr val="9B7E69"/>
      </a:accent5>
      <a:accent6>
        <a:srgbClr val="AA7862"/>
      </a:accent6>
      <a:hlink>
        <a:srgbClr val="7A8773"/>
      </a:hlink>
      <a:folHlink>
        <a:srgbClr val="9F7E56"/>
      </a:folHlink>
    </a:clrScheme>
    <a:fontScheme name="Archway">
      <a:majorFont>
        <a:latin typeface="Felix Titling"/>
        <a:ea typeface=""/>
        <a:cs typeface=""/>
      </a:majorFont>
      <a:minorFont>
        <a:latin typeface="Goudy Old Styl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wayVTI" id="{309F1D27-9968-4F93-BA7C-3666A757FD2E}" vid="{76D8E8FD-8787-4E56-A14A-C28BF58ABEEE}"/>
    </a:ext>
  </a:extLst>
</a:theme>
</file>

<file path=docProps/app.xml><?xml version="1.0" encoding="utf-8"?>
<Properties xmlns="http://schemas.openxmlformats.org/officeDocument/2006/extended-properties" xmlns:vt="http://schemas.openxmlformats.org/officeDocument/2006/docPropsVTypes">
  <TotalTime>16257</TotalTime>
  <Words>1542</Words>
  <Application>Microsoft Macintosh PowerPoint</Application>
  <PresentationFormat>Widescreen</PresentationFormat>
  <Paragraphs>257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Felix Titling</vt:lpstr>
      <vt:lpstr>Goudy Old Style</vt:lpstr>
      <vt:lpstr>Times</vt:lpstr>
      <vt:lpstr>ArchwayVTI</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Tiegan Dickeson (2107308)</dc:creator>
  <cp:lastModifiedBy>Tiegan Dickeson (2107308)</cp:lastModifiedBy>
  <cp:revision>2</cp:revision>
  <dcterms:created xsi:type="dcterms:W3CDTF">2023-09-17T21:35:21Z</dcterms:created>
  <dcterms:modified xsi:type="dcterms:W3CDTF">2023-09-29T06:48:05Z</dcterms:modified>
</cp:coreProperties>
</file>