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8.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5.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Lst>
  <p:sldSz cy="5143500" cx="9144000"/>
  <p:notesSz cx="6858000" cy="9144000"/>
  <p:embeddedFontLst>
    <p:embeddedFont>
      <p:font typeface="Roboto"/>
      <p:regular r:id="rId61"/>
      <p:bold r:id="rId62"/>
      <p:italic r:id="rId63"/>
      <p:boldItalic r:id="rId64"/>
    </p:embeddedFont>
    <p:embeddedFont>
      <p:font typeface="Alfa Slab One"/>
      <p:regular r:id="rId65"/>
    </p:embeddedFont>
    <p:embeddedFont>
      <p:font typeface="Century Gothic"/>
      <p:regular r:id="rId66"/>
      <p:bold r:id="rId67"/>
      <p:italic r:id="rId68"/>
      <p:boldItalic r:id="rId6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B99E018-3760-4365-9BBC-DEE0B69B3825}">
  <a:tblStyle styleId="{6B99E018-3760-4365-9BBC-DEE0B69B3825}"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62" Type="http://schemas.openxmlformats.org/officeDocument/2006/relationships/font" Target="fonts/Roboto-bold.fntdata"/><Relationship Id="rId61" Type="http://schemas.openxmlformats.org/officeDocument/2006/relationships/font" Target="fonts/Roboto-regular.fntdata"/><Relationship Id="rId20" Type="http://schemas.openxmlformats.org/officeDocument/2006/relationships/slide" Target="slides/slide14.xml"/><Relationship Id="rId64" Type="http://schemas.openxmlformats.org/officeDocument/2006/relationships/font" Target="fonts/Roboto-boldItalic.fntdata"/><Relationship Id="rId63" Type="http://schemas.openxmlformats.org/officeDocument/2006/relationships/font" Target="fonts/Roboto-italic.fntdata"/><Relationship Id="rId22" Type="http://schemas.openxmlformats.org/officeDocument/2006/relationships/slide" Target="slides/slide16.xml"/><Relationship Id="rId66" Type="http://schemas.openxmlformats.org/officeDocument/2006/relationships/font" Target="fonts/CenturyGothic-regular.fntdata"/><Relationship Id="rId21" Type="http://schemas.openxmlformats.org/officeDocument/2006/relationships/slide" Target="slides/slide15.xml"/><Relationship Id="rId65" Type="http://schemas.openxmlformats.org/officeDocument/2006/relationships/font" Target="fonts/AlfaSlabOne-regular.fntdata"/><Relationship Id="rId24" Type="http://schemas.openxmlformats.org/officeDocument/2006/relationships/slide" Target="slides/slide18.xml"/><Relationship Id="rId68" Type="http://schemas.openxmlformats.org/officeDocument/2006/relationships/font" Target="fonts/CenturyGothic-italic.fntdata"/><Relationship Id="rId23" Type="http://schemas.openxmlformats.org/officeDocument/2006/relationships/slide" Target="slides/slide17.xml"/><Relationship Id="rId67" Type="http://schemas.openxmlformats.org/officeDocument/2006/relationships/font" Target="fonts/CenturyGothic-bold.fntdata"/><Relationship Id="rId60" Type="http://schemas.openxmlformats.org/officeDocument/2006/relationships/slide" Target="slides/slide54.xml"/><Relationship Id="rId26" Type="http://schemas.openxmlformats.org/officeDocument/2006/relationships/slide" Target="slides/slide20.xml"/><Relationship Id="rId25" Type="http://schemas.openxmlformats.org/officeDocument/2006/relationships/slide" Target="slides/slide19.xml"/><Relationship Id="rId69" Type="http://schemas.openxmlformats.org/officeDocument/2006/relationships/font" Target="fonts/CenturyGothic-boldItalic.fntdata"/><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slide" Target="slides/slide45.xml"/><Relationship Id="rId50" Type="http://schemas.openxmlformats.org/officeDocument/2006/relationships/slide" Target="slides/slide44.xml"/><Relationship Id="rId53" Type="http://schemas.openxmlformats.org/officeDocument/2006/relationships/slide" Target="slides/slide47.xml"/><Relationship Id="rId52" Type="http://schemas.openxmlformats.org/officeDocument/2006/relationships/slide" Target="slides/slide46.xml"/><Relationship Id="rId11" Type="http://schemas.openxmlformats.org/officeDocument/2006/relationships/slide" Target="slides/slide5.xml"/><Relationship Id="rId55" Type="http://schemas.openxmlformats.org/officeDocument/2006/relationships/slide" Target="slides/slide49.xml"/><Relationship Id="rId10" Type="http://schemas.openxmlformats.org/officeDocument/2006/relationships/slide" Target="slides/slide4.xml"/><Relationship Id="rId54" Type="http://schemas.openxmlformats.org/officeDocument/2006/relationships/slide" Target="slides/slide48.xml"/><Relationship Id="rId13" Type="http://schemas.openxmlformats.org/officeDocument/2006/relationships/slide" Target="slides/slide7.xml"/><Relationship Id="rId57" Type="http://schemas.openxmlformats.org/officeDocument/2006/relationships/slide" Target="slides/slide51.xml"/><Relationship Id="rId12" Type="http://schemas.openxmlformats.org/officeDocument/2006/relationships/slide" Target="slides/slide6.xml"/><Relationship Id="rId56" Type="http://schemas.openxmlformats.org/officeDocument/2006/relationships/slide" Target="slides/slide50.xml"/><Relationship Id="rId15" Type="http://schemas.openxmlformats.org/officeDocument/2006/relationships/slide" Target="slides/slide9.xml"/><Relationship Id="rId59" Type="http://schemas.openxmlformats.org/officeDocument/2006/relationships/slide" Target="slides/slide53.xml"/><Relationship Id="rId14" Type="http://schemas.openxmlformats.org/officeDocument/2006/relationships/slide" Target="slides/slide8.xml"/><Relationship Id="rId58" Type="http://schemas.openxmlformats.org/officeDocument/2006/relationships/slide" Target="slides/slide52.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110a176b087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110a176b087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1127cfa036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1127cfa036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110a176b087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110a176b087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110a176b087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110a176b087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110a176b087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110a176b087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c085b0ba6f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c085b0ba6f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110a176b087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110a176b087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110a176b087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110a176b087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112e6bfbcfe_0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112e6bfbcfe_0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110a176b087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110a176b087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110a176b087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4" name="Google Shape;194;g110a176b087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g110a176b087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110a176b087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g117f6873a18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7" name="Google Shape;237;g117f6873a18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g2c02d07cc57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g2c02d07cc57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g117f6873a18_0_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 name="Google Shape;284;g117f6873a18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g2c251a5653f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2" name="Google Shape;292;g2c251a5653f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117f6873a18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117f6873a18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g110a176b087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0" name="Google Shape;310;g110a176b087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7" name="Shape 317"/>
        <p:cNvGrpSpPr/>
        <p:nvPr/>
      </p:nvGrpSpPr>
      <p:grpSpPr>
        <a:xfrm>
          <a:off x="0" y="0"/>
          <a:ext cx="0" cy="0"/>
          <a:chOff x="0" y="0"/>
          <a:chExt cx="0" cy="0"/>
        </a:xfrm>
      </p:grpSpPr>
      <p:sp>
        <p:nvSpPr>
          <p:cNvPr id="318" name="Google Shape;318;g2c085b0ba6f_1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9" name="Google Shape;319;g2c085b0ba6f_1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g1cb829de09f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5" name="Google Shape;325;g1cb829de09f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g110a176b087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3" name="Google Shape;333;g110a176b087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0" name="Shape 340"/>
        <p:cNvGrpSpPr/>
        <p:nvPr/>
      </p:nvGrpSpPr>
      <p:grpSpPr>
        <a:xfrm>
          <a:off x="0" y="0"/>
          <a:ext cx="0" cy="0"/>
          <a:chOff x="0" y="0"/>
          <a:chExt cx="0" cy="0"/>
        </a:xfrm>
      </p:grpSpPr>
      <p:sp>
        <p:nvSpPr>
          <p:cNvPr id="341" name="Google Shape;341;g111220e229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2" name="Google Shape;342;g111220e229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8" name="Shape 348"/>
        <p:cNvGrpSpPr/>
        <p:nvPr/>
      </p:nvGrpSpPr>
      <p:grpSpPr>
        <a:xfrm>
          <a:off x="0" y="0"/>
          <a:ext cx="0" cy="0"/>
          <a:chOff x="0" y="0"/>
          <a:chExt cx="0" cy="0"/>
        </a:xfrm>
      </p:grpSpPr>
      <p:sp>
        <p:nvSpPr>
          <p:cNvPr id="349" name="Google Shape;349;g110a176b087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0" name="Google Shape;350;g110a176b087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g112aac1beb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112aac1beb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g110a176b087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2" name="Google Shape;372;g110a176b087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8" name="Shape 378"/>
        <p:cNvGrpSpPr/>
        <p:nvPr/>
      </p:nvGrpSpPr>
      <p:grpSpPr>
        <a:xfrm>
          <a:off x="0" y="0"/>
          <a:ext cx="0" cy="0"/>
          <a:chOff x="0" y="0"/>
          <a:chExt cx="0" cy="0"/>
        </a:xfrm>
      </p:grpSpPr>
      <p:sp>
        <p:nvSpPr>
          <p:cNvPr id="379" name="Google Shape;379;g117f6873a18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0" name="Google Shape;380;g117f6873a18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4" name="Shape 404"/>
        <p:cNvGrpSpPr/>
        <p:nvPr/>
      </p:nvGrpSpPr>
      <p:grpSpPr>
        <a:xfrm>
          <a:off x="0" y="0"/>
          <a:ext cx="0" cy="0"/>
          <a:chOff x="0" y="0"/>
          <a:chExt cx="0" cy="0"/>
        </a:xfrm>
      </p:grpSpPr>
      <p:sp>
        <p:nvSpPr>
          <p:cNvPr id="405" name="Google Shape;405;g1127cfa036b_0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6" name="Google Shape;406;g1127cfa036b_0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g1127cfa036b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5" name="Google Shape;415;g1127cfa036b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g2c02d07cc57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5" name="Google Shape;435;g2c02d07cc57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0" name="Shape 440"/>
        <p:cNvGrpSpPr/>
        <p:nvPr/>
      </p:nvGrpSpPr>
      <p:grpSpPr>
        <a:xfrm>
          <a:off x="0" y="0"/>
          <a:ext cx="0" cy="0"/>
          <a:chOff x="0" y="0"/>
          <a:chExt cx="0" cy="0"/>
        </a:xfrm>
      </p:grpSpPr>
      <p:sp>
        <p:nvSpPr>
          <p:cNvPr id="441" name="Google Shape;441;g110a176b087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2" name="Google Shape;442;g110a176b087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8" name="Shape 448"/>
        <p:cNvGrpSpPr/>
        <p:nvPr/>
      </p:nvGrpSpPr>
      <p:grpSpPr>
        <a:xfrm>
          <a:off x="0" y="0"/>
          <a:ext cx="0" cy="0"/>
          <a:chOff x="0" y="0"/>
          <a:chExt cx="0" cy="0"/>
        </a:xfrm>
      </p:grpSpPr>
      <p:sp>
        <p:nvSpPr>
          <p:cNvPr id="449" name="Google Shape;449;g117f6873a18_0_4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0" name="Google Shape;450;g117f6873a18_0_4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8" name="Shape 468"/>
        <p:cNvGrpSpPr/>
        <p:nvPr/>
      </p:nvGrpSpPr>
      <p:grpSpPr>
        <a:xfrm>
          <a:off x="0" y="0"/>
          <a:ext cx="0" cy="0"/>
          <a:chOff x="0" y="0"/>
          <a:chExt cx="0" cy="0"/>
        </a:xfrm>
      </p:grpSpPr>
      <p:sp>
        <p:nvSpPr>
          <p:cNvPr id="469" name="Google Shape;469;g112aac1bebc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0" name="Google Shape;470;g112aac1bebc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6" name="Shape 476"/>
        <p:cNvGrpSpPr/>
        <p:nvPr/>
      </p:nvGrpSpPr>
      <p:grpSpPr>
        <a:xfrm>
          <a:off x="0" y="0"/>
          <a:ext cx="0" cy="0"/>
          <a:chOff x="0" y="0"/>
          <a:chExt cx="0" cy="0"/>
        </a:xfrm>
      </p:grpSpPr>
      <p:sp>
        <p:nvSpPr>
          <p:cNvPr id="477" name="Google Shape;477;g111ec0182d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8" name="Google Shape;478;g111ec0182d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4" name="Shape 484"/>
        <p:cNvGrpSpPr/>
        <p:nvPr/>
      </p:nvGrpSpPr>
      <p:grpSpPr>
        <a:xfrm>
          <a:off x="0" y="0"/>
          <a:ext cx="0" cy="0"/>
          <a:chOff x="0" y="0"/>
          <a:chExt cx="0" cy="0"/>
        </a:xfrm>
      </p:grpSpPr>
      <p:sp>
        <p:nvSpPr>
          <p:cNvPr id="485" name="Google Shape;485;g117f6873a18_1_10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6" name="Google Shape;486;g117f6873a18_1_10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g117f6873a18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8" name="Google Shape;508;g117f6873a18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2" name="Shape 512"/>
        <p:cNvGrpSpPr/>
        <p:nvPr/>
      </p:nvGrpSpPr>
      <p:grpSpPr>
        <a:xfrm>
          <a:off x="0" y="0"/>
          <a:ext cx="0" cy="0"/>
          <a:chOff x="0" y="0"/>
          <a:chExt cx="0" cy="0"/>
        </a:xfrm>
      </p:grpSpPr>
      <p:sp>
        <p:nvSpPr>
          <p:cNvPr id="513" name="Google Shape;513;g2c02d07cc57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4" name="Google Shape;514;g2c02d07cc57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0" name="Shape 520"/>
        <p:cNvGrpSpPr/>
        <p:nvPr/>
      </p:nvGrpSpPr>
      <p:grpSpPr>
        <a:xfrm>
          <a:off x="0" y="0"/>
          <a:ext cx="0" cy="0"/>
          <a:chOff x="0" y="0"/>
          <a:chExt cx="0" cy="0"/>
        </a:xfrm>
      </p:grpSpPr>
      <p:sp>
        <p:nvSpPr>
          <p:cNvPr id="521" name="Google Shape;521;g112aac1bebc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2" name="Google Shape;522;g112aac1bebc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8" name="Shape 528"/>
        <p:cNvGrpSpPr/>
        <p:nvPr/>
      </p:nvGrpSpPr>
      <p:grpSpPr>
        <a:xfrm>
          <a:off x="0" y="0"/>
          <a:ext cx="0" cy="0"/>
          <a:chOff x="0" y="0"/>
          <a:chExt cx="0" cy="0"/>
        </a:xfrm>
      </p:grpSpPr>
      <p:sp>
        <p:nvSpPr>
          <p:cNvPr id="529" name="Google Shape;529;g111220e2297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0" name="Google Shape;530;g111220e2297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8" name="Shape 538"/>
        <p:cNvGrpSpPr/>
        <p:nvPr/>
      </p:nvGrpSpPr>
      <p:grpSpPr>
        <a:xfrm>
          <a:off x="0" y="0"/>
          <a:ext cx="0" cy="0"/>
          <a:chOff x="0" y="0"/>
          <a:chExt cx="0" cy="0"/>
        </a:xfrm>
      </p:grpSpPr>
      <p:sp>
        <p:nvSpPr>
          <p:cNvPr id="539" name="Google Shape;539;g111220e2297_0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0" name="Google Shape;540;g111220e2297_0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6" name="Shape 546"/>
        <p:cNvGrpSpPr/>
        <p:nvPr/>
      </p:nvGrpSpPr>
      <p:grpSpPr>
        <a:xfrm>
          <a:off x="0" y="0"/>
          <a:ext cx="0" cy="0"/>
          <a:chOff x="0" y="0"/>
          <a:chExt cx="0" cy="0"/>
        </a:xfrm>
      </p:grpSpPr>
      <p:sp>
        <p:nvSpPr>
          <p:cNvPr id="547" name="Google Shape;547;g112e6bfbcfe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8" name="Google Shape;548;g112e6bfbcfe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4" name="Shape 554"/>
        <p:cNvGrpSpPr/>
        <p:nvPr/>
      </p:nvGrpSpPr>
      <p:grpSpPr>
        <a:xfrm>
          <a:off x="0" y="0"/>
          <a:ext cx="0" cy="0"/>
          <a:chOff x="0" y="0"/>
          <a:chExt cx="0" cy="0"/>
        </a:xfrm>
      </p:grpSpPr>
      <p:sp>
        <p:nvSpPr>
          <p:cNvPr id="555" name="Google Shape;555;g112e6bfbcfe_0_6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6" name="Google Shape;556;g112e6bfbcfe_0_6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3" name="Shape 563"/>
        <p:cNvGrpSpPr/>
        <p:nvPr/>
      </p:nvGrpSpPr>
      <p:grpSpPr>
        <a:xfrm>
          <a:off x="0" y="0"/>
          <a:ext cx="0" cy="0"/>
          <a:chOff x="0" y="0"/>
          <a:chExt cx="0" cy="0"/>
        </a:xfrm>
      </p:grpSpPr>
      <p:sp>
        <p:nvSpPr>
          <p:cNvPr id="564" name="Google Shape;564;g110a176b087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5" name="Google Shape;565;g110a176b087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5" name="Shape 575"/>
        <p:cNvGrpSpPr/>
        <p:nvPr/>
      </p:nvGrpSpPr>
      <p:grpSpPr>
        <a:xfrm>
          <a:off x="0" y="0"/>
          <a:ext cx="0" cy="0"/>
          <a:chOff x="0" y="0"/>
          <a:chExt cx="0" cy="0"/>
        </a:xfrm>
      </p:grpSpPr>
      <p:sp>
        <p:nvSpPr>
          <p:cNvPr id="576" name="Google Shape;576;g117f6873a18_0_4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7" name="Google Shape;577;g117f6873a18_0_4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3" name="Shape 583"/>
        <p:cNvGrpSpPr/>
        <p:nvPr/>
      </p:nvGrpSpPr>
      <p:grpSpPr>
        <a:xfrm>
          <a:off x="0" y="0"/>
          <a:ext cx="0" cy="0"/>
          <a:chOff x="0" y="0"/>
          <a:chExt cx="0" cy="0"/>
        </a:xfrm>
      </p:grpSpPr>
      <p:sp>
        <p:nvSpPr>
          <p:cNvPr id="584" name="Google Shape;584;g112e6bfbcfe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5" name="Google Shape;585;g112e6bfbcfe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1" name="Shape 611"/>
        <p:cNvGrpSpPr/>
        <p:nvPr/>
      </p:nvGrpSpPr>
      <p:grpSpPr>
        <a:xfrm>
          <a:off x="0" y="0"/>
          <a:ext cx="0" cy="0"/>
          <a:chOff x="0" y="0"/>
          <a:chExt cx="0" cy="0"/>
        </a:xfrm>
      </p:grpSpPr>
      <p:sp>
        <p:nvSpPr>
          <p:cNvPr id="612" name="Google Shape;612;g112e6bfbcfe_0_1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3" name="Google Shape;613;g112e6bfbcfe_0_1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6" name="Shape 626"/>
        <p:cNvGrpSpPr/>
        <p:nvPr/>
      </p:nvGrpSpPr>
      <p:grpSpPr>
        <a:xfrm>
          <a:off x="0" y="0"/>
          <a:ext cx="0" cy="0"/>
          <a:chOff x="0" y="0"/>
          <a:chExt cx="0" cy="0"/>
        </a:xfrm>
      </p:grpSpPr>
      <p:sp>
        <p:nvSpPr>
          <p:cNvPr id="627" name="Google Shape;627;g2c02d07cc5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8" name="Google Shape;628;g2c02d07cc5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5" name="Shape 635"/>
        <p:cNvGrpSpPr/>
        <p:nvPr/>
      </p:nvGrpSpPr>
      <p:grpSpPr>
        <a:xfrm>
          <a:off x="0" y="0"/>
          <a:ext cx="0" cy="0"/>
          <a:chOff x="0" y="0"/>
          <a:chExt cx="0" cy="0"/>
        </a:xfrm>
      </p:grpSpPr>
      <p:sp>
        <p:nvSpPr>
          <p:cNvPr id="636" name="Google Shape;636;g117f6873a18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7" name="Google Shape;637;g117f6873a18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3" name="Shape 653"/>
        <p:cNvGrpSpPr/>
        <p:nvPr/>
      </p:nvGrpSpPr>
      <p:grpSpPr>
        <a:xfrm>
          <a:off x="0" y="0"/>
          <a:ext cx="0" cy="0"/>
          <a:chOff x="0" y="0"/>
          <a:chExt cx="0" cy="0"/>
        </a:xfrm>
      </p:grpSpPr>
      <p:sp>
        <p:nvSpPr>
          <p:cNvPr id="654" name="Google Shape;654;g2c02d07cc57_0_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5" name="Google Shape;655;g2c02d07cc57_0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6" name="Shape 666"/>
        <p:cNvGrpSpPr/>
        <p:nvPr/>
      </p:nvGrpSpPr>
      <p:grpSpPr>
        <a:xfrm>
          <a:off x="0" y="0"/>
          <a:ext cx="0" cy="0"/>
          <a:chOff x="0" y="0"/>
          <a:chExt cx="0" cy="0"/>
        </a:xfrm>
      </p:grpSpPr>
      <p:sp>
        <p:nvSpPr>
          <p:cNvPr id="667" name="Google Shape;667;g113a8cb13b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8" name="Google Shape;668;g113a8cb13b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6" name="Shape 676"/>
        <p:cNvGrpSpPr/>
        <p:nvPr/>
      </p:nvGrpSpPr>
      <p:grpSpPr>
        <a:xfrm>
          <a:off x="0" y="0"/>
          <a:ext cx="0" cy="0"/>
          <a:chOff x="0" y="0"/>
          <a:chExt cx="0" cy="0"/>
        </a:xfrm>
      </p:grpSpPr>
      <p:sp>
        <p:nvSpPr>
          <p:cNvPr id="677" name="Google Shape;677;g111220e2297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8" name="Google Shape;678;g111220e2297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4" name="Shape 684"/>
        <p:cNvGrpSpPr/>
        <p:nvPr/>
      </p:nvGrpSpPr>
      <p:grpSpPr>
        <a:xfrm>
          <a:off x="0" y="0"/>
          <a:ext cx="0" cy="0"/>
          <a:chOff x="0" y="0"/>
          <a:chExt cx="0" cy="0"/>
        </a:xfrm>
      </p:grpSpPr>
      <p:sp>
        <p:nvSpPr>
          <p:cNvPr id="685" name="Google Shape;685;g117f6873a1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6" name="Google Shape;686;g117f6873a1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3" name="Shape 703"/>
        <p:cNvGrpSpPr/>
        <p:nvPr/>
      </p:nvGrpSpPr>
      <p:grpSpPr>
        <a:xfrm>
          <a:off x="0" y="0"/>
          <a:ext cx="0" cy="0"/>
          <a:chOff x="0" y="0"/>
          <a:chExt cx="0" cy="0"/>
        </a:xfrm>
      </p:grpSpPr>
      <p:sp>
        <p:nvSpPr>
          <p:cNvPr id="704" name="Google Shape;704;g117f6873a18_1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5" name="Google Shape;705;g117f6873a18_1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2" name="Shape 712"/>
        <p:cNvGrpSpPr/>
        <p:nvPr/>
      </p:nvGrpSpPr>
      <p:grpSpPr>
        <a:xfrm>
          <a:off x="0" y="0"/>
          <a:ext cx="0" cy="0"/>
          <a:chOff x="0" y="0"/>
          <a:chExt cx="0" cy="0"/>
        </a:xfrm>
      </p:grpSpPr>
      <p:sp>
        <p:nvSpPr>
          <p:cNvPr id="713" name="Google Shape;713;g117f6873a18_1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4" name="Google Shape;714;g117f6873a18_1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2" name="Shape 722"/>
        <p:cNvGrpSpPr/>
        <p:nvPr/>
      </p:nvGrpSpPr>
      <p:grpSpPr>
        <a:xfrm>
          <a:off x="0" y="0"/>
          <a:ext cx="0" cy="0"/>
          <a:chOff x="0" y="0"/>
          <a:chExt cx="0" cy="0"/>
        </a:xfrm>
      </p:grpSpPr>
      <p:sp>
        <p:nvSpPr>
          <p:cNvPr id="723" name="Google Shape;723;g1127cfa036b_0_1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4" name="Google Shape;724;g1127cfa036b_0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4.jpg"/><Relationship Id="rId4" Type="http://schemas.openxmlformats.org/officeDocument/2006/relationships/image" Target="../media/image84.jpg"/><Relationship Id="rId9" Type="http://schemas.openxmlformats.org/officeDocument/2006/relationships/image" Target="../media/image17.jpg"/><Relationship Id="rId5" Type="http://schemas.openxmlformats.org/officeDocument/2006/relationships/image" Target="../media/image88.jpg"/><Relationship Id="rId6" Type="http://schemas.openxmlformats.org/officeDocument/2006/relationships/image" Target="../media/image5.jpg"/><Relationship Id="rId7" Type="http://schemas.openxmlformats.org/officeDocument/2006/relationships/image" Target="../media/image15.jpg"/><Relationship Id="rId8" Type="http://schemas.openxmlformats.org/officeDocument/2006/relationships/image" Target="../media/image2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www.streetcheck.co.uk" TargetMode="External"/><Relationship Id="rId4" Type="http://schemas.openxmlformats.org/officeDocument/2006/relationships/hyperlink" Target="http://www.streetcheck.co.uk" TargetMode="External"/><Relationship Id="rId5" Type="http://schemas.openxmlformats.org/officeDocument/2006/relationships/image" Target="../media/image10.png"/><Relationship Id="rId6"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9.jpg"/><Relationship Id="rId4" Type="http://schemas.openxmlformats.org/officeDocument/2006/relationships/image" Target="../media/image11.jpg"/><Relationship Id="rId5" Type="http://schemas.openxmlformats.org/officeDocument/2006/relationships/image" Target="../media/image7.jpg"/><Relationship Id="rId6" Type="http://schemas.openxmlformats.org/officeDocument/2006/relationships/image" Target="../media/image1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6.png"/><Relationship Id="rId4" Type="http://schemas.openxmlformats.org/officeDocument/2006/relationships/image" Target="../media/image3.png"/><Relationship Id="rId5" Type="http://schemas.openxmlformats.org/officeDocument/2006/relationships/image" Target="../media/image19.png"/><Relationship Id="rId6"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3.png"/><Relationship Id="rId4" Type="http://schemas.openxmlformats.org/officeDocument/2006/relationships/image" Target="../media/image8.png"/><Relationship Id="rId5" Type="http://schemas.openxmlformats.org/officeDocument/2006/relationships/image" Target="../media/image23.png"/><Relationship Id="rId6" Type="http://schemas.openxmlformats.org/officeDocument/2006/relationships/image" Target="../media/image2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s://sites.google.com/hwbcymru.net/pdcsprofessionalenquiryproject/authentic-learning-experiences" TargetMode="Externa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2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2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hyperlink" Target="https://sites.google.com/hwbcymru.net/pdcsprofessionalenquiryproject/home" TargetMode="External"/><Relationship Id="rId4" Type="http://schemas.openxmlformats.org/officeDocument/2006/relationships/image" Target="../media/image44.png"/><Relationship Id="rId5" Type="http://schemas.openxmlformats.org/officeDocument/2006/relationships/hyperlink" Target="https://sites.google.com/hwbcymru.net/pdcsprofessionallearning/homeonalenquiryproject/home" TargetMode="External"/><Relationship Id="rId6" Type="http://schemas.openxmlformats.org/officeDocument/2006/relationships/image" Target="../media/image3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hyperlink" Target="https://sites.google.com/hwbcymru.net/pdcsprimary/key-information/pupil-voice/digital-leaders" TargetMode="External"/><Relationship Id="rId4" Type="http://schemas.openxmlformats.org/officeDocument/2006/relationships/hyperlink" Target="https://sites.google.com/hwbcymru.net/pdcsprimary/key-information/rights-respecting-schools" TargetMode="External"/><Relationship Id="rId9" Type="http://schemas.openxmlformats.org/officeDocument/2006/relationships/hyperlink" Target="https://sites.google.com/hwbcymru.net/pdcsprimary/key-information/pupil-voice/school-council" TargetMode="External"/><Relationship Id="rId5" Type="http://schemas.openxmlformats.org/officeDocument/2006/relationships/hyperlink" Target="https://sites.google.com/hwbcymru.net/pdcsprimary/key-information/rights-respecting-schools" TargetMode="External"/><Relationship Id="rId6" Type="http://schemas.openxmlformats.org/officeDocument/2006/relationships/hyperlink" Target="https://sites.google.com/hwbcymru.net/pdcsprimary/key-information/pupil-voice/cymraegpdcs" TargetMode="External"/><Relationship Id="rId7" Type="http://schemas.openxmlformats.org/officeDocument/2006/relationships/hyperlink" Target="https://sites.google.com/hwbcymru.net/pdcsprimary/key-information/pupil-voice/junior-road-safety-officers" TargetMode="External"/><Relationship Id="rId8" Type="http://schemas.openxmlformats.org/officeDocument/2006/relationships/hyperlink" Target="https://sites.google.com/hwbcymru.net/pdcsprimary/key-information/pupil-voice/eco-group"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hyperlink" Target="https://sites.google.com/hwbcymru.net/pdcsprimary/key-information/rights-respecting-schools?authuser=0" TargetMode="External"/><Relationship Id="rId4" Type="http://schemas.openxmlformats.org/officeDocument/2006/relationships/hyperlink" Target="https://sites.google.com/hwbcymru.net/pdcsprimary/key-information/rights-respecting-schools?authuser=0" TargetMode="External"/><Relationship Id="rId5" Type="http://schemas.openxmlformats.org/officeDocument/2006/relationships/hyperlink" Target="https://sites.google.com/hwbcymru.net/pdcsprimary/key-information/rights-respecting-schools?authuser=0" TargetMode="External"/><Relationship Id="rId6" Type="http://schemas.openxmlformats.org/officeDocument/2006/relationships/image" Target="../media/image31.png"/><Relationship Id="rId7" Type="http://schemas.openxmlformats.org/officeDocument/2006/relationships/image" Target="../media/image38.png"/><Relationship Id="rId8"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2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85.png"/><Relationship Id="rId4" Type="http://schemas.openxmlformats.org/officeDocument/2006/relationships/image" Target="../media/image7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33.jpg"/><Relationship Id="rId4" Type="http://schemas.openxmlformats.org/officeDocument/2006/relationships/hyperlink" Target="https://sites.google.com/hwbcymru.net/pdcsprimary/key-information/acceleration-for-all"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4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hyperlink" Target="https://sites.google.com/hwbcymru.net/pdcsprimary/key-information/pupil-well-being-at-pdcs" TargetMode="External"/><Relationship Id="rId4" Type="http://schemas.openxmlformats.org/officeDocument/2006/relationships/image" Target="../media/image34.png"/><Relationship Id="rId5" Type="http://schemas.openxmlformats.org/officeDocument/2006/relationships/image" Target="../media/image4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hyperlink" Target="https://sites.google.com/hwbcymru.net/pdcsprimary/key-information/pupil-well-being-at-pdcs"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35.png"/><Relationship Id="rId4" Type="http://schemas.openxmlformats.org/officeDocument/2006/relationships/hyperlink" Target="https://sites.google.com/hwbcymru.net/pdcsprimary/key-information/healthy-schools?authuser=0"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 Id="rId3" Type="http://schemas.openxmlformats.org/officeDocument/2006/relationships/image" Target="../media/image5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 Id="rId3" Type="http://schemas.openxmlformats.org/officeDocument/2006/relationships/hyperlink" Target="https://sites.google.com/hwbcymru.net/pdcsprimary/key-information/empathy-lab?authuser=0" TargetMode="External"/><Relationship Id="rId4" Type="http://schemas.openxmlformats.org/officeDocument/2006/relationships/image" Target="../media/image32.png"/><Relationship Id="rId5" Type="http://schemas.openxmlformats.org/officeDocument/2006/relationships/image" Target="../media/image60.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43.png"/><Relationship Id="rId4" Type="http://schemas.openxmlformats.org/officeDocument/2006/relationships/image" Target="../media/image50.png"/><Relationship Id="rId5" Type="http://schemas.openxmlformats.org/officeDocument/2006/relationships/image" Target="../media/image4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 Id="rId3" Type="http://schemas.openxmlformats.org/officeDocument/2006/relationships/image" Target="../media/image46.png"/><Relationship Id="rId4" Type="http://schemas.openxmlformats.org/officeDocument/2006/relationships/image" Target="../media/image3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0.xml"/><Relationship Id="rId3" Type="http://schemas.openxmlformats.org/officeDocument/2006/relationships/image" Target="../media/image87.png"/><Relationship Id="rId4" Type="http://schemas.openxmlformats.org/officeDocument/2006/relationships/image" Target="../media/image8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1.xml"/><Relationship Id="rId3" Type="http://schemas.openxmlformats.org/officeDocument/2006/relationships/image" Target="../media/image49.png"/><Relationship Id="rId4" Type="http://schemas.openxmlformats.org/officeDocument/2006/relationships/image" Target="../media/image4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2.xml"/><Relationship Id="rId3" Type="http://schemas.openxmlformats.org/officeDocument/2006/relationships/image" Target="../media/image42.jpg"/><Relationship Id="rId4" Type="http://schemas.openxmlformats.org/officeDocument/2006/relationships/image" Target="../media/image53.jpg"/><Relationship Id="rId5" Type="http://schemas.openxmlformats.org/officeDocument/2006/relationships/image" Target="../media/image47.jpg"/><Relationship Id="rId6" Type="http://schemas.openxmlformats.org/officeDocument/2006/relationships/image" Target="../media/image79.jpg"/><Relationship Id="rId7" Type="http://schemas.openxmlformats.org/officeDocument/2006/relationships/image" Target="../media/image56.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3.xml"/><Relationship Id="rId3" Type="http://schemas.openxmlformats.org/officeDocument/2006/relationships/hyperlink" Target="https://sites.google.com/hwbcymru.net/pdcsprimary/key-information/pupil-voice/eco-group"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4.xml"/><Relationship Id="rId3" Type="http://schemas.openxmlformats.org/officeDocument/2006/relationships/image" Target="../media/image55.png"/></Relationships>
</file>

<file path=ppt/slides/_rels/slide45.xml.rels><?xml version="1.0" encoding="UTF-8" standalone="yes"?><Relationships xmlns="http://schemas.openxmlformats.org/package/2006/relationships"><Relationship Id="rId11" Type="http://schemas.openxmlformats.org/officeDocument/2006/relationships/hyperlink" Target="https://drive.google.com/file/d/1FuFGqvPjrrx9H2dY0k9BbkGJrx0jmwEZ/view?usp=sharing" TargetMode="External"/><Relationship Id="rId10" Type="http://schemas.openxmlformats.org/officeDocument/2006/relationships/image" Target="../media/image73.jpg"/><Relationship Id="rId13" Type="http://schemas.openxmlformats.org/officeDocument/2006/relationships/hyperlink" Target="https://drive.google.com/file/d/1FuFGqvPjrrx9H2dY0k9BbkGJrx0jmwEZ/view?usp=sharing" TargetMode="External"/><Relationship Id="rId12" Type="http://schemas.openxmlformats.org/officeDocument/2006/relationships/hyperlink" Target="https://drive.google.com/file/d/1FuFGqvPjrrx9H2dY0k9BbkGJrx0jmwEZ/view?usp=sharing" TargetMode="External"/><Relationship Id="rId1" Type="http://schemas.openxmlformats.org/officeDocument/2006/relationships/slideLayout" Target="../slideLayouts/slideLayout3.xml"/><Relationship Id="rId2" Type="http://schemas.openxmlformats.org/officeDocument/2006/relationships/notesSlide" Target="../notesSlides/notesSlide45.xml"/><Relationship Id="rId3" Type="http://schemas.openxmlformats.org/officeDocument/2006/relationships/image" Target="../media/image58.jpg"/><Relationship Id="rId4" Type="http://schemas.openxmlformats.org/officeDocument/2006/relationships/image" Target="../media/image54.jpg"/><Relationship Id="rId9" Type="http://schemas.openxmlformats.org/officeDocument/2006/relationships/image" Target="../media/image89.jpg"/><Relationship Id="rId15" Type="http://schemas.openxmlformats.org/officeDocument/2006/relationships/hyperlink" Target="https://drive.google.com/file/d/1FuFGqvPjrrx9H2dY0k9BbkGJrx0jmwEZ/view?usp=sharing" TargetMode="External"/><Relationship Id="rId14" Type="http://schemas.openxmlformats.org/officeDocument/2006/relationships/hyperlink" Target="https://drive.google.com/file/d/1FuFGqvPjrrx9H2dY0k9BbkGJrx0jmwEZ/view?usp=sharing" TargetMode="External"/><Relationship Id="rId5" Type="http://schemas.openxmlformats.org/officeDocument/2006/relationships/image" Target="../media/image70.jpg"/><Relationship Id="rId6" Type="http://schemas.openxmlformats.org/officeDocument/2006/relationships/image" Target="../media/image57.jpg"/><Relationship Id="rId7" Type="http://schemas.openxmlformats.org/officeDocument/2006/relationships/image" Target="../media/image51.jpg"/><Relationship Id="rId8" Type="http://schemas.openxmlformats.org/officeDocument/2006/relationships/image" Target="../media/image71.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6.xml"/><Relationship Id="rId3" Type="http://schemas.openxmlformats.org/officeDocument/2006/relationships/image" Target="../media/image59.png"/><Relationship Id="rId4" Type="http://schemas.openxmlformats.org/officeDocument/2006/relationships/image" Target="../media/image61.png"/><Relationship Id="rId5" Type="http://schemas.openxmlformats.org/officeDocument/2006/relationships/image" Target="../media/image68.png"/></Relationships>
</file>

<file path=ppt/slides/_rels/slide47.xml.rels><?xml version="1.0" encoding="UTF-8" standalone="yes"?><Relationships xmlns="http://schemas.openxmlformats.org/package/2006/relationships"><Relationship Id="rId10" Type="http://schemas.openxmlformats.org/officeDocument/2006/relationships/image" Target="../media/image75.png"/><Relationship Id="rId1" Type="http://schemas.openxmlformats.org/officeDocument/2006/relationships/slideLayout" Target="../slideLayouts/slideLayout3.xml"/><Relationship Id="rId2" Type="http://schemas.openxmlformats.org/officeDocument/2006/relationships/notesSlide" Target="../notesSlides/notesSlide47.xml"/><Relationship Id="rId3" Type="http://schemas.openxmlformats.org/officeDocument/2006/relationships/image" Target="../media/image62.png"/><Relationship Id="rId4" Type="http://schemas.openxmlformats.org/officeDocument/2006/relationships/image" Target="../media/image67.png"/><Relationship Id="rId9" Type="http://schemas.openxmlformats.org/officeDocument/2006/relationships/image" Target="../media/image65.png"/><Relationship Id="rId5" Type="http://schemas.openxmlformats.org/officeDocument/2006/relationships/image" Target="../media/image64.png"/><Relationship Id="rId6" Type="http://schemas.openxmlformats.org/officeDocument/2006/relationships/hyperlink" Target="https://blocs.xtec.cat/thinkglobal/" TargetMode="External"/><Relationship Id="rId7" Type="http://schemas.openxmlformats.org/officeDocument/2006/relationships/image" Target="../media/image66.png"/><Relationship Id="rId8" Type="http://schemas.openxmlformats.org/officeDocument/2006/relationships/image" Target="../media/image6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8.xml"/><Relationship Id="rId3" Type="http://schemas.openxmlformats.org/officeDocument/2006/relationships/image" Target="../media/image69.jpg"/><Relationship Id="rId4" Type="http://schemas.openxmlformats.org/officeDocument/2006/relationships/image" Target="../media/image78.jpg"/><Relationship Id="rId5" Type="http://schemas.openxmlformats.org/officeDocument/2006/relationships/image" Target="../media/image74.jpg"/><Relationship Id="rId6" Type="http://schemas.openxmlformats.org/officeDocument/2006/relationships/image" Target="../media/image82.jpg"/><Relationship Id="rId7" Type="http://schemas.openxmlformats.org/officeDocument/2006/relationships/image" Target="../media/image76.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9.xml"/><Relationship Id="rId3" Type="http://schemas.openxmlformats.org/officeDocument/2006/relationships/image" Target="../media/image80.png"/><Relationship Id="rId4" Type="http://schemas.openxmlformats.org/officeDocument/2006/relationships/image" Target="../media/image83.jpg"/><Relationship Id="rId5" Type="http://schemas.openxmlformats.org/officeDocument/2006/relationships/image" Target="../media/image81.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2.xml"/><Relationship Id="rId3" Type="http://schemas.openxmlformats.org/officeDocument/2006/relationships/hyperlink" Target="https://hwb.gov.wales/curriculum-for-wales/supporting-learner-progression-assessment-guidance"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4.xml"/><Relationship Id="rId3" Type="http://schemas.openxmlformats.org/officeDocument/2006/relationships/image" Target="../media/image7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Developing our Curriculum </a:t>
            </a:r>
            <a:endParaRPr sz="4800">
              <a:solidFill>
                <a:srgbClr val="FFFEFE"/>
              </a:solidFill>
              <a:latin typeface="Alfa Slab One"/>
              <a:ea typeface="Alfa Slab One"/>
              <a:cs typeface="Alfa Slab One"/>
              <a:sym typeface="Alfa Slab One"/>
            </a:endParaRPr>
          </a:p>
        </p:txBody>
      </p:sp>
      <p:pic>
        <p:nvPicPr>
          <p:cNvPr id="55" name="Google Shape;55;p13"/>
          <p:cNvPicPr preferRelativeResize="0"/>
          <p:nvPr/>
        </p:nvPicPr>
        <p:blipFill>
          <a:blip r:embed="rId3">
            <a:alphaModFix/>
          </a:blip>
          <a:stretch>
            <a:fillRect/>
          </a:stretch>
        </p:blipFill>
        <p:spPr>
          <a:xfrm>
            <a:off x="795350" y="496475"/>
            <a:ext cx="3189894" cy="1739850"/>
          </a:xfrm>
          <a:prstGeom prst="rect">
            <a:avLst/>
          </a:prstGeom>
          <a:noFill/>
          <a:ln cap="flat" cmpd="sng" w="9525">
            <a:solidFill>
              <a:schemeClr val="dk1"/>
            </a:solidFill>
            <a:prstDash val="solid"/>
            <a:round/>
            <a:headEnd len="sm" w="sm" type="none"/>
            <a:tailEnd len="sm" w="sm" type="none"/>
          </a:ln>
        </p:spPr>
      </p:pic>
      <p:pic>
        <p:nvPicPr>
          <p:cNvPr id="56" name="Google Shape;56;p13"/>
          <p:cNvPicPr preferRelativeResize="0"/>
          <p:nvPr/>
        </p:nvPicPr>
        <p:blipFill>
          <a:blip r:embed="rId4">
            <a:alphaModFix/>
          </a:blip>
          <a:stretch>
            <a:fillRect/>
          </a:stretch>
        </p:blipFill>
        <p:spPr>
          <a:xfrm>
            <a:off x="4535001" y="2296700"/>
            <a:ext cx="1345725" cy="1739850"/>
          </a:xfrm>
          <a:prstGeom prst="rect">
            <a:avLst/>
          </a:prstGeom>
          <a:noFill/>
          <a:ln cap="flat" cmpd="sng" w="9525">
            <a:solidFill>
              <a:schemeClr val="dk1"/>
            </a:solidFill>
            <a:prstDash val="solid"/>
            <a:round/>
            <a:headEnd len="sm" w="sm" type="none"/>
            <a:tailEnd len="sm" w="sm" type="none"/>
          </a:ln>
        </p:spPr>
      </p:pic>
      <p:pic>
        <p:nvPicPr>
          <p:cNvPr id="57" name="Google Shape;57;p13"/>
          <p:cNvPicPr preferRelativeResize="0"/>
          <p:nvPr/>
        </p:nvPicPr>
        <p:blipFill>
          <a:blip r:embed="rId5">
            <a:alphaModFix/>
          </a:blip>
          <a:stretch>
            <a:fillRect/>
          </a:stretch>
        </p:blipFill>
        <p:spPr>
          <a:xfrm>
            <a:off x="2665179" y="2296701"/>
            <a:ext cx="1794319" cy="1739850"/>
          </a:xfrm>
          <a:prstGeom prst="rect">
            <a:avLst/>
          </a:prstGeom>
          <a:noFill/>
          <a:ln cap="flat" cmpd="sng" w="9525">
            <a:solidFill>
              <a:schemeClr val="dk1"/>
            </a:solidFill>
            <a:prstDash val="solid"/>
            <a:round/>
            <a:headEnd len="sm" w="sm" type="none"/>
            <a:tailEnd len="sm" w="sm" type="none"/>
          </a:ln>
        </p:spPr>
      </p:pic>
      <p:pic>
        <p:nvPicPr>
          <p:cNvPr id="58" name="Google Shape;58;p13"/>
          <p:cNvPicPr preferRelativeResize="0"/>
          <p:nvPr/>
        </p:nvPicPr>
        <p:blipFill>
          <a:blip r:embed="rId6">
            <a:alphaModFix/>
          </a:blip>
          <a:stretch>
            <a:fillRect/>
          </a:stretch>
        </p:blipFill>
        <p:spPr>
          <a:xfrm>
            <a:off x="795354" y="2296701"/>
            <a:ext cx="1794317" cy="1739848"/>
          </a:xfrm>
          <a:prstGeom prst="rect">
            <a:avLst/>
          </a:prstGeom>
          <a:noFill/>
          <a:ln cap="flat" cmpd="sng" w="9525">
            <a:solidFill>
              <a:schemeClr val="dk1"/>
            </a:solidFill>
            <a:prstDash val="solid"/>
            <a:round/>
            <a:headEnd len="sm" w="sm" type="none"/>
            <a:tailEnd len="sm" w="sm" type="none"/>
          </a:ln>
        </p:spPr>
      </p:pic>
      <p:pic>
        <p:nvPicPr>
          <p:cNvPr id="59" name="Google Shape;59;p13"/>
          <p:cNvPicPr preferRelativeResize="0"/>
          <p:nvPr/>
        </p:nvPicPr>
        <p:blipFill>
          <a:blip r:embed="rId7">
            <a:alphaModFix/>
          </a:blip>
          <a:stretch>
            <a:fillRect/>
          </a:stretch>
        </p:blipFill>
        <p:spPr>
          <a:xfrm>
            <a:off x="5956226" y="2296701"/>
            <a:ext cx="2392425" cy="1739849"/>
          </a:xfrm>
          <a:prstGeom prst="rect">
            <a:avLst/>
          </a:prstGeom>
          <a:noFill/>
          <a:ln cap="flat" cmpd="sng" w="9525">
            <a:solidFill>
              <a:schemeClr val="dk1"/>
            </a:solidFill>
            <a:prstDash val="solid"/>
            <a:round/>
            <a:headEnd len="sm" w="sm" type="none"/>
            <a:tailEnd len="sm" w="sm" type="none"/>
          </a:ln>
        </p:spPr>
      </p:pic>
      <p:pic>
        <p:nvPicPr>
          <p:cNvPr id="60" name="Google Shape;60;p13"/>
          <p:cNvPicPr preferRelativeResize="0"/>
          <p:nvPr/>
        </p:nvPicPr>
        <p:blipFill>
          <a:blip r:embed="rId8">
            <a:alphaModFix/>
          </a:blip>
          <a:stretch>
            <a:fillRect/>
          </a:stretch>
        </p:blipFill>
        <p:spPr>
          <a:xfrm>
            <a:off x="4017225" y="496475"/>
            <a:ext cx="2459550" cy="1739850"/>
          </a:xfrm>
          <a:prstGeom prst="rect">
            <a:avLst/>
          </a:prstGeom>
          <a:noFill/>
          <a:ln cap="flat" cmpd="sng" w="9525">
            <a:solidFill>
              <a:schemeClr val="dk1"/>
            </a:solidFill>
            <a:prstDash val="solid"/>
            <a:round/>
            <a:headEnd len="sm" w="sm" type="none"/>
            <a:tailEnd len="sm" w="sm" type="none"/>
          </a:ln>
        </p:spPr>
      </p:pic>
      <p:pic>
        <p:nvPicPr>
          <p:cNvPr id="61" name="Google Shape;61;p13"/>
          <p:cNvPicPr preferRelativeResize="0"/>
          <p:nvPr/>
        </p:nvPicPr>
        <p:blipFill>
          <a:blip r:embed="rId9">
            <a:alphaModFix/>
          </a:blip>
          <a:stretch>
            <a:fillRect/>
          </a:stretch>
        </p:blipFill>
        <p:spPr>
          <a:xfrm>
            <a:off x="6508750" y="496475"/>
            <a:ext cx="1794325" cy="1739850"/>
          </a:xfrm>
          <a:prstGeom prst="rect">
            <a:avLst/>
          </a:prstGeom>
          <a:noFill/>
          <a:ln cap="flat" cmpd="sng" w="9525">
            <a:solidFill>
              <a:schemeClr val="dk1"/>
            </a:solidFill>
            <a:prstDash val="solid"/>
            <a:round/>
            <a:headEnd len="sm" w="sm" type="none"/>
            <a:tailEnd len="sm" w="sm" type="none"/>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4"/>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Welcome </a:t>
            </a:r>
            <a:endParaRPr sz="4800">
              <a:solidFill>
                <a:srgbClr val="FFFEFE"/>
              </a:solidFill>
              <a:latin typeface="Alfa Slab One"/>
              <a:ea typeface="Alfa Slab One"/>
              <a:cs typeface="Alfa Slab One"/>
              <a:sym typeface="Alfa Slab One"/>
            </a:endParaRPr>
          </a:p>
        </p:txBody>
      </p:sp>
      <p:pic>
        <p:nvPicPr>
          <p:cNvPr id="67" name="Google Shape;67;p14"/>
          <p:cNvPicPr preferRelativeResize="0"/>
          <p:nvPr/>
        </p:nvPicPr>
        <p:blipFill>
          <a:blip r:embed="rId3">
            <a:alphaModFix/>
          </a:blip>
          <a:stretch>
            <a:fillRect/>
          </a:stretch>
        </p:blipFill>
        <p:spPr>
          <a:xfrm>
            <a:off x="701075" y="2371875"/>
            <a:ext cx="2085325" cy="1963150"/>
          </a:xfrm>
          <a:prstGeom prst="rect">
            <a:avLst/>
          </a:prstGeom>
          <a:noFill/>
          <a:ln>
            <a:noFill/>
          </a:ln>
        </p:spPr>
      </p:pic>
      <p:sp>
        <p:nvSpPr>
          <p:cNvPr id="68" name="Google Shape;68;p14"/>
          <p:cNvSpPr/>
          <p:nvPr/>
        </p:nvSpPr>
        <p:spPr>
          <a:xfrm>
            <a:off x="2844725" y="3878538"/>
            <a:ext cx="1652400" cy="412800"/>
          </a:xfrm>
          <a:prstGeom prst="flowChartAlternateProcess">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200">
                <a:latin typeface="Alfa Slab One"/>
                <a:ea typeface="Alfa Slab One"/>
                <a:cs typeface="Alfa Slab One"/>
                <a:sym typeface="Alfa Slab One"/>
              </a:rPr>
              <a:t>Michele Thomas Headteacher</a:t>
            </a:r>
            <a:endParaRPr sz="1000">
              <a:latin typeface="Alfa Slab One"/>
              <a:ea typeface="Alfa Slab One"/>
              <a:cs typeface="Alfa Slab One"/>
              <a:sym typeface="Alfa Slab One"/>
            </a:endParaRPr>
          </a:p>
        </p:txBody>
      </p:sp>
      <p:sp>
        <p:nvSpPr>
          <p:cNvPr id="69" name="Google Shape;69;p14"/>
          <p:cNvSpPr/>
          <p:nvPr/>
        </p:nvSpPr>
        <p:spPr>
          <a:xfrm>
            <a:off x="3304475" y="111550"/>
            <a:ext cx="5746800" cy="3681600"/>
          </a:xfrm>
          <a:prstGeom prst="wedgeRoundRectCallout">
            <a:avLst>
              <a:gd fmla="val -66498" name="adj1"/>
              <a:gd fmla="val 29794" name="adj2"/>
              <a:gd fmla="val 0" name="adj3"/>
            </a:avLst>
          </a:prstGeom>
          <a:gradFill>
            <a:gsLst>
              <a:gs pos="0">
                <a:schemeClr val="lt1"/>
              </a:gs>
              <a:gs pos="100000">
                <a:schemeClr val="lt2"/>
              </a:gs>
            </a:gsLst>
            <a:lin ang="5400012" scaled="0"/>
          </a:gradFill>
          <a:ln cap="flat" cmpd="sng" w="9525">
            <a:solidFill>
              <a:schemeClr val="dk1"/>
            </a:solidFill>
            <a:prstDash val="solid"/>
            <a:round/>
            <a:headEnd len="sm" w="sm" type="none"/>
            <a:tailEnd len="sm" w="sm" type="none"/>
          </a:ln>
          <a:effectLst>
            <a:outerShdw blurRad="57150" rotWithShape="0" algn="bl" dir="5400000" dist="19050">
              <a:srgbClr val="000000">
                <a:alpha val="25000"/>
              </a:srgbClr>
            </a:outerShdw>
          </a:effectLst>
        </p:spPr>
        <p:txBody>
          <a:bodyPr anchorCtr="0" anchor="ctr" bIns="91425" lIns="91425" spcFirstLastPara="1" rIns="91425" wrap="square" tIns="91425">
            <a:noAutofit/>
          </a:bodyPr>
          <a:lstStyle/>
          <a:p>
            <a:pPr indent="0" lvl="0" marL="0" rtl="0" algn="ctr">
              <a:spcBef>
                <a:spcPts val="120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We pride ourselves on the inspirational, broad, balanced, authentic, and relevant curriculum we provide across the school.  The high standards of teaching and learning are a credit to the hard work of both staff and learners. Equally, there is a supportive atmosphere of friendliness, warmth, nurture and collaboration.  The excellent quality of care, support and guidance has a very positive effect on pupils’ standards,  health and wellbeing, and enable them to become confident, capable and ambitious learners.. </a:t>
            </a:r>
            <a:endParaRPr sz="800">
              <a:solidFill>
                <a:schemeClr val="dk1"/>
              </a:solidFill>
              <a:latin typeface="Alfa Slab One"/>
              <a:ea typeface="Alfa Slab One"/>
              <a:cs typeface="Alfa Slab One"/>
              <a:sym typeface="Alfa Slab One"/>
            </a:endParaRPr>
          </a:p>
          <a:p>
            <a:pPr indent="0" lvl="0" marL="0" rtl="0" algn="ctr">
              <a:spcBef>
                <a:spcPts val="120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We are a Gold Rights Respecting School and pupil voice and active participation is at the heart of the school’s planning, policies, practice and ethos.   Together we develop as a learning organisation, through establishing a culture of enquiry, innovation and exploration, using information from research, and the real world to build a culture for improvement.</a:t>
            </a:r>
            <a:endParaRPr sz="800">
              <a:solidFill>
                <a:schemeClr val="dk1"/>
              </a:solidFill>
              <a:latin typeface="Alfa Slab One"/>
              <a:ea typeface="Alfa Slab One"/>
              <a:cs typeface="Alfa Slab One"/>
              <a:sym typeface="Alfa Slab One"/>
            </a:endParaRPr>
          </a:p>
          <a:p>
            <a:pPr indent="0" lvl="0" marL="0" rtl="0" algn="ctr">
              <a:spcBef>
                <a:spcPts val="120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We have developed a shared vision centred on the learning of all learners.   Staff are learners too and are committed to their own professional development so that they can provide the very best education for your child. </a:t>
            </a:r>
            <a:endParaRPr sz="800">
              <a:solidFill>
                <a:schemeClr val="dk1"/>
              </a:solidFill>
              <a:latin typeface="Alfa Slab One"/>
              <a:ea typeface="Alfa Slab One"/>
              <a:cs typeface="Alfa Slab One"/>
              <a:sym typeface="Alfa Slab One"/>
            </a:endParaRPr>
          </a:p>
          <a:p>
            <a:pPr indent="0" lvl="0" marL="0" rtl="0" algn="ctr">
              <a:spcBef>
                <a:spcPts val="120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Our learning environment is modern and stimulating which supports learning that is challenging but fun, collaborative, and creative.</a:t>
            </a:r>
            <a:endParaRPr sz="800">
              <a:solidFill>
                <a:schemeClr val="dk1"/>
              </a:solidFill>
              <a:latin typeface="Alfa Slab One"/>
              <a:ea typeface="Alfa Slab One"/>
              <a:cs typeface="Alfa Slab One"/>
              <a:sym typeface="Alfa Slab One"/>
            </a:endParaRPr>
          </a:p>
          <a:p>
            <a:pPr indent="0" lvl="0" marL="0" rtl="0" algn="ctr">
              <a:spcBef>
                <a:spcPts val="120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The part parents play in the life of the school is greatly valued and appreciated. We are proud to be a community school and strive for success for all.  We very much hope the school will give your child a happy schooling, a love for life long learning and pride to be part of their community. </a:t>
            </a:r>
            <a:endParaRPr sz="800">
              <a:solidFill>
                <a:schemeClr val="dk1"/>
              </a:solidFill>
              <a:latin typeface="Alfa Slab One"/>
              <a:ea typeface="Alfa Slab One"/>
              <a:cs typeface="Alfa Slab One"/>
              <a:sym typeface="Alfa Slab One"/>
            </a:endParaRPr>
          </a:p>
          <a:p>
            <a:pPr indent="0" lvl="0" marL="0" rtl="0" algn="ctr">
              <a:spcBef>
                <a:spcPts val="1200"/>
              </a:spcBef>
              <a:spcAft>
                <a:spcPts val="1200"/>
              </a:spcAft>
              <a:buClr>
                <a:schemeClr val="dk1"/>
              </a:buClr>
              <a:buSzPts val="1100"/>
              <a:buFont typeface="Arial"/>
              <a:buNone/>
            </a:pPr>
            <a:r>
              <a:rPr lang="en" sz="800">
                <a:solidFill>
                  <a:schemeClr val="dk1"/>
                </a:solidFill>
                <a:latin typeface="Alfa Slab One"/>
                <a:ea typeface="Alfa Slab One"/>
                <a:cs typeface="Alfa Slab One"/>
                <a:sym typeface="Alfa Slab One"/>
              </a:rPr>
              <a:t>Our curriculum content is ever evolving with the modern, developing world, attuned to what is in the news and is relevant to the current learners interests.  As well as ongoing input from yourselves and our current stakeholders. </a:t>
            </a:r>
            <a:endParaRPr>
              <a:solidFill>
                <a:schemeClr val="dk1"/>
              </a:solidFill>
            </a:endParaRPr>
          </a:p>
        </p:txBody>
      </p:sp>
      <p:sp>
        <p:nvSpPr>
          <p:cNvPr id="70" name="Google Shape;70;p14"/>
          <p:cNvSpPr/>
          <p:nvPr/>
        </p:nvSpPr>
        <p:spPr>
          <a:xfrm>
            <a:off x="129300" y="100575"/>
            <a:ext cx="3017100" cy="2229600"/>
          </a:xfrm>
          <a:prstGeom prst="wedgeRoundRectCallout">
            <a:avLst>
              <a:gd fmla="val -18571" name="adj1"/>
              <a:gd fmla="val 82745" name="adj2"/>
              <a:gd fmla="val 0" name="adj3"/>
            </a:avLst>
          </a:prstGeom>
          <a:gradFill>
            <a:gsLst>
              <a:gs pos="0">
                <a:schemeClr val="lt1"/>
              </a:gs>
              <a:gs pos="100000">
                <a:schemeClr val="lt2"/>
              </a:gs>
            </a:gsLst>
            <a:lin ang="5400012" scaled="0"/>
          </a:gradFill>
          <a:ln cap="flat" cmpd="sng" w="9525">
            <a:solidFill>
              <a:schemeClr val="dk1"/>
            </a:solidFill>
            <a:prstDash val="solid"/>
            <a:round/>
            <a:headEnd len="sm" w="sm" type="none"/>
            <a:tailEnd len="sm" w="sm" type="none"/>
          </a:ln>
          <a:effectLst>
            <a:outerShdw blurRad="57150" rotWithShape="0" algn="bl" dir="5400000" dist="19050">
              <a:srgbClr val="000000">
                <a:alpha val="25000"/>
              </a:srgbClr>
            </a:outerShdw>
          </a:effectLst>
        </p:spPr>
        <p:txBody>
          <a:bodyPr anchorCtr="0" anchor="ctr" bIns="91425" lIns="91425" spcFirstLastPara="1" rIns="91425" wrap="square" tIns="91425">
            <a:noAutofit/>
          </a:bodyPr>
          <a:lstStyle/>
          <a:p>
            <a:pPr indent="0" lvl="0" marL="0" rtl="0" algn="ctr">
              <a:lnSpc>
                <a:spcPct val="100000"/>
              </a:lnSpc>
              <a:spcBef>
                <a:spcPts val="0"/>
              </a:spcBef>
              <a:spcAft>
                <a:spcPts val="0"/>
              </a:spcAft>
              <a:buNone/>
            </a:pPr>
            <a:r>
              <a:rPr lang="en" sz="800">
                <a:solidFill>
                  <a:schemeClr val="dk1"/>
                </a:solidFill>
                <a:latin typeface="Alfa Slab One"/>
                <a:ea typeface="Alfa Slab One"/>
                <a:cs typeface="Alfa Slab One"/>
                <a:sym typeface="Alfa Slab One"/>
              </a:rPr>
              <a:t>Croeso I Ysgol Gynradd Doc Penfro – </a:t>
            </a:r>
            <a:endParaRPr sz="800">
              <a:solidFill>
                <a:schemeClr val="dk1"/>
              </a:solidFill>
              <a:latin typeface="Alfa Slab One"/>
              <a:ea typeface="Alfa Slab One"/>
              <a:cs typeface="Alfa Slab One"/>
              <a:sym typeface="Alfa Slab One"/>
            </a:endParaRPr>
          </a:p>
          <a:p>
            <a:pPr indent="0" lvl="0" marL="0" rtl="0" algn="ctr">
              <a:lnSpc>
                <a:spcPct val="100000"/>
              </a:lnSpc>
              <a:spcBef>
                <a:spcPts val="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Welcome to Pembroke Dock Community School</a:t>
            </a:r>
            <a:endParaRPr sz="800">
              <a:solidFill>
                <a:schemeClr val="dk1"/>
              </a:solidFill>
              <a:latin typeface="Alfa Slab One"/>
              <a:ea typeface="Alfa Slab One"/>
              <a:cs typeface="Alfa Slab One"/>
              <a:sym typeface="Alfa Slab One"/>
            </a:endParaRPr>
          </a:p>
          <a:p>
            <a:pPr indent="0" lvl="0" marL="0" rtl="0" algn="ctr">
              <a:lnSpc>
                <a:spcPct val="100000"/>
              </a:lnSpc>
              <a:spcBef>
                <a:spcPts val="1200"/>
              </a:spcBef>
              <a:spcAft>
                <a:spcPts val="1200"/>
              </a:spcAft>
              <a:buClr>
                <a:schemeClr val="dk1"/>
              </a:buClr>
              <a:buSzPts val="1100"/>
              <a:buFont typeface="Arial"/>
              <a:buNone/>
            </a:pPr>
            <a:r>
              <a:rPr lang="en" sz="800">
                <a:solidFill>
                  <a:schemeClr val="dk1"/>
                </a:solidFill>
                <a:latin typeface="Alfa Slab One"/>
                <a:ea typeface="Alfa Slab One"/>
                <a:cs typeface="Alfa Slab One"/>
                <a:sym typeface="Alfa Slab One"/>
              </a:rPr>
              <a:t>I am extremely proud to be the Head Teacher of Pembroke Dock Community School, it is a privilege to welcome you to our school.  As a community school we thrive on the mutually supportive relationships between the school and the community. Your input and involvement in the decision making, influences us to steer the improvements and direction of the education within the school. At Pembroke Dock Community School we are not only preparing the learners for their future but also preparing them to create the future.</a:t>
            </a:r>
            <a:endParaRPr sz="800">
              <a:solidFill>
                <a:schemeClr val="dk1"/>
              </a:solidFill>
              <a:latin typeface="Alfa Slab One"/>
              <a:ea typeface="Alfa Slab One"/>
              <a:cs typeface="Alfa Slab One"/>
              <a:sym typeface="Alfa Slab One"/>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5"/>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Our Mission Statement</a:t>
            </a:r>
            <a:r>
              <a:rPr lang="en" sz="4800">
                <a:solidFill>
                  <a:srgbClr val="FFFEFE"/>
                </a:solidFill>
                <a:latin typeface="Alfa Slab One"/>
                <a:ea typeface="Alfa Slab One"/>
                <a:cs typeface="Alfa Slab One"/>
                <a:sym typeface="Alfa Slab One"/>
              </a:rPr>
              <a:t> </a:t>
            </a:r>
            <a:endParaRPr sz="4800">
              <a:solidFill>
                <a:srgbClr val="FFFEFE"/>
              </a:solidFill>
              <a:latin typeface="Alfa Slab One"/>
              <a:ea typeface="Alfa Slab One"/>
              <a:cs typeface="Alfa Slab One"/>
              <a:sym typeface="Alfa Slab One"/>
            </a:endParaRPr>
          </a:p>
        </p:txBody>
      </p:sp>
      <p:sp>
        <p:nvSpPr>
          <p:cNvPr id="76" name="Google Shape;76;p15"/>
          <p:cNvSpPr txBox="1"/>
          <p:nvPr/>
        </p:nvSpPr>
        <p:spPr>
          <a:xfrm>
            <a:off x="895875" y="1506550"/>
            <a:ext cx="7447200" cy="20778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4100">
                <a:latin typeface="Alfa Slab One"/>
                <a:ea typeface="Alfa Slab One"/>
                <a:cs typeface="Alfa Slab One"/>
                <a:sym typeface="Alfa Slab One"/>
              </a:rPr>
              <a:t>Proud to be a community school, striving for success for all </a:t>
            </a:r>
            <a:endParaRPr sz="4100">
              <a:latin typeface="Alfa Slab One"/>
              <a:ea typeface="Alfa Slab One"/>
              <a:cs typeface="Alfa Slab One"/>
              <a:sym typeface="Alfa Slab One"/>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6"/>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Our School Aims</a:t>
            </a:r>
            <a:endParaRPr sz="4800">
              <a:solidFill>
                <a:srgbClr val="FFFEFE"/>
              </a:solidFill>
              <a:latin typeface="Alfa Slab One"/>
              <a:ea typeface="Alfa Slab One"/>
              <a:cs typeface="Alfa Slab One"/>
              <a:sym typeface="Alfa Slab One"/>
            </a:endParaRPr>
          </a:p>
        </p:txBody>
      </p:sp>
      <p:sp>
        <p:nvSpPr>
          <p:cNvPr id="82" name="Google Shape;82;p16"/>
          <p:cNvSpPr/>
          <p:nvPr/>
        </p:nvSpPr>
        <p:spPr>
          <a:xfrm>
            <a:off x="65275" y="1099725"/>
            <a:ext cx="1775100" cy="1335300"/>
          </a:xfrm>
          <a:prstGeom prst="roundRect">
            <a:avLst>
              <a:gd fmla="val 16667" name="adj"/>
            </a:avLst>
          </a:prstGeom>
          <a:gradFill>
            <a:gsLst>
              <a:gs pos="0">
                <a:srgbClr val="00D2E9"/>
              </a:gs>
              <a:gs pos="100000">
                <a:srgbClr val="045962"/>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lang="en" sz="750">
                <a:solidFill>
                  <a:schemeClr val="dk1"/>
                </a:solidFill>
                <a:latin typeface="Alfa Slab One"/>
                <a:ea typeface="Alfa Slab One"/>
                <a:cs typeface="Alfa Slab One"/>
                <a:sym typeface="Alfa Slab One"/>
              </a:rPr>
              <a:t>We aim for the whole school community to be healthy, happy, successful and productive, who are active and positive contributors to the school and society in which they live. </a:t>
            </a:r>
            <a:endParaRPr sz="750"/>
          </a:p>
        </p:txBody>
      </p:sp>
      <p:sp>
        <p:nvSpPr>
          <p:cNvPr id="83" name="Google Shape;83;p16"/>
          <p:cNvSpPr/>
          <p:nvPr/>
        </p:nvSpPr>
        <p:spPr>
          <a:xfrm>
            <a:off x="1916302" y="229700"/>
            <a:ext cx="1775100" cy="1335300"/>
          </a:xfrm>
          <a:prstGeom prst="roundRect">
            <a:avLst>
              <a:gd fmla="val 16667" name="adj"/>
            </a:avLst>
          </a:prstGeom>
          <a:gradFill>
            <a:gsLst>
              <a:gs pos="0">
                <a:srgbClr val="DBD4EB"/>
              </a:gs>
              <a:gs pos="100000">
                <a:srgbClr val="9180BB"/>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To place pupil voice and participation at the heart of learning and school life. </a:t>
            </a:r>
            <a:endParaRPr sz="750"/>
          </a:p>
        </p:txBody>
      </p:sp>
      <p:sp>
        <p:nvSpPr>
          <p:cNvPr id="84" name="Google Shape;84;p16"/>
          <p:cNvSpPr/>
          <p:nvPr/>
        </p:nvSpPr>
        <p:spPr>
          <a:xfrm>
            <a:off x="3767354" y="106700"/>
            <a:ext cx="1775100" cy="1335300"/>
          </a:xfrm>
          <a:prstGeom prst="roundRect">
            <a:avLst>
              <a:gd fmla="val 16667" name="adj"/>
            </a:avLst>
          </a:prstGeom>
          <a:gradFill>
            <a:gsLst>
              <a:gs pos="0">
                <a:srgbClr val="F5FF83"/>
              </a:gs>
              <a:gs pos="100000">
                <a:srgbClr val="E3F609"/>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To encourage and involve families and the community in the work of the school.    </a:t>
            </a:r>
            <a:endParaRPr sz="750"/>
          </a:p>
        </p:txBody>
      </p:sp>
      <p:sp>
        <p:nvSpPr>
          <p:cNvPr id="85" name="Google Shape;85;p16"/>
          <p:cNvSpPr/>
          <p:nvPr/>
        </p:nvSpPr>
        <p:spPr>
          <a:xfrm>
            <a:off x="5593943" y="229700"/>
            <a:ext cx="1775100" cy="1335300"/>
          </a:xfrm>
          <a:prstGeom prst="roundRect">
            <a:avLst>
              <a:gd fmla="val 16667" name="adj"/>
            </a:avLst>
          </a:prstGeom>
          <a:gradFill>
            <a:gsLst>
              <a:gs pos="0">
                <a:srgbClr val="D4E5F5"/>
              </a:gs>
              <a:gs pos="100000">
                <a:srgbClr val="70A4D5"/>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To develop a school with a strong Welsh ethos where pupils are proud to use the Welsh language.  </a:t>
            </a:r>
            <a:endParaRPr sz="750"/>
          </a:p>
        </p:txBody>
      </p:sp>
      <p:sp>
        <p:nvSpPr>
          <p:cNvPr id="86" name="Google Shape;86;p16"/>
          <p:cNvSpPr/>
          <p:nvPr/>
        </p:nvSpPr>
        <p:spPr>
          <a:xfrm>
            <a:off x="7420550" y="1099600"/>
            <a:ext cx="1666500" cy="1335300"/>
          </a:xfrm>
          <a:prstGeom prst="roundRect">
            <a:avLst>
              <a:gd fmla="val 16667" name="adj"/>
            </a:avLst>
          </a:prstGeom>
          <a:gradFill>
            <a:gsLst>
              <a:gs pos="0">
                <a:srgbClr val="DFE9FB"/>
              </a:gs>
              <a:gs pos="100000">
                <a:srgbClr val="6E9BE7"/>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850">
                <a:solidFill>
                  <a:schemeClr val="dk1"/>
                </a:solidFill>
                <a:latin typeface="Alfa Slab One"/>
                <a:ea typeface="Alfa Slab One"/>
                <a:cs typeface="Alfa Slab One"/>
                <a:sym typeface="Alfa Slab One"/>
              </a:rPr>
              <a:t>To ensure that every child becomes the best that they can be, academically, physically, emotionally and socially.  </a:t>
            </a:r>
            <a:endParaRPr sz="850"/>
          </a:p>
        </p:txBody>
      </p:sp>
      <p:sp>
        <p:nvSpPr>
          <p:cNvPr id="87" name="Google Shape;87;p16"/>
          <p:cNvSpPr/>
          <p:nvPr/>
        </p:nvSpPr>
        <p:spPr>
          <a:xfrm>
            <a:off x="869075" y="2571750"/>
            <a:ext cx="1775100" cy="1335300"/>
          </a:xfrm>
          <a:prstGeom prst="roundRect">
            <a:avLst>
              <a:gd fmla="val 16667" name="adj"/>
            </a:avLst>
          </a:prstGeom>
          <a:gradFill>
            <a:gsLst>
              <a:gs pos="0">
                <a:srgbClr val="F5D0D0"/>
              </a:gs>
              <a:gs pos="100000">
                <a:srgbClr val="D96868"/>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To create an atmosphere that will develop ambitious, capable learners ready to learn throughout their lives</a:t>
            </a:r>
            <a:r>
              <a:rPr lang="en" sz="750">
                <a:solidFill>
                  <a:schemeClr val="lt1"/>
                </a:solidFill>
                <a:latin typeface="Alfa Slab One"/>
                <a:ea typeface="Alfa Slab One"/>
                <a:cs typeface="Alfa Slab One"/>
                <a:sym typeface="Alfa Slab One"/>
              </a:rPr>
              <a:t>.   </a:t>
            </a:r>
            <a:endParaRPr sz="750">
              <a:solidFill>
                <a:schemeClr val="lt1"/>
              </a:solidFill>
            </a:endParaRPr>
          </a:p>
        </p:txBody>
      </p:sp>
      <p:sp>
        <p:nvSpPr>
          <p:cNvPr id="88" name="Google Shape;88;p16"/>
          <p:cNvSpPr/>
          <p:nvPr/>
        </p:nvSpPr>
        <p:spPr>
          <a:xfrm>
            <a:off x="2695677" y="2929550"/>
            <a:ext cx="1775100" cy="1335300"/>
          </a:xfrm>
          <a:prstGeom prst="roundRect">
            <a:avLst>
              <a:gd fmla="val 16667" name="adj"/>
            </a:avLst>
          </a:prstGeom>
          <a:gradFill>
            <a:gsLst>
              <a:gs pos="0">
                <a:srgbClr val="FDECDB"/>
              </a:gs>
              <a:gs pos="100000">
                <a:srgbClr val="F0A96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lang="en" sz="750">
                <a:solidFill>
                  <a:schemeClr val="dk1"/>
                </a:solidFill>
                <a:latin typeface="Alfa Slab One"/>
                <a:ea typeface="Alfa Slab One"/>
                <a:cs typeface="Alfa Slab One"/>
                <a:sym typeface="Alfa Slab One"/>
              </a:rPr>
              <a:t>To encourage children to become enterprising, create contributors ready to take their place in the world.  </a:t>
            </a:r>
            <a:endParaRPr sz="750"/>
          </a:p>
        </p:txBody>
      </p:sp>
      <p:sp>
        <p:nvSpPr>
          <p:cNvPr id="89" name="Google Shape;89;p16"/>
          <p:cNvSpPr/>
          <p:nvPr/>
        </p:nvSpPr>
        <p:spPr>
          <a:xfrm>
            <a:off x="4522304" y="2929550"/>
            <a:ext cx="1775100" cy="1335300"/>
          </a:xfrm>
          <a:prstGeom prst="roundRect">
            <a:avLst>
              <a:gd fmla="val 16667" name="adj"/>
            </a:avLst>
          </a:prstGeom>
          <a:gradFill>
            <a:gsLst>
              <a:gs pos="0">
                <a:srgbClr val="FFF6DB"/>
              </a:gs>
              <a:gs pos="100000">
                <a:srgbClr val="FAD25C"/>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To develop healthy, confident individuals who are ready to lead fulfilling lives as valued members of society.  </a:t>
            </a:r>
            <a:endParaRPr sz="750"/>
          </a:p>
        </p:txBody>
      </p:sp>
      <p:sp>
        <p:nvSpPr>
          <p:cNvPr id="90" name="Google Shape;90;p16"/>
          <p:cNvSpPr/>
          <p:nvPr/>
        </p:nvSpPr>
        <p:spPr>
          <a:xfrm>
            <a:off x="6348918" y="2571750"/>
            <a:ext cx="1775100" cy="1335300"/>
          </a:xfrm>
          <a:prstGeom prst="roundRect">
            <a:avLst>
              <a:gd fmla="val 16667" name="adj"/>
            </a:avLst>
          </a:prstGeom>
          <a:gradFill>
            <a:gsLst>
              <a:gs pos="0">
                <a:srgbClr val="DCECD5"/>
              </a:gs>
              <a:gs pos="100000">
                <a:srgbClr val="93BC81"/>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To promote ethically informed citizens who are ready to take their place in Wales and the world.</a:t>
            </a:r>
            <a:endParaRPr sz="750">
              <a:solidFill>
                <a:schemeClr val="dk1"/>
              </a:solidFill>
              <a:latin typeface="Alfa Slab One"/>
              <a:ea typeface="Alfa Slab One"/>
              <a:cs typeface="Alfa Slab One"/>
              <a:sym typeface="Alfa Slab One"/>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7"/>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Our Vision</a:t>
            </a:r>
            <a:r>
              <a:rPr lang="en" sz="4800">
                <a:solidFill>
                  <a:srgbClr val="FFFEFE"/>
                </a:solidFill>
                <a:latin typeface="Alfa Slab One"/>
                <a:ea typeface="Alfa Slab One"/>
                <a:cs typeface="Alfa Slab One"/>
                <a:sym typeface="Alfa Slab One"/>
              </a:rPr>
              <a:t> </a:t>
            </a:r>
            <a:endParaRPr sz="4800">
              <a:solidFill>
                <a:srgbClr val="FFFEFE"/>
              </a:solidFill>
              <a:latin typeface="Alfa Slab One"/>
              <a:ea typeface="Alfa Slab One"/>
              <a:cs typeface="Alfa Slab One"/>
              <a:sym typeface="Alfa Slab One"/>
            </a:endParaRPr>
          </a:p>
        </p:txBody>
      </p:sp>
      <p:sp>
        <p:nvSpPr>
          <p:cNvPr id="96" name="Google Shape;96;p17"/>
          <p:cNvSpPr txBox="1"/>
          <p:nvPr/>
        </p:nvSpPr>
        <p:spPr>
          <a:xfrm>
            <a:off x="0" y="3922950"/>
            <a:ext cx="8946900" cy="400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latin typeface="Alfa Slab One"/>
                <a:ea typeface="Alfa Slab One"/>
                <a:cs typeface="Alfa Slab One"/>
                <a:sym typeface="Alfa Slab One"/>
              </a:rPr>
              <a:t>Made in collaboration with all stakeholders at Pembroke Dock Community School </a:t>
            </a:r>
            <a:endParaRPr>
              <a:latin typeface="Alfa Slab One"/>
              <a:ea typeface="Alfa Slab One"/>
              <a:cs typeface="Alfa Slab One"/>
              <a:sym typeface="Alfa Slab One"/>
            </a:endParaRPr>
          </a:p>
        </p:txBody>
      </p:sp>
      <p:pic>
        <p:nvPicPr>
          <p:cNvPr id="97" name="Google Shape;97;p17"/>
          <p:cNvPicPr preferRelativeResize="0"/>
          <p:nvPr/>
        </p:nvPicPr>
        <p:blipFill>
          <a:blip r:embed="rId3">
            <a:alphaModFix/>
          </a:blip>
          <a:stretch>
            <a:fillRect/>
          </a:stretch>
        </p:blipFill>
        <p:spPr>
          <a:xfrm>
            <a:off x="1186225" y="251100"/>
            <a:ext cx="6462643" cy="36181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8"/>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Professional Values</a:t>
            </a:r>
            <a:endParaRPr sz="4800">
              <a:solidFill>
                <a:srgbClr val="FFFEFE"/>
              </a:solidFill>
              <a:latin typeface="Alfa Slab One"/>
              <a:ea typeface="Alfa Slab One"/>
              <a:cs typeface="Alfa Slab One"/>
              <a:sym typeface="Alfa Slab One"/>
            </a:endParaRPr>
          </a:p>
        </p:txBody>
      </p:sp>
      <p:sp>
        <p:nvSpPr>
          <p:cNvPr id="103" name="Google Shape;103;p18"/>
          <p:cNvSpPr/>
          <p:nvPr/>
        </p:nvSpPr>
        <p:spPr>
          <a:xfrm>
            <a:off x="47075" y="565131"/>
            <a:ext cx="1775100" cy="2180400"/>
          </a:xfrm>
          <a:prstGeom prst="roundRect">
            <a:avLst>
              <a:gd fmla="val 16667" name="adj"/>
            </a:avLst>
          </a:prstGeom>
          <a:gradFill>
            <a:gsLst>
              <a:gs pos="0">
                <a:srgbClr val="00D2E9"/>
              </a:gs>
              <a:gs pos="100000">
                <a:srgbClr val="045962"/>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lang="en" sz="750">
                <a:solidFill>
                  <a:schemeClr val="dk1"/>
                </a:solidFill>
                <a:latin typeface="Alfa Slab One"/>
                <a:ea typeface="Alfa Slab One"/>
                <a:cs typeface="Alfa Slab One"/>
                <a:sym typeface="Alfa Slab One"/>
              </a:rPr>
              <a:t>Professional values and a professional commitment are at the core of the Professional Standards</a:t>
            </a:r>
            <a:endParaRPr sz="750"/>
          </a:p>
        </p:txBody>
      </p:sp>
      <p:sp>
        <p:nvSpPr>
          <p:cNvPr id="104" name="Google Shape;104;p18"/>
          <p:cNvSpPr/>
          <p:nvPr/>
        </p:nvSpPr>
        <p:spPr>
          <a:xfrm>
            <a:off x="1920077" y="1818475"/>
            <a:ext cx="1775100" cy="2180400"/>
          </a:xfrm>
          <a:prstGeom prst="roundRect">
            <a:avLst>
              <a:gd fmla="val 16667" name="adj"/>
            </a:avLst>
          </a:prstGeom>
          <a:gradFill>
            <a:gsLst>
              <a:gs pos="0">
                <a:srgbClr val="DBD4EB"/>
              </a:gs>
              <a:gs pos="100000">
                <a:srgbClr val="9180BB"/>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The educational experiences of learners are shaped by the values and dispositions of those who work to educate them. A commitment to the values underpin the range of relationships, the thinking and professional practice of teachers in Pembroke Dock Community School.​</a:t>
            </a:r>
            <a:endParaRPr sz="750"/>
          </a:p>
        </p:txBody>
      </p:sp>
      <p:sp>
        <p:nvSpPr>
          <p:cNvPr id="105" name="Google Shape;105;p18"/>
          <p:cNvSpPr/>
          <p:nvPr/>
        </p:nvSpPr>
        <p:spPr>
          <a:xfrm>
            <a:off x="3772441" y="2108175"/>
            <a:ext cx="1775100" cy="2180400"/>
          </a:xfrm>
          <a:prstGeom prst="roundRect">
            <a:avLst>
              <a:gd fmla="val 16667" name="adj"/>
            </a:avLst>
          </a:prstGeom>
          <a:gradFill>
            <a:gsLst>
              <a:gs pos="0">
                <a:srgbClr val="F5FF83"/>
              </a:gs>
              <a:gs pos="100000">
                <a:srgbClr val="E3F609"/>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Children’s Rights are a core value of the school and we empower and strengthen children’s voice and choice through the UN Convention on the Right’s of the Child and as a Gold Right’s Respecting School.​</a:t>
            </a:r>
            <a:r>
              <a:rPr lang="en" sz="750">
                <a:solidFill>
                  <a:schemeClr val="dk1"/>
                </a:solidFill>
                <a:latin typeface="Alfa Slab One"/>
                <a:ea typeface="Alfa Slab One"/>
                <a:cs typeface="Alfa Slab One"/>
                <a:sym typeface="Alfa Slab One"/>
              </a:rPr>
              <a:t> </a:t>
            </a:r>
            <a:endParaRPr sz="750"/>
          </a:p>
        </p:txBody>
      </p:sp>
      <p:sp>
        <p:nvSpPr>
          <p:cNvPr id="106" name="Google Shape;106;p18"/>
          <p:cNvSpPr/>
          <p:nvPr/>
        </p:nvSpPr>
        <p:spPr>
          <a:xfrm>
            <a:off x="5599031" y="1877425"/>
            <a:ext cx="1775100" cy="2180400"/>
          </a:xfrm>
          <a:prstGeom prst="roundRect">
            <a:avLst>
              <a:gd fmla="val 16667" name="adj"/>
            </a:avLst>
          </a:prstGeom>
          <a:gradFill>
            <a:gsLst>
              <a:gs pos="0">
                <a:srgbClr val="D4E5F5"/>
              </a:gs>
              <a:gs pos="100000">
                <a:srgbClr val="70A4D5"/>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The values are demonstrated through professional relationships and practices. There is a moral imperative that the values are enacted in everyday practice within and beyond the school context.​</a:t>
            </a:r>
            <a:endParaRPr sz="750"/>
          </a:p>
        </p:txBody>
      </p:sp>
      <p:sp>
        <p:nvSpPr>
          <p:cNvPr id="107" name="Google Shape;107;p18"/>
          <p:cNvSpPr/>
          <p:nvPr/>
        </p:nvSpPr>
        <p:spPr>
          <a:xfrm>
            <a:off x="7425600" y="565127"/>
            <a:ext cx="1666500" cy="2180400"/>
          </a:xfrm>
          <a:prstGeom prst="roundRect">
            <a:avLst>
              <a:gd fmla="val 16667" name="adj"/>
            </a:avLst>
          </a:prstGeom>
          <a:gradFill>
            <a:gsLst>
              <a:gs pos="0">
                <a:srgbClr val="DFE9FB"/>
              </a:gs>
              <a:gs pos="100000">
                <a:srgbClr val="6E9BE7"/>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50000"/>
              </a:lnSpc>
              <a:spcBef>
                <a:spcPts val="0"/>
              </a:spcBef>
              <a:spcAft>
                <a:spcPts val="0"/>
              </a:spcAft>
              <a:buNone/>
            </a:pPr>
            <a:r>
              <a:rPr lang="en" sz="750">
                <a:solidFill>
                  <a:schemeClr val="dk1"/>
                </a:solidFill>
                <a:latin typeface="Alfa Slab One"/>
                <a:ea typeface="Alfa Slab One"/>
                <a:cs typeface="Alfa Slab One"/>
                <a:sym typeface="Alfa Slab One"/>
              </a:rPr>
              <a:t>In an ever-changing and challenging world it is teacher professionalism that is firmly rooted in a set of shared professional values which helps the young people of today become the thinking and responsible citizen of tomorrow</a:t>
            </a:r>
            <a:endParaRPr sz="750"/>
          </a:p>
        </p:txBody>
      </p:sp>
      <p:pic>
        <p:nvPicPr>
          <p:cNvPr id="108" name="Google Shape;108;p18"/>
          <p:cNvPicPr preferRelativeResize="0"/>
          <p:nvPr/>
        </p:nvPicPr>
        <p:blipFill>
          <a:blip r:embed="rId3">
            <a:alphaModFix/>
          </a:blip>
          <a:stretch>
            <a:fillRect/>
          </a:stretch>
        </p:blipFill>
        <p:spPr>
          <a:xfrm>
            <a:off x="2966575" y="61975"/>
            <a:ext cx="2795003" cy="15188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19"/>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Curriculum For Wales </a:t>
            </a:r>
            <a:endParaRPr sz="4800">
              <a:solidFill>
                <a:srgbClr val="FFFEFE"/>
              </a:solidFill>
              <a:latin typeface="Alfa Slab One"/>
              <a:ea typeface="Alfa Slab One"/>
              <a:cs typeface="Alfa Slab One"/>
              <a:sym typeface="Alfa Slab One"/>
            </a:endParaRPr>
          </a:p>
        </p:txBody>
      </p:sp>
      <p:sp>
        <p:nvSpPr>
          <p:cNvPr id="114" name="Google Shape;114;p19"/>
          <p:cNvSpPr txBox="1"/>
          <p:nvPr/>
        </p:nvSpPr>
        <p:spPr>
          <a:xfrm>
            <a:off x="0" y="0"/>
            <a:ext cx="4038300" cy="47253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100">
                <a:latin typeface="Alfa Slab One"/>
                <a:ea typeface="Alfa Slab One"/>
                <a:cs typeface="Alfa Slab One"/>
                <a:sym typeface="Alfa Slab One"/>
              </a:rPr>
              <a:t>Curriculum for Wales  </a:t>
            </a:r>
            <a:endParaRPr sz="1100">
              <a:latin typeface="Alfa Slab One"/>
              <a:ea typeface="Alfa Slab One"/>
              <a:cs typeface="Alfa Slab One"/>
              <a:sym typeface="Alfa Slab One"/>
            </a:endParaRPr>
          </a:p>
          <a:p>
            <a:pPr indent="0" lvl="0" marL="0" rtl="0" algn="ctr">
              <a:lnSpc>
                <a:spcPct val="115000"/>
              </a:lnSpc>
              <a:spcBef>
                <a:spcPts val="0"/>
              </a:spcBef>
              <a:spcAft>
                <a:spcPts val="0"/>
              </a:spcAft>
              <a:buNone/>
            </a:pPr>
            <a:r>
              <a:t/>
            </a:r>
            <a:endParaRPr sz="1100">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100">
                <a:latin typeface="Alfa Slab One"/>
                <a:ea typeface="Alfa Slab One"/>
                <a:cs typeface="Alfa Slab One"/>
                <a:sym typeface="Alfa Slab One"/>
              </a:rPr>
              <a:t>The new national curriculum for Wales is the first time that a curriculum has been set in Welsh Law. The Curriculum for Wales is the result of co-construction and has been developed by practitioners for practitioners, bringing together educational expertise and wider research and evidence. The four purposes will be the starting point for all curriculum design and will support its learners to become: </a:t>
            </a:r>
            <a:endParaRPr sz="1100">
              <a:latin typeface="Alfa Slab One"/>
              <a:ea typeface="Alfa Slab One"/>
              <a:cs typeface="Alfa Slab One"/>
              <a:sym typeface="Alfa Slab One"/>
            </a:endParaRPr>
          </a:p>
          <a:p>
            <a:pPr indent="0" lvl="0" marL="0" rtl="0" algn="l">
              <a:lnSpc>
                <a:spcPct val="115000"/>
              </a:lnSpc>
              <a:spcBef>
                <a:spcPts val="0"/>
              </a:spcBef>
              <a:spcAft>
                <a:spcPts val="0"/>
              </a:spcAft>
              <a:buNone/>
            </a:pPr>
            <a:r>
              <a:t/>
            </a:r>
            <a:endParaRPr sz="1100">
              <a:latin typeface="Alfa Slab One"/>
              <a:ea typeface="Alfa Slab One"/>
              <a:cs typeface="Alfa Slab One"/>
              <a:sym typeface="Alfa Slab One"/>
            </a:endParaRPr>
          </a:p>
          <a:p>
            <a:pPr indent="-298450" lvl="0" marL="457200" rtl="0" algn="l">
              <a:lnSpc>
                <a:spcPct val="115000"/>
              </a:lnSpc>
              <a:spcBef>
                <a:spcPts val="0"/>
              </a:spcBef>
              <a:spcAft>
                <a:spcPts val="0"/>
              </a:spcAft>
              <a:buSzPts val="1100"/>
              <a:buFont typeface="Alfa Slab One"/>
              <a:buChar char="●"/>
            </a:pPr>
            <a:r>
              <a:rPr lang="en" sz="1100">
                <a:latin typeface="Alfa Slab One"/>
                <a:ea typeface="Alfa Slab One"/>
                <a:cs typeface="Alfa Slab One"/>
                <a:sym typeface="Alfa Slab One"/>
              </a:rPr>
              <a:t>ambitious, capable learners, ready to learn throughout their lives </a:t>
            </a:r>
            <a:endParaRPr sz="1100">
              <a:latin typeface="Alfa Slab One"/>
              <a:ea typeface="Alfa Slab One"/>
              <a:cs typeface="Alfa Slab One"/>
              <a:sym typeface="Alfa Slab One"/>
            </a:endParaRPr>
          </a:p>
          <a:p>
            <a:pPr indent="-298450" lvl="0" marL="457200" rtl="0" algn="l">
              <a:lnSpc>
                <a:spcPct val="115000"/>
              </a:lnSpc>
              <a:spcBef>
                <a:spcPts val="0"/>
              </a:spcBef>
              <a:spcAft>
                <a:spcPts val="0"/>
              </a:spcAft>
              <a:buSzPts val="1100"/>
              <a:buFont typeface="Alfa Slab One"/>
              <a:buChar char="●"/>
            </a:pPr>
            <a:r>
              <a:rPr lang="en" sz="1100">
                <a:latin typeface="Alfa Slab One"/>
                <a:ea typeface="Alfa Slab One"/>
                <a:cs typeface="Alfa Slab One"/>
                <a:sym typeface="Alfa Slab One"/>
              </a:rPr>
              <a:t>enterprising, creative contributors, ready to play a full part in life and work </a:t>
            </a:r>
            <a:endParaRPr sz="1100">
              <a:latin typeface="Alfa Slab One"/>
              <a:ea typeface="Alfa Slab One"/>
              <a:cs typeface="Alfa Slab One"/>
              <a:sym typeface="Alfa Slab One"/>
            </a:endParaRPr>
          </a:p>
          <a:p>
            <a:pPr indent="-298450" lvl="0" marL="457200" rtl="0" algn="l">
              <a:lnSpc>
                <a:spcPct val="115000"/>
              </a:lnSpc>
              <a:spcBef>
                <a:spcPts val="0"/>
              </a:spcBef>
              <a:spcAft>
                <a:spcPts val="0"/>
              </a:spcAft>
              <a:buSzPts val="1100"/>
              <a:buFont typeface="Alfa Slab One"/>
              <a:buChar char="●"/>
            </a:pPr>
            <a:r>
              <a:rPr lang="en" sz="1100">
                <a:latin typeface="Alfa Slab One"/>
                <a:ea typeface="Alfa Slab One"/>
                <a:cs typeface="Alfa Slab One"/>
                <a:sym typeface="Alfa Slab One"/>
              </a:rPr>
              <a:t>ethical, informed citizens of Wales and the world </a:t>
            </a:r>
            <a:endParaRPr sz="1100">
              <a:latin typeface="Alfa Slab One"/>
              <a:ea typeface="Alfa Slab One"/>
              <a:cs typeface="Alfa Slab One"/>
              <a:sym typeface="Alfa Slab One"/>
            </a:endParaRPr>
          </a:p>
          <a:p>
            <a:pPr indent="-298450" lvl="0" marL="457200" rtl="0" algn="l">
              <a:lnSpc>
                <a:spcPct val="115000"/>
              </a:lnSpc>
              <a:spcBef>
                <a:spcPts val="0"/>
              </a:spcBef>
              <a:spcAft>
                <a:spcPts val="0"/>
              </a:spcAft>
              <a:buSzPts val="1100"/>
              <a:buFont typeface="Alfa Slab One"/>
              <a:buChar char="●"/>
            </a:pPr>
            <a:r>
              <a:rPr lang="en" sz="1100">
                <a:latin typeface="Alfa Slab One"/>
                <a:ea typeface="Alfa Slab One"/>
                <a:cs typeface="Alfa Slab One"/>
                <a:sym typeface="Alfa Slab One"/>
              </a:rPr>
              <a:t>healthy, confident individuals, ready to lead fulfilling lives as valued members of society </a:t>
            </a:r>
            <a:endParaRPr sz="1100">
              <a:latin typeface="Alfa Slab One"/>
              <a:ea typeface="Alfa Slab One"/>
              <a:cs typeface="Alfa Slab One"/>
              <a:sym typeface="Alfa Slab One"/>
            </a:endParaRPr>
          </a:p>
          <a:p>
            <a:pPr indent="0" lvl="0" marL="45720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15" name="Google Shape;115;p19"/>
          <p:cNvSpPr txBox="1"/>
          <p:nvPr/>
        </p:nvSpPr>
        <p:spPr>
          <a:xfrm>
            <a:off x="4829150" y="196425"/>
            <a:ext cx="4060800" cy="1708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The curriculum framework includes six area of learning and experience: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Expressive Arts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Health and </a:t>
            </a:r>
            <a:r>
              <a:rPr lang="en" sz="1100">
                <a:solidFill>
                  <a:schemeClr val="dk1"/>
                </a:solidFill>
                <a:latin typeface="Alfa Slab One"/>
                <a:ea typeface="Alfa Slab One"/>
                <a:cs typeface="Alfa Slab One"/>
                <a:sym typeface="Alfa Slab One"/>
              </a:rPr>
              <a:t>Wellbeing</a:t>
            </a:r>
            <a:r>
              <a:rPr lang="en" sz="1100">
                <a:solidFill>
                  <a:schemeClr val="dk1"/>
                </a:solidFill>
                <a:latin typeface="Alfa Slab One"/>
                <a:ea typeface="Alfa Slab One"/>
                <a:cs typeface="Alfa Slab One"/>
                <a:sym typeface="Alfa Slab One"/>
              </a:rPr>
              <a:t>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Humanities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Languages, Literacy and Communication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Mathematics and Numeracy </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Science and Technology </a:t>
            </a:r>
            <a:endParaRPr sz="1100">
              <a:solidFill>
                <a:schemeClr val="dk1"/>
              </a:solidFill>
              <a:latin typeface="Alfa Slab One"/>
              <a:ea typeface="Alfa Slab One"/>
              <a:cs typeface="Alfa Slab One"/>
              <a:sym typeface="Alfa Slab One"/>
            </a:endParaRPr>
          </a:p>
        </p:txBody>
      </p:sp>
      <p:sp>
        <p:nvSpPr>
          <p:cNvPr id="116" name="Google Shape;116;p19"/>
          <p:cNvSpPr txBox="1"/>
          <p:nvPr/>
        </p:nvSpPr>
        <p:spPr>
          <a:xfrm>
            <a:off x="4683500" y="2032688"/>
            <a:ext cx="4352100" cy="2216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dk1"/>
                </a:solidFill>
                <a:latin typeface="Alfa Slab One"/>
                <a:ea typeface="Alfa Slab One"/>
                <a:cs typeface="Alfa Slab One"/>
                <a:sym typeface="Alfa Slab One"/>
              </a:rPr>
              <a:t>Alongside these six areas, teachers will plan for cross curricular opportunities and experiences including literacy, numeracy and digital competence.  </a:t>
            </a:r>
            <a:endParaRPr sz="1100">
              <a:solidFill>
                <a:schemeClr val="dk1"/>
              </a:solidFill>
              <a:latin typeface="Alfa Slab One"/>
              <a:ea typeface="Alfa Slab One"/>
              <a:cs typeface="Alfa Slab One"/>
              <a:sym typeface="Alfa Slab One"/>
            </a:endParaRPr>
          </a:p>
          <a:p>
            <a:pPr indent="0" lvl="0" marL="0" rtl="0" algn="l">
              <a:spcBef>
                <a:spcPts val="0"/>
              </a:spcBef>
              <a:spcAft>
                <a:spcPts val="0"/>
              </a:spcAft>
              <a:buNone/>
            </a:pPr>
            <a:r>
              <a:t/>
            </a:r>
            <a:endParaRPr sz="1100">
              <a:solidFill>
                <a:schemeClr val="dk1"/>
              </a:solidFill>
              <a:latin typeface="Alfa Slab One"/>
              <a:ea typeface="Alfa Slab One"/>
              <a:cs typeface="Alfa Slab One"/>
              <a:sym typeface="Alfa Slab One"/>
            </a:endParaRPr>
          </a:p>
          <a:p>
            <a:pPr indent="0" lvl="0" marL="0" rtl="0" algn="l">
              <a:spcBef>
                <a:spcPts val="0"/>
              </a:spcBef>
              <a:spcAft>
                <a:spcPts val="0"/>
              </a:spcAft>
              <a:buNone/>
            </a:pPr>
            <a:r>
              <a:rPr lang="en" sz="1100">
                <a:solidFill>
                  <a:schemeClr val="dk1"/>
                </a:solidFill>
                <a:latin typeface="Alfa Slab One"/>
                <a:ea typeface="Alfa Slab One"/>
                <a:cs typeface="Alfa Slab One"/>
                <a:sym typeface="Alfa Slab One"/>
              </a:rPr>
              <a:t>We will teach all learners about religion, values and ethics, and relationships and sexuality education in a consistent and developmentally appropriate way.  </a:t>
            </a:r>
            <a:endParaRPr sz="1100">
              <a:solidFill>
                <a:schemeClr val="dk1"/>
              </a:solidFill>
              <a:latin typeface="Alfa Slab One"/>
              <a:ea typeface="Alfa Slab One"/>
              <a:cs typeface="Alfa Slab One"/>
              <a:sym typeface="Alfa Slab One"/>
            </a:endParaRPr>
          </a:p>
          <a:p>
            <a:pPr indent="0" lvl="0" marL="0" rtl="0" algn="l">
              <a:spcBef>
                <a:spcPts val="0"/>
              </a:spcBef>
              <a:spcAft>
                <a:spcPts val="0"/>
              </a:spcAft>
              <a:buNone/>
            </a:pPr>
            <a:r>
              <a:t/>
            </a:r>
            <a:endParaRPr sz="1100">
              <a:solidFill>
                <a:schemeClr val="dk1"/>
              </a:solidFill>
              <a:latin typeface="Alfa Slab One"/>
              <a:ea typeface="Alfa Slab One"/>
              <a:cs typeface="Alfa Slab One"/>
              <a:sym typeface="Alfa Slab One"/>
            </a:endParaRPr>
          </a:p>
          <a:p>
            <a:pPr indent="0" lvl="0" marL="0" rtl="0" algn="l">
              <a:spcBef>
                <a:spcPts val="0"/>
              </a:spcBef>
              <a:spcAft>
                <a:spcPts val="0"/>
              </a:spcAft>
              <a:buNone/>
            </a:pPr>
            <a:r>
              <a:rPr lang="en" sz="1100">
                <a:solidFill>
                  <a:schemeClr val="dk1"/>
                </a:solidFill>
                <a:latin typeface="Alfa Slab One"/>
                <a:ea typeface="Alfa Slab One"/>
                <a:cs typeface="Alfa Slab One"/>
                <a:sym typeface="Alfa Slab One"/>
              </a:rPr>
              <a:t>This will ensure that all young people are provided with access to information that keeps them safe from harm and that all pupils will learn about issues such as online safety and healthy relationships.</a:t>
            </a:r>
            <a:endParaRPr sz="1100">
              <a:solidFill>
                <a:schemeClr val="dk1"/>
              </a:solidFill>
              <a:latin typeface="Alfa Slab One"/>
              <a:ea typeface="Alfa Slab One"/>
              <a:cs typeface="Alfa Slab One"/>
              <a:sym typeface="Alfa Slab One"/>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0"/>
          <p:cNvSpPr/>
          <p:nvPr/>
        </p:nvSpPr>
        <p:spPr>
          <a:xfrm rot="-1015">
            <a:off x="0" y="4674257"/>
            <a:ext cx="9144000" cy="4680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400">
                <a:solidFill>
                  <a:srgbClr val="FFFEFE"/>
                </a:solidFill>
                <a:latin typeface="Alfa Slab One"/>
                <a:ea typeface="Alfa Slab One"/>
                <a:cs typeface="Alfa Slab One"/>
                <a:sym typeface="Alfa Slab One"/>
              </a:rPr>
              <a:t>Building our Curriculum </a:t>
            </a:r>
            <a:endParaRPr sz="3400">
              <a:solidFill>
                <a:srgbClr val="FFFEFE"/>
              </a:solidFill>
              <a:latin typeface="Alfa Slab One"/>
              <a:ea typeface="Alfa Slab One"/>
              <a:cs typeface="Alfa Slab One"/>
              <a:sym typeface="Alfa Slab One"/>
            </a:endParaRPr>
          </a:p>
        </p:txBody>
      </p:sp>
      <p:sp>
        <p:nvSpPr>
          <p:cNvPr id="122" name="Google Shape;122;p20"/>
          <p:cNvSpPr/>
          <p:nvPr/>
        </p:nvSpPr>
        <p:spPr>
          <a:xfrm>
            <a:off x="2279325" y="1458600"/>
            <a:ext cx="4483800" cy="18141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Our curriculum is everything a learner experiences in pursuit of the four purposes.  It is not simply about what we teach, but how we teach and crucially, why we teach it.  From the collated information we are in the process of co-constructing our rich, authentic, and relevant spiral curriculum, which is broad and balanced.  There is a strong emphasis on the cross curricular skills - literacy, numeracy, and digital competence.  In addition, we include RSE, RVE, Careers and work-related experiences.  We consider the Well-being of Future Generations Act 2015 and the UNCRC and UNCRPD.  We include Welsh and MFLs.  The curriculum is for all learners.    Whole school themes to date (2020 – 22):   </a:t>
            </a:r>
            <a:endParaRPr sz="700">
              <a:solidFill>
                <a:schemeClr val="dk1"/>
              </a:solidFill>
              <a:latin typeface="Alfa Slab One"/>
              <a:ea typeface="Alfa Slab One"/>
              <a:cs typeface="Alfa Slab One"/>
              <a:sym typeface="Alfa Slab One"/>
            </a:endParaRPr>
          </a:p>
          <a:p>
            <a:pPr indent="0" lvl="0" marL="0" marR="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 * ‘Don’t Hate, Educate’  *  Cynefin   * A Happy Life  * Global Goals * Let’s Get Outside.</a:t>
            </a:r>
            <a:endParaRPr sz="700">
              <a:solidFill>
                <a:schemeClr val="dk1"/>
              </a:solidFill>
              <a:latin typeface="Alfa Slab One"/>
              <a:ea typeface="Alfa Slab One"/>
              <a:cs typeface="Alfa Slab One"/>
              <a:sym typeface="Alfa Slab One"/>
            </a:endParaRPr>
          </a:p>
          <a:p>
            <a:pPr indent="0" lvl="0" marL="0" marR="0" rtl="0" algn="ctr">
              <a:lnSpc>
                <a:spcPct val="115000"/>
              </a:lnSpc>
              <a:spcBef>
                <a:spcPts val="0"/>
              </a:spcBef>
              <a:spcAft>
                <a:spcPts val="0"/>
              </a:spcAft>
              <a:buNone/>
            </a:pPr>
            <a:r>
              <a:t/>
            </a:r>
            <a:endParaRPr sz="700">
              <a:solidFill>
                <a:schemeClr val="dk1"/>
              </a:solidFill>
              <a:latin typeface="Alfa Slab One"/>
              <a:ea typeface="Alfa Slab One"/>
              <a:cs typeface="Alfa Slab One"/>
              <a:sym typeface="Alfa Slab One"/>
            </a:endParaRPr>
          </a:p>
          <a:p>
            <a:pPr indent="0" lvl="0" marL="0" marR="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have taken a backwards approach to planning to ensure that progression and assessment is at the heart of our curriculum design.  Learners are continually involved in the planning process of each topic and choose their own level of challenge in lessons.</a:t>
            </a:r>
            <a:endParaRPr sz="700">
              <a:solidFill>
                <a:schemeClr val="dk1"/>
              </a:solidFill>
              <a:latin typeface="Alfa Slab One"/>
              <a:ea typeface="Alfa Slab One"/>
              <a:cs typeface="Alfa Slab One"/>
              <a:sym typeface="Alfa Slab One"/>
            </a:endParaRPr>
          </a:p>
        </p:txBody>
      </p:sp>
      <p:sp>
        <p:nvSpPr>
          <p:cNvPr id="123" name="Google Shape;123;p20"/>
          <p:cNvSpPr/>
          <p:nvPr/>
        </p:nvSpPr>
        <p:spPr>
          <a:xfrm>
            <a:off x="318800" y="217525"/>
            <a:ext cx="18042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highlight>
                  <a:srgbClr val="D9E2F3"/>
                </a:highlight>
                <a:latin typeface="Alfa Slab One"/>
                <a:ea typeface="Alfa Slab One"/>
                <a:cs typeface="Alfa Slab One"/>
                <a:sym typeface="Alfa Slab One"/>
              </a:rPr>
              <a:t>We looked at the data that related to our catchment area and community on</a:t>
            </a:r>
            <a:r>
              <a:rPr lang="en" sz="700">
                <a:solidFill>
                  <a:schemeClr val="dk1"/>
                </a:solidFill>
                <a:highlight>
                  <a:srgbClr val="D9E2F3"/>
                </a:highlight>
                <a:uFill>
                  <a:noFill/>
                </a:uFill>
                <a:latin typeface="Alfa Slab One"/>
                <a:ea typeface="Alfa Slab One"/>
                <a:cs typeface="Alfa Slab One"/>
                <a:sym typeface="Alfa Slab One"/>
                <a:hlinkClick r:id="rId3">
                  <a:extLst>
                    <a:ext uri="{A12FA001-AC4F-418D-AE19-62706E023703}">
                      <ahyp:hlinkClr val="tx"/>
                    </a:ext>
                  </a:extLst>
                </a:hlinkClick>
              </a:rPr>
              <a:t> </a:t>
            </a:r>
            <a:r>
              <a:rPr lang="en" sz="700" u="sng">
                <a:solidFill>
                  <a:srgbClr val="0563C1"/>
                </a:solidFill>
                <a:highlight>
                  <a:srgbClr val="D9E2F3"/>
                </a:highlight>
                <a:latin typeface="Alfa Slab One"/>
                <a:ea typeface="Alfa Slab One"/>
                <a:cs typeface="Alfa Slab One"/>
                <a:sym typeface="Alfa Slab One"/>
                <a:hlinkClick r:id="rId4">
                  <a:extLst>
                    <a:ext uri="{A12FA001-AC4F-418D-AE19-62706E023703}">
                      <ahyp:hlinkClr val="tx"/>
                    </a:ext>
                  </a:extLst>
                </a:hlinkClick>
              </a:rPr>
              <a:t>www.streetcheck.co.uk</a:t>
            </a:r>
            <a:r>
              <a:rPr lang="en" sz="700">
                <a:solidFill>
                  <a:schemeClr val="dk1"/>
                </a:solidFill>
                <a:highlight>
                  <a:srgbClr val="D9E2F3"/>
                </a:highlight>
                <a:latin typeface="Alfa Slab One"/>
                <a:ea typeface="Alfa Slab One"/>
                <a:cs typeface="Alfa Slab One"/>
                <a:sym typeface="Alfa Slab One"/>
              </a:rPr>
              <a:t>, and also considered what we already knew about Pembroke Dock.</a:t>
            </a:r>
            <a:endParaRPr sz="700">
              <a:solidFill>
                <a:schemeClr val="dk1"/>
              </a:solidFill>
              <a:highlight>
                <a:srgbClr val="D9E2F3"/>
              </a:highlight>
              <a:latin typeface="Alfa Slab One"/>
              <a:ea typeface="Alfa Slab One"/>
              <a:cs typeface="Alfa Slab One"/>
              <a:sym typeface="Alfa Slab One"/>
            </a:endParaRPr>
          </a:p>
        </p:txBody>
      </p:sp>
      <p:sp>
        <p:nvSpPr>
          <p:cNvPr id="124" name="Google Shape;124;p20"/>
          <p:cNvSpPr/>
          <p:nvPr/>
        </p:nvSpPr>
        <p:spPr>
          <a:xfrm>
            <a:off x="2518375" y="217525"/>
            <a:ext cx="18042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asked staff, parents, and governors what they considered our learners needed in their curriculum and what skills and values we wanted our learners to leave us with.</a:t>
            </a:r>
            <a:endParaRPr sz="700">
              <a:solidFill>
                <a:schemeClr val="dk1"/>
              </a:solidFill>
              <a:latin typeface="Alfa Slab One"/>
              <a:ea typeface="Alfa Slab One"/>
              <a:cs typeface="Alfa Slab One"/>
              <a:sym typeface="Alfa Slab One"/>
            </a:endParaRPr>
          </a:p>
        </p:txBody>
      </p:sp>
      <p:sp>
        <p:nvSpPr>
          <p:cNvPr id="125" name="Google Shape;125;p20"/>
          <p:cNvSpPr/>
          <p:nvPr/>
        </p:nvSpPr>
        <p:spPr>
          <a:xfrm>
            <a:off x="4719875" y="214625"/>
            <a:ext cx="19338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reflected on the pedagogical principles and the pedagogy that we have developed over the years,  that we wanted to further develop e.g., visible learning  &amp; cooperative learning, as well explore new pedagogies.</a:t>
            </a:r>
            <a:endParaRPr sz="700">
              <a:solidFill>
                <a:schemeClr val="dk1"/>
              </a:solidFill>
              <a:latin typeface="Alfa Slab One"/>
              <a:ea typeface="Alfa Slab One"/>
              <a:cs typeface="Alfa Slab One"/>
              <a:sym typeface="Alfa Slab One"/>
            </a:endParaRPr>
          </a:p>
        </p:txBody>
      </p:sp>
      <p:sp>
        <p:nvSpPr>
          <p:cNvPr id="126" name="Google Shape;126;p20"/>
          <p:cNvSpPr/>
          <p:nvPr/>
        </p:nvSpPr>
        <p:spPr>
          <a:xfrm>
            <a:off x="7021000" y="217525"/>
            <a:ext cx="18042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asked the learners what they aspired to, what they wanted to achieve, and what knowledge, skills, and values they needed.</a:t>
            </a:r>
            <a:endParaRPr sz="700">
              <a:solidFill>
                <a:schemeClr val="dk1"/>
              </a:solidFill>
              <a:latin typeface="Alfa Slab One"/>
              <a:ea typeface="Alfa Slab One"/>
              <a:cs typeface="Alfa Slab One"/>
              <a:sym typeface="Alfa Slab One"/>
            </a:endParaRPr>
          </a:p>
        </p:txBody>
      </p:sp>
      <p:sp>
        <p:nvSpPr>
          <p:cNvPr id="127" name="Google Shape;127;p20"/>
          <p:cNvSpPr/>
          <p:nvPr/>
        </p:nvSpPr>
        <p:spPr>
          <a:xfrm>
            <a:off x="63525" y="3540963"/>
            <a:ext cx="2085600" cy="9918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15000"/>
              </a:lnSpc>
              <a:spcBef>
                <a:spcPts val="0"/>
              </a:spcBef>
              <a:spcAft>
                <a:spcPts val="0"/>
              </a:spcAft>
              <a:buClr>
                <a:schemeClr val="dk1"/>
              </a:buClr>
              <a:buSzPts val="1100"/>
              <a:buFont typeface="Arial"/>
              <a:buNone/>
            </a:pPr>
            <a:r>
              <a:rPr lang="en" sz="600">
                <a:solidFill>
                  <a:schemeClr val="dk1"/>
                </a:solidFill>
                <a:latin typeface="Alfa Slab One"/>
                <a:ea typeface="Alfa Slab One"/>
                <a:cs typeface="Alfa Slab One"/>
                <a:sym typeface="Alfa Slab One"/>
              </a:rPr>
              <a:t>We have planned a breadth of learning, drawing together a range of experiences, knowledge, and skills across the topics, making links across each AoLE, covering the statements of what matters. The local, national and international helps to make sense of our community, our national identity and the wider world.</a:t>
            </a:r>
            <a:endParaRPr sz="600">
              <a:solidFill>
                <a:schemeClr val="dk1"/>
              </a:solidFill>
              <a:latin typeface="Alfa Slab One"/>
              <a:ea typeface="Alfa Slab One"/>
              <a:cs typeface="Alfa Slab One"/>
              <a:sym typeface="Alfa Slab One"/>
            </a:endParaRPr>
          </a:p>
        </p:txBody>
      </p:sp>
      <p:sp>
        <p:nvSpPr>
          <p:cNvPr id="128" name="Google Shape;128;p20"/>
          <p:cNvSpPr/>
          <p:nvPr/>
        </p:nvSpPr>
        <p:spPr>
          <a:xfrm>
            <a:off x="2518375" y="3556975"/>
            <a:ext cx="19338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considered what new skills staff required and developed a comprehensive professional learning schedule and introduced the asymmetric week.  This included time for staff to work on collaborative research enquiries.</a:t>
            </a:r>
            <a:endParaRPr sz="700">
              <a:solidFill>
                <a:schemeClr val="dk1"/>
              </a:solidFill>
              <a:latin typeface="Alfa Slab One"/>
              <a:ea typeface="Alfa Slab One"/>
              <a:cs typeface="Alfa Slab One"/>
              <a:sym typeface="Alfa Slab One"/>
            </a:endParaRPr>
          </a:p>
        </p:txBody>
      </p:sp>
      <p:sp>
        <p:nvSpPr>
          <p:cNvPr id="129" name="Google Shape;129;p20"/>
          <p:cNvSpPr/>
          <p:nvPr/>
        </p:nvSpPr>
        <p:spPr>
          <a:xfrm>
            <a:off x="4821425" y="3556975"/>
            <a:ext cx="18042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Learners’ self-assessed themselves against the 4P values and dispositions.</a:t>
            </a:r>
            <a:endParaRPr sz="7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 </a:t>
            </a:r>
            <a:endParaRPr sz="7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 </a:t>
            </a:r>
            <a:endParaRPr sz="7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 </a:t>
            </a:r>
            <a:endParaRPr sz="7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 </a:t>
            </a:r>
            <a:endParaRPr sz="700">
              <a:solidFill>
                <a:schemeClr val="dk1"/>
              </a:solidFill>
              <a:latin typeface="Alfa Slab One"/>
              <a:ea typeface="Alfa Slab One"/>
              <a:cs typeface="Alfa Slab One"/>
              <a:sym typeface="Alfa Slab One"/>
            </a:endParaRPr>
          </a:p>
        </p:txBody>
      </p:sp>
      <p:sp>
        <p:nvSpPr>
          <p:cNvPr id="130" name="Google Shape;130;p20"/>
          <p:cNvSpPr/>
          <p:nvPr/>
        </p:nvSpPr>
        <p:spPr>
          <a:xfrm>
            <a:off x="7021000" y="3556975"/>
            <a:ext cx="18042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looked at the Four Purposes, (4P) and learners created the school four purpose characters.  Collectively we decided on their values and dispositions.</a:t>
            </a:r>
            <a:endParaRPr sz="700">
              <a:solidFill>
                <a:schemeClr val="dk1"/>
              </a:solidFill>
              <a:latin typeface="Alfa Slab One"/>
              <a:ea typeface="Alfa Slab One"/>
              <a:cs typeface="Alfa Slab One"/>
              <a:sym typeface="Alfa Slab One"/>
            </a:endParaRPr>
          </a:p>
        </p:txBody>
      </p:sp>
      <p:sp>
        <p:nvSpPr>
          <p:cNvPr id="131" name="Google Shape;131;p20"/>
          <p:cNvSpPr/>
          <p:nvPr/>
        </p:nvSpPr>
        <p:spPr>
          <a:xfrm>
            <a:off x="81775" y="1343525"/>
            <a:ext cx="16839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800">
                <a:solidFill>
                  <a:schemeClr val="dk1"/>
                </a:solidFill>
                <a:latin typeface="Alfa Slab One"/>
                <a:ea typeface="Alfa Slab One"/>
                <a:cs typeface="Alfa Slab One"/>
                <a:sym typeface="Alfa Slab One"/>
              </a:rPr>
              <a:t>Our curriculum is ever evolving and will be regularly evaluated, and further contributed to by current stakeholders</a:t>
            </a:r>
            <a:endParaRPr sz="800">
              <a:solidFill>
                <a:schemeClr val="dk1"/>
              </a:solidFill>
              <a:latin typeface="Alfa Slab One"/>
              <a:ea typeface="Alfa Slab One"/>
              <a:cs typeface="Alfa Slab One"/>
              <a:sym typeface="Alfa Slab One"/>
            </a:endParaRPr>
          </a:p>
        </p:txBody>
      </p:sp>
      <p:sp>
        <p:nvSpPr>
          <p:cNvPr id="132" name="Google Shape;132;p20"/>
          <p:cNvSpPr/>
          <p:nvPr/>
        </p:nvSpPr>
        <p:spPr>
          <a:xfrm>
            <a:off x="118550" y="2450250"/>
            <a:ext cx="2085600" cy="959700"/>
          </a:xfrm>
          <a:prstGeom prst="roundRect">
            <a:avLst>
              <a:gd fmla="val 30309"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15000"/>
              </a:lnSpc>
              <a:spcBef>
                <a:spcPts val="0"/>
              </a:spcBef>
              <a:spcAft>
                <a:spcPts val="0"/>
              </a:spcAft>
              <a:buClr>
                <a:schemeClr val="dk1"/>
              </a:buClr>
              <a:buSzPts val="1100"/>
              <a:buFont typeface="Arial"/>
              <a:buNone/>
            </a:pPr>
            <a:r>
              <a:rPr lang="en" sz="600">
                <a:solidFill>
                  <a:schemeClr val="dk1"/>
                </a:solidFill>
                <a:latin typeface="Alfa Slab One"/>
                <a:ea typeface="Alfa Slab One"/>
                <a:cs typeface="Alfa Slab One"/>
                <a:sym typeface="Alfa Slab One"/>
              </a:rPr>
              <a:t>In designing the curriculum we have incorporated opportunities for learners to: develop empathy and compassion for others, celebrate diverse backgrounds, values and characteristics, develop their own values and sense of identity, develop understanding of people with different beliefs and perspectives and challenge stereotypes.</a:t>
            </a:r>
            <a:endParaRPr sz="600">
              <a:solidFill>
                <a:schemeClr val="dk1"/>
              </a:solidFill>
              <a:latin typeface="Alfa Slab One"/>
              <a:ea typeface="Alfa Slab One"/>
              <a:cs typeface="Alfa Slab One"/>
              <a:sym typeface="Alfa Slab One"/>
            </a:endParaRPr>
          </a:p>
        </p:txBody>
      </p:sp>
      <p:sp>
        <p:nvSpPr>
          <p:cNvPr id="133" name="Google Shape;133;p20"/>
          <p:cNvSpPr/>
          <p:nvPr/>
        </p:nvSpPr>
        <p:spPr>
          <a:xfrm>
            <a:off x="7271300" y="1333900"/>
            <a:ext cx="16839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0"/>
              </a:spcBef>
              <a:spcAft>
                <a:spcPts val="0"/>
              </a:spcAft>
              <a:buClr>
                <a:schemeClr val="dk1"/>
              </a:buClr>
              <a:buSzPts val="1100"/>
              <a:buFont typeface="Arial"/>
              <a:buNone/>
            </a:pPr>
            <a:r>
              <a:rPr lang="en" sz="700">
                <a:solidFill>
                  <a:schemeClr val="dk1"/>
                </a:solidFill>
                <a:latin typeface="Alfa Slab One"/>
                <a:ea typeface="Alfa Slab One"/>
                <a:cs typeface="Alfa Slab One"/>
                <a:sym typeface="Alfa Slab One"/>
              </a:rPr>
              <a:t>We created, with the input of stakeholders, what our vision is for learning, and what education will look like at Pembroke Dock Community School</a:t>
            </a:r>
            <a:endParaRPr sz="700">
              <a:solidFill>
                <a:schemeClr val="dk1"/>
              </a:solidFill>
              <a:latin typeface="Alfa Slab One"/>
              <a:ea typeface="Alfa Slab One"/>
              <a:cs typeface="Alfa Slab One"/>
              <a:sym typeface="Alfa Slab One"/>
            </a:endParaRPr>
          </a:p>
        </p:txBody>
      </p:sp>
      <p:sp>
        <p:nvSpPr>
          <p:cNvPr id="134" name="Google Shape;134;p20"/>
          <p:cNvSpPr/>
          <p:nvPr/>
        </p:nvSpPr>
        <p:spPr>
          <a:xfrm>
            <a:off x="7271300" y="2440625"/>
            <a:ext cx="1683900" cy="9597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35" name="Google Shape;135;p20"/>
          <p:cNvPicPr preferRelativeResize="0"/>
          <p:nvPr/>
        </p:nvPicPr>
        <p:blipFill>
          <a:blip r:embed="rId5">
            <a:alphaModFix/>
          </a:blip>
          <a:stretch>
            <a:fillRect/>
          </a:stretch>
        </p:blipFill>
        <p:spPr>
          <a:xfrm>
            <a:off x="7493590" y="2577841"/>
            <a:ext cx="1239314" cy="694875"/>
          </a:xfrm>
          <a:prstGeom prst="rect">
            <a:avLst/>
          </a:prstGeom>
          <a:noFill/>
          <a:ln>
            <a:noFill/>
          </a:ln>
        </p:spPr>
      </p:pic>
      <p:pic>
        <p:nvPicPr>
          <p:cNvPr id="136" name="Google Shape;136;p20"/>
          <p:cNvPicPr preferRelativeResize="0"/>
          <p:nvPr/>
        </p:nvPicPr>
        <p:blipFill>
          <a:blip r:embed="rId6">
            <a:alphaModFix/>
          </a:blip>
          <a:stretch>
            <a:fillRect/>
          </a:stretch>
        </p:blipFill>
        <p:spPr>
          <a:xfrm>
            <a:off x="5161864" y="4070421"/>
            <a:ext cx="1123300" cy="388625"/>
          </a:xfrm>
          <a:prstGeom prst="rect">
            <a:avLst/>
          </a:prstGeom>
          <a:noFill/>
          <a:ln>
            <a:noFill/>
          </a:ln>
        </p:spPr>
      </p:pic>
      <p:sp>
        <p:nvSpPr>
          <p:cNvPr id="137" name="Google Shape;137;p20"/>
          <p:cNvSpPr/>
          <p:nvPr/>
        </p:nvSpPr>
        <p:spPr>
          <a:xfrm>
            <a:off x="2123000" y="569425"/>
            <a:ext cx="3954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20"/>
          <p:cNvSpPr/>
          <p:nvPr/>
        </p:nvSpPr>
        <p:spPr>
          <a:xfrm>
            <a:off x="4323525" y="569425"/>
            <a:ext cx="3954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20"/>
          <p:cNvSpPr/>
          <p:nvPr/>
        </p:nvSpPr>
        <p:spPr>
          <a:xfrm>
            <a:off x="6654625" y="569425"/>
            <a:ext cx="3954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20"/>
          <p:cNvSpPr/>
          <p:nvPr/>
        </p:nvSpPr>
        <p:spPr>
          <a:xfrm rot="10800000">
            <a:off x="6625675" y="3905963"/>
            <a:ext cx="3954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20"/>
          <p:cNvSpPr/>
          <p:nvPr/>
        </p:nvSpPr>
        <p:spPr>
          <a:xfrm rot="10800000">
            <a:off x="4425975" y="3905963"/>
            <a:ext cx="3954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20"/>
          <p:cNvSpPr/>
          <p:nvPr/>
        </p:nvSpPr>
        <p:spPr>
          <a:xfrm rot="10800000">
            <a:off x="2123000" y="3908900"/>
            <a:ext cx="3954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20"/>
          <p:cNvSpPr/>
          <p:nvPr/>
        </p:nvSpPr>
        <p:spPr>
          <a:xfrm rot="5395032">
            <a:off x="7911467" y="1150177"/>
            <a:ext cx="2076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20"/>
          <p:cNvSpPr/>
          <p:nvPr/>
        </p:nvSpPr>
        <p:spPr>
          <a:xfrm rot="5395032">
            <a:off x="7911467" y="2250452"/>
            <a:ext cx="2076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20"/>
          <p:cNvSpPr/>
          <p:nvPr/>
        </p:nvSpPr>
        <p:spPr>
          <a:xfrm rot="5395032">
            <a:off x="7911467" y="3350739"/>
            <a:ext cx="2076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20"/>
          <p:cNvSpPr/>
          <p:nvPr/>
        </p:nvSpPr>
        <p:spPr>
          <a:xfrm rot="-5404968">
            <a:off x="1057542" y="3350727"/>
            <a:ext cx="2076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20"/>
          <p:cNvSpPr/>
          <p:nvPr/>
        </p:nvSpPr>
        <p:spPr>
          <a:xfrm rot="-5404968">
            <a:off x="1057542" y="2250452"/>
            <a:ext cx="2076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20"/>
          <p:cNvSpPr/>
          <p:nvPr/>
        </p:nvSpPr>
        <p:spPr>
          <a:xfrm rot="-5404968">
            <a:off x="1057542" y="1150164"/>
            <a:ext cx="207600" cy="2559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1"/>
          <p:cNvSpPr/>
          <p:nvPr/>
        </p:nvSpPr>
        <p:spPr>
          <a:xfrm rot="-1015">
            <a:off x="0" y="4424300"/>
            <a:ext cx="9144000" cy="7179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Community </a:t>
            </a:r>
            <a:endParaRPr sz="4800">
              <a:solidFill>
                <a:srgbClr val="FFFEFE"/>
              </a:solidFill>
              <a:latin typeface="Alfa Slab One"/>
              <a:ea typeface="Alfa Slab One"/>
              <a:cs typeface="Alfa Slab One"/>
              <a:sym typeface="Alfa Slab One"/>
            </a:endParaRPr>
          </a:p>
        </p:txBody>
      </p:sp>
      <p:sp>
        <p:nvSpPr>
          <p:cNvPr id="154" name="Google Shape;154;p21"/>
          <p:cNvSpPr txBox="1"/>
          <p:nvPr/>
        </p:nvSpPr>
        <p:spPr>
          <a:xfrm>
            <a:off x="46700" y="48425"/>
            <a:ext cx="9144000" cy="58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800">
                <a:solidFill>
                  <a:srgbClr val="980000"/>
                </a:solidFill>
                <a:latin typeface="Alfa Slab One"/>
                <a:ea typeface="Alfa Slab One"/>
                <a:cs typeface="Alfa Slab One"/>
                <a:sym typeface="Alfa Slab One"/>
              </a:rPr>
              <a:t>Views of stakeholders are important to us and shape the decision making and development of the school.  We seek views in a variety of ways, through questionnaires, audits, focus groups, and a range of forums.  Stakeholder views to date have shaped our curriculum development, grant spends, school development and health and safety procedures. We use social media and our school app to ensure that all the latest news and </a:t>
            </a:r>
            <a:r>
              <a:rPr lang="en" sz="800">
                <a:solidFill>
                  <a:srgbClr val="980000"/>
                </a:solidFill>
                <a:latin typeface="Alfa Slab One"/>
                <a:ea typeface="Alfa Slab One"/>
                <a:cs typeface="Alfa Slab One"/>
                <a:sym typeface="Alfa Slab One"/>
              </a:rPr>
              <a:t>important</a:t>
            </a:r>
            <a:r>
              <a:rPr lang="en" sz="800">
                <a:solidFill>
                  <a:srgbClr val="980000"/>
                </a:solidFill>
                <a:latin typeface="Alfa Slab One"/>
                <a:ea typeface="Alfa Slab One"/>
                <a:cs typeface="Alfa Slab One"/>
                <a:sym typeface="Alfa Slab One"/>
              </a:rPr>
              <a:t> information is shared with all stakeholders. </a:t>
            </a:r>
            <a:endParaRPr sz="1700">
              <a:solidFill>
                <a:srgbClr val="980000"/>
              </a:solidFill>
            </a:endParaRPr>
          </a:p>
        </p:txBody>
      </p:sp>
      <p:sp>
        <p:nvSpPr>
          <p:cNvPr id="155" name="Google Shape;155;p21"/>
          <p:cNvSpPr txBox="1"/>
          <p:nvPr/>
        </p:nvSpPr>
        <p:spPr>
          <a:xfrm>
            <a:off x="6644400" y="1325188"/>
            <a:ext cx="2499600" cy="2401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a:solidFill>
                  <a:srgbClr val="38761D"/>
                </a:solidFill>
                <a:latin typeface="Alfa Slab One"/>
                <a:ea typeface="Alfa Slab One"/>
                <a:cs typeface="Alfa Slab One"/>
                <a:sym typeface="Alfa Slab One"/>
              </a:rPr>
              <a:t>The school offers parents and members of the community an opportunity to gain qualifications whilst volunteering in the school.  </a:t>
            </a:r>
            <a:endParaRPr sz="800">
              <a:solidFill>
                <a:srgbClr val="38761D"/>
              </a:solidFill>
              <a:latin typeface="Alfa Slab One"/>
              <a:ea typeface="Alfa Slab One"/>
              <a:cs typeface="Alfa Slab One"/>
              <a:sym typeface="Alfa Slab One"/>
            </a:endParaRPr>
          </a:p>
          <a:p>
            <a:pPr indent="0" lvl="0" marL="0" rtl="0" algn="ctr">
              <a:spcBef>
                <a:spcPts val="0"/>
              </a:spcBef>
              <a:spcAft>
                <a:spcPts val="0"/>
              </a:spcAft>
              <a:buNone/>
            </a:pPr>
            <a:r>
              <a:t/>
            </a:r>
            <a:endParaRPr sz="800">
              <a:solidFill>
                <a:srgbClr val="38761D"/>
              </a:solidFill>
              <a:latin typeface="Alfa Slab One"/>
              <a:ea typeface="Alfa Slab One"/>
              <a:cs typeface="Alfa Slab One"/>
              <a:sym typeface="Alfa Slab One"/>
            </a:endParaRPr>
          </a:p>
          <a:p>
            <a:pPr indent="0" lvl="0" marL="0" rtl="0" algn="ctr">
              <a:spcBef>
                <a:spcPts val="0"/>
              </a:spcBef>
              <a:spcAft>
                <a:spcPts val="0"/>
              </a:spcAft>
              <a:buNone/>
            </a:pPr>
            <a:r>
              <a:rPr lang="en" sz="800">
                <a:solidFill>
                  <a:srgbClr val="38761D"/>
                </a:solidFill>
                <a:latin typeface="Alfa Slab One"/>
                <a:ea typeface="Alfa Slab One"/>
                <a:cs typeface="Alfa Slab One"/>
                <a:sym typeface="Alfa Slab One"/>
              </a:rPr>
              <a:t>The main aim of the Dockleaf project is to get people in the community back into the workplace.   Volunteers are expected to work in the school for a minimum of 16 hours a week, whilst completing diplomas in Childcare or Teaching and Learning. </a:t>
            </a:r>
            <a:endParaRPr sz="800">
              <a:solidFill>
                <a:srgbClr val="38761D"/>
              </a:solidFill>
              <a:latin typeface="Alfa Slab One"/>
              <a:ea typeface="Alfa Slab One"/>
              <a:cs typeface="Alfa Slab One"/>
              <a:sym typeface="Alfa Slab One"/>
            </a:endParaRPr>
          </a:p>
          <a:p>
            <a:pPr indent="0" lvl="0" marL="0" rtl="0" algn="ctr">
              <a:spcBef>
                <a:spcPts val="0"/>
              </a:spcBef>
              <a:spcAft>
                <a:spcPts val="0"/>
              </a:spcAft>
              <a:buNone/>
            </a:pPr>
            <a:r>
              <a:t/>
            </a:r>
            <a:endParaRPr sz="800">
              <a:solidFill>
                <a:srgbClr val="38761D"/>
              </a:solidFill>
              <a:latin typeface="Alfa Slab One"/>
              <a:ea typeface="Alfa Slab One"/>
              <a:cs typeface="Alfa Slab One"/>
              <a:sym typeface="Alfa Slab One"/>
            </a:endParaRPr>
          </a:p>
          <a:p>
            <a:pPr indent="0" lvl="0" marL="0" rtl="0" algn="ctr">
              <a:spcBef>
                <a:spcPts val="0"/>
              </a:spcBef>
              <a:spcAft>
                <a:spcPts val="0"/>
              </a:spcAft>
              <a:buNone/>
            </a:pPr>
            <a:r>
              <a:rPr lang="en" sz="800">
                <a:solidFill>
                  <a:srgbClr val="38761D"/>
                </a:solidFill>
                <a:latin typeface="Alfa Slab One"/>
                <a:ea typeface="Alfa Slab One"/>
                <a:cs typeface="Alfa Slab One"/>
                <a:sym typeface="Alfa Slab One"/>
              </a:rPr>
              <a:t>Volunteers will have the support of Pembrokeshire College and a school based mentor.  The school has now trained over 150 trainees in the community, and through them gaining employment have put over 1.5M back into the local economy</a:t>
            </a:r>
            <a:r>
              <a:rPr lang="en" sz="800">
                <a:solidFill>
                  <a:srgbClr val="6AA84F"/>
                </a:solidFill>
                <a:latin typeface="Alfa Slab One"/>
                <a:ea typeface="Alfa Slab One"/>
                <a:cs typeface="Alfa Slab One"/>
                <a:sym typeface="Alfa Slab One"/>
              </a:rPr>
              <a:t>.  </a:t>
            </a:r>
            <a:endParaRPr sz="800">
              <a:solidFill>
                <a:srgbClr val="6AA84F"/>
              </a:solidFill>
              <a:latin typeface="Alfa Slab One"/>
              <a:ea typeface="Alfa Slab One"/>
              <a:cs typeface="Alfa Slab One"/>
              <a:sym typeface="Alfa Slab One"/>
            </a:endParaRPr>
          </a:p>
        </p:txBody>
      </p:sp>
      <p:sp>
        <p:nvSpPr>
          <p:cNvPr id="156" name="Google Shape;156;p21"/>
          <p:cNvSpPr txBox="1"/>
          <p:nvPr/>
        </p:nvSpPr>
        <p:spPr>
          <a:xfrm>
            <a:off x="46700" y="1263688"/>
            <a:ext cx="2786100" cy="2524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a:solidFill>
                  <a:srgbClr val="1155CC"/>
                </a:solidFill>
                <a:latin typeface="Alfa Slab One"/>
                <a:ea typeface="Alfa Slab One"/>
                <a:cs typeface="Alfa Slab One"/>
                <a:sym typeface="Alfa Slab One"/>
              </a:rPr>
              <a:t>The school is renowned for its family engagement activities.  These are extensive and include:</a:t>
            </a:r>
            <a:endParaRPr sz="800">
              <a:solidFill>
                <a:srgbClr val="1155CC"/>
              </a:solidFill>
              <a:latin typeface="Alfa Slab One"/>
              <a:ea typeface="Alfa Slab One"/>
              <a:cs typeface="Alfa Slab One"/>
              <a:sym typeface="Alfa Slab One"/>
            </a:endParaRPr>
          </a:p>
          <a:p>
            <a:pPr indent="-279400" lvl="0" marL="457200" rtl="0" algn="l">
              <a:spcBef>
                <a:spcPts val="0"/>
              </a:spcBef>
              <a:spcAft>
                <a:spcPts val="0"/>
              </a:spcAft>
              <a:buClr>
                <a:srgbClr val="1155CC"/>
              </a:buClr>
              <a:buSzPts val="800"/>
              <a:buFont typeface="Alfa Slab One"/>
              <a:buChar char="●"/>
            </a:pPr>
            <a:r>
              <a:rPr lang="en" sz="800">
                <a:solidFill>
                  <a:srgbClr val="1155CC"/>
                </a:solidFill>
                <a:latin typeface="Alfa Slab One"/>
                <a:ea typeface="Alfa Slab One"/>
                <a:cs typeface="Alfa Slab One"/>
                <a:sym typeface="Alfa Slab One"/>
              </a:rPr>
              <a:t>Whole year group sessions where parents and learners can work together.</a:t>
            </a:r>
            <a:endParaRPr sz="800">
              <a:solidFill>
                <a:srgbClr val="1155CC"/>
              </a:solidFill>
              <a:latin typeface="Alfa Slab One"/>
              <a:ea typeface="Alfa Slab One"/>
              <a:cs typeface="Alfa Slab One"/>
              <a:sym typeface="Alfa Slab One"/>
            </a:endParaRPr>
          </a:p>
          <a:p>
            <a:pPr indent="-279400" lvl="0" marL="457200" rtl="0" algn="l">
              <a:spcBef>
                <a:spcPts val="0"/>
              </a:spcBef>
              <a:spcAft>
                <a:spcPts val="0"/>
              </a:spcAft>
              <a:buClr>
                <a:srgbClr val="1155CC"/>
              </a:buClr>
              <a:buSzPts val="800"/>
              <a:buFont typeface="Alfa Slab One"/>
              <a:buChar char="●"/>
            </a:pPr>
            <a:r>
              <a:rPr lang="en" sz="800">
                <a:solidFill>
                  <a:srgbClr val="1155CC"/>
                </a:solidFill>
                <a:latin typeface="Alfa Slab One"/>
                <a:ea typeface="Alfa Slab One"/>
                <a:cs typeface="Alfa Slab One"/>
                <a:sym typeface="Alfa Slab One"/>
              </a:rPr>
              <a:t>Small group sessions for parents of our: Young Carers, Service families, Inclusion groups, parents of learners in receipt of nurture support, parents of EAL learners.</a:t>
            </a:r>
            <a:endParaRPr sz="800">
              <a:solidFill>
                <a:srgbClr val="1155CC"/>
              </a:solidFill>
              <a:latin typeface="Alfa Slab One"/>
              <a:ea typeface="Alfa Slab One"/>
              <a:cs typeface="Alfa Slab One"/>
              <a:sym typeface="Alfa Slab One"/>
            </a:endParaRPr>
          </a:p>
          <a:p>
            <a:pPr indent="-279400" lvl="0" marL="457200" rtl="0" algn="l">
              <a:spcBef>
                <a:spcPts val="0"/>
              </a:spcBef>
              <a:spcAft>
                <a:spcPts val="0"/>
              </a:spcAft>
              <a:buClr>
                <a:srgbClr val="1155CC"/>
              </a:buClr>
              <a:buSzPts val="800"/>
              <a:buFont typeface="Alfa Slab One"/>
              <a:buChar char="●"/>
            </a:pPr>
            <a:r>
              <a:rPr lang="en" sz="800">
                <a:solidFill>
                  <a:srgbClr val="1155CC"/>
                </a:solidFill>
                <a:latin typeface="Alfa Slab One"/>
                <a:ea typeface="Alfa Slab One"/>
                <a:cs typeface="Alfa Slab One"/>
                <a:sym typeface="Alfa Slab One"/>
              </a:rPr>
              <a:t>Sessions for families in EYs and Reception - how to support your child at home.</a:t>
            </a:r>
            <a:endParaRPr sz="800">
              <a:solidFill>
                <a:srgbClr val="1155CC"/>
              </a:solidFill>
              <a:latin typeface="Alfa Slab One"/>
              <a:ea typeface="Alfa Slab One"/>
              <a:cs typeface="Alfa Slab One"/>
              <a:sym typeface="Alfa Slab One"/>
            </a:endParaRPr>
          </a:p>
          <a:p>
            <a:pPr indent="-279400" lvl="0" marL="457200" rtl="0" algn="l">
              <a:spcBef>
                <a:spcPts val="0"/>
              </a:spcBef>
              <a:spcAft>
                <a:spcPts val="0"/>
              </a:spcAft>
              <a:buClr>
                <a:srgbClr val="1155CC"/>
              </a:buClr>
              <a:buSzPts val="800"/>
              <a:buFont typeface="Alfa Slab One"/>
              <a:buChar char="●"/>
            </a:pPr>
            <a:r>
              <a:rPr lang="en" sz="800">
                <a:solidFill>
                  <a:srgbClr val="1155CC"/>
                </a:solidFill>
                <a:latin typeface="Alfa Slab One"/>
                <a:ea typeface="Alfa Slab One"/>
                <a:cs typeface="Alfa Slab One"/>
                <a:sym typeface="Alfa Slab One"/>
              </a:rPr>
              <a:t>Support for families in receipt of free school meals.</a:t>
            </a:r>
            <a:endParaRPr sz="800">
              <a:solidFill>
                <a:srgbClr val="1155CC"/>
              </a:solidFill>
              <a:latin typeface="Alfa Slab One"/>
              <a:ea typeface="Alfa Slab One"/>
              <a:cs typeface="Alfa Slab One"/>
              <a:sym typeface="Alfa Slab One"/>
            </a:endParaRPr>
          </a:p>
          <a:p>
            <a:pPr indent="-279400" lvl="0" marL="457200" rtl="0" algn="l">
              <a:spcBef>
                <a:spcPts val="0"/>
              </a:spcBef>
              <a:spcAft>
                <a:spcPts val="0"/>
              </a:spcAft>
              <a:buClr>
                <a:srgbClr val="1155CC"/>
              </a:buClr>
              <a:buSzPts val="800"/>
              <a:buFont typeface="Alfa Slab One"/>
              <a:buChar char="●"/>
            </a:pPr>
            <a:r>
              <a:rPr lang="en" sz="800">
                <a:solidFill>
                  <a:srgbClr val="1155CC"/>
                </a:solidFill>
                <a:latin typeface="Alfa Slab One"/>
                <a:ea typeface="Alfa Slab One"/>
                <a:cs typeface="Alfa Slab One"/>
                <a:sym typeface="Alfa Slab One"/>
              </a:rPr>
              <a:t>Drop in sessions for families - Find Out Fridays (supported by other professionals).</a:t>
            </a:r>
            <a:endParaRPr sz="800">
              <a:solidFill>
                <a:srgbClr val="1155CC"/>
              </a:solidFill>
              <a:latin typeface="Alfa Slab One"/>
              <a:ea typeface="Alfa Slab One"/>
              <a:cs typeface="Alfa Slab One"/>
              <a:sym typeface="Alfa Slab One"/>
            </a:endParaRPr>
          </a:p>
        </p:txBody>
      </p:sp>
      <p:sp>
        <p:nvSpPr>
          <p:cNvPr id="157" name="Google Shape;157;p21"/>
          <p:cNvSpPr/>
          <p:nvPr/>
        </p:nvSpPr>
        <p:spPr>
          <a:xfrm>
            <a:off x="3061272" y="1010841"/>
            <a:ext cx="3315600" cy="3366000"/>
          </a:xfrm>
          <a:prstGeom prst="ellipse">
            <a:avLst/>
          </a:prstGeom>
          <a:solidFill>
            <a:srgbClr val="00FFFF"/>
          </a:solid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8" name="Google Shape;158;p21"/>
          <p:cNvGrpSpPr/>
          <p:nvPr/>
        </p:nvGrpSpPr>
        <p:grpSpPr>
          <a:xfrm>
            <a:off x="3693406" y="628483"/>
            <a:ext cx="2050985" cy="2082392"/>
            <a:chOff x="3611776" y="414352"/>
            <a:chExt cx="2166000" cy="2166000"/>
          </a:xfrm>
        </p:grpSpPr>
        <p:sp>
          <p:nvSpPr>
            <p:cNvPr id="159" name="Google Shape;159;p21"/>
            <p:cNvSpPr/>
            <p:nvPr/>
          </p:nvSpPr>
          <p:spPr>
            <a:xfrm>
              <a:off x="3611776" y="414352"/>
              <a:ext cx="2166000" cy="2166000"/>
            </a:xfrm>
            <a:prstGeom prst="ellipse">
              <a:avLst/>
            </a:prstGeom>
            <a:solidFill>
              <a:srgbClr val="98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60" name="Google Shape;160;p21"/>
            <p:cNvSpPr txBox="1"/>
            <p:nvPr/>
          </p:nvSpPr>
          <p:spPr>
            <a:xfrm>
              <a:off x="3967546" y="1027503"/>
              <a:ext cx="1496100" cy="702900"/>
            </a:xfrm>
            <a:prstGeom prst="rect">
              <a:avLst/>
            </a:prstGeom>
            <a:solidFill>
              <a:srgbClr val="980000"/>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1300">
                  <a:solidFill>
                    <a:schemeClr val="lt1"/>
                  </a:solidFill>
                  <a:latin typeface="Alfa Slab One"/>
                  <a:ea typeface="Alfa Slab One"/>
                  <a:cs typeface="Alfa Slab One"/>
                  <a:sym typeface="Alfa Slab One"/>
                </a:rPr>
                <a:t>Parents, governors, learners and other stakeholders.</a:t>
              </a:r>
              <a:endParaRPr sz="900">
                <a:solidFill>
                  <a:srgbClr val="FFFFFF"/>
                </a:solidFill>
                <a:latin typeface="Roboto"/>
                <a:ea typeface="Roboto"/>
                <a:cs typeface="Roboto"/>
                <a:sym typeface="Roboto"/>
              </a:endParaRPr>
            </a:p>
          </p:txBody>
        </p:sp>
      </p:grpSp>
      <p:grpSp>
        <p:nvGrpSpPr>
          <p:cNvPr id="161" name="Google Shape;161;p21"/>
          <p:cNvGrpSpPr/>
          <p:nvPr/>
        </p:nvGrpSpPr>
        <p:grpSpPr>
          <a:xfrm>
            <a:off x="4593418" y="2184520"/>
            <a:ext cx="2050985" cy="2082392"/>
            <a:chOff x="4562258" y="2032864"/>
            <a:chExt cx="2166000" cy="2166000"/>
          </a:xfrm>
        </p:grpSpPr>
        <p:sp>
          <p:nvSpPr>
            <p:cNvPr id="162" name="Google Shape;162;p21"/>
            <p:cNvSpPr/>
            <p:nvPr/>
          </p:nvSpPr>
          <p:spPr>
            <a:xfrm>
              <a:off x="4562258" y="2032864"/>
              <a:ext cx="2166000" cy="2166000"/>
            </a:xfrm>
            <a:prstGeom prst="ellipse">
              <a:avLst/>
            </a:prstGeom>
            <a:solidFill>
              <a:srgbClr val="6AA84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63" name="Google Shape;163;p21"/>
            <p:cNvSpPr txBox="1"/>
            <p:nvPr/>
          </p:nvSpPr>
          <p:spPr>
            <a:xfrm>
              <a:off x="5079846" y="2834728"/>
              <a:ext cx="1496100" cy="702900"/>
            </a:xfrm>
            <a:prstGeom prst="rect">
              <a:avLst/>
            </a:prstGeom>
            <a:solidFill>
              <a:srgbClr val="6AA84F"/>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1300">
                  <a:solidFill>
                    <a:srgbClr val="000000"/>
                  </a:solidFill>
                  <a:latin typeface="Alfa Slab One"/>
                  <a:ea typeface="Alfa Slab One"/>
                  <a:cs typeface="Alfa Slab One"/>
                  <a:sym typeface="Alfa Slab One"/>
                </a:rPr>
                <a:t>Dockleaf project</a:t>
              </a:r>
              <a:endParaRPr sz="900">
                <a:solidFill>
                  <a:srgbClr val="FFFFFF"/>
                </a:solidFill>
                <a:latin typeface="Roboto"/>
                <a:ea typeface="Roboto"/>
                <a:cs typeface="Roboto"/>
                <a:sym typeface="Roboto"/>
              </a:endParaRPr>
            </a:p>
          </p:txBody>
        </p:sp>
      </p:grpSp>
      <p:grpSp>
        <p:nvGrpSpPr>
          <p:cNvPr id="164" name="Google Shape;164;p21"/>
          <p:cNvGrpSpPr/>
          <p:nvPr/>
        </p:nvGrpSpPr>
        <p:grpSpPr>
          <a:xfrm>
            <a:off x="2832769" y="2184521"/>
            <a:ext cx="2050985" cy="2082392"/>
            <a:chOff x="2702876" y="2032864"/>
            <a:chExt cx="2166000" cy="2166000"/>
          </a:xfrm>
        </p:grpSpPr>
        <p:sp>
          <p:nvSpPr>
            <p:cNvPr id="165" name="Google Shape;165;p21"/>
            <p:cNvSpPr/>
            <p:nvPr/>
          </p:nvSpPr>
          <p:spPr>
            <a:xfrm>
              <a:off x="2702876" y="2032864"/>
              <a:ext cx="2166000" cy="2166000"/>
            </a:xfrm>
            <a:prstGeom prst="ellipse">
              <a:avLst/>
            </a:prstGeom>
            <a:solidFill>
              <a:srgbClr val="0C58D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166" name="Google Shape;166;p21"/>
            <p:cNvSpPr txBox="1"/>
            <p:nvPr/>
          </p:nvSpPr>
          <p:spPr>
            <a:xfrm>
              <a:off x="2855281" y="2834728"/>
              <a:ext cx="1496100" cy="702900"/>
            </a:xfrm>
            <a:prstGeom prst="rect">
              <a:avLst/>
            </a:prstGeom>
            <a:solidFill>
              <a:srgbClr val="0C58D3"/>
            </a:solid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1200"/>
                </a:spcAft>
                <a:buNone/>
              </a:pPr>
              <a:r>
                <a:rPr lang="en" sz="1300">
                  <a:latin typeface="Alfa Slab One"/>
                  <a:ea typeface="Alfa Slab One"/>
                  <a:cs typeface="Alfa Slab One"/>
                  <a:sym typeface="Alfa Slab One"/>
                </a:rPr>
                <a:t>Family engagement activities </a:t>
              </a:r>
              <a:endParaRPr sz="900">
                <a:solidFill>
                  <a:srgbClr val="FFFFFF"/>
                </a:solidFill>
                <a:latin typeface="Roboto"/>
                <a:ea typeface="Roboto"/>
                <a:cs typeface="Roboto"/>
                <a:sym typeface="Roboto"/>
              </a:endParaRPr>
            </a:p>
          </p:txBody>
        </p:sp>
      </p:grpSp>
      <p:sp>
        <p:nvSpPr>
          <p:cNvPr id="167" name="Google Shape;167;p21"/>
          <p:cNvSpPr/>
          <p:nvPr/>
        </p:nvSpPr>
        <p:spPr>
          <a:xfrm>
            <a:off x="4141341" y="2101204"/>
            <a:ext cx="1160700" cy="1178400"/>
          </a:xfrm>
          <a:prstGeom prst="ellipse">
            <a:avLst/>
          </a:prstGeom>
          <a:solidFill>
            <a:srgbClr val="FFAB40"/>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spcBef>
                <a:spcPts val="0"/>
              </a:spcBef>
              <a:spcAft>
                <a:spcPts val="0"/>
              </a:spcAft>
              <a:buNone/>
            </a:pPr>
            <a:r>
              <a:rPr lang="en" sz="1120">
                <a:latin typeface="Alfa Slab One"/>
                <a:ea typeface="Alfa Slab One"/>
                <a:cs typeface="Alfa Slab One"/>
                <a:sym typeface="Alfa Slab One"/>
              </a:rPr>
              <a:t>Community engagement</a:t>
            </a:r>
            <a:r>
              <a:rPr lang="en" sz="1120">
                <a:solidFill>
                  <a:srgbClr val="000000"/>
                </a:solidFill>
                <a:latin typeface="Alfa Slab One"/>
                <a:ea typeface="Alfa Slab One"/>
                <a:cs typeface="Alfa Slab One"/>
                <a:sym typeface="Alfa Slab One"/>
              </a:rPr>
              <a:t> </a:t>
            </a:r>
            <a:endParaRPr sz="11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2"/>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Teaching and Learning</a:t>
            </a:r>
            <a:endParaRPr sz="4800">
              <a:solidFill>
                <a:srgbClr val="FFFEFE"/>
              </a:solidFill>
              <a:latin typeface="Alfa Slab One"/>
              <a:ea typeface="Alfa Slab One"/>
              <a:cs typeface="Alfa Slab One"/>
              <a:sym typeface="Alfa Slab One"/>
            </a:endParaRPr>
          </a:p>
        </p:txBody>
      </p:sp>
      <p:sp>
        <p:nvSpPr>
          <p:cNvPr id="173" name="Google Shape;173;p22"/>
          <p:cNvSpPr/>
          <p:nvPr/>
        </p:nvSpPr>
        <p:spPr>
          <a:xfrm>
            <a:off x="2516731" y="202387"/>
            <a:ext cx="3948000" cy="3948000"/>
          </a:xfrm>
          <a:prstGeom prst="ellipse">
            <a:avLst/>
          </a:prstGeom>
          <a:solidFill>
            <a:srgbClr val="00FF00"/>
          </a:solid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74" name="Google Shape;174;p22"/>
          <p:cNvGrpSpPr/>
          <p:nvPr/>
        </p:nvGrpSpPr>
        <p:grpSpPr>
          <a:xfrm>
            <a:off x="3412736" y="27678"/>
            <a:ext cx="2166000" cy="2166000"/>
            <a:chOff x="3619861" y="407378"/>
            <a:chExt cx="2166000" cy="2166000"/>
          </a:xfrm>
        </p:grpSpPr>
        <p:sp>
          <p:nvSpPr>
            <p:cNvPr id="175" name="Google Shape;175;p22"/>
            <p:cNvSpPr/>
            <p:nvPr/>
          </p:nvSpPr>
          <p:spPr>
            <a:xfrm>
              <a:off x="3619861" y="407378"/>
              <a:ext cx="2166000" cy="2166000"/>
            </a:xfrm>
            <a:prstGeom prst="ellipse">
              <a:avLst/>
            </a:prstGeom>
            <a:solidFill>
              <a:schemeClr val="accent6"/>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22"/>
            <p:cNvSpPr txBox="1"/>
            <p:nvPr/>
          </p:nvSpPr>
          <p:spPr>
            <a:xfrm>
              <a:off x="3774900" y="502750"/>
              <a:ext cx="1794900" cy="8664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900">
                  <a:solidFill>
                    <a:schemeClr val="dk1"/>
                  </a:solidFill>
                  <a:latin typeface="Alfa Slab One"/>
                  <a:ea typeface="Alfa Slab One"/>
                  <a:cs typeface="Alfa Slab One"/>
                  <a:sym typeface="Alfa Slab One"/>
                </a:rPr>
                <a:t>What makes a good learning experience at Pembroke Dock Community School?</a:t>
              </a:r>
              <a:endParaRPr sz="9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t/>
              </a:r>
              <a:endParaRPr sz="800">
                <a:solidFill>
                  <a:srgbClr val="FFFFFF"/>
                </a:solidFill>
                <a:latin typeface="Alfa Slab One"/>
                <a:ea typeface="Alfa Slab One"/>
                <a:cs typeface="Alfa Slab One"/>
                <a:sym typeface="Alfa Slab One"/>
              </a:endParaRPr>
            </a:p>
          </p:txBody>
        </p:sp>
      </p:grpSp>
      <p:grpSp>
        <p:nvGrpSpPr>
          <p:cNvPr id="177" name="Google Shape;177;p22"/>
          <p:cNvGrpSpPr/>
          <p:nvPr/>
        </p:nvGrpSpPr>
        <p:grpSpPr>
          <a:xfrm>
            <a:off x="4440986" y="763343"/>
            <a:ext cx="2166000" cy="2166000"/>
            <a:chOff x="4648111" y="1143043"/>
            <a:chExt cx="2166000" cy="2166000"/>
          </a:xfrm>
        </p:grpSpPr>
        <p:sp>
          <p:nvSpPr>
            <p:cNvPr id="178" name="Google Shape;178;p22"/>
            <p:cNvSpPr/>
            <p:nvPr/>
          </p:nvSpPr>
          <p:spPr>
            <a:xfrm>
              <a:off x="4648111" y="1143043"/>
              <a:ext cx="2166000" cy="2166000"/>
            </a:xfrm>
            <a:prstGeom prst="ellipse">
              <a:avLst/>
            </a:prstGeom>
            <a:solidFill>
              <a:srgbClr val="00FFFF"/>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22"/>
            <p:cNvSpPr txBox="1"/>
            <p:nvPr/>
          </p:nvSpPr>
          <p:spPr>
            <a:xfrm>
              <a:off x="5024525" y="1379575"/>
              <a:ext cx="1735800" cy="951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900">
                  <a:solidFill>
                    <a:schemeClr val="dk1"/>
                  </a:solidFill>
                  <a:latin typeface="Alfa Slab One"/>
                  <a:ea typeface="Alfa Slab One"/>
                  <a:cs typeface="Alfa Slab One"/>
                  <a:sym typeface="Alfa Slab One"/>
                </a:rPr>
                <a:t>What teaching methods and approaches do we use at Pembroke Dock Community School?</a:t>
              </a:r>
              <a:endParaRPr sz="700">
                <a:solidFill>
                  <a:srgbClr val="FFFFFF"/>
                </a:solidFill>
                <a:latin typeface="Alfa Slab One"/>
                <a:ea typeface="Alfa Slab One"/>
                <a:cs typeface="Alfa Slab One"/>
                <a:sym typeface="Alfa Slab One"/>
              </a:endParaRPr>
            </a:p>
          </p:txBody>
        </p:sp>
      </p:grpSp>
      <p:grpSp>
        <p:nvGrpSpPr>
          <p:cNvPr id="180" name="Google Shape;180;p22"/>
          <p:cNvGrpSpPr/>
          <p:nvPr/>
        </p:nvGrpSpPr>
        <p:grpSpPr>
          <a:xfrm>
            <a:off x="4031687" y="1977989"/>
            <a:ext cx="2166000" cy="2166000"/>
            <a:chOff x="4238812" y="2357689"/>
            <a:chExt cx="2166000" cy="2166000"/>
          </a:xfrm>
        </p:grpSpPr>
        <p:sp>
          <p:nvSpPr>
            <p:cNvPr id="181" name="Google Shape;181;p22"/>
            <p:cNvSpPr/>
            <p:nvPr/>
          </p:nvSpPr>
          <p:spPr>
            <a:xfrm>
              <a:off x="4238812" y="2357689"/>
              <a:ext cx="2166000" cy="2166000"/>
            </a:xfrm>
            <a:prstGeom prst="ellipse">
              <a:avLst/>
            </a:prstGeom>
            <a:solidFill>
              <a:srgbClr val="4A86E8"/>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22"/>
            <p:cNvSpPr txBox="1"/>
            <p:nvPr/>
          </p:nvSpPr>
          <p:spPr>
            <a:xfrm>
              <a:off x="5047900" y="2698253"/>
              <a:ext cx="1328400" cy="15603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900">
                  <a:solidFill>
                    <a:schemeClr val="dk1"/>
                  </a:solidFill>
                  <a:latin typeface="Alfa Slab One"/>
                  <a:ea typeface="Alfa Slab One"/>
                  <a:cs typeface="Alfa Slab One"/>
                  <a:sym typeface="Alfa Slab One"/>
                </a:rPr>
                <a:t>How is effective learning developed at Pembroke Dock Community School?</a:t>
              </a:r>
              <a:r>
                <a:rPr lang="en" sz="900">
                  <a:solidFill>
                    <a:srgbClr val="FFFFFF"/>
                  </a:solidFill>
                  <a:latin typeface="Alfa Slab One"/>
                  <a:ea typeface="Alfa Slab One"/>
                  <a:cs typeface="Alfa Slab One"/>
                  <a:sym typeface="Alfa Slab One"/>
                </a:rPr>
                <a:t> </a:t>
              </a:r>
              <a:endParaRPr sz="900">
                <a:solidFill>
                  <a:srgbClr val="FFFFFF"/>
                </a:solidFill>
                <a:latin typeface="Alfa Slab One"/>
                <a:ea typeface="Alfa Slab One"/>
                <a:cs typeface="Alfa Slab One"/>
                <a:sym typeface="Alfa Slab One"/>
              </a:endParaRPr>
            </a:p>
          </p:txBody>
        </p:sp>
      </p:grpSp>
      <p:grpSp>
        <p:nvGrpSpPr>
          <p:cNvPr id="183" name="Google Shape;183;p22"/>
          <p:cNvGrpSpPr/>
          <p:nvPr/>
        </p:nvGrpSpPr>
        <p:grpSpPr>
          <a:xfrm>
            <a:off x="2776076" y="1978090"/>
            <a:ext cx="2166000" cy="2166000"/>
            <a:chOff x="2983201" y="2357790"/>
            <a:chExt cx="2166000" cy="2166000"/>
          </a:xfrm>
        </p:grpSpPr>
        <p:sp>
          <p:nvSpPr>
            <p:cNvPr id="184" name="Google Shape;184;p22"/>
            <p:cNvSpPr/>
            <p:nvPr/>
          </p:nvSpPr>
          <p:spPr>
            <a:xfrm>
              <a:off x="2983201" y="2357790"/>
              <a:ext cx="2166000" cy="2166000"/>
            </a:xfrm>
            <a:prstGeom prst="ellipse">
              <a:avLst/>
            </a:prstGeom>
            <a:solidFill>
              <a:srgbClr val="FF9900"/>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22"/>
            <p:cNvSpPr txBox="1"/>
            <p:nvPr/>
          </p:nvSpPr>
          <p:spPr>
            <a:xfrm>
              <a:off x="3059550" y="3168975"/>
              <a:ext cx="2013300" cy="11586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900">
                  <a:solidFill>
                    <a:schemeClr val="dk1"/>
                  </a:solidFill>
                  <a:latin typeface="Alfa Slab One"/>
                  <a:ea typeface="Alfa Slab One"/>
                  <a:cs typeface="Alfa Slab One"/>
                  <a:sym typeface="Alfa Slab One"/>
                </a:rPr>
                <a:t>How do we create a climate for learning at Pembroke Dock Community School?</a:t>
              </a:r>
              <a:endParaRPr sz="9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1000">
                  <a:solidFill>
                    <a:srgbClr val="FFFFFF"/>
                  </a:solidFill>
                  <a:latin typeface="Roboto"/>
                  <a:ea typeface="Roboto"/>
                  <a:cs typeface="Roboto"/>
                  <a:sym typeface="Roboto"/>
                </a:rPr>
                <a:t> </a:t>
              </a:r>
              <a:endParaRPr sz="1000">
                <a:solidFill>
                  <a:srgbClr val="FFFFFF"/>
                </a:solidFill>
                <a:latin typeface="Roboto"/>
                <a:ea typeface="Roboto"/>
                <a:cs typeface="Roboto"/>
                <a:sym typeface="Roboto"/>
              </a:endParaRPr>
            </a:p>
          </p:txBody>
        </p:sp>
      </p:grpSp>
      <p:grpSp>
        <p:nvGrpSpPr>
          <p:cNvPr id="186" name="Google Shape;186;p22"/>
          <p:cNvGrpSpPr/>
          <p:nvPr/>
        </p:nvGrpSpPr>
        <p:grpSpPr>
          <a:xfrm>
            <a:off x="2384603" y="763312"/>
            <a:ext cx="2166000" cy="2166000"/>
            <a:chOff x="2591728" y="1143012"/>
            <a:chExt cx="2166000" cy="2166000"/>
          </a:xfrm>
        </p:grpSpPr>
        <p:sp>
          <p:nvSpPr>
            <p:cNvPr id="187" name="Google Shape;187;p22"/>
            <p:cNvSpPr/>
            <p:nvPr/>
          </p:nvSpPr>
          <p:spPr>
            <a:xfrm>
              <a:off x="2591728" y="1143012"/>
              <a:ext cx="2166000" cy="2166000"/>
            </a:xfrm>
            <a:prstGeom prst="ellipse">
              <a:avLst/>
            </a:prstGeom>
            <a:solidFill>
              <a:srgbClr val="FF0000"/>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22"/>
            <p:cNvSpPr txBox="1"/>
            <p:nvPr/>
          </p:nvSpPr>
          <p:spPr>
            <a:xfrm>
              <a:off x="2723850" y="1552175"/>
              <a:ext cx="1515000" cy="1187400"/>
            </a:xfrm>
            <a:prstGeom prst="rect">
              <a:avLst/>
            </a:prstGeom>
            <a:solidFill>
              <a:srgbClr val="FF0000"/>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900">
                  <a:solidFill>
                    <a:schemeClr val="dk1"/>
                  </a:solidFill>
                  <a:latin typeface="Alfa Slab One"/>
                  <a:ea typeface="Alfa Slab One"/>
                  <a:cs typeface="Alfa Slab One"/>
                  <a:sym typeface="Alfa Slab One"/>
                </a:rPr>
                <a:t>How do we monitor and evaluate teaching and learning at Pembroke Dock Community School?</a:t>
              </a:r>
              <a:endParaRPr sz="9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t/>
              </a:r>
              <a:endParaRPr sz="1000">
                <a:solidFill>
                  <a:srgbClr val="FFFFFF"/>
                </a:solidFill>
                <a:latin typeface="Roboto"/>
                <a:ea typeface="Roboto"/>
                <a:cs typeface="Roboto"/>
                <a:sym typeface="Roboto"/>
              </a:endParaRPr>
            </a:p>
          </p:txBody>
        </p:sp>
      </p:grpSp>
      <p:sp>
        <p:nvSpPr>
          <p:cNvPr id="189" name="Google Shape;189;p22"/>
          <p:cNvSpPr/>
          <p:nvPr/>
        </p:nvSpPr>
        <p:spPr>
          <a:xfrm>
            <a:off x="3877817" y="1563471"/>
            <a:ext cx="1225800" cy="1225800"/>
          </a:xfrm>
          <a:prstGeom prst="ellipse">
            <a:avLst/>
          </a:prstGeom>
          <a:solidFill>
            <a:srgbClr val="00FF00"/>
          </a:solidFill>
          <a:ln cap="flat" cmpd="sng" w="2857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spcBef>
                <a:spcPts val="0"/>
              </a:spcBef>
              <a:spcAft>
                <a:spcPts val="0"/>
              </a:spcAft>
              <a:buNone/>
            </a:pPr>
            <a:r>
              <a:rPr lang="en">
                <a:latin typeface="Alfa Slab One"/>
                <a:ea typeface="Alfa Slab One"/>
                <a:cs typeface="Alfa Slab One"/>
                <a:sym typeface="Alfa Slab One"/>
              </a:rPr>
              <a:t>Teaching and Learning</a:t>
            </a:r>
            <a:endParaRPr>
              <a:latin typeface="Alfa Slab One"/>
              <a:ea typeface="Alfa Slab One"/>
              <a:cs typeface="Alfa Slab One"/>
              <a:sym typeface="Alfa Slab One"/>
            </a:endParaRPr>
          </a:p>
        </p:txBody>
      </p:sp>
      <p:sp>
        <p:nvSpPr>
          <p:cNvPr id="190" name="Google Shape;190;p22"/>
          <p:cNvSpPr txBox="1"/>
          <p:nvPr/>
        </p:nvSpPr>
        <p:spPr>
          <a:xfrm>
            <a:off x="207125" y="690400"/>
            <a:ext cx="2055900" cy="3201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latin typeface="Alfa Slab One"/>
                <a:ea typeface="Alfa Slab One"/>
                <a:cs typeface="Alfa Slab One"/>
                <a:sym typeface="Alfa Slab One"/>
              </a:rPr>
              <a:t>When developing our Teaching </a:t>
            </a:r>
            <a:r>
              <a:rPr lang="en">
                <a:latin typeface="Alfa Slab One"/>
                <a:ea typeface="Alfa Slab One"/>
                <a:cs typeface="Alfa Slab One"/>
                <a:sym typeface="Alfa Slab One"/>
              </a:rPr>
              <a:t>and Learning policy we considered the following 5 questions.</a:t>
            </a:r>
            <a:endParaRPr>
              <a:latin typeface="Alfa Slab One"/>
              <a:ea typeface="Alfa Slab One"/>
              <a:cs typeface="Alfa Slab One"/>
              <a:sym typeface="Alfa Slab One"/>
            </a:endParaRPr>
          </a:p>
          <a:p>
            <a:pPr indent="0" lvl="0" marL="0" rtl="0" algn="l">
              <a:spcBef>
                <a:spcPts val="0"/>
              </a:spcBef>
              <a:spcAft>
                <a:spcPts val="0"/>
              </a:spcAft>
              <a:buNone/>
            </a:pPr>
            <a:r>
              <a:t/>
            </a:r>
            <a:endParaRPr>
              <a:latin typeface="Alfa Slab One"/>
              <a:ea typeface="Alfa Slab One"/>
              <a:cs typeface="Alfa Slab One"/>
              <a:sym typeface="Alfa Slab One"/>
            </a:endParaRPr>
          </a:p>
          <a:p>
            <a:pPr indent="0" lvl="0" marL="0" rtl="0" algn="ctr">
              <a:spcBef>
                <a:spcPts val="0"/>
              </a:spcBef>
              <a:spcAft>
                <a:spcPts val="0"/>
              </a:spcAft>
              <a:buNone/>
            </a:pPr>
            <a:r>
              <a:rPr lang="en">
                <a:latin typeface="Alfa Slab One"/>
                <a:ea typeface="Alfa Slab One"/>
                <a:cs typeface="Alfa Slab One"/>
                <a:sym typeface="Alfa Slab One"/>
              </a:rPr>
              <a:t>We took these 5 questions to all of our stakeholders to help populate a policy unique to our school and community.</a:t>
            </a:r>
            <a:endParaRPr>
              <a:latin typeface="Alfa Slab One"/>
              <a:ea typeface="Alfa Slab One"/>
              <a:cs typeface="Alfa Slab One"/>
              <a:sym typeface="Alfa Slab One"/>
            </a:endParaRPr>
          </a:p>
        </p:txBody>
      </p:sp>
      <p:sp>
        <p:nvSpPr>
          <p:cNvPr id="191" name="Google Shape;191;p22"/>
          <p:cNvSpPr txBox="1"/>
          <p:nvPr/>
        </p:nvSpPr>
        <p:spPr>
          <a:xfrm>
            <a:off x="6718425" y="1653025"/>
            <a:ext cx="2055900" cy="10467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latin typeface="Alfa Slab One"/>
                <a:ea typeface="Alfa Slab One"/>
                <a:cs typeface="Alfa Slab One"/>
                <a:sym typeface="Alfa Slab One"/>
              </a:rPr>
              <a:t>To view our Teaching and Learning Policy - Click here </a:t>
            </a:r>
            <a:endParaRPr>
              <a:latin typeface="Alfa Slab One"/>
              <a:ea typeface="Alfa Slab One"/>
              <a:cs typeface="Alfa Slab One"/>
              <a:sym typeface="Alfa Slab One"/>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23"/>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Four Purposes</a:t>
            </a:r>
            <a:endParaRPr sz="4800">
              <a:solidFill>
                <a:srgbClr val="FFFEFE"/>
              </a:solidFill>
              <a:latin typeface="Alfa Slab One"/>
              <a:ea typeface="Alfa Slab One"/>
              <a:cs typeface="Alfa Slab One"/>
              <a:sym typeface="Alfa Slab One"/>
            </a:endParaRPr>
          </a:p>
        </p:txBody>
      </p:sp>
      <p:pic>
        <p:nvPicPr>
          <p:cNvPr id="197" name="Google Shape;197;p23"/>
          <p:cNvPicPr preferRelativeResize="0"/>
          <p:nvPr/>
        </p:nvPicPr>
        <p:blipFill>
          <a:blip r:embed="rId3">
            <a:alphaModFix/>
          </a:blip>
          <a:stretch>
            <a:fillRect/>
          </a:stretch>
        </p:blipFill>
        <p:spPr>
          <a:xfrm>
            <a:off x="4678813" y="52276"/>
            <a:ext cx="2019552" cy="1718550"/>
          </a:xfrm>
          <a:prstGeom prst="rect">
            <a:avLst/>
          </a:prstGeom>
          <a:noFill/>
          <a:ln cap="flat" cmpd="sng" w="9525">
            <a:solidFill>
              <a:schemeClr val="dk1"/>
            </a:solidFill>
            <a:prstDash val="solid"/>
            <a:round/>
            <a:headEnd len="sm" w="sm" type="none"/>
            <a:tailEnd len="sm" w="sm" type="none"/>
          </a:ln>
        </p:spPr>
      </p:pic>
      <p:pic>
        <p:nvPicPr>
          <p:cNvPr id="198" name="Google Shape;198;p23"/>
          <p:cNvPicPr preferRelativeResize="0"/>
          <p:nvPr/>
        </p:nvPicPr>
        <p:blipFill>
          <a:blip r:embed="rId4">
            <a:alphaModFix/>
          </a:blip>
          <a:stretch>
            <a:fillRect/>
          </a:stretch>
        </p:blipFill>
        <p:spPr>
          <a:xfrm>
            <a:off x="6816063" y="50325"/>
            <a:ext cx="2011478" cy="1722450"/>
          </a:xfrm>
          <a:prstGeom prst="rect">
            <a:avLst/>
          </a:prstGeom>
          <a:noFill/>
          <a:ln cap="flat" cmpd="sng" w="9525">
            <a:solidFill>
              <a:schemeClr val="dk1"/>
            </a:solidFill>
            <a:prstDash val="solid"/>
            <a:round/>
            <a:headEnd len="sm" w="sm" type="none"/>
            <a:tailEnd len="sm" w="sm" type="none"/>
          </a:ln>
        </p:spPr>
      </p:pic>
      <p:pic>
        <p:nvPicPr>
          <p:cNvPr id="199" name="Google Shape;199;p23"/>
          <p:cNvPicPr preferRelativeResize="0"/>
          <p:nvPr/>
        </p:nvPicPr>
        <p:blipFill>
          <a:blip r:embed="rId5">
            <a:alphaModFix/>
          </a:blip>
          <a:stretch>
            <a:fillRect/>
          </a:stretch>
        </p:blipFill>
        <p:spPr>
          <a:xfrm>
            <a:off x="2535992" y="52278"/>
            <a:ext cx="1995855" cy="1718544"/>
          </a:xfrm>
          <a:prstGeom prst="rect">
            <a:avLst/>
          </a:prstGeom>
          <a:noFill/>
          <a:ln cap="flat" cmpd="sng" w="9525">
            <a:solidFill>
              <a:schemeClr val="dk1"/>
            </a:solidFill>
            <a:prstDash val="solid"/>
            <a:round/>
            <a:headEnd len="sm" w="sm" type="none"/>
            <a:tailEnd len="sm" w="sm" type="none"/>
          </a:ln>
        </p:spPr>
      </p:pic>
      <p:pic>
        <p:nvPicPr>
          <p:cNvPr id="200" name="Google Shape;200;p23"/>
          <p:cNvPicPr preferRelativeResize="0"/>
          <p:nvPr/>
        </p:nvPicPr>
        <p:blipFill>
          <a:blip r:embed="rId6">
            <a:alphaModFix/>
          </a:blip>
          <a:stretch>
            <a:fillRect/>
          </a:stretch>
        </p:blipFill>
        <p:spPr>
          <a:xfrm>
            <a:off x="369465" y="50325"/>
            <a:ext cx="2019550" cy="1722450"/>
          </a:xfrm>
          <a:prstGeom prst="rect">
            <a:avLst/>
          </a:prstGeom>
          <a:noFill/>
          <a:ln cap="flat" cmpd="sng" w="9525">
            <a:solidFill>
              <a:schemeClr val="dk1"/>
            </a:solidFill>
            <a:prstDash val="solid"/>
            <a:round/>
            <a:headEnd len="sm" w="sm" type="none"/>
            <a:tailEnd len="sm" w="sm" type="none"/>
          </a:ln>
        </p:spPr>
      </p:pic>
      <p:sp>
        <p:nvSpPr>
          <p:cNvPr id="201" name="Google Shape;201;p23"/>
          <p:cNvSpPr txBox="1"/>
          <p:nvPr/>
        </p:nvSpPr>
        <p:spPr>
          <a:xfrm>
            <a:off x="110025" y="1884513"/>
            <a:ext cx="8717700" cy="16440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200">
                <a:latin typeface="Alfa Slab One"/>
                <a:ea typeface="Alfa Slab One"/>
                <a:cs typeface="Alfa Slab One"/>
                <a:sym typeface="Alfa Slab One"/>
              </a:rPr>
              <a:t>The curriculum will be driven by the four purposes.  </a:t>
            </a:r>
            <a:r>
              <a:rPr lang="en" sz="1200">
                <a:solidFill>
                  <a:schemeClr val="dk1"/>
                </a:solidFill>
                <a:latin typeface="Alfa Slab One"/>
                <a:ea typeface="Alfa Slab One"/>
                <a:cs typeface="Alfa Slab One"/>
                <a:sym typeface="Alfa Slab One"/>
              </a:rPr>
              <a:t>They are the guiding principles to aid planning decisions on content and experiences developed as part of the curriculum. </a:t>
            </a:r>
            <a:r>
              <a:rPr lang="en" sz="1200">
                <a:latin typeface="Alfa Slab One"/>
                <a:ea typeface="Alfa Slab One"/>
                <a:cs typeface="Alfa Slab One"/>
                <a:sym typeface="Alfa Slab One"/>
              </a:rPr>
              <a:t>The four purposes will develop pupils who are:</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ambitious, capable learners ready to learn throughout their lives</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enterprising, creative contributors, ready to play a full part in life and work</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ethical, informed citizens of Wales and the world</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healthy, confident individuals, ready to lead fulfilling lives as valued members of society</a:t>
            </a:r>
            <a:endParaRPr sz="1200">
              <a:latin typeface="Alfa Slab One"/>
              <a:ea typeface="Alfa Slab One"/>
              <a:cs typeface="Alfa Slab One"/>
              <a:sym typeface="Alfa Slab One"/>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24"/>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Pedagogical Principles </a:t>
            </a:r>
            <a:endParaRPr sz="4800">
              <a:solidFill>
                <a:srgbClr val="FFFEFE"/>
              </a:solidFill>
              <a:latin typeface="Alfa Slab One"/>
              <a:ea typeface="Alfa Slab One"/>
              <a:cs typeface="Alfa Slab One"/>
              <a:sym typeface="Alfa Slab One"/>
            </a:endParaRPr>
          </a:p>
        </p:txBody>
      </p:sp>
      <p:grpSp>
        <p:nvGrpSpPr>
          <p:cNvPr id="207" name="Google Shape;207;p24"/>
          <p:cNvGrpSpPr/>
          <p:nvPr/>
        </p:nvGrpSpPr>
        <p:grpSpPr>
          <a:xfrm>
            <a:off x="-25547" y="737688"/>
            <a:ext cx="2206976" cy="1819577"/>
            <a:chOff x="1227781" y="1162025"/>
            <a:chExt cx="2547000" cy="2547000"/>
          </a:xfrm>
        </p:grpSpPr>
        <p:sp>
          <p:nvSpPr>
            <p:cNvPr id="208" name="Google Shape;208;p24"/>
            <p:cNvSpPr/>
            <p:nvPr/>
          </p:nvSpPr>
          <p:spPr>
            <a:xfrm rot="2700000">
              <a:off x="2220419" y="915387"/>
              <a:ext cx="561726" cy="3040276"/>
            </a:xfrm>
            <a:prstGeom prst="roundRect">
              <a:avLst>
                <a:gd fmla="val 50000" name="adj"/>
              </a:avLst>
            </a:prstGeom>
            <a:solidFill>
              <a:srgbClr val="9900FF"/>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24"/>
            <p:cNvSpPr txBox="1"/>
            <p:nvPr/>
          </p:nvSpPr>
          <p:spPr>
            <a:xfrm rot="-2700000">
              <a:off x="1146196" y="2138779"/>
              <a:ext cx="2816689" cy="572332"/>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200">
                  <a:solidFill>
                    <a:srgbClr val="FFFFFF"/>
                  </a:solidFill>
                  <a:latin typeface="Roboto"/>
                  <a:ea typeface="Roboto"/>
                  <a:cs typeface="Roboto"/>
                  <a:sym typeface="Roboto"/>
                </a:rPr>
                <a:t>Create authentic contexts for learning</a:t>
              </a:r>
              <a:endParaRPr b="1" sz="800">
                <a:solidFill>
                  <a:srgbClr val="FFFFFF"/>
                </a:solidFill>
                <a:latin typeface="Roboto"/>
                <a:ea typeface="Roboto"/>
                <a:cs typeface="Roboto"/>
                <a:sym typeface="Roboto"/>
              </a:endParaRPr>
            </a:p>
          </p:txBody>
        </p:sp>
      </p:grpSp>
      <p:sp>
        <p:nvSpPr>
          <p:cNvPr id="210" name="Google Shape;210;p24"/>
          <p:cNvSpPr/>
          <p:nvPr/>
        </p:nvSpPr>
        <p:spPr>
          <a:xfrm rot="2370867">
            <a:off x="1591237" y="440423"/>
            <a:ext cx="446035" cy="2414130"/>
          </a:xfrm>
          <a:prstGeom prst="roundRect">
            <a:avLst>
              <a:gd fmla="val 50000" name="adj"/>
            </a:avLst>
          </a:prstGeom>
          <a:solidFill>
            <a:srgbClr val="FF00FF"/>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24"/>
          <p:cNvSpPr/>
          <p:nvPr/>
        </p:nvSpPr>
        <p:spPr>
          <a:xfrm rot="2370867">
            <a:off x="2364037" y="440373"/>
            <a:ext cx="446035" cy="2414130"/>
          </a:xfrm>
          <a:prstGeom prst="roundRect">
            <a:avLst>
              <a:gd fmla="val 50000" name="adj"/>
            </a:avLst>
          </a:prstGeom>
          <a:solidFill>
            <a:srgbClr val="FF0000"/>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24"/>
          <p:cNvSpPr/>
          <p:nvPr/>
        </p:nvSpPr>
        <p:spPr>
          <a:xfrm rot="2370867">
            <a:off x="3126562" y="440411"/>
            <a:ext cx="446035" cy="2414130"/>
          </a:xfrm>
          <a:prstGeom prst="roundRect">
            <a:avLst>
              <a:gd fmla="val 50000" name="adj"/>
            </a:avLst>
          </a:prstGeom>
          <a:solidFill>
            <a:srgbClr val="00FFFF"/>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24"/>
          <p:cNvSpPr/>
          <p:nvPr/>
        </p:nvSpPr>
        <p:spPr>
          <a:xfrm rot="2370867">
            <a:off x="3926787" y="440373"/>
            <a:ext cx="446035" cy="2414130"/>
          </a:xfrm>
          <a:prstGeom prst="roundRect">
            <a:avLst>
              <a:gd fmla="val 50000" name="adj"/>
            </a:avLst>
          </a:prstGeom>
          <a:solidFill>
            <a:schemeClr val="accent4"/>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24"/>
          <p:cNvSpPr/>
          <p:nvPr/>
        </p:nvSpPr>
        <p:spPr>
          <a:xfrm rot="2370867">
            <a:off x="4690662" y="440411"/>
            <a:ext cx="446035" cy="2414130"/>
          </a:xfrm>
          <a:prstGeom prst="roundRect">
            <a:avLst>
              <a:gd fmla="val 50000" name="adj"/>
            </a:avLst>
          </a:prstGeom>
          <a:solidFill>
            <a:schemeClr val="accent1"/>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24"/>
          <p:cNvSpPr txBox="1"/>
          <p:nvPr/>
        </p:nvSpPr>
        <p:spPr>
          <a:xfrm rot="-2370211">
            <a:off x="682289" y="1445201"/>
            <a:ext cx="2236823" cy="489517"/>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000">
                <a:solidFill>
                  <a:schemeClr val="dk1"/>
                </a:solidFill>
                <a:latin typeface="Roboto"/>
                <a:ea typeface="Roboto"/>
                <a:cs typeface="Roboto"/>
                <a:sym typeface="Roboto"/>
              </a:rPr>
              <a:t>Encourage learners to take responsibility for their own learning</a:t>
            </a:r>
            <a:endParaRPr b="1" sz="900">
              <a:solidFill>
                <a:schemeClr val="dk1"/>
              </a:solidFill>
              <a:latin typeface="Roboto"/>
              <a:ea typeface="Roboto"/>
              <a:cs typeface="Roboto"/>
              <a:sym typeface="Roboto"/>
            </a:endParaRPr>
          </a:p>
        </p:txBody>
      </p:sp>
      <p:sp>
        <p:nvSpPr>
          <p:cNvPr id="216" name="Google Shape;216;p24"/>
          <p:cNvSpPr txBox="1"/>
          <p:nvPr/>
        </p:nvSpPr>
        <p:spPr>
          <a:xfrm rot="-2370211">
            <a:off x="1508276" y="1366513"/>
            <a:ext cx="2236823" cy="454563"/>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900">
                <a:solidFill>
                  <a:srgbClr val="FFFFFF"/>
                </a:solidFill>
                <a:latin typeface="Roboto"/>
                <a:ea typeface="Roboto"/>
                <a:cs typeface="Roboto"/>
                <a:sym typeface="Roboto"/>
              </a:rPr>
              <a:t>Support social and emotional development &amp; positive relationships</a:t>
            </a:r>
            <a:endParaRPr b="1" sz="500">
              <a:solidFill>
                <a:srgbClr val="FFFFFF"/>
              </a:solidFill>
              <a:latin typeface="Roboto"/>
              <a:ea typeface="Roboto"/>
              <a:cs typeface="Roboto"/>
              <a:sym typeface="Roboto"/>
            </a:endParaRPr>
          </a:p>
        </p:txBody>
      </p:sp>
      <p:sp>
        <p:nvSpPr>
          <p:cNvPr id="217" name="Google Shape;217;p24"/>
          <p:cNvSpPr txBox="1"/>
          <p:nvPr/>
        </p:nvSpPr>
        <p:spPr>
          <a:xfrm rot="-2370211">
            <a:off x="2195976" y="1462663"/>
            <a:ext cx="2236823" cy="454563"/>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200">
                <a:solidFill>
                  <a:schemeClr val="dk1"/>
                </a:solidFill>
                <a:latin typeface="Roboto"/>
                <a:ea typeface="Roboto"/>
                <a:cs typeface="Roboto"/>
                <a:sym typeface="Roboto"/>
              </a:rPr>
              <a:t>Encourage collaboration</a:t>
            </a:r>
            <a:endParaRPr b="1" sz="800">
              <a:solidFill>
                <a:schemeClr val="dk1"/>
              </a:solidFill>
              <a:latin typeface="Roboto"/>
              <a:ea typeface="Roboto"/>
              <a:cs typeface="Roboto"/>
              <a:sym typeface="Roboto"/>
            </a:endParaRPr>
          </a:p>
        </p:txBody>
      </p:sp>
      <p:sp>
        <p:nvSpPr>
          <p:cNvPr id="218" name="Google Shape;218;p24"/>
          <p:cNvSpPr txBox="1"/>
          <p:nvPr/>
        </p:nvSpPr>
        <p:spPr>
          <a:xfrm rot="-2370211">
            <a:off x="3020739" y="1440305"/>
            <a:ext cx="2236823" cy="481834"/>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000">
                <a:solidFill>
                  <a:srgbClr val="FFFFFF"/>
                </a:solidFill>
                <a:latin typeface="Roboto"/>
                <a:ea typeface="Roboto"/>
                <a:cs typeface="Roboto"/>
                <a:sym typeface="Roboto"/>
              </a:rPr>
              <a:t>Sustained pupil effort to reach high but achievable targets</a:t>
            </a:r>
            <a:endParaRPr b="1" sz="600">
              <a:solidFill>
                <a:srgbClr val="FFFFFF"/>
              </a:solidFill>
              <a:latin typeface="Roboto"/>
              <a:ea typeface="Roboto"/>
              <a:cs typeface="Roboto"/>
              <a:sym typeface="Roboto"/>
            </a:endParaRPr>
          </a:p>
        </p:txBody>
      </p:sp>
      <p:sp>
        <p:nvSpPr>
          <p:cNvPr id="219" name="Google Shape;219;p24"/>
          <p:cNvSpPr txBox="1"/>
          <p:nvPr/>
        </p:nvSpPr>
        <p:spPr>
          <a:xfrm rot="-2370211">
            <a:off x="3844014" y="1385278"/>
            <a:ext cx="2236823" cy="497200"/>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200">
                <a:solidFill>
                  <a:schemeClr val="dk1"/>
                </a:solidFill>
                <a:latin typeface="Roboto"/>
                <a:ea typeface="Roboto"/>
                <a:cs typeface="Roboto"/>
                <a:sym typeface="Roboto"/>
              </a:rPr>
              <a:t>Employing a broad repertoire of teaching approaches</a:t>
            </a:r>
            <a:endParaRPr b="1" sz="800">
              <a:solidFill>
                <a:schemeClr val="dk1"/>
              </a:solidFill>
              <a:latin typeface="Roboto"/>
              <a:ea typeface="Roboto"/>
              <a:cs typeface="Roboto"/>
              <a:sym typeface="Roboto"/>
            </a:endParaRPr>
          </a:p>
        </p:txBody>
      </p:sp>
      <p:grpSp>
        <p:nvGrpSpPr>
          <p:cNvPr id="220" name="Google Shape;220;p24"/>
          <p:cNvGrpSpPr/>
          <p:nvPr/>
        </p:nvGrpSpPr>
        <p:grpSpPr>
          <a:xfrm>
            <a:off x="3" y="2557276"/>
            <a:ext cx="2206976" cy="1819577"/>
            <a:chOff x="1227781" y="1162025"/>
            <a:chExt cx="2547000" cy="2547000"/>
          </a:xfrm>
        </p:grpSpPr>
        <p:sp>
          <p:nvSpPr>
            <p:cNvPr id="221" name="Google Shape;221;p24"/>
            <p:cNvSpPr/>
            <p:nvPr/>
          </p:nvSpPr>
          <p:spPr>
            <a:xfrm rot="2700000">
              <a:off x="2220419" y="915387"/>
              <a:ext cx="561726" cy="3040276"/>
            </a:xfrm>
            <a:prstGeom prst="roundRect">
              <a:avLst>
                <a:gd fmla="val 50000" name="adj"/>
              </a:avLst>
            </a:prstGeom>
            <a:solidFill>
              <a:srgbClr val="00FF00"/>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24"/>
            <p:cNvSpPr txBox="1"/>
            <p:nvPr/>
          </p:nvSpPr>
          <p:spPr>
            <a:xfrm rot="-2700000">
              <a:off x="1146196" y="2138779"/>
              <a:ext cx="2816689" cy="572332"/>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200">
                  <a:solidFill>
                    <a:schemeClr val="dk1"/>
                  </a:solidFill>
                  <a:latin typeface="Roboto"/>
                  <a:ea typeface="Roboto"/>
                  <a:cs typeface="Roboto"/>
                  <a:sym typeface="Roboto"/>
                </a:rPr>
                <a:t>Promote problem solving, creative &amp; critical thinking</a:t>
              </a:r>
              <a:endParaRPr b="1" sz="800">
                <a:solidFill>
                  <a:schemeClr val="dk1"/>
                </a:solidFill>
                <a:latin typeface="Roboto"/>
                <a:ea typeface="Roboto"/>
                <a:cs typeface="Roboto"/>
                <a:sym typeface="Roboto"/>
              </a:endParaRPr>
            </a:p>
          </p:txBody>
        </p:sp>
      </p:grpSp>
      <p:sp>
        <p:nvSpPr>
          <p:cNvPr id="223" name="Google Shape;223;p24"/>
          <p:cNvSpPr/>
          <p:nvPr/>
        </p:nvSpPr>
        <p:spPr>
          <a:xfrm rot="2370867">
            <a:off x="1616787" y="2260011"/>
            <a:ext cx="446035" cy="2414130"/>
          </a:xfrm>
          <a:prstGeom prst="roundRect">
            <a:avLst>
              <a:gd fmla="val 50000" name="adj"/>
            </a:avLst>
          </a:prstGeom>
          <a:solidFill>
            <a:srgbClr val="6D9EEB"/>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24"/>
          <p:cNvSpPr/>
          <p:nvPr/>
        </p:nvSpPr>
        <p:spPr>
          <a:xfrm rot="2370867">
            <a:off x="2389587" y="2259961"/>
            <a:ext cx="446035" cy="2414130"/>
          </a:xfrm>
          <a:prstGeom prst="roundRect">
            <a:avLst>
              <a:gd fmla="val 50000" name="adj"/>
            </a:avLst>
          </a:prstGeom>
          <a:solidFill>
            <a:srgbClr val="8E7CC3"/>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24"/>
          <p:cNvSpPr/>
          <p:nvPr/>
        </p:nvSpPr>
        <p:spPr>
          <a:xfrm rot="2370867">
            <a:off x="3152112" y="2259998"/>
            <a:ext cx="446035" cy="2414130"/>
          </a:xfrm>
          <a:prstGeom prst="roundRect">
            <a:avLst>
              <a:gd fmla="val 50000" name="adj"/>
            </a:avLst>
          </a:prstGeom>
          <a:solidFill>
            <a:srgbClr val="CC4125"/>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24"/>
          <p:cNvSpPr/>
          <p:nvPr/>
        </p:nvSpPr>
        <p:spPr>
          <a:xfrm rot="2370867">
            <a:off x="3952337" y="2259961"/>
            <a:ext cx="446035" cy="2414130"/>
          </a:xfrm>
          <a:prstGeom prst="roundRect">
            <a:avLst>
              <a:gd fmla="val 50000" name="adj"/>
            </a:avLst>
          </a:prstGeom>
          <a:solidFill>
            <a:srgbClr val="FFF2CC"/>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24"/>
          <p:cNvSpPr/>
          <p:nvPr/>
        </p:nvSpPr>
        <p:spPr>
          <a:xfrm rot="2370867">
            <a:off x="4716212" y="2259998"/>
            <a:ext cx="446035" cy="2414130"/>
          </a:xfrm>
          <a:prstGeom prst="roundRect">
            <a:avLst>
              <a:gd fmla="val 50000" name="adj"/>
            </a:avLst>
          </a:prstGeom>
          <a:solidFill>
            <a:srgbClr val="0B7140"/>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24"/>
          <p:cNvSpPr txBox="1"/>
          <p:nvPr/>
        </p:nvSpPr>
        <p:spPr>
          <a:xfrm rot="-2370211">
            <a:off x="707839" y="3264788"/>
            <a:ext cx="2236823" cy="489517"/>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000">
                <a:solidFill>
                  <a:srgbClr val="FFFFFF"/>
                </a:solidFill>
                <a:latin typeface="Roboto"/>
                <a:ea typeface="Roboto"/>
                <a:cs typeface="Roboto"/>
                <a:sym typeface="Roboto"/>
              </a:rPr>
              <a:t>Build on previous knowledge &amp; experience to engage interest</a:t>
            </a:r>
            <a:endParaRPr b="1" sz="900">
              <a:solidFill>
                <a:srgbClr val="FFFFFF"/>
              </a:solidFill>
              <a:latin typeface="Roboto"/>
              <a:ea typeface="Roboto"/>
              <a:cs typeface="Roboto"/>
              <a:sym typeface="Roboto"/>
            </a:endParaRPr>
          </a:p>
        </p:txBody>
      </p:sp>
      <p:sp>
        <p:nvSpPr>
          <p:cNvPr id="229" name="Google Shape;229;p24"/>
          <p:cNvSpPr txBox="1"/>
          <p:nvPr/>
        </p:nvSpPr>
        <p:spPr>
          <a:xfrm rot="-2370211">
            <a:off x="1533826" y="3186101"/>
            <a:ext cx="2236823" cy="454563"/>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900">
                <a:solidFill>
                  <a:schemeClr val="dk1"/>
                </a:solidFill>
                <a:latin typeface="Roboto"/>
                <a:ea typeface="Roboto"/>
                <a:cs typeface="Roboto"/>
                <a:sym typeface="Roboto"/>
              </a:rPr>
              <a:t>Focus on the 4 purposes</a:t>
            </a:r>
            <a:endParaRPr b="1" sz="500">
              <a:solidFill>
                <a:schemeClr val="dk1"/>
              </a:solidFill>
              <a:latin typeface="Roboto"/>
              <a:ea typeface="Roboto"/>
              <a:cs typeface="Roboto"/>
              <a:sym typeface="Roboto"/>
            </a:endParaRPr>
          </a:p>
        </p:txBody>
      </p:sp>
      <p:sp>
        <p:nvSpPr>
          <p:cNvPr id="230" name="Google Shape;230;p24"/>
          <p:cNvSpPr txBox="1"/>
          <p:nvPr/>
        </p:nvSpPr>
        <p:spPr>
          <a:xfrm rot="-2370211">
            <a:off x="2221526" y="3282251"/>
            <a:ext cx="2236823" cy="454563"/>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200">
                <a:solidFill>
                  <a:srgbClr val="FFFFFF"/>
                </a:solidFill>
                <a:latin typeface="Roboto"/>
                <a:ea typeface="Roboto"/>
                <a:cs typeface="Roboto"/>
                <a:sym typeface="Roboto"/>
              </a:rPr>
              <a:t>Use assessment for learning to accelerate progress</a:t>
            </a:r>
            <a:endParaRPr b="1" sz="800">
              <a:solidFill>
                <a:srgbClr val="FFFFFF"/>
              </a:solidFill>
              <a:latin typeface="Roboto"/>
              <a:ea typeface="Roboto"/>
              <a:cs typeface="Roboto"/>
              <a:sym typeface="Roboto"/>
            </a:endParaRPr>
          </a:p>
        </p:txBody>
      </p:sp>
      <p:sp>
        <p:nvSpPr>
          <p:cNvPr id="231" name="Google Shape;231;p24"/>
          <p:cNvSpPr txBox="1"/>
          <p:nvPr/>
        </p:nvSpPr>
        <p:spPr>
          <a:xfrm rot="-2370211">
            <a:off x="3046289" y="3259893"/>
            <a:ext cx="2236823" cy="481834"/>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1000">
                <a:solidFill>
                  <a:schemeClr val="dk1"/>
                </a:solidFill>
                <a:latin typeface="Roboto"/>
                <a:ea typeface="Roboto"/>
                <a:cs typeface="Roboto"/>
                <a:sym typeface="Roboto"/>
              </a:rPr>
              <a:t>Make connections within &amp; across Areas of Learning &amp; Experience</a:t>
            </a:r>
            <a:endParaRPr b="1" sz="600">
              <a:solidFill>
                <a:schemeClr val="dk1"/>
              </a:solidFill>
              <a:latin typeface="Roboto"/>
              <a:ea typeface="Roboto"/>
              <a:cs typeface="Roboto"/>
              <a:sym typeface="Roboto"/>
            </a:endParaRPr>
          </a:p>
        </p:txBody>
      </p:sp>
      <p:sp>
        <p:nvSpPr>
          <p:cNvPr id="232" name="Google Shape;232;p24"/>
          <p:cNvSpPr txBox="1"/>
          <p:nvPr/>
        </p:nvSpPr>
        <p:spPr>
          <a:xfrm rot="-2370211">
            <a:off x="3869564" y="3204865"/>
            <a:ext cx="2236823" cy="497200"/>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 sz="900">
                <a:solidFill>
                  <a:srgbClr val="FFFFFF"/>
                </a:solidFill>
                <a:latin typeface="Roboto"/>
                <a:ea typeface="Roboto"/>
                <a:cs typeface="Roboto"/>
                <a:sym typeface="Roboto"/>
              </a:rPr>
              <a:t>Reinforce Cross Curricular responsibilities - Literacy, Numeracy &amp; Digital Competence</a:t>
            </a:r>
            <a:endParaRPr b="1" sz="900">
              <a:solidFill>
                <a:srgbClr val="FFFFFF"/>
              </a:solidFill>
              <a:latin typeface="Roboto"/>
              <a:ea typeface="Roboto"/>
              <a:cs typeface="Roboto"/>
              <a:sym typeface="Roboto"/>
            </a:endParaRPr>
          </a:p>
        </p:txBody>
      </p:sp>
      <p:sp>
        <p:nvSpPr>
          <p:cNvPr id="233" name="Google Shape;233;p24"/>
          <p:cNvSpPr txBox="1"/>
          <p:nvPr/>
        </p:nvSpPr>
        <p:spPr>
          <a:xfrm>
            <a:off x="6187925" y="0"/>
            <a:ext cx="2789100" cy="4617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900">
                <a:latin typeface="Alfa Slab One"/>
                <a:ea typeface="Alfa Slab One"/>
                <a:cs typeface="Alfa Slab One"/>
                <a:sym typeface="Alfa Slab One"/>
              </a:rPr>
              <a:t>Pedagogy</a:t>
            </a:r>
            <a:endParaRPr b="1" sz="900">
              <a:latin typeface="Alfa Slab One"/>
              <a:ea typeface="Alfa Slab One"/>
              <a:cs typeface="Alfa Slab One"/>
              <a:sym typeface="Alfa Slab One"/>
            </a:endParaRPr>
          </a:p>
          <a:p>
            <a:pPr indent="0" lvl="0" marL="0" rtl="0" algn="l">
              <a:spcBef>
                <a:spcPts val="0"/>
              </a:spcBef>
              <a:spcAft>
                <a:spcPts val="0"/>
              </a:spcAft>
              <a:buNone/>
            </a:pPr>
            <a:r>
              <a:rPr lang="en" sz="900">
                <a:latin typeface="Alfa Slab One"/>
                <a:ea typeface="Alfa Slab One"/>
                <a:cs typeface="Alfa Slab One"/>
                <a:sym typeface="Alfa Slab One"/>
              </a:rPr>
              <a:t>Pedagogy is at the heart of curriculum. In designing their curriculum, schools should consider the pedagogical approaches they will need to employ to support learners in realising the four purposes. Schools should seek to develop a strong vision of learning and teaching which considers the ‘why’ and ‘how’ as well as the ‘what’. This vision will recognise the integral role of the learning environment in supporting effective learning.</a:t>
            </a:r>
            <a:endParaRPr sz="900">
              <a:latin typeface="Alfa Slab One"/>
              <a:ea typeface="Alfa Slab One"/>
              <a:cs typeface="Alfa Slab One"/>
              <a:sym typeface="Alfa Slab One"/>
            </a:endParaRPr>
          </a:p>
          <a:p>
            <a:pPr indent="0" lvl="0" marL="0" rtl="0" algn="l">
              <a:spcBef>
                <a:spcPts val="0"/>
              </a:spcBef>
              <a:spcAft>
                <a:spcPts val="0"/>
              </a:spcAft>
              <a:buNone/>
            </a:pPr>
            <a:r>
              <a:t/>
            </a:r>
            <a:endParaRPr sz="900">
              <a:latin typeface="Alfa Slab One"/>
              <a:ea typeface="Alfa Slab One"/>
              <a:cs typeface="Alfa Slab One"/>
              <a:sym typeface="Alfa Slab One"/>
            </a:endParaRPr>
          </a:p>
          <a:p>
            <a:pPr indent="0" lvl="0" marL="0" rtl="0" algn="l">
              <a:spcBef>
                <a:spcPts val="0"/>
              </a:spcBef>
              <a:spcAft>
                <a:spcPts val="0"/>
              </a:spcAft>
              <a:buNone/>
            </a:pPr>
            <a:r>
              <a:rPr lang="en" sz="900">
                <a:latin typeface="Alfa Slab One"/>
                <a:ea typeface="Alfa Slab One"/>
                <a:cs typeface="Alfa Slab One"/>
                <a:sym typeface="Alfa Slab One"/>
              </a:rPr>
              <a:t>Schools should ensure that practitioners have a deep and thorough understanding of the pedagogical principles and the research on which they are based. Effective pedagogy relies on an in-depth understanding of child and adolescent development. It involves exploring and reflecting on which teaching strategies will best support learning in a given context, and inquiring about the impact of this on learners.</a:t>
            </a:r>
            <a:endParaRPr sz="900">
              <a:latin typeface="Alfa Slab One"/>
              <a:ea typeface="Alfa Slab One"/>
              <a:cs typeface="Alfa Slab One"/>
              <a:sym typeface="Alfa Slab One"/>
            </a:endParaRPr>
          </a:p>
          <a:p>
            <a:pPr indent="0" lvl="0" marL="0" rtl="0" algn="l">
              <a:spcBef>
                <a:spcPts val="0"/>
              </a:spcBef>
              <a:spcAft>
                <a:spcPts val="0"/>
              </a:spcAft>
              <a:buNone/>
            </a:pPr>
            <a:r>
              <a:t/>
            </a:r>
            <a:endParaRPr sz="900">
              <a:latin typeface="Alfa Slab One"/>
              <a:ea typeface="Alfa Slab One"/>
              <a:cs typeface="Alfa Slab One"/>
              <a:sym typeface="Alfa Slab One"/>
            </a:endParaRPr>
          </a:p>
          <a:p>
            <a:pPr indent="0" lvl="0" marL="0" rtl="0" algn="l">
              <a:spcBef>
                <a:spcPts val="0"/>
              </a:spcBef>
              <a:spcAft>
                <a:spcPts val="0"/>
              </a:spcAft>
              <a:buNone/>
            </a:pPr>
            <a:r>
              <a:rPr lang="en" sz="900">
                <a:latin typeface="Alfa Slab One"/>
                <a:ea typeface="Alfa Slab One"/>
                <a:cs typeface="Alfa Slab One"/>
                <a:sym typeface="Alfa Slab One"/>
              </a:rPr>
              <a:t>Curriculum design for learners of all ages and abilities should be underpinned by pedagogical principles. These reflect well-documented evidence about effective pedagogy.</a:t>
            </a:r>
            <a:endParaRPr sz="900">
              <a:latin typeface="Alfa Slab One"/>
              <a:ea typeface="Alfa Slab One"/>
              <a:cs typeface="Alfa Slab One"/>
              <a:sym typeface="Alfa Slab One"/>
            </a:endParaRPr>
          </a:p>
          <a:p>
            <a:pPr indent="0" lvl="0" marL="0" rtl="0" algn="l">
              <a:spcBef>
                <a:spcPts val="0"/>
              </a:spcBef>
              <a:spcAft>
                <a:spcPts val="0"/>
              </a:spcAft>
              <a:buNone/>
            </a:pPr>
            <a:r>
              <a:t/>
            </a:r>
            <a:endParaRPr sz="900">
              <a:latin typeface="Alfa Slab One"/>
              <a:ea typeface="Alfa Slab One"/>
              <a:cs typeface="Alfa Slab One"/>
              <a:sym typeface="Alfa Slab One"/>
            </a:endParaRPr>
          </a:p>
          <a:p>
            <a:pPr indent="0" lvl="0" marL="0" rtl="0" algn="l">
              <a:spcBef>
                <a:spcPts val="0"/>
              </a:spcBef>
              <a:spcAft>
                <a:spcPts val="0"/>
              </a:spcAft>
              <a:buNone/>
            </a:pPr>
            <a:r>
              <a:t/>
            </a:r>
            <a:endParaRPr sz="900">
              <a:latin typeface="Alfa Slab One"/>
              <a:ea typeface="Alfa Slab One"/>
              <a:cs typeface="Alfa Slab One"/>
              <a:sym typeface="Alfa Slab One"/>
            </a:endParaRPr>
          </a:p>
        </p:txBody>
      </p:sp>
      <p:sp>
        <p:nvSpPr>
          <p:cNvPr id="234" name="Google Shape;234;p24"/>
          <p:cNvSpPr txBox="1"/>
          <p:nvPr/>
        </p:nvSpPr>
        <p:spPr>
          <a:xfrm>
            <a:off x="0" y="296175"/>
            <a:ext cx="6090900" cy="600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en" sz="900">
                <a:solidFill>
                  <a:schemeClr val="dk1"/>
                </a:solidFill>
                <a:latin typeface="Alfa Slab One"/>
                <a:ea typeface="Alfa Slab One"/>
                <a:cs typeface="Alfa Slab One"/>
                <a:sym typeface="Alfa Slab One"/>
              </a:rPr>
              <a:t>The pedagogical principles</a:t>
            </a:r>
            <a:endParaRPr b="1" sz="900">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sz="900">
                <a:solidFill>
                  <a:schemeClr val="dk1"/>
                </a:solidFill>
                <a:latin typeface="Alfa Slab One"/>
                <a:ea typeface="Alfa Slab One"/>
                <a:cs typeface="Alfa Slab One"/>
                <a:sym typeface="Alfa Slab One"/>
              </a:rPr>
              <a:t>Curriculum design for all learners is underpinned by twelve pedagogical principles, which state that good learning and teaching:</a:t>
            </a:r>
            <a:endParaRPr sz="900">
              <a:solidFill>
                <a:schemeClr val="dk1"/>
              </a:solidFill>
              <a:latin typeface="Alfa Slab One"/>
              <a:ea typeface="Alfa Slab One"/>
              <a:cs typeface="Alfa Slab One"/>
              <a:sym typeface="Alfa Slab One"/>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25"/>
          <p:cNvSpPr/>
          <p:nvPr/>
        </p:nvSpPr>
        <p:spPr>
          <a:xfrm rot="-1015">
            <a:off x="0" y="437805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The ‘PDCS’ Pedagogy</a:t>
            </a:r>
            <a:endParaRPr sz="3200">
              <a:solidFill>
                <a:srgbClr val="FFFEFE"/>
              </a:solidFill>
              <a:latin typeface="Alfa Slab One"/>
              <a:ea typeface="Alfa Slab One"/>
              <a:cs typeface="Alfa Slab One"/>
              <a:sym typeface="Alfa Slab One"/>
            </a:endParaRPr>
          </a:p>
        </p:txBody>
      </p:sp>
      <p:sp>
        <p:nvSpPr>
          <p:cNvPr id="240" name="Google Shape;240;p25"/>
          <p:cNvSpPr/>
          <p:nvPr/>
        </p:nvSpPr>
        <p:spPr>
          <a:xfrm>
            <a:off x="3428100" y="1925075"/>
            <a:ext cx="1775100" cy="513000"/>
          </a:xfrm>
          <a:prstGeom prst="roundRect">
            <a:avLst>
              <a:gd fmla="val 16667" name="adj"/>
            </a:avLst>
          </a:prstGeom>
          <a:gradFill>
            <a:gsLst>
              <a:gs pos="0">
                <a:srgbClr val="F5FF83"/>
              </a:gs>
              <a:gs pos="100000">
                <a:srgbClr val="E3F609"/>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Our Pedagogy</a:t>
            </a:r>
            <a:endParaRPr>
              <a:latin typeface="Alfa Slab One"/>
              <a:ea typeface="Alfa Slab One"/>
              <a:cs typeface="Alfa Slab One"/>
              <a:sym typeface="Alfa Slab One"/>
            </a:endParaRPr>
          </a:p>
        </p:txBody>
      </p:sp>
      <p:sp>
        <p:nvSpPr>
          <p:cNvPr id="241" name="Google Shape;241;p25"/>
          <p:cNvSpPr/>
          <p:nvPr/>
        </p:nvSpPr>
        <p:spPr>
          <a:xfrm>
            <a:off x="5110625" y="230975"/>
            <a:ext cx="1775100" cy="513000"/>
          </a:xfrm>
          <a:prstGeom prst="roundRect">
            <a:avLst>
              <a:gd fmla="val 16667" name="adj"/>
            </a:avLst>
          </a:prstGeom>
          <a:gradFill>
            <a:gsLst>
              <a:gs pos="0">
                <a:srgbClr val="FDECDB"/>
              </a:gs>
              <a:gs pos="100000">
                <a:srgbClr val="F0A96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20/20/20</a:t>
            </a:r>
            <a:endParaRPr>
              <a:latin typeface="Alfa Slab One"/>
              <a:ea typeface="Alfa Slab One"/>
              <a:cs typeface="Alfa Slab One"/>
              <a:sym typeface="Alfa Slab One"/>
            </a:endParaRPr>
          </a:p>
        </p:txBody>
      </p:sp>
      <p:sp>
        <p:nvSpPr>
          <p:cNvPr id="242" name="Google Shape;242;p25"/>
          <p:cNvSpPr/>
          <p:nvPr/>
        </p:nvSpPr>
        <p:spPr>
          <a:xfrm>
            <a:off x="6509350" y="1714100"/>
            <a:ext cx="1775100" cy="696600"/>
          </a:xfrm>
          <a:prstGeom prst="roundRect">
            <a:avLst>
              <a:gd fmla="val 16667" name="adj"/>
            </a:avLst>
          </a:prstGeom>
          <a:gradFill>
            <a:gsLst>
              <a:gs pos="0">
                <a:srgbClr val="FFF6DB"/>
              </a:gs>
              <a:gs pos="100000">
                <a:srgbClr val="FAD25C"/>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Authentic learning experiences</a:t>
            </a:r>
            <a:endParaRPr>
              <a:latin typeface="Alfa Slab One"/>
              <a:ea typeface="Alfa Slab One"/>
              <a:cs typeface="Alfa Slab One"/>
              <a:sym typeface="Alfa Slab One"/>
            </a:endParaRPr>
          </a:p>
        </p:txBody>
      </p:sp>
      <p:sp>
        <p:nvSpPr>
          <p:cNvPr id="243" name="Google Shape;243;p25"/>
          <p:cNvSpPr/>
          <p:nvPr/>
        </p:nvSpPr>
        <p:spPr>
          <a:xfrm>
            <a:off x="6010500" y="3269825"/>
            <a:ext cx="1775100" cy="513000"/>
          </a:xfrm>
          <a:prstGeom prst="roundRect">
            <a:avLst>
              <a:gd fmla="val 16667" name="adj"/>
            </a:avLst>
          </a:prstGeom>
          <a:gradFill>
            <a:gsLst>
              <a:gs pos="0">
                <a:srgbClr val="DCECD5"/>
              </a:gs>
              <a:gs pos="100000">
                <a:srgbClr val="93BC81"/>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Equity</a:t>
            </a:r>
            <a:endParaRPr>
              <a:latin typeface="Alfa Slab One"/>
              <a:ea typeface="Alfa Slab One"/>
              <a:cs typeface="Alfa Slab One"/>
              <a:sym typeface="Alfa Slab One"/>
            </a:endParaRPr>
          </a:p>
        </p:txBody>
      </p:sp>
      <p:sp>
        <p:nvSpPr>
          <p:cNvPr id="244" name="Google Shape;244;p25"/>
          <p:cNvSpPr/>
          <p:nvPr/>
        </p:nvSpPr>
        <p:spPr>
          <a:xfrm>
            <a:off x="609800" y="3155850"/>
            <a:ext cx="1775100" cy="513000"/>
          </a:xfrm>
          <a:prstGeom prst="roundRect">
            <a:avLst>
              <a:gd fmla="val 16667" name="adj"/>
            </a:avLst>
          </a:prstGeom>
          <a:gradFill>
            <a:gsLst>
              <a:gs pos="0">
                <a:srgbClr val="DBD4EB"/>
              </a:gs>
              <a:gs pos="100000">
                <a:srgbClr val="9180BB"/>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Independent</a:t>
            </a:r>
            <a:r>
              <a:rPr lang="en">
                <a:latin typeface="Alfa Slab One"/>
                <a:ea typeface="Alfa Slab One"/>
                <a:cs typeface="Alfa Slab One"/>
                <a:sym typeface="Alfa Slab One"/>
              </a:rPr>
              <a:t> Zones</a:t>
            </a:r>
            <a:endParaRPr>
              <a:latin typeface="Alfa Slab One"/>
              <a:ea typeface="Alfa Slab One"/>
              <a:cs typeface="Alfa Slab One"/>
              <a:sym typeface="Alfa Slab One"/>
            </a:endParaRPr>
          </a:p>
        </p:txBody>
      </p:sp>
      <p:sp>
        <p:nvSpPr>
          <p:cNvPr id="245" name="Google Shape;245;p25"/>
          <p:cNvSpPr/>
          <p:nvPr/>
        </p:nvSpPr>
        <p:spPr>
          <a:xfrm>
            <a:off x="346850" y="1830900"/>
            <a:ext cx="1775100" cy="513000"/>
          </a:xfrm>
          <a:prstGeom prst="roundRect">
            <a:avLst>
              <a:gd fmla="val 16667" name="adj"/>
            </a:avLst>
          </a:prstGeom>
          <a:gradFill>
            <a:gsLst>
              <a:gs pos="0">
                <a:srgbClr val="3177EE"/>
              </a:gs>
              <a:gs pos="100000">
                <a:srgbClr val="113D8A"/>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Pupil Challenge</a:t>
            </a:r>
            <a:endParaRPr>
              <a:latin typeface="Alfa Slab One"/>
              <a:ea typeface="Alfa Slab One"/>
              <a:cs typeface="Alfa Slab One"/>
              <a:sym typeface="Alfa Slab One"/>
            </a:endParaRPr>
          </a:p>
        </p:txBody>
      </p:sp>
      <p:sp>
        <p:nvSpPr>
          <p:cNvPr id="246" name="Google Shape;246;p25"/>
          <p:cNvSpPr/>
          <p:nvPr/>
        </p:nvSpPr>
        <p:spPr>
          <a:xfrm>
            <a:off x="1321650" y="304750"/>
            <a:ext cx="1775100" cy="651300"/>
          </a:xfrm>
          <a:prstGeom prst="roundRect">
            <a:avLst>
              <a:gd fmla="val 16667" name="adj"/>
            </a:avLst>
          </a:prstGeom>
          <a:gradFill>
            <a:gsLst>
              <a:gs pos="0">
                <a:srgbClr val="F5D0D0"/>
              </a:gs>
              <a:gs pos="100000">
                <a:srgbClr val="D96868"/>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LSAs supporting ALL learners</a:t>
            </a:r>
            <a:endParaRPr>
              <a:latin typeface="Alfa Slab One"/>
              <a:ea typeface="Alfa Slab One"/>
              <a:cs typeface="Alfa Slab One"/>
              <a:sym typeface="Alfa Slab One"/>
            </a:endParaRPr>
          </a:p>
        </p:txBody>
      </p:sp>
      <p:sp>
        <p:nvSpPr>
          <p:cNvPr id="247" name="Google Shape;247;p25"/>
          <p:cNvSpPr/>
          <p:nvPr/>
        </p:nvSpPr>
        <p:spPr>
          <a:xfrm>
            <a:off x="22400" y="2666075"/>
            <a:ext cx="1174800" cy="439800"/>
          </a:xfrm>
          <a:prstGeom prst="roundRect">
            <a:avLst>
              <a:gd fmla="val 16667" name="adj"/>
            </a:avLst>
          </a:prstGeom>
          <a:solidFill>
            <a:srgbClr val="A4C2F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Support </a:t>
            </a:r>
            <a:endParaRPr>
              <a:latin typeface="Alfa Slab One"/>
              <a:ea typeface="Alfa Slab One"/>
              <a:cs typeface="Alfa Slab One"/>
              <a:sym typeface="Alfa Slab One"/>
            </a:endParaRPr>
          </a:p>
        </p:txBody>
      </p:sp>
      <p:sp>
        <p:nvSpPr>
          <p:cNvPr id="248" name="Google Shape;248;p25"/>
          <p:cNvSpPr/>
          <p:nvPr/>
        </p:nvSpPr>
        <p:spPr>
          <a:xfrm>
            <a:off x="1260000" y="2666075"/>
            <a:ext cx="1174800" cy="439800"/>
          </a:xfrm>
          <a:prstGeom prst="roundRect">
            <a:avLst>
              <a:gd fmla="val 16667" name="adj"/>
            </a:avLst>
          </a:prstGeom>
          <a:solidFill>
            <a:srgbClr val="A4C2F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Challenge</a:t>
            </a:r>
            <a:endParaRPr>
              <a:latin typeface="Alfa Slab One"/>
              <a:ea typeface="Alfa Slab One"/>
              <a:cs typeface="Alfa Slab One"/>
              <a:sym typeface="Alfa Slab One"/>
            </a:endParaRPr>
          </a:p>
        </p:txBody>
      </p:sp>
      <p:cxnSp>
        <p:nvCxnSpPr>
          <p:cNvPr id="249" name="Google Shape;249;p25"/>
          <p:cNvCxnSpPr>
            <a:stCxn id="240" idx="0"/>
          </p:cNvCxnSpPr>
          <p:nvPr/>
        </p:nvCxnSpPr>
        <p:spPr>
          <a:xfrm rot="10800000">
            <a:off x="2841750" y="996875"/>
            <a:ext cx="1473900" cy="928200"/>
          </a:xfrm>
          <a:prstGeom prst="straightConnector1">
            <a:avLst/>
          </a:prstGeom>
          <a:noFill/>
          <a:ln cap="flat" cmpd="sng" w="19050">
            <a:solidFill>
              <a:schemeClr val="dk2"/>
            </a:solidFill>
            <a:prstDash val="solid"/>
            <a:round/>
            <a:headEnd len="med" w="med" type="none"/>
            <a:tailEnd len="med" w="med" type="triangle"/>
          </a:ln>
        </p:spPr>
      </p:cxnSp>
      <p:cxnSp>
        <p:nvCxnSpPr>
          <p:cNvPr id="250" name="Google Shape;250;p25"/>
          <p:cNvCxnSpPr>
            <a:stCxn id="240" idx="0"/>
          </p:cNvCxnSpPr>
          <p:nvPr/>
        </p:nvCxnSpPr>
        <p:spPr>
          <a:xfrm flipH="1" rot="10800000">
            <a:off x="4315650" y="743975"/>
            <a:ext cx="1095000" cy="1181100"/>
          </a:xfrm>
          <a:prstGeom prst="straightConnector1">
            <a:avLst/>
          </a:prstGeom>
          <a:noFill/>
          <a:ln cap="flat" cmpd="sng" w="19050">
            <a:solidFill>
              <a:schemeClr val="dk2"/>
            </a:solidFill>
            <a:prstDash val="solid"/>
            <a:round/>
            <a:headEnd len="med" w="med" type="none"/>
            <a:tailEnd len="med" w="med" type="triangle"/>
          </a:ln>
        </p:spPr>
      </p:cxnSp>
      <p:cxnSp>
        <p:nvCxnSpPr>
          <p:cNvPr id="251" name="Google Shape;251;p25"/>
          <p:cNvCxnSpPr>
            <a:stCxn id="240" idx="3"/>
            <a:endCxn id="242" idx="1"/>
          </p:cNvCxnSpPr>
          <p:nvPr/>
        </p:nvCxnSpPr>
        <p:spPr>
          <a:xfrm flipH="1" rot="10800000">
            <a:off x="5203200" y="2062475"/>
            <a:ext cx="1306200" cy="119100"/>
          </a:xfrm>
          <a:prstGeom prst="straightConnector1">
            <a:avLst/>
          </a:prstGeom>
          <a:noFill/>
          <a:ln cap="flat" cmpd="sng" w="19050">
            <a:solidFill>
              <a:schemeClr val="dk2"/>
            </a:solidFill>
            <a:prstDash val="solid"/>
            <a:round/>
            <a:headEnd len="med" w="med" type="none"/>
            <a:tailEnd len="med" w="med" type="triangle"/>
          </a:ln>
        </p:spPr>
      </p:cxnSp>
      <p:cxnSp>
        <p:nvCxnSpPr>
          <p:cNvPr id="252" name="Google Shape;252;p25"/>
          <p:cNvCxnSpPr>
            <a:stCxn id="240" idx="2"/>
          </p:cNvCxnSpPr>
          <p:nvPr/>
        </p:nvCxnSpPr>
        <p:spPr>
          <a:xfrm>
            <a:off x="4315650" y="2438075"/>
            <a:ext cx="1726200" cy="830400"/>
          </a:xfrm>
          <a:prstGeom prst="straightConnector1">
            <a:avLst/>
          </a:prstGeom>
          <a:noFill/>
          <a:ln cap="flat" cmpd="sng" w="19050">
            <a:solidFill>
              <a:schemeClr val="dk2"/>
            </a:solidFill>
            <a:prstDash val="solid"/>
            <a:round/>
            <a:headEnd len="med" w="med" type="none"/>
            <a:tailEnd len="med" w="med" type="triangle"/>
          </a:ln>
        </p:spPr>
      </p:cxnSp>
      <p:cxnSp>
        <p:nvCxnSpPr>
          <p:cNvPr id="253" name="Google Shape;253;p25"/>
          <p:cNvCxnSpPr>
            <a:stCxn id="240" idx="2"/>
          </p:cNvCxnSpPr>
          <p:nvPr/>
        </p:nvCxnSpPr>
        <p:spPr>
          <a:xfrm flipH="1">
            <a:off x="2473050" y="2438075"/>
            <a:ext cx="1842600" cy="853200"/>
          </a:xfrm>
          <a:prstGeom prst="straightConnector1">
            <a:avLst/>
          </a:prstGeom>
          <a:noFill/>
          <a:ln cap="flat" cmpd="sng" w="19050">
            <a:solidFill>
              <a:schemeClr val="dk2"/>
            </a:solidFill>
            <a:prstDash val="solid"/>
            <a:round/>
            <a:headEnd len="med" w="med" type="none"/>
            <a:tailEnd len="med" w="med" type="triangle"/>
          </a:ln>
        </p:spPr>
      </p:cxnSp>
      <p:cxnSp>
        <p:nvCxnSpPr>
          <p:cNvPr id="254" name="Google Shape;254;p25"/>
          <p:cNvCxnSpPr>
            <a:stCxn id="240" idx="1"/>
            <a:endCxn id="245" idx="3"/>
          </p:cNvCxnSpPr>
          <p:nvPr/>
        </p:nvCxnSpPr>
        <p:spPr>
          <a:xfrm rot="10800000">
            <a:off x="2121900" y="2087375"/>
            <a:ext cx="1306200" cy="94200"/>
          </a:xfrm>
          <a:prstGeom prst="straightConnector1">
            <a:avLst/>
          </a:prstGeom>
          <a:noFill/>
          <a:ln cap="flat" cmpd="sng" w="19050">
            <a:solidFill>
              <a:schemeClr val="dk2"/>
            </a:solidFill>
            <a:prstDash val="solid"/>
            <a:round/>
            <a:headEnd len="med" w="med" type="none"/>
            <a:tailEnd len="med" w="med" type="triangle"/>
          </a:ln>
        </p:spPr>
      </p:cxnSp>
      <p:cxnSp>
        <p:nvCxnSpPr>
          <p:cNvPr id="255" name="Google Shape;255;p25"/>
          <p:cNvCxnSpPr>
            <a:stCxn id="245" idx="2"/>
            <a:endCxn id="247" idx="0"/>
          </p:cNvCxnSpPr>
          <p:nvPr/>
        </p:nvCxnSpPr>
        <p:spPr>
          <a:xfrm flipH="1">
            <a:off x="609800" y="2343900"/>
            <a:ext cx="624600" cy="322200"/>
          </a:xfrm>
          <a:prstGeom prst="straightConnector1">
            <a:avLst/>
          </a:prstGeom>
          <a:noFill/>
          <a:ln cap="flat" cmpd="sng" w="19050">
            <a:solidFill>
              <a:schemeClr val="dk2"/>
            </a:solidFill>
            <a:prstDash val="solid"/>
            <a:round/>
            <a:headEnd len="med" w="med" type="none"/>
            <a:tailEnd len="med" w="med" type="triangle"/>
          </a:ln>
        </p:spPr>
      </p:cxnSp>
      <p:cxnSp>
        <p:nvCxnSpPr>
          <p:cNvPr id="256" name="Google Shape;256;p25"/>
          <p:cNvCxnSpPr>
            <a:stCxn id="245" idx="2"/>
            <a:endCxn id="248" idx="0"/>
          </p:cNvCxnSpPr>
          <p:nvPr/>
        </p:nvCxnSpPr>
        <p:spPr>
          <a:xfrm>
            <a:off x="1234400" y="2343900"/>
            <a:ext cx="612900" cy="322200"/>
          </a:xfrm>
          <a:prstGeom prst="straightConnector1">
            <a:avLst/>
          </a:prstGeom>
          <a:noFill/>
          <a:ln cap="flat" cmpd="sng" w="19050">
            <a:solidFill>
              <a:schemeClr val="dk2"/>
            </a:solidFill>
            <a:prstDash val="solid"/>
            <a:round/>
            <a:headEnd len="med" w="med" type="none"/>
            <a:tailEnd len="med" w="med" type="triangle"/>
          </a:ln>
        </p:spPr>
      </p:cxnSp>
      <p:sp>
        <p:nvSpPr>
          <p:cNvPr id="257" name="Google Shape;257;p25"/>
          <p:cNvSpPr/>
          <p:nvPr/>
        </p:nvSpPr>
        <p:spPr>
          <a:xfrm>
            <a:off x="3188550" y="354800"/>
            <a:ext cx="1775100" cy="651300"/>
          </a:xfrm>
          <a:prstGeom prst="roundRect">
            <a:avLst>
              <a:gd fmla="val 16667" name="adj"/>
            </a:avLst>
          </a:prstGeom>
          <a:gradFill>
            <a:gsLst>
              <a:gs pos="0">
                <a:srgbClr val="FDECDB"/>
              </a:gs>
              <a:gs pos="100000">
                <a:srgbClr val="F0A963"/>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Cooperative Learning </a:t>
            </a:r>
            <a:endParaRPr>
              <a:latin typeface="Alfa Slab One"/>
              <a:ea typeface="Alfa Slab One"/>
              <a:cs typeface="Alfa Slab One"/>
              <a:sym typeface="Alfa Slab One"/>
            </a:endParaRPr>
          </a:p>
        </p:txBody>
      </p:sp>
      <p:sp>
        <p:nvSpPr>
          <p:cNvPr id="258" name="Google Shape;258;p25"/>
          <p:cNvSpPr/>
          <p:nvPr/>
        </p:nvSpPr>
        <p:spPr>
          <a:xfrm>
            <a:off x="6978150" y="831325"/>
            <a:ext cx="1775100" cy="651300"/>
          </a:xfrm>
          <a:prstGeom prst="roundRect">
            <a:avLst>
              <a:gd fmla="val 16667" name="adj"/>
            </a:avLst>
          </a:prstGeom>
          <a:gradFill>
            <a:gsLst>
              <a:gs pos="0">
                <a:srgbClr val="FFC002"/>
              </a:gs>
              <a:gs pos="100000">
                <a:srgbClr val="795B04"/>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Flipped Learning </a:t>
            </a:r>
            <a:endParaRPr>
              <a:latin typeface="Alfa Slab One"/>
              <a:ea typeface="Alfa Slab One"/>
              <a:cs typeface="Alfa Slab One"/>
              <a:sym typeface="Alfa Slab One"/>
            </a:endParaRPr>
          </a:p>
        </p:txBody>
      </p:sp>
      <p:sp>
        <p:nvSpPr>
          <p:cNvPr id="259" name="Google Shape;259;p25"/>
          <p:cNvSpPr/>
          <p:nvPr/>
        </p:nvSpPr>
        <p:spPr>
          <a:xfrm>
            <a:off x="4081175" y="3682725"/>
            <a:ext cx="1775100" cy="651300"/>
          </a:xfrm>
          <a:prstGeom prst="roundRect">
            <a:avLst>
              <a:gd fmla="val 16667" name="adj"/>
            </a:avLst>
          </a:prstGeom>
          <a:gradFill>
            <a:gsLst>
              <a:gs pos="0">
                <a:srgbClr val="F5D0D0"/>
              </a:gs>
              <a:gs pos="100000">
                <a:srgbClr val="D96868"/>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Mixed groups based on prior attainment</a:t>
            </a:r>
            <a:endParaRPr>
              <a:latin typeface="Alfa Slab One"/>
              <a:ea typeface="Alfa Slab One"/>
              <a:cs typeface="Alfa Slab One"/>
              <a:sym typeface="Alfa Slab One"/>
            </a:endParaRPr>
          </a:p>
        </p:txBody>
      </p:sp>
      <p:sp>
        <p:nvSpPr>
          <p:cNvPr id="260" name="Google Shape;260;p25"/>
          <p:cNvSpPr/>
          <p:nvPr/>
        </p:nvSpPr>
        <p:spPr>
          <a:xfrm>
            <a:off x="210700" y="1067825"/>
            <a:ext cx="1775100" cy="651300"/>
          </a:xfrm>
          <a:prstGeom prst="roundRect">
            <a:avLst>
              <a:gd fmla="val 16667" name="adj"/>
            </a:avLst>
          </a:prstGeom>
          <a:gradFill>
            <a:gsLst>
              <a:gs pos="0">
                <a:srgbClr val="D4E5F5"/>
              </a:gs>
              <a:gs pos="100000">
                <a:srgbClr val="70A4D5"/>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Acceleration For All</a:t>
            </a:r>
            <a:endParaRPr>
              <a:latin typeface="Alfa Slab One"/>
              <a:ea typeface="Alfa Slab One"/>
              <a:cs typeface="Alfa Slab One"/>
              <a:sym typeface="Alfa Slab One"/>
            </a:endParaRPr>
          </a:p>
        </p:txBody>
      </p:sp>
      <p:cxnSp>
        <p:nvCxnSpPr>
          <p:cNvPr id="261" name="Google Shape;261;p25"/>
          <p:cNvCxnSpPr>
            <a:stCxn id="240" idx="1"/>
          </p:cNvCxnSpPr>
          <p:nvPr/>
        </p:nvCxnSpPr>
        <p:spPr>
          <a:xfrm rot="10800000">
            <a:off x="1986000" y="1320575"/>
            <a:ext cx="1442100" cy="861000"/>
          </a:xfrm>
          <a:prstGeom prst="straightConnector1">
            <a:avLst/>
          </a:prstGeom>
          <a:noFill/>
          <a:ln cap="flat" cmpd="sng" w="19050">
            <a:solidFill>
              <a:schemeClr val="dk2"/>
            </a:solidFill>
            <a:prstDash val="solid"/>
            <a:round/>
            <a:headEnd len="med" w="med" type="none"/>
            <a:tailEnd len="med" w="med" type="triangle"/>
          </a:ln>
        </p:spPr>
      </p:cxnSp>
      <p:cxnSp>
        <p:nvCxnSpPr>
          <p:cNvPr id="262" name="Google Shape;262;p25"/>
          <p:cNvCxnSpPr>
            <a:stCxn id="240" idx="2"/>
            <a:endCxn id="259" idx="0"/>
          </p:cNvCxnSpPr>
          <p:nvPr/>
        </p:nvCxnSpPr>
        <p:spPr>
          <a:xfrm>
            <a:off x="4315650" y="2438075"/>
            <a:ext cx="653100" cy="1244700"/>
          </a:xfrm>
          <a:prstGeom prst="straightConnector1">
            <a:avLst/>
          </a:prstGeom>
          <a:noFill/>
          <a:ln cap="flat" cmpd="sng" w="9525">
            <a:solidFill>
              <a:schemeClr val="dk2"/>
            </a:solidFill>
            <a:prstDash val="solid"/>
            <a:round/>
            <a:headEnd len="med" w="med" type="none"/>
            <a:tailEnd len="med" w="med" type="triangle"/>
          </a:ln>
        </p:spPr>
      </p:cxnSp>
      <p:cxnSp>
        <p:nvCxnSpPr>
          <p:cNvPr id="263" name="Google Shape;263;p25"/>
          <p:cNvCxnSpPr>
            <a:stCxn id="240" idx="3"/>
            <a:endCxn id="258" idx="1"/>
          </p:cNvCxnSpPr>
          <p:nvPr/>
        </p:nvCxnSpPr>
        <p:spPr>
          <a:xfrm flipH="1" rot="10800000">
            <a:off x="5203200" y="1157075"/>
            <a:ext cx="1775100" cy="1024500"/>
          </a:xfrm>
          <a:prstGeom prst="straightConnector1">
            <a:avLst/>
          </a:prstGeom>
          <a:noFill/>
          <a:ln cap="flat" cmpd="sng" w="9525">
            <a:solidFill>
              <a:schemeClr val="dk2"/>
            </a:solidFill>
            <a:prstDash val="solid"/>
            <a:round/>
            <a:headEnd len="med" w="med" type="none"/>
            <a:tailEnd len="med" w="med" type="triangle"/>
          </a:ln>
        </p:spPr>
      </p:cxnSp>
      <p:cxnSp>
        <p:nvCxnSpPr>
          <p:cNvPr id="264" name="Google Shape;264;p25"/>
          <p:cNvCxnSpPr>
            <a:stCxn id="240" idx="0"/>
            <a:endCxn id="257" idx="2"/>
          </p:cNvCxnSpPr>
          <p:nvPr/>
        </p:nvCxnSpPr>
        <p:spPr>
          <a:xfrm rot="10800000">
            <a:off x="4076250" y="1006175"/>
            <a:ext cx="239400" cy="918900"/>
          </a:xfrm>
          <a:prstGeom prst="straightConnector1">
            <a:avLst/>
          </a:prstGeom>
          <a:noFill/>
          <a:ln cap="flat" cmpd="sng" w="9525">
            <a:solidFill>
              <a:schemeClr val="dk2"/>
            </a:solidFill>
            <a:prstDash val="solid"/>
            <a:round/>
            <a:headEnd len="med" w="med" type="none"/>
            <a:tailEnd len="med" w="med" type="triangle"/>
          </a:ln>
        </p:spPr>
      </p:cxnSp>
      <p:sp>
        <p:nvSpPr>
          <p:cNvPr id="265" name="Google Shape;265;p25"/>
          <p:cNvSpPr/>
          <p:nvPr/>
        </p:nvSpPr>
        <p:spPr>
          <a:xfrm>
            <a:off x="2211675" y="3718825"/>
            <a:ext cx="1775100" cy="513000"/>
          </a:xfrm>
          <a:prstGeom prst="roundRect">
            <a:avLst>
              <a:gd fmla="val 16667" name="adj"/>
            </a:avLst>
          </a:prstGeom>
          <a:gradFill>
            <a:gsLst>
              <a:gs pos="0">
                <a:srgbClr val="1077D2"/>
              </a:gs>
              <a:gs pos="100000">
                <a:srgbClr val="09315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Visible Learning</a:t>
            </a:r>
            <a:endParaRPr>
              <a:latin typeface="Alfa Slab One"/>
              <a:ea typeface="Alfa Slab One"/>
              <a:cs typeface="Alfa Slab One"/>
              <a:sym typeface="Alfa Slab One"/>
            </a:endParaRPr>
          </a:p>
        </p:txBody>
      </p:sp>
      <p:cxnSp>
        <p:nvCxnSpPr>
          <p:cNvPr id="266" name="Google Shape;266;p25"/>
          <p:cNvCxnSpPr>
            <a:endCxn id="265" idx="0"/>
          </p:cNvCxnSpPr>
          <p:nvPr/>
        </p:nvCxnSpPr>
        <p:spPr>
          <a:xfrm flipH="1">
            <a:off x="3099225" y="2438125"/>
            <a:ext cx="1216500" cy="1280700"/>
          </a:xfrm>
          <a:prstGeom prst="straightConnector1">
            <a:avLst/>
          </a:prstGeom>
          <a:noFill/>
          <a:ln cap="flat" cmpd="sng" w="9525">
            <a:solidFill>
              <a:schemeClr val="dk2"/>
            </a:solidFill>
            <a:prstDash val="solid"/>
            <a:round/>
            <a:headEnd len="med" w="med" type="none"/>
            <a:tailEnd len="med" w="med" type="triangle"/>
          </a:ln>
        </p:spPr>
      </p:cxnSp>
      <p:sp>
        <p:nvSpPr>
          <p:cNvPr id="267" name="Google Shape;267;p25"/>
          <p:cNvSpPr/>
          <p:nvPr/>
        </p:nvSpPr>
        <p:spPr>
          <a:xfrm>
            <a:off x="6736950" y="2642163"/>
            <a:ext cx="2016300" cy="513000"/>
          </a:xfrm>
          <a:prstGeom prst="roundRect">
            <a:avLst>
              <a:gd fmla="val 16667" name="adj"/>
            </a:avLst>
          </a:prstGeom>
          <a:gradFill>
            <a:gsLst>
              <a:gs pos="0">
                <a:srgbClr val="F5FF83"/>
              </a:gs>
              <a:gs pos="100000">
                <a:srgbClr val="E3F609"/>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Retrieval</a:t>
            </a:r>
            <a:r>
              <a:rPr lang="en">
                <a:latin typeface="Alfa Slab One"/>
                <a:ea typeface="Alfa Slab One"/>
                <a:cs typeface="Alfa Slab One"/>
                <a:sym typeface="Alfa Slab One"/>
              </a:rPr>
              <a:t> practice </a:t>
            </a:r>
            <a:endParaRPr>
              <a:latin typeface="Alfa Slab One"/>
              <a:ea typeface="Alfa Slab One"/>
              <a:cs typeface="Alfa Slab One"/>
              <a:sym typeface="Alfa Slab One"/>
            </a:endParaRPr>
          </a:p>
        </p:txBody>
      </p:sp>
      <p:cxnSp>
        <p:nvCxnSpPr>
          <p:cNvPr id="268" name="Google Shape;268;p25"/>
          <p:cNvCxnSpPr>
            <a:endCxn id="267" idx="1"/>
          </p:cNvCxnSpPr>
          <p:nvPr/>
        </p:nvCxnSpPr>
        <p:spPr>
          <a:xfrm>
            <a:off x="4765950" y="2340063"/>
            <a:ext cx="1971000" cy="558600"/>
          </a:xfrm>
          <a:prstGeom prst="straightConnector1">
            <a:avLst/>
          </a:prstGeom>
          <a:noFill/>
          <a:ln cap="flat" cmpd="sng" w="19050">
            <a:solidFill>
              <a:schemeClr val="dk2"/>
            </a:solidFill>
            <a:prstDash val="solid"/>
            <a:round/>
            <a:headEnd len="med" w="med" type="none"/>
            <a:tailEnd len="med" w="med" type="triangle"/>
          </a:ln>
        </p:spPr>
      </p:cxn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26"/>
          <p:cNvSpPr/>
          <p:nvPr/>
        </p:nvSpPr>
        <p:spPr>
          <a:xfrm rot="-1015">
            <a:off x="0" y="437805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Development of ‘Thinking Skills’</a:t>
            </a:r>
            <a:endParaRPr sz="3200">
              <a:solidFill>
                <a:srgbClr val="FFFEFE"/>
              </a:solidFill>
              <a:latin typeface="Alfa Slab One"/>
              <a:ea typeface="Alfa Slab One"/>
              <a:cs typeface="Alfa Slab One"/>
              <a:sym typeface="Alfa Slab One"/>
            </a:endParaRPr>
          </a:p>
        </p:txBody>
      </p:sp>
      <p:pic>
        <p:nvPicPr>
          <p:cNvPr id="274" name="Google Shape;274;p26"/>
          <p:cNvPicPr preferRelativeResize="0"/>
          <p:nvPr/>
        </p:nvPicPr>
        <p:blipFill>
          <a:blip r:embed="rId3">
            <a:alphaModFix/>
          </a:blip>
          <a:stretch>
            <a:fillRect/>
          </a:stretch>
        </p:blipFill>
        <p:spPr>
          <a:xfrm>
            <a:off x="238275" y="632200"/>
            <a:ext cx="3243426" cy="1802418"/>
          </a:xfrm>
          <a:prstGeom prst="rect">
            <a:avLst/>
          </a:prstGeom>
          <a:noFill/>
          <a:ln>
            <a:noFill/>
          </a:ln>
        </p:spPr>
      </p:pic>
      <p:sp>
        <p:nvSpPr>
          <p:cNvPr id="275" name="Google Shape;275;p26"/>
          <p:cNvSpPr/>
          <p:nvPr/>
        </p:nvSpPr>
        <p:spPr>
          <a:xfrm>
            <a:off x="879400" y="83575"/>
            <a:ext cx="1813200" cy="461100"/>
          </a:xfrm>
          <a:prstGeom prst="roundRect">
            <a:avLst>
              <a:gd fmla="val 16667" name="adj"/>
            </a:avLst>
          </a:prstGeom>
          <a:gradFill>
            <a:gsLst>
              <a:gs pos="0">
                <a:srgbClr val="F5FF83"/>
              </a:gs>
              <a:gs pos="100000">
                <a:srgbClr val="E3F609"/>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Thinking hats </a:t>
            </a:r>
            <a:endParaRPr>
              <a:latin typeface="Alfa Slab One"/>
              <a:ea typeface="Alfa Slab One"/>
              <a:cs typeface="Alfa Slab One"/>
              <a:sym typeface="Alfa Slab One"/>
            </a:endParaRPr>
          </a:p>
        </p:txBody>
      </p:sp>
      <p:sp>
        <p:nvSpPr>
          <p:cNvPr id="276" name="Google Shape;276;p26"/>
          <p:cNvSpPr/>
          <p:nvPr/>
        </p:nvSpPr>
        <p:spPr>
          <a:xfrm>
            <a:off x="6673550" y="133250"/>
            <a:ext cx="2378400" cy="633600"/>
          </a:xfrm>
          <a:prstGeom prst="roundRect">
            <a:avLst>
              <a:gd fmla="val 16667" name="adj"/>
            </a:avLst>
          </a:prstGeom>
          <a:gradFill>
            <a:gsLst>
              <a:gs pos="0">
                <a:srgbClr val="F5FF83"/>
              </a:gs>
              <a:gs pos="100000">
                <a:srgbClr val="E3F609"/>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Depth and complexity model </a:t>
            </a:r>
            <a:r>
              <a:rPr lang="en">
                <a:latin typeface="Alfa Slab One"/>
                <a:ea typeface="Alfa Slab One"/>
                <a:cs typeface="Alfa Slab One"/>
                <a:sym typeface="Alfa Slab One"/>
              </a:rPr>
              <a:t> </a:t>
            </a:r>
            <a:endParaRPr>
              <a:latin typeface="Alfa Slab One"/>
              <a:ea typeface="Alfa Slab One"/>
              <a:cs typeface="Alfa Slab One"/>
              <a:sym typeface="Alfa Slab One"/>
            </a:endParaRPr>
          </a:p>
        </p:txBody>
      </p:sp>
      <p:pic>
        <p:nvPicPr>
          <p:cNvPr id="277" name="Google Shape;277;p26"/>
          <p:cNvPicPr preferRelativeResize="0"/>
          <p:nvPr/>
        </p:nvPicPr>
        <p:blipFill>
          <a:blip r:embed="rId4">
            <a:alphaModFix/>
          </a:blip>
          <a:stretch>
            <a:fillRect/>
          </a:stretch>
        </p:blipFill>
        <p:spPr>
          <a:xfrm>
            <a:off x="3772894" y="133238"/>
            <a:ext cx="2609457" cy="1695025"/>
          </a:xfrm>
          <a:prstGeom prst="rect">
            <a:avLst/>
          </a:prstGeom>
          <a:noFill/>
          <a:ln>
            <a:noFill/>
          </a:ln>
        </p:spPr>
      </p:pic>
      <p:sp>
        <p:nvSpPr>
          <p:cNvPr id="278" name="Google Shape;278;p26"/>
          <p:cNvSpPr/>
          <p:nvPr/>
        </p:nvSpPr>
        <p:spPr>
          <a:xfrm>
            <a:off x="4290675" y="1899925"/>
            <a:ext cx="1813200" cy="461100"/>
          </a:xfrm>
          <a:prstGeom prst="roundRect">
            <a:avLst>
              <a:gd fmla="val 16667" name="adj"/>
            </a:avLst>
          </a:prstGeom>
          <a:gradFill>
            <a:gsLst>
              <a:gs pos="0">
                <a:srgbClr val="F5FF83"/>
              </a:gs>
              <a:gs pos="100000">
                <a:srgbClr val="E3F609"/>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Solo Taxonomy </a:t>
            </a:r>
            <a:r>
              <a:rPr lang="en">
                <a:latin typeface="Alfa Slab One"/>
                <a:ea typeface="Alfa Slab One"/>
                <a:cs typeface="Alfa Slab One"/>
                <a:sym typeface="Alfa Slab One"/>
              </a:rPr>
              <a:t> </a:t>
            </a:r>
            <a:endParaRPr>
              <a:latin typeface="Alfa Slab One"/>
              <a:ea typeface="Alfa Slab One"/>
              <a:cs typeface="Alfa Slab One"/>
              <a:sym typeface="Alfa Slab One"/>
            </a:endParaRPr>
          </a:p>
        </p:txBody>
      </p:sp>
      <p:pic>
        <p:nvPicPr>
          <p:cNvPr id="279" name="Google Shape;279;p26"/>
          <p:cNvPicPr preferRelativeResize="0"/>
          <p:nvPr/>
        </p:nvPicPr>
        <p:blipFill>
          <a:blip r:embed="rId5">
            <a:alphaModFix/>
          </a:blip>
          <a:stretch>
            <a:fillRect/>
          </a:stretch>
        </p:blipFill>
        <p:spPr>
          <a:xfrm>
            <a:off x="2059016" y="2486949"/>
            <a:ext cx="3048635" cy="1837449"/>
          </a:xfrm>
          <a:prstGeom prst="rect">
            <a:avLst/>
          </a:prstGeom>
          <a:noFill/>
          <a:ln>
            <a:noFill/>
          </a:ln>
        </p:spPr>
      </p:pic>
      <p:sp>
        <p:nvSpPr>
          <p:cNvPr id="280" name="Google Shape;280;p26"/>
          <p:cNvSpPr/>
          <p:nvPr/>
        </p:nvSpPr>
        <p:spPr>
          <a:xfrm>
            <a:off x="89750" y="3074475"/>
            <a:ext cx="1813200" cy="461100"/>
          </a:xfrm>
          <a:prstGeom prst="roundRect">
            <a:avLst>
              <a:gd fmla="val 16667" name="adj"/>
            </a:avLst>
          </a:prstGeom>
          <a:gradFill>
            <a:gsLst>
              <a:gs pos="0">
                <a:srgbClr val="F5FF83"/>
              </a:gs>
              <a:gs pos="100000">
                <a:srgbClr val="E3F609"/>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Bloom’s</a:t>
            </a:r>
            <a:r>
              <a:rPr lang="en">
                <a:latin typeface="Alfa Slab One"/>
                <a:ea typeface="Alfa Slab One"/>
                <a:cs typeface="Alfa Slab One"/>
                <a:sym typeface="Alfa Slab One"/>
              </a:rPr>
              <a:t> Taxonomy  </a:t>
            </a:r>
            <a:endParaRPr>
              <a:latin typeface="Alfa Slab One"/>
              <a:ea typeface="Alfa Slab One"/>
              <a:cs typeface="Alfa Slab One"/>
              <a:sym typeface="Alfa Slab One"/>
            </a:endParaRPr>
          </a:p>
        </p:txBody>
      </p:sp>
      <p:pic>
        <p:nvPicPr>
          <p:cNvPr id="281" name="Google Shape;281;p26"/>
          <p:cNvPicPr preferRelativeResize="0"/>
          <p:nvPr/>
        </p:nvPicPr>
        <p:blipFill>
          <a:blip r:embed="rId6">
            <a:alphaModFix/>
          </a:blip>
          <a:stretch>
            <a:fillRect/>
          </a:stretch>
        </p:blipFill>
        <p:spPr>
          <a:xfrm>
            <a:off x="6673550" y="854047"/>
            <a:ext cx="2378300" cy="343541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27"/>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Cross Curricular Areas</a:t>
            </a:r>
            <a:endParaRPr sz="3200">
              <a:solidFill>
                <a:srgbClr val="FFFEFE"/>
              </a:solidFill>
              <a:latin typeface="Alfa Slab One"/>
              <a:ea typeface="Alfa Slab One"/>
              <a:cs typeface="Alfa Slab One"/>
              <a:sym typeface="Alfa Slab One"/>
            </a:endParaRPr>
          </a:p>
        </p:txBody>
      </p:sp>
      <p:sp>
        <p:nvSpPr>
          <p:cNvPr id="287" name="Google Shape;287;p27"/>
          <p:cNvSpPr/>
          <p:nvPr/>
        </p:nvSpPr>
        <p:spPr>
          <a:xfrm>
            <a:off x="287275" y="114500"/>
            <a:ext cx="2809200" cy="42015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Digital Competence</a:t>
            </a:r>
            <a:endParaRPr>
              <a:latin typeface="Alfa Slab One"/>
              <a:ea typeface="Alfa Slab One"/>
              <a:cs typeface="Alfa Slab One"/>
              <a:sym typeface="Alfa Slab One"/>
            </a:endParaRPr>
          </a:p>
          <a:p>
            <a:pPr indent="0" lvl="0" marL="0" rtl="0" algn="ctr">
              <a:spcBef>
                <a:spcPts val="0"/>
              </a:spcBef>
              <a:spcAft>
                <a:spcPts val="0"/>
              </a:spcAft>
              <a:buNone/>
            </a:pPr>
            <a:r>
              <a:t/>
            </a:r>
            <a:endParaRPr>
              <a:latin typeface="Alfa Slab One"/>
              <a:ea typeface="Alfa Slab One"/>
              <a:cs typeface="Alfa Slab One"/>
              <a:sym typeface="Alfa Slab One"/>
            </a:endParaRPr>
          </a:p>
          <a:p>
            <a:pPr indent="0" lvl="0" marL="0" rtl="0" algn="ctr">
              <a:spcBef>
                <a:spcPts val="0"/>
              </a:spcBef>
              <a:spcAft>
                <a:spcPts val="0"/>
              </a:spcAft>
              <a:buNone/>
            </a:pPr>
            <a:r>
              <a:rPr lang="en" sz="1100">
                <a:solidFill>
                  <a:schemeClr val="dk1"/>
                </a:solidFill>
                <a:latin typeface="Alfa Slab One"/>
                <a:ea typeface="Alfa Slab One"/>
                <a:cs typeface="Alfa Slab One"/>
                <a:sym typeface="Alfa Slab One"/>
              </a:rPr>
              <a:t>Digital Citizenship refers to the ability to engage positively, critically and competently in the digital environment, drawing on the skills of effective communication and creation, to practice forms of social participation that are respectful of human rights and dignity through the responsible use of technology.</a:t>
            </a:r>
            <a:endParaRPr sz="1100">
              <a:solidFill>
                <a:schemeClr val="dk1"/>
              </a:solidFill>
              <a:latin typeface="Alfa Slab One"/>
              <a:ea typeface="Alfa Slab One"/>
              <a:cs typeface="Alfa Slab One"/>
              <a:sym typeface="Alfa Slab One"/>
            </a:endParaRPr>
          </a:p>
          <a:p>
            <a:pPr indent="0" lvl="0" marL="0" rtl="0" algn="ctr">
              <a:spcBef>
                <a:spcPts val="0"/>
              </a:spcBef>
              <a:spcAft>
                <a:spcPts val="0"/>
              </a:spcAft>
              <a:buClr>
                <a:schemeClr val="dk1"/>
              </a:buClr>
              <a:buSzPts val="1100"/>
              <a:buFont typeface="Arial"/>
              <a:buNone/>
            </a:pPr>
            <a:r>
              <a:rPr lang="en" sz="1100">
                <a:solidFill>
                  <a:schemeClr val="dk1"/>
                </a:solidFill>
                <a:latin typeface="Alfa Slab One"/>
                <a:ea typeface="Alfa Slab One"/>
                <a:cs typeface="Alfa Slab One"/>
                <a:sym typeface="Alfa Slab One"/>
              </a:rPr>
              <a:t>Through the digital competence framework, pupils’ digital skills will be utilised across the curriculum, ensuring they are developing the appropriate skills across many different areas of learning. </a:t>
            </a:r>
            <a:endParaRPr sz="1100">
              <a:solidFill>
                <a:schemeClr val="dk1"/>
              </a:solidFill>
              <a:latin typeface="Alfa Slab One"/>
              <a:ea typeface="Alfa Slab One"/>
              <a:cs typeface="Alfa Slab One"/>
              <a:sym typeface="Alfa Slab One"/>
            </a:endParaRPr>
          </a:p>
        </p:txBody>
      </p:sp>
      <p:sp>
        <p:nvSpPr>
          <p:cNvPr id="288" name="Google Shape;288;p27"/>
          <p:cNvSpPr/>
          <p:nvPr/>
        </p:nvSpPr>
        <p:spPr>
          <a:xfrm>
            <a:off x="3167400" y="114500"/>
            <a:ext cx="2809200" cy="42015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Numeracy</a:t>
            </a:r>
            <a:endParaRPr>
              <a:latin typeface="Alfa Slab One"/>
              <a:ea typeface="Alfa Slab One"/>
              <a:cs typeface="Alfa Slab One"/>
              <a:sym typeface="Alfa Slab One"/>
            </a:endParaRPr>
          </a:p>
          <a:p>
            <a:pPr indent="0" lvl="0" marL="0" rtl="0" algn="ctr">
              <a:spcBef>
                <a:spcPts val="0"/>
              </a:spcBef>
              <a:spcAft>
                <a:spcPts val="0"/>
              </a:spcAft>
              <a:buNone/>
            </a:pPr>
            <a:r>
              <a:t/>
            </a:r>
            <a:endParaRPr>
              <a:latin typeface="Alfa Slab One"/>
              <a:ea typeface="Alfa Slab One"/>
              <a:cs typeface="Alfa Slab One"/>
              <a:sym typeface="Alfa Slab One"/>
            </a:endParaRPr>
          </a:p>
          <a:p>
            <a:pPr indent="0" lvl="0" marL="0" rtl="0" algn="ctr">
              <a:spcBef>
                <a:spcPts val="0"/>
              </a:spcBef>
              <a:spcAft>
                <a:spcPts val="0"/>
              </a:spcAft>
              <a:buNone/>
            </a:pPr>
            <a:r>
              <a:rPr lang="en" sz="1200">
                <a:latin typeface="Alfa Slab One"/>
                <a:ea typeface="Alfa Slab One"/>
                <a:cs typeface="Alfa Slab One"/>
                <a:sym typeface="Alfa Slab One"/>
              </a:rPr>
              <a:t>Numeracy across the curriculum is at the core of our planning.  We provide pupils with authentic and engaging learning opportunities which enable them to apply their mathematical skills independently and </a:t>
            </a:r>
            <a:r>
              <a:rPr lang="en" sz="1200">
                <a:solidFill>
                  <a:schemeClr val="dk1"/>
                </a:solidFill>
                <a:latin typeface="Alfa Slab One"/>
                <a:ea typeface="Alfa Slab One"/>
                <a:cs typeface="Alfa Slab One"/>
                <a:sym typeface="Alfa Slab One"/>
              </a:rPr>
              <a:t>purposefully. Pupils are </a:t>
            </a:r>
            <a:r>
              <a:rPr lang="en" sz="1200">
                <a:latin typeface="Alfa Slab One"/>
                <a:ea typeface="Alfa Slab One"/>
                <a:cs typeface="Alfa Slab One"/>
                <a:sym typeface="Alfa Slab One"/>
              </a:rPr>
              <a:t>encouraged to choose their own level of challenge so they can succeed and develop mathematical </a:t>
            </a:r>
            <a:r>
              <a:rPr lang="en" sz="1200">
                <a:latin typeface="Alfa Slab One"/>
                <a:ea typeface="Alfa Slab One"/>
                <a:cs typeface="Alfa Slab One"/>
                <a:sym typeface="Alfa Slab One"/>
              </a:rPr>
              <a:t>resilience, collaborate with their peers and establish real life connections so that mathematical concepts can be built on and deepened.</a:t>
            </a:r>
            <a:endParaRPr sz="1200">
              <a:latin typeface="Alfa Slab One"/>
              <a:ea typeface="Alfa Slab One"/>
              <a:cs typeface="Alfa Slab One"/>
              <a:sym typeface="Alfa Slab One"/>
            </a:endParaRPr>
          </a:p>
        </p:txBody>
      </p:sp>
      <p:sp>
        <p:nvSpPr>
          <p:cNvPr id="289" name="Google Shape;289;p27"/>
          <p:cNvSpPr/>
          <p:nvPr/>
        </p:nvSpPr>
        <p:spPr>
          <a:xfrm>
            <a:off x="6047525" y="114500"/>
            <a:ext cx="2809200" cy="42015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Literacy</a:t>
            </a:r>
            <a:endParaRPr>
              <a:latin typeface="Alfa Slab One"/>
              <a:ea typeface="Alfa Slab One"/>
              <a:cs typeface="Alfa Slab One"/>
              <a:sym typeface="Alfa Slab One"/>
            </a:endParaRPr>
          </a:p>
          <a:p>
            <a:pPr indent="0" lvl="0" marL="0" rtl="0" algn="ctr">
              <a:spcBef>
                <a:spcPts val="0"/>
              </a:spcBef>
              <a:spcAft>
                <a:spcPts val="0"/>
              </a:spcAft>
              <a:buNone/>
            </a:pPr>
            <a:r>
              <a:t/>
            </a:r>
            <a:endParaRPr>
              <a:latin typeface="Alfa Slab One"/>
              <a:ea typeface="Alfa Slab One"/>
              <a:cs typeface="Alfa Slab One"/>
              <a:sym typeface="Alfa Slab One"/>
            </a:endParaRPr>
          </a:p>
          <a:p>
            <a:pPr indent="0" lvl="0" marL="0" rtl="0" algn="l">
              <a:spcBef>
                <a:spcPts val="0"/>
              </a:spcBef>
              <a:spcAft>
                <a:spcPts val="0"/>
              </a:spcAft>
              <a:buNone/>
            </a:pPr>
            <a:r>
              <a:rPr lang="en" sz="1300">
                <a:latin typeface="Alfa Slab One"/>
                <a:ea typeface="Alfa Slab One"/>
                <a:cs typeface="Alfa Slab One"/>
                <a:sym typeface="Alfa Slab One"/>
              </a:rPr>
              <a:t>Literacy skills are developed through all areas of learning and experience. Literacy enables learners to read subject information and enables pupils to write in order to demonstrate an understanding of their learning. Children are encouraged to select their differentiated level of challenge.  Through a cross curricular approach, Literacy skills are developed in an authentic and creative way.</a:t>
            </a:r>
            <a:endParaRPr sz="1300">
              <a:latin typeface="Alfa Slab One"/>
              <a:ea typeface="Alfa Slab One"/>
              <a:cs typeface="Alfa Slab One"/>
              <a:sym typeface="Alfa Slab One"/>
            </a:endParaRPr>
          </a:p>
          <a:p>
            <a:pPr indent="0" lvl="0" marL="0" rtl="0" algn="l">
              <a:spcBef>
                <a:spcPts val="0"/>
              </a:spcBef>
              <a:spcAft>
                <a:spcPts val="0"/>
              </a:spcAft>
              <a:buNone/>
            </a:pPr>
            <a:r>
              <a:t/>
            </a:r>
            <a:endParaRPr>
              <a:latin typeface="Alfa Slab One"/>
              <a:ea typeface="Alfa Slab One"/>
              <a:cs typeface="Alfa Slab One"/>
              <a:sym typeface="Alfa Slab One"/>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28"/>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2400">
                <a:solidFill>
                  <a:srgbClr val="FFFEFE"/>
                </a:solidFill>
                <a:latin typeface="Alfa Slab One"/>
                <a:ea typeface="Alfa Slab One"/>
                <a:cs typeface="Alfa Slab One"/>
                <a:sym typeface="Alfa Slab One"/>
              </a:rPr>
              <a:t>Understanding By Design: </a:t>
            </a:r>
            <a:endParaRPr sz="2400">
              <a:solidFill>
                <a:srgbClr val="FFFEFE"/>
              </a:solidFill>
              <a:latin typeface="Alfa Slab One"/>
              <a:ea typeface="Alfa Slab One"/>
              <a:cs typeface="Alfa Slab One"/>
              <a:sym typeface="Alfa Slab One"/>
            </a:endParaRPr>
          </a:p>
          <a:p>
            <a:pPr indent="0" lvl="0" marL="0" rtl="0" algn="ctr">
              <a:spcBef>
                <a:spcPts val="0"/>
              </a:spcBef>
              <a:spcAft>
                <a:spcPts val="0"/>
              </a:spcAft>
              <a:buNone/>
            </a:pPr>
            <a:r>
              <a:rPr lang="en" sz="2400">
                <a:solidFill>
                  <a:srgbClr val="FFFEFE"/>
                </a:solidFill>
                <a:latin typeface="Alfa Slab One"/>
                <a:ea typeface="Alfa Slab One"/>
                <a:cs typeface="Alfa Slab One"/>
                <a:sym typeface="Alfa Slab One"/>
              </a:rPr>
              <a:t>A Whole School Approach to Curriculum Design</a:t>
            </a:r>
            <a:endParaRPr sz="2300">
              <a:solidFill>
                <a:srgbClr val="FFFEFE"/>
              </a:solidFill>
              <a:latin typeface="Alfa Slab One"/>
              <a:ea typeface="Alfa Slab One"/>
              <a:cs typeface="Alfa Slab One"/>
              <a:sym typeface="Alfa Slab One"/>
            </a:endParaRPr>
          </a:p>
        </p:txBody>
      </p:sp>
      <p:sp>
        <p:nvSpPr>
          <p:cNvPr id="295" name="Google Shape;295;p28"/>
          <p:cNvSpPr/>
          <p:nvPr/>
        </p:nvSpPr>
        <p:spPr>
          <a:xfrm>
            <a:off x="160200" y="155250"/>
            <a:ext cx="5153400" cy="3044700"/>
          </a:xfrm>
          <a:prstGeom prst="roundRect">
            <a:avLst>
              <a:gd fmla="val 16667" name="adj"/>
            </a:avLst>
          </a:prstGeom>
          <a:solidFill>
            <a:srgbClr val="00FFFF">
              <a:alpha val="45510"/>
            </a:srgbClr>
          </a:solidFill>
          <a:ln cap="flat" cmpd="sng" w="38100">
            <a:solidFill>
              <a:srgbClr val="0000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sz="1100" u="sng">
                <a:solidFill>
                  <a:schemeClr val="dk1"/>
                </a:solidFill>
                <a:latin typeface="Alfa Slab One"/>
                <a:ea typeface="Alfa Slab One"/>
                <a:cs typeface="Alfa Slab One"/>
                <a:sym typeface="Alfa Slab One"/>
              </a:rPr>
              <a:t>Introducing ‘Understanding by Design’:</a:t>
            </a:r>
            <a:endParaRPr b="1" sz="1100" u="sng">
              <a:solidFill>
                <a:schemeClr val="dk1"/>
              </a:solidFill>
              <a:latin typeface="Alfa Slab One"/>
              <a:ea typeface="Alfa Slab One"/>
              <a:cs typeface="Alfa Slab One"/>
              <a:sym typeface="Alfa Slab One"/>
            </a:endParaRPr>
          </a:p>
          <a:p>
            <a:pPr indent="0" lvl="0" marL="457200" rtl="0" algn="l">
              <a:spcBef>
                <a:spcPts val="0"/>
              </a:spcBef>
              <a:spcAft>
                <a:spcPts val="0"/>
              </a:spcAft>
              <a:buClr>
                <a:schemeClr val="dk1"/>
              </a:buClr>
              <a:buSzPts val="1100"/>
              <a:buFont typeface="Arial"/>
              <a:buNone/>
            </a:pPr>
            <a:r>
              <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Pilot project - extensive training from WAG with other schools across Wales to develop the approach</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Understanding by Design is a concept and book written by Grant Wiggins and Jay McTighe that offers a framework for designing curriculum and content units called “Backward Design.”</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Research quotes: </a:t>
            </a:r>
            <a:endParaRPr sz="800">
              <a:solidFill>
                <a:schemeClr val="dk1"/>
              </a:solidFill>
              <a:latin typeface="Alfa Slab One"/>
              <a:ea typeface="Alfa Slab One"/>
              <a:cs typeface="Alfa Slab One"/>
              <a:sym typeface="Alfa Slab One"/>
            </a:endParaRPr>
          </a:p>
          <a:p>
            <a:pPr indent="-279400" lvl="1" marL="9144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“The backward design framework suggests that instructors should consider these overarching learning goals and how students will be assessed prior to consideration of how to teach the content. “ </a:t>
            </a:r>
            <a:endParaRPr sz="800">
              <a:solidFill>
                <a:schemeClr val="dk1"/>
              </a:solidFill>
              <a:latin typeface="Alfa Slab One"/>
              <a:ea typeface="Alfa Slab One"/>
              <a:cs typeface="Alfa Slab One"/>
              <a:sym typeface="Alfa Slab One"/>
            </a:endParaRPr>
          </a:p>
          <a:p>
            <a:pPr indent="-279400" lvl="1" marL="9144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“Curriculum should lay out the most effective ways of achieving specific results… in short, the best designs derive backward from the learnings sought.”</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rgbClr val="FF0000"/>
                </a:solidFill>
                <a:latin typeface="Alfa Slab One"/>
                <a:ea typeface="Alfa Slab One"/>
                <a:cs typeface="Alfa Slab One"/>
                <a:sym typeface="Alfa Slab One"/>
              </a:rPr>
              <a:t>We identified how PDCS could use the concept as a bespoke Curriculum Planning Tool</a:t>
            </a:r>
            <a:r>
              <a:rPr lang="en" sz="800">
                <a:solidFill>
                  <a:schemeClr val="dk1"/>
                </a:solidFill>
                <a:latin typeface="Alfa Slab One"/>
                <a:ea typeface="Alfa Slab One"/>
                <a:cs typeface="Alfa Slab One"/>
                <a:sym typeface="Alfa Slab One"/>
              </a:rPr>
              <a:t>:  Mid term planning for whole school topics</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Purpose is </a:t>
            </a:r>
            <a:r>
              <a:rPr lang="en" sz="800">
                <a:solidFill>
                  <a:srgbClr val="FF00FF"/>
                </a:solidFill>
                <a:latin typeface="Alfa Slab One"/>
                <a:ea typeface="Alfa Slab One"/>
                <a:cs typeface="Alfa Slab One"/>
                <a:sym typeface="Alfa Slab One"/>
              </a:rPr>
              <a:t>to evidence spiral curriculum, coverage, progression across the school</a:t>
            </a:r>
            <a:endParaRPr sz="800">
              <a:solidFill>
                <a:srgbClr val="FF00FF"/>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Created bespoke template document to trial and develop</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Staff training to introduce the template and to explain the process.</a:t>
            </a:r>
            <a:endParaRPr/>
          </a:p>
        </p:txBody>
      </p:sp>
      <p:sp>
        <p:nvSpPr>
          <p:cNvPr id="296" name="Google Shape;296;p28"/>
          <p:cNvSpPr/>
          <p:nvPr/>
        </p:nvSpPr>
        <p:spPr>
          <a:xfrm>
            <a:off x="5446500" y="399125"/>
            <a:ext cx="3532500" cy="2091300"/>
          </a:xfrm>
          <a:prstGeom prst="roundRect">
            <a:avLst>
              <a:gd fmla="val 16667" name="adj"/>
            </a:avLst>
          </a:prstGeom>
          <a:solidFill>
            <a:srgbClr val="64E268">
              <a:alpha val="36520"/>
            </a:srgbClr>
          </a:solidFill>
          <a:ln cap="flat" cmpd="sng" w="38100">
            <a:solidFill>
              <a:srgbClr val="0B714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100" u="sng">
                <a:solidFill>
                  <a:schemeClr val="dk1"/>
                </a:solidFill>
                <a:latin typeface="Alfa Slab One"/>
                <a:ea typeface="Alfa Slab One"/>
                <a:cs typeface="Alfa Slab One"/>
                <a:sym typeface="Alfa Slab One"/>
              </a:rPr>
              <a:t>Impact &amp; Feedback:</a:t>
            </a:r>
            <a:endParaRPr b="1" sz="1100" u="sng">
              <a:solidFill>
                <a:schemeClr val="dk1"/>
              </a:solidFill>
              <a:latin typeface="Alfa Slab One"/>
              <a:ea typeface="Alfa Slab One"/>
              <a:cs typeface="Alfa Slab One"/>
              <a:sym typeface="Alfa Slab One"/>
            </a:endParaRPr>
          </a:p>
          <a:p>
            <a:pPr indent="0" lvl="0" marL="0" rtl="0" algn="ctr">
              <a:spcBef>
                <a:spcPts val="0"/>
              </a:spcBef>
              <a:spcAft>
                <a:spcPts val="0"/>
              </a:spcAft>
              <a:buClr>
                <a:schemeClr val="dk1"/>
              </a:buClr>
              <a:buSzPts val="1100"/>
              <a:buFont typeface="Arial"/>
              <a:buNone/>
            </a:pPr>
            <a:r>
              <a:t/>
            </a:r>
            <a:endParaRPr b="1" sz="1100" u="sng">
              <a:solidFill>
                <a:schemeClr val="dk1"/>
              </a:solidFill>
              <a:latin typeface="Alfa Slab One"/>
              <a:ea typeface="Alfa Slab One"/>
              <a:cs typeface="Alfa Slab One"/>
              <a:sym typeface="Alfa Slab One"/>
            </a:endParaRPr>
          </a:p>
          <a:p>
            <a:pPr indent="0" lvl="0" marL="0" rtl="0" algn="l">
              <a:spcBef>
                <a:spcPts val="0"/>
              </a:spcBef>
              <a:spcAft>
                <a:spcPts val="0"/>
              </a:spcAft>
              <a:buNone/>
            </a:pPr>
            <a:r>
              <a:rPr lang="en" sz="800">
                <a:solidFill>
                  <a:schemeClr val="dk1"/>
                </a:solidFill>
                <a:latin typeface="Alfa Slab One"/>
                <a:ea typeface="Alfa Slab One"/>
                <a:cs typeface="Alfa Slab One"/>
                <a:sym typeface="Alfa Slab One"/>
              </a:rPr>
              <a:t>Following the introduction in Summer term 2023, we held a staff meeting to review the template and discuss the success of the curriculum design tool:</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Positive feedback from staff</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Document shows clear progress across the school</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Evidence of Spiral curriculum</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Whole school cohesive approach</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Coverage across AoLEs, LNF and RVE  skills and progression</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Mid-term planning</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Clear overview of topic across the school</a:t>
            </a:r>
            <a:endParaRPr sz="800">
              <a:solidFill>
                <a:schemeClr val="dk1"/>
              </a:solidFill>
              <a:latin typeface="Alfa Slab One"/>
              <a:ea typeface="Alfa Slab One"/>
              <a:cs typeface="Alfa Slab One"/>
              <a:sym typeface="Alfa Slab One"/>
            </a:endParaRPr>
          </a:p>
        </p:txBody>
      </p:sp>
      <p:pic>
        <p:nvPicPr>
          <p:cNvPr id="297" name="Google Shape;297;p28"/>
          <p:cNvPicPr preferRelativeResize="0"/>
          <p:nvPr/>
        </p:nvPicPr>
        <p:blipFill>
          <a:blip r:embed="rId3">
            <a:alphaModFix/>
          </a:blip>
          <a:stretch>
            <a:fillRect/>
          </a:stretch>
        </p:blipFill>
        <p:spPr>
          <a:xfrm>
            <a:off x="557250" y="3017438"/>
            <a:ext cx="993001" cy="1306938"/>
          </a:xfrm>
          <a:prstGeom prst="rect">
            <a:avLst/>
          </a:prstGeom>
          <a:noFill/>
          <a:ln>
            <a:noFill/>
          </a:ln>
        </p:spPr>
      </p:pic>
      <p:pic>
        <p:nvPicPr>
          <p:cNvPr id="298" name="Google Shape;298;p28"/>
          <p:cNvPicPr preferRelativeResize="0"/>
          <p:nvPr/>
        </p:nvPicPr>
        <p:blipFill>
          <a:blip r:embed="rId4">
            <a:alphaModFix/>
          </a:blip>
          <a:stretch>
            <a:fillRect/>
          </a:stretch>
        </p:blipFill>
        <p:spPr>
          <a:xfrm>
            <a:off x="1701548" y="3026187"/>
            <a:ext cx="993000" cy="1305696"/>
          </a:xfrm>
          <a:prstGeom prst="rect">
            <a:avLst/>
          </a:prstGeom>
          <a:noFill/>
          <a:ln>
            <a:noFill/>
          </a:ln>
        </p:spPr>
      </p:pic>
      <p:pic>
        <p:nvPicPr>
          <p:cNvPr id="299" name="Google Shape;299;p28"/>
          <p:cNvPicPr preferRelativeResize="0"/>
          <p:nvPr/>
        </p:nvPicPr>
        <p:blipFill>
          <a:blip r:embed="rId5">
            <a:alphaModFix/>
          </a:blip>
          <a:stretch>
            <a:fillRect/>
          </a:stretch>
        </p:blipFill>
        <p:spPr>
          <a:xfrm>
            <a:off x="2845850" y="3025575"/>
            <a:ext cx="993000" cy="1298861"/>
          </a:xfrm>
          <a:prstGeom prst="rect">
            <a:avLst/>
          </a:prstGeom>
          <a:noFill/>
          <a:ln>
            <a:noFill/>
          </a:ln>
        </p:spPr>
      </p:pic>
      <p:pic>
        <p:nvPicPr>
          <p:cNvPr id="300" name="Google Shape;300;p28"/>
          <p:cNvPicPr preferRelativeResize="0"/>
          <p:nvPr/>
        </p:nvPicPr>
        <p:blipFill>
          <a:blip r:embed="rId6">
            <a:alphaModFix/>
          </a:blip>
          <a:stretch>
            <a:fillRect/>
          </a:stretch>
        </p:blipFill>
        <p:spPr>
          <a:xfrm>
            <a:off x="3968009" y="3025575"/>
            <a:ext cx="993000" cy="1290683"/>
          </a:xfrm>
          <a:prstGeom prst="rect">
            <a:avLst/>
          </a:prstGeom>
          <a:noFill/>
          <a:ln>
            <a:noFill/>
          </a:ln>
        </p:spPr>
      </p:pic>
      <p:sp>
        <p:nvSpPr>
          <p:cNvPr id="301" name="Google Shape;301;p28"/>
          <p:cNvSpPr/>
          <p:nvPr/>
        </p:nvSpPr>
        <p:spPr>
          <a:xfrm>
            <a:off x="5446500" y="2677525"/>
            <a:ext cx="3532500" cy="1367100"/>
          </a:xfrm>
          <a:prstGeom prst="roundRect">
            <a:avLst>
              <a:gd fmla="val 16667" name="adj"/>
            </a:avLst>
          </a:prstGeom>
          <a:solidFill>
            <a:srgbClr val="9900FF">
              <a:alpha val="33330"/>
            </a:srgbClr>
          </a:solidFill>
          <a:ln cap="flat" cmpd="sng" w="38100">
            <a:solidFill>
              <a:srgbClr val="9900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100" u="sng">
                <a:solidFill>
                  <a:schemeClr val="dk1"/>
                </a:solidFill>
                <a:latin typeface="Alfa Slab One"/>
                <a:ea typeface="Alfa Slab One"/>
                <a:cs typeface="Alfa Slab One"/>
                <a:sym typeface="Alfa Slab One"/>
              </a:rPr>
              <a:t>Ways Forward:</a:t>
            </a:r>
            <a:endParaRPr b="1" sz="1100" u="sng">
              <a:solidFill>
                <a:schemeClr val="dk1"/>
              </a:solidFill>
              <a:latin typeface="Alfa Slab One"/>
              <a:ea typeface="Alfa Slab One"/>
              <a:cs typeface="Alfa Slab One"/>
              <a:sym typeface="Alfa Slab One"/>
            </a:endParaRPr>
          </a:p>
          <a:p>
            <a:pPr indent="0" lvl="0" marL="0" rtl="0" algn="ctr">
              <a:spcBef>
                <a:spcPts val="0"/>
              </a:spcBef>
              <a:spcAft>
                <a:spcPts val="0"/>
              </a:spcAft>
              <a:buNone/>
            </a:pPr>
            <a:r>
              <a:t/>
            </a:r>
            <a:endParaRPr b="1" sz="1100" u="sng">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Clear performance tasks – develop staff understanding of effective performance tasks as assessment tools (as part of a ‘photo album’ of evidence.</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Clarity on how to write ‘Effective Questions’.</a:t>
            </a:r>
            <a:endParaRPr sz="800">
              <a:solidFill>
                <a:schemeClr val="dk1"/>
              </a:solidFill>
              <a:latin typeface="Alfa Slab One"/>
              <a:ea typeface="Alfa Slab One"/>
              <a:cs typeface="Alfa Slab One"/>
              <a:sym typeface="Alfa Slab One"/>
            </a:endParaRPr>
          </a:p>
          <a:p>
            <a:pPr indent="-279400" lvl="0" marL="457200" rtl="0" algn="l">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Develop Progression rubrics to support clear assessment.</a:t>
            </a:r>
            <a:endParaRPr sz="800">
              <a:solidFill>
                <a:schemeClr val="dk1"/>
              </a:solidFill>
              <a:latin typeface="Alfa Slab One"/>
              <a:ea typeface="Alfa Slab One"/>
              <a:cs typeface="Alfa Slab One"/>
              <a:sym typeface="Alfa Slab One"/>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29"/>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What Matters Statements</a:t>
            </a:r>
            <a:r>
              <a:rPr lang="en" sz="3300">
                <a:solidFill>
                  <a:srgbClr val="FFFEFE"/>
                </a:solidFill>
                <a:latin typeface="Alfa Slab One"/>
                <a:ea typeface="Alfa Slab One"/>
                <a:cs typeface="Alfa Slab One"/>
                <a:sym typeface="Alfa Slab One"/>
              </a:rPr>
              <a:t> </a:t>
            </a:r>
            <a:endParaRPr sz="3200">
              <a:solidFill>
                <a:srgbClr val="FFFEFE"/>
              </a:solidFill>
              <a:latin typeface="Alfa Slab One"/>
              <a:ea typeface="Alfa Slab One"/>
              <a:cs typeface="Alfa Slab One"/>
              <a:sym typeface="Alfa Slab One"/>
            </a:endParaRPr>
          </a:p>
        </p:txBody>
      </p:sp>
      <p:pic>
        <p:nvPicPr>
          <p:cNvPr id="307" name="Google Shape;307;p29"/>
          <p:cNvPicPr preferRelativeResize="0"/>
          <p:nvPr/>
        </p:nvPicPr>
        <p:blipFill>
          <a:blip r:embed="rId3">
            <a:alphaModFix/>
          </a:blip>
          <a:stretch>
            <a:fillRect/>
          </a:stretch>
        </p:blipFill>
        <p:spPr>
          <a:xfrm>
            <a:off x="149725" y="80650"/>
            <a:ext cx="7374225" cy="42229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1" name="Shape 311"/>
        <p:cNvGrpSpPr/>
        <p:nvPr/>
      </p:nvGrpSpPr>
      <p:grpSpPr>
        <a:xfrm>
          <a:off x="0" y="0"/>
          <a:ext cx="0" cy="0"/>
          <a:chOff x="0" y="0"/>
          <a:chExt cx="0" cy="0"/>
        </a:xfrm>
      </p:grpSpPr>
      <p:sp>
        <p:nvSpPr>
          <p:cNvPr id="312" name="Google Shape;312;p30"/>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100">
                <a:solidFill>
                  <a:srgbClr val="FFFEFE"/>
                </a:solidFill>
                <a:latin typeface="Alfa Slab One"/>
                <a:ea typeface="Alfa Slab One"/>
                <a:cs typeface="Alfa Slab One"/>
                <a:sym typeface="Alfa Slab One"/>
              </a:rPr>
              <a:t>Authentic Learning Experiences</a:t>
            </a:r>
            <a:r>
              <a:rPr lang="en" sz="4100">
                <a:solidFill>
                  <a:srgbClr val="FFFEFE"/>
                </a:solidFill>
                <a:latin typeface="Alfa Slab One"/>
                <a:ea typeface="Alfa Slab One"/>
                <a:cs typeface="Alfa Slab One"/>
                <a:sym typeface="Alfa Slab One"/>
              </a:rPr>
              <a:t> </a:t>
            </a:r>
            <a:endParaRPr sz="4100">
              <a:solidFill>
                <a:srgbClr val="FFFEFE"/>
              </a:solidFill>
              <a:latin typeface="Alfa Slab One"/>
              <a:ea typeface="Alfa Slab One"/>
              <a:cs typeface="Alfa Slab One"/>
              <a:sym typeface="Alfa Slab One"/>
            </a:endParaRPr>
          </a:p>
        </p:txBody>
      </p:sp>
      <p:sp>
        <p:nvSpPr>
          <p:cNvPr id="313" name="Google Shape;313;p30"/>
          <p:cNvSpPr txBox="1"/>
          <p:nvPr/>
        </p:nvSpPr>
        <p:spPr>
          <a:xfrm>
            <a:off x="0" y="0"/>
            <a:ext cx="3828600" cy="39804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200">
                <a:latin typeface="Alfa Slab One"/>
                <a:ea typeface="Alfa Slab One"/>
                <a:cs typeface="Alfa Slab One"/>
                <a:sym typeface="Alfa Slab One"/>
              </a:rPr>
              <a:t>In 2019, we recognised that as we prepared for Curriculum For Wales, we needed to ensure that we were providing experiences for our pupils were authentic. </a:t>
            </a:r>
            <a:endParaRPr sz="1200">
              <a:latin typeface="Alfa Slab One"/>
              <a:ea typeface="Alfa Slab One"/>
              <a:cs typeface="Alfa Slab One"/>
              <a:sym typeface="Alfa Slab One"/>
            </a:endParaRPr>
          </a:p>
          <a:p>
            <a:pPr indent="0" lvl="0" marL="0" rtl="0" algn="ctr">
              <a:lnSpc>
                <a:spcPct val="115000"/>
              </a:lnSpc>
              <a:spcBef>
                <a:spcPts val="0"/>
              </a:spcBef>
              <a:spcAft>
                <a:spcPts val="0"/>
              </a:spcAft>
              <a:buNone/>
            </a:pPr>
            <a:r>
              <a:t/>
            </a:r>
            <a:endParaRPr sz="1200">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200">
                <a:latin typeface="Alfa Slab One"/>
                <a:ea typeface="Alfa Slab One"/>
                <a:cs typeface="Alfa Slab One"/>
                <a:sym typeface="Alfa Slab One"/>
              </a:rPr>
              <a:t>Monitoring exercises and learning walks revealed that </a:t>
            </a:r>
            <a:r>
              <a:rPr lang="en" sz="1200">
                <a:latin typeface="Alfa Slab One"/>
                <a:ea typeface="Alfa Slab One"/>
                <a:cs typeface="Alfa Slab One"/>
                <a:sym typeface="Alfa Slab One"/>
              </a:rPr>
              <a:t>recycling</a:t>
            </a:r>
            <a:r>
              <a:rPr lang="en" sz="1200">
                <a:latin typeface="Alfa Slab One"/>
                <a:ea typeface="Alfa Slab One"/>
                <a:cs typeface="Alfa Slab One"/>
                <a:sym typeface="Alfa Slab One"/>
              </a:rPr>
              <a:t> familiar topics over a two year period was very common.</a:t>
            </a:r>
            <a:endParaRPr sz="1200">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1200">
                <a:solidFill>
                  <a:schemeClr val="dk1"/>
                </a:solidFill>
                <a:latin typeface="Alfa Slab One"/>
                <a:ea typeface="Alfa Slab One"/>
                <a:cs typeface="Alfa Slab One"/>
                <a:sym typeface="Alfa Slab One"/>
              </a:rPr>
              <a:t>There were key questions we wanted to ask as we planned learning experiences for our pupils:</a:t>
            </a:r>
            <a:endParaRPr sz="12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1200">
                <a:solidFill>
                  <a:schemeClr val="dk1"/>
                </a:solidFill>
                <a:latin typeface="Alfa Slab One"/>
                <a:ea typeface="Alfa Slab One"/>
                <a:cs typeface="Alfa Slab One"/>
                <a:sym typeface="Alfa Slab One"/>
              </a:rPr>
              <a:t>How could we make them authentic?</a:t>
            </a:r>
            <a:endParaRPr sz="12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1200">
                <a:solidFill>
                  <a:schemeClr val="dk1"/>
                </a:solidFill>
                <a:latin typeface="Alfa Slab One"/>
                <a:ea typeface="Alfa Slab One"/>
                <a:cs typeface="Alfa Slab One"/>
                <a:sym typeface="Alfa Slab One"/>
              </a:rPr>
              <a:t>How could we make them relevant? </a:t>
            </a:r>
            <a:endParaRPr sz="12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1200">
                <a:solidFill>
                  <a:schemeClr val="dk1"/>
                </a:solidFill>
                <a:latin typeface="Alfa Slab One"/>
                <a:ea typeface="Alfa Slab One"/>
                <a:cs typeface="Alfa Slab One"/>
                <a:sym typeface="Alfa Slab One"/>
              </a:rPr>
              <a:t>How could we make it matter to our pupils? </a:t>
            </a:r>
            <a:endParaRPr sz="12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t/>
            </a:r>
            <a:endParaRPr sz="12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Clr>
                <a:schemeClr val="dk1"/>
              </a:buClr>
              <a:buSzPts val="1100"/>
              <a:buFont typeface="Arial"/>
              <a:buNone/>
            </a:pPr>
            <a:r>
              <a:rPr lang="en" sz="1200">
                <a:solidFill>
                  <a:schemeClr val="dk1"/>
                </a:solidFill>
                <a:latin typeface="Alfa Slab One"/>
                <a:ea typeface="Alfa Slab One"/>
                <a:cs typeface="Alfa Slab One"/>
                <a:sym typeface="Alfa Slab One"/>
              </a:rPr>
              <a:t>We took it upon ourselves to investigate this further with our first NPEP enquiry focus </a:t>
            </a:r>
            <a:endParaRPr sz="12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200" u="sng">
                <a:solidFill>
                  <a:schemeClr val="accent5"/>
                </a:solidFill>
                <a:latin typeface="Alfa Slab One"/>
                <a:ea typeface="Alfa Slab One"/>
                <a:cs typeface="Alfa Slab One"/>
                <a:sym typeface="Alfa Slab One"/>
                <a:hlinkClick r:id="rId3">
                  <a:extLst>
                    <a:ext uri="{A12FA001-AC4F-418D-AE19-62706E023703}">
                      <ahyp:hlinkClr val="tx"/>
                    </a:ext>
                  </a:extLst>
                </a:hlinkClick>
              </a:rPr>
              <a:t>Click here for more information</a:t>
            </a:r>
            <a:endParaRPr sz="1300">
              <a:latin typeface="Alfa Slab One"/>
              <a:ea typeface="Alfa Slab One"/>
              <a:cs typeface="Alfa Slab One"/>
              <a:sym typeface="Alfa Slab One"/>
            </a:endParaRPr>
          </a:p>
        </p:txBody>
      </p:sp>
      <p:pic>
        <p:nvPicPr>
          <p:cNvPr id="314" name="Google Shape;314;p30"/>
          <p:cNvPicPr preferRelativeResize="0"/>
          <p:nvPr/>
        </p:nvPicPr>
        <p:blipFill>
          <a:blip r:embed="rId4">
            <a:alphaModFix/>
          </a:blip>
          <a:stretch>
            <a:fillRect/>
          </a:stretch>
        </p:blipFill>
        <p:spPr>
          <a:xfrm>
            <a:off x="4087394" y="145775"/>
            <a:ext cx="4601706" cy="2571750"/>
          </a:xfrm>
          <a:prstGeom prst="rect">
            <a:avLst/>
          </a:prstGeom>
          <a:noFill/>
          <a:ln>
            <a:noFill/>
          </a:ln>
        </p:spPr>
      </p:pic>
      <p:sp>
        <p:nvSpPr>
          <p:cNvPr id="315" name="Google Shape;315;p30"/>
          <p:cNvSpPr txBox="1"/>
          <p:nvPr/>
        </p:nvSpPr>
        <p:spPr>
          <a:xfrm>
            <a:off x="0" y="2717525"/>
            <a:ext cx="9028800" cy="384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t/>
            </a:r>
            <a:endParaRPr sz="1300">
              <a:solidFill>
                <a:schemeClr val="dk1"/>
              </a:solidFill>
              <a:latin typeface="Alfa Slab One"/>
              <a:ea typeface="Alfa Slab One"/>
              <a:cs typeface="Alfa Slab One"/>
              <a:sym typeface="Alfa Slab One"/>
            </a:endParaRPr>
          </a:p>
        </p:txBody>
      </p:sp>
      <p:sp>
        <p:nvSpPr>
          <p:cNvPr id="316" name="Google Shape;316;p30"/>
          <p:cNvSpPr txBox="1"/>
          <p:nvPr/>
        </p:nvSpPr>
        <p:spPr>
          <a:xfrm>
            <a:off x="4087400" y="2839075"/>
            <a:ext cx="4601700" cy="12189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200">
                <a:latin typeface="Alfa Slab One"/>
                <a:ea typeface="Alfa Slab One"/>
                <a:cs typeface="Alfa Slab One"/>
                <a:sym typeface="Alfa Slab One"/>
              </a:rPr>
              <a:t>Authentic Learning Experiences through Whole School Topic</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Don’t Hate, Educate</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Cyfneithin</a:t>
            </a:r>
            <a:endParaRPr sz="1200">
              <a:latin typeface="Alfa Slab One"/>
              <a:ea typeface="Alfa Slab One"/>
              <a:cs typeface="Alfa Slab One"/>
              <a:sym typeface="Alfa Slab One"/>
            </a:endParaRPr>
          </a:p>
          <a:p>
            <a:pPr indent="-304800" lvl="0" marL="457200" rtl="0" algn="l">
              <a:lnSpc>
                <a:spcPct val="115000"/>
              </a:lnSpc>
              <a:spcBef>
                <a:spcPts val="0"/>
              </a:spcBef>
              <a:spcAft>
                <a:spcPts val="0"/>
              </a:spcAft>
              <a:buSzPts val="1200"/>
              <a:buFont typeface="Alfa Slab One"/>
              <a:buChar char="-"/>
            </a:pPr>
            <a:r>
              <a:rPr lang="en" sz="1200">
                <a:latin typeface="Alfa Slab One"/>
                <a:ea typeface="Alfa Slab One"/>
                <a:cs typeface="Alfa Slab One"/>
                <a:sym typeface="Alfa Slab One"/>
              </a:rPr>
              <a:t>What are our Global Goals</a:t>
            </a:r>
            <a:endParaRPr sz="1200">
              <a:latin typeface="Alfa Slab One"/>
              <a:ea typeface="Alfa Slab One"/>
              <a:cs typeface="Alfa Slab One"/>
              <a:sym typeface="Alfa Slab One"/>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0" name="Shape 320"/>
        <p:cNvGrpSpPr/>
        <p:nvPr/>
      </p:nvGrpSpPr>
      <p:grpSpPr>
        <a:xfrm>
          <a:off x="0" y="0"/>
          <a:ext cx="0" cy="0"/>
          <a:chOff x="0" y="0"/>
          <a:chExt cx="0" cy="0"/>
        </a:xfrm>
      </p:grpSpPr>
      <p:sp>
        <p:nvSpPr>
          <p:cNvPr id="321" name="Google Shape;321;p31"/>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100">
                <a:solidFill>
                  <a:srgbClr val="FFFEFE"/>
                </a:solidFill>
                <a:latin typeface="Alfa Slab One"/>
                <a:ea typeface="Alfa Slab One"/>
                <a:cs typeface="Alfa Slab One"/>
                <a:sym typeface="Alfa Slab One"/>
              </a:rPr>
              <a:t>Being an effective learner</a:t>
            </a:r>
            <a:endParaRPr sz="4100">
              <a:solidFill>
                <a:srgbClr val="FFFEFE"/>
              </a:solidFill>
              <a:latin typeface="Alfa Slab One"/>
              <a:ea typeface="Alfa Slab One"/>
              <a:cs typeface="Alfa Slab One"/>
              <a:sym typeface="Alfa Slab One"/>
            </a:endParaRPr>
          </a:p>
        </p:txBody>
      </p:sp>
      <p:pic>
        <p:nvPicPr>
          <p:cNvPr id="322" name="Google Shape;322;p31"/>
          <p:cNvPicPr preferRelativeResize="0"/>
          <p:nvPr/>
        </p:nvPicPr>
        <p:blipFill>
          <a:blip r:embed="rId3">
            <a:alphaModFix/>
          </a:blip>
          <a:stretch>
            <a:fillRect/>
          </a:stretch>
        </p:blipFill>
        <p:spPr>
          <a:xfrm>
            <a:off x="834475" y="118850"/>
            <a:ext cx="7242523" cy="40720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32"/>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100">
                <a:solidFill>
                  <a:srgbClr val="FFFEFE"/>
                </a:solidFill>
                <a:latin typeface="Alfa Slab One"/>
                <a:ea typeface="Alfa Slab One"/>
                <a:cs typeface="Alfa Slab One"/>
                <a:sym typeface="Alfa Slab One"/>
              </a:rPr>
              <a:t>50 things to do at PDCS </a:t>
            </a:r>
            <a:endParaRPr sz="4100">
              <a:solidFill>
                <a:srgbClr val="FFFEFE"/>
              </a:solidFill>
              <a:latin typeface="Alfa Slab One"/>
              <a:ea typeface="Alfa Slab One"/>
              <a:cs typeface="Alfa Slab One"/>
              <a:sym typeface="Alfa Slab One"/>
            </a:endParaRPr>
          </a:p>
        </p:txBody>
      </p:sp>
      <p:sp>
        <p:nvSpPr>
          <p:cNvPr id="328" name="Google Shape;328;p32"/>
          <p:cNvSpPr txBox="1"/>
          <p:nvPr/>
        </p:nvSpPr>
        <p:spPr>
          <a:xfrm>
            <a:off x="0" y="2717525"/>
            <a:ext cx="9028800" cy="384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t/>
            </a:r>
            <a:endParaRPr sz="1300">
              <a:solidFill>
                <a:schemeClr val="dk1"/>
              </a:solidFill>
              <a:latin typeface="Alfa Slab One"/>
              <a:ea typeface="Alfa Slab One"/>
              <a:cs typeface="Alfa Slab One"/>
              <a:sym typeface="Alfa Slab One"/>
            </a:endParaRPr>
          </a:p>
        </p:txBody>
      </p:sp>
      <p:sp>
        <p:nvSpPr>
          <p:cNvPr id="329" name="Google Shape;329;p32"/>
          <p:cNvSpPr txBox="1"/>
          <p:nvPr/>
        </p:nvSpPr>
        <p:spPr>
          <a:xfrm>
            <a:off x="6876875" y="251150"/>
            <a:ext cx="2151900" cy="36063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300">
                <a:latin typeface="Alfa Slab One"/>
                <a:ea typeface="Alfa Slab One"/>
                <a:cs typeface="Alfa Slab One"/>
                <a:sym typeface="Alfa Slab One"/>
              </a:rPr>
              <a:t>Following a consultation with our pupils, parents, staff and governors we compiled a list of 50 things/experiences to do during the pupil’s time at our school. These will be experienced throughout the years with each pupil having completed them all by the time they leave our school.</a:t>
            </a:r>
            <a:endParaRPr sz="1300">
              <a:latin typeface="Alfa Slab One"/>
              <a:ea typeface="Alfa Slab One"/>
              <a:cs typeface="Alfa Slab One"/>
              <a:sym typeface="Alfa Slab One"/>
            </a:endParaRPr>
          </a:p>
        </p:txBody>
      </p:sp>
      <p:pic>
        <p:nvPicPr>
          <p:cNvPr id="330" name="Google Shape;330;p32"/>
          <p:cNvPicPr preferRelativeResize="0"/>
          <p:nvPr/>
        </p:nvPicPr>
        <p:blipFill>
          <a:blip r:embed="rId3">
            <a:alphaModFix/>
          </a:blip>
          <a:stretch>
            <a:fillRect/>
          </a:stretch>
        </p:blipFill>
        <p:spPr>
          <a:xfrm>
            <a:off x="475425" y="428450"/>
            <a:ext cx="6096000" cy="34290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sp>
        <p:nvSpPr>
          <p:cNvPr id="335" name="Google Shape;335;p33"/>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Enquiry and Research</a:t>
            </a:r>
            <a:endParaRPr sz="4800">
              <a:solidFill>
                <a:srgbClr val="FFFEFE"/>
              </a:solidFill>
              <a:latin typeface="Alfa Slab One"/>
              <a:ea typeface="Alfa Slab One"/>
              <a:cs typeface="Alfa Slab One"/>
              <a:sym typeface="Alfa Slab One"/>
            </a:endParaRPr>
          </a:p>
        </p:txBody>
      </p:sp>
      <p:sp>
        <p:nvSpPr>
          <p:cNvPr id="336" name="Google Shape;336;p33"/>
          <p:cNvSpPr txBox="1"/>
          <p:nvPr/>
        </p:nvSpPr>
        <p:spPr>
          <a:xfrm>
            <a:off x="0" y="215388"/>
            <a:ext cx="6221100" cy="1693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latin typeface="Alfa Slab One"/>
                <a:ea typeface="Alfa Slab One"/>
                <a:cs typeface="Alfa Slab One"/>
                <a:sym typeface="Alfa Slab One"/>
              </a:rPr>
              <a:t>For some time, it has been a philosophy of the school to use research to inform our pedagogical practice.</a:t>
            </a:r>
            <a:endParaRPr>
              <a:latin typeface="Alfa Slab One"/>
              <a:ea typeface="Alfa Slab One"/>
              <a:cs typeface="Alfa Slab One"/>
              <a:sym typeface="Alfa Slab One"/>
            </a:endParaRPr>
          </a:p>
          <a:p>
            <a:pPr indent="0" lvl="0" marL="0" rtl="0" algn="ctr">
              <a:spcBef>
                <a:spcPts val="0"/>
              </a:spcBef>
              <a:spcAft>
                <a:spcPts val="0"/>
              </a:spcAft>
              <a:buNone/>
            </a:pPr>
            <a:r>
              <a:t/>
            </a:r>
            <a:endParaRPr>
              <a:latin typeface="Alfa Slab One"/>
              <a:ea typeface="Alfa Slab One"/>
              <a:cs typeface="Alfa Slab One"/>
              <a:sym typeface="Alfa Slab One"/>
            </a:endParaRPr>
          </a:p>
          <a:p>
            <a:pPr indent="0" lvl="0" marL="0" rtl="0" algn="ctr">
              <a:spcBef>
                <a:spcPts val="0"/>
              </a:spcBef>
              <a:spcAft>
                <a:spcPts val="0"/>
              </a:spcAft>
              <a:buNone/>
            </a:pPr>
            <a:r>
              <a:rPr lang="en">
                <a:latin typeface="Alfa Slab One"/>
                <a:ea typeface="Alfa Slab One"/>
                <a:cs typeface="Alfa Slab One"/>
                <a:sym typeface="Alfa Slab One"/>
              </a:rPr>
              <a:t>In an environment where there can be sudden shifts and evolving ideas, it is important that any implemented change is measured for impact. Being </a:t>
            </a:r>
            <a:r>
              <a:rPr lang="en">
                <a:latin typeface="Alfa Slab One"/>
                <a:ea typeface="Alfa Slab One"/>
                <a:cs typeface="Alfa Slab One"/>
                <a:sym typeface="Alfa Slab One"/>
              </a:rPr>
              <a:t>research-informed means we get a better understanding of what will work and be successful. </a:t>
            </a:r>
            <a:endParaRPr>
              <a:latin typeface="Alfa Slab One"/>
              <a:ea typeface="Alfa Slab One"/>
              <a:cs typeface="Alfa Slab One"/>
              <a:sym typeface="Alfa Slab One"/>
            </a:endParaRPr>
          </a:p>
        </p:txBody>
      </p:sp>
      <p:pic>
        <p:nvPicPr>
          <p:cNvPr id="337" name="Google Shape;337;p33">
            <a:hlinkClick r:id="rId3"/>
          </p:cNvPr>
          <p:cNvPicPr preferRelativeResize="0"/>
          <p:nvPr/>
        </p:nvPicPr>
        <p:blipFill>
          <a:blip r:embed="rId4">
            <a:alphaModFix/>
          </a:blip>
          <a:stretch>
            <a:fillRect/>
          </a:stretch>
        </p:blipFill>
        <p:spPr>
          <a:xfrm>
            <a:off x="6457275" y="613928"/>
            <a:ext cx="2405501" cy="896125"/>
          </a:xfrm>
          <a:prstGeom prst="rect">
            <a:avLst/>
          </a:prstGeom>
          <a:noFill/>
          <a:ln cap="flat" cmpd="sng" w="28575">
            <a:solidFill>
              <a:schemeClr val="dk1"/>
            </a:solidFill>
            <a:prstDash val="solid"/>
            <a:round/>
            <a:headEnd len="sm" w="sm" type="none"/>
            <a:tailEnd len="sm" w="sm" type="none"/>
          </a:ln>
          <a:effectLst>
            <a:outerShdw blurRad="57150" rotWithShape="0" algn="bl" dir="5400000" dist="19050">
              <a:srgbClr val="000000">
                <a:alpha val="50000"/>
              </a:srgbClr>
            </a:outerShdw>
          </a:effectLst>
        </p:spPr>
      </p:pic>
      <p:pic>
        <p:nvPicPr>
          <p:cNvPr id="338" name="Google Shape;338;p33">
            <a:hlinkClick r:id="rId5"/>
          </p:cNvPr>
          <p:cNvPicPr preferRelativeResize="0"/>
          <p:nvPr/>
        </p:nvPicPr>
        <p:blipFill>
          <a:blip r:embed="rId6">
            <a:alphaModFix/>
          </a:blip>
          <a:stretch>
            <a:fillRect/>
          </a:stretch>
        </p:blipFill>
        <p:spPr>
          <a:xfrm>
            <a:off x="315213" y="2259865"/>
            <a:ext cx="2333674" cy="623748"/>
          </a:xfrm>
          <a:prstGeom prst="rect">
            <a:avLst/>
          </a:prstGeom>
          <a:noFill/>
          <a:ln cap="flat" cmpd="sng" w="28575">
            <a:solidFill>
              <a:schemeClr val="dk1"/>
            </a:solidFill>
            <a:prstDash val="solid"/>
            <a:round/>
            <a:headEnd len="sm" w="sm" type="none"/>
            <a:tailEnd len="sm" w="sm" type="none"/>
          </a:ln>
        </p:spPr>
      </p:pic>
      <p:sp>
        <p:nvSpPr>
          <p:cNvPr id="339" name="Google Shape;339;p33"/>
          <p:cNvSpPr txBox="1"/>
          <p:nvPr/>
        </p:nvSpPr>
        <p:spPr>
          <a:xfrm>
            <a:off x="2830500" y="1998350"/>
            <a:ext cx="6313500" cy="2124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dk1"/>
                </a:solidFill>
                <a:latin typeface="Alfa Slab One"/>
                <a:ea typeface="Alfa Slab One"/>
                <a:cs typeface="Alfa Slab One"/>
                <a:sym typeface="Alfa Slab One"/>
              </a:rPr>
              <a:t>Due to our asymmetric week we are able to provide our teachers with the necessary time to engage in enquiry. </a:t>
            </a:r>
            <a:endParaRPr>
              <a:solidFill>
                <a:schemeClr val="dk1"/>
              </a:solidFill>
              <a:latin typeface="Alfa Slab One"/>
              <a:ea typeface="Alfa Slab One"/>
              <a:cs typeface="Alfa Slab One"/>
              <a:sym typeface="Alfa Slab One"/>
            </a:endParaRPr>
          </a:p>
          <a:p>
            <a:pPr indent="0" lvl="0" marL="0" rtl="0" algn="ctr">
              <a:spcBef>
                <a:spcPts val="0"/>
              </a:spcBef>
              <a:spcAft>
                <a:spcPts val="0"/>
              </a:spcAft>
              <a:buNone/>
            </a:pPr>
            <a:r>
              <a:t/>
            </a:r>
            <a:endParaRPr>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a:solidFill>
                  <a:schemeClr val="dk1"/>
                </a:solidFill>
                <a:latin typeface="Alfa Slab One"/>
                <a:ea typeface="Alfa Slab One"/>
                <a:cs typeface="Alfa Slab One"/>
                <a:sym typeface="Alfa Slab One"/>
              </a:rPr>
              <a:t>Our teaching staff regularly use enquiry to inform their practice and as a school, we have been part of the National Professional Enquiry Project since its inception.</a:t>
            </a:r>
            <a:endParaRPr>
              <a:solidFill>
                <a:schemeClr val="dk1"/>
              </a:solidFill>
              <a:latin typeface="Alfa Slab One"/>
              <a:ea typeface="Alfa Slab One"/>
              <a:cs typeface="Alfa Slab One"/>
              <a:sym typeface="Alfa Slab One"/>
            </a:endParaRPr>
          </a:p>
          <a:p>
            <a:pPr indent="0" lvl="0" marL="0" rtl="0" algn="ctr">
              <a:spcBef>
                <a:spcPts val="0"/>
              </a:spcBef>
              <a:spcAft>
                <a:spcPts val="0"/>
              </a:spcAft>
              <a:buNone/>
            </a:pPr>
            <a:r>
              <a:t/>
            </a:r>
            <a:endParaRPr>
              <a:solidFill>
                <a:schemeClr val="dk1"/>
              </a:solidFill>
              <a:latin typeface="Alfa Slab One"/>
              <a:ea typeface="Alfa Slab One"/>
              <a:cs typeface="Alfa Slab One"/>
              <a:sym typeface="Alfa Slab One"/>
            </a:endParaRPr>
          </a:p>
          <a:p>
            <a:pPr indent="0" lvl="0" marL="0" rtl="0" algn="ctr">
              <a:spcBef>
                <a:spcPts val="0"/>
              </a:spcBef>
              <a:spcAft>
                <a:spcPts val="0"/>
              </a:spcAft>
              <a:buNone/>
            </a:pPr>
            <a:r>
              <a:rPr lang="en">
                <a:solidFill>
                  <a:schemeClr val="dk1"/>
                </a:solidFill>
                <a:latin typeface="Alfa Slab One"/>
                <a:ea typeface="Alfa Slab One"/>
                <a:cs typeface="Alfa Slab One"/>
                <a:sym typeface="Alfa Slab One"/>
              </a:rPr>
              <a:t>As a lead enquiry school, we are also able to support other schools on their journey of enquiry process.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3" name="Shape 343"/>
        <p:cNvGrpSpPr/>
        <p:nvPr/>
      </p:nvGrpSpPr>
      <p:grpSpPr>
        <a:xfrm>
          <a:off x="0" y="0"/>
          <a:ext cx="0" cy="0"/>
          <a:chOff x="0" y="0"/>
          <a:chExt cx="0" cy="0"/>
        </a:xfrm>
      </p:grpSpPr>
      <p:sp>
        <p:nvSpPr>
          <p:cNvPr id="344" name="Google Shape;344;p34"/>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Pupil Choice and Challenge</a:t>
            </a:r>
            <a:endParaRPr sz="4800">
              <a:solidFill>
                <a:srgbClr val="FFFEFE"/>
              </a:solidFill>
              <a:latin typeface="Alfa Slab One"/>
              <a:ea typeface="Alfa Slab One"/>
              <a:cs typeface="Alfa Slab One"/>
              <a:sym typeface="Alfa Slab One"/>
            </a:endParaRPr>
          </a:p>
        </p:txBody>
      </p:sp>
      <p:sp>
        <p:nvSpPr>
          <p:cNvPr id="345" name="Google Shape;345;p34"/>
          <p:cNvSpPr txBox="1"/>
          <p:nvPr/>
        </p:nvSpPr>
        <p:spPr>
          <a:xfrm>
            <a:off x="317675" y="65600"/>
            <a:ext cx="4453800" cy="4279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latin typeface="Alfa Slab One"/>
                <a:ea typeface="Alfa Slab One"/>
                <a:cs typeface="Alfa Slab One"/>
                <a:sym typeface="Alfa Slab One"/>
              </a:rPr>
              <a:t>Pupil choice is now an integral part of how we differentiate at Pembroke Dock Community School.</a:t>
            </a:r>
            <a:endParaRPr>
              <a:latin typeface="Alfa Slab One"/>
              <a:ea typeface="Alfa Slab One"/>
              <a:cs typeface="Alfa Slab One"/>
              <a:sym typeface="Alfa Slab One"/>
            </a:endParaRPr>
          </a:p>
          <a:p>
            <a:pPr indent="0" lvl="0" marL="0" rtl="0" algn="l">
              <a:spcBef>
                <a:spcPts val="0"/>
              </a:spcBef>
              <a:spcAft>
                <a:spcPts val="0"/>
              </a:spcAft>
              <a:buNone/>
            </a:pPr>
            <a:r>
              <a:rPr lang="en">
                <a:latin typeface="Alfa Slab One"/>
                <a:ea typeface="Alfa Slab One"/>
                <a:cs typeface="Alfa Slab One"/>
                <a:sym typeface="Alfa Slab One"/>
              </a:rPr>
              <a:t>Pupils are given 3 to 4 levels of challenge as part of their task or skill development. Pupils are given the agency to </a:t>
            </a:r>
            <a:r>
              <a:rPr lang="en">
                <a:latin typeface="Alfa Slab One"/>
                <a:ea typeface="Alfa Slab One"/>
                <a:cs typeface="Alfa Slab One"/>
                <a:sym typeface="Alfa Slab One"/>
              </a:rPr>
              <a:t>select</a:t>
            </a:r>
            <a:r>
              <a:rPr lang="en">
                <a:latin typeface="Alfa Slab One"/>
                <a:ea typeface="Alfa Slab One"/>
                <a:cs typeface="Alfa Slab One"/>
                <a:sym typeface="Alfa Slab One"/>
              </a:rPr>
              <a:t> the level of challenge suitable to them.</a:t>
            </a:r>
            <a:endParaRPr>
              <a:latin typeface="Alfa Slab One"/>
              <a:ea typeface="Alfa Slab One"/>
              <a:cs typeface="Alfa Slab One"/>
              <a:sym typeface="Alfa Slab One"/>
            </a:endParaRPr>
          </a:p>
          <a:p>
            <a:pPr indent="0" lvl="0" marL="0" rtl="0" algn="l">
              <a:spcBef>
                <a:spcPts val="0"/>
              </a:spcBef>
              <a:spcAft>
                <a:spcPts val="0"/>
              </a:spcAft>
              <a:buNone/>
            </a:pPr>
            <a:r>
              <a:rPr lang="en">
                <a:latin typeface="Alfa Slab One"/>
                <a:ea typeface="Alfa Slab One"/>
                <a:cs typeface="Alfa Slab One"/>
                <a:sym typeface="Alfa Slab One"/>
              </a:rPr>
              <a:t>This means they can:</a:t>
            </a:r>
            <a:endParaRPr>
              <a:latin typeface="Alfa Slab One"/>
              <a:ea typeface="Alfa Slab One"/>
              <a:cs typeface="Alfa Slab One"/>
              <a:sym typeface="Alfa Slab One"/>
            </a:endParaRPr>
          </a:p>
          <a:p>
            <a:pPr indent="-317500" lvl="0" marL="457200" rtl="0" algn="l">
              <a:spcBef>
                <a:spcPts val="0"/>
              </a:spcBef>
              <a:spcAft>
                <a:spcPts val="0"/>
              </a:spcAft>
              <a:buSzPts val="1400"/>
              <a:buFont typeface="Alfa Slab One"/>
              <a:buChar char="-"/>
            </a:pPr>
            <a:r>
              <a:rPr lang="en">
                <a:latin typeface="Alfa Slab One"/>
                <a:ea typeface="Alfa Slab One"/>
                <a:cs typeface="Alfa Slab One"/>
                <a:sym typeface="Alfa Slab One"/>
              </a:rPr>
              <a:t>Challenge themselves</a:t>
            </a:r>
            <a:endParaRPr>
              <a:latin typeface="Alfa Slab One"/>
              <a:ea typeface="Alfa Slab One"/>
              <a:cs typeface="Alfa Slab One"/>
              <a:sym typeface="Alfa Slab One"/>
            </a:endParaRPr>
          </a:p>
          <a:p>
            <a:pPr indent="-317500" lvl="0" marL="457200" rtl="0" algn="l">
              <a:spcBef>
                <a:spcPts val="0"/>
              </a:spcBef>
              <a:spcAft>
                <a:spcPts val="0"/>
              </a:spcAft>
              <a:buSzPts val="1400"/>
              <a:buFont typeface="Alfa Slab One"/>
              <a:buChar char="-"/>
            </a:pPr>
            <a:r>
              <a:rPr lang="en">
                <a:latin typeface="Alfa Slab One"/>
                <a:ea typeface="Alfa Slab One"/>
                <a:cs typeface="Alfa Slab One"/>
                <a:sym typeface="Alfa Slab One"/>
              </a:rPr>
              <a:t>Be supported if unsure </a:t>
            </a:r>
            <a:endParaRPr>
              <a:latin typeface="Alfa Slab One"/>
              <a:ea typeface="Alfa Slab One"/>
              <a:cs typeface="Alfa Slab One"/>
              <a:sym typeface="Alfa Slab One"/>
            </a:endParaRPr>
          </a:p>
          <a:p>
            <a:pPr indent="0" lvl="0" marL="0" rtl="0" algn="l">
              <a:spcBef>
                <a:spcPts val="0"/>
              </a:spcBef>
              <a:spcAft>
                <a:spcPts val="0"/>
              </a:spcAft>
              <a:buNone/>
            </a:pPr>
            <a:r>
              <a:t/>
            </a:r>
            <a:endParaRPr>
              <a:latin typeface="Alfa Slab One"/>
              <a:ea typeface="Alfa Slab One"/>
              <a:cs typeface="Alfa Slab One"/>
              <a:sym typeface="Alfa Slab One"/>
            </a:endParaRPr>
          </a:p>
          <a:p>
            <a:pPr indent="0" lvl="0" marL="0" rtl="0" algn="l">
              <a:spcBef>
                <a:spcPts val="0"/>
              </a:spcBef>
              <a:spcAft>
                <a:spcPts val="0"/>
              </a:spcAft>
              <a:buNone/>
            </a:pPr>
            <a:r>
              <a:rPr lang="en">
                <a:latin typeface="Alfa Slab One"/>
                <a:ea typeface="Alfa Slab One"/>
                <a:cs typeface="Alfa Slab One"/>
                <a:sym typeface="Alfa Slab One"/>
              </a:rPr>
              <a:t>There is now no longer a traditional approach to differentiation which saw a class split into 3 or 4 ability groups with a ceiling placed on the challenge/skill development.</a:t>
            </a:r>
            <a:endParaRPr>
              <a:latin typeface="Alfa Slab One"/>
              <a:ea typeface="Alfa Slab One"/>
              <a:cs typeface="Alfa Slab One"/>
              <a:sym typeface="Alfa Slab One"/>
            </a:endParaRPr>
          </a:p>
          <a:p>
            <a:pPr indent="0" lvl="0" marL="0" rtl="0" algn="l">
              <a:spcBef>
                <a:spcPts val="0"/>
              </a:spcBef>
              <a:spcAft>
                <a:spcPts val="0"/>
              </a:spcAft>
              <a:buNone/>
            </a:pPr>
            <a:r>
              <a:t/>
            </a:r>
            <a:endParaRPr>
              <a:latin typeface="Alfa Slab One"/>
              <a:ea typeface="Alfa Slab One"/>
              <a:cs typeface="Alfa Slab One"/>
              <a:sym typeface="Alfa Slab One"/>
            </a:endParaRPr>
          </a:p>
          <a:p>
            <a:pPr indent="0" lvl="0" marL="0" rtl="0" algn="l">
              <a:spcBef>
                <a:spcPts val="0"/>
              </a:spcBef>
              <a:spcAft>
                <a:spcPts val="0"/>
              </a:spcAft>
              <a:buNone/>
            </a:pPr>
            <a:r>
              <a:rPr lang="en">
                <a:latin typeface="Alfa Slab One"/>
                <a:ea typeface="Alfa Slab One"/>
                <a:cs typeface="Alfa Slab One"/>
                <a:sym typeface="Alfa Slab One"/>
              </a:rPr>
              <a:t>Pupils sit in mixed ability groups and choose their own challenge! </a:t>
            </a:r>
            <a:endParaRPr>
              <a:latin typeface="Alfa Slab One"/>
              <a:ea typeface="Alfa Slab One"/>
              <a:cs typeface="Alfa Slab One"/>
              <a:sym typeface="Alfa Slab One"/>
            </a:endParaRPr>
          </a:p>
        </p:txBody>
      </p:sp>
      <p:pic>
        <p:nvPicPr>
          <p:cNvPr id="346" name="Google Shape;346;p34"/>
          <p:cNvPicPr preferRelativeResize="0"/>
          <p:nvPr/>
        </p:nvPicPr>
        <p:blipFill>
          <a:blip r:embed="rId3">
            <a:alphaModFix/>
          </a:blip>
          <a:stretch>
            <a:fillRect/>
          </a:stretch>
        </p:blipFill>
        <p:spPr>
          <a:xfrm>
            <a:off x="5300900" y="145347"/>
            <a:ext cx="3132325" cy="1775000"/>
          </a:xfrm>
          <a:prstGeom prst="rect">
            <a:avLst/>
          </a:prstGeom>
          <a:noFill/>
          <a:ln>
            <a:noFill/>
          </a:ln>
        </p:spPr>
      </p:pic>
      <p:pic>
        <p:nvPicPr>
          <p:cNvPr id="347" name="Google Shape;347;p34"/>
          <p:cNvPicPr preferRelativeResize="0"/>
          <p:nvPr/>
        </p:nvPicPr>
        <p:blipFill>
          <a:blip r:embed="rId4">
            <a:alphaModFix/>
          </a:blip>
          <a:stretch>
            <a:fillRect/>
          </a:stretch>
        </p:blipFill>
        <p:spPr>
          <a:xfrm>
            <a:off x="5300900" y="2033125"/>
            <a:ext cx="3132325" cy="221454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sp>
        <p:nvSpPr>
          <p:cNvPr id="352" name="Google Shape;352;p35"/>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Pupil Voice</a:t>
            </a:r>
            <a:endParaRPr sz="4800">
              <a:solidFill>
                <a:srgbClr val="FFFEFE"/>
              </a:solidFill>
              <a:latin typeface="Alfa Slab One"/>
              <a:ea typeface="Alfa Slab One"/>
              <a:cs typeface="Alfa Slab One"/>
              <a:sym typeface="Alfa Slab One"/>
            </a:endParaRPr>
          </a:p>
        </p:txBody>
      </p:sp>
      <p:sp>
        <p:nvSpPr>
          <p:cNvPr id="353" name="Google Shape;353;p35"/>
          <p:cNvSpPr txBox="1"/>
          <p:nvPr/>
        </p:nvSpPr>
        <p:spPr>
          <a:xfrm>
            <a:off x="1482050" y="495350"/>
            <a:ext cx="6270000" cy="1200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100">
                <a:solidFill>
                  <a:srgbClr val="202124"/>
                </a:solidFill>
                <a:latin typeface="Alfa Slab One"/>
                <a:ea typeface="Alfa Slab One"/>
                <a:cs typeface="Alfa Slab One"/>
                <a:sym typeface="Alfa Slab One"/>
              </a:rPr>
              <a:t>Pupil voice in schools means a whole-school commitment to listening to the views, wishes and experiences of all children and young people. Pupils need to know that it </a:t>
            </a:r>
            <a:r>
              <a:rPr b="1" lang="en" sz="1100">
                <a:solidFill>
                  <a:srgbClr val="202124"/>
                </a:solidFill>
                <a:latin typeface="Alfa Slab One"/>
                <a:ea typeface="Alfa Slab One"/>
                <a:cs typeface="Alfa Slab One"/>
                <a:sym typeface="Alfa Slab One"/>
              </a:rPr>
              <a:t>is safe</a:t>
            </a:r>
            <a:r>
              <a:rPr lang="en" sz="1100">
                <a:solidFill>
                  <a:srgbClr val="202124"/>
                </a:solidFill>
                <a:latin typeface="Alfa Slab One"/>
                <a:ea typeface="Alfa Slab One"/>
                <a:cs typeface="Alfa Slab One"/>
                <a:sym typeface="Alfa Slab One"/>
              </a:rPr>
              <a:t> and that it is important for them to express their views on what happens at school.</a:t>
            </a:r>
            <a:r>
              <a:rPr lang="en" sz="1100">
                <a:latin typeface="Alfa Slab One"/>
                <a:ea typeface="Alfa Slab One"/>
                <a:cs typeface="Alfa Slab One"/>
                <a:sym typeface="Alfa Slab One"/>
              </a:rPr>
              <a:t> It helps build a true sense of community as pupils are championed to take their skills and involve themselves in pertinent discussions around the direction of the school.</a:t>
            </a:r>
            <a:endParaRPr sz="1100">
              <a:latin typeface="Alfa Slab One"/>
              <a:ea typeface="Alfa Slab One"/>
              <a:cs typeface="Alfa Slab One"/>
              <a:sym typeface="Alfa Slab One"/>
            </a:endParaRPr>
          </a:p>
        </p:txBody>
      </p:sp>
      <p:sp>
        <p:nvSpPr>
          <p:cNvPr id="354" name="Google Shape;354;p35"/>
          <p:cNvSpPr txBox="1"/>
          <p:nvPr/>
        </p:nvSpPr>
        <p:spPr>
          <a:xfrm>
            <a:off x="2459100" y="1933750"/>
            <a:ext cx="4225800" cy="400200"/>
          </a:xfrm>
          <a:prstGeom prst="rect">
            <a:avLst/>
          </a:prstGeom>
          <a:solidFill>
            <a:srgbClr val="FF0000"/>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a:latin typeface="Alfa Slab One"/>
                <a:ea typeface="Alfa Slab One"/>
                <a:cs typeface="Alfa Slab One"/>
                <a:sym typeface="Alfa Slab One"/>
              </a:rPr>
              <a:t>Pupil voice groups at PDCS</a:t>
            </a:r>
            <a:endParaRPr>
              <a:latin typeface="Alfa Slab One"/>
              <a:ea typeface="Alfa Slab One"/>
              <a:cs typeface="Alfa Slab One"/>
              <a:sym typeface="Alfa Slab One"/>
            </a:endParaRPr>
          </a:p>
        </p:txBody>
      </p:sp>
      <p:sp>
        <p:nvSpPr>
          <p:cNvPr id="355" name="Google Shape;355;p35"/>
          <p:cNvSpPr txBox="1"/>
          <p:nvPr/>
        </p:nvSpPr>
        <p:spPr>
          <a:xfrm>
            <a:off x="372375" y="2571750"/>
            <a:ext cx="1327200" cy="615600"/>
          </a:xfrm>
          <a:prstGeom prst="rect">
            <a:avLst/>
          </a:prstGeom>
          <a:solidFill>
            <a:srgbClr val="FF9900"/>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dk1"/>
                </a:solidFill>
                <a:latin typeface="Alfa Slab One"/>
                <a:ea typeface="Alfa Slab One"/>
                <a:cs typeface="Alfa Slab One"/>
                <a:sym typeface="Alfa Slab One"/>
                <a:hlinkClick r:id="rId3">
                  <a:extLst>
                    <a:ext uri="{A12FA001-AC4F-418D-AE19-62706E023703}">
                      <ahyp:hlinkClr val="tx"/>
                    </a:ext>
                  </a:extLst>
                </a:hlinkClick>
              </a:rPr>
              <a:t>Digital Leaders</a:t>
            </a:r>
            <a:endParaRPr>
              <a:solidFill>
                <a:schemeClr val="dk1"/>
              </a:solidFill>
              <a:latin typeface="Alfa Slab One"/>
              <a:ea typeface="Alfa Slab One"/>
              <a:cs typeface="Alfa Slab One"/>
              <a:sym typeface="Alfa Slab One"/>
            </a:endParaRPr>
          </a:p>
        </p:txBody>
      </p:sp>
      <p:sp>
        <p:nvSpPr>
          <p:cNvPr id="356" name="Google Shape;356;p35"/>
          <p:cNvSpPr txBox="1"/>
          <p:nvPr/>
        </p:nvSpPr>
        <p:spPr>
          <a:xfrm>
            <a:off x="1811300" y="2571750"/>
            <a:ext cx="1327200" cy="646500"/>
          </a:xfrm>
          <a:prstGeom prst="rect">
            <a:avLst/>
          </a:prstGeom>
          <a:solidFill>
            <a:srgbClr val="FFFF00"/>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sz="1000" u="sng">
                <a:solidFill>
                  <a:schemeClr val="dk1"/>
                </a:solidFill>
                <a:latin typeface="Alfa Slab One"/>
                <a:ea typeface="Alfa Slab One"/>
                <a:cs typeface="Alfa Slab One"/>
                <a:sym typeface="Alfa Slab One"/>
                <a:hlinkClick r:id="rId4">
                  <a:extLst>
                    <a:ext uri="{A12FA001-AC4F-418D-AE19-62706E023703}">
                      <ahyp:hlinkClr val="tx"/>
                    </a:ext>
                  </a:extLst>
                </a:hlinkClick>
              </a:rPr>
              <a:t>Rights</a:t>
            </a:r>
            <a:r>
              <a:rPr lang="en" sz="1000" u="sng">
                <a:solidFill>
                  <a:schemeClr val="dk1"/>
                </a:solidFill>
                <a:latin typeface="Alfa Slab One"/>
                <a:ea typeface="Alfa Slab One"/>
                <a:cs typeface="Alfa Slab One"/>
                <a:sym typeface="Alfa Slab One"/>
                <a:hlinkClick r:id="rId5">
                  <a:extLst>
                    <a:ext uri="{A12FA001-AC4F-418D-AE19-62706E023703}">
                      <ahyp:hlinkClr val="tx"/>
                    </a:ext>
                  </a:extLst>
                </a:hlinkClick>
              </a:rPr>
              <a:t> Respecting School</a:t>
            </a:r>
            <a:endParaRPr sz="700">
              <a:solidFill>
                <a:schemeClr val="dk1"/>
              </a:solidFill>
              <a:latin typeface="Alfa Slab One"/>
              <a:ea typeface="Alfa Slab One"/>
              <a:cs typeface="Alfa Slab One"/>
              <a:sym typeface="Alfa Slab One"/>
            </a:endParaRPr>
          </a:p>
        </p:txBody>
      </p:sp>
      <p:sp>
        <p:nvSpPr>
          <p:cNvPr id="357" name="Google Shape;357;p35"/>
          <p:cNvSpPr txBox="1"/>
          <p:nvPr/>
        </p:nvSpPr>
        <p:spPr>
          <a:xfrm>
            <a:off x="3250225" y="2571750"/>
            <a:ext cx="1327200" cy="615600"/>
          </a:xfrm>
          <a:prstGeom prst="rect">
            <a:avLst/>
          </a:prstGeom>
          <a:solidFill>
            <a:srgbClr val="00FF00"/>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dk1"/>
                </a:solidFill>
                <a:latin typeface="Alfa Slab One"/>
                <a:ea typeface="Alfa Slab One"/>
                <a:cs typeface="Alfa Slab One"/>
                <a:sym typeface="Alfa Slab One"/>
                <a:hlinkClick r:id="rId6">
                  <a:extLst>
                    <a:ext uri="{A12FA001-AC4F-418D-AE19-62706E023703}">
                      <ahyp:hlinkClr val="tx"/>
                    </a:ext>
                  </a:extLst>
                </a:hlinkClick>
              </a:rPr>
              <a:t>Criw Cymraeg</a:t>
            </a:r>
            <a:endParaRPr>
              <a:solidFill>
                <a:schemeClr val="dk1"/>
              </a:solidFill>
              <a:latin typeface="Alfa Slab One"/>
              <a:ea typeface="Alfa Slab One"/>
              <a:cs typeface="Alfa Slab One"/>
              <a:sym typeface="Alfa Slab One"/>
            </a:endParaRPr>
          </a:p>
        </p:txBody>
      </p:sp>
      <p:sp>
        <p:nvSpPr>
          <p:cNvPr id="358" name="Google Shape;358;p35"/>
          <p:cNvSpPr txBox="1"/>
          <p:nvPr/>
        </p:nvSpPr>
        <p:spPr>
          <a:xfrm>
            <a:off x="4689150" y="2571750"/>
            <a:ext cx="1327200" cy="831300"/>
          </a:xfrm>
          <a:prstGeom prst="rect">
            <a:avLst/>
          </a:prstGeom>
          <a:solidFill>
            <a:srgbClr val="00FFFF"/>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dk1"/>
                </a:solidFill>
                <a:latin typeface="Alfa Slab One"/>
                <a:ea typeface="Alfa Slab One"/>
                <a:cs typeface="Alfa Slab One"/>
                <a:sym typeface="Alfa Slab One"/>
                <a:hlinkClick r:id="rId7">
                  <a:extLst>
                    <a:ext uri="{A12FA001-AC4F-418D-AE19-62706E023703}">
                      <ahyp:hlinkClr val="tx"/>
                    </a:ext>
                  </a:extLst>
                </a:hlinkClick>
              </a:rPr>
              <a:t>Junior Road Safety Officers</a:t>
            </a:r>
            <a:endParaRPr>
              <a:solidFill>
                <a:schemeClr val="dk1"/>
              </a:solidFill>
              <a:latin typeface="Alfa Slab One"/>
              <a:ea typeface="Alfa Slab One"/>
              <a:cs typeface="Alfa Slab One"/>
              <a:sym typeface="Alfa Slab One"/>
            </a:endParaRPr>
          </a:p>
        </p:txBody>
      </p:sp>
      <p:sp>
        <p:nvSpPr>
          <p:cNvPr id="359" name="Google Shape;359;p35"/>
          <p:cNvSpPr txBox="1"/>
          <p:nvPr/>
        </p:nvSpPr>
        <p:spPr>
          <a:xfrm>
            <a:off x="6128075" y="2571750"/>
            <a:ext cx="1327200" cy="400200"/>
          </a:xfrm>
          <a:prstGeom prst="rect">
            <a:avLst/>
          </a:prstGeom>
          <a:solidFill>
            <a:srgbClr val="0000FF"/>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dk1"/>
                </a:solidFill>
                <a:latin typeface="Alfa Slab One"/>
                <a:ea typeface="Alfa Slab One"/>
                <a:cs typeface="Alfa Slab One"/>
                <a:sym typeface="Alfa Slab One"/>
                <a:hlinkClick r:id="rId8">
                  <a:extLst>
                    <a:ext uri="{A12FA001-AC4F-418D-AE19-62706E023703}">
                      <ahyp:hlinkClr val="tx"/>
                    </a:ext>
                  </a:extLst>
                </a:hlinkClick>
              </a:rPr>
              <a:t>Eco Group</a:t>
            </a:r>
            <a:endParaRPr>
              <a:solidFill>
                <a:schemeClr val="dk1"/>
              </a:solidFill>
              <a:latin typeface="Alfa Slab One"/>
              <a:ea typeface="Alfa Slab One"/>
              <a:cs typeface="Alfa Slab One"/>
              <a:sym typeface="Alfa Slab One"/>
            </a:endParaRPr>
          </a:p>
        </p:txBody>
      </p:sp>
      <p:sp>
        <p:nvSpPr>
          <p:cNvPr id="360" name="Google Shape;360;p35"/>
          <p:cNvSpPr txBox="1"/>
          <p:nvPr/>
        </p:nvSpPr>
        <p:spPr>
          <a:xfrm>
            <a:off x="7534350" y="2571750"/>
            <a:ext cx="1327200" cy="615600"/>
          </a:xfrm>
          <a:prstGeom prst="rect">
            <a:avLst/>
          </a:prstGeom>
          <a:solidFill>
            <a:srgbClr val="9900FF"/>
          </a:solidFill>
          <a:ln cap="flat" cmpd="sng" w="19050">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dk1"/>
                </a:solidFill>
                <a:latin typeface="Alfa Slab One"/>
                <a:ea typeface="Alfa Slab One"/>
                <a:cs typeface="Alfa Slab One"/>
                <a:sym typeface="Alfa Slab One"/>
                <a:hlinkClick r:id="rId9">
                  <a:extLst>
                    <a:ext uri="{A12FA001-AC4F-418D-AE19-62706E023703}">
                      <ahyp:hlinkClr val="tx"/>
                    </a:ext>
                  </a:extLst>
                </a:hlinkClick>
              </a:rPr>
              <a:t>School Council</a:t>
            </a:r>
            <a:endParaRPr>
              <a:solidFill>
                <a:schemeClr val="dk1"/>
              </a:solidFill>
              <a:latin typeface="Alfa Slab One"/>
              <a:ea typeface="Alfa Slab One"/>
              <a:cs typeface="Alfa Slab One"/>
              <a:sym typeface="Alfa Slab One"/>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4" name="Shape 364"/>
        <p:cNvGrpSpPr/>
        <p:nvPr/>
      </p:nvGrpSpPr>
      <p:grpSpPr>
        <a:xfrm>
          <a:off x="0" y="0"/>
          <a:ext cx="0" cy="0"/>
          <a:chOff x="0" y="0"/>
          <a:chExt cx="0" cy="0"/>
        </a:xfrm>
      </p:grpSpPr>
      <p:sp>
        <p:nvSpPr>
          <p:cNvPr id="365" name="Google Shape;365;p36"/>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400">
                <a:solidFill>
                  <a:srgbClr val="FFFEFE"/>
                </a:solidFill>
                <a:latin typeface="Alfa Slab One"/>
                <a:ea typeface="Alfa Slab One"/>
                <a:cs typeface="Alfa Slab One"/>
                <a:sym typeface="Alfa Slab One"/>
              </a:rPr>
              <a:t>Rights Respecting School</a:t>
            </a:r>
            <a:endParaRPr sz="3400">
              <a:solidFill>
                <a:srgbClr val="FFFEFE"/>
              </a:solidFill>
              <a:latin typeface="Alfa Slab One"/>
              <a:ea typeface="Alfa Slab One"/>
              <a:cs typeface="Alfa Slab One"/>
              <a:sym typeface="Alfa Slab One"/>
            </a:endParaRPr>
          </a:p>
        </p:txBody>
      </p:sp>
      <p:sp>
        <p:nvSpPr>
          <p:cNvPr id="366" name="Google Shape;366;p36"/>
          <p:cNvSpPr txBox="1"/>
          <p:nvPr/>
        </p:nvSpPr>
        <p:spPr>
          <a:xfrm>
            <a:off x="98925" y="150025"/>
            <a:ext cx="6522900" cy="40854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150">
                <a:solidFill>
                  <a:srgbClr val="1E1E1E"/>
                </a:solidFill>
                <a:latin typeface="Alfa Slab One"/>
                <a:ea typeface="Alfa Slab One"/>
                <a:cs typeface="Alfa Slab One"/>
                <a:sym typeface="Alfa Slab One"/>
              </a:rPr>
              <a:t>We are proud to be a </a:t>
            </a:r>
            <a:r>
              <a:rPr b="1" lang="en" sz="1150">
                <a:solidFill>
                  <a:srgbClr val="1E1E1E"/>
                </a:solidFill>
                <a:latin typeface="Alfa Slab One"/>
                <a:ea typeface="Alfa Slab One"/>
                <a:cs typeface="Alfa Slab One"/>
                <a:sym typeface="Alfa Slab One"/>
              </a:rPr>
              <a:t>Gold Rights Respecting School</a:t>
            </a:r>
            <a:r>
              <a:rPr lang="en" sz="1150">
                <a:solidFill>
                  <a:srgbClr val="1E1E1E"/>
                </a:solidFill>
                <a:latin typeface="Alfa Slab One"/>
                <a:ea typeface="Alfa Slab One"/>
                <a:cs typeface="Alfa Slab One"/>
                <a:sym typeface="Alfa Slab One"/>
              </a:rPr>
              <a:t>. The Gold status was granted to us by </a:t>
            </a:r>
            <a:r>
              <a:rPr b="1" lang="en" sz="1150">
                <a:solidFill>
                  <a:srgbClr val="1E1E1E"/>
                </a:solidFill>
                <a:latin typeface="Alfa Slab One"/>
                <a:ea typeface="Alfa Slab One"/>
                <a:cs typeface="Alfa Slab One"/>
                <a:sym typeface="Alfa Slab One"/>
              </a:rPr>
              <a:t>UNICEF UK</a:t>
            </a:r>
            <a:r>
              <a:rPr lang="en" sz="1150">
                <a:solidFill>
                  <a:srgbClr val="1E1E1E"/>
                </a:solidFill>
                <a:latin typeface="Alfa Slab One"/>
                <a:ea typeface="Alfa Slab One"/>
                <a:cs typeface="Alfa Slab One"/>
                <a:sym typeface="Alfa Slab One"/>
              </a:rPr>
              <a:t> for fully embedding children’s rights throughout the school in our policies, practice and ethos, as outlined in the RRSA Strands and Outcomes. Our RRS pupil voice group play a leading role in driving progress. We ensure that:</a:t>
            </a:r>
            <a:endParaRPr sz="1150">
              <a:solidFill>
                <a:srgbClr val="1E1E1E"/>
              </a:solidFill>
              <a:latin typeface="Alfa Slab One"/>
              <a:ea typeface="Alfa Slab One"/>
              <a:cs typeface="Alfa Slab One"/>
              <a:sym typeface="Alfa Slab One"/>
            </a:endParaRPr>
          </a:p>
          <a:p>
            <a:pPr indent="-301625" lvl="0" marL="457200" rtl="0" algn="l">
              <a:lnSpc>
                <a:spcPct val="150000"/>
              </a:lnSpc>
              <a:spcBef>
                <a:spcPts val="1500"/>
              </a:spcBef>
              <a:spcAft>
                <a:spcPts val="0"/>
              </a:spcAft>
              <a:buClr>
                <a:srgbClr val="1E1E1E"/>
              </a:buClr>
              <a:buSzPts val="1150"/>
              <a:buFont typeface="Alfa Slab One"/>
              <a:buChar char="●"/>
            </a:pPr>
            <a:r>
              <a:rPr lang="en" sz="1150">
                <a:solidFill>
                  <a:srgbClr val="1E1E1E"/>
                </a:solidFill>
                <a:latin typeface="Alfa Slab One"/>
                <a:ea typeface="Alfa Slab One"/>
                <a:cs typeface="Alfa Slab One"/>
                <a:sym typeface="Alfa Slab One"/>
              </a:rPr>
              <a:t>Teaching and Learning about rights is at heart of our curriculum. Rights are interwoven through the school through training, assemblies, topics, focus days/weeks, displays and UNCRC charters.</a:t>
            </a:r>
            <a:endParaRPr sz="1150">
              <a:solidFill>
                <a:srgbClr val="1E1E1E"/>
              </a:solidFill>
              <a:latin typeface="Alfa Slab One"/>
              <a:ea typeface="Alfa Slab One"/>
              <a:cs typeface="Alfa Slab One"/>
              <a:sym typeface="Alfa Slab One"/>
            </a:endParaRPr>
          </a:p>
          <a:p>
            <a:pPr indent="-301625" lvl="0" marL="457200" rtl="0" algn="l">
              <a:lnSpc>
                <a:spcPct val="150000"/>
              </a:lnSpc>
              <a:spcBef>
                <a:spcPts val="0"/>
              </a:spcBef>
              <a:spcAft>
                <a:spcPts val="0"/>
              </a:spcAft>
              <a:buClr>
                <a:srgbClr val="1E1E1E"/>
              </a:buClr>
              <a:buSzPts val="1150"/>
              <a:buFont typeface="Alfa Slab One"/>
              <a:buChar char="●"/>
            </a:pPr>
            <a:r>
              <a:rPr lang="en" sz="1150">
                <a:solidFill>
                  <a:srgbClr val="1E1E1E"/>
                </a:solidFill>
                <a:latin typeface="Alfa Slab One"/>
                <a:ea typeface="Alfa Slab One"/>
                <a:cs typeface="Alfa Slab One"/>
                <a:sym typeface="Alfa Slab One"/>
              </a:rPr>
              <a:t>Teaching and Learning through rights is integral. By modelling rights respecting language and attitudes and making strategic decisions that involve pupils we ensure that the UNCRC is at the heart of our school.</a:t>
            </a:r>
            <a:endParaRPr sz="1150">
              <a:solidFill>
                <a:srgbClr val="1E1E1E"/>
              </a:solidFill>
              <a:latin typeface="Alfa Slab One"/>
              <a:ea typeface="Alfa Slab One"/>
              <a:cs typeface="Alfa Slab One"/>
              <a:sym typeface="Alfa Slab One"/>
            </a:endParaRPr>
          </a:p>
          <a:p>
            <a:pPr indent="-301625" lvl="0" marL="457200" rtl="0" algn="l">
              <a:lnSpc>
                <a:spcPct val="115000"/>
              </a:lnSpc>
              <a:spcBef>
                <a:spcPts val="0"/>
              </a:spcBef>
              <a:spcAft>
                <a:spcPts val="0"/>
              </a:spcAft>
              <a:buClr>
                <a:srgbClr val="1E1E1E"/>
              </a:buClr>
              <a:buSzPts val="1150"/>
              <a:buFont typeface="Alfa Slab One"/>
              <a:buChar char="●"/>
            </a:pPr>
            <a:r>
              <a:rPr lang="en" sz="1150">
                <a:solidFill>
                  <a:srgbClr val="1E1E1E"/>
                </a:solidFill>
                <a:latin typeface="Alfa Slab One"/>
                <a:ea typeface="Alfa Slab One"/>
                <a:cs typeface="Alfa Slab One"/>
                <a:sym typeface="Alfa Slab One"/>
              </a:rPr>
              <a:t>We are proud to be ambassadors for the rights of others, developing our community as rights respecting citizens.</a:t>
            </a:r>
            <a:endParaRPr sz="1150">
              <a:solidFill>
                <a:srgbClr val="1E1E1E"/>
              </a:solidFill>
              <a:latin typeface="Alfa Slab One"/>
              <a:ea typeface="Alfa Slab One"/>
              <a:cs typeface="Alfa Slab One"/>
              <a:sym typeface="Alfa Slab One"/>
            </a:endParaRPr>
          </a:p>
          <a:p>
            <a:pPr indent="0" lvl="0" marL="457200" rtl="0" algn="l">
              <a:lnSpc>
                <a:spcPct val="115000"/>
              </a:lnSpc>
              <a:spcBef>
                <a:spcPts val="0"/>
              </a:spcBef>
              <a:spcAft>
                <a:spcPts val="0"/>
              </a:spcAft>
              <a:buNone/>
            </a:pPr>
            <a:r>
              <a:t/>
            </a:r>
            <a:endParaRPr sz="1150">
              <a:solidFill>
                <a:srgbClr val="1E1E1E"/>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150" u="sng">
                <a:solidFill>
                  <a:schemeClr val="hlink"/>
                </a:solidFill>
                <a:latin typeface="Alfa Slab One"/>
                <a:ea typeface="Alfa Slab One"/>
                <a:cs typeface="Alfa Slab One"/>
                <a:sym typeface="Alfa Slab One"/>
                <a:hlinkClick r:id="rId3"/>
              </a:rPr>
              <a:t>Click here for more </a:t>
            </a:r>
            <a:r>
              <a:rPr lang="en" sz="1150" u="sng">
                <a:solidFill>
                  <a:schemeClr val="hlink"/>
                </a:solidFill>
                <a:latin typeface="Alfa Slab One"/>
                <a:ea typeface="Alfa Slab One"/>
                <a:cs typeface="Alfa Slab One"/>
                <a:sym typeface="Alfa Slab One"/>
                <a:hlinkClick r:id="rId4"/>
              </a:rPr>
              <a:t>information</a:t>
            </a:r>
            <a:r>
              <a:rPr lang="en" sz="1150" u="sng">
                <a:solidFill>
                  <a:schemeClr val="hlink"/>
                </a:solidFill>
                <a:latin typeface="Alfa Slab One"/>
                <a:ea typeface="Alfa Slab One"/>
                <a:cs typeface="Alfa Slab One"/>
                <a:sym typeface="Alfa Slab One"/>
                <a:hlinkClick r:id="rId5"/>
              </a:rPr>
              <a:t> on Rights Respecting Schools</a:t>
            </a:r>
            <a:endParaRPr sz="1050">
              <a:solidFill>
                <a:srgbClr val="1E1E1E"/>
              </a:solidFill>
              <a:latin typeface="Alfa Slab One"/>
              <a:ea typeface="Alfa Slab One"/>
              <a:cs typeface="Alfa Slab One"/>
              <a:sym typeface="Alfa Slab One"/>
            </a:endParaRPr>
          </a:p>
        </p:txBody>
      </p:sp>
      <p:pic>
        <p:nvPicPr>
          <p:cNvPr id="367" name="Google Shape;367;p36"/>
          <p:cNvPicPr preferRelativeResize="0"/>
          <p:nvPr/>
        </p:nvPicPr>
        <p:blipFill>
          <a:blip r:embed="rId6">
            <a:alphaModFix/>
          </a:blip>
          <a:stretch>
            <a:fillRect/>
          </a:stretch>
        </p:blipFill>
        <p:spPr>
          <a:xfrm>
            <a:off x="6621848" y="2571750"/>
            <a:ext cx="2375302" cy="1587725"/>
          </a:xfrm>
          <a:prstGeom prst="rect">
            <a:avLst/>
          </a:prstGeom>
          <a:noFill/>
          <a:ln>
            <a:noFill/>
          </a:ln>
        </p:spPr>
      </p:pic>
      <p:pic>
        <p:nvPicPr>
          <p:cNvPr id="368" name="Google Shape;368;p36"/>
          <p:cNvPicPr preferRelativeResize="0"/>
          <p:nvPr/>
        </p:nvPicPr>
        <p:blipFill rotWithShape="1">
          <a:blip r:embed="rId7">
            <a:alphaModFix/>
          </a:blip>
          <a:srcRect b="-220667" l="-133595" r="93381" t="180454"/>
          <a:stretch/>
        </p:blipFill>
        <p:spPr>
          <a:xfrm>
            <a:off x="152400" y="2486026"/>
            <a:ext cx="5285732" cy="1763500"/>
          </a:xfrm>
          <a:prstGeom prst="rect">
            <a:avLst/>
          </a:prstGeom>
          <a:noFill/>
          <a:ln>
            <a:noFill/>
          </a:ln>
        </p:spPr>
      </p:pic>
      <p:pic>
        <p:nvPicPr>
          <p:cNvPr id="369" name="Google Shape;369;p36"/>
          <p:cNvPicPr preferRelativeResize="0"/>
          <p:nvPr/>
        </p:nvPicPr>
        <p:blipFill>
          <a:blip r:embed="rId8">
            <a:alphaModFix/>
          </a:blip>
          <a:stretch>
            <a:fillRect/>
          </a:stretch>
        </p:blipFill>
        <p:spPr>
          <a:xfrm>
            <a:off x="6910625" y="150025"/>
            <a:ext cx="1974225" cy="19244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37"/>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Additional Learning Needs</a:t>
            </a:r>
            <a:endParaRPr sz="4800">
              <a:solidFill>
                <a:srgbClr val="FFFEFE"/>
              </a:solidFill>
              <a:latin typeface="Alfa Slab One"/>
              <a:ea typeface="Alfa Slab One"/>
              <a:cs typeface="Alfa Slab One"/>
              <a:sym typeface="Alfa Slab One"/>
            </a:endParaRPr>
          </a:p>
        </p:txBody>
      </p:sp>
      <p:sp>
        <p:nvSpPr>
          <p:cNvPr id="375" name="Google Shape;375;p37"/>
          <p:cNvSpPr txBox="1"/>
          <p:nvPr/>
        </p:nvSpPr>
        <p:spPr>
          <a:xfrm>
            <a:off x="30525" y="814825"/>
            <a:ext cx="3263100" cy="33102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000">
                <a:latin typeface="Alfa Slab One"/>
                <a:ea typeface="Alfa Slab One"/>
                <a:cs typeface="Alfa Slab One"/>
                <a:sym typeface="Alfa Slab One"/>
              </a:rPr>
              <a:t>We have a graduated response to pupils who experience any difficulties or needs when at Pembroke Dock Community School.  To ensure we are meeting the needs of our children we have the following aims at the heart of everything we do: </a:t>
            </a:r>
            <a:endParaRPr sz="1000">
              <a:latin typeface="Alfa Slab One"/>
              <a:ea typeface="Alfa Slab One"/>
              <a:cs typeface="Alfa Slab One"/>
              <a:sym typeface="Alfa Slab One"/>
            </a:endParaRPr>
          </a:p>
          <a:p>
            <a:pPr indent="0" lvl="0" marL="0" rtl="0" algn="ctr">
              <a:lnSpc>
                <a:spcPct val="115000"/>
              </a:lnSpc>
              <a:spcBef>
                <a:spcPts val="0"/>
              </a:spcBef>
              <a:spcAft>
                <a:spcPts val="0"/>
              </a:spcAft>
              <a:buNone/>
            </a:pPr>
            <a:r>
              <a:t/>
            </a:r>
            <a:endParaRPr sz="7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High quality teaching and learning along with a supportive and inclusive environment  </a:t>
            </a:r>
            <a:endParaRPr sz="9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Whole school universal provision to address the needs of pupils  </a:t>
            </a:r>
            <a:endParaRPr sz="9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Early identification of needs </a:t>
            </a:r>
            <a:endParaRPr sz="9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Person centred practice – where the child is involved in all processes </a:t>
            </a:r>
            <a:endParaRPr sz="9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One page profiles to share vital information with all stakeholders   </a:t>
            </a:r>
            <a:endParaRPr sz="9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Good communication with parents and guardians  </a:t>
            </a:r>
            <a:endParaRPr sz="900">
              <a:latin typeface="Alfa Slab One"/>
              <a:ea typeface="Alfa Slab One"/>
              <a:cs typeface="Alfa Slab One"/>
              <a:sym typeface="Alfa Slab One"/>
            </a:endParaRPr>
          </a:p>
          <a:p>
            <a:pPr indent="-285750" lvl="0" marL="457200" rtl="0" algn="l">
              <a:lnSpc>
                <a:spcPct val="100000"/>
              </a:lnSpc>
              <a:spcBef>
                <a:spcPts val="0"/>
              </a:spcBef>
              <a:spcAft>
                <a:spcPts val="0"/>
              </a:spcAft>
              <a:buSzPts val="900"/>
              <a:buFont typeface="Alfa Slab One"/>
              <a:buChar char="●"/>
            </a:pPr>
            <a:r>
              <a:rPr lang="en" sz="900">
                <a:latin typeface="Alfa Slab One"/>
                <a:ea typeface="Alfa Slab One"/>
                <a:cs typeface="Alfa Slab One"/>
                <a:sym typeface="Alfa Slab One"/>
              </a:rPr>
              <a:t>Working in partnerships with external agencies </a:t>
            </a:r>
            <a:endParaRPr sz="900">
              <a:latin typeface="Alfa Slab One"/>
              <a:ea typeface="Alfa Slab One"/>
              <a:cs typeface="Alfa Slab One"/>
              <a:sym typeface="Alfa Slab One"/>
            </a:endParaRPr>
          </a:p>
        </p:txBody>
      </p:sp>
      <p:pic>
        <p:nvPicPr>
          <p:cNvPr id="376" name="Google Shape;376;p37"/>
          <p:cNvPicPr preferRelativeResize="0"/>
          <p:nvPr/>
        </p:nvPicPr>
        <p:blipFill>
          <a:blip r:embed="rId3">
            <a:alphaModFix/>
          </a:blip>
          <a:stretch>
            <a:fillRect/>
          </a:stretch>
        </p:blipFill>
        <p:spPr>
          <a:xfrm>
            <a:off x="3315100" y="855825"/>
            <a:ext cx="5675450" cy="3304700"/>
          </a:xfrm>
          <a:prstGeom prst="rect">
            <a:avLst/>
          </a:prstGeom>
          <a:noFill/>
          <a:ln>
            <a:noFill/>
          </a:ln>
        </p:spPr>
      </p:pic>
      <p:sp>
        <p:nvSpPr>
          <p:cNvPr id="377" name="Google Shape;377;p37"/>
          <p:cNvSpPr txBox="1"/>
          <p:nvPr/>
        </p:nvSpPr>
        <p:spPr>
          <a:xfrm>
            <a:off x="0" y="0"/>
            <a:ext cx="9109800" cy="10467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000">
                <a:solidFill>
                  <a:schemeClr val="dk1"/>
                </a:solidFill>
                <a:latin typeface="Alfa Slab One"/>
                <a:ea typeface="Alfa Slab One"/>
                <a:cs typeface="Alfa Slab One"/>
                <a:sym typeface="Alfa Slab One"/>
              </a:rPr>
              <a:t>At Pembroke Dock Community School we recognise the every child is unique and will come to school at different developmental stages and with different abilities and needs. There will be many factors that contribute to the range of abilities, difficulties and needs experienced by our children but we believe that by working together, we can support our children and put strategies in place to overcome any barriers. </a:t>
            </a:r>
            <a:endParaRPr sz="10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t/>
            </a:r>
            <a:endParaRPr sz="1000">
              <a:solidFill>
                <a:schemeClr val="dk1"/>
              </a:solidFill>
              <a:latin typeface="Alfa Slab One"/>
              <a:ea typeface="Alfa Slab One"/>
              <a:cs typeface="Alfa Slab One"/>
              <a:sym typeface="Alfa Slab One"/>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1" name="Shape 381"/>
        <p:cNvGrpSpPr/>
        <p:nvPr/>
      </p:nvGrpSpPr>
      <p:grpSpPr>
        <a:xfrm>
          <a:off x="0" y="0"/>
          <a:ext cx="0" cy="0"/>
          <a:chOff x="0" y="0"/>
          <a:chExt cx="0" cy="0"/>
        </a:xfrm>
      </p:grpSpPr>
      <p:sp>
        <p:nvSpPr>
          <p:cNvPr id="382" name="Google Shape;382;p38"/>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Enhancing</a:t>
            </a:r>
            <a:r>
              <a:rPr lang="en" sz="3300">
                <a:solidFill>
                  <a:srgbClr val="FFFEFE"/>
                </a:solidFill>
                <a:latin typeface="Alfa Slab One"/>
                <a:ea typeface="Alfa Slab One"/>
                <a:cs typeface="Alfa Slab One"/>
                <a:sym typeface="Alfa Slab One"/>
              </a:rPr>
              <a:t> our provision</a:t>
            </a:r>
            <a:endParaRPr sz="3200">
              <a:solidFill>
                <a:srgbClr val="FFFEFE"/>
              </a:solidFill>
              <a:latin typeface="Alfa Slab One"/>
              <a:ea typeface="Alfa Slab One"/>
              <a:cs typeface="Alfa Slab One"/>
              <a:sym typeface="Alfa Slab One"/>
            </a:endParaRPr>
          </a:p>
        </p:txBody>
      </p:sp>
      <p:sp>
        <p:nvSpPr>
          <p:cNvPr id="383" name="Google Shape;383;p38"/>
          <p:cNvSpPr/>
          <p:nvPr/>
        </p:nvSpPr>
        <p:spPr>
          <a:xfrm>
            <a:off x="3330400" y="150025"/>
            <a:ext cx="2068200" cy="640200"/>
          </a:xfrm>
          <a:prstGeom prst="roundRect">
            <a:avLst>
              <a:gd fmla="val 16667" name="adj"/>
            </a:avLst>
          </a:prstGeom>
          <a:solidFill>
            <a:srgbClr val="21252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latin typeface="Alfa Slab One"/>
                <a:ea typeface="Alfa Slab One"/>
                <a:cs typeface="Alfa Slab One"/>
                <a:sym typeface="Alfa Slab One"/>
              </a:rPr>
              <a:t>What provisions do we offer?</a:t>
            </a:r>
            <a:endParaRPr>
              <a:solidFill>
                <a:schemeClr val="lt1"/>
              </a:solidFill>
              <a:latin typeface="Alfa Slab One"/>
              <a:ea typeface="Alfa Slab One"/>
              <a:cs typeface="Alfa Slab One"/>
              <a:sym typeface="Alfa Slab One"/>
            </a:endParaRPr>
          </a:p>
        </p:txBody>
      </p:sp>
      <p:sp>
        <p:nvSpPr>
          <p:cNvPr id="384" name="Google Shape;384;p38"/>
          <p:cNvSpPr/>
          <p:nvPr/>
        </p:nvSpPr>
        <p:spPr>
          <a:xfrm>
            <a:off x="561750" y="928425"/>
            <a:ext cx="2068200" cy="640200"/>
          </a:xfrm>
          <a:prstGeom prst="roundRect">
            <a:avLst>
              <a:gd fmla="val 16667" name="adj"/>
            </a:avLst>
          </a:prstGeom>
          <a:solidFill>
            <a:srgbClr val="FFAB4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Enhanced Nurture groups</a:t>
            </a:r>
            <a:endParaRPr>
              <a:latin typeface="Alfa Slab One"/>
              <a:ea typeface="Alfa Slab One"/>
              <a:cs typeface="Alfa Slab One"/>
              <a:sym typeface="Alfa Slab One"/>
            </a:endParaRPr>
          </a:p>
        </p:txBody>
      </p:sp>
      <p:sp>
        <p:nvSpPr>
          <p:cNvPr id="385" name="Google Shape;385;p38"/>
          <p:cNvSpPr/>
          <p:nvPr/>
        </p:nvSpPr>
        <p:spPr>
          <a:xfrm>
            <a:off x="746725" y="1862500"/>
            <a:ext cx="2068200" cy="640200"/>
          </a:xfrm>
          <a:prstGeom prst="roundRect">
            <a:avLst>
              <a:gd fmla="val 16667" name="adj"/>
            </a:avLst>
          </a:prstGeom>
          <a:solidFill>
            <a:srgbClr val="64E26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Full time for 3 year olds</a:t>
            </a:r>
            <a:endParaRPr>
              <a:latin typeface="Alfa Slab One"/>
              <a:ea typeface="Alfa Slab One"/>
              <a:cs typeface="Alfa Slab One"/>
              <a:sym typeface="Alfa Slab One"/>
            </a:endParaRPr>
          </a:p>
        </p:txBody>
      </p:sp>
      <p:sp>
        <p:nvSpPr>
          <p:cNvPr id="386" name="Google Shape;386;p38"/>
          <p:cNvSpPr/>
          <p:nvPr/>
        </p:nvSpPr>
        <p:spPr>
          <a:xfrm>
            <a:off x="1200425" y="2796575"/>
            <a:ext cx="2068200" cy="640200"/>
          </a:xfrm>
          <a:prstGeom prst="roundRect">
            <a:avLst>
              <a:gd fmla="val 16667" name="adj"/>
            </a:avLst>
          </a:prstGeom>
          <a:solidFill>
            <a:srgbClr val="0563C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Speech and language provision</a:t>
            </a:r>
            <a:endParaRPr>
              <a:latin typeface="Alfa Slab One"/>
              <a:ea typeface="Alfa Slab One"/>
              <a:cs typeface="Alfa Slab One"/>
              <a:sym typeface="Alfa Slab One"/>
            </a:endParaRPr>
          </a:p>
        </p:txBody>
      </p:sp>
      <p:sp>
        <p:nvSpPr>
          <p:cNvPr id="387" name="Google Shape;387;p38"/>
          <p:cNvSpPr/>
          <p:nvPr/>
        </p:nvSpPr>
        <p:spPr>
          <a:xfrm>
            <a:off x="2281050" y="3598438"/>
            <a:ext cx="2068200" cy="640200"/>
          </a:xfrm>
          <a:prstGeom prst="roundRect">
            <a:avLst>
              <a:gd fmla="val 16667" name="adj"/>
            </a:avLst>
          </a:prstGeom>
          <a:solidFill>
            <a:srgbClr val="4285F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Transition groups </a:t>
            </a:r>
            <a:endParaRPr>
              <a:latin typeface="Alfa Slab One"/>
              <a:ea typeface="Alfa Slab One"/>
              <a:cs typeface="Alfa Slab One"/>
              <a:sym typeface="Alfa Slab One"/>
            </a:endParaRPr>
          </a:p>
        </p:txBody>
      </p:sp>
      <p:sp>
        <p:nvSpPr>
          <p:cNvPr id="388" name="Google Shape;388;p38"/>
          <p:cNvSpPr/>
          <p:nvPr/>
        </p:nvSpPr>
        <p:spPr>
          <a:xfrm>
            <a:off x="4517925" y="3598450"/>
            <a:ext cx="2068200" cy="640200"/>
          </a:xfrm>
          <a:prstGeom prst="roundRect">
            <a:avLst>
              <a:gd fmla="val 16667" name="adj"/>
            </a:avLst>
          </a:prstGeom>
          <a:solidFill>
            <a:srgbClr val="FFFF00">
              <a:alpha val="41010"/>
            </a:srgbClr>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Learning Resource Centre</a:t>
            </a:r>
            <a:endParaRPr>
              <a:latin typeface="Alfa Slab One"/>
              <a:ea typeface="Alfa Slab One"/>
              <a:cs typeface="Alfa Slab One"/>
              <a:sym typeface="Alfa Slab One"/>
            </a:endParaRPr>
          </a:p>
        </p:txBody>
      </p:sp>
      <p:sp>
        <p:nvSpPr>
          <p:cNvPr id="389" name="Google Shape;389;p38"/>
          <p:cNvSpPr/>
          <p:nvPr/>
        </p:nvSpPr>
        <p:spPr>
          <a:xfrm>
            <a:off x="5606700" y="2837838"/>
            <a:ext cx="2068200" cy="640200"/>
          </a:xfrm>
          <a:prstGeom prst="roundRect">
            <a:avLst>
              <a:gd fmla="val 16667" name="adj"/>
            </a:avLst>
          </a:prstGeom>
          <a:solidFill>
            <a:srgbClr val="FF00FF">
              <a:alpha val="45510"/>
            </a:srgbClr>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Recruit, recover, raise standards grant</a:t>
            </a:r>
            <a:endParaRPr>
              <a:latin typeface="Alfa Slab One"/>
              <a:ea typeface="Alfa Slab One"/>
              <a:cs typeface="Alfa Slab One"/>
              <a:sym typeface="Alfa Slab One"/>
            </a:endParaRPr>
          </a:p>
        </p:txBody>
      </p:sp>
      <p:sp>
        <p:nvSpPr>
          <p:cNvPr id="390" name="Google Shape;390;p38"/>
          <p:cNvSpPr/>
          <p:nvPr/>
        </p:nvSpPr>
        <p:spPr>
          <a:xfrm>
            <a:off x="6076675" y="1862500"/>
            <a:ext cx="2068200" cy="640200"/>
          </a:xfrm>
          <a:prstGeom prst="roundRect">
            <a:avLst>
              <a:gd fmla="val 16667" name="adj"/>
            </a:avLst>
          </a:prstGeom>
          <a:solidFill>
            <a:srgbClr val="00FF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1100">
                <a:latin typeface="Alfa Slab One"/>
                <a:ea typeface="Alfa Slab One"/>
                <a:cs typeface="Alfa Slab One"/>
                <a:sym typeface="Alfa Slab One"/>
              </a:rPr>
              <a:t>Enhanced provision for - service children, EAL, Young carers, ALN</a:t>
            </a:r>
            <a:endParaRPr sz="1100">
              <a:latin typeface="Alfa Slab One"/>
              <a:ea typeface="Alfa Slab One"/>
              <a:cs typeface="Alfa Slab One"/>
              <a:sym typeface="Alfa Slab One"/>
            </a:endParaRPr>
          </a:p>
        </p:txBody>
      </p:sp>
      <p:sp>
        <p:nvSpPr>
          <p:cNvPr id="391" name="Google Shape;391;p38"/>
          <p:cNvSpPr/>
          <p:nvPr/>
        </p:nvSpPr>
        <p:spPr>
          <a:xfrm>
            <a:off x="6514050" y="928425"/>
            <a:ext cx="2068200" cy="640200"/>
          </a:xfrm>
          <a:prstGeom prst="roundRect">
            <a:avLst>
              <a:gd fmla="val 16667" name="adj"/>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Extra-curricular clubs</a:t>
            </a:r>
            <a:endParaRPr>
              <a:latin typeface="Alfa Slab One"/>
              <a:ea typeface="Alfa Slab One"/>
              <a:cs typeface="Alfa Slab One"/>
              <a:sym typeface="Alfa Slab One"/>
            </a:endParaRPr>
          </a:p>
        </p:txBody>
      </p:sp>
      <p:sp>
        <p:nvSpPr>
          <p:cNvPr id="392" name="Google Shape;392;p38"/>
          <p:cNvSpPr/>
          <p:nvPr/>
        </p:nvSpPr>
        <p:spPr>
          <a:xfrm>
            <a:off x="6785850" y="150025"/>
            <a:ext cx="2068200" cy="640200"/>
          </a:xfrm>
          <a:prstGeom prst="roundRect">
            <a:avLst>
              <a:gd fmla="val 16667" name="adj"/>
            </a:avLst>
          </a:prstGeom>
          <a:solidFill>
            <a:srgbClr val="FF00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Interventions and support - ALN and Basic skills</a:t>
            </a:r>
            <a:endParaRPr>
              <a:latin typeface="Alfa Slab One"/>
              <a:ea typeface="Alfa Slab One"/>
              <a:cs typeface="Alfa Slab One"/>
              <a:sym typeface="Alfa Slab One"/>
            </a:endParaRPr>
          </a:p>
        </p:txBody>
      </p:sp>
      <p:sp>
        <p:nvSpPr>
          <p:cNvPr id="393" name="Google Shape;393;p38"/>
          <p:cNvSpPr/>
          <p:nvPr/>
        </p:nvSpPr>
        <p:spPr>
          <a:xfrm>
            <a:off x="136175" y="150025"/>
            <a:ext cx="2068200" cy="640200"/>
          </a:xfrm>
          <a:prstGeom prst="roundRect">
            <a:avLst>
              <a:gd fmla="val 16667" name="adj"/>
            </a:avLst>
          </a:prstGeom>
          <a:solidFill>
            <a:srgbClr val="F86226"/>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Alfa Slab One"/>
                <a:ea typeface="Alfa Slab One"/>
                <a:cs typeface="Alfa Slab One"/>
                <a:sym typeface="Alfa Slab One"/>
              </a:rPr>
              <a:t>Nurture provision</a:t>
            </a:r>
            <a:endParaRPr>
              <a:latin typeface="Alfa Slab One"/>
              <a:ea typeface="Alfa Slab One"/>
              <a:cs typeface="Alfa Slab One"/>
              <a:sym typeface="Alfa Slab One"/>
            </a:endParaRPr>
          </a:p>
        </p:txBody>
      </p:sp>
      <p:cxnSp>
        <p:nvCxnSpPr>
          <p:cNvPr id="394" name="Google Shape;394;p38"/>
          <p:cNvCxnSpPr>
            <a:stCxn id="383" idx="2"/>
            <a:endCxn id="384" idx="3"/>
          </p:cNvCxnSpPr>
          <p:nvPr/>
        </p:nvCxnSpPr>
        <p:spPr>
          <a:xfrm flipH="1">
            <a:off x="2629900" y="790225"/>
            <a:ext cx="1734600" cy="458400"/>
          </a:xfrm>
          <a:prstGeom prst="straightConnector1">
            <a:avLst/>
          </a:prstGeom>
          <a:noFill/>
          <a:ln cap="flat" cmpd="sng" w="9525">
            <a:solidFill>
              <a:schemeClr val="dk2"/>
            </a:solidFill>
            <a:prstDash val="solid"/>
            <a:round/>
            <a:headEnd len="med" w="med" type="none"/>
            <a:tailEnd len="med" w="med" type="triangle"/>
          </a:ln>
        </p:spPr>
      </p:cxnSp>
      <p:cxnSp>
        <p:nvCxnSpPr>
          <p:cNvPr id="395" name="Google Shape;395;p38"/>
          <p:cNvCxnSpPr>
            <a:stCxn id="383" idx="2"/>
            <a:endCxn id="385" idx="3"/>
          </p:cNvCxnSpPr>
          <p:nvPr/>
        </p:nvCxnSpPr>
        <p:spPr>
          <a:xfrm flipH="1">
            <a:off x="2815000" y="790225"/>
            <a:ext cx="1549500" cy="1392300"/>
          </a:xfrm>
          <a:prstGeom prst="straightConnector1">
            <a:avLst/>
          </a:prstGeom>
          <a:noFill/>
          <a:ln cap="flat" cmpd="sng" w="9525">
            <a:solidFill>
              <a:schemeClr val="dk2"/>
            </a:solidFill>
            <a:prstDash val="solid"/>
            <a:round/>
            <a:headEnd len="med" w="med" type="none"/>
            <a:tailEnd len="med" w="med" type="triangle"/>
          </a:ln>
        </p:spPr>
      </p:cxnSp>
      <p:cxnSp>
        <p:nvCxnSpPr>
          <p:cNvPr id="396" name="Google Shape;396;p38"/>
          <p:cNvCxnSpPr>
            <a:stCxn id="383" idx="2"/>
            <a:endCxn id="386" idx="3"/>
          </p:cNvCxnSpPr>
          <p:nvPr/>
        </p:nvCxnSpPr>
        <p:spPr>
          <a:xfrm flipH="1">
            <a:off x="3268600" y="790225"/>
            <a:ext cx="1095900" cy="2326500"/>
          </a:xfrm>
          <a:prstGeom prst="straightConnector1">
            <a:avLst/>
          </a:prstGeom>
          <a:noFill/>
          <a:ln cap="flat" cmpd="sng" w="9525">
            <a:solidFill>
              <a:schemeClr val="dk2"/>
            </a:solidFill>
            <a:prstDash val="solid"/>
            <a:round/>
            <a:headEnd len="med" w="med" type="none"/>
            <a:tailEnd len="med" w="med" type="triangle"/>
          </a:ln>
        </p:spPr>
      </p:cxnSp>
      <p:cxnSp>
        <p:nvCxnSpPr>
          <p:cNvPr id="397" name="Google Shape;397;p38"/>
          <p:cNvCxnSpPr>
            <a:endCxn id="387" idx="0"/>
          </p:cNvCxnSpPr>
          <p:nvPr/>
        </p:nvCxnSpPr>
        <p:spPr>
          <a:xfrm flipH="1">
            <a:off x="3315150" y="790138"/>
            <a:ext cx="1049400" cy="2808300"/>
          </a:xfrm>
          <a:prstGeom prst="straightConnector1">
            <a:avLst/>
          </a:prstGeom>
          <a:noFill/>
          <a:ln cap="flat" cmpd="sng" w="9525">
            <a:solidFill>
              <a:schemeClr val="dk2"/>
            </a:solidFill>
            <a:prstDash val="solid"/>
            <a:round/>
            <a:headEnd len="med" w="med" type="none"/>
            <a:tailEnd len="med" w="med" type="triangle"/>
          </a:ln>
        </p:spPr>
      </p:cxnSp>
      <p:cxnSp>
        <p:nvCxnSpPr>
          <p:cNvPr id="398" name="Google Shape;398;p38"/>
          <p:cNvCxnSpPr>
            <a:stCxn id="383" idx="2"/>
            <a:endCxn id="388" idx="0"/>
          </p:cNvCxnSpPr>
          <p:nvPr/>
        </p:nvCxnSpPr>
        <p:spPr>
          <a:xfrm>
            <a:off x="4364500" y="790225"/>
            <a:ext cx="1187400" cy="2808300"/>
          </a:xfrm>
          <a:prstGeom prst="straightConnector1">
            <a:avLst/>
          </a:prstGeom>
          <a:noFill/>
          <a:ln cap="flat" cmpd="sng" w="9525">
            <a:solidFill>
              <a:schemeClr val="dk2"/>
            </a:solidFill>
            <a:prstDash val="solid"/>
            <a:round/>
            <a:headEnd len="med" w="med" type="none"/>
            <a:tailEnd len="med" w="med" type="triangle"/>
          </a:ln>
        </p:spPr>
      </p:cxnSp>
      <p:cxnSp>
        <p:nvCxnSpPr>
          <p:cNvPr id="399" name="Google Shape;399;p38"/>
          <p:cNvCxnSpPr>
            <a:stCxn id="383" idx="2"/>
            <a:endCxn id="389" idx="1"/>
          </p:cNvCxnSpPr>
          <p:nvPr/>
        </p:nvCxnSpPr>
        <p:spPr>
          <a:xfrm>
            <a:off x="4364500" y="790225"/>
            <a:ext cx="1242300" cy="2367600"/>
          </a:xfrm>
          <a:prstGeom prst="straightConnector1">
            <a:avLst/>
          </a:prstGeom>
          <a:noFill/>
          <a:ln cap="flat" cmpd="sng" w="9525">
            <a:solidFill>
              <a:schemeClr val="dk2"/>
            </a:solidFill>
            <a:prstDash val="solid"/>
            <a:round/>
            <a:headEnd len="med" w="med" type="none"/>
            <a:tailEnd len="med" w="med" type="triangle"/>
          </a:ln>
        </p:spPr>
      </p:cxnSp>
      <p:cxnSp>
        <p:nvCxnSpPr>
          <p:cNvPr id="400" name="Google Shape;400;p38"/>
          <p:cNvCxnSpPr>
            <a:stCxn id="383" idx="2"/>
            <a:endCxn id="390" idx="1"/>
          </p:cNvCxnSpPr>
          <p:nvPr/>
        </p:nvCxnSpPr>
        <p:spPr>
          <a:xfrm>
            <a:off x="4364500" y="790225"/>
            <a:ext cx="1712100" cy="1392300"/>
          </a:xfrm>
          <a:prstGeom prst="straightConnector1">
            <a:avLst/>
          </a:prstGeom>
          <a:noFill/>
          <a:ln cap="flat" cmpd="sng" w="9525">
            <a:solidFill>
              <a:schemeClr val="dk2"/>
            </a:solidFill>
            <a:prstDash val="solid"/>
            <a:round/>
            <a:headEnd len="med" w="med" type="none"/>
            <a:tailEnd len="med" w="med" type="triangle"/>
          </a:ln>
        </p:spPr>
      </p:cxnSp>
      <p:cxnSp>
        <p:nvCxnSpPr>
          <p:cNvPr id="401" name="Google Shape;401;p38"/>
          <p:cNvCxnSpPr>
            <a:stCxn id="383" idx="2"/>
            <a:endCxn id="391" idx="1"/>
          </p:cNvCxnSpPr>
          <p:nvPr/>
        </p:nvCxnSpPr>
        <p:spPr>
          <a:xfrm>
            <a:off x="4364500" y="790225"/>
            <a:ext cx="2149500" cy="458400"/>
          </a:xfrm>
          <a:prstGeom prst="straightConnector1">
            <a:avLst/>
          </a:prstGeom>
          <a:noFill/>
          <a:ln cap="flat" cmpd="sng" w="9525">
            <a:solidFill>
              <a:schemeClr val="dk2"/>
            </a:solidFill>
            <a:prstDash val="solid"/>
            <a:round/>
            <a:headEnd len="med" w="med" type="none"/>
            <a:tailEnd len="med" w="med" type="triangle"/>
          </a:ln>
        </p:spPr>
      </p:cxnSp>
      <p:cxnSp>
        <p:nvCxnSpPr>
          <p:cNvPr id="402" name="Google Shape;402;p38"/>
          <p:cNvCxnSpPr>
            <a:stCxn id="383" idx="3"/>
            <a:endCxn id="392" idx="1"/>
          </p:cNvCxnSpPr>
          <p:nvPr/>
        </p:nvCxnSpPr>
        <p:spPr>
          <a:xfrm>
            <a:off x="5398600" y="470125"/>
            <a:ext cx="1387200" cy="0"/>
          </a:xfrm>
          <a:prstGeom prst="straightConnector1">
            <a:avLst/>
          </a:prstGeom>
          <a:noFill/>
          <a:ln cap="flat" cmpd="sng" w="9525">
            <a:solidFill>
              <a:schemeClr val="dk2"/>
            </a:solidFill>
            <a:prstDash val="solid"/>
            <a:round/>
            <a:headEnd len="med" w="med" type="none"/>
            <a:tailEnd len="med" w="med" type="triangle"/>
          </a:ln>
        </p:spPr>
      </p:cxnSp>
      <p:cxnSp>
        <p:nvCxnSpPr>
          <p:cNvPr id="403" name="Google Shape;403;p38"/>
          <p:cNvCxnSpPr>
            <a:stCxn id="383" idx="1"/>
            <a:endCxn id="393" idx="3"/>
          </p:cNvCxnSpPr>
          <p:nvPr/>
        </p:nvCxnSpPr>
        <p:spPr>
          <a:xfrm rot="10800000">
            <a:off x="2204500" y="470125"/>
            <a:ext cx="1125900" cy="0"/>
          </a:xfrm>
          <a:prstGeom prst="straightConnector1">
            <a:avLst/>
          </a:prstGeom>
          <a:noFill/>
          <a:ln cap="flat" cmpd="sng" w="9525">
            <a:solidFill>
              <a:schemeClr val="dk2"/>
            </a:solidFill>
            <a:prstDash val="solid"/>
            <a:round/>
            <a:headEnd len="med" w="med" type="none"/>
            <a:tailEnd len="med" w="med" type="triangle"/>
          </a:ln>
        </p:spPr>
      </p:cxn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7" name="Shape 407"/>
        <p:cNvGrpSpPr/>
        <p:nvPr/>
      </p:nvGrpSpPr>
      <p:grpSpPr>
        <a:xfrm>
          <a:off x="0" y="0"/>
          <a:ext cx="0" cy="0"/>
          <a:chOff x="0" y="0"/>
          <a:chExt cx="0" cy="0"/>
        </a:xfrm>
      </p:grpSpPr>
      <p:sp>
        <p:nvSpPr>
          <p:cNvPr id="408" name="Google Shape;408;p39"/>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Equity  </a:t>
            </a:r>
            <a:endParaRPr sz="4800">
              <a:solidFill>
                <a:srgbClr val="FFFEFE"/>
              </a:solidFill>
              <a:latin typeface="Alfa Slab One"/>
              <a:ea typeface="Alfa Slab One"/>
              <a:cs typeface="Alfa Slab One"/>
              <a:sym typeface="Alfa Slab One"/>
            </a:endParaRPr>
          </a:p>
        </p:txBody>
      </p:sp>
      <p:pic>
        <p:nvPicPr>
          <p:cNvPr id="409" name="Google Shape;409;p39"/>
          <p:cNvPicPr preferRelativeResize="0"/>
          <p:nvPr/>
        </p:nvPicPr>
        <p:blipFill>
          <a:blip r:embed="rId3">
            <a:alphaModFix/>
          </a:blip>
          <a:stretch>
            <a:fillRect/>
          </a:stretch>
        </p:blipFill>
        <p:spPr>
          <a:xfrm>
            <a:off x="117737" y="0"/>
            <a:ext cx="6258527" cy="4248975"/>
          </a:xfrm>
          <a:prstGeom prst="rect">
            <a:avLst/>
          </a:prstGeom>
          <a:noFill/>
          <a:ln>
            <a:noFill/>
          </a:ln>
        </p:spPr>
      </p:pic>
      <p:sp>
        <p:nvSpPr>
          <p:cNvPr id="410" name="Google Shape;410;p39"/>
          <p:cNvSpPr txBox="1"/>
          <p:nvPr/>
        </p:nvSpPr>
        <p:spPr>
          <a:xfrm>
            <a:off x="6437200" y="93900"/>
            <a:ext cx="26082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pic>
        <p:nvPicPr>
          <p:cNvPr id="411" name="Google Shape;411;p39"/>
          <p:cNvPicPr preferRelativeResize="0"/>
          <p:nvPr/>
        </p:nvPicPr>
        <p:blipFill>
          <a:blip r:embed="rId4">
            <a:alphaModFix/>
          </a:blip>
          <a:stretch>
            <a:fillRect/>
          </a:stretch>
        </p:blipFill>
        <p:spPr>
          <a:xfrm>
            <a:off x="6437201" y="2328431"/>
            <a:ext cx="2608200" cy="1920545"/>
          </a:xfrm>
          <a:prstGeom prst="rect">
            <a:avLst/>
          </a:prstGeom>
          <a:noFill/>
          <a:ln>
            <a:noFill/>
          </a:ln>
        </p:spPr>
      </p:pic>
      <p:sp>
        <p:nvSpPr>
          <p:cNvPr id="412" name="Google Shape;412;p39"/>
          <p:cNvSpPr txBox="1"/>
          <p:nvPr/>
        </p:nvSpPr>
        <p:spPr>
          <a:xfrm>
            <a:off x="6192325" y="92125"/>
            <a:ext cx="2951700" cy="204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latin typeface="Alfa Slab One"/>
                <a:ea typeface="Alfa Slab One"/>
                <a:cs typeface="Alfa Slab One"/>
                <a:sym typeface="Alfa Slab One"/>
              </a:rPr>
              <a:t>The school has developed policies and practices that enhance equity in education, including: organisation of teaching groups, resourcing, equal opportunities, working with families, extended early education, high quality teaching, social and emotional support, academic support, extra curricular opportunities, and personalised learning.</a:t>
            </a:r>
            <a:endParaRPr sz="1100">
              <a:latin typeface="Alfa Slab One"/>
              <a:ea typeface="Alfa Slab One"/>
              <a:cs typeface="Alfa Slab One"/>
              <a:sym typeface="Alfa Slab One"/>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6" name="Shape 416"/>
        <p:cNvGrpSpPr/>
        <p:nvPr/>
      </p:nvGrpSpPr>
      <p:grpSpPr>
        <a:xfrm>
          <a:off x="0" y="0"/>
          <a:ext cx="0" cy="0"/>
          <a:chOff x="0" y="0"/>
          <a:chExt cx="0" cy="0"/>
        </a:xfrm>
      </p:grpSpPr>
      <p:sp>
        <p:nvSpPr>
          <p:cNvPr id="417" name="Google Shape;417;p40"/>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Acceleration for All </a:t>
            </a:r>
            <a:endParaRPr sz="4800">
              <a:solidFill>
                <a:srgbClr val="FFFEFE"/>
              </a:solidFill>
              <a:latin typeface="Alfa Slab One"/>
              <a:ea typeface="Alfa Slab One"/>
              <a:cs typeface="Alfa Slab One"/>
              <a:sym typeface="Alfa Slab One"/>
            </a:endParaRPr>
          </a:p>
        </p:txBody>
      </p:sp>
      <p:sp>
        <p:nvSpPr>
          <p:cNvPr id="418" name="Google Shape;418;p40"/>
          <p:cNvSpPr txBox="1"/>
          <p:nvPr/>
        </p:nvSpPr>
        <p:spPr>
          <a:xfrm>
            <a:off x="116850" y="0"/>
            <a:ext cx="8910300" cy="954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accent2"/>
                </a:solidFill>
                <a:latin typeface="Alfa Slab One"/>
                <a:ea typeface="Alfa Slab One"/>
                <a:cs typeface="Alfa Slab One"/>
                <a:sym typeface="Alfa Slab One"/>
              </a:rPr>
              <a:t>'</a:t>
            </a:r>
            <a:r>
              <a:rPr lang="en" sz="1200">
                <a:solidFill>
                  <a:schemeClr val="accent2"/>
                </a:solidFill>
                <a:latin typeface="Alfa Slab One"/>
                <a:ea typeface="Alfa Slab One"/>
                <a:cs typeface="Alfa Slab One"/>
                <a:sym typeface="Alfa Slab One"/>
              </a:rPr>
              <a:t>Acceleration for All' is the new term and approach for More able and Talented at Pembroke Dock Community School. 'Acceleration for All' promotes equity and identifies every child's talents and achievements through our AfA whole school register and linking to the four purposes and new curriculum design. </a:t>
            </a:r>
            <a:endParaRPr sz="1200">
              <a:latin typeface="Alfa Slab One"/>
              <a:ea typeface="Alfa Slab One"/>
              <a:cs typeface="Alfa Slab One"/>
              <a:sym typeface="Alfa Slab One"/>
            </a:endParaRPr>
          </a:p>
        </p:txBody>
      </p:sp>
      <p:pic>
        <p:nvPicPr>
          <p:cNvPr id="419" name="Google Shape;419;p40"/>
          <p:cNvPicPr preferRelativeResize="0"/>
          <p:nvPr/>
        </p:nvPicPr>
        <p:blipFill>
          <a:blip r:embed="rId3">
            <a:alphaModFix/>
          </a:blip>
          <a:stretch>
            <a:fillRect/>
          </a:stretch>
        </p:blipFill>
        <p:spPr>
          <a:xfrm>
            <a:off x="377625" y="1021800"/>
            <a:ext cx="2754450" cy="2500975"/>
          </a:xfrm>
          <a:prstGeom prst="rect">
            <a:avLst/>
          </a:prstGeom>
          <a:noFill/>
          <a:ln>
            <a:noFill/>
          </a:ln>
        </p:spPr>
      </p:pic>
      <p:sp>
        <p:nvSpPr>
          <p:cNvPr id="420" name="Google Shape;420;p40"/>
          <p:cNvSpPr txBox="1"/>
          <p:nvPr/>
        </p:nvSpPr>
        <p:spPr>
          <a:xfrm>
            <a:off x="377525" y="3590275"/>
            <a:ext cx="2754600" cy="8313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hlink"/>
                </a:solidFill>
                <a:latin typeface="Alfa Slab One"/>
                <a:ea typeface="Alfa Slab One"/>
                <a:cs typeface="Alfa Slab One"/>
                <a:sym typeface="Alfa Slab One"/>
                <a:hlinkClick r:id="rId4"/>
              </a:rPr>
              <a:t>Click here for more A4A information</a:t>
            </a:r>
            <a:endParaRPr>
              <a:latin typeface="Alfa Slab One"/>
              <a:ea typeface="Alfa Slab One"/>
              <a:cs typeface="Alfa Slab One"/>
              <a:sym typeface="Alfa Slab One"/>
            </a:endParaRPr>
          </a:p>
          <a:p>
            <a:pPr indent="0" lvl="0" marL="0" rtl="0" algn="ctr">
              <a:spcBef>
                <a:spcPts val="0"/>
              </a:spcBef>
              <a:spcAft>
                <a:spcPts val="0"/>
              </a:spcAft>
              <a:buNone/>
            </a:pPr>
            <a:r>
              <a:t/>
            </a:r>
            <a:endParaRPr>
              <a:latin typeface="Alfa Slab One"/>
              <a:ea typeface="Alfa Slab One"/>
              <a:cs typeface="Alfa Slab One"/>
              <a:sym typeface="Alfa Slab One"/>
            </a:endParaRPr>
          </a:p>
        </p:txBody>
      </p:sp>
      <p:grpSp>
        <p:nvGrpSpPr>
          <p:cNvPr id="421" name="Google Shape;421;p40"/>
          <p:cNvGrpSpPr/>
          <p:nvPr/>
        </p:nvGrpSpPr>
        <p:grpSpPr>
          <a:xfrm>
            <a:off x="3448177" y="2614603"/>
            <a:ext cx="5445480" cy="1560230"/>
            <a:chOff x="2283025" y="2322568"/>
            <a:chExt cx="5267950" cy="643500"/>
          </a:xfrm>
        </p:grpSpPr>
        <p:sp>
          <p:nvSpPr>
            <p:cNvPr id="422" name="Google Shape;422;p40"/>
            <p:cNvSpPr/>
            <p:nvPr/>
          </p:nvSpPr>
          <p:spPr>
            <a:xfrm>
              <a:off x="3728375" y="2322568"/>
              <a:ext cx="3822600" cy="64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23" name="Google Shape;423;p40"/>
            <p:cNvSpPr/>
            <p:nvPr/>
          </p:nvSpPr>
          <p:spPr>
            <a:xfrm flipH="1">
              <a:off x="2283025" y="2322575"/>
              <a:ext cx="1844400" cy="6426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24" name="Google Shape;424;p40"/>
            <p:cNvSpPr/>
            <p:nvPr/>
          </p:nvSpPr>
          <p:spPr>
            <a:xfrm rot="-5400000">
              <a:off x="3501574" y="1934671"/>
              <a:ext cx="643356" cy="1419149"/>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25" name="Google Shape;425;p40"/>
            <p:cNvSpPr/>
            <p:nvPr/>
          </p:nvSpPr>
          <p:spPr>
            <a:xfrm>
              <a:off x="2342625" y="2399951"/>
              <a:ext cx="1940700" cy="4959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a:solidFill>
                    <a:srgbClr val="FFFFFF"/>
                  </a:solidFill>
                  <a:latin typeface="Alfa Slab One"/>
                  <a:ea typeface="Alfa Slab One"/>
                  <a:cs typeface="Alfa Slab One"/>
                  <a:sym typeface="Alfa Slab One"/>
                </a:rPr>
                <a:t>Acceleration for all </a:t>
              </a:r>
              <a:endParaRPr>
                <a:solidFill>
                  <a:srgbClr val="FFFFFF"/>
                </a:solidFill>
                <a:latin typeface="Alfa Slab One"/>
                <a:ea typeface="Alfa Slab One"/>
                <a:cs typeface="Alfa Slab One"/>
                <a:sym typeface="Alfa Slab One"/>
              </a:endParaRPr>
            </a:p>
          </p:txBody>
        </p:sp>
        <p:sp>
          <p:nvSpPr>
            <p:cNvPr id="426" name="Google Shape;426;p40"/>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Equity at the heart of the system</a:t>
              </a:r>
              <a:endParaRPr sz="1100">
                <a:solidFill>
                  <a:schemeClr val="dk1"/>
                </a:solidFill>
                <a:latin typeface="Alfa Slab One"/>
                <a:ea typeface="Alfa Slab One"/>
                <a:cs typeface="Alfa Slab One"/>
                <a:sym typeface="Alfa Slab One"/>
              </a:endParaRPr>
            </a:p>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All pupils recognised as having talents which need nurturing and celebrating</a:t>
              </a:r>
              <a:endParaRPr sz="1100">
                <a:solidFill>
                  <a:schemeClr val="dk1"/>
                </a:solidFill>
                <a:latin typeface="Alfa Slab One"/>
                <a:ea typeface="Alfa Slab One"/>
                <a:cs typeface="Alfa Slab One"/>
                <a:sym typeface="Alfa Slab One"/>
              </a:endParaRPr>
            </a:p>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Celebrating everyone’s strengths </a:t>
              </a:r>
              <a:endParaRPr sz="1100">
                <a:solidFill>
                  <a:schemeClr val="dk1"/>
                </a:solidFill>
                <a:latin typeface="Alfa Slab One"/>
                <a:ea typeface="Alfa Slab One"/>
                <a:cs typeface="Alfa Slab One"/>
                <a:sym typeface="Alfa Slab One"/>
              </a:endParaRPr>
            </a:p>
          </p:txBody>
        </p:sp>
      </p:grpSp>
      <p:grpSp>
        <p:nvGrpSpPr>
          <p:cNvPr id="427" name="Google Shape;427;p40"/>
          <p:cNvGrpSpPr/>
          <p:nvPr/>
        </p:nvGrpSpPr>
        <p:grpSpPr>
          <a:xfrm>
            <a:off x="3448177" y="1026170"/>
            <a:ext cx="5445480" cy="1560230"/>
            <a:chOff x="2283025" y="2322568"/>
            <a:chExt cx="5267950" cy="643500"/>
          </a:xfrm>
        </p:grpSpPr>
        <p:sp>
          <p:nvSpPr>
            <p:cNvPr id="428" name="Google Shape;428;p40"/>
            <p:cNvSpPr/>
            <p:nvPr/>
          </p:nvSpPr>
          <p:spPr>
            <a:xfrm>
              <a:off x="3728375" y="2322568"/>
              <a:ext cx="3822600" cy="64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29" name="Google Shape;429;p40"/>
            <p:cNvSpPr/>
            <p:nvPr/>
          </p:nvSpPr>
          <p:spPr>
            <a:xfrm flipH="1">
              <a:off x="2283025" y="2322575"/>
              <a:ext cx="1844400" cy="6426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30" name="Google Shape;430;p40"/>
            <p:cNvSpPr/>
            <p:nvPr/>
          </p:nvSpPr>
          <p:spPr>
            <a:xfrm rot="-5400000">
              <a:off x="3501574" y="1934671"/>
              <a:ext cx="643356" cy="1419149"/>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31" name="Google Shape;431;p40"/>
            <p:cNvSpPr/>
            <p:nvPr/>
          </p:nvSpPr>
          <p:spPr>
            <a:xfrm>
              <a:off x="2342631" y="2399944"/>
              <a:ext cx="20451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sz="1300">
                  <a:solidFill>
                    <a:srgbClr val="FFFFFF"/>
                  </a:solidFill>
                  <a:latin typeface="Alfa Slab One"/>
                  <a:ea typeface="Alfa Slab One"/>
                  <a:cs typeface="Alfa Slab One"/>
                  <a:sym typeface="Alfa Slab One"/>
                </a:rPr>
                <a:t>The old ‘MAT’ - More able and talented </a:t>
              </a:r>
              <a:endParaRPr sz="1300">
                <a:solidFill>
                  <a:srgbClr val="FFFFFF"/>
                </a:solidFill>
                <a:latin typeface="Alfa Slab One"/>
                <a:ea typeface="Alfa Slab One"/>
                <a:cs typeface="Alfa Slab One"/>
                <a:sym typeface="Alfa Slab One"/>
              </a:endParaRPr>
            </a:p>
          </p:txBody>
        </p:sp>
        <p:sp>
          <p:nvSpPr>
            <p:cNvPr id="432" name="Google Shape;432;p40"/>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Only the top 20% identified in certain fields</a:t>
              </a:r>
              <a:endParaRPr sz="1100">
                <a:solidFill>
                  <a:schemeClr val="dk1"/>
                </a:solidFill>
                <a:latin typeface="Alfa Slab One"/>
                <a:ea typeface="Alfa Slab One"/>
                <a:cs typeface="Alfa Slab One"/>
                <a:sym typeface="Alfa Slab One"/>
              </a:endParaRPr>
            </a:p>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The same 20% always being recognised</a:t>
              </a:r>
              <a:endParaRPr sz="1100">
                <a:solidFill>
                  <a:schemeClr val="dk1"/>
                </a:solidFill>
                <a:latin typeface="Alfa Slab One"/>
                <a:ea typeface="Alfa Slab One"/>
                <a:cs typeface="Alfa Slab One"/>
                <a:sym typeface="Alfa Slab One"/>
              </a:endParaRPr>
            </a:p>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Pupils with other talents being missed</a:t>
              </a:r>
              <a:endParaRPr sz="1100">
                <a:solidFill>
                  <a:schemeClr val="dk1"/>
                </a:solidFill>
                <a:latin typeface="Alfa Slab One"/>
                <a:ea typeface="Alfa Slab One"/>
                <a:cs typeface="Alfa Slab One"/>
                <a:sym typeface="Alfa Slab One"/>
              </a:endParaRPr>
            </a:p>
            <a:p>
              <a:pPr indent="-298450" lvl="0" marL="457200" rtl="0" algn="l">
                <a:lnSpc>
                  <a:spcPct val="115000"/>
                </a:lnSpc>
                <a:spcBef>
                  <a:spcPts val="0"/>
                </a:spcBef>
                <a:spcAft>
                  <a:spcPts val="0"/>
                </a:spcAft>
                <a:buClr>
                  <a:schemeClr val="dk1"/>
                </a:buClr>
                <a:buSzPts val="1100"/>
                <a:buFont typeface="Alfa Slab One"/>
                <a:buChar char="●"/>
              </a:pPr>
              <a:r>
                <a:rPr lang="en" sz="1100">
                  <a:solidFill>
                    <a:schemeClr val="dk1"/>
                  </a:solidFill>
                  <a:latin typeface="Alfa Slab One"/>
                  <a:ea typeface="Alfa Slab One"/>
                  <a:cs typeface="Alfa Slab One"/>
                  <a:sym typeface="Alfa Slab One"/>
                </a:rPr>
                <a:t>The ‘Select’ few</a:t>
              </a:r>
              <a:endParaRPr sz="1100">
                <a:solidFill>
                  <a:schemeClr val="dk1"/>
                </a:solidFill>
                <a:latin typeface="Alfa Slab One"/>
                <a:ea typeface="Alfa Slab One"/>
                <a:cs typeface="Alfa Slab One"/>
                <a:sym typeface="Alfa Slab One"/>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6" name="Shape 436"/>
        <p:cNvGrpSpPr/>
        <p:nvPr/>
      </p:nvGrpSpPr>
      <p:grpSpPr>
        <a:xfrm>
          <a:off x="0" y="0"/>
          <a:ext cx="0" cy="0"/>
          <a:chOff x="0" y="0"/>
          <a:chExt cx="0" cy="0"/>
        </a:xfrm>
      </p:grpSpPr>
      <p:sp>
        <p:nvSpPr>
          <p:cNvPr id="437" name="Google Shape;437;p41"/>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Health and Well-Being</a:t>
            </a:r>
            <a:endParaRPr sz="4800">
              <a:solidFill>
                <a:srgbClr val="FFFEFE"/>
              </a:solidFill>
              <a:latin typeface="Alfa Slab One"/>
              <a:ea typeface="Alfa Slab One"/>
              <a:cs typeface="Alfa Slab One"/>
              <a:sym typeface="Alfa Slab One"/>
            </a:endParaRPr>
          </a:p>
        </p:txBody>
      </p:sp>
      <p:pic>
        <p:nvPicPr>
          <p:cNvPr id="438" name="Google Shape;438;p41"/>
          <p:cNvPicPr preferRelativeResize="0"/>
          <p:nvPr/>
        </p:nvPicPr>
        <p:blipFill>
          <a:blip r:embed="rId3">
            <a:alphaModFix/>
          </a:blip>
          <a:stretch>
            <a:fillRect/>
          </a:stretch>
        </p:blipFill>
        <p:spPr>
          <a:xfrm>
            <a:off x="653425" y="70650"/>
            <a:ext cx="7550251" cy="4220851"/>
          </a:xfrm>
          <a:prstGeom prst="rect">
            <a:avLst/>
          </a:prstGeom>
          <a:noFill/>
          <a:ln>
            <a:noFill/>
          </a:ln>
        </p:spPr>
      </p:pic>
      <p:sp>
        <p:nvSpPr>
          <p:cNvPr id="439" name="Google Shape;439;p41"/>
          <p:cNvSpPr txBox="1"/>
          <p:nvPr/>
        </p:nvSpPr>
        <p:spPr>
          <a:xfrm>
            <a:off x="779262" y="195712"/>
            <a:ext cx="2477100" cy="2461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3" name="Shape 443"/>
        <p:cNvGrpSpPr/>
        <p:nvPr/>
      </p:nvGrpSpPr>
      <p:grpSpPr>
        <a:xfrm>
          <a:off x="0" y="0"/>
          <a:ext cx="0" cy="0"/>
          <a:chOff x="0" y="0"/>
          <a:chExt cx="0" cy="0"/>
        </a:xfrm>
      </p:grpSpPr>
      <p:sp>
        <p:nvSpPr>
          <p:cNvPr id="444" name="Google Shape;444;p42"/>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Health and Well-Being</a:t>
            </a:r>
            <a:endParaRPr sz="4800">
              <a:solidFill>
                <a:srgbClr val="FFFEFE"/>
              </a:solidFill>
              <a:latin typeface="Alfa Slab One"/>
              <a:ea typeface="Alfa Slab One"/>
              <a:cs typeface="Alfa Slab One"/>
              <a:sym typeface="Alfa Slab One"/>
            </a:endParaRPr>
          </a:p>
        </p:txBody>
      </p:sp>
      <p:sp>
        <p:nvSpPr>
          <p:cNvPr id="445" name="Google Shape;445;p42"/>
          <p:cNvSpPr txBox="1"/>
          <p:nvPr/>
        </p:nvSpPr>
        <p:spPr>
          <a:xfrm>
            <a:off x="40825" y="150"/>
            <a:ext cx="3232500" cy="3740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100">
                <a:latin typeface="Alfa Slab One"/>
                <a:ea typeface="Alfa Slab One"/>
                <a:cs typeface="Alfa Slab One"/>
                <a:sym typeface="Alfa Slab One"/>
              </a:rPr>
              <a:t>At PDCS, we are committed to supporting the emotional health and wellbeing of our pupils.. We know that everyone experiences life challenges that can make us vulnerable and at times, anyone may need additional emotional support. We take the view that positive mental health is everybody’s business and that we all have a role to play.  At PDCS we excel as a health promoting school, health behaviours are embedded into the life of the school.  We aspire to continually find and implement initiatives which improve the health and well-being of the whole school community.</a:t>
            </a:r>
            <a:endParaRPr sz="1100">
              <a:latin typeface="Alfa Slab One"/>
              <a:ea typeface="Alfa Slab One"/>
              <a:cs typeface="Alfa Slab One"/>
              <a:sym typeface="Alfa Slab One"/>
            </a:endParaRPr>
          </a:p>
          <a:p>
            <a:pPr indent="0" lvl="0" marL="0" rtl="0" algn="ctr">
              <a:spcBef>
                <a:spcPts val="0"/>
              </a:spcBef>
              <a:spcAft>
                <a:spcPts val="0"/>
              </a:spcAft>
              <a:buNone/>
            </a:pPr>
            <a:r>
              <a:t/>
            </a:r>
            <a:endParaRPr sz="1100">
              <a:latin typeface="Alfa Slab One"/>
              <a:ea typeface="Alfa Slab One"/>
              <a:cs typeface="Alfa Slab One"/>
              <a:sym typeface="Alfa Slab One"/>
            </a:endParaRPr>
          </a:p>
          <a:p>
            <a:pPr indent="0" lvl="0" marL="0" rtl="0" algn="ctr">
              <a:spcBef>
                <a:spcPts val="0"/>
              </a:spcBef>
              <a:spcAft>
                <a:spcPts val="0"/>
              </a:spcAft>
              <a:buNone/>
            </a:pPr>
            <a:r>
              <a:rPr lang="en" sz="1100" u="sng">
                <a:solidFill>
                  <a:schemeClr val="hlink"/>
                </a:solidFill>
                <a:latin typeface="Alfa Slab One"/>
                <a:ea typeface="Alfa Slab One"/>
                <a:cs typeface="Alfa Slab One"/>
                <a:sym typeface="Alfa Slab One"/>
                <a:hlinkClick r:id="rId3"/>
              </a:rPr>
              <a:t>CLICK HERE FOR MORE INFORMATION LINKED TO OUR HEALTH AND WELL BEING JOURNEY</a:t>
            </a:r>
            <a:endParaRPr sz="1100">
              <a:latin typeface="Alfa Slab One"/>
              <a:ea typeface="Alfa Slab One"/>
              <a:cs typeface="Alfa Slab One"/>
              <a:sym typeface="Alfa Slab One"/>
            </a:endParaRPr>
          </a:p>
          <a:p>
            <a:pPr indent="0" lvl="0" marL="0" rtl="0" algn="l">
              <a:spcBef>
                <a:spcPts val="0"/>
              </a:spcBef>
              <a:spcAft>
                <a:spcPts val="0"/>
              </a:spcAft>
              <a:buNone/>
            </a:pPr>
            <a:r>
              <a:t/>
            </a:r>
            <a:endParaRPr sz="1100">
              <a:latin typeface="Alfa Slab One"/>
              <a:ea typeface="Alfa Slab One"/>
              <a:cs typeface="Alfa Slab One"/>
              <a:sym typeface="Alfa Slab One"/>
            </a:endParaRPr>
          </a:p>
        </p:txBody>
      </p:sp>
      <p:pic>
        <p:nvPicPr>
          <p:cNvPr id="446" name="Google Shape;446;p42"/>
          <p:cNvPicPr preferRelativeResize="0"/>
          <p:nvPr/>
        </p:nvPicPr>
        <p:blipFill>
          <a:blip r:embed="rId4">
            <a:alphaModFix/>
          </a:blip>
          <a:stretch>
            <a:fillRect/>
          </a:stretch>
        </p:blipFill>
        <p:spPr>
          <a:xfrm>
            <a:off x="643375" y="3378574"/>
            <a:ext cx="2135174" cy="963325"/>
          </a:xfrm>
          <a:prstGeom prst="rect">
            <a:avLst/>
          </a:prstGeom>
          <a:noFill/>
          <a:ln>
            <a:noFill/>
          </a:ln>
        </p:spPr>
      </p:pic>
      <p:pic>
        <p:nvPicPr>
          <p:cNvPr id="447" name="Google Shape;447;p42"/>
          <p:cNvPicPr preferRelativeResize="0"/>
          <p:nvPr/>
        </p:nvPicPr>
        <p:blipFill>
          <a:blip r:embed="rId5">
            <a:alphaModFix/>
          </a:blip>
          <a:stretch>
            <a:fillRect/>
          </a:stretch>
        </p:blipFill>
        <p:spPr>
          <a:xfrm>
            <a:off x="3273325" y="244750"/>
            <a:ext cx="5870674" cy="3826425"/>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1" name="Shape 451"/>
        <p:cNvGrpSpPr/>
        <p:nvPr/>
      </p:nvGrpSpPr>
      <p:grpSpPr>
        <a:xfrm>
          <a:off x="0" y="0"/>
          <a:ext cx="0" cy="0"/>
          <a:chOff x="0" y="0"/>
          <a:chExt cx="0" cy="0"/>
        </a:xfrm>
      </p:grpSpPr>
      <p:sp>
        <p:nvSpPr>
          <p:cNvPr id="452" name="Google Shape;452;p43"/>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400">
                <a:solidFill>
                  <a:srgbClr val="FFFEFE"/>
                </a:solidFill>
                <a:latin typeface="Alfa Slab One"/>
                <a:ea typeface="Alfa Slab One"/>
                <a:cs typeface="Alfa Slab One"/>
                <a:sym typeface="Alfa Slab One"/>
              </a:rPr>
              <a:t>Supporting </a:t>
            </a:r>
            <a:r>
              <a:rPr lang="en" sz="3400">
                <a:solidFill>
                  <a:srgbClr val="FFFEFE"/>
                </a:solidFill>
                <a:latin typeface="Alfa Slab One"/>
                <a:ea typeface="Alfa Slab One"/>
                <a:cs typeface="Alfa Slab One"/>
                <a:sym typeface="Alfa Slab One"/>
              </a:rPr>
              <a:t>Health and Well-Being</a:t>
            </a:r>
            <a:endParaRPr sz="3400">
              <a:solidFill>
                <a:srgbClr val="FFFEFE"/>
              </a:solidFill>
              <a:latin typeface="Alfa Slab One"/>
              <a:ea typeface="Alfa Slab One"/>
              <a:cs typeface="Alfa Slab One"/>
              <a:sym typeface="Alfa Slab One"/>
            </a:endParaRPr>
          </a:p>
        </p:txBody>
      </p:sp>
      <p:grpSp>
        <p:nvGrpSpPr>
          <p:cNvPr id="453" name="Google Shape;453;p43"/>
          <p:cNvGrpSpPr/>
          <p:nvPr/>
        </p:nvGrpSpPr>
        <p:grpSpPr>
          <a:xfrm>
            <a:off x="317672" y="2859060"/>
            <a:ext cx="8826494" cy="805680"/>
            <a:chOff x="2283023" y="2399945"/>
            <a:chExt cx="5267976" cy="643514"/>
          </a:xfrm>
        </p:grpSpPr>
        <p:sp>
          <p:nvSpPr>
            <p:cNvPr id="454" name="Google Shape;454;p43"/>
            <p:cNvSpPr/>
            <p:nvPr/>
          </p:nvSpPr>
          <p:spPr>
            <a:xfrm>
              <a:off x="3728399" y="2399959"/>
              <a:ext cx="3822600" cy="64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55" name="Google Shape;455;p43"/>
            <p:cNvSpPr/>
            <p:nvPr/>
          </p:nvSpPr>
          <p:spPr>
            <a:xfrm rot="-5400000">
              <a:off x="2670183" y="2012873"/>
              <a:ext cx="643354" cy="1417674"/>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56" name="Google Shape;456;p43"/>
            <p:cNvSpPr/>
            <p:nvPr/>
          </p:nvSpPr>
          <p:spPr>
            <a:xfrm>
              <a:off x="2342612" y="2399945"/>
              <a:ext cx="1027500" cy="642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a:solidFill>
                    <a:srgbClr val="FFFFFF"/>
                  </a:solidFill>
                  <a:latin typeface="Alfa Slab One"/>
                  <a:ea typeface="Alfa Slab One"/>
                  <a:cs typeface="Alfa Slab One"/>
                  <a:sym typeface="Alfa Slab One"/>
                </a:rPr>
                <a:t>ELSA </a:t>
              </a:r>
              <a:endParaRPr>
                <a:solidFill>
                  <a:srgbClr val="FFFFFF"/>
                </a:solidFill>
                <a:latin typeface="Alfa Slab One"/>
                <a:ea typeface="Alfa Slab One"/>
                <a:cs typeface="Alfa Slab One"/>
                <a:sym typeface="Alfa Slab One"/>
              </a:endParaRPr>
            </a:p>
          </p:txBody>
        </p:sp>
        <p:sp>
          <p:nvSpPr>
            <p:cNvPr id="457" name="Google Shape;457;p43"/>
            <p:cNvSpPr/>
            <p:nvPr/>
          </p:nvSpPr>
          <p:spPr>
            <a:xfrm>
              <a:off x="3900901" y="2400557"/>
              <a:ext cx="3606300" cy="6423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900">
                  <a:solidFill>
                    <a:schemeClr val="dk1"/>
                  </a:solidFill>
                  <a:latin typeface="Alfa Slab One"/>
                  <a:ea typeface="Alfa Slab One"/>
                  <a:cs typeface="Alfa Slab One"/>
                  <a:sym typeface="Alfa Slab One"/>
                </a:rPr>
                <a:t>Emotional literacy is about understanding and coping with the feelings of ourselves and others. It involves developing high self-esteem and creating positive interactions with other people. Being emotionally literate helps children to focus better on their learning and has a positive impact on their general happiness and well-being.</a:t>
              </a:r>
              <a:endParaRPr sz="900">
                <a:solidFill>
                  <a:schemeClr val="dk1"/>
                </a:solidFill>
                <a:latin typeface="Alfa Slab One"/>
                <a:ea typeface="Alfa Slab One"/>
                <a:cs typeface="Alfa Slab One"/>
                <a:sym typeface="Alfa Slab One"/>
              </a:endParaRPr>
            </a:p>
          </p:txBody>
        </p:sp>
      </p:grpSp>
      <p:grpSp>
        <p:nvGrpSpPr>
          <p:cNvPr id="458" name="Google Shape;458;p43"/>
          <p:cNvGrpSpPr/>
          <p:nvPr/>
        </p:nvGrpSpPr>
        <p:grpSpPr>
          <a:xfrm>
            <a:off x="317664" y="1922789"/>
            <a:ext cx="2396118" cy="865559"/>
            <a:chOff x="2283023" y="2399945"/>
            <a:chExt cx="1417822" cy="643443"/>
          </a:xfrm>
        </p:grpSpPr>
        <p:sp>
          <p:nvSpPr>
            <p:cNvPr id="459" name="Google Shape;459;p43"/>
            <p:cNvSpPr/>
            <p:nvPr/>
          </p:nvSpPr>
          <p:spPr>
            <a:xfrm rot="-5400000">
              <a:off x="2670183" y="2012873"/>
              <a:ext cx="643354" cy="1417674"/>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Alfa Slab One"/>
                <a:ea typeface="Alfa Slab One"/>
                <a:cs typeface="Alfa Slab One"/>
                <a:sym typeface="Alfa Slab One"/>
              </a:endParaRPr>
            </a:p>
          </p:txBody>
        </p:sp>
        <p:sp>
          <p:nvSpPr>
            <p:cNvPr id="460" name="Google Shape;460;p43"/>
            <p:cNvSpPr/>
            <p:nvPr/>
          </p:nvSpPr>
          <p:spPr>
            <a:xfrm>
              <a:off x="2283045" y="2399945"/>
              <a:ext cx="1417800" cy="6423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a:solidFill>
                    <a:srgbClr val="FFFFFF"/>
                  </a:solidFill>
                  <a:latin typeface="Alfa Slab One"/>
                  <a:ea typeface="Alfa Slab One"/>
                  <a:cs typeface="Alfa Slab One"/>
                  <a:sym typeface="Alfa Slab One"/>
                </a:rPr>
                <a:t>Art Therapy</a:t>
              </a:r>
              <a:endParaRPr>
                <a:solidFill>
                  <a:srgbClr val="FFFFFF"/>
                </a:solidFill>
                <a:latin typeface="Alfa Slab One"/>
                <a:ea typeface="Alfa Slab One"/>
                <a:cs typeface="Alfa Slab One"/>
                <a:sym typeface="Alfa Slab One"/>
              </a:endParaRPr>
            </a:p>
          </p:txBody>
        </p:sp>
      </p:grpSp>
      <p:sp>
        <p:nvSpPr>
          <p:cNvPr id="461" name="Google Shape;461;p43"/>
          <p:cNvSpPr txBox="1"/>
          <p:nvPr/>
        </p:nvSpPr>
        <p:spPr>
          <a:xfrm>
            <a:off x="2876675" y="2049525"/>
            <a:ext cx="6102900" cy="7389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900">
                <a:solidFill>
                  <a:schemeClr val="dk1"/>
                </a:solidFill>
                <a:latin typeface="Alfa Slab One"/>
                <a:ea typeface="Alfa Slab One"/>
                <a:cs typeface="Alfa Slab One"/>
                <a:sym typeface="Alfa Slab One"/>
              </a:rPr>
              <a:t>Drawing and Talking is a person-centred therapy focusing on prevention, early intervention and recovery. ‘Drawing and Talking’ technique is a safe and easy to learn short term, time-limited therapy to be used with anyone (age 5+) who has suffered trauma or has underlying emotional difficulties. </a:t>
            </a:r>
            <a:endParaRPr sz="900">
              <a:solidFill>
                <a:schemeClr val="dk1"/>
              </a:solidFill>
              <a:latin typeface="Alfa Slab One"/>
              <a:ea typeface="Alfa Slab One"/>
              <a:cs typeface="Alfa Slab One"/>
              <a:sym typeface="Alfa Slab One"/>
            </a:endParaRPr>
          </a:p>
        </p:txBody>
      </p:sp>
      <p:grpSp>
        <p:nvGrpSpPr>
          <p:cNvPr id="462" name="Google Shape;462;p43"/>
          <p:cNvGrpSpPr/>
          <p:nvPr/>
        </p:nvGrpSpPr>
        <p:grpSpPr>
          <a:xfrm>
            <a:off x="317674" y="519080"/>
            <a:ext cx="8748897" cy="1369794"/>
            <a:chOff x="2559606" y="2239010"/>
            <a:chExt cx="5196541" cy="742234"/>
          </a:xfrm>
        </p:grpSpPr>
        <p:sp>
          <p:nvSpPr>
            <p:cNvPr id="463" name="Google Shape;463;p43"/>
            <p:cNvSpPr/>
            <p:nvPr/>
          </p:nvSpPr>
          <p:spPr>
            <a:xfrm rot="-5400000">
              <a:off x="2905568" y="1893118"/>
              <a:ext cx="727079" cy="1418863"/>
            </a:xfrm>
            <a:prstGeom prst="flowChartOffpageConnector">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latin typeface="Alfa Slab One"/>
                  <a:ea typeface="Alfa Slab One"/>
                  <a:cs typeface="Alfa Slab One"/>
                  <a:sym typeface="Alfa Slab One"/>
                </a:rPr>
                <a:t>Paths</a:t>
              </a:r>
              <a:endParaRPr>
                <a:latin typeface="Alfa Slab One"/>
                <a:ea typeface="Alfa Slab One"/>
                <a:cs typeface="Alfa Slab One"/>
                <a:sym typeface="Alfa Slab One"/>
              </a:endParaRPr>
            </a:p>
          </p:txBody>
        </p:sp>
        <p:sp>
          <p:nvSpPr>
            <p:cNvPr id="464" name="Google Shape;464;p43"/>
            <p:cNvSpPr/>
            <p:nvPr/>
          </p:nvSpPr>
          <p:spPr>
            <a:xfrm>
              <a:off x="3988748" y="2260045"/>
              <a:ext cx="3767400" cy="7212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None/>
              </a:pPr>
              <a:r>
                <a:rPr lang="en" sz="900">
                  <a:solidFill>
                    <a:schemeClr val="dk1"/>
                  </a:solidFill>
                  <a:latin typeface="Alfa Slab One"/>
                  <a:ea typeface="Alfa Slab One"/>
                  <a:cs typeface="Alfa Slab One"/>
                  <a:sym typeface="Alfa Slab One"/>
                </a:rPr>
                <a:t>We introduced the PATHS (Promoting Alternative Thinking Strategies) programme in September 2021 in our Nurture Provisions. We introduced the programme as it empowers all children to develop the fundamental social and emotional learning skills, which will enable them to make positive choices throughout life. We hope  this programme will help develop pupils understanding of emotions, transitioning, self-esteem, self-confidence, self-control and expressing emotions in a positive way. The programme has strong links to the Health and Well-being AoLE and promotes 'healthy, confident individuals'.</a:t>
              </a:r>
              <a:endParaRPr sz="900">
                <a:solidFill>
                  <a:schemeClr val="dk1"/>
                </a:solidFill>
                <a:latin typeface="Alfa Slab One"/>
                <a:ea typeface="Alfa Slab One"/>
                <a:cs typeface="Alfa Slab One"/>
                <a:sym typeface="Alfa Slab One"/>
              </a:endParaRPr>
            </a:p>
          </p:txBody>
        </p:sp>
        <p:sp>
          <p:nvSpPr>
            <p:cNvPr id="465" name="Google Shape;465;p43"/>
            <p:cNvSpPr/>
            <p:nvPr/>
          </p:nvSpPr>
          <p:spPr>
            <a:xfrm>
              <a:off x="2559606" y="2244888"/>
              <a:ext cx="1419000" cy="7212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 sz="1300">
                  <a:solidFill>
                    <a:srgbClr val="FFFFFF"/>
                  </a:solidFill>
                  <a:latin typeface="Alfa Slab One"/>
                  <a:ea typeface="Alfa Slab One"/>
                  <a:cs typeface="Alfa Slab One"/>
                  <a:sym typeface="Alfa Slab One"/>
                </a:rPr>
                <a:t>PATHS</a:t>
              </a:r>
              <a:endParaRPr sz="1300">
                <a:solidFill>
                  <a:srgbClr val="FFFFFF"/>
                </a:solidFill>
                <a:latin typeface="Alfa Slab One"/>
                <a:ea typeface="Alfa Slab One"/>
                <a:cs typeface="Alfa Slab One"/>
                <a:sym typeface="Alfa Slab One"/>
              </a:endParaRPr>
            </a:p>
          </p:txBody>
        </p:sp>
      </p:grpSp>
      <p:sp>
        <p:nvSpPr>
          <p:cNvPr id="466" name="Google Shape;466;p43"/>
          <p:cNvSpPr txBox="1"/>
          <p:nvPr/>
        </p:nvSpPr>
        <p:spPr>
          <a:xfrm>
            <a:off x="317675" y="3664750"/>
            <a:ext cx="8748900" cy="354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100" u="sng">
                <a:solidFill>
                  <a:schemeClr val="hlink"/>
                </a:solidFill>
                <a:latin typeface="Alfa Slab One"/>
                <a:ea typeface="Alfa Slab One"/>
                <a:cs typeface="Alfa Slab One"/>
                <a:sym typeface="Alfa Slab One"/>
                <a:hlinkClick r:id="rId3"/>
              </a:rPr>
              <a:t>CLICK HERE FOR MORE INFORMATION LINKED TO OUR HEALTH AND WELL BEING JOURNEY</a:t>
            </a:r>
            <a:endParaRPr sz="1100">
              <a:latin typeface="Alfa Slab One"/>
              <a:ea typeface="Alfa Slab One"/>
              <a:cs typeface="Alfa Slab One"/>
              <a:sym typeface="Alfa Slab One"/>
            </a:endParaRPr>
          </a:p>
        </p:txBody>
      </p:sp>
      <p:sp>
        <p:nvSpPr>
          <p:cNvPr id="467" name="Google Shape;467;p43"/>
          <p:cNvSpPr/>
          <p:nvPr/>
        </p:nvSpPr>
        <p:spPr>
          <a:xfrm>
            <a:off x="317675" y="129300"/>
            <a:ext cx="8661900" cy="331800"/>
          </a:xfrm>
          <a:prstGeom prst="homePlate">
            <a:avLst>
              <a:gd fmla="val 50000" name="adj"/>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1100">
                <a:solidFill>
                  <a:schemeClr val="lt1"/>
                </a:solidFill>
                <a:latin typeface="Alfa Slab One"/>
                <a:ea typeface="Alfa Slab One"/>
                <a:cs typeface="Alfa Slab One"/>
                <a:sym typeface="Alfa Slab One"/>
              </a:rPr>
              <a:t>Some of our additional Support At Pembroke Dock Community School</a:t>
            </a:r>
            <a:endParaRPr sz="1100">
              <a:solidFill>
                <a:schemeClr val="lt1"/>
              </a:solidFill>
              <a:latin typeface="Alfa Slab One"/>
              <a:ea typeface="Alfa Slab One"/>
              <a:cs typeface="Alfa Slab One"/>
              <a:sym typeface="Alfa Slab One"/>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1" name="Shape 471"/>
        <p:cNvGrpSpPr/>
        <p:nvPr/>
      </p:nvGrpSpPr>
      <p:grpSpPr>
        <a:xfrm>
          <a:off x="0" y="0"/>
          <a:ext cx="0" cy="0"/>
          <a:chOff x="0" y="0"/>
          <a:chExt cx="0" cy="0"/>
        </a:xfrm>
      </p:grpSpPr>
      <p:sp>
        <p:nvSpPr>
          <p:cNvPr id="472" name="Google Shape;472;p44"/>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Healthy Schools </a:t>
            </a:r>
            <a:endParaRPr sz="4800">
              <a:solidFill>
                <a:srgbClr val="FFFEFE"/>
              </a:solidFill>
              <a:latin typeface="Alfa Slab One"/>
              <a:ea typeface="Alfa Slab One"/>
              <a:cs typeface="Alfa Slab One"/>
              <a:sym typeface="Alfa Slab One"/>
            </a:endParaRPr>
          </a:p>
        </p:txBody>
      </p:sp>
      <p:sp>
        <p:nvSpPr>
          <p:cNvPr id="473" name="Google Shape;473;p44"/>
          <p:cNvSpPr txBox="1"/>
          <p:nvPr/>
        </p:nvSpPr>
        <p:spPr>
          <a:xfrm>
            <a:off x="106950" y="106925"/>
            <a:ext cx="6309000" cy="4507800"/>
          </a:xfrm>
          <a:prstGeom prst="rect">
            <a:avLst/>
          </a:prstGeom>
          <a:noFill/>
          <a:ln>
            <a:noFill/>
          </a:ln>
        </p:spPr>
        <p:txBody>
          <a:bodyPr anchorCtr="0" anchor="t" bIns="91425" lIns="91425" spcFirstLastPara="1" rIns="91425" wrap="square" tIns="91425">
            <a:spAutoFit/>
          </a:bodyPr>
          <a:lstStyle/>
          <a:p>
            <a:pPr indent="0" lvl="0" marL="0" rtl="0" algn="l">
              <a:lnSpc>
                <a:spcPct val="138000"/>
              </a:lnSpc>
              <a:spcBef>
                <a:spcPts val="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The Welsh Network of Healthy School Schemes was launched in 1999 to encourage the development of local healthy school schemes within a national framework. We were the first school in Wales to achieve the National Quality Award in 2009 and, subsequently, the first school to achieve 6 NQA reassessments in 2011, 2013, 2015, 2017, 2019, 2021 and 2023. We are proud to be a truly healthy school.</a:t>
            </a:r>
            <a:endParaRPr sz="1000">
              <a:solidFill>
                <a:schemeClr val="dk1"/>
              </a:solidFill>
              <a:latin typeface="Alfa Slab One"/>
              <a:ea typeface="Alfa Slab One"/>
              <a:cs typeface="Alfa Slab One"/>
              <a:sym typeface="Alfa Slab One"/>
            </a:endParaRPr>
          </a:p>
          <a:p>
            <a:pPr indent="0" lvl="0" marL="0" rtl="0" algn="l">
              <a:lnSpc>
                <a:spcPct val="138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We work with pupils, teachers, parents, governors and a range of partners to improve the health of the whole school community. </a:t>
            </a:r>
            <a:r>
              <a:rPr lang="en" sz="1000">
                <a:solidFill>
                  <a:srgbClr val="212529"/>
                </a:solidFill>
                <a:latin typeface="Alfa Slab One"/>
                <a:ea typeface="Alfa Slab One"/>
                <a:cs typeface="Alfa Slab One"/>
                <a:sym typeface="Alfa Slab One"/>
              </a:rPr>
              <a:t>Practicing and promoting healthy lifestyles has a positive effect on academic achievement and long term well-being. </a:t>
            </a:r>
            <a:r>
              <a:rPr lang="en" sz="1000">
                <a:solidFill>
                  <a:schemeClr val="dk1"/>
                </a:solidFill>
                <a:latin typeface="Alfa Slab One"/>
                <a:ea typeface="Alfa Slab One"/>
                <a:cs typeface="Alfa Slab One"/>
                <a:sym typeface="Alfa Slab One"/>
              </a:rPr>
              <a:t>Our primary aim is to continue to develop a whole school approach to health through these 7 key areas:</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       	*      	Food and Fitness</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       	*      	Mental and Emotional Health and Well-being</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       	*      	Personal Development and Relationships</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       	*      	Environment</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       	*      	Substance use and misuse</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Clr>
                <a:schemeClr val="dk1"/>
              </a:buClr>
              <a:buSzPts val="1100"/>
              <a:buFont typeface="Arial"/>
              <a:buNone/>
            </a:pPr>
            <a:r>
              <a:rPr lang="en" sz="1000">
                <a:solidFill>
                  <a:schemeClr val="dk1"/>
                </a:solidFill>
                <a:latin typeface="Alfa Slab One"/>
                <a:ea typeface="Alfa Slab One"/>
                <a:cs typeface="Alfa Slab One"/>
                <a:sym typeface="Alfa Slab One"/>
              </a:rPr>
              <a:t>       	*      	Safety</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None/>
            </a:pPr>
            <a:r>
              <a:rPr lang="en" sz="1000">
                <a:solidFill>
                  <a:schemeClr val="dk1"/>
                </a:solidFill>
                <a:latin typeface="Alfa Slab One"/>
                <a:ea typeface="Alfa Slab One"/>
                <a:cs typeface="Alfa Slab One"/>
                <a:sym typeface="Alfa Slab One"/>
              </a:rPr>
              <a:t>       	*          Hygiene</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0"/>
              </a:spcAft>
              <a:buNone/>
            </a:pPr>
            <a:r>
              <a:t/>
            </a:r>
            <a:endParaRPr sz="1000">
              <a:solidFill>
                <a:schemeClr val="dk1"/>
              </a:solidFill>
              <a:latin typeface="Alfa Slab One"/>
              <a:ea typeface="Alfa Slab One"/>
              <a:cs typeface="Alfa Slab One"/>
              <a:sym typeface="Alfa Slab One"/>
            </a:endParaRPr>
          </a:p>
          <a:p>
            <a:pPr indent="0" lvl="0" marL="0" rtl="0" algn="l">
              <a:lnSpc>
                <a:spcPct val="100000"/>
              </a:lnSpc>
              <a:spcBef>
                <a:spcPts val="800"/>
              </a:spcBef>
              <a:spcAft>
                <a:spcPts val="800"/>
              </a:spcAft>
              <a:buNone/>
            </a:pPr>
            <a:r>
              <a:t/>
            </a:r>
            <a:endParaRPr sz="1000">
              <a:solidFill>
                <a:schemeClr val="dk1"/>
              </a:solidFill>
              <a:latin typeface="Alfa Slab One"/>
              <a:ea typeface="Alfa Slab One"/>
              <a:cs typeface="Alfa Slab One"/>
              <a:sym typeface="Alfa Slab One"/>
            </a:endParaRPr>
          </a:p>
        </p:txBody>
      </p:sp>
      <p:pic>
        <p:nvPicPr>
          <p:cNvPr id="474" name="Google Shape;474;p44"/>
          <p:cNvPicPr preferRelativeResize="0"/>
          <p:nvPr/>
        </p:nvPicPr>
        <p:blipFill>
          <a:blip r:embed="rId3">
            <a:alphaModFix/>
          </a:blip>
          <a:stretch>
            <a:fillRect/>
          </a:stretch>
        </p:blipFill>
        <p:spPr>
          <a:xfrm>
            <a:off x="6415950" y="204725"/>
            <a:ext cx="2605275" cy="1429231"/>
          </a:xfrm>
          <a:prstGeom prst="rect">
            <a:avLst/>
          </a:prstGeom>
          <a:noFill/>
          <a:ln>
            <a:noFill/>
          </a:ln>
        </p:spPr>
      </p:pic>
      <p:sp>
        <p:nvSpPr>
          <p:cNvPr id="475" name="Google Shape;475;p44"/>
          <p:cNvSpPr txBox="1"/>
          <p:nvPr/>
        </p:nvSpPr>
        <p:spPr>
          <a:xfrm>
            <a:off x="5455450" y="2402025"/>
            <a:ext cx="3000000" cy="877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800"/>
              </a:spcAft>
              <a:buNone/>
            </a:pPr>
            <a:r>
              <a:rPr lang="en" sz="1500" u="sng">
                <a:solidFill>
                  <a:schemeClr val="accent5"/>
                </a:solidFill>
                <a:latin typeface="Alfa Slab One"/>
                <a:ea typeface="Alfa Slab One"/>
                <a:cs typeface="Alfa Slab One"/>
                <a:sym typeface="Alfa Slab One"/>
                <a:hlinkClick r:id="rId4">
                  <a:extLst>
                    <a:ext uri="{A12FA001-AC4F-418D-AE19-62706E023703}">
                      <ahyp:hlinkClr val="tx"/>
                    </a:ext>
                  </a:extLst>
                </a:hlinkClick>
              </a:rPr>
              <a:t>For more information on our journey with Healthy Schools click here</a:t>
            </a:r>
            <a:endParaRPr sz="1500">
              <a:solidFill>
                <a:schemeClr val="dk1"/>
              </a:solidFill>
              <a:latin typeface="Alfa Slab One"/>
              <a:ea typeface="Alfa Slab One"/>
              <a:cs typeface="Alfa Slab One"/>
              <a:sym typeface="Alfa Slab One"/>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9" name="Shape 479"/>
        <p:cNvGrpSpPr/>
        <p:nvPr/>
      </p:nvGrpSpPr>
      <p:grpSpPr>
        <a:xfrm>
          <a:off x="0" y="0"/>
          <a:ext cx="0" cy="0"/>
          <a:chOff x="0" y="0"/>
          <a:chExt cx="0" cy="0"/>
        </a:xfrm>
      </p:grpSpPr>
      <p:sp>
        <p:nvSpPr>
          <p:cNvPr id="480" name="Google Shape;480;p45"/>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RSE</a:t>
            </a:r>
            <a:endParaRPr sz="4800">
              <a:solidFill>
                <a:srgbClr val="FFFEFE"/>
              </a:solidFill>
              <a:latin typeface="Alfa Slab One"/>
              <a:ea typeface="Alfa Slab One"/>
              <a:cs typeface="Alfa Slab One"/>
              <a:sym typeface="Alfa Slab One"/>
            </a:endParaRPr>
          </a:p>
        </p:txBody>
      </p:sp>
      <p:sp>
        <p:nvSpPr>
          <p:cNvPr id="481" name="Google Shape;481;p45"/>
          <p:cNvSpPr txBox="1"/>
          <p:nvPr/>
        </p:nvSpPr>
        <p:spPr>
          <a:xfrm>
            <a:off x="114100" y="2358675"/>
            <a:ext cx="8850600" cy="1903200"/>
          </a:xfrm>
          <a:prstGeom prst="rect">
            <a:avLst/>
          </a:prstGeom>
          <a:solidFill>
            <a:srgbClr val="FFFFFF"/>
          </a:solidFill>
          <a:ln cap="flat" cmpd="sng" w="38100">
            <a:solidFill>
              <a:srgbClr val="FF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rgbClr val="000000"/>
              </a:buClr>
              <a:buSzPts val="1100"/>
              <a:buFont typeface="Arial"/>
              <a:buNone/>
            </a:pPr>
            <a:r>
              <a:rPr lang="en" sz="700">
                <a:solidFill>
                  <a:srgbClr val="000000"/>
                </a:solidFill>
                <a:highlight>
                  <a:srgbClr val="FFFFFF"/>
                </a:highlight>
                <a:latin typeface="Alfa Slab One"/>
                <a:ea typeface="Alfa Slab One"/>
                <a:cs typeface="Alfa Slab One"/>
                <a:sym typeface="Alfa Slab One"/>
              </a:rPr>
              <a:t>In Pembroke Dock Community School our aim is to: </a:t>
            </a:r>
            <a:endParaRPr sz="700">
              <a:solidFill>
                <a:srgbClr val="000000"/>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Clr>
                <a:srgbClr val="000000"/>
              </a:buClr>
              <a:buSzPts val="1100"/>
              <a:buFont typeface="Arial"/>
              <a:buNone/>
            </a:pPr>
            <a:r>
              <a:rPr lang="en" sz="700">
                <a:solidFill>
                  <a:srgbClr val="000000"/>
                </a:solidFill>
                <a:highlight>
                  <a:srgbClr val="FFFFFF"/>
                </a:highlight>
                <a:latin typeface="Alfa Slab One"/>
                <a:ea typeface="Alfa Slab One"/>
                <a:cs typeface="Alfa Slab One"/>
                <a:sym typeface="Alfa Slab One"/>
              </a:rPr>
              <a:t>Provide an RSE curriculum that is bespoke to our children.  We will use eight guiding principles to do this.  </a:t>
            </a:r>
            <a:endParaRPr sz="700">
              <a:solidFill>
                <a:srgbClr val="000000"/>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Provide a curriculum that is relevant and developmentally appropriate.  That is responsive to learners' capacity and need and is evolving with the pupils. </a:t>
            </a:r>
            <a:r>
              <a:rPr lang="en" sz="700">
                <a:solidFill>
                  <a:srgbClr val="2E74B5"/>
                </a:solidFill>
                <a:highlight>
                  <a:srgbClr val="FFFFFF"/>
                </a:highlight>
                <a:latin typeface="Alfa Slab One"/>
                <a:ea typeface="Alfa Slab One"/>
                <a:cs typeface="Alfa Slab One"/>
                <a:sym typeface="Alfa Slab One"/>
              </a:rPr>
              <a:t>(Article 12 – the right to be listen to and take seriously.)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Take a holistic approach and provide cross curricular experience linked to RSE. </a:t>
            </a:r>
            <a:r>
              <a:rPr lang="en" sz="700">
                <a:solidFill>
                  <a:srgbClr val="2E74B5"/>
                </a:solidFill>
                <a:highlight>
                  <a:srgbClr val="FFFFFF"/>
                </a:highlight>
                <a:latin typeface="Alfa Slab One"/>
                <a:ea typeface="Alfa Slab One"/>
                <a:cs typeface="Alfa Slab One"/>
                <a:sym typeface="Alfa Slab One"/>
              </a:rPr>
              <a:t>(Article 17 – I have the right to get information in lots of ways, so long as it’s safe.)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Ensure that learners learn that rights and gender-equity links to relationships, freedom, equity, dignity, well-being and safety. </a:t>
            </a:r>
            <a:r>
              <a:rPr lang="en" sz="700">
                <a:solidFill>
                  <a:srgbClr val="2E74B5"/>
                </a:solidFill>
                <a:highlight>
                  <a:srgbClr val="FFFFFF"/>
                </a:highlight>
                <a:latin typeface="Alfa Slab One"/>
                <a:ea typeface="Alfa Slab One"/>
                <a:cs typeface="Alfa Slab One"/>
                <a:sym typeface="Alfa Slab One"/>
              </a:rPr>
              <a:t>(Article 1 – Everyone under 18 has these rights.)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Create a co-produced curriculum with all stakeholders involvement. </a:t>
            </a:r>
            <a:r>
              <a:rPr lang="en" sz="700">
                <a:solidFill>
                  <a:srgbClr val="2E74B5"/>
                </a:solidFill>
                <a:highlight>
                  <a:srgbClr val="FFFFFF"/>
                </a:highlight>
                <a:latin typeface="Alfa Slab One"/>
                <a:ea typeface="Alfa Slab One"/>
                <a:cs typeface="Alfa Slab One"/>
                <a:sym typeface="Alfa Slab One"/>
              </a:rPr>
              <a:t>(Article 3 – adults must do what is best for me.)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Empower our practitioners to create a transformative RSE curriculum that enhances learner voice and agency.</a:t>
            </a:r>
            <a:r>
              <a:rPr lang="en" sz="700">
                <a:solidFill>
                  <a:srgbClr val="2E74B5"/>
                </a:solidFill>
                <a:highlight>
                  <a:srgbClr val="FFFFFF"/>
                </a:highlight>
                <a:latin typeface="Alfa Slab One"/>
                <a:ea typeface="Alfa Slab One"/>
                <a:cs typeface="Alfa Slab One"/>
                <a:sym typeface="Alfa Slab One"/>
              </a:rPr>
              <a:t> (Article 6 – I should be supported to live and grow.)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Provide creative approaches that create ethical, safe and engaging spaces for learners to feel, think, question, embody and share their thoughts on sensitive topics. </a:t>
            </a:r>
            <a:r>
              <a:rPr lang="en" sz="700">
                <a:solidFill>
                  <a:srgbClr val="2E74B5"/>
                </a:solidFill>
                <a:highlight>
                  <a:srgbClr val="FFFFFF"/>
                </a:highlight>
                <a:latin typeface="Alfa Slab One"/>
                <a:ea typeface="Alfa Slab One"/>
                <a:cs typeface="Alfa Slab One"/>
                <a:sym typeface="Alfa Slab One"/>
              </a:rPr>
              <a:t>(Article 17 – I have the right to get information in lots of ways, so long as it’s safe.)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We will be inclusive to ensure all learners see themselves and each other in what they learn about RSE. </a:t>
            </a:r>
            <a:r>
              <a:rPr lang="en" sz="700">
                <a:solidFill>
                  <a:srgbClr val="2E74B5"/>
                </a:solidFill>
                <a:highlight>
                  <a:srgbClr val="FFFFFF"/>
                </a:highlight>
                <a:latin typeface="Alfa Slab One"/>
                <a:ea typeface="Alfa Slab One"/>
                <a:cs typeface="Alfa Slab One"/>
                <a:sym typeface="Alfa Slab One"/>
              </a:rPr>
              <a:t>(Article 12 – the right to be listen to and take seriously.) </a:t>
            </a:r>
            <a:endParaRPr sz="700">
              <a:solidFill>
                <a:srgbClr val="2E74B5"/>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 - We will be protective and preventative so that learners are supported to understand and cope with change, conflict and pressure; the knowledge to recognise discrimination and violence; and have the confidence to seek support and advice on equalities and equity, health and violence regarding relationships, sex, gender and sexuality. Work with partnership with specialist services and expertise. </a:t>
            </a:r>
            <a:r>
              <a:rPr lang="en" sz="700">
                <a:solidFill>
                  <a:srgbClr val="2E74B5"/>
                </a:solidFill>
                <a:highlight>
                  <a:srgbClr val="FFFFFF"/>
                </a:highlight>
                <a:latin typeface="Alfa Slab One"/>
                <a:ea typeface="Alfa Slab One"/>
                <a:cs typeface="Alfa Slab One"/>
                <a:sym typeface="Alfa Slab One"/>
              </a:rPr>
              <a:t>(Article 29 – I have the right to an education which develops my personality, respect of other’s rights and the environment.) </a:t>
            </a:r>
            <a:endParaRPr sz="700">
              <a:solidFill>
                <a:srgbClr val="2E74B5"/>
              </a:solidFill>
              <a:highlight>
                <a:srgbClr val="FFFFFF"/>
              </a:highlight>
              <a:latin typeface="Alfa Slab One"/>
              <a:ea typeface="Alfa Slab One"/>
              <a:cs typeface="Alfa Slab One"/>
              <a:sym typeface="Alfa Slab One"/>
            </a:endParaRPr>
          </a:p>
        </p:txBody>
      </p:sp>
      <p:sp>
        <p:nvSpPr>
          <p:cNvPr id="482" name="Google Shape;482;p45"/>
          <p:cNvSpPr txBox="1"/>
          <p:nvPr/>
        </p:nvSpPr>
        <p:spPr>
          <a:xfrm>
            <a:off x="114100" y="468925"/>
            <a:ext cx="6369900" cy="1655400"/>
          </a:xfrm>
          <a:prstGeom prst="rect">
            <a:avLst/>
          </a:prstGeom>
          <a:solidFill>
            <a:srgbClr val="FFFFFF"/>
          </a:solidFill>
          <a:ln cap="flat" cmpd="sng" w="38100">
            <a:solidFill>
              <a:srgbClr val="FFFF00"/>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Our curriculum is a living curriculum and there will be a road map of changes as it develops.  The curriculum will be monitored throughout the academic year and reviewed annually via self-evaluation activities.  Our curriculum will not be fixed; teachers will have agency in what and when they teach through the six themes.  However, there is a broad frame of topics mapped out against the six themes that has been created from input by parents, teachers, senior leaders, governors and pupils. This will also be reviewed annually.   </a:t>
            </a:r>
            <a:endParaRPr sz="700">
              <a:solidFill>
                <a:srgbClr val="000000"/>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rgbClr val="000000"/>
                </a:solidFill>
                <a:highlight>
                  <a:srgbClr val="FFFFFF"/>
                </a:highlight>
                <a:latin typeface="Alfa Slab One"/>
                <a:ea typeface="Alfa Slab One"/>
                <a:cs typeface="Alfa Slab One"/>
                <a:sym typeface="Alfa Slab One"/>
              </a:rPr>
              <a:t>We will continue to work with parents by creating a leaflet of information and adding information to our school website (as requested form a parent survey Summer 2021).  Pupils will be involved in creating their own RSE policy that will be shared with stakeholders and linked within this policy. The school will use the Crush and Agenda resources to gather teaching approaches and will call upon the advice of EJ Reynolds and Ester McGreeney. A key teaching strategy we have always used is linking RSE to our Empathy Lab texts – we will continue to take this approach.  Rights and equity run through all strands of our curriculum, as well as embedding learning and experience through a rights-based approach to the learning.  We will use the Draft RSE statutory guidance and code to guide our practice. </a:t>
            </a:r>
            <a:endParaRPr sz="700">
              <a:solidFill>
                <a:srgbClr val="000000"/>
              </a:solidFill>
              <a:highlight>
                <a:srgbClr val="FFFFFF"/>
              </a:highlight>
              <a:latin typeface="Alfa Slab One"/>
              <a:ea typeface="Alfa Slab One"/>
              <a:cs typeface="Alfa Slab One"/>
              <a:sym typeface="Alfa Slab One"/>
            </a:endParaRPr>
          </a:p>
        </p:txBody>
      </p:sp>
      <p:sp>
        <p:nvSpPr>
          <p:cNvPr id="483" name="Google Shape;483;p45"/>
          <p:cNvSpPr txBox="1"/>
          <p:nvPr/>
        </p:nvSpPr>
        <p:spPr>
          <a:xfrm>
            <a:off x="6641150" y="520825"/>
            <a:ext cx="2429400" cy="1551600"/>
          </a:xfrm>
          <a:prstGeom prst="rect">
            <a:avLst/>
          </a:prstGeom>
          <a:solidFill>
            <a:srgbClr val="FFFFFF"/>
          </a:solidFill>
          <a:ln cap="flat" cmpd="sng" w="38100">
            <a:solidFill>
              <a:srgbClr val="00FFFF"/>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600">
                <a:solidFill>
                  <a:srgbClr val="000000"/>
                </a:solidFill>
                <a:highlight>
                  <a:srgbClr val="FFFFFF"/>
                </a:highlight>
                <a:latin typeface="Alfa Slab One"/>
                <a:ea typeface="Alfa Slab One"/>
                <a:cs typeface="Alfa Slab One"/>
                <a:sym typeface="Alfa Slab One"/>
              </a:rPr>
              <a:t>The content of the curriculum is set within the context of broad and interlinking learning strands, namely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Relationships and identity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Sexual health and well-being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Empowerment, safety and respect </a:t>
            </a:r>
            <a:endParaRPr sz="600">
              <a:solidFill>
                <a:srgbClr val="000000"/>
              </a:solidFill>
              <a:highlight>
                <a:srgbClr val="FFFFFF"/>
              </a:highlight>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600">
                <a:solidFill>
                  <a:srgbClr val="000000"/>
                </a:solidFill>
                <a:highlight>
                  <a:srgbClr val="FFFFFF"/>
                </a:highlight>
                <a:latin typeface="Alfa Slab One"/>
                <a:ea typeface="Alfa Slab One"/>
                <a:cs typeface="Alfa Slab One"/>
                <a:sym typeface="Alfa Slab One"/>
              </a:rPr>
              <a:t>Our RSE curriculum has six themes that are interwoven into our curriculum.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Sex Gender and Sexuality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Bodies and Body image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Relationships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Rights and Equity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Sexual Health and Well-being </a:t>
            </a:r>
            <a:endParaRPr sz="600">
              <a:solidFill>
                <a:srgbClr val="000000"/>
              </a:solidFill>
              <a:highlight>
                <a:srgbClr val="FFFFFF"/>
              </a:highlight>
              <a:latin typeface="Alfa Slab One"/>
              <a:ea typeface="Alfa Slab One"/>
              <a:cs typeface="Alfa Slab One"/>
              <a:sym typeface="Alfa Slab One"/>
            </a:endParaRPr>
          </a:p>
          <a:p>
            <a:pPr indent="-266700" lvl="0" marL="685800" rtl="0" algn="l">
              <a:lnSpc>
                <a:spcPct val="115000"/>
              </a:lnSpc>
              <a:spcBef>
                <a:spcPts val="0"/>
              </a:spcBef>
              <a:spcAft>
                <a:spcPts val="0"/>
              </a:spcAft>
              <a:buClr>
                <a:srgbClr val="000000"/>
              </a:buClr>
              <a:buSzPts val="600"/>
              <a:buFont typeface="Arial"/>
              <a:buChar char="●"/>
            </a:pPr>
            <a:r>
              <a:rPr lang="en" sz="600">
                <a:solidFill>
                  <a:srgbClr val="000000"/>
                </a:solidFill>
                <a:highlight>
                  <a:srgbClr val="FFFFFF"/>
                </a:highlight>
                <a:latin typeface="Alfa Slab One"/>
                <a:ea typeface="Alfa Slab One"/>
                <a:cs typeface="Alfa Slab One"/>
                <a:sym typeface="Alfa Slab One"/>
              </a:rPr>
              <a:t>Violence, Safety and Support </a:t>
            </a:r>
            <a:endParaRPr sz="600">
              <a:solidFill>
                <a:srgbClr val="000000"/>
              </a:solidFill>
              <a:highlight>
                <a:srgbClr val="FFFFFF"/>
              </a:highlight>
              <a:latin typeface="Alfa Slab One"/>
              <a:ea typeface="Alfa Slab One"/>
              <a:cs typeface="Alfa Slab One"/>
              <a:sym typeface="Alfa Slab One"/>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7" name="Shape 487"/>
        <p:cNvGrpSpPr/>
        <p:nvPr/>
      </p:nvGrpSpPr>
      <p:grpSpPr>
        <a:xfrm>
          <a:off x="0" y="0"/>
          <a:ext cx="0" cy="0"/>
          <a:chOff x="0" y="0"/>
          <a:chExt cx="0" cy="0"/>
        </a:xfrm>
      </p:grpSpPr>
      <p:sp>
        <p:nvSpPr>
          <p:cNvPr id="488" name="Google Shape;488;p46"/>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RSE</a:t>
            </a:r>
            <a:endParaRPr sz="4800">
              <a:solidFill>
                <a:srgbClr val="FFFEFE"/>
              </a:solidFill>
              <a:latin typeface="Alfa Slab One"/>
              <a:ea typeface="Alfa Slab One"/>
              <a:cs typeface="Alfa Slab One"/>
              <a:sym typeface="Alfa Slab One"/>
            </a:endParaRPr>
          </a:p>
        </p:txBody>
      </p:sp>
      <p:sp>
        <p:nvSpPr>
          <p:cNvPr id="489" name="Google Shape;489;p46"/>
          <p:cNvSpPr/>
          <p:nvPr/>
        </p:nvSpPr>
        <p:spPr>
          <a:xfrm>
            <a:off x="1636750" y="56075"/>
            <a:ext cx="1739700" cy="987300"/>
          </a:xfrm>
          <a:prstGeom prst="roundRect">
            <a:avLst>
              <a:gd fmla="val 16667" name="adj"/>
            </a:avLst>
          </a:prstGeom>
          <a:gradFill>
            <a:gsLst>
              <a:gs pos="0">
                <a:srgbClr val="F5D0D0"/>
              </a:gs>
              <a:gs pos="100000">
                <a:srgbClr val="D96868"/>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Clr>
                <a:schemeClr val="dk1"/>
              </a:buClr>
              <a:buSzPts val="1100"/>
              <a:buFont typeface="Arial"/>
              <a:buNone/>
            </a:pPr>
            <a:r>
              <a:rPr lang="en" sz="800">
                <a:solidFill>
                  <a:schemeClr val="dk1"/>
                </a:solidFill>
                <a:latin typeface="Alfa Slab One"/>
                <a:ea typeface="Alfa Slab One"/>
                <a:cs typeface="Alfa Slab One"/>
                <a:sym typeface="Alfa Slab One"/>
              </a:rPr>
              <a:t>We carried out a creative audit to find out what our children knew about RSE</a:t>
            </a:r>
            <a:endParaRPr sz="800">
              <a:solidFill>
                <a:schemeClr val="dk1"/>
              </a:solidFill>
              <a:latin typeface="Alfa Slab One"/>
              <a:ea typeface="Alfa Slab One"/>
              <a:cs typeface="Alfa Slab One"/>
              <a:sym typeface="Alfa Slab One"/>
            </a:endParaRPr>
          </a:p>
        </p:txBody>
      </p:sp>
      <p:sp>
        <p:nvSpPr>
          <p:cNvPr id="490" name="Google Shape;490;p46"/>
          <p:cNvSpPr/>
          <p:nvPr/>
        </p:nvSpPr>
        <p:spPr>
          <a:xfrm>
            <a:off x="3556475" y="56075"/>
            <a:ext cx="1739700" cy="987300"/>
          </a:xfrm>
          <a:prstGeom prst="roundRect">
            <a:avLst>
              <a:gd fmla="val 16667" name="adj"/>
            </a:avLst>
          </a:prstGeom>
          <a:gradFill>
            <a:gsLst>
              <a:gs pos="0">
                <a:srgbClr val="FDECDB"/>
              </a:gs>
              <a:gs pos="100000">
                <a:srgbClr val="F0A96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latin typeface="Alfa Slab One"/>
                <a:ea typeface="Alfa Slab One"/>
                <a:cs typeface="Alfa Slab One"/>
                <a:sym typeface="Alfa Slab One"/>
              </a:rPr>
              <a:t>We ran a parent survey to find out the you views on RSE. You told us what you wanted your children to learn about</a:t>
            </a:r>
            <a:endParaRPr sz="800">
              <a:latin typeface="Alfa Slab One"/>
              <a:ea typeface="Alfa Slab One"/>
              <a:cs typeface="Alfa Slab One"/>
              <a:sym typeface="Alfa Slab One"/>
            </a:endParaRPr>
          </a:p>
        </p:txBody>
      </p:sp>
      <p:sp>
        <p:nvSpPr>
          <p:cNvPr id="491" name="Google Shape;491;p46"/>
          <p:cNvSpPr/>
          <p:nvPr/>
        </p:nvSpPr>
        <p:spPr>
          <a:xfrm>
            <a:off x="5476200" y="238300"/>
            <a:ext cx="1739700" cy="987300"/>
          </a:xfrm>
          <a:prstGeom prst="roundRect">
            <a:avLst>
              <a:gd fmla="val 16667" name="adj"/>
            </a:avLst>
          </a:prstGeom>
          <a:gradFill>
            <a:gsLst>
              <a:gs pos="0">
                <a:srgbClr val="FFF6DB"/>
              </a:gs>
              <a:gs pos="100000">
                <a:srgbClr val="FAD25C"/>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latin typeface="Alfa Slab One"/>
                <a:ea typeface="Alfa Slab One"/>
                <a:cs typeface="Alfa Slab One"/>
                <a:sym typeface="Alfa Slab One"/>
              </a:rPr>
              <a:t>We ran a workshop with our Governors and teachers to find out their views on  RSE.  They told us what they thought children should learn.</a:t>
            </a:r>
            <a:endParaRPr sz="800">
              <a:latin typeface="Alfa Slab One"/>
              <a:ea typeface="Alfa Slab One"/>
              <a:cs typeface="Alfa Slab One"/>
              <a:sym typeface="Alfa Slab One"/>
            </a:endParaRPr>
          </a:p>
        </p:txBody>
      </p:sp>
      <p:sp>
        <p:nvSpPr>
          <p:cNvPr id="492" name="Google Shape;492;p46"/>
          <p:cNvSpPr/>
          <p:nvPr/>
        </p:nvSpPr>
        <p:spPr>
          <a:xfrm>
            <a:off x="7316950" y="822025"/>
            <a:ext cx="1739700" cy="976800"/>
          </a:xfrm>
          <a:prstGeom prst="roundRect">
            <a:avLst>
              <a:gd fmla="val 16667" name="adj"/>
            </a:avLst>
          </a:prstGeom>
          <a:gradFill>
            <a:gsLst>
              <a:gs pos="0">
                <a:srgbClr val="DCECD5"/>
              </a:gs>
              <a:gs pos="100000">
                <a:srgbClr val="93BC81"/>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latin typeface="Alfa Slab One"/>
                <a:ea typeface="Alfa Slab One"/>
                <a:cs typeface="Alfa Slab One"/>
                <a:sym typeface="Alfa Slab One"/>
              </a:rPr>
              <a:t>All staff identified their training needs and carried out professional development led by Alice Hoyle.</a:t>
            </a:r>
            <a:endParaRPr sz="800">
              <a:latin typeface="Alfa Slab One"/>
              <a:ea typeface="Alfa Slab One"/>
              <a:cs typeface="Alfa Slab One"/>
              <a:sym typeface="Alfa Slab One"/>
            </a:endParaRPr>
          </a:p>
        </p:txBody>
      </p:sp>
      <p:sp>
        <p:nvSpPr>
          <p:cNvPr id="493" name="Google Shape;493;p46"/>
          <p:cNvSpPr/>
          <p:nvPr/>
        </p:nvSpPr>
        <p:spPr>
          <a:xfrm>
            <a:off x="7316950" y="1985825"/>
            <a:ext cx="1739700" cy="987300"/>
          </a:xfrm>
          <a:prstGeom prst="roundRect">
            <a:avLst>
              <a:gd fmla="val 16667" name="adj"/>
            </a:avLst>
          </a:prstGeom>
          <a:solidFill>
            <a:srgbClr val="4A86E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latin typeface="Alfa Slab One"/>
                <a:ea typeface="Alfa Slab One"/>
                <a:cs typeface="Alfa Slab One"/>
                <a:sym typeface="Alfa Slab One"/>
              </a:rPr>
              <a:t>We collated everyone’s ideas against the 6 themes of RSE and analysed this with our staff and so our co-constructed RSE curriculum began to take shape.</a:t>
            </a:r>
            <a:endParaRPr sz="800">
              <a:latin typeface="Alfa Slab One"/>
              <a:ea typeface="Alfa Slab One"/>
              <a:cs typeface="Alfa Slab One"/>
              <a:sym typeface="Alfa Slab One"/>
            </a:endParaRPr>
          </a:p>
        </p:txBody>
      </p:sp>
      <p:sp>
        <p:nvSpPr>
          <p:cNvPr id="494" name="Google Shape;494;p46"/>
          <p:cNvSpPr/>
          <p:nvPr/>
        </p:nvSpPr>
        <p:spPr>
          <a:xfrm>
            <a:off x="5930450" y="3098400"/>
            <a:ext cx="1739700" cy="987300"/>
          </a:xfrm>
          <a:prstGeom prst="roundRect">
            <a:avLst>
              <a:gd fmla="val 16667" name="adj"/>
            </a:avLst>
          </a:prstGeom>
          <a:gradFill>
            <a:gsLst>
              <a:gs pos="0">
                <a:srgbClr val="D4E5F5"/>
              </a:gs>
              <a:gs pos="100000">
                <a:srgbClr val="70A4D5"/>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latin typeface="Alfa Slab One"/>
                <a:ea typeface="Alfa Slab One"/>
                <a:cs typeface="Alfa Slab One"/>
                <a:sym typeface="Alfa Slab One"/>
              </a:rPr>
              <a:t>Our RSE curriculum is living and will be reviewed regularly by all stakeholders.</a:t>
            </a:r>
            <a:endParaRPr sz="800">
              <a:latin typeface="Alfa Slab One"/>
              <a:ea typeface="Alfa Slab One"/>
              <a:cs typeface="Alfa Slab One"/>
              <a:sym typeface="Alfa Slab One"/>
            </a:endParaRPr>
          </a:p>
        </p:txBody>
      </p:sp>
      <p:sp>
        <p:nvSpPr>
          <p:cNvPr id="495" name="Google Shape;495;p46"/>
          <p:cNvSpPr/>
          <p:nvPr/>
        </p:nvSpPr>
        <p:spPr>
          <a:xfrm>
            <a:off x="3837925" y="2858475"/>
            <a:ext cx="1739700" cy="987300"/>
          </a:xfrm>
          <a:prstGeom prst="roundRect">
            <a:avLst>
              <a:gd fmla="val 16667" name="adj"/>
            </a:avLst>
          </a:prstGeom>
          <a:gradFill>
            <a:gsLst>
              <a:gs pos="0">
                <a:srgbClr val="DBD4EB"/>
              </a:gs>
              <a:gs pos="100000">
                <a:srgbClr val="9180BB"/>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solidFill>
                  <a:schemeClr val="dk1"/>
                </a:solidFill>
                <a:latin typeface="Alfa Slab One"/>
                <a:ea typeface="Alfa Slab One"/>
                <a:cs typeface="Alfa Slab One"/>
                <a:sym typeface="Alfa Slab One"/>
              </a:rPr>
              <a:t>We have updated our school policy for RSE. This can be found on our school website.</a:t>
            </a:r>
            <a:endParaRPr sz="800">
              <a:solidFill>
                <a:schemeClr val="dk1"/>
              </a:solidFill>
              <a:latin typeface="Alfa Slab One"/>
              <a:ea typeface="Alfa Slab One"/>
              <a:cs typeface="Alfa Slab One"/>
              <a:sym typeface="Alfa Slab One"/>
            </a:endParaRPr>
          </a:p>
        </p:txBody>
      </p:sp>
      <p:sp>
        <p:nvSpPr>
          <p:cNvPr id="496" name="Google Shape;496;p46"/>
          <p:cNvSpPr/>
          <p:nvPr/>
        </p:nvSpPr>
        <p:spPr>
          <a:xfrm>
            <a:off x="2627500" y="1501125"/>
            <a:ext cx="1739700" cy="987300"/>
          </a:xfrm>
          <a:prstGeom prst="roundRect">
            <a:avLst>
              <a:gd fmla="val 16667" name="adj"/>
            </a:avLst>
          </a:prstGeom>
          <a:gradFill>
            <a:gsLst>
              <a:gs pos="0">
                <a:srgbClr val="DFE9FB"/>
              </a:gs>
              <a:gs pos="100000">
                <a:srgbClr val="6E9BE7"/>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800">
                <a:latin typeface="Alfa Slab One"/>
                <a:ea typeface="Alfa Slab One"/>
                <a:cs typeface="Alfa Slab One"/>
                <a:sym typeface="Alfa Slab One"/>
              </a:rPr>
              <a:t>We continue to share our RSE journey nationally to support other schools on their RSE journey.</a:t>
            </a:r>
            <a:endParaRPr sz="800">
              <a:latin typeface="Alfa Slab One"/>
              <a:ea typeface="Alfa Slab One"/>
              <a:cs typeface="Alfa Slab One"/>
              <a:sym typeface="Alfa Slab One"/>
            </a:endParaRPr>
          </a:p>
        </p:txBody>
      </p:sp>
      <p:sp>
        <p:nvSpPr>
          <p:cNvPr id="497" name="Google Shape;497;p46"/>
          <p:cNvSpPr/>
          <p:nvPr/>
        </p:nvSpPr>
        <p:spPr>
          <a:xfrm>
            <a:off x="68350" y="1225600"/>
            <a:ext cx="2100600" cy="2276100"/>
          </a:xfrm>
          <a:prstGeom prst="roundRect">
            <a:avLst>
              <a:gd fmla="val 16667" name="adj"/>
            </a:avLst>
          </a:prstGeom>
          <a:solidFill>
            <a:srgbClr val="FFFEFE"/>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None/>
            </a:pPr>
            <a:r>
              <a:rPr lang="en" sz="1000">
                <a:latin typeface="Alfa Slab One"/>
                <a:ea typeface="Alfa Slab One"/>
                <a:cs typeface="Alfa Slab One"/>
                <a:sym typeface="Alfa Slab One"/>
              </a:rPr>
              <a:t>RSE is made up of 6 themes which are taught across the school at developmentally appropriate stages</a:t>
            </a:r>
            <a:endParaRPr sz="1000">
              <a:latin typeface="Alfa Slab One"/>
              <a:ea typeface="Alfa Slab One"/>
              <a:cs typeface="Alfa Slab One"/>
              <a:sym typeface="Alfa Slab One"/>
            </a:endParaRPr>
          </a:p>
          <a:p>
            <a:pPr indent="-57150" lvl="0" marL="0" marR="0" rtl="0" algn="l">
              <a:lnSpc>
                <a:spcPct val="100000"/>
              </a:lnSpc>
              <a:spcBef>
                <a:spcPts val="0"/>
              </a:spcBef>
              <a:spcAft>
                <a:spcPts val="0"/>
              </a:spcAft>
              <a:buNone/>
            </a:pPr>
            <a:r>
              <a:t/>
            </a:r>
            <a:endParaRPr sz="1000">
              <a:latin typeface="Alfa Slab One"/>
              <a:ea typeface="Alfa Slab One"/>
              <a:cs typeface="Alfa Slab One"/>
              <a:sym typeface="Alfa Slab One"/>
            </a:endParaRPr>
          </a:p>
          <a:p>
            <a:pPr indent="-57150" lvl="0" marL="0" marR="0" rtl="0" algn="l">
              <a:lnSpc>
                <a:spcPct val="100000"/>
              </a:lnSpc>
              <a:spcBef>
                <a:spcPts val="0"/>
              </a:spcBef>
              <a:spcAft>
                <a:spcPts val="0"/>
              </a:spcAft>
              <a:buNone/>
            </a:pPr>
            <a:r>
              <a:rPr lang="en" sz="1000">
                <a:latin typeface="Alfa Slab One"/>
                <a:ea typeface="Alfa Slab One"/>
                <a:cs typeface="Alfa Slab One"/>
                <a:sym typeface="Alfa Slab One"/>
              </a:rPr>
              <a:t>-	Relationships</a:t>
            </a:r>
            <a:endParaRPr sz="1000">
              <a:latin typeface="Alfa Slab One"/>
              <a:ea typeface="Alfa Slab One"/>
              <a:cs typeface="Alfa Slab One"/>
              <a:sym typeface="Alfa Slab One"/>
            </a:endParaRPr>
          </a:p>
          <a:p>
            <a:pPr indent="-57150" lvl="0" marL="0" marR="0" rtl="0" algn="l">
              <a:lnSpc>
                <a:spcPct val="100000"/>
              </a:lnSpc>
              <a:spcBef>
                <a:spcPts val="0"/>
              </a:spcBef>
              <a:spcAft>
                <a:spcPts val="0"/>
              </a:spcAft>
              <a:buNone/>
            </a:pPr>
            <a:r>
              <a:rPr lang="en" sz="1000">
                <a:latin typeface="Alfa Slab One"/>
                <a:ea typeface="Alfa Slab One"/>
                <a:cs typeface="Alfa Slab One"/>
                <a:sym typeface="Alfa Slab One"/>
              </a:rPr>
              <a:t>-	Sexual Health and Well-being</a:t>
            </a:r>
            <a:endParaRPr sz="1000">
              <a:latin typeface="Alfa Slab One"/>
              <a:ea typeface="Alfa Slab One"/>
              <a:cs typeface="Alfa Slab One"/>
              <a:sym typeface="Alfa Slab One"/>
            </a:endParaRPr>
          </a:p>
          <a:p>
            <a:pPr indent="-57150" lvl="0" marL="0" marR="0" rtl="0" algn="l">
              <a:lnSpc>
                <a:spcPct val="100000"/>
              </a:lnSpc>
              <a:spcBef>
                <a:spcPts val="0"/>
              </a:spcBef>
              <a:spcAft>
                <a:spcPts val="0"/>
              </a:spcAft>
              <a:buNone/>
            </a:pPr>
            <a:r>
              <a:rPr lang="en" sz="1000">
                <a:latin typeface="Alfa Slab One"/>
                <a:ea typeface="Alfa Slab One"/>
                <a:cs typeface="Alfa Slab One"/>
                <a:sym typeface="Alfa Slab One"/>
              </a:rPr>
              <a:t>-	Sex, Gender and Sexuality</a:t>
            </a:r>
            <a:endParaRPr sz="1000">
              <a:latin typeface="Alfa Slab One"/>
              <a:ea typeface="Alfa Slab One"/>
              <a:cs typeface="Alfa Slab One"/>
              <a:sym typeface="Alfa Slab One"/>
            </a:endParaRPr>
          </a:p>
          <a:p>
            <a:pPr indent="-57150" lvl="0" marL="0" marR="0" rtl="0" algn="l">
              <a:lnSpc>
                <a:spcPct val="100000"/>
              </a:lnSpc>
              <a:spcBef>
                <a:spcPts val="0"/>
              </a:spcBef>
              <a:spcAft>
                <a:spcPts val="0"/>
              </a:spcAft>
              <a:buNone/>
            </a:pPr>
            <a:r>
              <a:rPr lang="en" sz="1000">
                <a:latin typeface="Alfa Slab One"/>
                <a:ea typeface="Alfa Slab One"/>
                <a:cs typeface="Alfa Slab One"/>
                <a:sym typeface="Alfa Slab One"/>
              </a:rPr>
              <a:t>-	Violence Safety and Support</a:t>
            </a:r>
            <a:endParaRPr sz="1000">
              <a:latin typeface="Alfa Slab One"/>
              <a:ea typeface="Alfa Slab One"/>
              <a:cs typeface="Alfa Slab One"/>
              <a:sym typeface="Alfa Slab One"/>
            </a:endParaRPr>
          </a:p>
          <a:p>
            <a:pPr indent="-57150" lvl="0" marL="0" marR="0" rtl="0" algn="l">
              <a:lnSpc>
                <a:spcPct val="100000"/>
              </a:lnSpc>
              <a:spcBef>
                <a:spcPts val="0"/>
              </a:spcBef>
              <a:spcAft>
                <a:spcPts val="0"/>
              </a:spcAft>
              <a:buNone/>
            </a:pPr>
            <a:r>
              <a:rPr lang="en" sz="1000">
                <a:latin typeface="Alfa Slab One"/>
                <a:ea typeface="Alfa Slab One"/>
                <a:cs typeface="Alfa Slab One"/>
                <a:sym typeface="Alfa Slab One"/>
              </a:rPr>
              <a:t>-	Bodies and Body Image</a:t>
            </a:r>
            <a:endParaRPr sz="1000">
              <a:latin typeface="Alfa Slab One"/>
              <a:ea typeface="Alfa Slab One"/>
              <a:cs typeface="Alfa Slab One"/>
              <a:sym typeface="Alfa Slab One"/>
            </a:endParaRPr>
          </a:p>
        </p:txBody>
      </p:sp>
      <p:sp>
        <p:nvSpPr>
          <p:cNvPr id="498" name="Google Shape;498;p46"/>
          <p:cNvSpPr/>
          <p:nvPr/>
        </p:nvSpPr>
        <p:spPr>
          <a:xfrm>
            <a:off x="959175" y="374925"/>
            <a:ext cx="677700" cy="837600"/>
          </a:xfrm>
          <a:prstGeom prst="bentArrow">
            <a:avLst>
              <a:gd fmla="val 16236" name="adj1"/>
              <a:gd fmla="val 25000" name="adj2"/>
              <a:gd fmla="val 25000" name="adj3"/>
              <a:gd fmla="val 42397" name="adj4"/>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46"/>
          <p:cNvSpPr/>
          <p:nvPr/>
        </p:nvSpPr>
        <p:spPr>
          <a:xfrm>
            <a:off x="3382163" y="238300"/>
            <a:ext cx="174300" cy="1425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46"/>
          <p:cNvSpPr/>
          <p:nvPr/>
        </p:nvSpPr>
        <p:spPr>
          <a:xfrm>
            <a:off x="5301738" y="374925"/>
            <a:ext cx="174600" cy="1482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46"/>
          <p:cNvSpPr/>
          <p:nvPr/>
        </p:nvSpPr>
        <p:spPr>
          <a:xfrm rot="5400000">
            <a:off x="7399704" y="276626"/>
            <a:ext cx="344100" cy="700200"/>
          </a:xfrm>
          <a:prstGeom prst="bentArrow">
            <a:avLst>
              <a:gd fmla="val 25000" name="adj1"/>
              <a:gd fmla="val 25000" name="adj2"/>
              <a:gd fmla="val 25000" name="adj3"/>
              <a:gd fmla="val 43750" name="adj4"/>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46"/>
          <p:cNvSpPr/>
          <p:nvPr/>
        </p:nvSpPr>
        <p:spPr>
          <a:xfrm>
            <a:off x="8115500" y="1798950"/>
            <a:ext cx="174600" cy="186900"/>
          </a:xfrm>
          <a:prstGeom prst="down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46"/>
          <p:cNvSpPr/>
          <p:nvPr/>
        </p:nvSpPr>
        <p:spPr>
          <a:xfrm rot="1631849">
            <a:off x="5577656" y="3196008"/>
            <a:ext cx="328185" cy="186903"/>
          </a:xfrm>
          <a:prstGeom prst="lef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 name="Google Shape;504;p46"/>
          <p:cNvSpPr/>
          <p:nvPr/>
        </p:nvSpPr>
        <p:spPr>
          <a:xfrm rot="3914487">
            <a:off x="3638661" y="2583740"/>
            <a:ext cx="434102" cy="186858"/>
          </a:xfrm>
          <a:prstGeom prst="lef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 name="Google Shape;505;p46"/>
          <p:cNvSpPr/>
          <p:nvPr/>
        </p:nvSpPr>
        <p:spPr>
          <a:xfrm rot="10800000">
            <a:off x="7727200" y="2973125"/>
            <a:ext cx="667800" cy="564900"/>
          </a:xfrm>
          <a:prstGeom prst="bentArrow">
            <a:avLst>
              <a:gd fmla="val 25000" name="adj1"/>
              <a:gd fmla="val 25000" name="adj2"/>
              <a:gd fmla="val 25000" name="adj3"/>
              <a:gd fmla="val 43750" name="adj4"/>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9" name="Shape 509"/>
        <p:cNvGrpSpPr/>
        <p:nvPr/>
      </p:nvGrpSpPr>
      <p:grpSpPr>
        <a:xfrm>
          <a:off x="0" y="0"/>
          <a:ext cx="0" cy="0"/>
          <a:chOff x="0" y="0"/>
          <a:chExt cx="0" cy="0"/>
        </a:xfrm>
      </p:grpSpPr>
      <p:sp>
        <p:nvSpPr>
          <p:cNvPr id="510" name="Google Shape;510;p47"/>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Religion, Values and Ethics </a:t>
            </a:r>
            <a:endParaRPr sz="3200">
              <a:solidFill>
                <a:srgbClr val="FFFEFE"/>
              </a:solidFill>
              <a:latin typeface="Alfa Slab One"/>
              <a:ea typeface="Alfa Slab One"/>
              <a:cs typeface="Alfa Slab One"/>
              <a:sym typeface="Alfa Slab One"/>
            </a:endParaRPr>
          </a:p>
        </p:txBody>
      </p:sp>
      <p:sp>
        <p:nvSpPr>
          <p:cNvPr id="511" name="Google Shape;511;p47"/>
          <p:cNvSpPr txBox="1"/>
          <p:nvPr/>
        </p:nvSpPr>
        <p:spPr>
          <a:xfrm>
            <a:off x="275850" y="1891250"/>
            <a:ext cx="8592300" cy="2281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200">
                <a:solidFill>
                  <a:schemeClr val="dk1"/>
                </a:solidFill>
                <a:latin typeface="Alfa Slab One"/>
                <a:ea typeface="Alfa Slab One"/>
                <a:cs typeface="Alfa Slab One"/>
                <a:sym typeface="Alfa Slab One"/>
              </a:rPr>
              <a:t>At PDCS we have an authentic approach to Religious and Values Education (RVE) curriculum that incorporates our values, world beliefs systems and the rights and </a:t>
            </a:r>
            <a:r>
              <a:rPr lang="en" sz="1200">
                <a:solidFill>
                  <a:schemeClr val="dk1"/>
                </a:solidFill>
                <a:latin typeface="Alfa Slab One"/>
                <a:ea typeface="Alfa Slab One"/>
                <a:cs typeface="Alfa Slab One"/>
                <a:sym typeface="Alfa Slab One"/>
              </a:rPr>
              <a:t>responsibilities</a:t>
            </a:r>
            <a:r>
              <a:rPr lang="en" sz="1200">
                <a:solidFill>
                  <a:schemeClr val="dk1"/>
                </a:solidFill>
                <a:latin typeface="Alfa Slab One"/>
                <a:ea typeface="Alfa Slab One"/>
                <a:cs typeface="Alfa Slab One"/>
                <a:sym typeface="Alfa Slab One"/>
              </a:rPr>
              <a:t> we all have as citizens of the world.</a:t>
            </a:r>
            <a:endParaRPr sz="1200">
              <a:solidFill>
                <a:schemeClr val="dk1"/>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1200">
                <a:solidFill>
                  <a:schemeClr val="dk1"/>
                </a:solidFill>
                <a:latin typeface="Alfa Slab One"/>
                <a:ea typeface="Alfa Slab One"/>
                <a:cs typeface="Alfa Slab One"/>
                <a:sym typeface="Alfa Slab One"/>
              </a:rPr>
              <a:t>Through our regular use of whole school cross curricular topic planning, we aim for children to not only learn about the foundations of who they are but also what their place is in the world and how to look after it. We develop their empathy and respect towards all living humans, plants and animlas that share our world through using the United Nations Human Rights Charter and by having clear Global Goals established throughout the school. </a:t>
            </a:r>
            <a:endParaRPr sz="1200">
              <a:solidFill>
                <a:schemeClr val="dk1"/>
              </a:solidFill>
              <a:latin typeface="Alfa Slab One"/>
              <a:ea typeface="Alfa Slab One"/>
              <a:cs typeface="Alfa Slab One"/>
              <a:sym typeface="Alfa Slab One"/>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latin typeface="Alfa Slab One"/>
                <a:ea typeface="Alfa Slab One"/>
                <a:cs typeface="Alfa Slab One"/>
                <a:sym typeface="Alfa Slab One"/>
              </a:rPr>
              <a:t>We use close community links to encourage a wide range of values and religious experiences  as children follow their learning journey with us at PDCS</a:t>
            </a:r>
            <a:endParaRPr sz="1200">
              <a:solidFill>
                <a:schemeClr val="dk1"/>
              </a:solidFill>
              <a:latin typeface="Alfa Slab One"/>
              <a:ea typeface="Alfa Slab One"/>
              <a:cs typeface="Alfa Slab One"/>
              <a:sym typeface="Alfa Slab One"/>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5" name="Shape 515"/>
        <p:cNvGrpSpPr/>
        <p:nvPr/>
      </p:nvGrpSpPr>
      <p:grpSpPr>
        <a:xfrm>
          <a:off x="0" y="0"/>
          <a:ext cx="0" cy="0"/>
          <a:chOff x="0" y="0"/>
          <a:chExt cx="0" cy="0"/>
        </a:xfrm>
      </p:grpSpPr>
      <p:sp>
        <p:nvSpPr>
          <p:cNvPr id="516" name="Google Shape;516;p48"/>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Disadvantaged Learners </a:t>
            </a:r>
            <a:endParaRPr sz="3200">
              <a:solidFill>
                <a:srgbClr val="FFFEFE"/>
              </a:solidFill>
              <a:latin typeface="Alfa Slab One"/>
              <a:ea typeface="Alfa Slab One"/>
              <a:cs typeface="Alfa Slab One"/>
              <a:sym typeface="Alfa Slab One"/>
            </a:endParaRPr>
          </a:p>
        </p:txBody>
      </p:sp>
      <p:pic>
        <p:nvPicPr>
          <p:cNvPr id="517" name="Google Shape;517;p48"/>
          <p:cNvPicPr preferRelativeResize="0"/>
          <p:nvPr/>
        </p:nvPicPr>
        <p:blipFill>
          <a:blip r:embed="rId3">
            <a:alphaModFix/>
          </a:blip>
          <a:stretch>
            <a:fillRect/>
          </a:stretch>
        </p:blipFill>
        <p:spPr>
          <a:xfrm>
            <a:off x="712125" y="76051"/>
            <a:ext cx="7599800" cy="4166749"/>
          </a:xfrm>
          <a:prstGeom prst="rect">
            <a:avLst/>
          </a:prstGeom>
          <a:noFill/>
          <a:ln>
            <a:noFill/>
          </a:ln>
        </p:spPr>
      </p:pic>
      <p:sp>
        <p:nvSpPr>
          <p:cNvPr id="518" name="Google Shape;518;p48"/>
          <p:cNvSpPr txBox="1"/>
          <p:nvPr/>
        </p:nvSpPr>
        <p:spPr>
          <a:xfrm>
            <a:off x="2928200" y="1555950"/>
            <a:ext cx="2946900" cy="892800"/>
          </a:xfrm>
          <a:prstGeom prst="rect">
            <a:avLst/>
          </a:prstGeom>
          <a:solidFill>
            <a:srgbClr val="4A86E8"/>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2300">
                <a:solidFill>
                  <a:srgbClr val="FFFEFE"/>
                </a:solidFill>
                <a:latin typeface="Alfa Slab One"/>
                <a:ea typeface="Alfa Slab One"/>
                <a:cs typeface="Alfa Slab One"/>
                <a:sym typeface="Alfa Slab One"/>
              </a:rPr>
              <a:t>Disadvantaged Learners </a:t>
            </a:r>
            <a:endParaRPr sz="2200">
              <a:solidFill>
                <a:srgbClr val="FFFEFE"/>
              </a:solidFill>
              <a:latin typeface="Alfa Slab One"/>
              <a:ea typeface="Alfa Slab One"/>
              <a:cs typeface="Alfa Slab One"/>
              <a:sym typeface="Alfa Slab One"/>
            </a:endParaRPr>
          </a:p>
        </p:txBody>
      </p:sp>
      <p:sp>
        <p:nvSpPr>
          <p:cNvPr id="519" name="Google Shape;519;p48"/>
          <p:cNvSpPr/>
          <p:nvPr/>
        </p:nvSpPr>
        <p:spPr>
          <a:xfrm>
            <a:off x="10046375" y="2245050"/>
            <a:ext cx="1059600" cy="10596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3" name="Shape 523"/>
        <p:cNvGrpSpPr/>
        <p:nvPr/>
      </p:nvGrpSpPr>
      <p:grpSpPr>
        <a:xfrm>
          <a:off x="0" y="0"/>
          <a:ext cx="0" cy="0"/>
          <a:chOff x="0" y="0"/>
          <a:chExt cx="0" cy="0"/>
        </a:xfrm>
      </p:grpSpPr>
      <p:sp>
        <p:nvSpPr>
          <p:cNvPr id="524" name="Google Shape;524;p49"/>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Empathy </a:t>
            </a:r>
            <a:endParaRPr sz="4800">
              <a:solidFill>
                <a:srgbClr val="FFFEFE"/>
              </a:solidFill>
              <a:latin typeface="Alfa Slab One"/>
              <a:ea typeface="Alfa Slab One"/>
              <a:cs typeface="Alfa Slab One"/>
              <a:sym typeface="Alfa Slab One"/>
            </a:endParaRPr>
          </a:p>
        </p:txBody>
      </p:sp>
      <p:sp>
        <p:nvSpPr>
          <p:cNvPr id="525" name="Google Shape;525;p49"/>
          <p:cNvSpPr txBox="1"/>
          <p:nvPr/>
        </p:nvSpPr>
        <p:spPr>
          <a:xfrm>
            <a:off x="96250" y="119750"/>
            <a:ext cx="6458700" cy="43908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b="1" lang="en" sz="1050">
                <a:solidFill>
                  <a:schemeClr val="accent2"/>
                </a:solidFill>
                <a:latin typeface="Alfa Slab One"/>
                <a:ea typeface="Alfa Slab One"/>
                <a:cs typeface="Alfa Slab One"/>
                <a:sym typeface="Alfa Slab One"/>
              </a:rPr>
              <a:t>We have worked with Empathy Lab as part of their 18 month cluster programme and are proud to join them in their Alumni Programme in 2022. </a:t>
            </a:r>
            <a:endParaRPr b="1" sz="1050">
              <a:solidFill>
                <a:schemeClr val="accent2"/>
              </a:solidFill>
              <a:latin typeface="Alfa Slab One"/>
              <a:ea typeface="Alfa Slab One"/>
              <a:cs typeface="Alfa Slab One"/>
              <a:sym typeface="Alfa Slab One"/>
            </a:endParaRPr>
          </a:p>
          <a:p>
            <a:pPr indent="0" lvl="0" marL="0" rtl="0" algn="l">
              <a:lnSpc>
                <a:spcPct val="150000"/>
              </a:lnSpc>
              <a:spcBef>
                <a:spcPts val="0"/>
              </a:spcBef>
              <a:spcAft>
                <a:spcPts val="0"/>
              </a:spcAft>
              <a:buNone/>
            </a:pPr>
            <a:r>
              <a:t/>
            </a:r>
            <a:endParaRPr b="1" sz="1050">
              <a:solidFill>
                <a:schemeClr val="accent2"/>
              </a:solidFill>
              <a:latin typeface="Alfa Slab One"/>
              <a:ea typeface="Alfa Slab One"/>
              <a:cs typeface="Alfa Slab One"/>
              <a:sym typeface="Alfa Slab One"/>
            </a:endParaRPr>
          </a:p>
          <a:p>
            <a:pPr indent="0" lvl="0" marL="0" rtl="0" algn="l">
              <a:lnSpc>
                <a:spcPct val="166670"/>
              </a:lnSpc>
              <a:spcBef>
                <a:spcPts val="0"/>
              </a:spcBef>
              <a:spcAft>
                <a:spcPts val="0"/>
              </a:spcAft>
              <a:buNone/>
            </a:pPr>
            <a:r>
              <a:rPr lang="en" sz="1050">
                <a:solidFill>
                  <a:schemeClr val="accent2"/>
                </a:solidFill>
                <a:latin typeface="Alfa Slab One"/>
                <a:ea typeface="Alfa Slab One"/>
                <a:cs typeface="Alfa Slab One"/>
                <a:sym typeface="Alfa Slab One"/>
              </a:rPr>
              <a:t>Empathy Lab is the first organisation to help build children's empathy, literacy and social activism through the use of empathy-rich literature. The goal is to 'Read stories. Build empathy. Make a better world'. </a:t>
            </a:r>
            <a:r>
              <a:rPr lang="en" sz="1050">
                <a:solidFill>
                  <a:srgbClr val="272727"/>
                </a:solidFill>
                <a:latin typeface="Alfa Slab One"/>
                <a:ea typeface="Alfa Slab One"/>
                <a:cs typeface="Alfa Slab One"/>
                <a:sym typeface="Alfa Slab One"/>
              </a:rPr>
              <a:t>The strategy is built on two key areas of scientific research – that empathy is a learnable skill and that reading builds real-life empathy.</a:t>
            </a:r>
            <a:endParaRPr sz="1050">
              <a:solidFill>
                <a:srgbClr val="272727"/>
              </a:solidFill>
              <a:latin typeface="Alfa Slab One"/>
              <a:ea typeface="Alfa Slab One"/>
              <a:cs typeface="Alfa Slab One"/>
              <a:sym typeface="Alfa Slab One"/>
            </a:endParaRPr>
          </a:p>
          <a:p>
            <a:pPr indent="0" lvl="0" marL="0" rtl="0" algn="l">
              <a:lnSpc>
                <a:spcPct val="166670"/>
              </a:lnSpc>
              <a:spcBef>
                <a:spcPts val="900"/>
              </a:spcBef>
              <a:spcAft>
                <a:spcPts val="0"/>
              </a:spcAft>
              <a:buNone/>
            </a:pPr>
            <a:r>
              <a:rPr lang="en" sz="1050">
                <a:solidFill>
                  <a:schemeClr val="accent2"/>
                </a:solidFill>
                <a:latin typeface="Alfa Slab One"/>
                <a:ea typeface="Alfa Slab One"/>
                <a:cs typeface="Alfa Slab One"/>
                <a:sym typeface="Alfa Slab One"/>
              </a:rPr>
              <a:t>Empathy is mentioned 35 times in the new curriculum and is part of our ethos in PDCS. Our work with Empathy Lab is helping our pupils develop the skills they need to thrive in an ever more complex world. Through reading, they are making connections with other people around the world and learning about their different experiences and perspectives. They are developing empathy skills that will help them act in a way that makes a better, more inclusive, kind and tolerant world for everyone.</a:t>
            </a:r>
            <a:endParaRPr sz="1050">
              <a:solidFill>
                <a:schemeClr val="accent2"/>
              </a:solidFill>
              <a:latin typeface="Alfa Slab One"/>
              <a:ea typeface="Alfa Slab One"/>
              <a:cs typeface="Alfa Slab One"/>
              <a:sym typeface="Alfa Slab One"/>
            </a:endParaRPr>
          </a:p>
          <a:p>
            <a:pPr indent="0" lvl="0" marL="0" rtl="0" algn="ctr">
              <a:lnSpc>
                <a:spcPct val="166670"/>
              </a:lnSpc>
              <a:spcBef>
                <a:spcPts val="900"/>
              </a:spcBef>
              <a:spcAft>
                <a:spcPts val="0"/>
              </a:spcAft>
              <a:buNone/>
            </a:pPr>
            <a:r>
              <a:rPr lang="en" sz="1050" u="sng">
                <a:solidFill>
                  <a:schemeClr val="hlink"/>
                </a:solidFill>
                <a:latin typeface="Alfa Slab One"/>
                <a:ea typeface="Alfa Slab One"/>
                <a:cs typeface="Alfa Slab One"/>
                <a:sym typeface="Alfa Slab One"/>
                <a:hlinkClick r:id="rId3"/>
              </a:rPr>
              <a:t>For more information on our Empathy journey click here</a:t>
            </a:r>
            <a:endParaRPr sz="1050">
              <a:solidFill>
                <a:schemeClr val="accent2"/>
              </a:solidFill>
              <a:latin typeface="Alfa Slab One"/>
              <a:ea typeface="Alfa Slab One"/>
              <a:cs typeface="Alfa Slab One"/>
              <a:sym typeface="Alfa Slab One"/>
            </a:endParaRPr>
          </a:p>
          <a:p>
            <a:pPr indent="0" lvl="0" marL="0" rtl="0" algn="l">
              <a:lnSpc>
                <a:spcPct val="166670"/>
              </a:lnSpc>
              <a:spcBef>
                <a:spcPts val="900"/>
              </a:spcBef>
              <a:spcAft>
                <a:spcPts val="0"/>
              </a:spcAft>
              <a:buNone/>
            </a:pPr>
            <a:r>
              <a:t/>
            </a:r>
            <a:endParaRPr sz="1100">
              <a:solidFill>
                <a:schemeClr val="accent2"/>
              </a:solidFill>
              <a:latin typeface="Alfa Slab One"/>
              <a:ea typeface="Alfa Slab One"/>
              <a:cs typeface="Alfa Slab One"/>
              <a:sym typeface="Alfa Slab One"/>
            </a:endParaRPr>
          </a:p>
        </p:txBody>
      </p:sp>
      <p:pic>
        <p:nvPicPr>
          <p:cNvPr id="526" name="Google Shape;526;p49"/>
          <p:cNvPicPr preferRelativeResize="0"/>
          <p:nvPr/>
        </p:nvPicPr>
        <p:blipFill>
          <a:blip r:embed="rId4">
            <a:alphaModFix/>
          </a:blip>
          <a:stretch>
            <a:fillRect/>
          </a:stretch>
        </p:blipFill>
        <p:spPr>
          <a:xfrm>
            <a:off x="6362300" y="1887644"/>
            <a:ext cx="2554826" cy="2489200"/>
          </a:xfrm>
          <a:prstGeom prst="rect">
            <a:avLst/>
          </a:prstGeom>
          <a:noFill/>
          <a:ln>
            <a:noFill/>
          </a:ln>
        </p:spPr>
      </p:pic>
      <p:pic>
        <p:nvPicPr>
          <p:cNvPr id="527" name="Google Shape;527;p49"/>
          <p:cNvPicPr preferRelativeResize="0"/>
          <p:nvPr/>
        </p:nvPicPr>
        <p:blipFill>
          <a:blip r:embed="rId5">
            <a:alphaModFix/>
          </a:blip>
          <a:stretch>
            <a:fillRect/>
          </a:stretch>
        </p:blipFill>
        <p:spPr>
          <a:xfrm>
            <a:off x="6362300" y="618750"/>
            <a:ext cx="2702100" cy="163055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1" name="Shape 531"/>
        <p:cNvGrpSpPr/>
        <p:nvPr/>
      </p:nvGrpSpPr>
      <p:grpSpPr>
        <a:xfrm>
          <a:off x="0" y="0"/>
          <a:ext cx="0" cy="0"/>
          <a:chOff x="0" y="0"/>
          <a:chExt cx="0" cy="0"/>
        </a:xfrm>
      </p:grpSpPr>
      <p:sp>
        <p:nvSpPr>
          <p:cNvPr id="532" name="Google Shape;532;p50"/>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900">
                <a:solidFill>
                  <a:srgbClr val="FFFEFE"/>
                </a:solidFill>
                <a:latin typeface="Alfa Slab One"/>
                <a:ea typeface="Alfa Slab One"/>
                <a:cs typeface="Alfa Slab One"/>
                <a:sym typeface="Alfa Slab One"/>
              </a:rPr>
              <a:t>Visible Learning</a:t>
            </a:r>
            <a:endParaRPr sz="4900">
              <a:solidFill>
                <a:srgbClr val="FFFEFE"/>
              </a:solidFill>
              <a:latin typeface="Alfa Slab One"/>
              <a:ea typeface="Alfa Slab One"/>
              <a:cs typeface="Alfa Slab One"/>
              <a:sym typeface="Alfa Slab One"/>
            </a:endParaRPr>
          </a:p>
        </p:txBody>
      </p:sp>
      <p:sp>
        <p:nvSpPr>
          <p:cNvPr id="533" name="Google Shape;533;p50"/>
          <p:cNvSpPr txBox="1"/>
          <p:nvPr/>
        </p:nvSpPr>
        <p:spPr>
          <a:xfrm>
            <a:off x="0" y="0"/>
            <a:ext cx="4313100" cy="4710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000">
                <a:latin typeface="Alfa Slab One"/>
                <a:ea typeface="Alfa Slab One"/>
                <a:cs typeface="Alfa Slab One"/>
                <a:sym typeface="Alfa Slab One"/>
              </a:rPr>
              <a:t>At Pembroke Dock Community School we are working towards becoming a Visible Learning School. The Visible Learning development model is based upon the principles developed by John Hattie’s research.  </a:t>
            </a:r>
            <a:endParaRPr sz="1000">
              <a:latin typeface="Alfa Slab One"/>
              <a:ea typeface="Alfa Slab One"/>
              <a:cs typeface="Alfa Slab One"/>
              <a:sym typeface="Alfa Slab One"/>
            </a:endParaRPr>
          </a:p>
          <a:p>
            <a:pPr indent="0" lvl="0" marL="0" rtl="0" algn="ctr">
              <a:spcBef>
                <a:spcPts val="0"/>
              </a:spcBef>
              <a:spcAft>
                <a:spcPts val="0"/>
              </a:spcAft>
              <a:buNone/>
            </a:pPr>
            <a:r>
              <a:rPr lang="en" sz="1000">
                <a:latin typeface="Alfa Slab One"/>
                <a:ea typeface="Alfa Slab One"/>
                <a:cs typeface="Alfa Slab One"/>
                <a:sym typeface="Alfa Slab One"/>
              </a:rPr>
              <a:t>Pupils take ownership of their own learning.  Using their skill slips they can identify their own progress. Make decision on their level of challenge and know what to do when they come across something they don’t know and have strategies to progress with their learning.  Pupils seek feedback and respond to it, and more importantly they give feedback to staff about their teaching.  </a:t>
            </a:r>
            <a:endParaRPr sz="1000">
              <a:latin typeface="Alfa Slab One"/>
              <a:ea typeface="Alfa Slab One"/>
              <a:cs typeface="Alfa Slab One"/>
              <a:sym typeface="Alfa Slab One"/>
            </a:endParaRPr>
          </a:p>
          <a:p>
            <a:pPr indent="0" lvl="0" marL="0" rtl="0" algn="ctr">
              <a:spcBef>
                <a:spcPts val="0"/>
              </a:spcBef>
              <a:spcAft>
                <a:spcPts val="0"/>
              </a:spcAft>
              <a:buNone/>
            </a:pPr>
            <a:r>
              <a:rPr lang="en" sz="1000">
                <a:latin typeface="Alfa Slab One"/>
                <a:ea typeface="Alfa Slab One"/>
                <a:cs typeface="Alfa Slab One"/>
                <a:sym typeface="Alfa Slab One"/>
              </a:rPr>
              <a:t>Pupils are active in their learning and are assessment capable.  Assessment Capable Learners can ask and find the answer to: Where am I going? How am I going there?  Where to next?   </a:t>
            </a:r>
            <a:endParaRPr sz="1000">
              <a:latin typeface="Alfa Slab One"/>
              <a:ea typeface="Alfa Slab One"/>
              <a:cs typeface="Alfa Slab One"/>
              <a:sym typeface="Alfa Slab One"/>
            </a:endParaRPr>
          </a:p>
          <a:p>
            <a:pPr indent="0" lvl="0" marL="0" rtl="0" algn="ctr">
              <a:spcBef>
                <a:spcPts val="0"/>
              </a:spcBef>
              <a:spcAft>
                <a:spcPts val="0"/>
              </a:spcAft>
              <a:buNone/>
            </a:pPr>
            <a:r>
              <a:rPr lang="en" sz="1000">
                <a:latin typeface="Alfa Slab One"/>
                <a:ea typeface="Alfa Slab One"/>
                <a:cs typeface="Alfa Slab One"/>
                <a:sym typeface="Alfa Slab One"/>
              </a:rPr>
              <a:t>Pupils can employ a range of meta-cognitive strategies developed through a shared language of learning.  Pupils see learning as hard work, have a growth mindset and a desire to succeed. </a:t>
            </a:r>
            <a:endParaRPr sz="1000">
              <a:latin typeface="Alfa Slab One"/>
              <a:ea typeface="Alfa Slab One"/>
              <a:cs typeface="Alfa Slab One"/>
              <a:sym typeface="Alfa Slab One"/>
            </a:endParaRPr>
          </a:p>
          <a:p>
            <a:pPr indent="0" lvl="0" marL="0" rtl="0" algn="ctr">
              <a:spcBef>
                <a:spcPts val="0"/>
              </a:spcBef>
              <a:spcAft>
                <a:spcPts val="0"/>
              </a:spcAft>
              <a:buNone/>
            </a:pPr>
            <a:r>
              <a:rPr lang="en" sz="1000">
                <a:latin typeface="Alfa Slab One"/>
                <a:ea typeface="Alfa Slab One"/>
                <a:cs typeface="Alfa Slab One"/>
                <a:sym typeface="Alfa Slab One"/>
              </a:rPr>
              <a:t>Through the introduction of Visible Learning, we encourage children to really challenge themselves.  Each class, has a ‘learning pit’ when they find the learning difficult and challenging. The children often put themselves in to the pit, and work on strategies and skills to assist in their learning in order to achieve their learning intention and success criteria. We encourage the children to place themselves in the pit as this is where learning is at its best.  </a:t>
            </a:r>
            <a:endParaRPr sz="1000">
              <a:latin typeface="Alfa Slab One"/>
              <a:ea typeface="Alfa Slab One"/>
              <a:cs typeface="Alfa Slab One"/>
              <a:sym typeface="Alfa Slab One"/>
            </a:endParaRPr>
          </a:p>
          <a:p>
            <a:pPr indent="0" lvl="0" marL="0" rtl="0" algn="ctr">
              <a:spcBef>
                <a:spcPts val="0"/>
              </a:spcBef>
              <a:spcAft>
                <a:spcPts val="0"/>
              </a:spcAft>
              <a:buNone/>
            </a:pPr>
            <a:r>
              <a:t/>
            </a:r>
            <a:endParaRPr sz="1200">
              <a:latin typeface="Alfa Slab One"/>
              <a:ea typeface="Alfa Slab One"/>
              <a:cs typeface="Alfa Slab One"/>
              <a:sym typeface="Alfa Slab One"/>
            </a:endParaRPr>
          </a:p>
          <a:p>
            <a:pPr indent="0" lvl="0" marL="0" rtl="0" algn="ctr">
              <a:spcBef>
                <a:spcPts val="0"/>
              </a:spcBef>
              <a:spcAft>
                <a:spcPts val="0"/>
              </a:spcAft>
              <a:buNone/>
            </a:pPr>
            <a:r>
              <a:t/>
            </a:r>
            <a:endParaRPr sz="1200">
              <a:latin typeface="Alfa Slab One"/>
              <a:ea typeface="Alfa Slab One"/>
              <a:cs typeface="Alfa Slab One"/>
              <a:sym typeface="Alfa Slab One"/>
            </a:endParaRPr>
          </a:p>
        </p:txBody>
      </p:sp>
      <p:sp>
        <p:nvSpPr>
          <p:cNvPr id="534" name="Google Shape;534;p50"/>
          <p:cNvSpPr txBox="1"/>
          <p:nvPr/>
        </p:nvSpPr>
        <p:spPr>
          <a:xfrm>
            <a:off x="4924700" y="1191163"/>
            <a:ext cx="3867000" cy="30885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b="1" lang="en" sz="1600" u="sng">
                <a:solidFill>
                  <a:schemeClr val="dk1"/>
                </a:solidFill>
                <a:latin typeface="Alfa Slab One"/>
                <a:ea typeface="Alfa Slab One"/>
                <a:cs typeface="Alfa Slab One"/>
                <a:sym typeface="Alfa Slab One"/>
              </a:rPr>
              <a:t>Visible learners are able to: </a:t>
            </a:r>
            <a:endParaRPr b="1" sz="1600" u="sng">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500">
                <a:solidFill>
                  <a:schemeClr val="dk1"/>
                </a:solidFill>
                <a:latin typeface="Alfa Slab One"/>
                <a:ea typeface="Alfa Slab One"/>
                <a:cs typeface="Alfa Slab One"/>
                <a:sym typeface="Alfa Slab One"/>
              </a:rPr>
              <a:t>Understand their learning intentions </a:t>
            </a:r>
            <a:endParaRPr sz="15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500">
                <a:solidFill>
                  <a:schemeClr val="dk1"/>
                </a:solidFill>
                <a:latin typeface="Alfa Slab One"/>
                <a:ea typeface="Alfa Slab One"/>
                <a:cs typeface="Alfa Slab One"/>
                <a:sym typeface="Alfa Slab One"/>
              </a:rPr>
              <a:t>Know and are challenged by the success criteria </a:t>
            </a:r>
            <a:endParaRPr sz="15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500">
                <a:solidFill>
                  <a:schemeClr val="dk1"/>
                </a:solidFill>
                <a:latin typeface="Alfa Slab One"/>
                <a:ea typeface="Alfa Slab One"/>
                <a:cs typeface="Alfa Slab One"/>
                <a:sym typeface="Alfa Slab One"/>
              </a:rPr>
              <a:t>Develop  a range of learning strategies </a:t>
            </a:r>
            <a:endParaRPr sz="15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500">
                <a:solidFill>
                  <a:schemeClr val="dk1"/>
                </a:solidFill>
                <a:latin typeface="Alfa Slab One"/>
                <a:ea typeface="Alfa Slab One"/>
                <a:cs typeface="Alfa Slab One"/>
                <a:sym typeface="Alfa Slab One"/>
              </a:rPr>
              <a:t>Seek feedback and look for their next steps in learning </a:t>
            </a:r>
            <a:endParaRPr sz="1500">
              <a:solidFill>
                <a:schemeClr val="dk1"/>
              </a:solidFill>
              <a:latin typeface="Alfa Slab One"/>
              <a:ea typeface="Alfa Slab One"/>
              <a:cs typeface="Alfa Slab One"/>
              <a:sym typeface="Alfa Slab One"/>
            </a:endParaRPr>
          </a:p>
          <a:p>
            <a:pPr indent="0" lvl="0" marL="0" rtl="0" algn="ctr">
              <a:lnSpc>
                <a:spcPct val="115000"/>
              </a:lnSpc>
              <a:spcBef>
                <a:spcPts val="0"/>
              </a:spcBef>
              <a:spcAft>
                <a:spcPts val="0"/>
              </a:spcAft>
              <a:buNone/>
            </a:pPr>
            <a:r>
              <a:rPr lang="en" sz="1500">
                <a:solidFill>
                  <a:schemeClr val="dk1"/>
                </a:solidFill>
                <a:latin typeface="Alfa Slab One"/>
                <a:ea typeface="Alfa Slab One"/>
                <a:cs typeface="Alfa Slab One"/>
                <a:sym typeface="Alfa Slab One"/>
              </a:rPr>
              <a:t>See learning through the eyes of the teacher</a:t>
            </a:r>
            <a:endParaRPr sz="1700"/>
          </a:p>
        </p:txBody>
      </p:sp>
      <p:pic>
        <p:nvPicPr>
          <p:cNvPr id="535" name="Google Shape;535;p50"/>
          <p:cNvPicPr preferRelativeResize="0"/>
          <p:nvPr/>
        </p:nvPicPr>
        <p:blipFill>
          <a:blip r:embed="rId3">
            <a:alphaModFix/>
          </a:blip>
          <a:stretch>
            <a:fillRect/>
          </a:stretch>
        </p:blipFill>
        <p:spPr>
          <a:xfrm>
            <a:off x="6595525" y="46996"/>
            <a:ext cx="1941675" cy="1047000"/>
          </a:xfrm>
          <a:prstGeom prst="rect">
            <a:avLst/>
          </a:prstGeom>
          <a:noFill/>
          <a:ln>
            <a:noFill/>
          </a:ln>
        </p:spPr>
      </p:pic>
      <p:pic>
        <p:nvPicPr>
          <p:cNvPr id="536" name="Google Shape;536;p50"/>
          <p:cNvPicPr preferRelativeResize="0"/>
          <p:nvPr/>
        </p:nvPicPr>
        <p:blipFill>
          <a:blip r:embed="rId4">
            <a:alphaModFix/>
          </a:blip>
          <a:stretch>
            <a:fillRect/>
          </a:stretch>
        </p:blipFill>
        <p:spPr>
          <a:xfrm>
            <a:off x="5444925" y="47000"/>
            <a:ext cx="1047000" cy="1047000"/>
          </a:xfrm>
          <a:prstGeom prst="rect">
            <a:avLst/>
          </a:prstGeom>
          <a:noFill/>
          <a:ln>
            <a:noFill/>
          </a:ln>
        </p:spPr>
      </p:pic>
      <p:pic>
        <p:nvPicPr>
          <p:cNvPr id="537" name="Google Shape;537;p50"/>
          <p:cNvPicPr preferRelativeResize="0"/>
          <p:nvPr/>
        </p:nvPicPr>
        <p:blipFill>
          <a:blip r:embed="rId5">
            <a:alphaModFix/>
          </a:blip>
          <a:stretch>
            <a:fillRect/>
          </a:stretch>
        </p:blipFill>
        <p:spPr>
          <a:xfrm>
            <a:off x="4294325" y="47000"/>
            <a:ext cx="1047000" cy="104700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1" name="Shape 541"/>
        <p:cNvGrpSpPr/>
        <p:nvPr/>
      </p:nvGrpSpPr>
      <p:grpSpPr>
        <a:xfrm>
          <a:off x="0" y="0"/>
          <a:ext cx="0" cy="0"/>
          <a:chOff x="0" y="0"/>
          <a:chExt cx="0" cy="0"/>
        </a:xfrm>
      </p:grpSpPr>
      <p:sp>
        <p:nvSpPr>
          <p:cNvPr id="542" name="Google Shape;542;p51"/>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900">
                <a:solidFill>
                  <a:srgbClr val="FFFEFE"/>
                </a:solidFill>
                <a:latin typeface="Alfa Slab One"/>
                <a:ea typeface="Alfa Slab One"/>
                <a:cs typeface="Alfa Slab One"/>
                <a:sym typeface="Alfa Slab One"/>
              </a:rPr>
              <a:t>Growth Mindset</a:t>
            </a:r>
            <a:endParaRPr sz="4900">
              <a:solidFill>
                <a:srgbClr val="FFFEFE"/>
              </a:solidFill>
              <a:latin typeface="Alfa Slab One"/>
              <a:ea typeface="Alfa Slab One"/>
              <a:cs typeface="Alfa Slab One"/>
              <a:sym typeface="Alfa Slab One"/>
            </a:endParaRPr>
          </a:p>
        </p:txBody>
      </p:sp>
      <p:sp>
        <p:nvSpPr>
          <p:cNvPr id="543" name="Google Shape;543;p51"/>
          <p:cNvSpPr txBox="1"/>
          <p:nvPr/>
        </p:nvSpPr>
        <p:spPr>
          <a:xfrm>
            <a:off x="0" y="0"/>
            <a:ext cx="5919600" cy="4032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latin typeface="Alfa Slab One"/>
                <a:ea typeface="Alfa Slab One"/>
                <a:cs typeface="Alfa Slab One"/>
                <a:sym typeface="Alfa Slab One"/>
              </a:rPr>
              <a:t>In Pembroke Dock Community School we want our pupils to develop a growth </a:t>
            </a:r>
            <a:r>
              <a:rPr lang="en" sz="1000">
                <a:latin typeface="Alfa Slab One"/>
                <a:ea typeface="Alfa Slab One"/>
                <a:cs typeface="Alfa Slab One"/>
                <a:sym typeface="Alfa Slab One"/>
              </a:rPr>
              <a:t>mindset</a:t>
            </a:r>
            <a:r>
              <a:rPr lang="en" sz="1000">
                <a:latin typeface="Alfa Slab One"/>
                <a:ea typeface="Alfa Slab One"/>
                <a:cs typeface="Alfa Slab One"/>
                <a:sym typeface="Alfa Slab One"/>
              </a:rPr>
              <a:t> when learning.  Mind set explains: </a:t>
            </a:r>
            <a:endParaRPr sz="1000">
              <a:latin typeface="Alfa Slab One"/>
              <a:ea typeface="Alfa Slab One"/>
              <a:cs typeface="Alfa Slab One"/>
              <a:sym typeface="Alfa Slab One"/>
            </a:endParaRPr>
          </a:p>
          <a:p>
            <a:pPr indent="0" lvl="0" marL="0" rtl="0" algn="l">
              <a:spcBef>
                <a:spcPts val="0"/>
              </a:spcBef>
              <a:spcAft>
                <a:spcPts val="0"/>
              </a:spcAft>
              <a:buNone/>
            </a:pPr>
            <a:r>
              <a:t/>
            </a:r>
            <a:endParaRPr sz="1000">
              <a:latin typeface="Alfa Slab One"/>
              <a:ea typeface="Alfa Slab One"/>
              <a:cs typeface="Alfa Slab One"/>
              <a:sym typeface="Alfa Slab One"/>
            </a:endParaRPr>
          </a:p>
          <a:p>
            <a:pPr indent="-292100" lvl="0" marL="457200" rtl="0" algn="l">
              <a:spcBef>
                <a:spcPts val="0"/>
              </a:spcBef>
              <a:spcAft>
                <a:spcPts val="0"/>
              </a:spcAft>
              <a:buSzPts val="1000"/>
              <a:buFont typeface="Alfa Slab One"/>
              <a:buChar char="●"/>
            </a:pPr>
            <a:r>
              <a:rPr lang="en" sz="1000">
                <a:latin typeface="Alfa Slab One"/>
                <a:ea typeface="Alfa Slab One"/>
                <a:cs typeface="Alfa Slab One"/>
                <a:sym typeface="Alfa Slab One"/>
              </a:rPr>
              <a:t>Why brains and talent don’t bring success </a:t>
            </a:r>
            <a:endParaRPr sz="1000">
              <a:latin typeface="Alfa Slab One"/>
              <a:ea typeface="Alfa Slab One"/>
              <a:cs typeface="Alfa Slab One"/>
              <a:sym typeface="Alfa Slab One"/>
            </a:endParaRPr>
          </a:p>
          <a:p>
            <a:pPr indent="-292100" lvl="0" marL="457200" rtl="0" algn="l">
              <a:spcBef>
                <a:spcPts val="0"/>
              </a:spcBef>
              <a:spcAft>
                <a:spcPts val="0"/>
              </a:spcAft>
              <a:buSzPts val="1000"/>
              <a:buFont typeface="Alfa Slab One"/>
              <a:buChar char="●"/>
            </a:pPr>
            <a:r>
              <a:rPr lang="en" sz="1000">
                <a:latin typeface="Alfa Slab One"/>
                <a:ea typeface="Alfa Slab One"/>
                <a:cs typeface="Alfa Slab One"/>
                <a:sym typeface="Alfa Slab One"/>
              </a:rPr>
              <a:t>How they can stand in the way of it </a:t>
            </a:r>
            <a:endParaRPr sz="1000">
              <a:latin typeface="Alfa Slab One"/>
              <a:ea typeface="Alfa Slab One"/>
              <a:cs typeface="Alfa Slab One"/>
              <a:sym typeface="Alfa Slab One"/>
            </a:endParaRPr>
          </a:p>
          <a:p>
            <a:pPr indent="-292100" lvl="0" marL="457200" rtl="0" algn="l">
              <a:spcBef>
                <a:spcPts val="0"/>
              </a:spcBef>
              <a:spcAft>
                <a:spcPts val="0"/>
              </a:spcAft>
              <a:buSzPts val="1000"/>
              <a:buFont typeface="Alfa Slab One"/>
              <a:buChar char="●"/>
            </a:pPr>
            <a:r>
              <a:rPr lang="en" sz="1000">
                <a:latin typeface="Alfa Slab One"/>
                <a:ea typeface="Alfa Slab One"/>
                <a:cs typeface="Alfa Slab One"/>
                <a:sym typeface="Alfa Slab One"/>
              </a:rPr>
              <a:t>Why praising brains and talent doesn’t foster self-esteem and accomplishment, but jeopardizes them </a:t>
            </a:r>
            <a:endParaRPr sz="1000">
              <a:latin typeface="Alfa Slab One"/>
              <a:ea typeface="Alfa Slab One"/>
              <a:cs typeface="Alfa Slab One"/>
              <a:sym typeface="Alfa Slab One"/>
            </a:endParaRPr>
          </a:p>
          <a:p>
            <a:pPr indent="-292100" lvl="0" marL="457200" rtl="0" algn="l">
              <a:spcBef>
                <a:spcPts val="0"/>
              </a:spcBef>
              <a:spcAft>
                <a:spcPts val="0"/>
              </a:spcAft>
              <a:buSzPts val="1000"/>
              <a:buFont typeface="Alfa Slab One"/>
              <a:buChar char="●"/>
            </a:pPr>
            <a:r>
              <a:rPr lang="en" sz="1000">
                <a:latin typeface="Alfa Slab One"/>
                <a:ea typeface="Alfa Slab One"/>
                <a:cs typeface="Alfa Slab One"/>
                <a:sym typeface="Alfa Slab One"/>
              </a:rPr>
              <a:t>How teaching a simple idea about the brain raises grades and productivity </a:t>
            </a:r>
            <a:endParaRPr sz="1000">
              <a:latin typeface="Alfa Slab One"/>
              <a:ea typeface="Alfa Slab One"/>
              <a:cs typeface="Alfa Slab One"/>
              <a:sym typeface="Alfa Slab One"/>
            </a:endParaRPr>
          </a:p>
          <a:p>
            <a:pPr indent="0" lvl="0" marL="0" rtl="0" algn="l">
              <a:spcBef>
                <a:spcPts val="0"/>
              </a:spcBef>
              <a:spcAft>
                <a:spcPts val="0"/>
              </a:spcAft>
              <a:buNone/>
            </a:pPr>
            <a:r>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Mindset is a simple idea discovered by world-renowned Stanford University psychologist Carol Dweck in decades of research on achievement and success—a simple idea that makes all the difference.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In a fixed mindset, people believe their basic qualities, like their intelligence or talent, are simply fixed traits. They spend their time documenting their intelligence or talent instead of developing them. They also believe that talent alone creates success—without effort. They’re wrong.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In a growth mindset, people believe that their most basic abilities can be developed through dedication and hard work—brains and talent are just the starting point. This view creates a love of learning and a resilience that is essential for great accomplishment. Virtually all great people have had these qualities.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 </a:t>
            </a:r>
            <a:endParaRPr sz="1000">
              <a:latin typeface="Alfa Slab One"/>
              <a:ea typeface="Alfa Slab One"/>
              <a:cs typeface="Alfa Slab One"/>
              <a:sym typeface="Alfa Slab One"/>
            </a:endParaRPr>
          </a:p>
          <a:p>
            <a:pPr indent="0" lvl="0" marL="0" rtl="0" algn="l">
              <a:spcBef>
                <a:spcPts val="0"/>
              </a:spcBef>
              <a:spcAft>
                <a:spcPts val="0"/>
              </a:spcAft>
              <a:buNone/>
            </a:pPr>
            <a:r>
              <a:rPr lang="en" sz="1000">
                <a:latin typeface="Alfa Slab One"/>
                <a:ea typeface="Alfa Slab One"/>
                <a:cs typeface="Alfa Slab One"/>
                <a:sym typeface="Alfa Slab One"/>
              </a:rPr>
              <a:t>Teaching a growth mindset creates motivation and productivity in the worlds of business, education, and sports. It enhances relationships.</a:t>
            </a:r>
            <a:endParaRPr sz="1000">
              <a:latin typeface="Alfa Slab One"/>
              <a:ea typeface="Alfa Slab One"/>
              <a:cs typeface="Alfa Slab One"/>
              <a:sym typeface="Alfa Slab One"/>
            </a:endParaRPr>
          </a:p>
        </p:txBody>
      </p:sp>
      <p:pic>
        <p:nvPicPr>
          <p:cNvPr id="544" name="Google Shape;544;p51"/>
          <p:cNvPicPr preferRelativeResize="0"/>
          <p:nvPr/>
        </p:nvPicPr>
        <p:blipFill>
          <a:blip r:embed="rId3">
            <a:alphaModFix/>
          </a:blip>
          <a:stretch>
            <a:fillRect/>
          </a:stretch>
        </p:blipFill>
        <p:spPr>
          <a:xfrm>
            <a:off x="6131400" y="389475"/>
            <a:ext cx="2939301" cy="1543150"/>
          </a:xfrm>
          <a:prstGeom prst="rect">
            <a:avLst/>
          </a:prstGeom>
          <a:noFill/>
          <a:ln>
            <a:noFill/>
          </a:ln>
        </p:spPr>
      </p:pic>
      <p:pic>
        <p:nvPicPr>
          <p:cNvPr id="545" name="Google Shape;545;p51"/>
          <p:cNvPicPr preferRelativeResize="0"/>
          <p:nvPr/>
        </p:nvPicPr>
        <p:blipFill>
          <a:blip r:embed="rId4">
            <a:alphaModFix/>
          </a:blip>
          <a:stretch>
            <a:fillRect/>
          </a:stretch>
        </p:blipFill>
        <p:spPr>
          <a:xfrm>
            <a:off x="6131400" y="2105875"/>
            <a:ext cx="2939300" cy="164990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9" name="Shape 549"/>
        <p:cNvGrpSpPr/>
        <p:nvPr/>
      </p:nvGrpSpPr>
      <p:grpSpPr>
        <a:xfrm>
          <a:off x="0" y="0"/>
          <a:ext cx="0" cy="0"/>
          <a:chOff x="0" y="0"/>
          <a:chExt cx="0" cy="0"/>
        </a:xfrm>
      </p:grpSpPr>
      <p:sp>
        <p:nvSpPr>
          <p:cNvPr id="550" name="Google Shape;550;p52"/>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Music for All </a:t>
            </a:r>
            <a:endParaRPr sz="4800">
              <a:solidFill>
                <a:srgbClr val="FFFEFE"/>
              </a:solidFill>
              <a:latin typeface="Alfa Slab One"/>
              <a:ea typeface="Alfa Slab One"/>
              <a:cs typeface="Alfa Slab One"/>
              <a:sym typeface="Alfa Slab One"/>
            </a:endParaRPr>
          </a:p>
        </p:txBody>
      </p:sp>
      <p:sp>
        <p:nvSpPr>
          <p:cNvPr id="551" name="Google Shape;551;p52"/>
          <p:cNvSpPr txBox="1"/>
          <p:nvPr/>
        </p:nvSpPr>
        <p:spPr>
          <a:xfrm>
            <a:off x="211825" y="194550"/>
            <a:ext cx="7727700" cy="40329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 sz="1000">
                <a:latin typeface="Alfa Slab One"/>
                <a:ea typeface="Alfa Slab One"/>
                <a:cs typeface="Alfa Slab One"/>
                <a:sym typeface="Alfa Slab One"/>
              </a:rPr>
              <a:t>All pupils have an opportunity to learn a musical instrument at Pembroke Dock Community School.  From Year 3 all learners have ukulele sessions. Children who want to go on to learn another instrument can then participate in peripatetic music lessons. </a:t>
            </a:r>
            <a:endParaRPr sz="1000">
              <a:latin typeface="Alfa Slab One"/>
              <a:ea typeface="Alfa Slab One"/>
              <a:cs typeface="Alfa Slab One"/>
              <a:sym typeface="Alfa Slab One"/>
            </a:endParaRPr>
          </a:p>
          <a:p>
            <a:pPr indent="0" lvl="0" marL="0" rtl="0" algn="l">
              <a:lnSpc>
                <a:spcPct val="150000"/>
              </a:lnSpc>
              <a:spcBef>
                <a:spcPts val="0"/>
              </a:spcBef>
              <a:spcAft>
                <a:spcPts val="0"/>
              </a:spcAft>
              <a:buNone/>
            </a:pPr>
            <a:r>
              <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The key benefits of learning music.</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1. Music boosts school improvement </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2. Music improves learning skills </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3. Music fosters team working</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4. Music builds life skills</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5. Music underpins better behaviour</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6. Music encourages creativity</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7. Music is for life</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8. Music is an educational building black</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9. Music is fun</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10. Music is for everyone</a:t>
            </a:r>
            <a:endParaRPr sz="1000">
              <a:latin typeface="Alfa Slab One"/>
              <a:ea typeface="Alfa Slab One"/>
              <a:cs typeface="Alfa Slab One"/>
              <a:sym typeface="Alfa Slab One"/>
            </a:endParaRPr>
          </a:p>
          <a:p>
            <a:pPr indent="0" lvl="0" marL="0" rtl="0" algn="l">
              <a:lnSpc>
                <a:spcPct val="150000"/>
              </a:lnSpc>
              <a:spcBef>
                <a:spcPts val="0"/>
              </a:spcBef>
              <a:spcAft>
                <a:spcPts val="0"/>
              </a:spcAft>
              <a:buClr>
                <a:schemeClr val="dk1"/>
              </a:buClr>
              <a:buSzPts val="1100"/>
              <a:buFont typeface="Arial"/>
              <a:buNone/>
            </a:pPr>
            <a:r>
              <a:t/>
            </a:r>
            <a:endParaRPr sz="1000">
              <a:latin typeface="Alfa Slab One"/>
              <a:ea typeface="Alfa Slab One"/>
              <a:cs typeface="Alfa Slab One"/>
              <a:sym typeface="Alfa Slab One"/>
            </a:endParaRPr>
          </a:p>
          <a:p>
            <a:pPr indent="0" lvl="0" marL="0" rtl="0" algn="l">
              <a:lnSpc>
                <a:spcPct val="150000"/>
              </a:lnSpc>
              <a:spcBef>
                <a:spcPts val="0"/>
              </a:spcBef>
              <a:spcAft>
                <a:spcPts val="0"/>
              </a:spcAft>
              <a:buNone/>
            </a:pPr>
            <a:r>
              <a:t/>
            </a:r>
            <a:endParaRPr sz="1000">
              <a:latin typeface="Alfa Slab One"/>
              <a:ea typeface="Alfa Slab One"/>
              <a:cs typeface="Alfa Slab One"/>
              <a:sym typeface="Alfa Slab One"/>
            </a:endParaRPr>
          </a:p>
        </p:txBody>
      </p:sp>
      <p:pic>
        <p:nvPicPr>
          <p:cNvPr id="552" name="Google Shape;552;p52"/>
          <p:cNvPicPr preferRelativeResize="0"/>
          <p:nvPr/>
        </p:nvPicPr>
        <p:blipFill>
          <a:blip r:embed="rId3">
            <a:alphaModFix/>
          </a:blip>
          <a:stretch>
            <a:fillRect/>
          </a:stretch>
        </p:blipFill>
        <p:spPr>
          <a:xfrm>
            <a:off x="3729450" y="886800"/>
            <a:ext cx="2390776" cy="3192524"/>
          </a:xfrm>
          <a:prstGeom prst="rect">
            <a:avLst/>
          </a:prstGeom>
          <a:noFill/>
          <a:ln>
            <a:noFill/>
          </a:ln>
        </p:spPr>
      </p:pic>
      <p:pic>
        <p:nvPicPr>
          <p:cNvPr id="553" name="Google Shape;553;p52"/>
          <p:cNvPicPr preferRelativeResize="0"/>
          <p:nvPr/>
        </p:nvPicPr>
        <p:blipFill>
          <a:blip r:embed="rId4">
            <a:alphaModFix/>
          </a:blip>
          <a:stretch>
            <a:fillRect/>
          </a:stretch>
        </p:blipFill>
        <p:spPr>
          <a:xfrm>
            <a:off x="6201825" y="928550"/>
            <a:ext cx="2740899" cy="3150777"/>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7" name="Shape 557"/>
        <p:cNvGrpSpPr/>
        <p:nvPr/>
      </p:nvGrpSpPr>
      <p:grpSpPr>
        <a:xfrm>
          <a:off x="0" y="0"/>
          <a:ext cx="0" cy="0"/>
          <a:chOff x="0" y="0"/>
          <a:chExt cx="0" cy="0"/>
        </a:xfrm>
      </p:grpSpPr>
      <p:sp>
        <p:nvSpPr>
          <p:cNvPr id="558" name="Google Shape;558;p53"/>
          <p:cNvSpPr/>
          <p:nvPr/>
        </p:nvSpPr>
        <p:spPr>
          <a:xfrm rot="-1015">
            <a:off x="0" y="4534700"/>
            <a:ext cx="9144000" cy="6075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200">
                <a:solidFill>
                  <a:srgbClr val="FFFEFE"/>
                </a:solidFill>
                <a:latin typeface="Alfa Slab One"/>
                <a:ea typeface="Alfa Slab One"/>
                <a:cs typeface="Alfa Slab One"/>
                <a:sym typeface="Alfa Slab One"/>
              </a:rPr>
              <a:t>Daily Welsh - 15%</a:t>
            </a:r>
            <a:endParaRPr sz="4900">
              <a:solidFill>
                <a:srgbClr val="FFFEFE"/>
              </a:solidFill>
              <a:latin typeface="Alfa Slab One"/>
              <a:ea typeface="Alfa Slab One"/>
              <a:cs typeface="Alfa Slab One"/>
              <a:sym typeface="Alfa Slab One"/>
            </a:endParaRPr>
          </a:p>
        </p:txBody>
      </p:sp>
      <p:sp>
        <p:nvSpPr>
          <p:cNvPr id="559" name="Google Shape;559;p53"/>
          <p:cNvSpPr txBox="1"/>
          <p:nvPr/>
        </p:nvSpPr>
        <p:spPr>
          <a:xfrm>
            <a:off x="311700" y="445025"/>
            <a:ext cx="8520600" cy="572700"/>
          </a:xfrm>
          <a:prstGeom prst="rect">
            <a:avLst/>
          </a:prstGeom>
          <a:noFill/>
          <a:ln>
            <a:noFill/>
          </a:ln>
        </p:spPr>
        <p:txBody>
          <a:bodyPr anchorCtr="0" anchor="t" bIns="91425" lIns="91425" spcFirstLastPara="1" rIns="91425" wrap="square" tIns="91425">
            <a:normAutofit lnSpcReduction="10000"/>
          </a:bodyPr>
          <a:lstStyle/>
          <a:p>
            <a:pPr indent="0" lvl="0" marL="0" rtl="0" algn="l">
              <a:spcBef>
                <a:spcPts val="0"/>
              </a:spcBef>
              <a:spcAft>
                <a:spcPts val="0"/>
              </a:spcAft>
              <a:buNone/>
            </a:pPr>
            <a:r>
              <a:t/>
            </a:r>
            <a:endParaRPr sz="2800">
              <a:solidFill>
                <a:srgbClr val="000000"/>
              </a:solidFill>
            </a:endParaRPr>
          </a:p>
        </p:txBody>
      </p:sp>
      <p:sp>
        <p:nvSpPr>
          <p:cNvPr id="560" name="Google Shape;560;p53"/>
          <p:cNvSpPr txBox="1"/>
          <p:nvPr/>
        </p:nvSpPr>
        <p:spPr>
          <a:xfrm>
            <a:off x="-35550" y="0"/>
            <a:ext cx="7367100" cy="44946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accent2"/>
                </a:solidFill>
                <a:latin typeface="Alfa Slab One"/>
                <a:ea typeface="Alfa Slab One"/>
                <a:cs typeface="Alfa Slab One"/>
                <a:sym typeface="Alfa Slab One"/>
              </a:rPr>
              <a:t>The New Curriculum sets out expectations for all pupils to develop as ambitious, capable and confident learners who can communicate effectively using both Welsh and English. At Pembroke Dock Community School, we strive to develop and promote the Welsh language through a variety of contexts. </a:t>
            </a:r>
            <a:endParaRPr>
              <a:solidFill>
                <a:schemeClr val="accent2"/>
              </a:solidFill>
              <a:latin typeface="Alfa Slab One"/>
              <a:ea typeface="Alfa Slab One"/>
              <a:cs typeface="Alfa Slab One"/>
              <a:sym typeface="Alfa Slab One"/>
            </a:endParaRPr>
          </a:p>
          <a:p>
            <a:pPr indent="0" lvl="0" marL="0" rtl="0" algn="ctr">
              <a:spcBef>
                <a:spcPts val="0"/>
              </a:spcBef>
              <a:spcAft>
                <a:spcPts val="0"/>
              </a:spcAft>
              <a:buNone/>
            </a:pPr>
            <a:r>
              <a:t/>
            </a:r>
            <a:endParaRPr>
              <a:solidFill>
                <a:schemeClr val="accent2"/>
              </a:solidFill>
              <a:latin typeface="Alfa Slab One"/>
              <a:ea typeface="Alfa Slab One"/>
              <a:cs typeface="Alfa Slab One"/>
              <a:sym typeface="Alfa Slab One"/>
            </a:endParaRPr>
          </a:p>
          <a:p>
            <a:pPr indent="0" lvl="0" marL="0" rtl="0" algn="ctr">
              <a:spcBef>
                <a:spcPts val="0"/>
              </a:spcBef>
              <a:spcAft>
                <a:spcPts val="0"/>
              </a:spcAft>
              <a:buNone/>
            </a:pPr>
            <a:r>
              <a:rPr lang="en">
                <a:solidFill>
                  <a:schemeClr val="accent2"/>
                </a:solidFill>
                <a:latin typeface="Alfa Slab One"/>
                <a:ea typeface="Alfa Slab One"/>
                <a:cs typeface="Alfa Slab One"/>
                <a:sym typeface="Alfa Slab One"/>
              </a:rPr>
              <a:t>Following the new Continuum Cymraeg - a scheme of work that adopts a spiral curriculum approach - enables pupils to consolidate and embed key language patterns, </a:t>
            </a:r>
            <a:r>
              <a:rPr lang="en">
                <a:solidFill>
                  <a:schemeClr val="accent2"/>
                </a:solidFill>
                <a:latin typeface="Alfa Slab One"/>
                <a:ea typeface="Alfa Slab One"/>
                <a:cs typeface="Alfa Slab One"/>
                <a:sym typeface="Alfa Slab One"/>
              </a:rPr>
              <a:t>which</a:t>
            </a:r>
            <a:r>
              <a:rPr lang="en">
                <a:solidFill>
                  <a:schemeClr val="accent2"/>
                </a:solidFill>
                <a:latin typeface="Alfa Slab One"/>
                <a:ea typeface="Alfa Slab One"/>
                <a:cs typeface="Alfa Slab One"/>
                <a:sym typeface="Alfa Slab One"/>
              </a:rPr>
              <a:t> they can make use of in a range of real-life situations. </a:t>
            </a:r>
            <a:endParaRPr>
              <a:solidFill>
                <a:schemeClr val="accent2"/>
              </a:solidFill>
              <a:latin typeface="Alfa Slab One"/>
              <a:ea typeface="Alfa Slab One"/>
              <a:cs typeface="Alfa Slab One"/>
              <a:sym typeface="Alfa Slab One"/>
            </a:endParaRPr>
          </a:p>
          <a:p>
            <a:pPr indent="0" lvl="0" marL="0" rtl="0" algn="ctr">
              <a:spcBef>
                <a:spcPts val="0"/>
              </a:spcBef>
              <a:spcAft>
                <a:spcPts val="0"/>
              </a:spcAft>
              <a:buNone/>
            </a:pPr>
            <a:r>
              <a:t/>
            </a:r>
            <a:endParaRPr>
              <a:solidFill>
                <a:schemeClr val="accent2"/>
              </a:solidFill>
              <a:latin typeface="Alfa Slab One"/>
              <a:ea typeface="Alfa Slab One"/>
              <a:cs typeface="Alfa Slab One"/>
              <a:sym typeface="Alfa Slab One"/>
            </a:endParaRPr>
          </a:p>
          <a:p>
            <a:pPr indent="0" lvl="0" marL="0" rtl="0" algn="ctr">
              <a:spcBef>
                <a:spcPts val="0"/>
              </a:spcBef>
              <a:spcAft>
                <a:spcPts val="0"/>
              </a:spcAft>
              <a:buNone/>
            </a:pPr>
            <a:r>
              <a:rPr lang="en">
                <a:solidFill>
                  <a:schemeClr val="accent2"/>
                </a:solidFill>
                <a:latin typeface="Alfa Slab One"/>
                <a:ea typeface="Alfa Slab One"/>
                <a:cs typeface="Alfa Slab One"/>
                <a:sym typeface="Alfa Slab One"/>
              </a:rPr>
              <a:t>Our Criw Cymraeg play a vital role in the development of Welsh at Pembroke Dock Community School. They show great enthusiasm when promoting the Welsh language both inside and </a:t>
            </a:r>
            <a:r>
              <a:rPr lang="en">
                <a:solidFill>
                  <a:schemeClr val="accent2"/>
                </a:solidFill>
                <a:latin typeface="Alfa Slab One"/>
                <a:ea typeface="Alfa Slab One"/>
                <a:cs typeface="Alfa Slab One"/>
                <a:sym typeface="Alfa Slab One"/>
              </a:rPr>
              <a:t>outside</a:t>
            </a:r>
            <a:r>
              <a:rPr lang="en">
                <a:solidFill>
                  <a:schemeClr val="accent2"/>
                </a:solidFill>
                <a:latin typeface="Alfa Slab One"/>
                <a:ea typeface="Alfa Slab One"/>
                <a:cs typeface="Alfa Slab One"/>
                <a:sym typeface="Alfa Slab One"/>
              </a:rPr>
              <a:t> of the classroom, taking responsibility for developing a strong Welsh ethos across the school. </a:t>
            </a:r>
            <a:endParaRPr>
              <a:solidFill>
                <a:schemeClr val="accent2"/>
              </a:solidFill>
              <a:latin typeface="Alfa Slab One"/>
              <a:ea typeface="Alfa Slab One"/>
              <a:cs typeface="Alfa Slab One"/>
              <a:sym typeface="Alfa Slab One"/>
            </a:endParaRPr>
          </a:p>
          <a:p>
            <a:pPr indent="0" lvl="0" marL="0" rtl="0" algn="ctr">
              <a:spcBef>
                <a:spcPts val="0"/>
              </a:spcBef>
              <a:spcAft>
                <a:spcPts val="0"/>
              </a:spcAft>
              <a:buNone/>
            </a:pPr>
            <a:r>
              <a:t/>
            </a:r>
            <a:endParaRPr>
              <a:solidFill>
                <a:schemeClr val="accent2"/>
              </a:solidFill>
              <a:latin typeface="Alfa Slab One"/>
              <a:ea typeface="Alfa Slab One"/>
              <a:cs typeface="Alfa Slab One"/>
              <a:sym typeface="Alfa Slab One"/>
            </a:endParaRPr>
          </a:p>
          <a:p>
            <a:pPr indent="0" lvl="0" marL="0" rtl="0" algn="ctr">
              <a:spcBef>
                <a:spcPts val="0"/>
              </a:spcBef>
              <a:spcAft>
                <a:spcPts val="0"/>
              </a:spcAft>
              <a:buNone/>
            </a:pPr>
            <a:r>
              <a:rPr lang="en">
                <a:solidFill>
                  <a:schemeClr val="accent2"/>
                </a:solidFill>
                <a:latin typeface="Alfa Slab One"/>
                <a:ea typeface="Alfa Slab One"/>
                <a:cs typeface="Alfa Slab One"/>
                <a:sym typeface="Alfa Slab One"/>
              </a:rPr>
              <a:t>The aim of the Language Charter is to provide a clear framework for schools to develop and promote Welsh in a whole school context. We are proud to have achieved both the Bronze and Silver Language Charter Award and we are </a:t>
            </a:r>
            <a:r>
              <a:rPr lang="en">
                <a:solidFill>
                  <a:schemeClr val="accent2"/>
                </a:solidFill>
                <a:latin typeface="Alfa Slab One"/>
                <a:ea typeface="Alfa Slab One"/>
                <a:cs typeface="Alfa Slab One"/>
                <a:sym typeface="Alfa Slab One"/>
              </a:rPr>
              <a:t>committed</a:t>
            </a:r>
            <a:r>
              <a:rPr lang="en">
                <a:solidFill>
                  <a:schemeClr val="accent2"/>
                </a:solidFill>
                <a:latin typeface="Alfa Slab One"/>
                <a:ea typeface="Alfa Slab One"/>
                <a:cs typeface="Alfa Slab One"/>
                <a:sym typeface="Alfa Slab One"/>
              </a:rPr>
              <a:t> to working towards the Gold Award. </a:t>
            </a:r>
            <a:endParaRPr>
              <a:latin typeface="Alfa Slab One"/>
              <a:ea typeface="Alfa Slab One"/>
              <a:cs typeface="Alfa Slab One"/>
              <a:sym typeface="Alfa Slab One"/>
            </a:endParaRPr>
          </a:p>
        </p:txBody>
      </p:sp>
      <p:pic>
        <p:nvPicPr>
          <p:cNvPr id="561" name="Google Shape;561;p53"/>
          <p:cNvPicPr preferRelativeResize="0"/>
          <p:nvPr/>
        </p:nvPicPr>
        <p:blipFill>
          <a:blip r:embed="rId3">
            <a:alphaModFix/>
          </a:blip>
          <a:stretch>
            <a:fillRect/>
          </a:stretch>
        </p:blipFill>
        <p:spPr>
          <a:xfrm>
            <a:off x="7457675" y="445025"/>
            <a:ext cx="1567975" cy="1215050"/>
          </a:xfrm>
          <a:prstGeom prst="rect">
            <a:avLst/>
          </a:prstGeom>
          <a:noFill/>
          <a:ln cap="flat" cmpd="sng" w="9525">
            <a:solidFill>
              <a:schemeClr val="dk2"/>
            </a:solidFill>
            <a:prstDash val="solid"/>
            <a:round/>
            <a:headEnd len="sm" w="sm" type="none"/>
            <a:tailEnd len="sm" w="sm" type="none"/>
          </a:ln>
        </p:spPr>
      </p:pic>
      <p:pic>
        <p:nvPicPr>
          <p:cNvPr id="562" name="Google Shape;562;p53"/>
          <p:cNvPicPr preferRelativeResize="0"/>
          <p:nvPr/>
        </p:nvPicPr>
        <p:blipFill>
          <a:blip r:embed="rId4">
            <a:alphaModFix/>
          </a:blip>
          <a:stretch>
            <a:fillRect/>
          </a:stretch>
        </p:blipFill>
        <p:spPr>
          <a:xfrm>
            <a:off x="7331550" y="2337226"/>
            <a:ext cx="1770301" cy="1714980"/>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6" name="Shape 566"/>
        <p:cNvGrpSpPr/>
        <p:nvPr/>
      </p:nvGrpSpPr>
      <p:grpSpPr>
        <a:xfrm>
          <a:off x="0" y="0"/>
          <a:ext cx="0" cy="0"/>
          <a:chOff x="0" y="0"/>
          <a:chExt cx="0" cy="0"/>
        </a:xfrm>
      </p:grpSpPr>
      <p:sp>
        <p:nvSpPr>
          <p:cNvPr id="567" name="Google Shape;567;p54"/>
          <p:cNvSpPr/>
          <p:nvPr/>
        </p:nvSpPr>
        <p:spPr>
          <a:xfrm rot="-1015">
            <a:off x="0" y="4534700"/>
            <a:ext cx="9144000" cy="6075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200">
                <a:solidFill>
                  <a:srgbClr val="FFFEFE"/>
                </a:solidFill>
                <a:latin typeface="Alfa Slab One"/>
                <a:ea typeface="Alfa Slab One"/>
                <a:cs typeface="Alfa Slab One"/>
                <a:sym typeface="Alfa Slab One"/>
              </a:rPr>
              <a:t>Quadruple Literacy</a:t>
            </a:r>
            <a:endParaRPr sz="4900">
              <a:solidFill>
                <a:srgbClr val="FFFEFE"/>
              </a:solidFill>
              <a:latin typeface="Alfa Slab One"/>
              <a:ea typeface="Alfa Slab One"/>
              <a:cs typeface="Alfa Slab One"/>
              <a:sym typeface="Alfa Slab One"/>
            </a:endParaRPr>
          </a:p>
        </p:txBody>
      </p:sp>
      <p:sp>
        <p:nvSpPr>
          <p:cNvPr id="568" name="Google Shape;568;p54"/>
          <p:cNvSpPr txBox="1"/>
          <p:nvPr/>
        </p:nvSpPr>
        <p:spPr>
          <a:xfrm>
            <a:off x="311700" y="445025"/>
            <a:ext cx="8520600" cy="572700"/>
          </a:xfrm>
          <a:prstGeom prst="rect">
            <a:avLst/>
          </a:prstGeom>
          <a:noFill/>
          <a:ln>
            <a:noFill/>
          </a:ln>
        </p:spPr>
        <p:txBody>
          <a:bodyPr anchorCtr="0" anchor="t" bIns="91425" lIns="91425" spcFirstLastPara="1" rIns="91425" wrap="square" tIns="91425">
            <a:normAutofit lnSpcReduction="10000"/>
          </a:bodyPr>
          <a:lstStyle/>
          <a:p>
            <a:pPr indent="0" lvl="0" marL="0" rtl="0" algn="l">
              <a:spcBef>
                <a:spcPts val="0"/>
              </a:spcBef>
              <a:spcAft>
                <a:spcPts val="0"/>
              </a:spcAft>
              <a:buNone/>
            </a:pPr>
            <a:r>
              <a:t/>
            </a:r>
            <a:endParaRPr sz="2800">
              <a:solidFill>
                <a:srgbClr val="000000"/>
              </a:solidFill>
            </a:endParaRPr>
          </a:p>
        </p:txBody>
      </p:sp>
      <p:sp>
        <p:nvSpPr>
          <p:cNvPr id="569" name="Google Shape;569;p54"/>
          <p:cNvSpPr txBox="1"/>
          <p:nvPr/>
        </p:nvSpPr>
        <p:spPr>
          <a:xfrm>
            <a:off x="311700" y="405300"/>
            <a:ext cx="6169500" cy="2119800"/>
          </a:xfrm>
          <a:prstGeom prst="rect">
            <a:avLst/>
          </a:prstGeom>
          <a:noFill/>
          <a:ln>
            <a:noFill/>
          </a:ln>
        </p:spPr>
        <p:txBody>
          <a:bodyPr anchorCtr="0" anchor="t" bIns="91425" lIns="91425" spcFirstLastPara="1" rIns="91425" wrap="square" tIns="91425">
            <a:noAutofit/>
          </a:bodyPr>
          <a:lstStyle/>
          <a:p>
            <a:pPr indent="0" lvl="0" marL="0" rtl="0" algn="l">
              <a:lnSpc>
                <a:spcPct val="95000"/>
              </a:lnSpc>
              <a:spcBef>
                <a:spcPts val="0"/>
              </a:spcBef>
              <a:spcAft>
                <a:spcPts val="0"/>
              </a:spcAft>
              <a:buSzPts val="852"/>
              <a:buNone/>
            </a:pPr>
            <a:r>
              <a:rPr lang="en" sz="1530">
                <a:solidFill>
                  <a:schemeClr val="dk1"/>
                </a:solidFill>
                <a:latin typeface="Alfa Slab One"/>
                <a:ea typeface="Alfa Slab One"/>
                <a:cs typeface="Alfa Slab One"/>
                <a:sym typeface="Alfa Slab One"/>
              </a:rPr>
              <a:t>Quadruple Literacy</a:t>
            </a:r>
            <a:endParaRPr sz="1530">
              <a:solidFill>
                <a:schemeClr val="dk1"/>
              </a:solidFill>
              <a:latin typeface="Alfa Slab One"/>
              <a:ea typeface="Alfa Slab One"/>
              <a:cs typeface="Alfa Slab One"/>
              <a:sym typeface="Alfa Slab One"/>
            </a:endParaRPr>
          </a:p>
          <a:p>
            <a:pPr indent="0" lvl="0" marL="0" rtl="0" algn="l">
              <a:lnSpc>
                <a:spcPct val="95000"/>
              </a:lnSpc>
              <a:spcBef>
                <a:spcPts val="0"/>
              </a:spcBef>
              <a:spcAft>
                <a:spcPts val="0"/>
              </a:spcAft>
              <a:buSzPts val="852"/>
              <a:buNone/>
            </a:pPr>
            <a:r>
              <a:t/>
            </a:r>
            <a:endParaRPr sz="1530">
              <a:solidFill>
                <a:schemeClr val="dk1"/>
              </a:solidFill>
              <a:latin typeface="Alfa Slab One"/>
              <a:ea typeface="Alfa Slab One"/>
              <a:cs typeface="Alfa Slab One"/>
              <a:sym typeface="Alfa Slab One"/>
            </a:endParaRPr>
          </a:p>
          <a:p>
            <a:pPr indent="0" lvl="0" marL="0" rtl="0" algn="l">
              <a:lnSpc>
                <a:spcPct val="95000"/>
              </a:lnSpc>
              <a:spcBef>
                <a:spcPts val="0"/>
              </a:spcBef>
              <a:spcAft>
                <a:spcPts val="0"/>
              </a:spcAft>
              <a:buSzPts val="852"/>
              <a:buNone/>
            </a:pPr>
            <a:r>
              <a:rPr lang="en" sz="1530">
                <a:solidFill>
                  <a:schemeClr val="dk1"/>
                </a:solidFill>
                <a:latin typeface="Alfa Slab One"/>
                <a:ea typeface="Alfa Slab One"/>
                <a:cs typeface="Alfa Slab One"/>
                <a:sym typeface="Alfa Slab One"/>
              </a:rPr>
              <a:t>In addition to learning English and Welsh, many of the pupils have the opportunity to learn both French and Spanish. The children in the foundation phase were initially introduced to French and Spanish mascots and enjoy learning basic sentences through a range of approaches, including games, songs and hands on activities.</a:t>
            </a:r>
            <a:r>
              <a:rPr lang="en" sz="1995">
                <a:solidFill>
                  <a:schemeClr val="dk1"/>
                </a:solidFill>
              </a:rPr>
              <a:t> </a:t>
            </a:r>
            <a:endParaRPr sz="1530">
              <a:solidFill>
                <a:schemeClr val="dk1"/>
              </a:solidFill>
            </a:endParaRPr>
          </a:p>
        </p:txBody>
      </p:sp>
      <p:pic>
        <p:nvPicPr>
          <p:cNvPr id="570" name="Google Shape;570;p54"/>
          <p:cNvPicPr preferRelativeResize="0"/>
          <p:nvPr/>
        </p:nvPicPr>
        <p:blipFill>
          <a:blip r:embed="rId3">
            <a:alphaModFix/>
          </a:blip>
          <a:stretch>
            <a:fillRect/>
          </a:stretch>
        </p:blipFill>
        <p:spPr>
          <a:xfrm>
            <a:off x="7209275" y="1888225"/>
            <a:ext cx="1193875" cy="2119676"/>
          </a:xfrm>
          <a:prstGeom prst="rect">
            <a:avLst/>
          </a:prstGeom>
          <a:noFill/>
          <a:ln>
            <a:noFill/>
          </a:ln>
        </p:spPr>
      </p:pic>
      <p:pic>
        <p:nvPicPr>
          <p:cNvPr id="571" name="Google Shape;571;p54"/>
          <p:cNvPicPr preferRelativeResize="0"/>
          <p:nvPr/>
        </p:nvPicPr>
        <p:blipFill>
          <a:blip r:embed="rId4">
            <a:alphaModFix/>
          </a:blip>
          <a:stretch>
            <a:fillRect/>
          </a:stretch>
        </p:blipFill>
        <p:spPr>
          <a:xfrm>
            <a:off x="915751" y="2693663"/>
            <a:ext cx="758199" cy="1346150"/>
          </a:xfrm>
          <a:prstGeom prst="rect">
            <a:avLst/>
          </a:prstGeom>
          <a:noFill/>
          <a:ln>
            <a:noFill/>
          </a:ln>
        </p:spPr>
      </p:pic>
      <p:pic>
        <p:nvPicPr>
          <p:cNvPr id="572" name="Google Shape;572;p54"/>
          <p:cNvPicPr preferRelativeResize="0"/>
          <p:nvPr/>
        </p:nvPicPr>
        <p:blipFill>
          <a:blip r:embed="rId5">
            <a:alphaModFix/>
          </a:blip>
          <a:stretch>
            <a:fillRect/>
          </a:stretch>
        </p:blipFill>
        <p:spPr>
          <a:xfrm>
            <a:off x="2114675" y="2693675"/>
            <a:ext cx="2389999" cy="1346150"/>
          </a:xfrm>
          <a:prstGeom prst="rect">
            <a:avLst/>
          </a:prstGeom>
          <a:noFill/>
          <a:ln>
            <a:noFill/>
          </a:ln>
        </p:spPr>
      </p:pic>
      <p:pic>
        <p:nvPicPr>
          <p:cNvPr id="573" name="Google Shape;573;p54"/>
          <p:cNvPicPr preferRelativeResize="0"/>
          <p:nvPr/>
        </p:nvPicPr>
        <p:blipFill>
          <a:blip r:embed="rId6">
            <a:alphaModFix/>
          </a:blip>
          <a:stretch>
            <a:fillRect/>
          </a:stretch>
        </p:blipFill>
        <p:spPr>
          <a:xfrm rot="5400000">
            <a:off x="5248175" y="2661440"/>
            <a:ext cx="1314227" cy="1378698"/>
          </a:xfrm>
          <a:prstGeom prst="rect">
            <a:avLst/>
          </a:prstGeom>
          <a:noFill/>
          <a:ln>
            <a:noFill/>
          </a:ln>
        </p:spPr>
      </p:pic>
      <p:pic>
        <p:nvPicPr>
          <p:cNvPr id="574" name="Google Shape;574;p54"/>
          <p:cNvPicPr preferRelativeResize="0"/>
          <p:nvPr/>
        </p:nvPicPr>
        <p:blipFill>
          <a:blip r:embed="rId7">
            <a:alphaModFix/>
          </a:blip>
          <a:stretch>
            <a:fillRect/>
          </a:stretch>
        </p:blipFill>
        <p:spPr>
          <a:xfrm>
            <a:off x="6660725" y="405300"/>
            <a:ext cx="2171575" cy="1201175"/>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8" name="Shape 578"/>
        <p:cNvGrpSpPr/>
        <p:nvPr/>
      </p:nvGrpSpPr>
      <p:grpSpPr>
        <a:xfrm>
          <a:off x="0" y="0"/>
          <a:ext cx="0" cy="0"/>
          <a:chOff x="0" y="0"/>
          <a:chExt cx="0" cy="0"/>
        </a:xfrm>
      </p:grpSpPr>
      <p:sp>
        <p:nvSpPr>
          <p:cNvPr id="579" name="Google Shape;579;p55"/>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Eco Schools</a:t>
            </a:r>
            <a:endParaRPr sz="3200">
              <a:solidFill>
                <a:srgbClr val="FFFEFE"/>
              </a:solidFill>
              <a:latin typeface="Alfa Slab One"/>
              <a:ea typeface="Alfa Slab One"/>
              <a:cs typeface="Alfa Slab One"/>
              <a:sym typeface="Alfa Slab One"/>
            </a:endParaRPr>
          </a:p>
        </p:txBody>
      </p:sp>
      <p:sp>
        <p:nvSpPr>
          <p:cNvPr id="580" name="Google Shape;580;p55"/>
          <p:cNvSpPr txBox="1"/>
          <p:nvPr/>
        </p:nvSpPr>
        <p:spPr>
          <a:xfrm>
            <a:off x="2117550" y="1491925"/>
            <a:ext cx="4668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sp>
        <p:nvSpPr>
          <p:cNvPr id="581" name="Google Shape;581;p55"/>
          <p:cNvSpPr txBox="1"/>
          <p:nvPr/>
        </p:nvSpPr>
        <p:spPr>
          <a:xfrm>
            <a:off x="195400" y="626975"/>
            <a:ext cx="5887200" cy="3174900"/>
          </a:xfrm>
          <a:prstGeom prst="rect">
            <a:avLst/>
          </a:prstGeom>
          <a:noFill/>
          <a:ln>
            <a:noFill/>
          </a:ln>
        </p:spPr>
        <p:txBody>
          <a:bodyPr anchorCtr="0" anchor="t" bIns="91425" lIns="91425" spcFirstLastPara="1" rIns="91425" wrap="square" tIns="91425">
            <a:spAutoFit/>
          </a:bodyPr>
          <a:lstStyle/>
          <a:p>
            <a:pPr indent="0" lvl="0" marL="0" rtl="0" algn="l">
              <a:lnSpc>
                <a:spcPct val="155400"/>
              </a:lnSpc>
              <a:spcBef>
                <a:spcPts val="0"/>
              </a:spcBef>
              <a:spcAft>
                <a:spcPts val="0"/>
              </a:spcAft>
              <a:buNone/>
            </a:pPr>
            <a:r>
              <a:rPr lang="en" sz="1000">
                <a:solidFill>
                  <a:schemeClr val="dk1"/>
                </a:solidFill>
                <a:latin typeface="Alfa Slab One"/>
                <a:ea typeface="Alfa Slab One"/>
                <a:cs typeface="Alfa Slab One"/>
                <a:sym typeface="Alfa Slab One"/>
              </a:rPr>
              <a:t>Pembroke Dock Community School prides itself on being an Eco School and holds the platinum award for ‘Eco Schools’ as well as being a gold award school for Sustainable Schools. We are now collecting the acorns as part of the Sustainable School award system. </a:t>
            </a:r>
            <a:endParaRPr sz="1000">
              <a:solidFill>
                <a:schemeClr val="dk1"/>
              </a:solidFill>
              <a:latin typeface="Alfa Slab One"/>
              <a:ea typeface="Alfa Slab One"/>
              <a:cs typeface="Alfa Slab One"/>
              <a:sym typeface="Alfa Slab One"/>
            </a:endParaRPr>
          </a:p>
          <a:p>
            <a:pPr indent="0" lvl="0" marL="0" rtl="0" algn="l">
              <a:lnSpc>
                <a:spcPct val="155400"/>
              </a:lnSpc>
              <a:spcBef>
                <a:spcPts val="800"/>
              </a:spcBef>
              <a:spcAft>
                <a:spcPts val="0"/>
              </a:spcAft>
              <a:buNone/>
            </a:pPr>
            <a:r>
              <a:rPr lang="en" sz="1000">
                <a:solidFill>
                  <a:schemeClr val="dk1"/>
                </a:solidFill>
                <a:latin typeface="Alfa Slab One"/>
                <a:ea typeface="Alfa Slab One"/>
                <a:cs typeface="Alfa Slab One"/>
                <a:sym typeface="Alfa Slab One"/>
              </a:rPr>
              <a:t>Each year we try to make a different to our environment through a range of activities and projects. At the beginning of the year we create an action plan using the information collected from an environmental survey. This plan helps us to decide what we are going to look at throughout the year.  </a:t>
            </a:r>
            <a:endParaRPr sz="1000">
              <a:solidFill>
                <a:schemeClr val="dk1"/>
              </a:solidFill>
              <a:latin typeface="Alfa Slab One"/>
              <a:ea typeface="Alfa Slab One"/>
              <a:cs typeface="Alfa Slab One"/>
              <a:sym typeface="Alfa Slab One"/>
            </a:endParaRPr>
          </a:p>
          <a:p>
            <a:pPr indent="0" lvl="0" marL="0" rtl="0" algn="l">
              <a:lnSpc>
                <a:spcPct val="155400"/>
              </a:lnSpc>
              <a:spcBef>
                <a:spcPts val="800"/>
              </a:spcBef>
              <a:spcAft>
                <a:spcPts val="800"/>
              </a:spcAft>
              <a:buNone/>
            </a:pPr>
            <a:r>
              <a:rPr lang="en" sz="1000">
                <a:solidFill>
                  <a:schemeClr val="dk1"/>
                </a:solidFill>
                <a:latin typeface="Alfa Slab One"/>
                <a:ea typeface="Alfa Slab One"/>
                <a:cs typeface="Alfa Slab One"/>
                <a:sym typeface="Alfa Slab One"/>
              </a:rPr>
              <a:t>Our Eco Committee is made up of a representative from each class throughout the school and we meet every half term to share ideas for projects and decide what our focus will be for the half term and if we need any resources/activities to ensure we can achieve our aim.</a:t>
            </a:r>
            <a:endParaRPr sz="1000">
              <a:solidFill>
                <a:schemeClr val="dk1"/>
              </a:solidFill>
              <a:latin typeface="Alfa Slab One"/>
              <a:ea typeface="Alfa Slab One"/>
              <a:cs typeface="Alfa Slab One"/>
              <a:sym typeface="Alfa Slab One"/>
            </a:endParaRPr>
          </a:p>
        </p:txBody>
      </p:sp>
      <p:sp>
        <p:nvSpPr>
          <p:cNvPr id="582" name="Google Shape;582;p55"/>
          <p:cNvSpPr txBox="1"/>
          <p:nvPr/>
        </p:nvSpPr>
        <p:spPr>
          <a:xfrm>
            <a:off x="6823500" y="1475675"/>
            <a:ext cx="1596000" cy="1477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u="sng">
                <a:solidFill>
                  <a:schemeClr val="hlink"/>
                </a:solidFill>
                <a:latin typeface="Alfa Slab One"/>
                <a:ea typeface="Alfa Slab One"/>
                <a:cs typeface="Alfa Slab One"/>
                <a:sym typeface="Alfa Slab One"/>
                <a:hlinkClick r:id="rId3"/>
              </a:rPr>
              <a:t>For more information on our work with Eco Schools CLICK HERE</a:t>
            </a:r>
            <a:endParaRPr>
              <a:latin typeface="Alfa Slab One"/>
              <a:ea typeface="Alfa Slab One"/>
              <a:cs typeface="Alfa Slab One"/>
              <a:sym typeface="Alfa Slab One"/>
            </a:endParaRPr>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6" name="Shape 586"/>
        <p:cNvGrpSpPr/>
        <p:nvPr/>
      </p:nvGrpSpPr>
      <p:grpSpPr>
        <a:xfrm>
          <a:off x="0" y="0"/>
          <a:ext cx="0" cy="0"/>
          <a:chOff x="0" y="0"/>
          <a:chExt cx="0" cy="0"/>
        </a:xfrm>
      </p:grpSpPr>
      <p:sp>
        <p:nvSpPr>
          <p:cNvPr id="587" name="Google Shape;587;p56"/>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900">
                <a:solidFill>
                  <a:srgbClr val="FFFEFE"/>
                </a:solidFill>
                <a:latin typeface="Alfa Slab One"/>
                <a:ea typeface="Alfa Slab One"/>
                <a:cs typeface="Alfa Slab One"/>
                <a:sym typeface="Alfa Slab One"/>
              </a:rPr>
              <a:t>Flipped Learning and Homework</a:t>
            </a:r>
            <a:endParaRPr sz="3900">
              <a:solidFill>
                <a:srgbClr val="FFFEFE"/>
              </a:solidFill>
              <a:latin typeface="Alfa Slab One"/>
              <a:ea typeface="Alfa Slab One"/>
              <a:cs typeface="Alfa Slab One"/>
              <a:sym typeface="Alfa Slab One"/>
            </a:endParaRPr>
          </a:p>
        </p:txBody>
      </p:sp>
      <p:sp>
        <p:nvSpPr>
          <p:cNvPr id="588" name="Google Shape;588;p56"/>
          <p:cNvSpPr txBox="1"/>
          <p:nvPr/>
        </p:nvSpPr>
        <p:spPr>
          <a:xfrm>
            <a:off x="78675" y="1496700"/>
            <a:ext cx="1671300" cy="692700"/>
          </a:xfrm>
          <a:prstGeom prst="rect">
            <a:avLst/>
          </a:prstGeom>
          <a:noFill/>
          <a:ln>
            <a:noFill/>
          </a:ln>
        </p:spPr>
        <p:txBody>
          <a:bodyPr anchorCtr="0" anchor="t" bIns="91425" lIns="91425" spcFirstLastPara="1" rIns="91425" wrap="square" tIns="91425">
            <a:spAutoFit/>
          </a:bodyPr>
          <a:lstStyle/>
          <a:p>
            <a:pPr indent="0" lvl="0" marL="38100" marR="38100" rtl="0" algn="l">
              <a:lnSpc>
                <a:spcPct val="115000"/>
              </a:lnSpc>
              <a:spcBef>
                <a:spcPts val="0"/>
              </a:spcBef>
              <a:spcAft>
                <a:spcPts val="0"/>
              </a:spcAft>
              <a:buNone/>
            </a:pPr>
            <a:r>
              <a:rPr lang="en" sz="1000">
                <a:latin typeface="Alfa Slab One"/>
                <a:ea typeface="Alfa Slab One"/>
                <a:cs typeface="Alfa Slab One"/>
                <a:sym typeface="Alfa Slab One"/>
              </a:rPr>
              <a:t>What do we expect our learners to do at home each week?</a:t>
            </a:r>
            <a:endParaRPr sz="1000">
              <a:latin typeface="Alfa Slab One"/>
              <a:ea typeface="Alfa Slab One"/>
              <a:cs typeface="Alfa Slab One"/>
              <a:sym typeface="Alfa Slab One"/>
            </a:endParaRPr>
          </a:p>
        </p:txBody>
      </p:sp>
      <p:sp>
        <p:nvSpPr>
          <p:cNvPr id="589" name="Google Shape;589;p56"/>
          <p:cNvSpPr txBox="1"/>
          <p:nvPr/>
        </p:nvSpPr>
        <p:spPr>
          <a:xfrm>
            <a:off x="95050" y="0"/>
            <a:ext cx="8808600" cy="12774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000">
                <a:latin typeface="Alfa Slab One"/>
                <a:ea typeface="Alfa Slab One"/>
                <a:cs typeface="Alfa Slab One"/>
                <a:sym typeface="Alfa Slab One"/>
              </a:rPr>
              <a:t>What is Flipped Learning?  </a:t>
            </a:r>
            <a:endParaRPr sz="1000">
              <a:latin typeface="Alfa Slab One"/>
              <a:ea typeface="Alfa Slab One"/>
              <a:cs typeface="Alfa Slab One"/>
              <a:sym typeface="Alfa Slab One"/>
            </a:endParaRPr>
          </a:p>
          <a:p>
            <a:pPr indent="0" lvl="0" marL="0" rtl="0" algn="ctr">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Have you watched a YouTube video to learn a new skill and then fixed your car, sketched a portrait or baked a cake?  How many times did you pause and rewind different parts of the clip?  The biggest advantage of flipped learning is that 'You can pause and rewind your teacher.'  </a:t>
            </a:r>
            <a:endParaRPr sz="1000">
              <a:latin typeface="Alfa Slab One"/>
              <a:ea typeface="Alfa Slab One"/>
              <a:cs typeface="Alfa Slab One"/>
              <a:sym typeface="Alfa Slab One"/>
            </a:endParaRPr>
          </a:p>
          <a:p>
            <a:pPr indent="0" lvl="0" marL="0" rtl="0" algn="ctr">
              <a:spcBef>
                <a:spcPts val="0"/>
              </a:spcBef>
              <a:spcAft>
                <a:spcPts val="0"/>
              </a:spcAft>
              <a:buClr>
                <a:schemeClr val="dk1"/>
              </a:buClr>
              <a:buSzPts val="1100"/>
              <a:buFont typeface="Arial"/>
              <a:buNone/>
            </a:pPr>
            <a:r>
              <a:rPr lang="en" sz="1000">
                <a:latin typeface="Alfa Slab One"/>
                <a:ea typeface="Alfa Slab One"/>
                <a:cs typeface="Alfa Slab One"/>
                <a:sym typeface="Alfa Slab One"/>
              </a:rPr>
              <a:t>Flipped learning enables children to complete the knowledge and understanding aspects of a learning journey OUTSIDE of class time.  They are then ready to apply, analyse and evaluate the concepts INSIDE the classroom. Homework is a large part of the flipped classroom and the children need to have completed the ‘pre-learning’ before coming to the next session</a:t>
            </a:r>
            <a:r>
              <a:rPr lang="en" sz="1000"/>
              <a:t>. </a:t>
            </a:r>
            <a:r>
              <a:rPr lang="en" sz="1100"/>
              <a:t> </a:t>
            </a:r>
            <a:endParaRPr/>
          </a:p>
        </p:txBody>
      </p:sp>
      <p:pic>
        <p:nvPicPr>
          <p:cNvPr id="590" name="Google Shape;590;p56"/>
          <p:cNvPicPr preferRelativeResize="0"/>
          <p:nvPr/>
        </p:nvPicPr>
        <p:blipFill>
          <a:blip r:embed="rId3">
            <a:alphaModFix/>
          </a:blip>
          <a:stretch>
            <a:fillRect/>
          </a:stretch>
        </p:blipFill>
        <p:spPr>
          <a:xfrm>
            <a:off x="8074001" y="3423175"/>
            <a:ext cx="921976" cy="841675"/>
          </a:xfrm>
          <a:prstGeom prst="rect">
            <a:avLst/>
          </a:prstGeom>
          <a:noFill/>
          <a:ln>
            <a:noFill/>
          </a:ln>
        </p:spPr>
      </p:pic>
      <p:grpSp>
        <p:nvGrpSpPr>
          <p:cNvPr id="591" name="Google Shape;591;p56"/>
          <p:cNvGrpSpPr/>
          <p:nvPr/>
        </p:nvGrpSpPr>
        <p:grpSpPr>
          <a:xfrm>
            <a:off x="363524" y="1258050"/>
            <a:ext cx="2726286" cy="2547000"/>
            <a:chOff x="363524" y="1258050"/>
            <a:chExt cx="2726286" cy="2547000"/>
          </a:xfrm>
        </p:grpSpPr>
        <p:sp>
          <p:nvSpPr>
            <p:cNvPr id="592" name="Google Shape;592;p56"/>
            <p:cNvSpPr/>
            <p:nvPr/>
          </p:nvSpPr>
          <p:spPr>
            <a:xfrm rot="2700000">
              <a:off x="1356161" y="1011412"/>
              <a:ext cx="561726" cy="3040276"/>
            </a:xfrm>
            <a:prstGeom prst="roundRect">
              <a:avLst>
                <a:gd fmla="val 50000" name="adj"/>
              </a:avLst>
            </a:prstGeom>
            <a:solidFill>
              <a:srgbClr val="0944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3" name="Google Shape;593;p56"/>
            <p:cNvSpPr/>
            <p:nvPr/>
          </p:nvSpPr>
          <p:spPr>
            <a:xfrm>
              <a:off x="564600" y="3205400"/>
              <a:ext cx="4971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ctr">
                <a:spcBef>
                  <a:spcPts val="0"/>
                </a:spcBef>
                <a:spcAft>
                  <a:spcPts val="0"/>
                </a:spcAft>
                <a:buNone/>
              </a:pPr>
              <a:r>
                <a:rPr b="1" lang="en" sz="700">
                  <a:solidFill>
                    <a:srgbClr val="0944A1"/>
                  </a:solidFill>
                  <a:latin typeface="Roboto"/>
                  <a:ea typeface="Roboto"/>
                  <a:cs typeface="Roboto"/>
                  <a:sym typeface="Roboto"/>
                </a:rPr>
                <a:t>EY/REC</a:t>
              </a:r>
              <a:endParaRPr b="1" sz="700">
                <a:solidFill>
                  <a:srgbClr val="0944A1"/>
                </a:solidFill>
                <a:latin typeface="Roboto"/>
                <a:ea typeface="Roboto"/>
                <a:cs typeface="Roboto"/>
                <a:sym typeface="Roboto"/>
              </a:endParaRPr>
            </a:p>
          </p:txBody>
        </p:sp>
        <p:sp>
          <p:nvSpPr>
            <p:cNvPr id="594" name="Google Shape;594;p56"/>
            <p:cNvSpPr txBox="1"/>
            <p:nvPr/>
          </p:nvSpPr>
          <p:spPr>
            <a:xfrm rot="-2700000">
              <a:off x="567889" y="2239754"/>
              <a:ext cx="2336422" cy="393293"/>
            </a:xfrm>
            <a:prstGeom prst="rect">
              <a:avLst/>
            </a:prstGeom>
            <a:noFill/>
            <a:ln>
              <a:noFill/>
            </a:ln>
          </p:spPr>
          <p:txBody>
            <a:bodyPr anchorCtr="0" anchor="ctr" bIns="91425" lIns="91425" spcFirstLastPara="1" rIns="91425" wrap="square" tIns="91425">
              <a:noAutofit/>
            </a:bodyPr>
            <a:lstStyle/>
            <a:p>
              <a:pPr indent="0" lvl="0" marL="38100" marR="38100" rtl="0" algn="l">
                <a:lnSpc>
                  <a:spcPct val="115000"/>
                </a:lnSpc>
                <a:spcBef>
                  <a:spcPts val="0"/>
                </a:spcBef>
                <a:spcAft>
                  <a:spcPts val="0"/>
                </a:spcAft>
                <a:buNone/>
              </a:pPr>
              <a:r>
                <a:rPr lang="en" sz="1000" u="sng">
                  <a:solidFill>
                    <a:schemeClr val="dk1"/>
                  </a:solidFill>
                  <a:latin typeface="Alfa Slab One"/>
                  <a:ea typeface="Alfa Slab One"/>
                  <a:cs typeface="Alfa Slab One"/>
                  <a:sym typeface="Alfa Slab One"/>
                </a:rPr>
                <a:t>Early Years and Reception </a:t>
              </a:r>
              <a:endParaRPr b="1" sz="1200">
                <a:solidFill>
                  <a:srgbClr val="FFFFFF"/>
                </a:solidFill>
                <a:latin typeface="Roboto"/>
                <a:ea typeface="Roboto"/>
                <a:cs typeface="Roboto"/>
                <a:sym typeface="Roboto"/>
              </a:endParaRPr>
            </a:p>
          </p:txBody>
        </p:sp>
        <p:sp>
          <p:nvSpPr>
            <p:cNvPr id="595" name="Google Shape;595;p56"/>
            <p:cNvSpPr txBox="1"/>
            <p:nvPr/>
          </p:nvSpPr>
          <p:spPr>
            <a:xfrm rot="-2700000">
              <a:off x="1029496" y="2550697"/>
              <a:ext cx="2203628" cy="507420"/>
            </a:xfrm>
            <a:prstGeom prst="rect">
              <a:avLst/>
            </a:prstGeom>
            <a:noFill/>
            <a:ln>
              <a:noFill/>
            </a:ln>
          </p:spPr>
          <p:txBody>
            <a:bodyPr anchorCtr="0" anchor="t" bIns="91425" lIns="91425" spcFirstLastPara="1" rIns="91425" wrap="square" tIns="91425">
              <a:noAutofit/>
            </a:bodyPr>
            <a:lstStyle/>
            <a:p>
              <a:pPr indent="0" lvl="0" marL="38100" marR="38100" rtl="0" algn="l">
                <a:lnSpc>
                  <a:spcPct val="115000"/>
                </a:lnSpc>
                <a:spcBef>
                  <a:spcPts val="0"/>
                </a:spcBef>
                <a:spcAft>
                  <a:spcPts val="0"/>
                </a:spcAft>
                <a:buNone/>
              </a:pPr>
              <a:r>
                <a:rPr lang="en" sz="900">
                  <a:solidFill>
                    <a:schemeClr val="dk1"/>
                  </a:solidFill>
                  <a:latin typeface="Alfa Slab One"/>
                  <a:ea typeface="Alfa Slab One"/>
                  <a:cs typeface="Alfa Slab One"/>
                  <a:sym typeface="Alfa Slab One"/>
                </a:rPr>
                <a:t>Daily reading, weekly rhyme time/flipped learning, fortnightly book bingo </a:t>
              </a:r>
              <a:endParaRPr b="1" sz="700">
                <a:latin typeface="Roboto"/>
                <a:ea typeface="Roboto"/>
                <a:cs typeface="Roboto"/>
                <a:sym typeface="Roboto"/>
              </a:endParaRPr>
            </a:p>
          </p:txBody>
        </p:sp>
      </p:grpSp>
      <p:grpSp>
        <p:nvGrpSpPr>
          <p:cNvPr id="596" name="Google Shape;596;p56"/>
          <p:cNvGrpSpPr/>
          <p:nvPr/>
        </p:nvGrpSpPr>
        <p:grpSpPr>
          <a:xfrm>
            <a:off x="4193764" y="1083122"/>
            <a:ext cx="3489085" cy="2927100"/>
            <a:chOff x="4193764" y="1083122"/>
            <a:chExt cx="3489085" cy="2927100"/>
          </a:xfrm>
        </p:grpSpPr>
        <p:sp>
          <p:nvSpPr>
            <p:cNvPr id="597" name="Google Shape;597;p56"/>
            <p:cNvSpPr/>
            <p:nvPr/>
          </p:nvSpPr>
          <p:spPr>
            <a:xfrm rot="2700000">
              <a:off x="5186401" y="1011412"/>
              <a:ext cx="561726" cy="3040276"/>
            </a:xfrm>
            <a:prstGeom prst="roundRect">
              <a:avLst>
                <a:gd fmla="val 50000" name="adj"/>
              </a:avLst>
            </a:prstGeom>
            <a:solidFill>
              <a:srgbClr val="0D5DD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8" name="Google Shape;598;p56"/>
            <p:cNvSpPr txBox="1"/>
            <p:nvPr/>
          </p:nvSpPr>
          <p:spPr>
            <a:xfrm rot="-2700000">
              <a:off x="4400124" y="2240504"/>
              <a:ext cx="2334301" cy="393293"/>
            </a:xfrm>
            <a:prstGeom prst="rect">
              <a:avLst/>
            </a:prstGeom>
            <a:noFill/>
            <a:ln>
              <a:noFill/>
            </a:ln>
          </p:spPr>
          <p:txBody>
            <a:bodyPr anchorCtr="0" anchor="ctr" bIns="91425" lIns="91425" spcFirstLastPara="1" rIns="91425" wrap="square" tIns="91425">
              <a:noAutofit/>
            </a:bodyPr>
            <a:lstStyle/>
            <a:p>
              <a:pPr indent="0" lvl="0" marL="38100" marR="38100" rtl="0" algn="l">
                <a:lnSpc>
                  <a:spcPct val="115000"/>
                </a:lnSpc>
                <a:spcBef>
                  <a:spcPts val="0"/>
                </a:spcBef>
                <a:spcAft>
                  <a:spcPts val="0"/>
                </a:spcAft>
                <a:buNone/>
              </a:pPr>
              <a:r>
                <a:rPr lang="en" sz="1000" u="sng">
                  <a:solidFill>
                    <a:schemeClr val="dk1"/>
                  </a:solidFill>
                  <a:latin typeface="Alfa Slab One"/>
                  <a:ea typeface="Alfa Slab One"/>
                  <a:cs typeface="Alfa Slab One"/>
                  <a:sym typeface="Alfa Slab One"/>
                </a:rPr>
                <a:t>Years 3 &amp; 4 </a:t>
              </a:r>
              <a:r>
                <a:rPr lang="en" sz="1000">
                  <a:solidFill>
                    <a:schemeClr val="dk1"/>
                  </a:solidFill>
                  <a:latin typeface="Alfa Slab One"/>
                  <a:ea typeface="Alfa Slab One"/>
                  <a:cs typeface="Alfa Slab One"/>
                  <a:sym typeface="Alfa Slab One"/>
                </a:rPr>
                <a:t> </a:t>
              </a:r>
              <a:endParaRPr b="1" sz="800">
                <a:solidFill>
                  <a:srgbClr val="FFFFFF"/>
                </a:solidFill>
                <a:latin typeface="Roboto"/>
                <a:ea typeface="Roboto"/>
                <a:cs typeface="Roboto"/>
                <a:sym typeface="Roboto"/>
              </a:endParaRPr>
            </a:p>
          </p:txBody>
        </p:sp>
        <p:sp>
          <p:nvSpPr>
            <p:cNvPr id="599" name="Google Shape;599;p56"/>
            <p:cNvSpPr txBox="1"/>
            <p:nvPr/>
          </p:nvSpPr>
          <p:spPr>
            <a:xfrm rot="-2700000">
              <a:off x="4403237" y="2292962"/>
              <a:ext cx="3632125" cy="507420"/>
            </a:xfrm>
            <a:prstGeom prst="rect">
              <a:avLst/>
            </a:prstGeom>
            <a:noFill/>
            <a:ln>
              <a:noFill/>
            </a:ln>
          </p:spPr>
          <p:txBody>
            <a:bodyPr anchorCtr="0" anchor="t" bIns="91425" lIns="91425" spcFirstLastPara="1" rIns="91425" wrap="square" tIns="91425">
              <a:noAutofit/>
            </a:bodyPr>
            <a:lstStyle/>
            <a:p>
              <a:pPr indent="0" lvl="0" marL="38100" marR="38100" rtl="0" algn="l">
                <a:lnSpc>
                  <a:spcPct val="115000"/>
                </a:lnSpc>
                <a:spcBef>
                  <a:spcPts val="0"/>
                </a:spcBef>
                <a:spcAft>
                  <a:spcPts val="0"/>
                </a:spcAft>
                <a:buNone/>
              </a:pPr>
              <a:r>
                <a:rPr lang="en" sz="900">
                  <a:solidFill>
                    <a:schemeClr val="dk1"/>
                  </a:solidFill>
                  <a:latin typeface="Alfa Slab One"/>
                  <a:ea typeface="Alfa Slab One"/>
                  <a:cs typeface="Alfa Slab One"/>
                  <a:sym typeface="Alfa Slab One"/>
                </a:rPr>
                <a:t>Daily reading, daily times tables practice, fortnightly 4 Purpose learning log challenges (can be completed online in teams or hwb Y4, seesaw Y3, or in books), Yr4 only – maths flipped learning weekly </a:t>
              </a:r>
              <a:endParaRPr b="1" sz="700">
                <a:latin typeface="Roboto"/>
                <a:ea typeface="Roboto"/>
                <a:cs typeface="Roboto"/>
                <a:sym typeface="Roboto"/>
              </a:endParaRPr>
            </a:p>
          </p:txBody>
        </p:sp>
      </p:grpSp>
      <p:grpSp>
        <p:nvGrpSpPr>
          <p:cNvPr id="600" name="Google Shape;600;p56"/>
          <p:cNvGrpSpPr/>
          <p:nvPr/>
        </p:nvGrpSpPr>
        <p:grpSpPr>
          <a:xfrm>
            <a:off x="6103986" y="1258050"/>
            <a:ext cx="3200238" cy="2685476"/>
            <a:chOff x="6103986" y="1258050"/>
            <a:chExt cx="3200238" cy="2685476"/>
          </a:xfrm>
        </p:grpSpPr>
        <p:sp>
          <p:nvSpPr>
            <p:cNvPr id="601" name="Google Shape;601;p56"/>
            <p:cNvSpPr/>
            <p:nvPr/>
          </p:nvSpPr>
          <p:spPr>
            <a:xfrm rot="2700000">
              <a:off x="7096623" y="1011412"/>
              <a:ext cx="561726" cy="3040276"/>
            </a:xfrm>
            <a:prstGeom prst="roundRect">
              <a:avLst>
                <a:gd fmla="val 50000" name="adj"/>
              </a:avLst>
            </a:prstGeom>
            <a:solidFill>
              <a:srgbClr val="0E65F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56"/>
            <p:cNvSpPr txBox="1"/>
            <p:nvPr/>
          </p:nvSpPr>
          <p:spPr>
            <a:xfrm rot="-2700000">
              <a:off x="6306241" y="2238854"/>
              <a:ext cx="2338968" cy="393293"/>
            </a:xfrm>
            <a:prstGeom prst="rect">
              <a:avLst/>
            </a:prstGeom>
            <a:noFill/>
            <a:ln>
              <a:noFill/>
            </a:ln>
          </p:spPr>
          <p:txBody>
            <a:bodyPr anchorCtr="0" anchor="ctr" bIns="91425" lIns="91425" spcFirstLastPara="1" rIns="91425" wrap="square" tIns="91425">
              <a:noAutofit/>
            </a:bodyPr>
            <a:lstStyle/>
            <a:p>
              <a:pPr indent="0" lvl="0" marL="38100" marR="38100" rtl="0" algn="l">
                <a:lnSpc>
                  <a:spcPct val="115000"/>
                </a:lnSpc>
                <a:spcBef>
                  <a:spcPts val="0"/>
                </a:spcBef>
                <a:spcAft>
                  <a:spcPts val="0"/>
                </a:spcAft>
                <a:buNone/>
              </a:pPr>
              <a:r>
                <a:rPr lang="en" sz="1000" u="sng">
                  <a:solidFill>
                    <a:schemeClr val="dk1"/>
                  </a:solidFill>
                  <a:latin typeface="Alfa Slab One"/>
                  <a:ea typeface="Alfa Slab One"/>
                  <a:cs typeface="Alfa Slab One"/>
                  <a:sym typeface="Alfa Slab One"/>
                </a:rPr>
                <a:t>Yrs 5 &amp; 6 </a:t>
              </a:r>
              <a:r>
                <a:rPr lang="en" sz="1000">
                  <a:solidFill>
                    <a:schemeClr val="dk1"/>
                  </a:solidFill>
                  <a:latin typeface="Alfa Slab One"/>
                  <a:ea typeface="Alfa Slab One"/>
                  <a:cs typeface="Alfa Slab One"/>
                  <a:sym typeface="Alfa Slab One"/>
                </a:rPr>
                <a:t> </a:t>
              </a:r>
              <a:endParaRPr b="1" sz="800">
                <a:solidFill>
                  <a:srgbClr val="FFFFFF"/>
                </a:solidFill>
                <a:latin typeface="Roboto"/>
                <a:ea typeface="Roboto"/>
                <a:cs typeface="Roboto"/>
                <a:sym typeface="Roboto"/>
              </a:endParaRPr>
            </a:p>
          </p:txBody>
        </p:sp>
        <p:sp>
          <p:nvSpPr>
            <p:cNvPr id="603" name="Google Shape;603;p56"/>
            <p:cNvSpPr txBox="1"/>
            <p:nvPr/>
          </p:nvSpPr>
          <p:spPr>
            <a:xfrm rot="-2700000">
              <a:off x="6453738" y="2404016"/>
              <a:ext cx="3129372" cy="507420"/>
            </a:xfrm>
            <a:prstGeom prst="rect">
              <a:avLst/>
            </a:prstGeom>
            <a:noFill/>
            <a:ln>
              <a:noFill/>
            </a:ln>
          </p:spPr>
          <p:txBody>
            <a:bodyPr anchorCtr="0" anchor="t" bIns="91425" lIns="91425" spcFirstLastPara="1" rIns="91425" wrap="square" tIns="91425">
              <a:noAutofit/>
            </a:bodyPr>
            <a:lstStyle/>
            <a:p>
              <a:pPr indent="0" lvl="0" marL="38100" marR="38100" rtl="0" algn="l">
                <a:lnSpc>
                  <a:spcPct val="115000"/>
                </a:lnSpc>
                <a:spcBef>
                  <a:spcPts val="0"/>
                </a:spcBef>
                <a:spcAft>
                  <a:spcPts val="0"/>
                </a:spcAft>
                <a:buNone/>
              </a:pPr>
              <a:r>
                <a:rPr lang="en" sz="900">
                  <a:solidFill>
                    <a:schemeClr val="dk1"/>
                  </a:solidFill>
                  <a:latin typeface="Alfa Slab One"/>
                  <a:ea typeface="Alfa Slab One"/>
                  <a:cs typeface="Alfa Slab One"/>
                  <a:sym typeface="Alfa Slab One"/>
                </a:rPr>
                <a:t>Literacy and maths on Google Classroom, Y6 - weekly flipped learning for maths, reading everyday. Flipped learning videos when appropriate. </a:t>
              </a:r>
              <a:endParaRPr sz="900">
                <a:solidFill>
                  <a:schemeClr val="dk1"/>
                </a:solidFill>
                <a:latin typeface="Alfa Slab One"/>
                <a:ea typeface="Alfa Slab One"/>
                <a:cs typeface="Alfa Slab One"/>
                <a:sym typeface="Alfa Slab One"/>
              </a:endParaRPr>
            </a:p>
            <a:p>
              <a:pPr indent="0" lvl="0" marL="0" rtl="0" algn="l">
                <a:spcBef>
                  <a:spcPts val="0"/>
                </a:spcBef>
                <a:spcAft>
                  <a:spcPts val="1600"/>
                </a:spcAft>
                <a:buNone/>
              </a:pPr>
              <a:r>
                <a:t/>
              </a:r>
              <a:endParaRPr sz="700">
                <a:latin typeface="Roboto"/>
                <a:ea typeface="Roboto"/>
                <a:cs typeface="Roboto"/>
                <a:sym typeface="Roboto"/>
              </a:endParaRPr>
            </a:p>
          </p:txBody>
        </p:sp>
      </p:grpSp>
      <p:grpSp>
        <p:nvGrpSpPr>
          <p:cNvPr id="604" name="Google Shape;604;p56"/>
          <p:cNvGrpSpPr/>
          <p:nvPr/>
        </p:nvGrpSpPr>
        <p:grpSpPr>
          <a:xfrm>
            <a:off x="2273746" y="1258050"/>
            <a:ext cx="3306454" cy="2675875"/>
            <a:chOff x="2273746" y="1258050"/>
            <a:chExt cx="3306454" cy="2675875"/>
          </a:xfrm>
        </p:grpSpPr>
        <p:sp>
          <p:nvSpPr>
            <p:cNvPr id="605" name="Google Shape;605;p56"/>
            <p:cNvSpPr/>
            <p:nvPr/>
          </p:nvSpPr>
          <p:spPr>
            <a:xfrm rot="2700000">
              <a:off x="3266383" y="1011412"/>
              <a:ext cx="561726" cy="3040276"/>
            </a:xfrm>
            <a:prstGeom prst="roundRect">
              <a:avLst>
                <a:gd fmla="val 50000" name="adj"/>
              </a:avLst>
            </a:prstGeom>
            <a:solidFill>
              <a:srgbClr val="0C58D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300"/>
            </a:p>
          </p:txBody>
        </p:sp>
        <p:sp>
          <p:nvSpPr>
            <p:cNvPr id="606" name="Google Shape;606;p56"/>
            <p:cNvSpPr txBox="1"/>
            <p:nvPr/>
          </p:nvSpPr>
          <p:spPr>
            <a:xfrm rot="-2700000">
              <a:off x="2473968" y="2237954"/>
              <a:ext cx="2341513" cy="393293"/>
            </a:xfrm>
            <a:prstGeom prst="rect">
              <a:avLst/>
            </a:prstGeom>
            <a:noFill/>
            <a:ln>
              <a:noFill/>
            </a:ln>
          </p:spPr>
          <p:txBody>
            <a:bodyPr anchorCtr="0" anchor="ctr" bIns="91425" lIns="91425" spcFirstLastPara="1" rIns="91425" wrap="square" tIns="91425">
              <a:noAutofit/>
            </a:bodyPr>
            <a:lstStyle/>
            <a:p>
              <a:pPr indent="0" lvl="0" marL="38100" marR="38100" rtl="0" algn="l">
                <a:lnSpc>
                  <a:spcPct val="115000"/>
                </a:lnSpc>
                <a:spcBef>
                  <a:spcPts val="0"/>
                </a:spcBef>
                <a:spcAft>
                  <a:spcPts val="0"/>
                </a:spcAft>
                <a:buNone/>
              </a:pPr>
              <a:r>
                <a:rPr lang="en" sz="1000" u="sng">
                  <a:solidFill>
                    <a:schemeClr val="dk1"/>
                  </a:solidFill>
                  <a:latin typeface="Alfa Slab One"/>
                  <a:ea typeface="Alfa Slab One"/>
                  <a:cs typeface="Alfa Slab One"/>
                  <a:sym typeface="Alfa Slab One"/>
                </a:rPr>
                <a:t>Year 1 and 2</a:t>
              </a:r>
              <a:endParaRPr b="1" sz="800">
                <a:solidFill>
                  <a:srgbClr val="FFFFFF"/>
                </a:solidFill>
                <a:latin typeface="Roboto"/>
                <a:ea typeface="Roboto"/>
                <a:cs typeface="Roboto"/>
                <a:sym typeface="Roboto"/>
              </a:endParaRPr>
            </a:p>
          </p:txBody>
        </p:sp>
        <p:sp>
          <p:nvSpPr>
            <p:cNvPr id="607" name="Google Shape;607;p56"/>
            <p:cNvSpPr txBox="1"/>
            <p:nvPr/>
          </p:nvSpPr>
          <p:spPr>
            <a:xfrm rot="-2700000">
              <a:off x="2613108" y="2346115"/>
              <a:ext cx="3265985" cy="507420"/>
            </a:xfrm>
            <a:prstGeom prst="rect">
              <a:avLst/>
            </a:prstGeom>
            <a:noFill/>
            <a:ln>
              <a:noFill/>
            </a:ln>
          </p:spPr>
          <p:txBody>
            <a:bodyPr anchorCtr="0" anchor="t" bIns="91425" lIns="91425" spcFirstLastPara="1" rIns="91425" wrap="square" tIns="91425">
              <a:noAutofit/>
            </a:bodyPr>
            <a:lstStyle/>
            <a:p>
              <a:pPr indent="0" lvl="0" marL="38100" marR="38100" rtl="0" algn="l">
                <a:lnSpc>
                  <a:spcPct val="115000"/>
                </a:lnSpc>
                <a:spcBef>
                  <a:spcPts val="0"/>
                </a:spcBef>
                <a:spcAft>
                  <a:spcPts val="0"/>
                </a:spcAft>
                <a:buNone/>
              </a:pPr>
              <a:r>
                <a:rPr lang="en" sz="900">
                  <a:solidFill>
                    <a:schemeClr val="dk1"/>
                  </a:solidFill>
                  <a:latin typeface="Alfa Slab One"/>
                  <a:ea typeface="Alfa Slab One"/>
                  <a:cs typeface="Alfa Slab One"/>
                  <a:sym typeface="Alfa Slab One"/>
                </a:rPr>
                <a:t>Fortnightly 4 purpose learning log challenges completed in learning logs or on J2e, weekly flipped learning, weekly maths on J2E, daily reading, 110 club weekly, Intervention homework  </a:t>
              </a:r>
              <a:endParaRPr b="1" sz="700">
                <a:latin typeface="Roboto"/>
                <a:ea typeface="Roboto"/>
                <a:cs typeface="Roboto"/>
                <a:sym typeface="Roboto"/>
              </a:endParaRPr>
            </a:p>
          </p:txBody>
        </p:sp>
        <p:sp>
          <p:nvSpPr>
            <p:cNvPr id="608" name="Google Shape;608;p56"/>
            <p:cNvSpPr/>
            <p:nvPr/>
          </p:nvSpPr>
          <p:spPr>
            <a:xfrm>
              <a:off x="2490748" y="3205400"/>
              <a:ext cx="4212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0" wrap="square" tIns="91425">
              <a:noAutofit/>
            </a:bodyPr>
            <a:lstStyle/>
            <a:p>
              <a:pPr indent="0" lvl="0" marL="0" rtl="0" algn="ctr">
                <a:spcBef>
                  <a:spcPts val="0"/>
                </a:spcBef>
                <a:spcAft>
                  <a:spcPts val="0"/>
                </a:spcAft>
                <a:buNone/>
              </a:pPr>
              <a:r>
                <a:rPr b="1" lang="en" sz="800">
                  <a:solidFill>
                    <a:srgbClr val="0C58D3"/>
                  </a:solidFill>
                  <a:latin typeface="Roboto"/>
                  <a:ea typeface="Roboto"/>
                  <a:cs typeface="Roboto"/>
                  <a:sym typeface="Roboto"/>
                </a:rPr>
                <a:t>Y1+2</a:t>
              </a:r>
              <a:endParaRPr b="1" sz="700">
                <a:solidFill>
                  <a:srgbClr val="0C58D3"/>
                </a:solidFill>
                <a:latin typeface="Roboto"/>
                <a:ea typeface="Roboto"/>
                <a:cs typeface="Roboto"/>
                <a:sym typeface="Roboto"/>
              </a:endParaRPr>
            </a:p>
          </p:txBody>
        </p:sp>
      </p:grpSp>
      <p:sp>
        <p:nvSpPr>
          <p:cNvPr id="609" name="Google Shape;609;p56"/>
          <p:cNvSpPr/>
          <p:nvPr/>
        </p:nvSpPr>
        <p:spPr>
          <a:xfrm>
            <a:off x="4386286" y="3226625"/>
            <a:ext cx="4212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0" wrap="square" tIns="91425">
            <a:noAutofit/>
          </a:bodyPr>
          <a:lstStyle/>
          <a:p>
            <a:pPr indent="0" lvl="0" marL="0" rtl="0" algn="ctr">
              <a:spcBef>
                <a:spcPts val="0"/>
              </a:spcBef>
              <a:spcAft>
                <a:spcPts val="0"/>
              </a:spcAft>
              <a:buNone/>
            </a:pPr>
            <a:r>
              <a:rPr b="1" lang="en" sz="800">
                <a:solidFill>
                  <a:srgbClr val="0C58D3"/>
                </a:solidFill>
                <a:latin typeface="Roboto"/>
                <a:ea typeface="Roboto"/>
                <a:cs typeface="Roboto"/>
                <a:sym typeface="Roboto"/>
              </a:rPr>
              <a:t>Y3+4</a:t>
            </a:r>
            <a:endParaRPr b="1" sz="700">
              <a:solidFill>
                <a:srgbClr val="0C58D3"/>
              </a:solidFill>
              <a:latin typeface="Roboto"/>
              <a:ea typeface="Roboto"/>
              <a:cs typeface="Roboto"/>
              <a:sym typeface="Roboto"/>
            </a:endParaRPr>
          </a:p>
        </p:txBody>
      </p:sp>
      <p:sp>
        <p:nvSpPr>
          <p:cNvPr id="610" name="Google Shape;610;p56"/>
          <p:cNvSpPr/>
          <p:nvPr/>
        </p:nvSpPr>
        <p:spPr>
          <a:xfrm>
            <a:off x="6295898" y="3226625"/>
            <a:ext cx="4212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0" wrap="square" tIns="91425">
            <a:noAutofit/>
          </a:bodyPr>
          <a:lstStyle/>
          <a:p>
            <a:pPr indent="0" lvl="0" marL="0" rtl="0" algn="ctr">
              <a:spcBef>
                <a:spcPts val="0"/>
              </a:spcBef>
              <a:spcAft>
                <a:spcPts val="0"/>
              </a:spcAft>
              <a:buNone/>
            </a:pPr>
            <a:r>
              <a:rPr b="1" lang="en" sz="800">
                <a:solidFill>
                  <a:srgbClr val="0C58D3"/>
                </a:solidFill>
                <a:latin typeface="Roboto"/>
                <a:ea typeface="Roboto"/>
                <a:cs typeface="Roboto"/>
                <a:sym typeface="Roboto"/>
              </a:rPr>
              <a:t>Y5+6</a:t>
            </a:r>
            <a:endParaRPr b="1" sz="700">
              <a:solidFill>
                <a:srgbClr val="0C58D3"/>
              </a:solidFill>
              <a:latin typeface="Roboto"/>
              <a:ea typeface="Roboto"/>
              <a:cs typeface="Roboto"/>
              <a:sym typeface="Roboto"/>
            </a:endParaRPr>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4" name="Shape 614"/>
        <p:cNvGrpSpPr/>
        <p:nvPr/>
      </p:nvGrpSpPr>
      <p:grpSpPr>
        <a:xfrm>
          <a:off x="0" y="0"/>
          <a:ext cx="0" cy="0"/>
          <a:chOff x="0" y="0"/>
          <a:chExt cx="0" cy="0"/>
        </a:xfrm>
      </p:grpSpPr>
      <p:sp>
        <p:nvSpPr>
          <p:cNvPr id="615" name="Google Shape;615;p57"/>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2800">
                <a:solidFill>
                  <a:schemeClr val="lt1"/>
                </a:solidFill>
                <a:latin typeface="Alfa Slab One"/>
                <a:ea typeface="Alfa Slab One"/>
                <a:cs typeface="Alfa Slab One"/>
                <a:sym typeface="Alfa Slab One"/>
              </a:rPr>
              <a:t>Our Learning Environment</a:t>
            </a:r>
            <a:endParaRPr sz="4800">
              <a:solidFill>
                <a:schemeClr val="lt1"/>
              </a:solidFill>
              <a:latin typeface="Alfa Slab One"/>
              <a:ea typeface="Alfa Slab One"/>
              <a:cs typeface="Alfa Slab One"/>
              <a:sym typeface="Alfa Slab One"/>
            </a:endParaRPr>
          </a:p>
        </p:txBody>
      </p:sp>
      <p:pic>
        <p:nvPicPr>
          <p:cNvPr id="616" name="Google Shape;616;p57"/>
          <p:cNvPicPr preferRelativeResize="0"/>
          <p:nvPr/>
        </p:nvPicPr>
        <p:blipFill>
          <a:blip r:embed="rId3">
            <a:alphaModFix/>
          </a:blip>
          <a:stretch>
            <a:fillRect/>
          </a:stretch>
        </p:blipFill>
        <p:spPr>
          <a:xfrm>
            <a:off x="4523872" y="1539951"/>
            <a:ext cx="3238542" cy="2836901"/>
          </a:xfrm>
          <a:prstGeom prst="rect">
            <a:avLst/>
          </a:prstGeom>
          <a:noFill/>
          <a:ln>
            <a:noFill/>
          </a:ln>
        </p:spPr>
      </p:pic>
      <p:pic>
        <p:nvPicPr>
          <p:cNvPr id="617" name="Google Shape;617;p57"/>
          <p:cNvPicPr preferRelativeResize="0"/>
          <p:nvPr/>
        </p:nvPicPr>
        <p:blipFill>
          <a:blip r:embed="rId4">
            <a:alphaModFix/>
          </a:blip>
          <a:stretch>
            <a:fillRect/>
          </a:stretch>
        </p:blipFill>
        <p:spPr>
          <a:xfrm>
            <a:off x="6829778" y="1953000"/>
            <a:ext cx="2314224" cy="2423850"/>
          </a:xfrm>
          <a:prstGeom prst="rect">
            <a:avLst/>
          </a:prstGeom>
          <a:noFill/>
          <a:ln>
            <a:noFill/>
          </a:ln>
        </p:spPr>
      </p:pic>
      <p:pic>
        <p:nvPicPr>
          <p:cNvPr id="618" name="Google Shape;618;p57"/>
          <p:cNvPicPr preferRelativeResize="0"/>
          <p:nvPr/>
        </p:nvPicPr>
        <p:blipFill>
          <a:blip r:embed="rId5">
            <a:alphaModFix/>
          </a:blip>
          <a:stretch>
            <a:fillRect/>
          </a:stretch>
        </p:blipFill>
        <p:spPr>
          <a:xfrm>
            <a:off x="2257775" y="1953000"/>
            <a:ext cx="2314225" cy="2423850"/>
          </a:xfrm>
          <a:prstGeom prst="rect">
            <a:avLst/>
          </a:prstGeom>
          <a:noFill/>
          <a:ln>
            <a:noFill/>
          </a:ln>
        </p:spPr>
      </p:pic>
      <p:pic>
        <p:nvPicPr>
          <p:cNvPr id="619" name="Google Shape;619;p57"/>
          <p:cNvPicPr preferRelativeResize="0"/>
          <p:nvPr/>
        </p:nvPicPr>
        <p:blipFill>
          <a:blip r:embed="rId6">
            <a:alphaModFix/>
          </a:blip>
          <a:stretch>
            <a:fillRect/>
          </a:stretch>
        </p:blipFill>
        <p:spPr>
          <a:xfrm>
            <a:off x="0" y="15451"/>
            <a:ext cx="2075252" cy="2423849"/>
          </a:xfrm>
          <a:prstGeom prst="rect">
            <a:avLst/>
          </a:prstGeom>
          <a:noFill/>
          <a:ln>
            <a:noFill/>
          </a:ln>
        </p:spPr>
      </p:pic>
      <p:pic>
        <p:nvPicPr>
          <p:cNvPr id="620" name="Google Shape;620;p57"/>
          <p:cNvPicPr preferRelativeResize="0"/>
          <p:nvPr/>
        </p:nvPicPr>
        <p:blipFill>
          <a:blip r:embed="rId7">
            <a:alphaModFix/>
          </a:blip>
          <a:stretch>
            <a:fillRect/>
          </a:stretch>
        </p:blipFill>
        <p:spPr>
          <a:xfrm>
            <a:off x="7010875" y="-74300"/>
            <a:ext cx="2075249" cy="2580925"/>
          </a:xfrm>
          <a:prstGeom prst="rect">
            <a:avLst/>
          </a:prstGeom>
          <a:noFill/>
          <a:ln>
            <a:noFill/>
          </a:ln>
        </p:spPr>
      </p:pic>
      <p:pic>
        <p:nvPicPr>
          <p:cNvPr id="621" name="Google Shape;621;p57"/>
          <p:cNvPicPr preferRelativeResize="0"/>
          <p:nvPr/>
        </p:nvPicPr>
        <p:blipFill rotWithShape="1">
          <a:blip r:embed="rId8">
            <a:alphaModFix/>
          </a:blip>
          <a:srcRect b="-4235" l="0" r="0" t="20532"/>
          <a:stretch/>
        </p:blipFill>
        <p:spPr>
          <a:xfrm>
            <a:off x="4842250" y="64900"/>
            <a:ext cx="2176326" cy="2580925"/>
          </a:xfrm>
          <a:prstGeom prst="rect">
            <a:avLst/>
          </a:prstGeom>
          <a:noFill/>
          <a:ln>
            <a:noFill/>
          </a:ln>
        </p:spPr>
      </p:pic>
      <p:pic>
        <p:nvPicPr>
          <p:cNvPr id="622" name="Google Shape;622;p57"/>
          <p:cNvPicPr preferRelativeResize="0"/>
          <p:nvPr/>
        </p:nvPicPr>
        <p:blipFill>
          <a:blip r:embed="rId9">
            <a:alphaModFix/>
          </a:blip>
          <a:stretch>
            <a:fillRect/>
          </a:stretch>
        </p:blipFill>
        <p:spPr>
          <a:xfrm>
            <a:off x="2075250" y="15451"/>
            <a:ext cx="2767002" cy="2423850"/>
          </a:xfrm>
          <a:prstGeom prst="rect">
            <a:avLst/>
          </a:prstGeom>
          <a:noFill/>
          <a:ln>
            <a:noFill/>
          </a:ln>
        </p:spPr>
      </p:pic>
      <p:pic>
        <p:nvPicPr>
          <p:cNvPr id="623" name="Google Shape;623;p57"/>
          <p:cNvPicPr preferRelativeResize="0"/>
          <p:nvPr/>
        </p:nvPicPr>
        <p:blipFill>
          <a:blip r:embed="rId10">
            <a:alphaModFix/>
          </a:blip>
          <a:stretch>
            <a:fillRect/>
          </a:stretch>
        </p:blipFill>
        <p:spPr>
          <a:xfrm>
            <a:off x="11" y="2087655"/>
            <a:ext cx="2613277" cy="2289190"/>
          </a:xfrm>
          <a:prstGeom prst="rect">
            <a:avLst/>
          </a:prstGeom>
          <a:noFill/>
          <a:ln>
            <a:noFill/>
          </a:ln>
        </p:spPr>
      </p:pic>
      <p:sp>
        <p:nvSpPr>
          <p:cNvPr id="624" name="Google Shape;624;p57"/>
          <p:cNvSpPr txBox="1"/>
          <p:nvPr/>
        </p:nvSpPr>
        <p:spPr>
          <a:xfrm>
            <a:off x="28950" y="1261925"/>
            <a:ext cx="9086100" cy="2068800"/>
          </a:xfrm>
          <a:prstGeom prst="rect">
            <a:avLst/>
          </a:prstGeom>
          <a:solidFill>
            <a:srgbClr val="F2F6F5">
              <a:alpha val="58490"/>
            </a:srgbClr>
          </a:solid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 sz="1200">
                <a:solidFill>
                  <a:schemeClr val="dk1"/>
                </a:solidFill>
                <a:latin typeface="Alfa Slab One"/>
                <a:ea typeface="Alfa Slab One"/>
                <a:cs typeface="Alfa Slab One"/>
                <a:sym typeface="Alfa Slab One"/>
              </a:rPr>
              <a:t>The learning environment at Pembroke Dock Community School is modern, nurturing and fun!  It reinforces our commitment to support well-being, encourages high standards  of teaching and learning and the determination to continually raise achievement. We have specialist provisions to support learning, ranging from nurture rooms, an immersive environment room, soft play and sensory rooms.  We have a well developed outdoor area in the Foundation Phase, a number of multi games areas, school field and garden areas.  The learning environment provides stimulating and engaging classroom and working areas to support focused teaching and learning, encourages independence, collaboration and celebrates what learners achieve.  The environment celebrates that we are in Wales, is inclusive and celebrates the diversity of our catchment and the range of cultural backgrounds. </a:t>
            </a:r>
            <a:endParaRPr>
              <a:solidFill>
                <a:schemeClr val="dk1"/>
              </a:solidFill>
            </a:endParaRPr>
          </a:p>
        </p:txBody>
      </p:sp>
      <p:sp>
        <p:nvSpPr>
          <p:cNvPr id="625" name="Google Shape;625;p57"/>
          <p:cNvSpPr/>
          <p:nvPr/>
        </p:nvSpPr>
        <p:spPr>
          <a:xfrm>
            <a:off x="1265750" y="3614225"/>
            <a:ext cx="6865500" cy="479100"/>
          </a:xfrm>
          <a:prstGeom prst="roundRect">
            <a:avLst>
              <a:gd fmla="val 16667" name="adj"/>
            </a:avLst>
          </a:prstGeom>
          <a:gradFill>
            <a:gsLst>
              <a:gs pos="0">
                <a:srgbClr val="FFF6DB"/>
              </a:gs>
              <a:gs pos="100000">
                <a:srgbClr val="FAD25C"/>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1200"/>
              </a:spcAft>
              <a:buNone/>
            </a:pPr>
            <a:r>
              <a:rPr lang="en" sz="1100" u="sng">
                <a:solidFill>
                  <a:schemeClr val="hlink"/>
                </a:solidFill>
                <a:latin typeface="Alfa Slab One"/>
                <a:ea typeface="Alfa Slab One"/>
                <a:cs typeface="Alfa Slab One"/>
                <a:sym typeface="Alfa Slab One"/>
                <a:hlinkClick r:id="rId11"/>
              </a:rPr>
              <a:t>Click here to see our video </a:t>
            </a:r>
            <a:r>
              <a:rPr lang="en" sz="1100" u="sng">
                <a:solidFill>
                  <a:schemeClr val="hlink"/>
                </a:solidFill>
                <a:latin typeface="Alfa Slab One"/>
                <a:ea typeface="Alfa Slab One"/>
                <a:cs typeface="Alfa Slab One"/>
                <a:sym typeface="Alfa Slab One"/>
                <a:hlinkClick r:id="rId12"/>
              </a:rPr>
              <a:t>promoting our</a:t>
            </a:r>
            <a:r>
              <a:rPr lang="en" sz="1100" u="sng">
                <a:solidFill>
                  <a:schemeClr val="hlink"/>
                </a:solidFill>
                <a:latin typeface="Alfa Slab One"/>
                <a:ea typeface="Alfa Slab One"/>
                <a:cs typeface="Alfa Slab One"/>
                <a:sym typeface="Alfa Slab One"/>
                <a:hlinkClick r:id="rId13"/>
              </a:rPr>
              <a:t> learning </a:t>
            </a:r>
            <a:r>
              <a:rPr lang="en" sz="1100" u="sng">
                <a:solidFill>
                  <a:schemeClr val="hlink"/>
                </a:solidFill>
                <a:latin typeface="Alfa Slab One"/>
                <a:ea typeface="Alfa Slab One"/>
                <a:cs typeface="Alfa Slab One"/>
                <a:sym typeface="Alfa Slab One"/>
                <a:hlinkClick r:id="rId14"/>
              </a:rPr>
              <a:t>environment</a:t>
            </a:r>
            <a:r>
              <a:rPr lang="en" sz="1100" u="sng">
                <a:solidFill>
                  <a:schemeClr val="hlink"/>
                </a:solidFill>
                <a:latin typeface="Alfa Slab One"/>
                <a:ea typeface="Alfa Slab One"/>
                <a:cs typeface="Alfa Slab One"/>
                <a:sym typeface="Alfa Slab One"/>
                <a:hlinkClick r:id="rId15"/>
              </a:rPr>
              <a:t> to prospective parents </a:t>
            </a:r>
            <a:endParaRPr sz="1100">
              <a:latin typeface="Alfa Slab One"/>
              <a:ea typeface="Alfa Slab One"/>
              <a:cs typeface="Alfa Slab One"/>
              <a:sym typeface="Alfa Slab One"/>
            </a:endParaRPr>
          </a:p>
        </p:txBody>
      </p:sp>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9" name="Shape 629"/>
        <p:cNvGrpSpPr/>
        <p:nvPr/>
      </p:nvGrpSpPr>
      <p:grpSpPr>
        <a:xfrm>
          <a:off x="0" y="0"/>
          <a:ext cx="0" cy="0"/>
          <a:chOff x="0" y="0"/>
          <a:chExt cx="0" cy="0"/>
        </a:xfrm>
      </p:grpSpPr>
      <p:sp>
        <p:nvSpPr>
          <p:cNvPr id="630" name="Google Shape;630;p58"/>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International Links - Equity </a:t>
            </a:r>
            <a:endParaRPr sz="3200">
              <a:solidFill>
                <a:srgbClr val="FFFEFE"/>
              </a:solidFill>
              <a:latin typeface="Alfa Slab One"/>
              <a:ea typeface="Alfa Slab One"/>
              <a:cs typeface="Alfa Slab One"/>
              <a:sym typeface="Alfa Slab One"/>
            </a:endParaRPr>
          </a:p>
        </p:txBody>
      </p:sp>
      <p:sp>
        <p:nvSpPr>
          <p:cNvPr id="631" name="Google Shape;631;p58"/>
          <p:cNvSpPr txBox="1"/>
          <p:nvPr/>
        </p:nvSpPr>
        <p:spPr>
          <a:xfrm>
            <a:off x="2117550" y="1491925"/>
            <a:ext cx="4668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pic>
        <p:nvPicPr>
          <p:cNvPr id="632" name="Google Shape;632;p58"/>
          <p:cNvPicPr preferRelativeResize="0"/>
          <p:nvPr/>
        </p:nvPicPr>
        <p:blipFill>
          <a:blip r:embed="rId3">
            <a:alphaModFix/>
          </a:blip>
          <a:stretch>
            <a:fillRect/>
          </a:stretch>
        </p:blipFill>
        <p:spPr>
          <a:xfrm>
            <a:off x="340100" y="88300"/>
            <a:ext cx="4375149" cy="3028949"/>
          </a:xfrm>
          <a:prstGeom prst="rect">
            <a:avLst/>
          </a:prstGeom>
          <a:noFill/>
          <a:ln>
            <a:noFill/>
          </a:ln>
        </p:spPr>
      </p:pic>
      <p:pic>
        <p:nvPicPr>
          <p:cNvPr id="633" name="Google Shape;633;p58"/>
          <p:cNvPicPr preferRelativeResize="0"/>
          <p:nvPr/>
        </p:nvPicPr>
        <p:blipFill>
          <a:blip r:embed="rId4">
            <a:alphaModFix/>
          </a:blip>
          <a:stretch>
            <a:fillRect/>
          </a:stretch>
        </p:blipFill>
        <p:spPr>
          <a:xfrm>
            <a:off x="5796749" y="88300"/>
            <a:ext cx="2943025" cy="3996575"/>
          </a:xfrm>
          <a:prstGeom prst="rect">
            <a:avLst/>
          </a:prstGeom>
          <a:noFill/>
          <a:ln>
            <a:noFill/>
          </a:ln>
        </p:spPr>
      </p:pic>
      <p:pic>
        <p:nvPicPr>
          <p:cNvPr id="634" name="Google Shape;634;p58"/>
          <p:cNvPicPr preferRelativeResize="0"/>
          <p:nvPr/>
        </p:nvPicPr>
        <p:blipFill>
          <a:blip r:embed="rId5">
            <a:alphaModFix/>
          </a:blip>
          <a:stretch>
            <a:fillRect/>
          </a:stretch>
        </p:blipFill>
        <p:spPr>
          <a:xfrm>
            <a:off x="753050" y="3162225"/>
            <a:ext cx="5540175" cy="1169650"/>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8" name="Shape 638"/>
        <p:cNvGrpSpPr/>
        <p:nvPr/>
      </p:nvGrpSpPr>
      <p:grpSpPr>
        <a:xfrm>
          <a:off x="0" y="0"/>
          <a:ext cx="0" cy="0"/>
          <a:chOff x="0" y="0"/>
          <a:chExt cx="0" cy="0"/>
        </a:xfrm>
      </p:grpSpPr>
      <p:sp>
        <p:nvSpPr>
          <p:cNvPr id="639" name="Google Shape;639;p59"/>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2500">
                <a:solidFill>
                  <a:srgbClr val="FFFEFE"/>
                </a:solidFill>
                <a:latin typeface="Alfa Slab One"/>
                <a:ea typeface="Alfa Slab One"/>
                <a:cs typeface="Alfa Slab One"/>
                <a:sym typeface="Alfa Slab One"/>
              </a:rPr>
              <a:t>International Links - </a:t>
            </a:r>
            <a:r>
              <a:rPr lang="en" sz="2500">
                <a:solidFill>
                  <a:srgbClr val="FFFEFE"/>
                </a:solidFill>
                <a:latin typeface="Alfa Slab One"/>
                <a:ea typeface="Alfa Slab One"/>
                <a:cs typeface="Alfa Slab One"/>
                <a:sym typeface="Alfa Slab One"/>
              </a:rPr>
              <a:t>Erasmus+ GO GLOBAL Project</a:t>
            </a:r>
            <a:r>
              <a:rPr lang="en" sz="3300">
                <a:solidFill>
                  <a:srgbClr val="FFFEFE"/>
                </a:solidFill>
                <a:latin typeface="Alfa Slab One"/>
                <a:ea typeface="Alfa Slab One"/>
                <a:cs typeface="Alfa Slab One"/>
                <a:sym typeface="Alfa Slab One"/>
              </a:rPr>
              <a:t> </a:t>
            </a:r>
            <a:endParaRPr sz="3200">
              <a:solidFill>
                <a:srgbClr val="FFFEFE"/>
              </a:solidFill>
              <a:latin typeface="Alfa Slab One"/>
              <a:ea typeface="Alfa Slab One"/>
              <a:cs typeface="Alfa Slab One"/>
              <a:sym typeface="Alfa Slab One"/>
            </a:endParaRPr>
          </a:p>
        </p:txBody>
      </p:sp>
      <p:sp>
        <p:nvSpPr>
          <p:cNvPr id="640" name="Google Shape;640;p59"/>
          <p:cNvSpPr txBox="1"/>
          <p:nvPr/>
        </p:nvSpPr>
        <p:spPr>
          <a:xfrm>
            <a:off x="2117550" y="1491925"/>
            <a:ext cx="4668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pic>
        <p:nvPicPr>
          <p:cNvPr id="641" name="Google Shape;641;p59"/>
          <p:cNvPicPr preferRelativeResize="0"/>
          <p:nvPr/>
        </p:nvPicPr>
        <p:blipFill>
          <a:blip r:embed="rId3">
            <a:alphaModFix/>
          </a:blip>
          <a:stretch>
            <a:fillRect/>
          </a:stretch>
        </p:blipFill>
        <p:spPr>
          <a:xfrm>
            <a:off x="445297" y="48500"/>
            <a:ext cx="1229728" cy="692700"/>
          </a:xfrm>
          <a:prstGeom prst="rect">
            <a:avLst/>
          </a:prstGeom>
          <a:noFill/>
          <a:ln>
            <a:noFill/>
          </a:ln>
        </p:spPr>
      </p:pic>
      <p:sp>
        <p:nvSpPr>
          <p:cNvPr id="642" name="Google Shape;642;p59"/>
          <p:cNvSpPr txBox="1"/>
          <p:nvPr/>
        </p:nvSpPr>
        <p:spPr>
          <a:xfrm>
            <a:off x="2374175" y="168250"/>
            <a:ext cx="6602400" cy="692700"/>
          </a:xfrm>
          <a:prstGeom prst="rect">
            <a:avLst/>
          </a:prstGeom>
          <a:solidFill>
            <a:srgbClr val="0300FF">
              <a:alpha val="33710"/>
            </a:srgbClr>
          </a:solidFill>
          <a:ln cap="flat" cmpd="sng" w="28575">
            <a:solidFill>
              <a:srgbClr val="0000FF"/>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lang="en" sz="1000">
                <a:solidFill>
                  <a:schemeClr val="dk1"/>
                </a:solidFill>
                <a:latin typeface="Alfa Slab One"/>
                <a:ea typeface="Alfa Slab One"/>
                <a:cs typeface="Alfa Slab One"/>
                <a:sym typeface="Alfa Slab One"/>
              </a:rPr>
              <a:t>Think Global is a European Erasmus+ project, created to generate and share new knowledge collaboratively with stakeholders including: schools, universities and educational authorities, from 3 different countries with different schools systems and different school traditions.</a:t>
            </a:r>
            <a:endParaRPr sz="1000">
              <a:solidFill>
                <a:schemeClr val="dk1"/>
              </a:solidFill>
              <a:latin typeface="Alfa Slab One"/>
              <a:ea typeface="Alfa Slab One"/>
              <a:cs typeface="Alfa Slab One"/>
              <a:sym typeface="Alfa Slab One"/>
            </a:endParaRPr>
          </a:p>
        </p:txBody>
      </p:sp>
      <p:sp>
        <p:nvSpPr>
          <p:cNvPr id="643" name="Google Shape;643;p59"/>
          <p:cNvSpPr txBox="1"/>
          <p:nvPr/>
        </p:nvSpPr>
        <p:spPr>
          <a:xfrm>
            <a:off x="66525" y="993250"/>
            <a:ext cx="3590700" cy="2059500"/>
          </a:xfrm>
          <a:prstGeom prst="rect">
            <a:avLst/>
          </a:prstGeom>
          <a:solidFill>
            <a:srgbClr val="9900FF">
              <a:alpha val="33330"/>
            </a:srgbClr>
          </a:solidFill>
          <a:ln cap="flat" cmpd="sng" w="38100">
            <a:solidFill>
              <a:srgbClr val="9900FF"/>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lang="en" sz="900">
                <a:solidFill>
                  <a:schemeClr val="dk1"/>
                </a:solidFill>
                <a:latin typeface="Alfa Slab One"/>
                <a:ea typeface="Alfa Slab One"/>
                <a:cs typeface="Alfa Slab One"/>
                <a:sym typeface="Alfa Slab One"/>
              </a:rPr>
              <a:t>The partnership is formed by seven institutions from Belgium, Spain and Wales. </a:t>
            </a:r>
            <a:endParaRPr sz="900">
              <a:solidFill>
                <a:schemeClr val="dk1"/>
              </a:solidFill>
              <a:latin typeface="Alfa Slab One"/>
              <a:ea typeface="Alfa Slab One"/>
              <a:cs typeface="Alfa Slab One"/>
              <a:sym typeface="Alfa Slab One"/>
            </a:endParaRPr>
          </a:p>
          <a:p>
            <a:pPr indent="0" lvl="0" marL="0" rtl="0" algn="l">
              <a:lnSpc>
                <a:spcPct val="115000"/>
              </a:lnSpc>
              <a:spcBef>
                <a:spcPts val="1200"/>
              </a:spcBef>
              <a:spcAft>
                <a:spcPts val="0"/>
              </a:spcAft>
              <a:buNone/>
            </a:pPr>
            <a:r>
              <a:rPr lang="en" sz="900">
                <a:solidFill>
                  <a:schemeClr val="dk1"/>
                </a:solidFill>
                <a:latin typeface="Alfa Slab One"/>
                <a:ea typeface="Alfa Slab One"/>
                <a:cs typeface="Alfa Slab One"/>
                <a:sym typeface="Alfa Slab One"/>
              </a:rPr>
              <a:t>Education Inspectorates: Barcelona Inspectorate of Education and GO! Scholengroep Brussels.</a:t>
            </a:r>
            <a:endParaRPr sz="900">
              <a:solidFill>
                <a:schemeClr val="dk1"/>
              </a:solidFill>
              <a:latin typeface="Alfa Slab One"/>
              <a:ea typeface="Alfa Slab One"/>
              <a:cs typeface="Alfa Slab One"/>
              <a:sym typeface="Alfa Slab One"/>
            </a:endParaRPr>
          </a:p>
          <a:p>
            <a:pPr indent="0" lvl="0" marL="0" rtl="0" algn="l">
              <a:lnSpc>
                <a:spcPct val="115000"/>
              </a:lnSpc>
              <a:spcBef>
                <a:spcPts val="1200"/>
              </a:spcBef>
              <a:spcAft>
                <a:spcPts val="0"/>
              </a:spcAft>
              <a:buNone/>
            </a:pPr>
            <a:r>
              <a:rPr lang="en" sz="900">
                <a:solidFill>
                  <a:schemeClr val="dk1"/>
                </a:solidFill>
                <a:latin typeface="Alfa Slab One"/>
                <a:ea typeface="Alfa Slab One"/>
                <a:cs typeface="Alfa Slab One"/>
                <a:sym typeface="Alfa Slab One"/>
              </a:rPr>
              <a:t>Schools:  PDCS, Institut Viladomat (Spain); GO! atheneum Unescoschool Koekelberg (Belgium)</a:t>
            </a:r>
            <a:endParaRPr sz="900">
              <a:solidFill>
                <a:schemeClr val="dk1"/>
              </a:solidFill>
              <a:latin typeface="Alfa Slab One"/>
              <a:ea typeface="Alfa Slab One"/>
              <a:cs typeface="Alfa Slab One"/>
              <a:sym typeface="Alfa Slab One"/>
            </a:endParaRPr>
          </a:p>
          <a:p>
            <a:pPr indent="0" lvl="0" marL="0" rtl="0" algn="l">
              <a:lnSpc>
                <a:spcPct val="115000"/>
              </a:lnSpc>
              <a:spcBef>
                <a:spcPts val="1200"/>
              </a:spcBef>
              <a:spcAft>
                <a:spcPts val="0"/>
              </a:spcAft>
              <a:buNone/>
            </a:pPr>
            <a:r>
              <a:rPr lang="en" sz="900">
                <a:solidFill>
                  <a:schemeClr val="dk1"/>
                </a:solidFill>
                <a:latin typeface="Alfa Slab One"/>
                <a:ea typeface="Alfa Slab One"/>
                <a:cs typeface="Alfa Slab One"/>
                <a:sym typeface="Alfa Slab One"/>
              </a:rPr>
              <a:t>Universities: University of Wales Trinity Saint David and the Institute of Education Science at University of Barcelona (IPD-ICE).</a:t>
            </a:r>
            <a:endParaRPr sz="900">
              <a:solidFill>
                <a:schemeClr val="dk1"/>
              </a:solidFill>
              <a:latin typeface="Alfa Slab One"/>
              <a:ea typeface="Alfa Slab One"/>
              <a:cs typeface="Alfa Slab One"/>
              <a:sym typeface="Alfa Slab One"/>
            </a:endParaRPr>
          </a:p>
        </p:txBody>
      </p:sp>
      <p:sp>
        <p:nvSpPr>
          <p:cNvPr id="644" name="Google Shape;644;p59"/>
          <p:cNvSpPr txBox="1"/>
          <p:nvPr/>
        </p:nvSpPr>
        <p:spPr>
          <a:xfrm>
            <a:off x="3827975" y="860950"/>
            <a:ext cx="5148600" cy="2324100"/>
          </a:xfrm>
          <a:prstGeom prst="rect">
            <a:avLst/>
          </a:prstGeom>
          <a:noFill/>
          <a:ln>
            <a:noFill/>
          </a:ln>
        </p:spPr>
        <p:txBody>
          <a:bodyPr anchorCtr="0" anchor="t" bIns="91425" lIns="91425" spcFirstLastPara="1" rIns="91425" wrap="square" tIns="91425">
            <a:spAutoFit/>
          </a:bodyPr>
          <a:lstStyle/>
          <a:p>
            <a:pPr indent="0" lvl="0" marL="0" rtl="0" algn="l">
              <a:lnSpc>
                <a:spcPct val="100000"/>
              </a:lnSpc>
              <a:spcBef>
                <a:spcPts val="1200"/>
              </a:spcBef>
              <a:spcAft>
                <a:spcPts val="0"/>
              </a:spcAft>
              <a:buNone/>
            </a:pPr>
            <a:r>
              <a:rPr lang="en" sz="1000">
                <a:solidFill>
                  <a:schemeClr val="dk1"/>
                </a:solidFill>
                <a:latin typeface="Alfa Slab One"/>
                <a:ea typeface="Alfa Slab One"/>
                <a:cs typeface="Alfa Slab One"/>
                <a:sym typeface="Alfa Slab One"/>
              </a:rPr>
              <a:t>Key Impact:</a:t>
            </a:r>
            <a:endParaRPr sz="1000">
              <a:solidFill>
                <a:schemeClr val="dk1"/>
              </a:solidFill>
              <a:latin typeface="Alfa Slab One"/>
              <a:ea typeface="Alfa Slab One"/>
              <a:cs typeface="Alfa Slab One"/>
              <a:sym typeface="Alfa Slab One"/>
            </a:endParaRPr>
          </a:p>
          <a:p>
            <a:pPr indent="-292100" lvl="0" marL="457200" rtl="0" algn="l">
              <a:lnSpc>
                <a:spcPct val="100000"/>
              </a:lnSpc>
              <a:spcBef>
                <a:spcPts val="1200"/>
              </a:spcBef>
              <a:spcAft>
                <a:spcPts val="0"/>
              </a:spcAft>
              <a:buClr>
                <a:schemeClr val="dk1"/>
              </a:buClr>
              <a:buSzPts val="1000"/>
              <a:buFont typeface="Alfa Slab One"/>
              <a:buChar char="●"/>
            </a:pPr>
            <a:r>
              <a:rPr lang="en" sz="1000">
                <a:solidFill>
                  <a:schemeClr val="dk1"/>
                </a:solidFill>
                <a:latin typeface="Alfa Slab One"/>
                <a:ea typeface="Alfa Slab One"/>
                <a:cs typeface="Alfa Slab One"/>
                <a:sym typeface="Alfa Slab One"/>
              </a:rPr>
              <a:t>Students: They will improve their global competence through cross-curricular projects and they will participate in a short-term exchange. They will also participate in awareness activities (logo and audiovisual competitions).</a:t>
            </a:r>
            <a:endParaRPr sz="1000">
              <a:solidFill>
                <a:schemeClr val="dk1"/>
              </a:solidFill>
              <a:latin typeface="Alfa Slab One"/>
              <a:ea typeface="Alfa Slab One"/>
              <a:cs typeface="Alfa Slab One"/>
              <a:sym typeface="Alfa Slab One"/>
            </a:endParaRPr>
          </a:p>
          <a:p>
            <a:pPr indent="-292100" lvl="0" marL="457200" rtl="0" algn="l">
              <a:lnSpc>
                <a:spcPct val="115000"/>
              </a:lnSpc>
              <a:spcBef>
                <a:spcPts val="0"/>
              </a:spcBef>
              <a:spcAft>
                <a:spcPts val="0"/>
              </a:spcAft>
              <a:buClr>
                <a:schemeClr val="dk1"/>
              </a:buClr>
              <a:buSzPts val="1000"/>
              <a:buFont typeface="Alfa Slab One"/>
              <a:buChar char="●"/>
            </a:pPr>
            <a:r>
              <a:rPr lang="en" sz="1000">
                <a:solidFill>
                  <a:schemeClr val="dk1"/>
                </a:solidFill>
                <a:latin typeface="Alfa Slab One"/>
                <a:ea typeface="Alfa Slab One"/>
                <a:cs typeface="Alfa Slab One"/>
                <a:sym typeface="Alfa Slab One"/>
              </a:rPr>
              <a:t>Teachers and school leaders are the key to spread good school practices in schools, to implement global competence and to supply a bottom-up perspective.</a:t>
            </a:r>
            <a:endParaRPr sz="1000">
              <a:solidFill>
                <a:schemeClr val="dk1"/>
              </a:solidFill>
              <a:latin typeface="Alfa Slab One"/>
              <a:ea typeface="Alfa Slab One"/>
              <a:cs typeface="Alfa Slab One"/>
              <a:sym typeface="Alfa Slab One"/>
            </a:endParaRPr>
          </a:p>
          <a:p>
            <a:pPr indent="-292100" lvl="0" marL="457200" rtl="0" algn="l">
              <a:lnSpc>
                <a:spcPct val="115000"/>
              </a:lnSpc>
              <a:spcBef>
                <a:spcPts val="0"/>
              </a:spcBef>
              <a:spcAft>
                <a:spcPts val="0"/>
              </a:spcAft>
              <a:buClr>
                <a:schemeClr val="dk1"/>
              </a:buClr>
              <a:buSzPts val="1000"/>
              <a:buFont typeface="Alfa Slab One"/>
              <a:buChar char="●"/>
            </a:pPr>
            <a:r>
              <a:rPr lang="en" sz="1000">
                <a:solidFill>
                  <a:schemeClr val="dk1"/>
                </a:solidFill>
                <a:latin typeface="Alfa Slab One"/>
                <a:ea typeface="Alfa Slab One"/>
                <a:cs typeface="Alfa Slab One"/>
                <a:sym typeface="Alfa Slab One"/>
              </a:rPr>
              <a:t>University researchers will provide the theoretical knowledge of the topic and advice on professional development.</a:t>
            </a:r>
            <a:endParaRPr sz="1000">
              <a:solidFill>
                <a:schemeClr val="dk1"/>
              </a:solidFill>
              <a:latin typeface="Alfa Slab One"/>
              <a:ea typeface="Alfa Slab One"/>
              <a:cs typeface="Alfa Slab One"/>
              <a:sym typeface="Alfa Slab One"/>
            </a:endParaRPr>
          </a:p>
          <a:p>
            <a:pPr indent="-292100" lvl="0" marL="457200" rtl="0" algn="l">
              <a:lnSpc>
                <a:spcPct val="115000"/>
              </a:lnSpc>
              <a:spcBef>
                <a:spcPts val="0"/>
              </a:spcBef>
              <a:spcAft>
                <a:spcPts val="0"/>
              </a:spcAft>
              <a:buClr>
                <a:schemeClr val="dk1"/>
              </a:buClr>
              <a:buSzPts val="1000"/>
              <a:buFont typeface="Alfa Slab One"/>
              <a:buChar char="●"/>
            </a:pPr>
            <a:r>
              <a:rPr lang="en" sz="1000">
                <a:solidFill>
                  <a:schemeClr val="dk1"/>
                </a:solidFill>
                <a:latin typeface="Alfa Slab One"/>
                <a:ea typeface="Alfa Slab One"/>
                <a:cs typeface="Alfa Slab One"/>
                <a:sym typeface="Alfa Slab One"/>
              </a:rPr>
              <a:t>Educational authorities staff will enhance policies on global competence in the schools within their area of influence.</a:t>
            </a:r>
            <a:endParaRPr sz="1000">
              <a:solidFill>
                <a:schemeClr val="dk1"/>
              </a:solidFill>
              <a:latin typeface="Alfa Slab One"/>
              <a:ea typeface="Alfa Slab One"/>
              <a:cs typeface="Alfa Slab One"/>
              <a:sym typeface="Alfa Slab One"/>
            </a:endParaRPr>
          </a:p>
        </p:txBody>
      </p:sp>
      <p:pic>
        <p:nvPicPr>
          <p:cNvPr id="645" name="Google Shape;645;p59"/>
          <p:cNvPicPr preferRelativeResize="0"/>
          <p:nvPr/>
        </p:nvPicPr>
        <p:blipFill>
          <a:blip r:embed="rId4">
            <a:alphaModFix/>
          </a:blip>
          <a:stretch>
            <a:fillRect/>
          </a:stretch>
        </p:blipFill>
        <p:spPr>
          <a:xfrm>
            <a:off x="114225" y="3245663"/>
            <a:ext cx="821714" cy="1070575"/>
          </a:xfrm>
          <a:prstGeom prst="rect">
            <a:avLst/>
          </a:prstGeom>
          <a:noFill/>
          <a:ln>
            <a:noFill/>
          </a:ln>
        </p:spPr>
      </p:pic>
      <p:sp>
        <p:nvSpPr>
          <p:cNvPr id="646" name="Google Shape;646;p59"/>
          <p:cNvSpPr txBox="1"/>
          <p:nvPr/>
        </p:nvSpPr>
        <p:spPr>
          <a:xfrm>
            <a:off x="4086700" y="3146750"/>
            <a:ext cx="4978500" cy="1046700"/>
          </a:xfrm>
          <a:prstGeom prst="rect">
            <a:avLst/>
          </a:prstGeom>
          <a:solidFill>
            <a:schemeClr val="accent1"/>
          </a:solidFill>
          <a:ln cap="flat" cmpd="sng" w="38100">
            <a:solidFill>
              <a:srgbClr val="00FF00"/>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800">
                <a:solidFill>
                  <a:schemeClr val="dk1"/>
                </a:solidFill>
                <a:latin typeface="Alfa Slab One"/>
                <a:ea typeface="Alfa Slab One"/>
                <a:cs typeface="Alfa Slab One"/>
                <a:sym typeface="Alfa Slab One"/>
              </a:rPr>
              <a:t>The partnership is formed by seven institutions from Belgium, Spain and Wales. </a:t>
            </a:r>
            <a:endParaRPr sz="800">
              <a:solidFill>
                <a:schemeClr val="dk1"/>
              </a:solidFill>
              <a:latin typeface="Alfa Slab One"/>
              <a:ea typeface="Alfa Slab One"/>
              <a:cs typeface="Alfa Slab One"/>
              <a:sym typeface="Alfa Slab One"/>
            </a:endParaRPr>
          </a:p>
          <a:p>
            <a:pPr indent="-279400" lvl="0" marL="457200" rtl="0" algn="l">
              <a:lnSpc>
                <a:spcPct val="100000"/>
              </a:lnSpc>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Education Inspectorates: Barcelona Inspectorate of Education and GO! Scholengroep Brussels.</a:t>
            </a:r>
            <a:endParaRPr sz="800">
              <a:solidFill>
                <a:schemeClr val="dk1"/>
              </a:solidFill>
              <a:latin typeface="Alfa Slab One"/>
              <a:ea typeface="Alfa Slab One"/>
              <a:cs typeface="Alfa Slab One"/>
              <a:sym typeface="Alfa Slab One"/>
            </a:endParaRPr>
          </a:p>
          <a:p>
            <a:pPr indent="-279400" lvl="0" marL="457200" rtl="0" algn="l">
              <a:lnSpc>
                <a:spcPct val="100000"/>
              </a:lnSpc>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Schools:  PDCS, Institut Viladomat (Spain); GO! atheneum Unescoschool Koekelberg (Belgium)</a:t>
            </a:r>
            <a:endParaRPr sz="800">
              <a:solidFill>
                <a:schemeClr val="dk1"/>
              </a:solidFill>
              <a:latin typeface="Alfa Slab One"/>
              <a:ea typeface="Alfa Slab One"/>
              <a:cs typeface="Alfa Slab One"/>
              <a:sym typeface="Alfa Slab One"/>
            </a:endParaRPr>
          </a:p>
          <a:p>
            <a:pPr indent="-279400" lvl="0" marL="457200" rtl="0" algn="l">
              <a:lnSpc>
                <a:spcPct val="100000"/>
              </a:lnSpc>
              <a:spcBef>
                <a:spcPts val="0"/>
              </a:spcBef>
              <a:spcAft>
                <a:spcPts val="0"/>
              </a:spcAft>
              <a:buClr>
                <a:schemeClr val="dk1"/>
              </a:buClr>
              <a:buSzPts val="800"/>
              <a:buFont typeface="Alfa Slab One"/>
              <a:buChar char="●"/>
            </a:pPr>
            <a:r>
              <a:rPr lang="en" sz="800">
                <a:solidFill>
                  <a:schemeClr val="dk1"/>
                </a:solidFill>
                <a:latin typeface="Alfa Slab One"/>
                <a:ea typeface="Alfa Slab One"/>
                <a:cs typeface="Alfa Slab One"/>
                <a:sym typeface="Alfa Slab One"/>
              </a:rPr>
              <a:t>Universities: University of Wales Trinity Saint David and the Institute of Education Science at University of Barcelona (IPD-ICE).</a:t>
            </a:r>
            <a:endParaRPr sz="800">
              <a:solidFill>
                <a:schemeClr val="dk1"/>
              </a:solidFill>
              <a:latin typeface="Alfa Slab One"/>
              <a:ea typeface="Alfa Slab One"/>
              <a:cs typeface="Alfa Slab One"/>
              <a:sym typeface="Alfa Slab One"/>
            </a:endParaRPr>
          </a:p>
        </p:txBody>
      </p:sp>
      <p:pic>
        <p:nvPicPr>
          <p:cNvPr id="647" name="Google Shape;647;p59"/>
          <p:cNvPicPr preferRelativeResize="0"/>
          <p:nvPr/>
        </p:nvPicPr>
        <p:blipFill>
          <a:blip r:embed="rId5">
            <a:alphaModFix/>
          </a:blip>
          <a:stretch>
            <a:fillRect/>
          </a:stretch>
        </p:blipFill>
        <p:spPr>
          <a:xfrm>
            <a:off x="1031225" y="3245675"/>
            <a:ext cx="821725" cy="1070551"/>
          </a:xfrm>
          <a:prstGeom prst="rect">
            <a:avLst/>
          </a:prstGeom>
          <a:noFill/>
          <a:ln>
            <a:noFill/>
          </a:ln>
        </p:spPr>
      </p:pic>
      <p:sp>
        <p:nvSpPr>
          <p:cNvPr id="648" name="Google Shape;648;p59"/>
          <p:cNvSpPr txBox="1"/>
          <p:nvPr/>
        </p:nvSpPr>
        <p:spPr>
          <a:xfrm>
            <a:off x="0" y="657725"/>
            <a:ext cx="82398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1200" u="sng">
                <a:solidFill>
                  <a:schemeClr val="hlink"/>
                </a:solidFill>
                <a:latin typeface="Calibri"/>
                <a:ea typeface="Calibri"/>
                <a:cs typeface="Calibri"/>
                <a:sym typeface="Calibri"/>
                <a:hlinkClick r:id="rId6"/>
              </a:rPr>
              <a:t>https://blocs.xtec.cat/thinkglobal/</a:t>
            </a:r>
            <a:endParaRPr sz="1200" u="sng">
              <a:solidFill>
                <a:schemeClr val="hlink"/>
              </a:solidFill>
              <a:latin typeface="Calibri"/>
              <a:ea typeface="Calibri"/>
              <a:cs typeface="Calibri"/>
              <a:sym typeface="Calibri"/>
            </a:endParaRPr>
          </a:p>
        </p:txBody>
      </p:sp>
      <p:pic>
        <p:nvPicPr>
          <p:cNvPr id="649" name="Google Shape;649;p59"/>
          <p:cNvPicPr preferRelativeResize="0"/>
          <p:nvPr/>
        </p:nvPicPr>
        <p:blipFill>
          <a:blip r:embed="rId7">
            <a:alphaModFix/>
          </a:blip>
          <a:stretch>
            <a:fillRect/>
          </a:stretch>
        </p:blipFill>
        <p:spPr>
          <a:xfrm>
            <a:off x="1903600" y="3146749"/>
            <a:ext cx="821725" cy="615505"/>
          </a:xfrm>
          <a:prstGeom prst="rect">
            <a:avLst/>
          </a:prstGeom>
          <a:noFill/>
          <a:ln>
            <a:noFill/>
          </a:ln>
        </p:spPr>
      </p:pic>
      <p:pic>
        <p:nvPicPr>
          <p:cNvPr id="650" name="Google Shape;650;p59"/>
          <p:cNvPicPr preferRelativeResize="0"/>
          <p:nvPr/>
        </p:nvPicPr>
        <p:blipFill>
          <a:blip r:embed="rId8">
            <a:alphaModFix/>
          </a:blip>
          <a:stretch>
            <a:fillRect/>
          </a:stretch>
        </p:blipFill>
        <p:spPr>
          <a:xfrm>
            <a:off x="2617001" y="3641900"/>
            <a:ext cx="821725" cy="615511"/>
          </a:xfrm>
          <a:prstGeom prst="rect">
            <a:avLst/>
          </a:prstGeom>
          <a:noFill/>
          <a:ln>
            <a:noFill/>
          </a:ln>
        </p:spPr>
      </p:pic>
      <p:pic>
        <p:nvPicPr>
          <p:cNvPr id="651" name="Google Shape;651;p59"/>
          <p:cNvPicPr preferRelativeResize="0"/>
          <p:nvPr/>
        </p:nvPicPr>
        <p:blipFill>
          <a:blip r:embed="rId9">
            <a:alphaModFix/>
          </a:blip>
          <a:stretch>
            <a:fillRect/>
          </a:stretch>
        </p:blipFill>
        <p:spPr>
          <a:xfrm>
            <a:off x="3515140" y="3219940"/>
            <a:ext cx="627525" cy="837300"/>
          </a:xfrm>
          <a:prstGeom prst="rect">
            <a:avLst/>
          </a:prstGeom>
          <a:noFill/>
          <a:ln>
            <a:noFill/>
          </a:ln>
        </p:spPr>
      </p:pic>
      <p:pic>
        <p:nvPicPr>
          <p:cNvPr id="652" name="Google Shape;652;p59"/>
          <p:cNvPicPr preferRelativeResize="0"/>
          <p:nvPr/>
        </p:nvPicPr>
        <p:blipFill>
          <a:blip r:embed="rId10">
            <a:alphaModFix/>
          </a:blip>
          <a:stretch>
            <a:fillRect/>
          </a:stretch>
        </p:blipFill>
        <p:spPr>
          <a:xfrm>
            <a:off x="3337225" y="1248038"/>
            <a:ext cx="627524" cy="887974"/>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6" name="Shape 656"/>
        <p:cNvGrpSpPr/>
        <p:nvPr/>
      </p:nvGrpSpPr>
      <p:grpSpPr>
        <a:xfrm>
          <a:off x="0" y="0"/>
          <a:ext cx="0" cy="0"/>
          <a:chOff x="0" y="0"/>
          <a:chExt cx="0" cy="0"/>
        </a:xfrm>
      </p:grpSpPr>
      <p:sp>
        <p:nvSpPr>
          <p:cNvPr id="657" name="Google Shape;657;p60"/>
          <p:cNvSpPr txBox="1"/>
          <p:nvPr/>
        </p:nvSpPr>
        <p:spPr>
          <a:xfrm>
            <a:off x="102650" y="31988"/>
            <a:ext cx="3266400" cy="1490400"/>
          </a:xfrm>
          <a:prstGeom prst="rect">
            <a:avLst/>
          </a:prstGeom>
          <a:gradFill>
            <a:gsLst>
              <a:gs pos="0">
                <a:schemeClr val="lt1"/>
              </a:gs>
              <a:gs pos="42000">
                <a:schemeClr val="lt1"/>
              </a:gs>
              <a:gs pos="100000">
                <a:srgbClr val="00FFFF"/>
              </a:gs>
            </a:gsLst>
            <a:lin ang="5400012" scaled="0"/>
          </a:gra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200">
                <a:solidFill>
                  <a:schemeClr val="dk2"/>
                </a:solidFill>
                <a:latin typeface="Century Gothic"/>
                <a:ea typeface="Century Gothic"/>
                <a:cs typeface="Century Gothic"/>
                <a:sym typeface="Century Gothic"/>
              </a:rPr>
              <a:t>Taith Project</a:t>
            </a:r>
            <a:endParaRPr b="1" sz="2200">
              <a:solidFill>
                <a:schemeClr val="dk2"/>
              </a:solidFill>
              <a:latin typeface="Century Gothic"/>
              <a:ea typeface="Century Gothic"/>
              <a:cs typeface="Century Gothic"/>
              <a:sym typeface="Century Gothic"/>
            </a:endParaRPr>
          </a:p>
          <a:p>
            <a:pPr indent="0" lvl="0" marL="0" rtl="0" algn="ctr">
              <a:spcBef>
                <a:spcPts val="0"/>
              </a:spcBef>
              <a:spcAft>
                <a:spcPts val="0"/>
              </a:spcAft>
              <a:buNone/>
            </a:pPr>
            <a:r>
              <a:rPr b="1" lang="en" sz="2200">
                <a:solidFill>
                  <a:schemeClr val="dk2"/>
                </a:solidFill>
                <a:latin typeface="Century Gothic"/>
                <a:ea typeface="Century Gothic"/>
                <a:cs typeface="Century Gothic"/>
                <a:sym typeface="Century Gothic"/>
              </a:rPr>
              <a:t>Community Focused Schools </a:t>
            </a:r>
            <a:endParaRPr b="1" sz="2200">
              <a:solidFill>
                <a:schemeClr val="dk2"/>
              </a:solidFill>
              <a:latin typeface="Century Gothic"/>
              <a:ea typeface="Century Gothic"/>
              <a:cs typeface="Century Gothic"/>
              <a:sym typeface="Century Gothic"/>
            </a:endParaRPr>
          </a:p>
          <a:p>
            <a:pPr indent="0" lvl="0" marL="0" rtl="0" algn="ctr">
              <a:spcBef>
                <a:spcPts val="0"/>
              </a:spcBef>
              <a:spcAft>
                <a:spcPts val="0"/>
              </a:spcAft>
              <a:buNone/>
            </a:pPr>
            <a:r>
              <a:rPr b="1" lang="en" sz="2200">
                <a:solidFill>
                  <a:schemeClr val="dk2"/>
                </a:solidFill>
                <a:latin typeface="Century Gothic"/>
                <a:ea typeface="Century Gothic"/>
                <a:cs typeface="Century Gothic"/>
                <a:sym typeface="Century Gothic"/>
              </a:rPr>
              <a:t>2023/24</a:t>
            </a:r>
            <a:endParaRPr b="1" sz="2200">
              <a:solidFill>
                <a:schemeClr val="dk2"/>
              </a:solidFill>
              <a:latin typeface="Century Gothic"/>
              <a:ea typeface="Century Gothic"/>
              <a:cs typeface="Century Gothic"/>
              <a:sym typeface="Century Gothic"/>
            </a:endParaRPr>
          </a:p>
        </p:txBody>
      </p:sp>
      <p:sp>
        <p:nvSpPr>
          <p:cNvPr id="658" name="Google Shape;658;p60"/>
          <p:cNvSpPr txBox="1"/>
          <p:nvPr/>
        </p:nvSpPr>
        <p:spPr>
          <a:xfrm>
            <a:off x="102650" y="2979725"/>
            <a:ext cx="5716500" cy="1304700"/>
          </a:xfrm>
          <a:prstGeom prst="rect">
            <a:avLst/>
          </a:prstGeom>
          <a:gradFill>
            <a:gsLst>
              <a:gs pos="0">
                <a:schemeClr val="lt1"/>
              </a:gs>
              <a:gs pos="42000">
                <a:schemeClr val="lt1"/>
              </a:gs>
              <a:gs pos="100000">
                <a:srgbClr val="00FFFF"/>
              </a:gs>
            </a:gsLst>
            <a:lin ang="5400012" scaled="0"/>
          </a:gra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a:solidFill>
                  <a:schemeClr val="dk2"/>
                </a:solidFill>
                <a:latin typeface="Century Gothic"/>
                <a:ea typeface="Century Gothic"/>
                <a:cs typeface="Century Gothic"/>
                <a:sym typeface="Century Gothic"/>
              </a:rPr>
              <a:t>What did we learn from Florida?</a:t>
            </a:r>
            <a:endParaRPr b="1">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lang="en" sz="1100">
                <a:solidFill>
                  <a:schemeClr val="dk2"/>
                </a:solidFill>
                <a:latin typeface="Century Gothic"/>
                <a:ea typeface="Century Gothic"/>
                <a:cs typeface="Century Gothic"/>
                <a:sym typeface="Century Gothic"/>
              </a:rPr>
              <a:t>Multi agency / partner led </a:t>
            </a:r>
            <a:endParaRPr sz="11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1100">
                <a:solidFill>
                  <a:schemeClr val="dk2"/>
                </a:solidFill>
                <a:latin typeface="Century Gothic"/>
                <a:ea typeface="Century Gothic"/>
                <a:cs typeface="Century Gothic"/>
                <a:sym typeface="Century Gothic"/>
              </a:rPr>
              <a:t>Disadvantaged learners identified and targeted with support</a:t>
            </a:r>
            <a:endParaRPr sz="11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1100">
                <a:solidFill>
                  <a:schemeClr val="dk2"/>
                </a:solidFill>
                <a:latin typeface="Century Gothic"/>
                <a:ea typeface="Century Gothic"/>
                <a:cs typeface="Century Gothic"/>
                <a:sym typeface="Century Gothic"/>
              </a:rPr>
              <a:t>Community at the heart of everything</a:t>
            </a:r>
            <a:endParaRPr sz="11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1100">
                <a:solidFill>
                  <a:schemeClr val="dk2"/>
                </a:solidFill>
                <a:latin typeface="Century Gothic"/>
                <a:ea typeface="Century Gothic"/>
                <a:cs typeface="Century Gothic"/>
                <a:sym typeface="Century Gothic"/>
              </a:rPr>
              <a:t>Huge levels of poverty with a reliance on school for support</a:t>
            </a:r>
            <a:endParaRPr sz="11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lang="en" sz="1100">
                <a:solidFill>
                  <a:schemeClr val="dk2"/>
                </a:solidFill>
                <a:latin typeface="Century Gothic"/>
                <a:ea typeface="Century Gothic"/>
                <a:cs typeface="Century Gothic"/>
                <a:sym typeface="Century Gothic"/>
              </a:rPr>
              <a:t>Finance from outside sources </a:t>
            </a:r>
            <a:endParaRPr sz="11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1100">
                <a:solidFill>
                  <a:schemeClr val="dk2"/>
                </a:solidFill>
                <a:latin typeface="Century Gothic"/>
                <a:ea typeface="Century Gothic"/>
                <a:cs typeface="Century Gothic"/>
                <a:sym typeface="Century Gothic"/>
              </a:rPr>
              <a:t>The governance of community schools </a:t>
            </a:r>
            <a:endParaRPr sz="11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t/>
            </a:r>
            <a:endParaRPr sz="1100">
              <a:solidFill>
                <a:schemeClr val="dk2"/>
              </a:solidFill>
              <a:latin typeface="Century Gothic"/>
              <a:ea typeface="Century Gothic"/>
              <a:cs typeface="Century Gothic"/>
              <a:sym typeface="Century Gothic"/>
            </a:endParaRPr>
          </a:p>
          <a:p>
            <a:pPr indent="0" lvl="0" marL="914400" rtl="0" algn="ctr">
              <a:spcBef>
                <a:spcPts val="0"/>
              </a:spcBef>
              <a:spcAft>
                <a:spcPts val="0"/>
              </a:spcAft>
              <a:buNone/>
            </a:pPr>
            <a:r>
              <a:t/>
            </a:r>
            <a:endParaRPr b="1" sz="1100">
              <a:solidFill>
                <a:schemeClr val="dk2"/>
              </a:solidFill>
              <a:latin typeface="Century Gothic"/>
              <a:ea typeface="Century Gothic"/>
              <a:cs typeface="Century Gothic"/>
              <a:sym typeface="Century Gothic"/>
            </a:endParaRPr>
          </a:p>
          <a:p>
            <a:pPr indent="0" lvl="0" marL="0" rtl="0" algn="ctr">
              <a:spcBef>
                <a:spcPts val="0"/>
              </a:spcBef>
              <a:spcAft>
                <a:spcPts val="0"/>
              </a:spcAft>
              <a:buNone/>
            </a:pPr>
            <a:r>
              <a:t/>
            </a:r>
            <a:endParaRPr b="1">
              <a:solidFill>
                <a:schemeClr val="dk2"/>
              </a:solidFill>
              <a:latin typeface="Century Gothic"/>
              <a:ea typeface="Century Gothic"/>
              <a:cs typeface="Century Gothic"/>
              <a:sym typeface="Century Gothic"/>
            </a:endParaRPr>
          </a:p>
          <a:p>
            <a:pPr indent="0" lvl="0" marL="0" rtl="0" algn="ctr">
              <a:spcBef>
                <a:spcPts val="0"/>
              </a:spcBef>
              <a:spcAft>
                <a:spcPts val="0"/>
              </a:spcAft>
              <a:buNone/>
            </a:pPr>
            <a:r>
              <a:t/>
            </a:r>
            <a:endParaRPr b="1">
              <a:solidFill>
                <a:schemeClr val="dk2"/>
              </a:solidFill>
              <a:latin typeface="Century Gothic"/>
              <a:ea typeface="Century Gothic"/>
              <a:cs typeface="Century Gothic"/>
              <a:sym typeface="Century Gothic"/>
            </a:endParaRPr>
          </a:p>
        </p:txBody>
      </p:sp>
      <p:pic>
        <p:nvPicPr>
          <p:cNvPr id="659" name="Google Shape;659;p60"/>
          <p:cNvPicPr preferRelativeResize="0"/>
          <p:nvPr/>
        </p:nvPicPr>
        <p:blipFill>
          <a:blip r:embed="rId3">
            <a:alphaModFix/>
          </a:blip>
          <a:stretch>
            <a:fillRect/>
          </a:stretch>
        </p:blipFill>
        <p:spPr>
          <a:xfrm>
            <a:off x="1202791" y="1605863"/>
            <a:ext cx="961074" cy="1281424"/>
          </a:xfrm>
          <a:prstGeom prst="rect">
            <a:avLst/>
          </a:prstGeom>
          <a:noFill/>
          <a:ln cap="flat" cmpd="sng" w="9525">
            <a:solidFill>
              <a:schemeClr val="dk1"/>
            </a:solidFill>
            <a:prstDash val="solid"/>
            <a:round/>
            <a:headEnd len="sm" w="sm" type="none"/>
            <a:tailEnd len="sm" w="sm" type="none"/>
          </a:ln>
        </p:spPr>
      </p:pic>
      <p:pic>
        <p:nvPicPr>
          <p:cNvPr id="660" name="Google Shape;660;p60"/>
          <p:cNvPicPr preferRelativeResize="0"/>
          <p:nvPr/>
        </p:nvPicPr>
        <p:blipFill>
          <a:blip r:embed="rId4">
            <a:alphaModFix/>
          </a:blip>
          <a:stretch>
            <a:fillRect/>
          </a:stretch>
        </p:blipFill>
        <p:spPr>
          <a:xfrm>
            <a:off x="2302940" y="1594163"/>
            <a:ext cx="961074" cy="1281424"/>
          </a:xfrm>
          <a:prstGeom prst="rect">
            <a:avLst/>
          </a:prstGeom>
          <a:noFill/>
          <a:ln cap="flat" cmpd="sng" w="9525">
            <a:solidFill>
              <a:schemeClr val="dk1"/>
            </a:solidFill>
            <a:prstDash val="solid"/>
            <a:round/>
            <a:headEnd len="sm" w="sm" type="none"/>
            <a:tailEnd len="sm" w="sm" type="none"/>
          </a:ln>
        </p:spPr>
      </p:pic>
      <p:pic>
        <p:nvPicPr>
          <p:cNvPr id="661" name="Google Shape;661;p60"/>
          <p:cNvPicPr preferRelativeResize="0"/>
          <p:nvPr/>
        </p:nvPicPr>
        <p:blipFill>
          <a:blip r:embed="rId5">
            <a:alphaModFix/>
          </a:blip>
          <a:stretch>
            <a:fillRect/>
          </a:stretch>
        </p:blipFill>
        <p:spPr>
          <a:xfrm>
            <a:off x="102654" y="1605875"/>
            <a:ext cx="961074" cy="1281400"/>
          </a:xfrm>
          <a:prstGeom prst="rect">
            <a:avLst/>
          </a:prstGeom>
          <a:noFill/>
          <a:ln cap="flat" cmpd="sng" w="9525">
            <a:solidFill>
              <a:schemeClr val="dk1"/>
            </a:solidFill>
            <a:prstDash val="solid"/>
            <a:round/>
            <a:headEnd len="sm" w="sm" type="none"/>
            <a:tailEnd len="sm" w="sm" type="none"/>
          </a:ln>
        </p:spPr>
      </p:pic>
      <p:pic>
        <p:nvPicPr>
          <p:cNvPr id="662" name="Google Shape;662;p60"/>
          <p:cNvPicPr preferRelativeResize="0"/>
          <p:nvPr/>
        </p:nvPicPr>
        <p:blipFill>
          <a:blip r:embed="rId6">
            <a:alphaModFix/>
          </a:blip>
          <a:stretch>
            <a:fillRect/>
          </a:stretch>
        </p:blipFill>
        <p:spPr>
          <a:xfrm>
            <a:off x="3403100" y="1582483"/>
            <a:ext cx="978601" cy="1304791"/>
          </a:xfrm>
          <a:prstGeom prst="rect">
            <a:avLst/>
          </a:prstGeom>
          <a:noFill/>
          <a:ln cap="flat" cmpd="sng" w="9525">
            <a:solidFill>
              <a:schemeClr val="dk1"/>
            </a:solidFill>
            <a:prstDash val="solid"/>
            <a:round/>
            <a:headEnd len="sm" w="sm" type="none"/>
            <a:tailEnd len="sm" w="sm" type="none"/>
          </a:ln>
        </p:spPr>
      </p:pic>
      <p:pic>
        <p:nvPicPr>
          <p:cNvPr id="663" name="Google Shape;663;p60"/>
          <p:cNvPicPr preferRelativeResize="0"/>
          <p:nvPr/>
        </p:nvPicPr>
        <p:blipFill rotWithShape="1">
          <a:blip r:embed="rId7">
            <a:alphaModFix/>
          </a:blip>
          <a:srcRect b="11990" l="0" r="0" t="26490"/>
          <a:stretch/>
        </p:blipFill>
        <p:spPr>
          <a:xfrm>
            <a:off x="3574325" y="55663"/>
            <a:ext cx="2184000" cy="1443081"/>
          </a:xfrm>
          <a:prstGeom prst="rect">
            <a:avLst/>
          </a:prstGeom>
          <a:noFill/>
          <a:ln cap="flat" cmpd="sng" w="9525">
            <a:solidFill>
              <a:schemeClr val="dk1"/>
            </a:solidFill>
            <a:prstDash val="solid"/>
            <a:round/>
            <a:headEnd len="sm" w="sm" type="none"/>
            <a:tailEnd len="sm" w="sm" type="none"/>
          </a:ln>
        </p:spPr>
      </p:pic>
      <p:sp>
        <p:nvSpPr>
          <p:cNvPr id="664" name="Google Shape;664;p60"/>
          <p:cNvSpPr txBox="1"/>
          <p:nvPr/>
        </p:nvSpPr>
        <p:spPr>
          <a:xfrm>
            <a:off x="6028700" y="55675"/>
            <a:ext cx="2436600" cy="3801000"/>
          </a:xfrm>
          <a:prstGeom prst="rect">
            <a:avLst/>
          </a:prstGeom>
          <a:gradFill>
            <a:gsLst>
              <a:gs pos="0">
                <a:schemeClr val="lt1"/>
              </a:gs>
              <a:gs pos="42000">
                <a:schemeClr val="lt1"/>
              </a:gs>
              <a:gs pos="100000">
                <a:srgbClr val="00FFFF"/>
              </a:gs>
            </a:gsLst>
            <a:lin ang="5400012" scaled="0"/>
          </a:gradFill>
          <a:ln>
            <a:noFill/>
          </a:ln>
        </p:spPr>
        <p:txBody>
          <a:bodyPr anchorCtr="0" anchor="t"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b="1" lang="en">
                <a:solidFill>
                  <a:schemeClr val="dk2"/>
                </a:solidFill>
                <a:latin typeface="Century Gothic"/>
                <a:ea typeface="Century Gothic"/>
                <a:cs typeface="Century Gothic"/>
                <a:sym typeface="Century Gothic"/>
              </a:rPr>
              <a:t>Florida - November 23</a:t>
            </a:r>
            <a:endParaRPr b="1" sz="1100">
              <a:solidFill>
                <a:schemeClr val="dk2"/>
              </a:solidFill>
              <a:latin typeface="Century Gothic"/>
              <a:ea typeface="Century Gothic"/>
              <a:cs typeface="Century Gothic"/>
              <a:sym typeface="Century Gothic"/>
            </a:endParaRPr>
          </a:p>
          <a:p>
            <a:pPr indent="0" lvl="0" marL="0" rtl="0" algn="ctr">
              <a:spcBef>
                <a:spcPts val="0"/>
              </a:spcBef>
              <a:spcAft>
                <a:spcPts val="0"/>
              </a:spcAft>
              <a:buNone/>
            </a:pPr>
            <a:r>
              <a:rPr b="1" lang="en" sz="1100">
                <a:solidFill>
                  <a:schemeClr val="dk2"/>
                </a:solidFill>
                <a:latin typeface="Century Gothic"/>
                <a:ea typeface="Century Gothic"/>
                <a:cs typeface="Century Gothic"/>
                <a:sym typeface="Century Gothic"/>
              </a:rPr>
              <a:t>Community Schools in Florida</a:t>
            </a:r>
            <a:endParaRPr b="1" sz="1100">
              <a:solidFill>
                <a:schemeClr val="dk2"/>
              </a:solidFill>
              <a:latin typeface="Century Gothic"/>
              <a:ea typeface="Century Gothic"/>
              <a:cs typeface="Century Gothic"/>
              <a:sym typeface="Century Gothic"/>
            </a:endParaRPr>
          </a:p>
          <a:p>
            <a:pPr indent="0" lvl="0" marL="0" rtl="0" algn="ctr">
              <a:spcBef>
                <a:spcPts val="0"/>
              </a:spcBef>
              <a:spcAft>
                <a:spcPts val="0"/>
              </a:spcAft>
              <a:buNone/>
            </a:pPr>
            <a:r>
              <a:rPr b="1" lang="en" sz="1100">
                <a:solidFill>
                  <a:schemeClr val="dk2"/>
                </a:solidFill>
                <a:latin typeface="Century Gothic"/>
                <a:ea typeface="Century Gothic"/>
                <a:cs typeface="Century Gothic"/>
                <a:sym typeface="Century Gothic"/>
              </a:rPr>
              <a:t>The model</a:t>
            </a:r>
            <a:endParaRPr b="1" sz="11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b="1" lang="en" sz="900">
                <a:solidFill>
                  <a:schemeClr val="dk2"/>
                </a:solidFill>
                <a:latin typeface="Century Gothic"/>
                <a:ea typeface="Century Gothic"/>
                <a:cs typeface="Century Gothic"/>
                <a:sym typeface="Century Gothic"/>
              </a:rPr>
              <a:t>4 Partners</a:t>
            </a:r>
            <a:endParaRPr b="1"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-School</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-University</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-Non-profit organisation</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-Medical organisation</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t/>
            </a:r>
            <a:endParaRPr b="1"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b="1" lang="en" sz="900">
                <a:solidFill>
                  <a:schemeClr val="dk2"/>
                </a:solidFill>
                <a:latin typeface="Century Gothic"/>
                <a:ea typeface="Century Gothic"/>
                <a:cs typeface="Century Gothic"/>
                <a:sym typeface="Century Gothic"/>
              </a:rPr>
              <a:t>4 Pillars </a:t>
            </a:r>
            <a:endParaRPr b="1"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-Integrated student support</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-FACE</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-Enriched learning</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rPr lang="en" sz="900">
                <a:solidFill>
                  <a:schemeClr val="dk2"/>
                </a:solidFill>
                <a:latin typeface="Century Gothic"/>
                <a:ea typeface="Century Gothic"/>
                <a:cs typeface="Century Gothic"/>
                <a:sym typeface="Century Gothic"/>
              </a:rPr>
              <a:t>-Collaboration </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None/>
            </a:pPr>
            <a:r>
              <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b="1" lang="en" sz="900">
                <a:solidFill>
                  <a:schemeClr val="dk2"/>
                </a:solidFill>
                <a:latin typeface="Century Gothic"/>
                <a:ea typeface="Century Gothic"/>
                <a:cs typeface="Century Gothic"/>
                <a:sym typeface="Century Gothic"/>
              </a:rPr>
              <a:t>4 Dedicated staff positions  </a:t>
            </a:r>
            <a:endParaRPr b="1" sz="9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lang="en" sz="900">
                <a:solidFill>
                  <a:schemeClr val="dk2"/>
                </a:solidFill>
                <a:latin typeface="Century Gothic"/>
                <a:ea typeface="Century Gothic"/>
                <a:cs typeface="Century Gothic"/>
                <a:sym typeface="Century Gothic"/>
              </a:rPr>
              <a:t>-Community partnership director</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lang="en" sz="900">
                <a:solidFill>
                  <a:schemeClr val="dk2"/>
                </a:solidFill>
                <a:latin typeface="Century Gothic"/>
                <a:ea typeface="Century Gothic"/>
                <a:cs typeface="Century Gothic"/>
                <a:sym typeface="Century Gothic"/>
              </a:rPr>
              <a:t>-Expanded learning coordinator</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lang="en" sz="900">
                <a:solidFill>
                  <a:schemeClr val="dk2"/>
                </a:solidFill>
                <a:latin typeface="Century Gothic"/>
                <a:ea typeface="Century Gothic"/>
                <a:cs typeface="Century Gothic"/>
                <a:sym typeface="Century Gothic"/>
              </a:rPr>
              <a:t>-Wellness coordinator</a:t>
            </a:r>
            <a:endParaRPr sz="900">
              <a:solidFill>
                <a:schemeClr val="dk2"/>
              </a:solidFill>
              <a:latin typeface="Century Gothic"/>
              <a:ea typeface="Century Gothic"/>
              <a:cs typeface="Century Gothic"/>
              <a:sym typeface="Century Gothic"/>
            </a:endParaRPr>
          </a:p>
          <a:p>
            <a:pPr indent="0" lvl="0" marL="0" rtl="0" algn="l">
              <a:spcBef>
                <a:spcPts val="0"/>
              </a:spcBef>
              <a:spcAft>
                <a:spcPts val="0"/>
              </a:spcAft>
              <a:buClr>
                <a:schemeClr val="dk1"/>
              </a:buClr>
              <a:buSzPts val="1100"/>
              <a:buFont typeface="Arial"/>
              <a:buNone/>
            </a:pPr>
            <a:r>
              <a:rPr lang="en" sz="900">
                <a:solidFill>
                  <a:schemeClr val="dk2"/>
                </a:solidFill>
                <a:latin typeface="Century Gothic"/>
                <a:ea typeface="Century Gothic"/>
                <a:cs typeface="Century Gothic"/>
                <a:sym typeface="Century Gothic"/>
              </a:rPr>
              <a:t>-FACE coordinator </a:t>
            </a:r>
            <a:endParaRPr sz="900">
              <a:solidFill>
                <a:schemeClr val="dk2"/>
              </a:solidFill>
              <a:latin typeface="Century Gothic"/>
              <a:ea typeface="Century Gothic"/>
              <a:cs typeface="Century Gothic"/>
              <a:sym typeface="Century Gothic"/>
            </a:endParaRPr>
          </a:p>
        </p:txBody>
      </p:sp>
      <p:sp>
        <p:nvSpPr>
          <p:cNvPr id="665" name="Google Shape;665;p60"/>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International Links -Taith </a:t>
            </a:r>
            <a:endParaRPr sz="3200">
              <a:solidFill>
                <a:srgbClr val="FFFEFE"/>
              </a:solidFill>
              <a:latin typeface="Alfa Slab One"/>
              <a:ea typeface="Alfa Slab One"/>
              <a:cs typeface="Alfa Slab One"/>
              <a:sym typeface="Alfa Slab One"/>
            </a:endParaRPr>
          </a:p>
        </p:txBody>
      </p:sp>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9" name="Shape 669"/>
        <p:cNvGrpSpPr/>
        <p:nvPr/>
      </p:nvGrpSpPr>
      <p:grpSpPr>
        <a:xfrm>
          <a:off x="0" y="0"/>
          <a:ext cx="0" cy="0"/>
          <a:chOff x="0" y="0"/>
          <a:chExt cx="0" cy="0"/>
        </a:xfrm>
      </p:grpSpPr>
      <p:sp>
        <p:nvSpPr>
          <p:cNvPr id="670" name="Google Shape;670;p61"/>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800">
                <a:solidFill>
                  <a:srgbClr val="FFFEFE"/>
                </a:solidFill>
                <a:latin typeface="Alfa Slab One"/>
                <a:ea typeface="Alfa Slab One"/>
                <a:cs typeface="Alfa Slab One"/>
                <a:sym typeface="Alfa Slab One"/>
              </a:rPr>
              <a:t>APLP - Yr Athrofa</a:t>
            </a:r>
            <a:endParaRPr sz="4800">
              <a:solidFill>
                <a:srgbClr val="FFFEFE"/>
              </a:solidFill>
              <a:latin typeface="Alfa Slab One"/>
              <a:ea typeface="Alfa Slab One"/>
              <a:cs typeface="Alfa Slab One"/>
              <a:sym typeface="Alfa Slab One"/>
            </a:endParaRPr>
          </a:p>
        </p:txBody>
      </p:sp>
      <p:pic>
        <p:nvPicPr>
          <p:cNvPr id="671" name="Google Shape;671;p61"/>
          <p:cNvPicPr preferRelativeResize="0"/>
          <p:nvPr/>
        </p:nvPicPr>
        <p:blipFill>
          <a:blip r:embed="rId3">
            <a:alphaModFix/>
          </a:blip>
          <a:stretch>
            <a:fillRect/>
          </a:stretch>
        </p:blipFill>
        <p:spPr>
          <a:xfrm>
            <a:off x="181648" y="139500"/>
            <a:ext cx="3985627" cy="2819950"/>
          </a:xfrm>
          <a:prstGeom prst="rect">
            <a:avLst/>
          </a:prstGeom>
          <a:noFill/>
          <a:ln cap="flat" cmpd="sng" w="38100">
            <a:solidFill>
              <a:srgbClr val="0000FF"/>
            </a:solidFill>
            <a:prstDash val="solid"/>
            <a:round/>
            <a:headEnd len="sm" w="sm" type="none"/>
            <a:tailEnd len="sm" w="sm" type="none"/>
          </a:ln>
        </p:spPr>
      </p:pic>
      <p:pic>
        <p:nvPicPr>
          <p:cNvPr id="672" name="Google Shape;672;p61"/>
          <p:cNvPicPr preferRelativeResize="0"/>
          <p:nvPr/>
        </p:nvPicPr>
        <p:blipFill>
          <a:blip r:embed="rId4">
            <a:alphaModFix/>
          </a:blip>
          <a:stretch>
            <a:fillRect/>
          </a:stretch>
        </p:blipFill>
        <p:spPr>
          <a:xfrm>
            <a:off x="1636788" y="3130475"/>
            <a:ext cx="1075348" cy="1075348"/>
          </a:xfrm>
          <a:prstGeom prst="rect">
            <a:avLst/>
          </a:prstGeom>
          <a:noFill/>
          <a:ln cap="flat" cmpd="sng" w="38100">
            <a:solidFill>
              <a:srgbClr val="0000FF"/>
            </a:solidFill>
            <a:prstDash val="solid"/>
            <a:round/>
            <a:headEnd len="sm" w="sm" type="none"/>
            <a:tailEnd len="sm" w="sm" type="none"/>
          </a:ln>
        </p:spPr>
      </p:pic>
      <p:sp>
        <p:nvSpPr>
          <p:cNvPr id="673" name="Google Shape;673;p61"/>
          <p:cNvSpPr txBox="1"/>
          <p:nvPr/>
        </p:nvSpPr>
        <p:spPr>
          <a:xfrm>
            <a:off x="3191075" y="4261750"/>
            <a:ext cx="60462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sp>
        <p:nvSpPr>
          <p:cNvPr id="674" name="Google Shape;674;p61"/>
          <p:cNvSpPr txBox="1"/>
          <p:nvPr/>
        </p:nvSpPr>
        <p:spPr>
          <a:xfrm>
            <a:off x="4277075" y="2045350"/>
            <a:ext cx="4740000" cy="2216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latin typeface="Alfa Slab One"/>
                <a:ea typeface="Alfa Slab One"/>
                <a:cs typeface="Alfa Slab One"/>
                <a:sym typeface="Alfa Slab One"/>
              </a:rPr>
              <a:t>Pembroke Dock Community School is the lead school in the </a:t>
            </a:r>
            <a:r>
              <a:rPr b="1" lang="en" sz="1200">
                <a:latin typeface="Alfa Slab One"/>
                <a:ea typeface="Alfa Slab One"/>
                <a:cs typeface="Alfa Slab One"/>
                <a:sym typeface="Alfa Slab One"/>
              </a:rPr>
              <a:t>Pembroke Dock Network</a:t>
            </a:r>
            <a:r>
              <a:rPr lang="en" sz="1200">
                <a:latin typeface="Alfa Slab One"/>
                <a:ea typeface="Alfa Slab One"/>
                <a:cs typeface="Alfa Slab One"/>
                <a:sym typeface="Alfa Slab One"/>
              </a:rPr>
              <a:t>.  There are 10 schools within our network (see image.)</a:t>
            </a:r>
            <a:endParaRPr sz="1200">
              <a:latin typeface="Alfa Slab One"/>
              <a:ea typeface="Alfa Slab One"/>
              <a:cs typeface="Alfa Slab One"/>
              <a:sym typeface="Alfa Slab One"/>
            </a:endParaRPr>
          </a:p>
          <a:p>
            <a:pPr indent="0" lvl="0" marL="0" rtl="0" algn="l">
              <a:spcBef>
                <a:spcPts val="0"/>
              </a:spcBef>
              <a:spcAft>
                <a:spcPts val="0"/>
              </a:spcAft>
              <a:buNone/>
            </a:pPr>
            <a:r>
              <a:t/>
            </a:r>
            <a:endParaRPr sz="1200">
              <a:latin typeface="Alfa Slab One"/>
              <a:ea typeface="Alfa Slab One"/>
              <a:cs typeface="Alfa Slab One"/>
              <a:sym typeface="Alfa Slab One"/>
            </a:endParaRPr>
          </a:p>
          <a:p>
            <a:pPr indent="0" lvl="0" marL="0" rtl="0" algn="l">
              <a:spcBef>
                <a:spcPts val="0"/>
              </a:spcBef>
              <a:spcAft>
                <a:spcPts val="0"/>
              </a:spcAft>
              <a:buNone/>
            </a:pPr>
            <a:r>
              <a:rPr lang="en" sz="1200">
                <a:latin typeface="Alfa Slab One"/>
                <a:ea typeface="Alfa Slab One"/>
                <a:cs typeface="Alfa Slab One"/>
                <a:sym typeface="Alfa Slab One"/>
              </a:rPr>
              <a:t>Within the network we provide school based learning experiences for PGCE primary and BA student teachers as well as providing additional  school experiences for PGCE secondary student teachers.</a:t>
            </a:r>
            <a:endParaRPr sz="1200">
              <a:latin typeface="Alfa Slab One"/>
              <a:ea typeface="Alfa Slab One"/>
              <a:cs typeface="Alfa Slab One"/>
              <a:sym typeface="Alfa Slab One"/>
            </a:endParaRPr>
          </a:p>
          <a:p>
            <a:pPr indent="0" lvl="0" marL="0" rtl="0" algn="l">
              <a:spcBef>
                <a:spcPts val="0"/>
              </a:spcBef>
              <a:spcAft>
                <a:spcPts val="0"/>
              </a:spcAft>
              <a:buNone/>
            </a:pPr>
            <a:r>
              <a:t/>
            </a:r>
            <a:endParaRPr sz="1200">
              <a:latin typeface="Alfa Slab One"/>
              <a:ea typeface="Alfa Slab One"/>
              <a:cs typeface="Alfa Slab One"/>
              <a:sym typeface="Alfa Slab One"/>
            </a:endParaRPr>
          </a:p>
          <a:p>
            <a:pPr indent="0" lvl="0" marL="0" rtl="0" algn="l">
              <a:spcBef>
                <a:spcPts val="0"/>
              </a:spcBef>
              <a:spcAft>
                <a:spcPts val="0"/>
              </a:spcAft>
              <a:buNone/>
            </a:pPr>
            <a:r>
              <a:rPr lang="en" sz="1200">
                <a:latin typeface="Alfa Slab One"/>
                <a:ea typeface="Alfa Slab One"/>
                <a:cs typeface="Alfa Slab One"/>
                <a:sym typeface="Alfa Slab One"/>
              </a:rPr>
              <a:t>We work as equal partners to the </a:t>
            </a:r>
            <a:r>
              <a:rPr lang="en" sz="1200">
                <a:latin typeface="Alfa Slab One"/>
                <a:ea typeface="Alfa Slab One"/>
                <a:cs typeface="Alfa Slab One"/>
                <a:sym typeface="Alfa Slab One"/>
              </a:rPr>
              <a:t>University</a:t>
            </a:r>
            <a:r>
              <a:rPr lang="en" sz="1200">
                <a:latin typeface="Alfa Slab One"/>
                <a:ea typeface="Alfa Slab One"/>
                <a:cs typeface="Alfa Slab One"/>
                <a:sym typeface="Alfa Slab One"/>
              </a:rPr>
              <a:t> of Wales Trinity St Davids making up the APLP.</a:t>
            </a:r>
            <a:endParaRPr sz="1200">
              <a:latin typeface="Alfa Slab One"/>
              <a:ea typeface="Alfa Slab One"/>
              <a:cs typeface="Alfa Slab One"/>
              <a:sym typeface="Alfa Slab One"/>
            </a:endParaRPr>
          </a:p>
        </p:txBody>
      </p:sp>
      <p:pic>
        <p:nvPicPr>
          <p:cNvPr id="675" name="Google Shape;675;p61"/>
          <p:cNvPicPr preferRelativeResize="0"/>
          <p:nvPr/>
        </p:nvPicPr>
        <p:blipFill>
          <a:blip r:embed="rId5">
            <a:alphaModFix/>
          </a:blip>
          <a:stretch>
            <a:fillRect/>
          </a:stretch>
        </p:blipFill>
        <p:spPr>
          <a:xfrm>
            <a:off x="6188044" y="149949"/>
            <a:ext cx="1187606" cy="1679698"/>
          </a:xfrm>
          <a:prstGeom prst="rect">
            <a:avLst/>
          </a:prstGeom>
          <a:noFill/>
          <a:ln cap="flat" cmpd="sng" w="38100">
            <a:solidFill>
              <a:srgbClr val="0000FF"/>
            </a:solidFill>
            <a:prstDash val="solid"/>
            <a:round/>
            <a:headEnd len="sm" w="sm" type="none"/>
            <a:tailEnd len="sm" w="sm" type="none"/>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9" name="Shape 679"/>
        <p:cNvGrpSpPr/>
        <p:nvPr/>
      </p:nvGrpSpPr>
      <p:grpSpPr>
        <a:xfrm>
          <a:off x="0" y="0"/>
          <a:ext cx="0" cy="0"/>
          <a:chOff x="0" y="0"/>
          <a:chExt cx="0" cy="0"/>
        </a:xfrm>
      </p:grpSpPr>
      <p:sp>
        <p:nvSpPr>
          <p:cNvPr id="680" name="Google Shape;680;p62"/>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300">
                <a:solidFill>
                  <a:srgbClr val="FFFEFE"/>
                </a:solidFill>
                <a:latin typeface="Alfa Slab One"/>
                <a:ea typeface="Alfa Slab One"/>
                <a:cs typeface="Alfa Slab One"/>
                <a:sym typeface="Alfa Slab One"/>
              </a:rPr>
              <a:t>World of Work, Careers and Enterprise</a:t>
            </a:r>
            <a:endParaRPr sz="3200">
              <a:solidFill>
                <a:srgbClr val="FFFEFE"/>
              </a:solidFill>
              <a:latin typeface="Alfa Slab One"/>
              <a:ea typeface="Alfa Slab One"/>
              <a:cs typeface="Alfa Slab One"/>
              <a:sym typeface="Alfa Slab One"/>
            </a:endParaRPr>
          </a:p>
        </p:txBody>
      </p:sp>
      <p:sp>
        <p:nvSpPr>
          <p:cNvPr id="681" name="Google Shape;681;p62"/>
          <p:cNvSpPr txBox="1"/>
          <p:nvPr/>
        </p:nvSpPr>
        <p:spPr>
          <a:xfrm>
            <a:off x="2117550" y="1491925"/>
            <a:ext cx="46683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sp>
        <p:nvSpPr>
          <p:cNvPr id="682" name="Google Shape;682;p62"/>
          <p:cNvSpPr txBox="1"/>
          <p:nvPr/>
        </p:nvSpPr>
        <p:spPr>
          <a:xfrm>
            <a:off x="585375" y="2657950"/>
            <a:ext cx="7840800" cy="2302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683" name="Google Shape;683;p62"/>
          <p:cNvSpPr/>
          <p:nvPr/>
        </p:nvSpPr>
        <p:spPr>
          <a:xfrm>
            <a:off x="585300" y="291400"/>
            <a:ext cx="7840800" cy="3918300"/>
          </a:xfrm>
          <a:prstGeom prst="roundRect">
            <a:avLst>
              <a:gd fmla="val 16667" name="adj"/>
            </a:avLst>
          </a:prstGeom>
          <a:solidFill>
            <a:srgbClr val="64E268">
              <a:alpha val="36520"/>
            </a:srgbClr>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n" sz="1150">
                <a:solidFill>
                  <a:srgbClr val="323232"/>
                </a:solidFill>
                <a:latin typeface="Alfa Slab One"/>
                <a:ea typeface="Alfa Slab One"/>
                <a:cs typeface="Alfa Slab One"/>
                <a:sym typeface="Alfa Slab One"/>
              </a:rPr>
              <a:t>CWRE is one of five cross-cutting themes within the Curriculum for Wales for learners aged 3 to 16. Effective CWRE consists of careers education embedded across the areas of learning which is supported by a range of work-related learning experiences. CWRE enables learners to develop knowledge, skills and understanding in preparation for the challenges and opportunities of further learning and the world of work.</a:t>
            </a:r>
            <a:endParaRPr sz="1150">
              <a:solidFill>
                <a:srgbClr val="323232"/>
              </a:solidFill>
              <a:latin typeface="Alfa Slab One"/>
              <a:ea typeface="Alfa Slab One"/>
              <a:cs typeface="Alfa Slab One"/>
              <a:sym typeface="Alfa Slab One"/>
            </a:endParaRPr>
          </a:p>
          <a:p>
            <a:pPr indent="0" lvl="0" marL="0" rtl="0" algn="l">
              <a:spcBef>
                <a:spcPts val="0"/>
              </a:spcBef>
              <a:spcAft>
                <a:spcPts val="0"/>
              </a:spcAft>
              <a:buClr>
                <a:schemeClr val="dk1"/>
              </a:buClr>
              <a:buSzPts val="1100"/>
              <a:buFont typeface="Arial"/>
              <a:buNone/>
            </a:pPr>
            <a:r>
              <a:t/>
            </a:r>
            <a:endParaRPr sz="1150">
              <a:solidFill>
                <a:srgbClr val="323232"/>
              </a:solidFill>
              <a:latin typeface="Alfa Slab One"/>
              <a:ea typeface="Alfa Slab One"/>
              <a:cs typeface="Alfa Slab One"/>
              <a:sym typeface="Alfa Slab One"/>
            </a:endParaRPr>
          </a:p>
          <a:p>
            <a:pPr indent="0" lvl="0" marL="0" rtl="0" algn="l">
              <a:spcBef>
                <a:spcPts val="0"/>
              </a:spcBef>
              <a:spcAft>
                <a:spcPts val="0"/>
              </a:spcAft>
              <a:buClr>
                <a:schemeClr val="dk1"/>
              </a:buClr>
              <a:buSzPts val="1100"/>
              <a:buFont typeface="Arial"/>
              <a:buNone/>
            </a:pPr>
            <a:r>
              <a:rPr lang="en" sz="1150">
                <a:solidFill>
                  <a:srgbClr val="323232"/>
                </a:solidFill>
                <a:latin typeface="Alfa Slab One"/>
                <a:ea typeface="Alfa Slab One"/>
                <a:cs typeface="Alfa Slab One"/>
                <a:sym typeface="Alfa Slab One"/>
              </a:rPr>
              <a:t>From the age of 3, CWRE should inspire learners to:</a:t>
            </a:r>
            <a:endParaRPr sz="1150">
              <a:solidFill>
                <a:srgbClr val="323232"/>
              </a:solidFill>
              <a:latin typeface="Alfa Slab One"/>
              <a:ea typeface="Alfa Slab One"/>
              <a:cs typeface="Alfa Slab One"/>
              <a:sym typeface="Alfa Slab One"/>
            </a:endParaRPr>
          </a:p>
          <a:p>
            <a:pPr indent="-301625" lvl="0" marL="457200" rtl="0" algn="l">
              <a:spcBef>
                <a:spcPts val="0"/>
              </a:spcBef>
              <a:spcAft>
                <a:spcPts val="0"/>
              </a:spcAft>
              <a:buClr>
                <a:srgbClr val="1F1F1F"/>
              </a:buClr>
              <a:buSzPts val="1150"/>
              <a:buFont typeface="Alfa Slab One"/>
              <a:buChar char="●"/>
            </a:pPr>
            <a:r>
              <a:rPr lang="en" sz="1150">
                <a:solidFill>
                  <a:srgbClr val="1F1F1F"/>
                </a:solidFill>
                <a:latin typeface="Alfa Slab One"/>
                <a:ea typeface="Alfa Slab One"/>
                <a:cs typeface="Alfa Slab One"/>
                <a:sym typeface="Alfa Slab One"/>
              </a:rPr>
              <a:t>Develop an understanding of the purpose of work in life for themselves and society</a:t>
            </a:r>
            <a:endParaRPr sz="1150">
              <a:solidFill>
                <a:srgbClr val="1F1F1F"/>
              </a:solidFill>
              <a:latin typeface="Alfa Slab One"/>
              <a:ea typeface="Alfa Slab One"/>
              <a:cs typeface="Alfa Slab One"/>
              <a:sym typeface="Alfa Slab One"/>
            </a:endParaRPr>
          </a:p>
          <a:p>
            <a:pPr indent="-301625" lvl="0" marL="457200" marR="673100" rtl="0" algn="l">
              <a:spcBef>
                <a:spcPts val="0"/>
              </a:spcBef>
              <a:spcAft>
                <a:spcPts val="0"/>
              </a:spcAft>
              <a:buClr>
                <a:srgbClr val="1F1F1F"/>
              </a:buClr>
              <a:buSzPts val="1150"/>
              <a:buFont typeface="Alfa Slab One"/>
              <a:buChar char="●"/>
            </a:pPr>
            <a:r>
              <a:rPr lang="en" sz="1150">
                <a:solidFill>
                  <a:srgbClr val="1F1F1F"/>
                </a:solidFill>
                <a:latin typeface="Alfa Slab One"/>
                <a:ea typeface="Alfa Slab One"/>
                <a:cs typeface="Alfa Slab One"/>
                <a:sym typeface="Alfa Slab One"/>
              </a:rPr>
              <a:t>Become increasingly aware of the range of opportunities available to them</a:t>
            </a:r>
            <a:endParaRPr sz="1150">
              <a:solidFill>
                <a:srgbClr val="1F1F1F"/>
              </a:solidFill>
              <a:latin typeface="Alfa Slab One"/>
              <a:ea typeface="Alfa Slab One"/>
              <a:cs typeface="Alfa Slab One"/>
              <a:sym typeface="Alfa Slab One"/>
            </a:endParaRPr>
          </a:p>
          <a:p>
            <a:pPr indent="-301625" lvl="0" marL="457200" marR="673100" rtl="0" algn="l">
              <a:spcBef>
                <a:spcPts val="0"/>
              </a:spcBef>
              <a:spcAft>
                <a:spcPts val="0"/>
              </a:spcAft>
              <a:buClr>
                <a:srgbClr val="1F1F1F"/>
              </a:buClr>
              <a:buSzPts val="1150"/>
              <a:buFont typeface="Alfa Slab One"/>
              <a:buChar char="●"/>
            </a:pPr>
            <a:r>
              <a:rPr lang="en" sz="1150">
                <a:solidFill>
                  <a:srgbClr val="1F1F1F"/>
                </a:solidFill>
                <a:latin typeface="Alfa Slab One"/>
                <a:ea typeface="Alfa Slab One"/>
                <a:cs typeface="Alfa Slab One"/>
                <a:sym typeface="Alfa Slab One"/>
              </a:rPr>
              <a:t>Develop the attitudes and behaviours required to overcome barriers to employability, career management and lifelong learning</a:t>
            </a:r>
            <a:endParaRPr sz="1150">
              <a:solidFill>
                <a:srgbClr val="1F1F1F"/>
              </a:solidFill>
              <a:latin typeface="Alfa Slab One"/>
              <a:ea typeface="Alfa Slab One"/>
              <a:cs typeface="Alfa Slab One"/>
              <a:sym typeface="Alfa Slab One"/>
            </a:endParaRPr>
          </a:p>
          <a:p>
            <a:pPr indent="-301625" lvl="0" marL="457200" marR="673100" rtl="0" algn="l">
              <a:spcBef>
                <a:spcPts val="0"/>
              </a:spcBef>
              <a:spcAft>
                <a:spcPts val="0"/>
              </a:spcAft>
              <a:buClr>
                <a:srgbClr val="1F1F1F"/>
              </a:buClr>
              <a:buSzPts val="1150"/>
              <a:buFont typeface="Alfa Slab One"/>
              <a:buChar char="●"/>
            </a:pPr>
            <a:r>
              <a:rPr lang="en" sz="1150">
                <a:solidFill>
                  <a:srgbClr val="1F1F1F"/>
                </a:solidFill>
                <a:latin typeface="Alfa Slab One"/>
                <a:ea typeface="Alfa Slab One"/>
                <a:cs typeface="Alfa Slab One"/>
                <a:sym typeface="Alfa Slab One"/>
              </a:rPr>
              <a:t>Explore opportunities through a variety of meaningful experiences in learning, work and entrepreneurship</a:t>
            </a:r>
            <a:endParaRPr sz="1150">
              <a:solidFill>
                <a:srgbClr val="1F1F1F"/>
              </a:solidFill>
              <a:latin typeface="Alfa Slab One"/>
              <a:ea typeface="Alfa Slab One"/>
              <a:cs typeface="Alfa Slab One"/>
              <a:sym typeface="Alfa Slab One"/>
            </a:endParaRPr>
          </a:p>
          <a:p>
            <a:pPr indent="-301625" lvl="0" marL="457200" marR="673100" rtl="0" algn="l">
              <a:spcBef>
                <a:spcPts val="0"/>
              </a:spcBef>
              <a:spcAft>
                <a:spcPts val="0"/>
              </a:spcAft>
              <a:buClr>
                <a:srgbClr val="1F1F1F"/>
              </a:buClr>
              <a:buSzPts val="1150"/>
              <a:buFont typeface="Alfa Slab One"/>
              <a:buChar char="●"/>
            </a:pPr>
            <a:r>
              <a:rPr lang="en" sz="1150">
                <a:solidFill>
                  <a:srgbClr val="1F1F1F"/>
                </a:solidFill>
                <a:latin typeface="Alfa Slab One"/>
                <a:ea typeface="Alfa Slab One"/>
                <a:cs typeface="Alfa Slab One"/>
                <a:sym typeface="Alfa Slab One"/>
              </a:rPr>
              <a:t>Develop resilience and the ability to be adaptable in response to challenges, choices and responsibilities of work and life</a:t>
            </a:r>
            <a:endParaRPr sz="1150">
              <a:solidFill>
                <a:srgbClr val="1F1F1F"/>
              </a:solidFill>
              <a:latin typeface="Alfa Slab One"/>
              <a:ea typeface="Alfa Slab One"/>
              <a:cs typeface="Alfa Slab One"/>
              <a:sym typeface="Alfa Slab One"/>
            </a:endParaRPr>
          </a:p>
          <a:p>
            <a:pPr indent="-301625" lvl="0" marL="457200" marR="673100" rtl="0" algn="l">
              <a:spcBef>
                <a:spcPts val="0"/>
              </a:spcBef>
              <a:spcAft>
                <a:spcPts val="0"/>
              </a:spcAft>
              <a:buClr>
                <a:srgbClr val="1F1F1F"/>
              </a:buClr>
              <a:buSzPts val="1150"/>
              <a:buFont typeface="Alfa Slab One"/>
              <a:buChar char="●"/>
            </a:pPr>
            <a:r>
              <a:t/>
            </a:r>
            <a:endParaRPr sz="1150">
              <a:solidFill>
                <a:srgbClr val="1F1F1F"/>
              </a:solidFill>
              <a:latin typeface="Alfa Slab One"/>
              <a:ea typeface="Alfa Slab One"/>
              <a:cs typeface="Alfa Slab One"/>
              <a:sym typeface="Alfa Slab One"/>
            </a:endParaRPr>
          </a:p>
          <a:p>
            <a:pPr indent="0" lvl="0" marL="0" marR="673100" rtl="0" algn="l">
              <a:spcBef>
                <a:spcPts val="0"/>
              </a:spcBef>
              <a:spcAft>
                <a:spcPts val="0"/>
              </a:spcAft>
              <a:buClr>
                <a:schemeClr val="dk1"/>
              </a:buClr>
              <a:buSzPts val="1100"/>
              <a:buFont typeface="Arial"/>
              <a:buNone/>
            </a:pPr>
            <a:r>
              <a:rPr lang="en" sz="1150">
                <a:solidFill>
                  <a:srgbClr val="1F1F1F"/>
                </a:solidFill>
                <a:latin typeface="Alfa Slab One"/>
                <a:ea typeface="Alfa Slab One"/>
                <a:cs typeface="Alfa Slab One"/>
                <a:sym typeface="Alfa Slab One"/>
              </a:rPr>
              <a:t>CWRE was introduced to the learners Autumn Term 2022, through a whole school topic about Careers and the World of Work.  We also held a Careers Fair that term with the support of local businesses and community organisations.  CWRE is now referenced as appropriate through  ongoing curriculum topics.</a:t>
            </a:r>
            <a:endParaRPr sz="1150">
              <a:solidFill>
                <a:srgbClr val="1F1F1F"/>
              </a:solidFill>
              <a:latin typeface="Alfa Slab One"/>
              <a:ea typeface="Alfa Slab One"/>
              <a:cs typeface="Alfa Slab One"/>
              <a:sym typeface="Alfa Slab One"/>
            </a:endParaRPr>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7" name="Shape 687"/>
        <p:cNvGrpSpPr/>
        <p:nvPr/>
      </p:nvGrpSpPr>
      <p:grpSpPr>
        <a:xfrm>
          <a:off x="0" y="0"/>
          <a:ext cx="0" cy="0"/>
          <a:chOff x="0" y="0"/>
          <a:chExt cx="0" cy="0"/>
        </a:xfrm>
      </p:grpSpPr>
      <p:sp>
        <p:nvSpPr>
          <p:cNvPr id="688" name="Google Shape;688;p63"/>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500">
                <a:solidFill>
                  <a:srgbClr val="FFFEFE"/>
                </a:solidFill>
                <a:latin typeface="Alfa Slab One"/>
                <a:ea typeface="Alfa Slab One"/>
                <a:cs typeface="Alfa Slab One"/>
                <a:sym typeface="Alfa Slab One"/>
              </a:rPr>
              <a:t>Assessment and Progression</a:t>
            </a:r>
            <a:endParaRPr sz="4400">
              <a:solidFill>
                <a:srgbClr val="FFFEFE"/>
              </a:solidFill>
              <a:latin typeface="Alfa Slab One"/>
              <a:ea typeface="Alfa Slab One"/>
              <a:cs typeface="Alfa Slab One"/>
              <a:sym typeface="Alfa Slab One"/>
            </a:endParaRPr>
          </a:p>
        </p:txBody>
      </p:sp>
      <p:sp>
        <p:nvSpPr>
          <p:cNvPr id="689" name="Google Shape;689;p63"/>
          <p:cNvSpPr txBox="1"/>
          <p:nvPr/>
        </p:nvSpPr>
        <p:spPr>
          <a:xfrm>
            <a:off x="5496975" y="186300"/>
            <a:ext cx="3522300" cy="1157100"/>
          </a:xfrm>
          <a:prstGeom prst="rect">
            <a:avLst/>
          </a:prstGeom>
          <a:solidFill>
            <a:srgbClr val="FF0000">
              <a:alpha val="21910"/>
            </a:srgbClr>
          </a:solidFill>
          <a:ln cap="flat" cmpd="sng" w="28575">
            <a:solidFill>
              <a:srgbClr val="FF0000"/>
            </a:solidFill>
            <a:prstDash val="solid"/>
            <a:round/>
            <a:headEnd len="sm" w="sm" type="none"/>
            <a:tailEnd len="sm" w="sm" type="none"/>
          </a:ln>
        </p:spPr>
        <p:txBody>
          <a:bodyPr anchorCtr="0" anchor="t" bIns="91425" lIns="91425" spcFirstLastPara="1" rIns="91425" wrap="square" tIns="91425">
            <a:noAutofit/>
          </a:bodyPr>
          <a:lstStyle/>
          <a:p>
            <a:pPr indent="0" lvl="0" marL="0" rtl="0" algn="ctr">
              <a:lnSpc>
                <a:spcPct val="100000"/>
              </a:lnSpc>
              <a:spcBef>
                <a:spcPts val="0"/>
              </a:spcBef>
              <a:spcAft>
                <a:spcPts val="0"/>
              </a:spcAft>
              <a:buNone/>
            </a:pPr>
            <a:r>
              <a:rPr lang="en" sz="800">
                <a:solidFill>
                  <a:srgbClr val="FF0000"/>
                </a:solidFill>
                <a:latin typeface="Alfa Slab One"/>
                <a:ea typeface="Alfa Slab One"/>
                <a:cs typeface="Alfa Slab One"/>
                <a:sym typeface="Alfa Slab One"/>
              </a:rPr>
              <a:t>Assessment and Progression at PDCS is aligned with the Children’s Rights principles:</a:t>
            </a:r>
            <a:endParaRPr sz="800">
              <a:solidFill>
                <a:srgbClr val="FF0000"/>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t/>
            </a:r>
            <a:endParaRPr sz="700">
              <a:solidFill>
                <a:srgbClr val="FF0000"/>
              </a:solidFill>
              <a:latin typeface="Alfa Slab One"/>
              <a:ea typeface="Alfa Slab One"/>
              <a:cs typeface="Alfa Slab One"/>
              <a:sym typeface="Alfa Slab One"/>
            </a:endParaRPr>
          </a:p>
          <a:p>
            <a:pPr indent="0" lvl="0" marL="0" rtl="0" algn="l">
              <a:lnSpc>
                <a:spcPct val="100000"/>
              </a:lnSpc>
              <a:spcBef>
                <a:spcPts val="0"/>
              </a:spcBef>
              <a:spcAft>
                <a:spcPts val="400"/>
              </a:spcAft>
              <a:buNone/>
            </a:pPr>
            <a:r>
              <a:t/>
            </a:r>
            <a:endParaRPr sz="700">
              <a:solidFill>
                <a:schemeClr val="dk1"/>
              </a:solidFill>
              <a:latin typeface="Alfa Slab One"/>
              <a:ea typeface="Alfa Slab One"/>
              <a:cs typeface="Alfa Slab One"/>
              <a:sym typeface="Alfa Slab One"/>
            </a:endParaRPr>
          </a:p>
        </p:txBody>
      </p:sp>
      <p:sp>
        <p:nvSpPr>
          <p:cNvPr id="690" name="Google Shape;690;p63"/>
          <p:cNvSpPr txBox="1"/>
          <p:nvPr/>
        </p:nvSpPr>
        <p:spPr>
          <a:xfrm>
            <a:off x="5496975" y="1481688"/>
            <a:ext cx="3522300" cy="831300"/>
          </a:xfrm>
          <a:prstGeom prst="rect">
            <a:avLst/>
          </a:prstGeom>
          <a:solidFill>
            <a:srgbClr val="00FFFF">
              <a:alpha val="45510"/>
            </a:srgbClr>
          </a:solidFill>
          <a:ln cap="flat" cmpd="sng" w="28575">
            <a:solidFill>
              <a:srgbClr val="00FFFF"/>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700">
                <a:solidFill>
                  <a:schemeClr val="dk1"/>
                </a:solidFill>
                <a:latin typeface="Alfa Slab One"/>
                <a:ea typeface="Alfa Slab One"/>
                <a:cs typeface="Alfa Slab One"/>
                <a:sym typeface="Alfa Slab One"/>
              </a:rPr>
              <a:t>“Assessment is a fundamental part of Curriculum for Wales and is integral to the learning process.”</a:t>
            </a:r>
            <a:endParaRPr sz="700">
              <a:solidFill>
                <a:schemeClr val="dk1"/>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t/>
            </a:r>
            <a:endParaRPr sz="700">
              <a:solidFill>
                <a:schemeClr val="dk1"/>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rPr lang="en" sz="700">
                <a:solidFill>
                  <a:schemeClr val="dk1"/>
                </a:solidFill>
                <a:latin typeface="Alfa Slab One"/>
                <a:ea typeface="Alfa Slab One"/>
                <a:cs typeface="Alfa Slab One"/>
                <a:sym typeface="Alfa Slab One"/>
              </a:rPr>
              <a:t>“Assessment is intrinsic to curriculum design and its overarching purpose within the curriculum is to support every learner to make progress.”</a:t>
            </a:r>
            <a:endParaRPr sz="500">
              <a:solidFill>
                <a:schemeClr val="dk1"/>
              </a:solidFill>
              <a:latin typeface="Alfa Slab One"/>
              <a:ea typeface="Alfa Slab One"/>
              <a:cs typeface="Alfa Slab One"/>
              <a:sym typeface="Alfa Slab One"/>
            </a:endParaRPr>
          </a:p>
        </p:txBody>
      </p:sp>
      <p:sp>
        <p:nvSpPr>
          <p:cNvPr id="691" name="Google Shape;691;p63"/>
          <p:cNvSpPr txBox="1"/>
          <p:nvPr/>
        </p:nvSpPr>
        <p:spPr>
          <a:xfrm>
            <a:off x="2670325" y="186300"/>
            <a:ext cx="2717400" cy="2641500"/>
          </a:xfrm>
          <a:prstGeom prst="rect">
            <a:avLst/>
          </a:prstGeom>
          <a:solidFill>
            <a:srgbClr val="674EA7">
              <a:alpha val="25490"/>
            </a:srgbClr>
          </a:solidFill>
          <a:ln cap="flat" cmpd="sng" w="28575">
            <a:solidFill>
              <a:srgbClr val="674EA7"/>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600"/>
              </a:spcBef>
              <a:spcAft>
                <a:spcPts val="0"/>
              </a:spcAft>
              <a:buNone/>
            </a:pPr>
            <a:r>
              <a:rPr lang="en" sz="800">
                <a:solidFill>
                  <a:srgbClr val="674EA7"/>
                </a:solidFill>
                <a:latin typeface="Alfa Slab One"/>
                <a:ea typeface="Alfa Slab One"/>
                <a:cs typeface="Alfa Slab One"/>
                <a:sym typeface="Alfa Slab One"/>
              </a:rPr>
              <a:t>The key aims and objectives of Assessment and Progression at PDCS are:</a:t>
            </a:r>
            <a:endParaRPr sz="800">
              <a:solidFill>
                <a:srgbClr val="674EA7"/>
              </a:solidFill>
              <a:latin typeface="Alfa Slab One"/>
              <a:ea typeface="Alfa Slab One"/>
              <a:cs typeface="Alfa Slab One"/>
              <a:sym typeface="Alfa Slab One"/>
            </a:endParaRPr>
          </a:p>
          <a:p>
            <a:pPr indent="-101600" lvl="0" marL="114300" rtl="0" algn="l">
              <a:lnSpc>
                <a:spcPct val="115000"/>
              </a:lnSpc>
              <a:spcBef>
                <a:spcPts val="6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enable our children to demonstrate and explain what they know, understand and can do in their work;</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empower our children to become better learners by understanding their own learning and how to progress and achieve beyond it;</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inform teaching to impact children’s learning and progression.  </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provide the leadership and stakeholders with information that allows them to make judgements about the effectiveness of the school.</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40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For parents, assessment and progression information will both inform them of their child’s progress enable them to support their child’s learning and progress.</a:t>
            </a:r>
            <a:endParaRPr sz="700">
              <a:solidFill>
                <a:schemeClr val="dk1"/>
              </a:solidFill>
              <a:latin typeface="Alfa Slab One"/>
              <a:ea typeface="Alfa Slab One"/>
              <a:cs typeface="Alfa Slab One"/>
              <a:sym typeface="Alfa Slab One"/>
            </a:endParaRPr>
          </a:p>
        </p:txBody>
      </p:sp>
      <p:sp>
        <p:nvSpPr>
          <p:cNvPr id="692" name="Google Shape;692;p63"/>
          <p:cNvSpPr txBox="1"/>
          <p:nvPr/>
        </p:nvSpPr>
        <p:spPr>
          <a:xfrm>
            <a:off x="134075" y="186300"/>
            <a:ext cx="2427000" cy="1046700"/>
          </a:xfrm>
          <a:prstGeom prst="rect">
            <a:avLst/>
          </a:prstGeom>
          <a:solidFill>
            <a:srgbClr val="64E268">
              <a:alpha val="36520"/>
            </a:srgbClr>
          </a:solidFill>
          <a:ln cap="flat" cmpd="sng" w="28575">
            <a:solidFill>
              <a:srgbClr val="64E268"/>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800">
                <a:solidFill>
                  <a:srgbClr val="38761D"/>
                </a:solidFill>
                <a:latin typeface="Alfa Slab One"/>
                <a:ea typeface="Alfa Slab One"/>
                <a:cs typeface="Alfa Slab One"/>
                <a:sym typeface="Alfa Slab One"/>
              </a:rPr>
              <a:t>Assessment and Progression at PDCS</a:t>
            </a:r>
            <a:endParaRPr sz="800">
              <a:solidFill>
                <a:srgbClr val="38761D"/>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rPr lang="en" sz="800">
                <a:latin typeface="Alfa Slab One"/>
                <a:ea typeface="Alfa Slab One"/>
                <a:cs typeface="Alfa Slab One"/>
                <a:sym typeface="Alfa Slab One"/>
              </a:rPr>
              <a:t>The Curriculum for Wales (CfW) (2022) recognises that we, at PDCS, are best placed to design the most appropriate curriculum and assessment arrangements for our learners and context.  </a:t>
            </a:r>
            <a:endParaRPr sz="800">
              <a:latin typeface="Alfa Slab One"/>
              <a:ea typeface="Alfa Slab One"/>
              <a:cs typeface="Alfa Slab One"/>
              <a:sym typeface="Alfa Slab One"/>
            </a:endParaRPr>
          </a:p>
        </p:txBody>
      </p:sp>
      <p:sp>
        <p:nvSpPr>
          <p:cNvPr id="693" name="Google Shape;693;p63"/>
          <p:cNvSpPr/>
          <p:nvPr/>
        </p:nvSpPr>
        <p:spPr>
          <a:xfrm>
            <a:off x="5569725" y="639925"/>
            <a:ext cx="670500" cy="658200"/>
          </a:xfrm>
          <a:prstGeom prst="ellipse">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600">
                <a:latin typeface="Comic Sans MS"/>
                <a:ea typeface="Comic Sans MS"/>
                <a:cs typeface="Comic Sans MS"/>
                <a:sym typeface="Comic Sans MS"/>
              </a:rPr>
              <a:t>Article </a:t>
            </a:r>
            <a:r>
              <a:rPr lang="en" sz="1900">
                <a:latin typeface="Comic Sans MS"/>
                <a:ea typeface="Comic Sans MS"/>
                <a:cs typeface="Comic Sans MS"/>
                <a:sym typeface="Comic Sans MS"/>
              </a:rPr>
              <a:t>2</a:t>
            </a:r>
            <a:endParaRPr sz="1900">
              <a:latin typeface="Comic Sans MS"/>
              <a:ea typeface="Comic Sans MS"/>
              <a:cs typeface="Comic Sans MS"/>
              <a:sym typeface="Comic Sans MS"/>
            </a:endParaRPr>
          </a:p>
        </p:txBody>
      </p:sp>
      <p:sp>
        <p:nvSpPr>
          <p:cNvPr id="694" name="Google Shape;694;p63"/>
          <p:cNvSpPr/>
          <p:nvPr/>
        </p:nvSpPr>
        <p:spPr>
          <a:xfrm>
            <a:off x="6240225" y="639925"/>
            <a:ext cx="670500" cy="658200"/>
          </a:xfrm>
          <a:prstGeom prst="ellipse">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600">
                <a:latin typeface="Comic Sans MS"/>
                <a:ea typeface="Comic Sans MS"/>
                <a:cs typeface="Comic Sans MS"/>
                <a:sym typeface="Comic Sans MS"/>
              </a:rPr>
              <a:t>Article </a:t>
            </a:r>
            <a:r>
              <a:rPr lang="en" sz="1900">
                <a:latin typeface="Comic Sans MS"/>
                <a:ea typeface="Comic Sans MS"/>
                <a:cs typeface="Comic Sans MS"/>
                <a:sym typeface="Comic Sans MS"/>
              </a:rPr>
              <a:t>3</a:t>
            </a:r>
            <a:endParaRPr sz="1900">
              <a:latin typeface="Comic Sans MS"/>
              <a:ea typeface="Comic Sans MS"/>
              <a:cs typeface="Comic Sans MS"/>
              <a:sym typeface="Comic Sans MS"/>
            </a:endParaRPr>
          </a:p>
        </p:txBody>
      </p:sp>
      <p:sp>
        <p:nvSpPr>
          <p:cNvPr id="695" name="Google Shape;695;p63"/>
          <p:cNvSpPr/>
          <p:nvPr/>
        </p:nvSpPr>
        <p:spPr>
          <a:xfrm>
            <a:off x="6910725" y="639925"/>
            <a:ext cx="670500" cy="658200"/>
          </a:xfrm>
          <a:prstGeom prst="ellipse">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600">
                <a:latin typeface="Comic Sans MS"/>
                <a:ea typeface="Comic Sans MS"/>
                <a:cs typeface="Comic Sans MS"/>
                <a:sym typeface="Comic Sans MS"/>
              </a:rPr>
              <a:t>Article </a:t>
            </a:r>
            <a:r>
              <a:rPr lang="en" sz="1900">
                <a:latin typeface="Comic Sans MS"/>
                <a:ea typeface="Comic Sans MS"/>
                <a:cs typeface="Comic Sans MS"/>
                <a:sym typeface="Comic Sans MS"/>
              </a:rPr>
              <a:t>13</a:t>
            </a:r>
            <a:endParaRPr sz="1900">
              <a:latin typeface="Comic Sans MS"/>
              <a:ea typeface="Comic Sans MS"/>
              <a:cs typeface="Comic Sans MS"/>
              <a:sym typeface="Comic Sans MS"/>
            </a:endParaRPr>
          </a:p>
        </p:txBody>
      </p:sp>
      <p:sp>
        <p:nvSpPr>
          <p:cNvPr id="696" name="Google Shape;696;p63"/>
          <p:cNvSpPr/>
          <p:nvPr/>
        </p:nvSpPr>
        <p:spPr>
          <a:xfrm>
            <a:off x="7581225" y="639925"/>
            <a:ext cx="670500" cy="658200"/>
          </a:xfrm>
          <a:prstGeom prst="ellipse">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600">
                <a:latin typeface="Comic Sans MS"/>
                <a:ea typeface="Comic Sans MS"/>
                <a:cs typeface="Comic Sans MS"/>
                <a:sym typeface="Comic Sans MS"/>
              </a:rPr>
              <a:t>Article </a:t>
            </a:r>
            <a:r>
              <a:rPr lang="en" sz="1800">
                <a:latin typeface="Comic Sans MS"/>
                <a:ea typeface="Comic Sans MS"/>
                <a:cs typeface="Comic Sans MS"/>
                <a:sym typeface="Comic Sans MS"/>
              </a:rPr>
              <a:t>28</a:t>
            </a:r>
            <a:endParaRPr sz="1800">
              <a:latin typeface="Comic Sans MS"/>
              <a:ea typeface="Comic Sans MS"/>
              <a:cs typeface="Comic Sans MS"/>
              <a:sym typeface="Comic Sans MS"/>
            </a:endParaRPr>
          </a:p>
        </p:txBody>
      </p:sp>
      <p:sp>
        <p:nvSpPr>
          <p:cNvPr id="697" name="Google Shape;697;p63"/>
          <p:cNvSpPr/>
          <p:nvPr/>
        </p:nvSpPr>
        <p:spPr>
          <a:xfrm>
            <a:off x="8251725" y="639925"/>
            <a:ext cx="670500" cy="658200"/>
          </a:xfrm>
          <a:prstGeom prst="ellipse">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600">
                <a:latin typeface="Comic Sans MS"/>
                <a:ea typeface="Comic Sans MS"/>
                <a:cs typeface="Comic Sans MS"/>
                <a:sym typeface="Comic Sans MS"/>
              </a:rPr>
              <a:t>Article </a:t>
            </a:r>
            <a:r>
              <a:rPr lang="en" sz="1800">
                <a:latin typeface="Comic Sans MS"/>
                <a:ea typeface="Comic Sans MS"/>
                <a:cs typeface="Comic Sans MS"/>
                <a:sym typeface="Comic Sans MS"/>
              </a:rPr>
              <a:t>29</a:t>
            </a:r>
            <a:endParaRPr sz="1800">
              <a:latin typeface="Comic Sans MS"/>
              <a:ea typeface="Comic Sans MS"/>
              <a:cs typeface="Comic Sans MS"/>
              <a:sym typeface="Comic Sans MS"/>
            </a:endParaRPr>
          </a:p>
        </p:txBody>
      </p:sp>
      <p:sp>
        <p:nvSpPr>
          <p:cNvPr id="698" name="Google Shape;698;p63"/>
          <p:cNvSpPr txBox="1"/>
          <p:nvPr/>
        </p:nvSpPr>
        <p:spPr>
          <a:xfrm>
            <a:off x="134075" y="1299375"/>
            <a:ext cx="2427000" cy="1053600"/>
          </a:xfrm>
          <a:prstGeom prst="rect">
            <a:avLst/>
          </a:prstGeom>
          <a:solidFill>
            <a:srgbClr val="0000FF">
              <a:alpha val="25840"/>
            </a:srgbClr>
          </a:solidFill>
          <a:ln cap="flat" cmpd="sng" w="28575">
            <a:solidFill>
              <a:schemeClr val="accent1"/>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800">
                <a:solidFill>
                  <a:schemeClr val="accent1"/>
                </a:solidFill>
                <a:latin typeface="Alfa Slab One"/>
                <a:ea typeface="Alfa Slab One"/>
                <a:cs typeface="Alfa Slab One"/>
                <a:sym typeface="Alfa Slab One"/>
              </a:rPr>
              <a:t>Effective Assessment &amp; Feedback</a:t>
            </a:r>
            <a:endParaRPr sz="800">
              <a:solidFill>
                <a:schemeClr val="accent1"/>
              </a:solidFill>
              <a:latin typeface="Alfa Slab One"/>
              <a:ea typeface="Alfa Slab One"/>
              <a:cs typeface="Alfa Slab One"/>
              <a:sym typeface="Alfa Slab One"/>
            </a:endParaRPr>
          </a:p>
          <a:p>
            <a:pPr indent="0" lvl="0" marL="0" rtl="0" algn="l">
              <a:lnSpc>
                <a:spcPct val="115000"/>
              </a:lnSpc>
              <a:spcBef>
                <a:spcPts val="0"/>
              </a:spcBef>
              <a:spcAft>
                <a:spcPts val="1200"/>
              </a:spcAft>
              <a:buNone/>
            </a:pPr>
            <a:r>
              <a:rPr lang="en" sz="700">
                <a:solidFill>
                  <a:schemeClr val="dk1"/>
                </a:solidFill>
                <a:latin typeface="Alfa Slab One"/>
                <a:ea typeface="Alfa Slab One"/>
                <a:cs typeface="Alfa Slab One"/>
                <a:sym typeface="Alfa Slab One"/>
              </a:rPr>
              <a:t>We believe that effective assessment provides information which impacts both teaching and learning.   Children receive regular, timely feedback on their learning so that they understand the steps needed to move forward in their learning. </a:t>
            </a:r>
            <a:endParaRPr sz="700">
              <a:solidFill>
                <a:schemeClr val="dk1"/>
              </a:solidFill>
              <a:latin typeface="Alfa Slab One"/>
              <a:ea typeface="Alfa Slab One"/>
              <a:cs typeface="Alfa Slab One"/>
              <a:sym typeface="Alfa Slab One"/>
            </a:endParaRPr>
          </a:p>
        </p:txBody>
      </p:sp>
      <p:graphicFrame>
        <p:nvGraphicFramePr>
          <p:cNvPr id="699" name="Google Shape;699;p63"/>
          <p:cNvGraphicFramePr/>
          <p:nvPr/>
        </p:nvGraphicFramePr>
        <p:xfrm>
          <a:off x="5496963" y="3257913"/>
          <a:ext cx="3000000" cy="3000000"/>
        </p:xfrm>
        <a:graphic>
          <a:graphicData uri="http://schemas.openxmlformats.org/drawingml/2006/table">
            <a:tbl>
              <a:tblPr>
                <a:noFill/>
                <a:tableStyleId>{6B99E018-3760-4365-9BBC-DEE0B69B3825}</a:tableStyleId>
              </a:tblPr>
              <a:tblGrid>
                <a:gridCol w="415900"/>
                <a:gridCol w="514150"/>
                <a:gridCol w="444825"/>
                <a:gridCol w="421725"/>
                <a:gridCol w="415900"/>
                <a:gridCol w="444825"/>
                <a:gridCol w="415900"/>
                <a:gridCol w="449050"/>
              </a:tblGrid>
              <a:tr h="364125">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EY</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Reception</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Y1</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Y2</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Y3</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Y4</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Y5</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Comic Sans MS"/>
                          <a:ea typeface="Comic Sans MS"/>
                          <a:cs typeface="Comic Sans MS"/>
                          <a:sym typeface="Comic Sans MS"/>
                        </a:rPr>
                        <a:t>Y6</a:t>
                      </a:r>
                      <a:endParaRPr b="1"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r>
              <a:tr h="294075">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PS1</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0000"/>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PS1</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0000"/>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PS1/2</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86226"/>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PS2</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9900"/>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PS2</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9900"/>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PS2/3</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CC9900"/>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PS3</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64E268"/>
                    </a:solidFill>
                  </a:tcPr>
                </a:tc>
                <a:tc>
                  <a:txBody>
                    <a:bodyPr/>
                    <a:lstStyle/>
                    <a:p>
                      <a:pPr indent="0" lvl="0" marL="0" rtl="0" algn="ctr">
                        <a:lnSpc>
                          <a:spcPct val="115000"/>
                        </a:lnSpc>
                        <a:spcBef>
                          <a:spcPts val="1200"/>
                        </a:spcBef>
                        <a:spcAft>
                          <a:spcPts val="0"/>
                        </a:spcAft>
                        <a:buNone/>
                      </a:pPr>
                      <a:r>
                        <a:rPr lang="en" sz="600">
                          <a:latin typeface="Comic Sans MS"/>
                          <a:ea typeface="Comic Sans MS"/>
                          <a:cs typeface="Comic Sans MS"/>
                          <a:sym typeface="Comic Sans MS"/>
                        </a:rPr>
                        <a:t>PS3</a:t>
                      </a:r>
                      <a:endParaRPr sz="600">
                        <a:latin typeface="Comic Sans MS"/>
                        <a:ea typeface="Comic Sans MS"/>
                        <a:cs typeface="Comic Sans MS"/>
                        <a:sym typeface="Comic Sans MS"/>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64E268"/>
                    </a:solidFill>
                  </a:tcPr>
                </a:tc>
              </a:tr>
            </a:tbl>
          </a:graphicData>
        </a:graphic>
      </p:graphicFrame>
      <p:sp>
        <p:nvSpPr>
          <p:cNvPr id="700" name="Google Shape;700;p63"/>
          <p:cNvSpPr txBox="1"/>
          <p:nvPr/>
        </p:nvSpPr>
        <p:spPr>
          <a:xfrm>
            <a:off x="134075" y="2571750"/>
            <a:ext cx="2427000" cy="1566900"/>
          </a:xfrm>
          <a:prstGeom prst="rect">
            <a:avLst/>
          </a:prstGeom>
          <a:solidFill>
            <a:srgbClr val="FFFF00">
              <a:alpha val="41010"/>
            </a:srgbClr>
          </a:solidFill>
          <a:ln cap="flat" cmpd="sng" w="28575">
            <a:solidFill>
              <a:srgbClr val="FFFF00"/>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CC4125"/>
                </a:solidFill>
                <a:latin typeface="Alfa Slab One"/>
                <a:ea typeface="Alfa Slab One"/>
                <a:cs typeface="Alfa Slab One"/>
                <a:sym typeface="Alfa Slab One"/>
              </a:rPr>
              <a:t>Assessment Approaches &amp; Tracking Progression</a:t>
            </a:r>
            <a:endParaRPr sz="800">
              <a:solidFill>
                <a:srgbClr val="CC4125"/>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chemeClr val="dk1"/>
                </a:solidFill>
                <a:latin typeface="Alfa Slab One"/>
                <a:ea typeface="Alfa Slab One"/>
                <a:cs typeface="Alfa Slab One"/>
                <a:sym typeface="Alfa Slab One"/>
              </a:rPr>
              <a:t>Assessment at PDCS involves using a range of assessment approaches and strategies to effectively build a comprehensive progression profile for each child. It is fully inclusive, and considers the progress of all learners in a formative, summative and diagnostic assessment context. Progression is tracked across the 3-16 curriculum until their transition to secondary education. </a:t>
            </a:r>
            <a:endParaRPr sz="700">
              <a:solidFill>
                <a:schemeClr val="dk1"/>
              </a:solidFill>
              <a:latin typeface="Alfa Slab One"/>
              <a:ea typeface="Alfa Slab One"/>
              <a:cs typeface="Alfa Slab One"/>
              <a:sym typeface="Alfa Slab One"/>
            </a:endParaRPr>
          </a:p>
        </p:txBody>
      </p:sp>
      <p:sp>
        <p:nvSpPr>
          <p:cNvPr id="701" name="Google Shape;701;p63"/>
          <p:cNvSpPr txBox="1"/>
          <p:nvPr/>
        </p:nvSpPr>
        <p:spPr>
          <a:xfrm>
            <a:off x="2670325" y="3066675"/>
            <a:ext cx="2717400" cy="1071300"/>
          </a:xfrm>
          <a:prstGeom prst="rect">
            <a:avLst/>
          </a:prstGeom>
          <a:solidFill>
            <a:srgbClr val="FF00FF">
              <a:alpha val="45510"/>
            </a:srgbClr>
          </a:solidFill>
          <a:ln cap="flat" cmpd="sng" w="28575">
            <a:solidFill>
              <a:srgbClr val="FF00FF"/>
            </a:solidFill>
            <a:prstDash val="solid"/>
            <a:round/>
            <a:headEnd len="sm" w="sm" type="none"/>
            <a:tailEnd len="sm" w="sm" type="none"/>
          </a:ln>
        </p:spPr>
        <p:txBody>
          <a:bodyPr anchorCtr="0" anchor="ctr"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9900FF"/>
                </a:solidFill>
                <a:latin typeface="Alfa Slab One"/>
                <a:ea typeface="Alfa Slab One"/>
                <a:cs typeface="Alfa Slab One"/>
                <a:sym typeface="Alfa Slab One"/>
              </a:rPr>
              <a:t>Shared Understanding of Assessment and Progression (CfW 2022)</a:t>
            </a:r>
            <a:endParaRPr sz="700">
              <a:solidFill>
                <a:srgbClr val="9900FF"/>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chemeClr val="dk1"/>
                </a:solidFill>
                <a:latin typeface="Alfa Slab One"/>
                <a:ea typeface="Alfa Slab One"/>
                <a:cs typeface="Alfa Slab One"/>
                <a:sym typeface="Alfa Slab One"/>
              </a:rPr>
              <a:t>To deliver equity for all learners across Wales, it is essential that there is a shared understanding of progression, including expectations around what progression may look like and the pace at which learners may progress.  </a:t>
            </a:r>
            <a:endParaRPr sz="700">
              <a:solidFill>
                <a:schemeClr val="dk1"/>
              </a:solidFill>
              <a:latin typeface="Alfa Slab One"/>
              <a:ea typeface="Alfa Slab One"/>
              <a:cs typeface="Alfa Slab One"/>
              <a:sym typeface="Alfa Slab One"/>
            </a:endParaRPr>
          </a:p>
        </p:txBody>
      </p:sp>
      <p:sp>
        <p:nvSpPr>
          <p:cNvPr id="702" name="Google Shape;702;p63"/>
          <p:cNvSpPr txBox="1"/>
          <p:nvPr/>
        </p:nvSpPr>
        <p:spPr>
          <a:xfrm>
            <a:off x="5496975" y="2444500"/>
            <a:ext cx="3522300" cy="681900"/>
          </a:xfrm>
          <a:prstGeom prst="rect">
            <a:avLst/>
          </a:prstGeom>
          <a:solidFill>
            <a:srgbClr val="073763">
              <a:alpha val="38200"/>
            </a:srgbClr>
          </a:solidFill>
          <a:ln cap="flat" cmpd="sng" w="28575">
            <a:solidFill>
              <a:srgbClr val="20124D"/>
            </a:solidFill>
            <a:prstDash val="solid"/>
            <a:round/>
            <a:headEnd len="sm" w="sm" type="none"/>
            <a:tailEnd len="sm" w="sm" type="none"/>
          </a:ln>
        </p:spPr>
        <p:txBody>
          <a:bodyPr anchorCtr="0" anchor="ctr"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073763"/>
                </a:solidFill>
                <a:latin typeface="Alfa Slab One"/>
                <a:ea typeface="Alfa Slab One"/>
                <a:cs typeface="Alfa Slab One"/>
                <a:sym typeface="Alfa Slab One"/>
              </a:rPr>
              <a:t>Progression Steps</a:t>
            </a:r>
            <a:endParaRPr sz="700">
              <a:solidFill>
                <a:srgbClr val="073763"/>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latin typeface="Alfa Slab One"/>
                <a:ea typeface="Alfa Slab One"/>
                <a:cs typeface="Alfa Slab One"/>
                <a:sym typeface="Alfa Slab One"/>
              </a:rPr>
              <a:t>In line with the CfW (2022) arrangements in Wales, levels have been replaced with a new 3-16 continuum, which uses progression steps for broad age related expectations at each stage of children’s education.</a:t>
            </a:r>
            <a:endParaRPr sz="700">
              <a:latin typeface="Alfa Slab One"/>
              <a:ea typeface="Alfa Slab One"/>
              <a:cs typeface="Alfa Slab One"/>
              <a:sym typeface="Alfa Slab One"/>
            </a:endParaRPr>
          </a:p>
        </p:txBody>
      </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6" name="Shape 706"/>
        <p:cNvGrpSpPr/>
        <p:nvPr/>
      </p:nvGrpSpPr>
      <p:grpSpPr>
        <a:xfrm>
          <a:off x="0" y="0"/>
          <a:ext cx="0" cy="0"/>
          <a:chOff x="0" y="0"/>
          <a:chExt cx="0" cy="0"/>
        </a:xfrm>
      </p:grpSpPr>
      <p:sp>
        <p:nvSpPr>
          <p:cNvPr id="707" name="Google Shape;707;p64"/>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500">
                <a:solidFill>
                  <a:srgbClr val="FFFEFE"/>
                </a:solidFill>
                <a:latin typeface="Alfa Slab One"/>
                <a:ea typeface="Alfa Slab One"/>
                <a:cs typeface="Alfa Slab One"/>
                <a:sym typeface="Alfa Slab One"/>
              </a:rPr>
              <a:t>Assessment and Progression</a:t>
            </a:r>
            <a:endParaRPr sz="4400">
              <a:solidFill>
                <a:srgbClr val="FFFEFE"/>
              </a:solidFill>
              <a:latin typeface="Alfa Slab One"/>
              <a:ea typeface="Alfa Slab One"/>
              <a:cs typeface="Alfa Slab One"/>
              <a:sym typeface="Alfa Slab One"/>
            </a:endParaRPr>
          </a:p>
        </p:txBody>
      </p:sp>
      <p:sp>
        <p:nvSpPr>
          <p:cNvPr id="708" name="Google Shape;708;p64"/>
          <p:cNvSpPr txBox="1"/>
          <p:nvPr/>
        </p:nvSpPr>
        <p:spPr>
          <a:xfrm>
            <a:off x="3973425" y="1439213"/>
            <a:ext cx="5046000" cy="1374900"/>
          </a:xfrm>
          <a:prstGeom prst="rect">
            <a:avLst/>
          </a:prstGeom>
          <a:noFill/>
          <a:ln cap="flat" cmpd="sng" w="28575">
            <a:solidFill>
              <a:srgbClr val="FF0000"/>
            </a:solidFill>
            <a:prstDash val="solid"/>
            <a:round/>
            <a:headEnd len="sm" w="sm" type="none"/>
            <a:tailEnd len="sm" w="sm" type="none"/>
          </a:ln>
        </p:spPr>
        <p:txBody>
          <a:bodyPr anchorCtr="0" anchor="ctr" bIns="91425" lIns="91425" spcFirstLastPara="1" rIns="91425" wrap="square" tIns="91425">
            <a:spAutoFit/>
          </a:bodyPr>
          <a:lstStyle/>
          <a:p>
            <a:pPr indent="0" lvl="0" marL="0" rtl="0" algn="l">
              <a:lnSpc>
                <a:spcPct val="100000"/>
              </a:lnSpc>
              <a:spcBef>
                <a:spcPts val="0"/>
              </a:spcBef>
              <a:spcAft>
                <a:spcPts val="0"/>
              </a:spcAft>
              <a:buNone/>
            </a:pPr>
            <a:r>
              <a:rPr lang="en" sz="800">
                <a:solidFill>
                  <a:srgbClr val="FF0000"/>
                </a:solidFill>
                <a:latin typeface="Alfa Slab One"/>
                <a:ea typeface="Alfa Slab One"/>
                <a:cs typeface="Alfa Slab One"/>
                <a:sym typeface="Alfa Slab One"/>
              </a:rPr>
              <a:t>Assessment and Progression at PDCS is aligned with the Children’s Rights principles:</a:t>
            </a:r>
            <a:endParaRPr sz="800">
              <a:solidFill>
                <a:srgbClr val="FF0000"/>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t/>
            </a:r>
            <a:endParaRPr sz="700">
              <a:solidFill>
                <a:srgbClr val="FF0000"/>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rPr lang="en" sz="700">
                <a:solidFill>
                  <a:schemeClr val="dk1"/>
                </a:solidFill>
                <a:latin typeface="Alfa Slab One"/>
                <a:ea typeface="Alfa Slab One"/>
                <a:cs typeface="Alfa Slab One"/>
                <a:sym typeface="Alfa Slab One"/>
              </a:rPr>
              <a:t>Article 2: Children have the right to equity: whatever their race, religion, gender, abilities, whatever they think or say and whatever type of family they come from.</a:t>
            </a:r>
            <a:endParaRPr sz="700">
              <a:solidFill>
                <a:schemeClr val="dk1"/>
              </a:solidFill>
              <a:latin typeface="Alfa Slab One"/>
              <a:ea typeface="Alfa Slab One"/>
              <a:cs typeface="Alfa Slab One"/>
              <a:sym typeface="Alfa Slab One"/>
            </a:endParaRPr>
          </a:p>
          <a:p>
            <a:pPr indent="0" lvl="0" marL="0" rtl="0" algn="l">
              <a:lnSpc>
                <a:spcPct val="100000"/>
              </a:lnSpc>
              <a:spcBef>
                <a:spcPts val="400"/>
              </a:spcBef>
              <a:spcAft>
                <a:spcPts val="0"/>
              </a:spcAft>
              <a:buNone/>
            </a:pPr>
            <a:r>
              <a:rPr lang="en" sz="700">
                <a:solidFill>
                  <a:schemeClr val="dk1"/>
                </a:solidFill>
                <a:latin typeface="Alfa Slab One"/>
                <a:ea typeface="Alfa Slab One"/>
                <a:cs typeface="Alfa Slab One"/>
                <a:sym typeface="Alfa Slab One"/>
              </a:rPr>
              <a:t>Article 3: All organisations concerned with children should work towards what is best for each child.</a:t>
            </a:r>
            <a:endParaRPr sz="700">
              <a:solidFill>
                <a:schemeClr val="dk1"/>
              </a:solidFill>
              <a:latin typeface="Alfa Slab One"/>
              <a:ea typeface="Alfa Slab One"/>
              <a:cs typeface="Alfa Slab One"/>
              <a:sym typeface="Alfa Slab One"/>
            </a:endParaRPr>
          </a:p>
          <a:p>
            <a:pPr indent="0" lvl="0" marL="0" rtl="0" algn="l">
              <a:lnSpc>
                <a:spcPct val="100000"/>
              </a:lnSpc>
              <a:spcBef>
                <a:spcPts val="400"/>
              </a:spcBef>
              <a:spcAft>
                <a:spcPts val="0"/>
              </a:spcAft>
              <a:buNone/>
            </a:pPr>
            <a:r>
              <a:rPr lang="en" sz="700">
                <a:solidFill>
                  <a:schemeClr val="dk1"/>
                </a:solidFill>
                <a:latin typeface="Alfa Slab One"/>
                <a:ea typeface="Alfa Slab One"/>
                <a:cs typeface="Alfa Slab One"/>
                <a:sym typeface="Alfa Slab One"/>
              </a:rPr>
              <a:t>Article 13: Children have the right to get and to share information as long as the information is not damaging to them or others.</a:t>
            </a:r>
            <a:endParaRPr sz="700">
              <a:solidFill>
                <a:schemeClr val="dk1"/>
              </a:solidFill>
              <a:latin typeface="Alfa Slab One"/>
              <a:ea typeface="Alfa Slab One"/>
              <a:cs typeface="Alfa Slab One"/>
              <a:sym typeface="Alfa Slab One"/>
            </a:endParaRPr>
          </a:p>
          <a:p>
            <a:pPr indent="0" lvl="0" marL="0" rtl="0" algn="l">
              <a:lnSpc>
                <a:spcPct val="100000"/>
              </a:lnSpc>
              <a:spcBef>
                <a:spcPts val="400"/>
              </a:spcBef>
              <a:spcAft>
                <a:spcPts val="0"/>
              </a:spcAft>
              <a:buNone/>
            </a:pPr>
            <a:r>
              <a:rPr lang="en" sz="700">
                <a:solidFill>
                  <a:schemeClr val="dk1"/>
                </a:solidFill>
                <a:latin typeface="Alfa Slab One"/>
                <a:ea typeface="Alfa Slab One"/>
                <a:cs typeface="Alfa Slab One"/>
                <a:sym typeface="Alfa Slab One"/>
              </a:rPr>
              <a:t>Article 28: children have a right to an education.</a:t>
            </a:r>
            <a:endParaRPr sz="700">
              <a:solidFill>
                <a:schemeClr val="dk1"/>
              </a:solidFill>
              <a:latin typeface="Alfa Slab One"/>
              <a:ea typeface="Alfa Slab One"/>
              <a:cs typeface="Alfa Slab One"/>
              <a:sym typeface="Alfa Slab One"/>
            </a:endParaRPr>
          </a:p>
          <a:p>
            <a:pPr indent="0" lvl="0" marL="0" rtl="0" algn="l">
              <a:lnSpc>
                <a:spcPct val="100000"/>
              </a:lnSpc>
              <a:spcBef>
                <a:spcPts val="400"/>
              </a:spcBef>
              <a:spcAft>
                <a:spcPts val="400"/>
              </a:spcAft>
              <a:buNone/>
            </a:pPr>
            <a:r>
              <a:rPr lang="en" sz="700">
                <a:solidFill>
                  <a:schemeClr val="dk1"/>
                </a:solidFill>
                <a:latin typeface="Alfa Slab One"/>
                <a:ea typeface="Alfa Slab One"/>
                <a:cs typeface="Alfa Slab One"/>
                <a:sym typeface="Alfa Slab One"/>
              </a:rPr>
              <a:t>Article 29: Education should develop each child’s personality and talents to the full.</a:t>
            </a:r>
            <a:endParaRPr sz="700">
              <a:solidFill>
                <a:schemeClr val="dk1"/>
              </a:solidFill>
              <a:latin typeface="Alfa Slab One"/>
              <a:ea typeface="Alfa Slab One"/>
              <a:cs typeface="Alfa Slab One"/>
              <a:sym typeface="Alfa Slab One"/>
            </a:endParaRPr>
          </a:p>
        </p:txBody>
      </p:sp>
      <p:sp>
        <p:nvSpPr>
          <p:cNvPr id="709" name="Google Shape;709;p64"/>
          <p:cNvSpPr txBox="1"/>
          <p:nvPr/>
        </p:nvSpPr>
        <p:spPr>
          <a:xfrm>
            <a:off x="3973425" y="2924125"/>
            <a:ext cx="5046000" cy="1231500"/>
          </a:xfrm>
          <a:prstGeom prst="rect">
            <a:avLst/>
          </a:prstGeom>
          <a:noFill/>
          <a:ln cap="flat" cmpd="sng" w="28575">
            <a:solidFill>
              <a:schemeClr val="accent1"/>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700">
                <a:solidFill>
                  <a:schemeClr val="dk1"/>
                </a:solidFill>
                <a:latin typeface="Alfa Slab One"/>
                <a:ea typeface="Alfa Slab One"/>
                <a:cs typeface="Alfa Slab One"/>
                <a:sym typeface="Alfa Slab One"/>
              </a:rPr>
              <a:t>“Assessment is a fundamental part of Curriculum for Wales and is integral to the learning process.”</a:t>
            </a:r>
            <a:endParaRPr sz="700">
              <a:solidFill>
                <a:schemeClr val="dk1"/>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t/>
            </a:r>
            <a:endParaRPr sz="700">
              <a:solidFill>
                <a:schemeClr val="dk1"/>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rPr lang="en" sz="700">
                <a:solidFill>
                  <a:schemeClr val="dk1"/>
                </a:solidFill>
                <a:latin typeface="Alfa Slab One"/>
                <a:ea typeface="Alfa Slab One"/>
                <a:cs typeface="Alfa Slab One"/>
                <a:sym typeface="Alfa Slab One"/>
              </a:rPr>
              <a:t>“Assessment is intrinsic to curriculum design and its overarching purpose within the curriculum is to support every learner to make progress.”</a:t>
            </a:r>
            <a:endParaRPr sz="700">
              <a:solidFill>
                <a:schemeClr val="dk1"/>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t/>
            </a:r>
            <a:endParaRPr sz="700">
              <a:solidFill>
                <a:schemeClr val="dk1"/>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rPr lang="en" sz="700">
                <a:solidFill>
                  <a:schemeClr val="dk1"/>
                </a:solidFill>
                <a:latin typeface="Alfa Slab One"/>
                <a:ea typeface="Alfa Slab One"/>
                <a:cs typeface="Alfa Slab One"/>
                <a:sym typeface="Alfa Slab One"/>
              </a:rPr>
              <a:t>“To support individual learner progression, assessment has three main roles:</a:t>
            </a:r>
            <a:endParaRPr sz="700">
              <a:solidFill>
                <a:schemeClr val="dk1"/>
              </a:solidFill>
              <a:latin typeface="Alfa Slab One"/>
              <a:ea typeface="Alfa Slab One"/>
              <a:cs typeface="Alfa Slab One"/>
              <a:sym typeface="Alfa Slab One"/>
            </a:endParaRPr>
          </a:p>
          <a:p>
            <a:pPr indent="-158750" lvl="0" marL="171450" rtl="0" algn="l">
              <a:lnSpc>
                <a:spcPct val="100000"/>
              </a:lnSpc>
              <a:spcBef>
                <a:spcPts val="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Supporting individual learners on an ongoing, day-to-day basis;</a:t>
            </a:r>
            <a:endParaRPr sz="700">
              <a:solidFill>
                <a:schemeClr val="dk1"/>
              </a:solidFill>
              <a:latin typeface="Alfa Slab One"/>
              <a:ea typeface="Alfa Slab One"/>
              <a:cs typeface="Alfa Slab One"/>
              <a:sym typeface="Alfa Slab One"/>
            </a:endParaRPr>
          </a:p>
          <a:p>
            <a:pPr indent="-158750" lvl="0" marL="171450" rtl="0" algn="l">
              <a:lnSpc>
                <a:spcPct val="100000"/>
              </a:lnSpc>
              <a:spcBef>
                <a:spcPts val="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Identifying, capturing and reflecting on individual learner progress over time; </a:t>
            </a:r>
            <a:endParaRPr sz="700">
              <a:solidFill>
                <a:schemeClr val="dk1"/>
              </a:solidFill>
              <a:latin typeface="Alfa Slab One"/>
              <a:ea typeface="Alfa Slab One"/>
              <a:cs typeface="Alfa Slab One"/>
              <a:sym typeface="Alfa Slab One"/>
            </a:endParaRPr>
          </a:p>
          <a:p>
            <a:pPr indent="-158750" lvl="0" marL="171450" rtl="0" algn="l">
              <a:lnSpc>
                <a:spcPct val="100000"/>
              </a:lnSpc>
              <a:spcBef>
                <a:spcPts val="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Understanding group progress in order to reflect on practice.”</a:t>
            </a:r>
            <a:endParaRPr sz="700">
              <a:solidFill>
                <a:schemeClr val="dk1"/>
              </a:solidFill>
              <a:latin typeface="Alfa Slab One"/>
              <a:ea typeface="Alfa Slab One"/>
              <a:cs typeface="Alfa Slab One"/>
              <a:sym typeface="Alfa Slab One"/>
            </a:endParaRPr>
          </a:p>
          <a:p>
            <a:pPr indent="0" lvl="0" marL="0" rtl="0" algn="ctr">
              <a:lnSpc>
                <a:spcPct val="100000"/>
              </a:lnSpc>
              <a:spcBef>
                <a:spcPts val="0"/>
              </a:spcBef>
              <a:spcAft>
                <a:spcPts val="0"/>
              </a:spcAft>
              <a:buNone/>
            </a:pPr>
            <a:r>
              <a:rPr i="1" lang="en" sz="500" u="sng">
                <a:solidFill>
                  <a:schemeClr val="hlink"/>
                </a:solidFill>
                <a:latin typeface="Alfa Slab One"/>
                <a:ea typeface="Alfa Slab One"/>
                <a:cs typeface="Alfa Slab One"/>
                <a:sym typeface="Alfa Slab One"/>
                <a:hlinkClick r:id="rId3"/>
              </a:rPr>
              <a:t>https://hwb.gov.wales/curriculum-for-wales/supporting-learner-progression-assessment-guidance</a:t>
            </a:r>
            <a:endParaRPr sz="500">
              <a:solidFill>
                <a:schemeClr val="dk1"/>
              </a:solidFill>
              <a:latin typeface="Alfa Slab One"/>
              <a:ea typeface="Alfa Slab One"/>
              <a:cs typeface="Alfa Slab One"/>
              <a:sym typeface="Alfa Slab One"/>
            </a:endParaRPr>
          </a:p>
        </p:txBody>
      </p:sp>
      <p:sp>
        <p:nvSpPr>
          <p:cNvPr id="710" name="Google Shape;710;p64"/>
          <p:cNvSpPr txBox="1"/>
          <p:nvPr/>
        </p:nvSpPr>
        <p:spPr>
          <a:xfrm>
            <a:off x="134075" y="1439225"/>
            <a:ext cx="3693000" cy="2716500"/>
          </a:xfrm>
          <a:prstGeom prst="rect">
            <a:avLst/>
          </a:prstGeom>
          <a:noFill/>
          <a:ln cap="flat" cmpd="sng" w="28575">
            <a:solidFill>
              <a:srgbClr val="674EA7"/>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600"/>
              </a:spcBef>
              <a:spcAft>
                <a:spcPts val="0"/>
              </a:spcAft>
              <a:buNone/>
            </a:pPr>
            <a:r>
              <a:rPr lang="en" sz="800">
                <a:solidFill>
                  <a:srgbClr val="674EA7"/>
                </a:solidFill>
                <a:latin typeface="Alfa Slab One"/>
                <a:ea typeface="Alfa Slab One"/>
                <a:cs typeface="Alfa Slab One"/>
                <a:sym typeface="Alfa Slab One"/>
              </a:rPr>
              <a:t>The key aims and objectives of Assessment and Progression at PDCS are:</a:t>
            </a:r>
            <a:endParaRPr sz="800">
              <a:solidFill>
                <a:srgbClr val="674EA7"/>
              </a:solidFill>
              <a:latin typeface="Alfa Slab One"/>
              <a:ea typeface="Alfa Slab One"/>
              <a:cs typeface="Alfa Slab One"/>
              <a:sym typeface="Alfa Slab One"/>
            </a:endParaRPr>
          </a:p>
          <a:p>
            <a:pPr indent="-101600" lvl="0" marL="114300" rtl="0" algn="l">
              <a:lnSpc>
                <a:spcPct val="115000"/>
              </a:lnSpc>
              <a:spcBef>
                <a:spcPts val="6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enable our children to demonstrate and explain what they know, understand and can do in their work;</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empower our children to become better learners by understanding their own learning and how to progress and achieve beyond it;</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inform teaching to impact children’s learning and progression.  For teachers, assessment should develop an understanding of the individual needs of students so that target setting is meaningful and informs planning, teaching and learning for progress;</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To provide the leadership and stakeholders with information that allows them to make judgements about the effectiveness of the school.</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 For other staff and governors, assessment information will inform an understanding of the current and potential student outcomes.</a:t>
            </a:r>
            <a:endParaRPr sz="700">
              <a:solidFill>
                <a:schemeClr val="dk1"/>
              </a:solidFill>
              <a:latin typeface="Alfa Slab One"/>
              <a:ea typeface="Alfa Slab One"/>
              <a:cs typeface="Alfa Slab One"/>
              <a:sym typeface="Alfa Slab One"/>
            </a:endParaRPr>
          </a:p>
          <a:p>
            <a:pPr indent="-101600" lvl="0" marL="114300" rtl="0" algn="l">
              <a:lnSpc>
                <a:spcPct val="100000"/>
              </a:lnSpc>
              <a:spcBef>
                <a:spcPts val="400"/>
              </a:spcBef>
              <a:spcAft>
                <a:spcPts val="40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For parents, assessment and progression information will both inform them of their child’s progress and allow them to understand how their child may maximise achievement; to enable them to support their child’s learning and progress.</a:t>
            </a:r>
            <a:endParaRPr sz="700">
              <a:solidFill>
                <a:schemeClr val="dk1"/>
              </a:solidFill>
              <a:latin typeface="Alfa Slab One"/>
              <a:ea typeface="Alfa Slab One"/>
              <a:cs typeface="Alfa Slab One"/>
              <a:sym typeface="Alfa Slab One"/>
            </a:endParaRPr>
          </a:p>
        </p:txBody>
      </p:sp>
      <p:sp>
        <p:nvSpPr>
          <p:cNvPr id="711" name="Google Shape;711;p64"/>
          <p:cNvSpPr txBox="1"/>
          <p:nvPr/>
        </p:nvSpPr>
        <p:spPr>
          <a:xfrm>
            <a:off x="134075" y="73100"/>
            <a:ext cx="8885400" cy="1256100"/>
          </a:xfrm>
          <a:prstGeom prst="rect">
            <a:avLst/>
          </a:prstGeom>
          <a:noFill/>
          <a:ln cap="flat" cmpd="sng" w="28575">
            <a:solidFill>
              <a:srgbClr val="64E268"/>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00000"/>
              </a:lnSpc>
              <a:spcBef>
                <a:spcPts val="0"/>
              </a:spcBef>
              <a:spcAft>
                <a:spcPts val="0"/>
              </a:spcAft>
              <a:buNone/>
            </a:pPr>
            <a:r>
              <a:rPr lang="en" sz="800">
                <a:solidFill>
                  <a:srgbClr val="64E268"/>
                </a:solidFill>
                <a:latin typeface="Alfa Slab One"/>
                <a:ea typeface="Alfa Slab One"/>
                <a:cs typeface="Alfa Slab One"/>
                <a:sym typeface="Alfa Slab One"/>
              </a:rPr>
              <a:t>Assessment and Progression at PDCS</a:t>
            </a:r>
            <a:endParaRPr sz="800">
              <a:solidFill>
                <a:srgbClr val="64E268"/>
              </a:solidFill>
              <a:latin typeface="Alfa Slab One"/>
              <a:ea typeface="Alfa Slab One"/>
              <a:cs typeface="Alfa Slab One"/>
              <a:sym typeface="Alfa Slab One"/>
            </a:endParaRPr>
          </a:p>
          <a:p>
            <a:pPr indent="0" lvl="0" marL="0" rtl="0" algn="l">
              <a:lnSpc>
                <a:spcPct val="100000"/>
              </a:lnSpc>
              <a:spcBef>
                <a:spcPts val="0"/>
              </a:spcBef>
              <a:spcAft>
                <a:spcPts val="0"/>
              </a:spcAft>
              <a:buNone/>
            </a:pPr>
            <a:r>
              <a:rPr lang="en" sz="800">
                <a:latin typeface="Alfa Slab One"/>
                <a:ea typeface="Alfa Slab One"/>
                <a:cs typeface="Alfa Slab One"/>
                <a:sym typeface="Alfa Slab One"/>
              </a:rPr>
              <a:t>The Curriculum for Wales (CfW) (2022) recognises that we, at PDCS, are best placed to design the most appropriate curriculum and assessment arrangements for our learners and contexts.  </a:t>
            </a:r>
            <a:endParaRPr sz="800">
              <a:latin typeface="Alfa Slab One"/>
              <a:ea typeface="Alfa Slab One"/>
              <a:cs typeface="Alfa Slab One"/>
              <a:sym typeface="Alfa Slab One"/>
            </a:endParaRPr>
          </a:p>
          <a:p>
            <a:pPr indent="0" lvl="0" marL="0" rtl="0" algn="l">
              <a:lnSpc>
                <a:spcPct val="115000"/>
              </a:lnSpc>
              <a:spcBef>
                <a:spcPts val="1200"/>
              </a:spcBef>
              <a:spcAft>
                <a:spcPts val="1200"/>
              </a:spcAft>
              <a:buNone/>
            </a:pPr>
            <a:r>
              <a:rPr lang="en" sz="800">
                <a:latin typeface="Alfa Slab One"/>
                <a:ea typeface="Alfa Slab One"/>
                <a:cs typeface="Alfa Slab One"/>
                <a:sym typeface="Alfa Slab One"/>
              </a:rPr>
              <a:t>This means that at PDCS, we design our own curriculum, selecting the knowledge, skills and experiences that best support our children to progress in the ways described in CfW.  In accordance with his, we have developed assessment arrangements to support each individual learner to progress in relation to our own  curriculum. The focus is on identifying where the learner is in their learning, their next steps and the support or challenge needed to move forward their learning.</a:t>
            </a:r>
            <a:endParaRPr sz="800">
              <a:latin typeface="Alfa Slab One"/>
              <a:ea typeface="Alfa Slab One"/>
              <a:cs typeface="Alfa Slab One"/>
              <a:sym typeface="Alfa Slab One"/>
            </a:endParaRPr>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5" name="Shape 715"/>
        <p:cNvGrpSpPr/>
        <p:nvPr/>
      </p:nvGrpSpPr>
      <p:grpSpPr>
        <a:xfrm>
          <a:off x="0" y="0"/>
          <a:ext cx="0" cy="0"/>
          <a:chOff x="0" y="0"/>
          <a:chExt cx="0" cy="0"/>
        </a:xfrm>
      </p:grpSpPr>
      <p:sp>
        <p:nvSpPr>
          <p:cNvPr id="716" name="Google Shape;716;p65"/>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4500">
                <a:solidFill>
                  <a:srgbClr val="FFFEFE"/>
                </a:solidFill>
                <a:latin typeface="Alfa Slab One"/>
                <a:ea typeface="Alfa Slab One"/>
                <a:cs typeface="Alfa Slab One"/>
                <a:sym typeface="Alfa Slab One"/>
              </a:rPr>
              <a:t>Assessment and Progression</a:t>
            </a:r>
            <a:endParaRPr sz="4400">
              <a:solidFill>
                <a:srgbClr val="FFFEFE"/>
              </a:solidFill>
              <a:latin typeface="Alfa Slab One"/>
              <a:ea typeface="Alfa Slab One"/>
              <a:cs typeface="Alfa Slab One"/>
              <a:sym typeface="Alfa Slab One"/>
            </a:endParaRPr>
          </a:p>
        </p:txBody>
      </p:sp>
      <p:sp>
        <p:nvSpPr>
          <p:cNvPr id="717" name="Google Shape;717;p65"/>
          <p:cNvSpPr txBox="1"/>
          <p:nvPr/>
        </p:nvSpPr>
        <p:spPr>
          <a:xfrm>
            <a:off x="4485337" y="311125"/>
            <a:ext cx="4577100" cy="2754300"/>
          </a:xfrm>
          <a:prstGeom prst="rect">
            <a:avLst/>
          </a:prstGeom>
          <a:noFill/>
          <a:ln cap="flat" cmpd="sng" w="28575">
            <a:solidFill>
              <a:srgbClr val="FF0000"/>
            </a:solidFill>
            <a:prstDash val="solid"/>
            <a:round/>
            <a:headEnd len="sm" w="sm" type="none"/>
            <a:tailEnd len="sm" w="sm" type="none"/>
          </a:ln>
        </p:spPr>
        <p:txBody>
          <a:bodyPr anchorCtr="0" anchor="ctr"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FF0000"/>
                </a:solidFill>
                <a:latin typeface="Alfa Slab One"/>
                <a:ea typeface="Alfa Slab One"/>
                <a:cs typeface="Alfa Slab One"/>
                <a:sym typeface="Alfa Slab One"/>
              </a:rPr>
              <a:t>Shared Understanding of Assessment and Progression (CfW 2022)</a:t>
            </a:r>
            <a:endParaRPr sz="700">
              <a:solidFill>
                <a:srgbClr val="FF0000"/>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chemeClr val="dk1"/>
                </a:solidFill>
                <a:latin typeface="Alfa Slab One"/>
                <a:ea typeface="Alfa Slab One"/>
                <a:cs typeface="Alfa Slab One"/>
                <a:sym typeface="Alfa Slab One"/>
              </a:rPr>
              <a:t>To deliver equity for all learners across Wales, it is essential that there is a shared understanding of progression, including expectations around what progression may look like and the pace at which learners may progress.  </a:t>
            </a:r>
            <a:endParaRPr sz="700">
              <a:solidFill>
                <a:schemeClr val="dk1"/>
              </a:solidFill>
              <a:latin typeface="Alfa Slab One"/>
              <a:ea typeface="Alfa Slab One"/>
              <a:cs typeface="Alfa Slab One"/>
              <a:sym typeface="Alfa Slab One"/>
            </a:endParaRPr>
          </a:p>
          <a:p>
            <a:pPr indent="0" lvl="0" marL="0" rtl="0" algn="l">
              <a:lnSpc>
                <a:spcPct val="115000"/>
              </a:lnSpc>
              <a:spcBef>
                <a:spcPts val="1200"/>
              </a:spcBef>
              <a:spcAft>
                <a:spcPts val="0"/>
              </a:spcAft>
              <a:buNone/>
            </a:pPr>
            <a:r>
              <a:rPr lang="en" sz="700">
                <a:solidFill>
                  <a:schemeClr val="dk1"/>
                </a:solidFill>
                <a:latin typeface="Alfa Slab One"/>
                <a:ea typeface="Alfa Slab One"/>
                <a:cs typeface="Alfa Slab One"/>
                <a:sym typeface="Alfa Slab One"/>
              </a:rPr>
              <a:t>Professional dialogue for this purpose provides opportunities for leaders and practitioners to share and reflect on the impact of their school curriculum, their experiences of the learning process and of supporting all learners to progress.</a:t>
            </a:r>
            <a:endParaRPr sz="700">
              <a:solidFill>
                <a:schemeClr val="dk1"/>
              </a:solidFill>
              <a:latin typeface="Alfa Slab One"/>
              <a:ea typeface="Alfa Slab One"/>
              <a:cs typeface="Alfa Slab One"/>
              <a:sym typeface="Alfa Slab One"/>
            </a:endParaRPr>
          </a:p>
          <a:p>
            <a:pPr indent="-158750" lvl="0" marL="171450" rtl="0" algn="l">
              <a:lnSpc>
                <a:spcPct val="115000"/>
              </a:lnSpc>
              <a:spcBef>
                <a:spcPts val="1200"/>
              </a:spcBef>
              <a:spcAft>
                <a:spcPts val="0"/>
              </a:spcAft>
              <a:buClr>
                <a:schemeClr val="dk1"/>
              </a:buClr>
              <a:buSzPts val="700"/>
              <a:buFont typeface="Comic Sans MS"/>
              <a:buChar char="●"/>
            </a:pPr>
            <a:r>
              <a:rPr lang="en" sz="700">
                <a:solidFill>
                  <a:schemeClr val="dk1"/>
                </a:solidFill>
                <a:latin typeface="Alfa Slab One"/>
                <a:ea typeface="Alfa Slab One"/>
                <a:cs typeface="Alfa Slab One"/>
                <a:sym typeface="Alfa Slab One"/>
              </a:rPr>
              <a:t>Within school, all practitioners are given the platform to take part in professional dialogue to develop assessment and progression practices across the school through regular AoLE PLC meetings.</a:t>
            </a:r>
            <a:endParaRPr sz="700">
              <a:solidFill>
                <a:schemeClr val="dk1"/>
              </a:solidFill>
              <a:latin typeface="Alfa Slab One"/>
              <a:ea typeface="Alfa Slab One"/>
              <a:cs typeface="Alfa Slab One"/>
              <a:sym typeface="Alfa Slab One"/>
            </a:endParaRPr>
          </a:p>
          <a:p>
            <a:pPr indent="-158750" lvl="0" marL="171450" rtl="0" algn="l">
              <a:lnSpc>
                <a:spcPct val="115000"/>
              </a:lnSpc>
              <a:spcBef>
                <a:spcPts val="0"/>
              </a:spcBef>
              <a:spcAft>
                <a:spcPts val="0"/>
              </a:spcAft>
              <a:buClr>
                <a:schemeClr val="dk1"/>
              </a:buClr>
              <a:buSzPts val="700"/>
              <a:buFont typeface="Alfa Slab One"/>
              <a:buChar char="●"/>
            </a:pPr>
            <a:r>
              <a:rPr lang="en" sz="700">
                <a:solidFill>
                  <a:schemeClr val="dk1"/>
                </a:solidFill>
                <a:latin typeface="Alfa Slab One"/>
                <a:ea typeface="Alfa Slab One"/>
                <a:cs typeface="Alfa Slab One"/>
                <a:sym typeface="Alfa Slab One"/>
              </a:rPr>
              <a:t>PDCS has Assessment Leads who represent the school in discussions to promote shared understanding within both Cluster PLC and LEA PLC meetings</a:t>
            </a:r>
            <a:endParaRPr sz="700">
              <a:solidFill>
                <a:schemeClr val="dk1"/>
              </a:solidFill>
              <a:latin typeface="Alfa Slab One"/>
              <a:ea typeface="Alfa Slab One"/>
              <a:cs typeface="Alfa Slab One"/>
              <a:sym typeface="Alfa Slab One"/>
            </a:endParaRPr>
          </a:p>
          <a:p>
            <a:pPr indent="-158750" lvl="0" marL="171450" rtl="0" algn="l">
              <a:lnSpc>
                <a:spcPct val="115000"/>
              </a:lnSpc>
              <a:spcBef>
                <a:spcPts val="0"/>
              </a:spcBef>
              <a:spcAft>
                <a:spcPts val="0"/>
              </a:spcAft>
              <a:buClr>
                <a:schemeClr val="dk1"/>
              </a:buClr>
              <a:buSzPts val="700"/>
              <a:buFont typeface="Alfa Slab One"/>
              <a:buChar char="●"/>
            </a:pPr>
            <a:r>
              <a:rPr lang="en" sz="700">
                <a:solidFill>
                  <a:schemeClr val="dk1"/>
                </a:solidFill>
                <a:latin typeface="Alfa Slab One"/>
                <a:ea typeface="Alfa Slab One"/>
                <a:cs typeface="Alfa Slab One"/>
                <a:sym typeface="Alfa Slab One"/>
              </a:rPr>
              <a:t>Assessment Lead involved in National Network Assessment and Progression discussions with practitioners across Wales..</a:t>
            </a:r>
            <a:endParaRPr sz="700">
              <a:solidFill>
                <a:schemeClr val="dk1"/>
              </a:solidFill>
              <a:latin typeface="Alfa Slab One"/>
              <a:ea typeface="Alfa Slab One"/>
              <a:cs typeface="Alfa Slab One"/>
              <a:sym typeface="Alfa Slab One"/>
            </a:endParaRPr>
          </a:p>
          <a:p>
            <a:pPr indent="0" lvl="0" marL="0" rtl="0" algn="l">
              <a:lnSpc>
                <a:spcPct val="115000"/>
              </a:lnSpc>
              <a:spcBef>
                <a:spcPts val="1200"/>
              </a:spcBef>
              <a:spcAft>
                <a:spcPts val="1200"/>
              </a:spcAft>
              <a:buNone/>
            </a:pPr>
            <a:r>
              <a:rPr lang="en" sz="700">
                <a:solidFill>
                  <a:schemeClr val="dk1"/>
                </a:solidFill>
                <a:latin typeface="Alfa Slab One"/>
                <a:ea typeface="Alfa Slab One"/>
                <a:cs typeface="Alfa Slab One"/>
                <a:sym typeface="Alfa Slab One"/>
              </a:rPr>
              <a:t>The insight and understanding gained as a result of these professional conversations informs our self-evaluation process, helping define future priorities for leadership, curriculum design and learning and teaching.</a:t>
            </a:r>
            <a:endParaRPr sz="700">
              <a:solidFill>
                <a:schemeClr val="dk1"/>
              </a:solidFill>
              <a:latin typeface="Alfa Slab One"/>
              <a:ea typeface="Alfa Slab One"/>
              <a:cs typeface="Alfa Slab One"/>
              <a:sym typeface="Alfa Slab One"/>
            </a:endParaRPr>
          </a:p>
        </p:txBody>
      </p:sp>
      <p:sp>
        <p:nvSpPr>
          <p:cNvPr id="718" name="Google Shape;718;p65"/>
          <p:cNvSpPr txBox="1"/>
          <p:nvPr/>
        </p:nvSpPr>
        <p:spPr>
          <a:xfrm>
            <a:off x="73125" y="311125"/>
            <a:ext cx="4326900" cy="1053600"/>
          </a:xfrm>
          <a:prstGeom prst="rect">
            <a:avLst/>
          </a:prstGeom>
          <a:noFill/>
          <a:ln cap="flat" cmpd="sng" w="28575">
            <a:solidFill>
              <a:schemeClr val="accent1"/>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6AA84F"/>
                </a:solidFill>
                <a:latin typeface="Alfa Slab One"/>
                <a:ea typeface="Alfa Slab One"/>
                <a:cs typeface="Alfa Slab One"/>
                <a:sym typeface="Alfa Slab One"/>
              </a:rPr>
              <a:t>Effective Assessment &amp; Feedback</a:t>
            </a:r>
            <a:endParaRPr sz="800">
              <a:solidFill>
                <a:srgbClr val="6AA84F"/>
              </a:solidFill>
              <a:latin typeface="Alfa Slab One"/>
              <a:ea typeface="Alfa Slab One"/>
              <a:cs typeface="Alfa Slab One"/>
              <a:sym typeface="Alfa Slab One"/>
            </a:endParaRPr>
          </a:p>
          <a:p>
            <a:pPr indent="0" lvl="0" marL="0" rtl="0" algn="l">
              <a:lnSpc>
                <a:spcPct val="115000"/>
              </a:lnSpc>
              <a:spcBef>
                <a:spcPts val="0"/>
              </a:spcBef>
              <a:spcAft>
                <a:spcPts val="1200"/>
              </a:spcAft>
              <a:buNone/>
            </a:pPr>
            <a:r>
              <a:rPr lang="en" sz="700">
                <a:solidFill>
                  <a:schemeClr val="dk1"/>
                </a:solidFill>
                <a:latin typeface="Alfa Slab One"/>
                <a:ea typeface="Alfa Slab One"/>
                <a:cs typeface="Alfa Slab One"/>
                <a:sym typeface="Alfa Slab One"/>
              </a:rPr>
              <a:t>We believe that effective assessment provides information which impacts both teaching and learning.   At PDCS, we believe that all children should be challenged in order to reach their potential. Children develop the ability to independently select their own level of challenge and are then able to use self and peer assessment skills to assess their own progress.  Children receive regular, timely feedback on their learning so that they understand the steps needed to move forward in their learning. </a:t>
            </a:r>
            <a:endParaRPr sz="700">
              <a:solidFill>
                <a:schemeClr val="dk1"/>
              </a:solidFill>
              <a:latin typeface="Alfa Slab One"/>
              <a:ea typeface="Alfa Slab One"/>
              <a:cs typeface="Alfa Slab One"/>
              <a:sym typeface="Alfa Slab One"/>
            </a:endParaRPr>
          </a:p>
        </p:txBody>
      </p:sp>
      <p:sp>
        <p:nvSpPr>
          <p:cNvPr id="719" name="Google Shape;719;p65"/>
          <p:cNvSpPr txBox="1"/>
          <p:nvPr/>
        </p:nvSpPr>
        <p:spPr>
          <a:xfrm>
            <a:off x="73125" y="1579800"/>
            <a:ext cx="4326900" cy="929700"/>
          </a:xfrm>
          <a:prstGeom prst="rect">
            <a:avLst/>
          </a:prstGeom>
          <a:noFill/>
          <a:ln cap="flat" cmpd="sng" w="28575">
            <a:solidFill>
              <a:srgbClr val="674EA7"/>
            </a:solidFill>
            <a:prstDash val="solid"/>
            <a:round/>
            <a:headEnd len="sm" w="sm" type="none"/>
            <a:tailEnd len="sm" w="sm" type="none"/>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674EA7"/>
                </a:solidFill>
                <a:latin typeface="Alfa Slab One"/>
                <a:ea typeface="Alfa Slab One"/>
                <a:cs typeface="Alfa Slab One"/>
                <a:sym typeface="Alfa Slab One"/>
              </a:rPr>
              <a:t>Assessment Approaches &amp; Progression Tracking</a:t>
            </a:r>
            <a:endParaRPr sz="700">
              <a:solidFill>
                <a:srgbClr val="674EA7"/>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solidFill>
                  <a:schemeClr val="dk1"/>
                </a:solidFill>
                <a:latin typeface="Alfa Slab One"/>
                <a:ea typeface="Alfa Slab One"/>
                <a:cs typeface="Alfa Slab One"/>
                <a:sym typeface="Alfa Slab One"/>
              </a:rPr>
              <a:t>Assessment at PDCS involves using a range of assessment approaches and strategies to effectively build a comprehensive progression profile for each child. It is fully inclusive, and considers the progress of all learners in a formative, summative and diagnostic assessment context. Children’s progression is tracked across the 3-16 curriculum, using CfW principles, until their transition to secondary education. </a:t>
            </a:r>
            <a:endParaRPr sz="700">
              <a:solidFill>
                <a:schemeClr val="dk1"/>
              </a:solidFill>
              <a:latin typeface="Alfa Slab One"/>
              <a:ea typeface="Alfa Slab One"/>
              <a:cs typeface="Alfa Slab One"/>
              <a:sym typeface="Alfa Slab One"/>
            </a:endParaRPr>
          </a:p>
        </p:txBody>
      </p:sp>
      <p:graphicFrame>
        <p:nvGraphicFramePr>
          <p:cNvPr id="720" name="Google Shape;720;p65"/>
          <p:cNvGraphicFramePr/>
          <p:nvPr/>
        </p:nvGraphicFramePr>
        <p:xfrm>
          <a:off x="4485338" y="3135363"/>
          <a:ext cx="3000000" cy="3000000"/>
        </p:xfrm>
        <a:graphic>
          <a:graphicData uri="http://schemas.openxmlformats.org/drawingml/2006/table">
            <a:tbl>
              <a:tblPr>
                <a:noFill/>
                <a:tableStyleId>{6B99E018-3760-4365-9BBC-DEE0B69B3825}</a:tableStyleId>
              </a:tblPr>
              <a:tblGrid>
                <a:gridCol w="544700"/>
                <a:gridCol w="673325"/>
                <a:gridCol w="582525"/>
                <a:gridCol w="552300"/>
                <a:gridCol w="544700"/>
                <a:gridCol w="582525"/>
                <a:gridCol w="544700"/>
                <a:gridCol w="552300"/>
              </a:tblGrid>
              <a:tr h="312825">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EY</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Reception</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Y1</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Y2</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Y3</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Y4</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Y5</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c>
                  <a:txBody>
                    <a:bodyPr/>
                    <a:lstStyle/>
                    <a:p>
                      <a:pPr indent="0" lvl="0" marL="0" rtl="0" algn="ctr">
                        <a:lnSpc>
                          <a:spcPct val="115000"/>
                        </a:lnSpc>
                        <a:spcBef>
                          <a:spcPts val="1200"/>
                        </a:spcBef>
                        <a:spcAft>
                          <a:spcPts val="0"/>
                        </a:spcAft>
                        <a:buNone/>
                      </a:pPr>
                      <a:r>
                        <a:rPr b="1" lang="en" sz="600">
                          <a:latin typeface="Alfa Slab One"/>
                          <a:ea typeface="Alfa Slab One"/>
                          <a:cs typeface="Alfa Slab One"/>
                          <a:sym typeface="Alfa Slab One"/>
                        </a:rPr>
                        <a:t>Y6</a:t>
                      </a:r>
                      <a:endParaRPr b="1"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tcPr>
                </a:tc>
              </a:tr>
              <a:tr h="383400">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PS1</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0000"/>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PS1</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0000"/>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PS1/2</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86226"/>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PS2</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9900"/>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PS2</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FF9900"/>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PS2/3</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CC9900"/>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PS3</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64E268"/>
                    </a:solidFill>
                  </a:tcPr>
                </a:tc>
                <a:tc>
                  <a:txBody>
                    <a:bodyPr/>
                    <a:lstStyle/>
                    <a:p>
                      <a:pPr indent="0" lvl="0" marL="0" rtl="0" algn="ctr">
                        <a:lnSpc>
                          <a:spcPct val="115000"/>
                        </a:lnSpc>
                        <a:spcBef>
                          <a:spcPts val="1200"/>
                        </a:spcBef>
                        <a:spcAft>
                          <a:spcPts val="0"/>
                        </a:spcAft>
                        <a:buNone/>
                      </a:pPr>
                      <a:r>
                        <a:rPr lang="en" sz="600">
                          <a:latin typeface="Alfa Slab One"/>
                          <a:ea typeface="Alfa Slab One"/>
                          <a:cs typeface="Alfa Slab One"/>
                          <a:sym typeface="Alfa Slab One"/>
                        </a:rPr>
                        <a:t>PS3</a:t>
                      </a:r>
                      <a:endParaRPr sz="600">
                        <a:latin typeface="Alfa Slab One"/>
                        <a:ea typeface="Alfa Slab One"/>
                        <a:cs typeface="Alfa Slab One"/>
                        <a:sym typeface="Alfa Slab One"/>
                      </a:endParaRPr>
                    </a:p>
                  </a:txBody>
                  <a:tcPr marT="91425" marB="91425" marR="68575" marL="68575">
                    <a:lnL cap="flat" cmpd="sng" w="12625">
                      <a:solidFill>
                        <a:srgbClr val="000000"/>
                      </a:solidFill>
                      <a:prstDash val="solid"/>
                      <a:round/>
                      <a:headEnd len="sm" w="sm" type="none"/>
                      <a:tailEnd len="sm" w="sm" type="none"/>
                    </a:lnL>
                    <a:lnR cap="flat" cmpd="sng" w="12625">
                      <a:solidFill>
                        <a:srgbClr val="000000"/>
                      </a:solidFill>
                      <a:prstDash val="solid"/>
                      <a:round/>
                      <a:headEnd len="sm" w="sm" type="none"/>
                      <a:tailEnd len="sm" w="sm" type="none"/>
                    </a:lnR>
                    <a:lnT cap="flat" cmpd="sng" w="12625">
                      <a:solidFill>
                        <a:srgbClr val="000000"/>
                      </a:solidFill>
                      <a:prstDash val="solid"/>
                      <a:round/>
                      <a:headEnd len="sm" w="sm" type="none"/>
                      <a:tailEnd len="sm" w="sm" type="none"/>
                    </a:lnT>
                    <a:lnB cap="flat" cmpd="sng" w="12625">
                      <a:solidFill>
                        <a:srgbClr val="000000"/>
                      </a:solidFill>
                      <a:prstDash val="solid"/>
                      <a:round/>
                      <a:headEnd len="sm" w="sm" type="none"/>
                      <a:tailEnd len="sm" w="sm" type="none"/>
                    </a:lnB>
                    <a:solidFill>
                      <a:srgbClr val="64E268"/>
                    </a:solidFill>
                  </a:tcPr>
                </a:tc>
              </a:tr>
            </a:tbl>
          </a:graphicData>
        </a:graphic>
      </p:graphicFrame>
      <p:sp>
        <p:nvSpPr>
          <p:cNvPr id="721" name="Google Shape;721;p65"/>
          <p:cNvSpPr txBox="1"/>
          <p:nvPr/>
        </p:nvSpPr>
        <p:spPr>
          <a:xfrm>
            <a:off x="73125" y="2807925"/>
            <a:ext cx="4326900" cy="1207500"/>
          </a:xfrm>
          <a:prstGeom prst="rect">
            <a:avLst/>
          </a:prstGeom>
          <a:noFill/>
          <a:ln cap="flat" cmpd="sng" w="28575">
            <a:solidFill>
              <a:srgbClr val="64E268"/>
            </a:solidFill>
            <a:prstDash val="solid"/>
            <a:round/>
            <a:headEnd len="sm" w="sm" type="none"/>
            <a:tailEnd len="sm" w="sm" type="none"/>
          </a:ln>
        </p:spPr>
        <p:txBody>
          <a:bodyPr anchorCtr="0" anchor="ctr" bIns="91425" lIns="91425" spcFirstLastPara="1" rIns="91425" wrap="square" tIns="91425">
            <a:spAutoFit/>
          </a:bodyPr>
          <a:lstStyle/>
          <a:p>
            <a:pPr indent="0" lvl="0" marL="0" rtl="0" algn="l">
              <a:lnSpc>
                <a:spcPct val="115000"/>
              </a:lnSpc>
              <a:spcBef>
                <a:spcPts val="0"/>
              </a:spcBef>
              <a:spcAft>
                <a:spcPts val="0"/>
              </a:spcAft>
              <a:buNone/>
            </a:pPr>
            <a:r>
              <a:rPr lang="en" sz="800">
                <a:solidFill>
                  <a:srgbClr val="CC0000"/>
                </a:solidFill>
                <a:latin typeface="Alfa Slab One"/>
                <a:ea typeface="Alfa Slab One"/>
                <a:cs typeface="Alfa Slab One"/>
                <a:sym typeface="Alfa Slab One"/>
              </a:rPr>
              <a:t>Progression Steps</a:t>
            </a:r>
            <a:endParaRPr sz="700">
              <a:solidFill>
                <a:srgbClr val="CC0000"/>
              </a:solidFill>
              <a:latin typeface="Alfa Slab One"/>
              <a:ea typeface="Alfa Slab One"/>
              <a:cs typeface="Alfa Slab One"/>
              <a:sym typeface="Alfa Slab One"/>
            </a:endParaRPr>
          </a:p>
          <a:p>
            <a:pPr indent="0" lvl="0" marL="0" rtl="0" algn="l">
              <a:lnSpc>
                <a:spcPct val="115000"/>
              </a:lnSpc>
              <a:spcBef>
                <a:spcPts val="0"/>
              </a:spcBef>
              <a:spcAft>
                <a:spcPts val="0"/>
              </a:spcAft>
              <a:buNone/>
            </a:pPr>
            <a:r>
              <a:rPr lang="en" sz="700">
                <a:latin typeface="Alfa Slab One"/>
                <a:ea typeface="Alfa Slab One"/>
                <a:cs typeface="Alfa Slab One"/>
                <a:sym typeface="Alfa Slab One"/>
              </a:rPr>
              <a:t>In line with the CfW (2022) arrangements in Wales, levels have been replaced with a new 3-16 continuum, which uses progression steps for broad age related expectations at each stage of children’s education.  </a:t>
            </a:r>
            <a:endParaRPr sz="700">
              <a:latin typeface="Alfa Slab One"/>
              <a:ea typeface="Alfa Slab One"/>
              <a:cs typeface="Alfa Slab One"/>
              <a:sym typeface="Alfa Slab One"/>
            </a:endParaRPr>
          </a:p>
          <a:p>
            <a:pPr indent="0" lvl="0" marL="0" rtl="0" algn="l">
              <a:lnSpc>
                <a:spcPct val="115000"/>
              </a:lnSpc>
              <a:spcBef>
                <a:spcPts val="1200"/>
              </a:spcBef>
              <a:spcAft>
                <a:spcPts val="1200"/>
              </a:spcAft>
              <a:buNone/>
            </a:pPr>
            <a:r>
              <a:rPr lang="en" sz="700">
                <a:latin typeface="Alfa Slab One"/>
                <a:ea typeface="Alfa Slab One"/>
                <a:cs typeface="Alfa Slab One"/>
                <a:sym typeface="Alfa Slab One"/>
              </a:rPr>
              <a:t>These progressions steps do not have a ‘best fit’ requirement and all children will move through the curriculum at their own pace, allowing teachers to plan for individualised progression for each child across the continuum in different areas of learning.</a:t>
            </a:r>
            <a:endParaRPr sz="700">
              <a:latin typeface="Alfa Slab One"/>
              <a:ea typeface="Alfa Slab One"/>
              <a:cs typeface="Alfa Slab One"/>
              <a:sym typeface="Alfa Slab One"/>
            </a:endParaRPr>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5" name="Shape 725"/>
        <p:cNvGrpSpPr/>
        <p:nvPr/>
      </p:nvGrpSpPr>
      <p:grpSpPr>
        <a:xfrm>
          <a:off x="0" y="0"/>
          <a:ext cx="0" cy="0"/>
          <a:chOff x="0" y="0"/>
          <a:chExt cx="0" cy="0"/>
        </a:xfrm>
      </p:grpSpPr>
      <p:sp>
        <p:nvSpPr>
          <p:cNvPr id="726" name="Google Shape;726;p66"/>
          <p:cNvSpPr/>
          <p:nvPr/>
        </p:nvSpPr>
        <p:spPr>
          <a:xfrm rot="-1015">
            <a:off x="0" y="4378201"/>
            <a:ext cx="9144000" cy="764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sz="3700">
                <a:solidFill>
                  <a:srgbClr val="FFFEFE"/>
                </a:solidFill>
                <a:latin typeface="Alfa Slab One"/>
                <a:ea typeface="Alfa Slab One"/>
                <a:cs typeface="Alfa Slab One"/>
                <a:sym typeface="Alfa Slab One"/>
              </a:rPr>
              <a:t>School as a Learning Organisation  </a:t>
            </a:r>
            <a:endParaRPr sz="3700">
              <a:solidFill>
                <a:srgbClr val="FFFEFE"/>
              </a:solidFill>
              <a:latin typeface="Alfa Slab One"/>
              <a:ea typeface="Alfa Slab One"/>
              <a:cs typeface="Alfa Slab One"/>
              <a:sym typeface="Alfa Slab One"/>
            </a:endParaRPr>
          </a:p>
        </p:txBody>
      </p:sp>
      <p:sp>
        <p:nvSpPr>
          <p:cNvPr id="727" name="Google Shape;727;p66"/>
          <p:cNvSpPr txBox="1"/>
          <p:nvPr/>
        </p:nvSpPr>
        <p:spPr>
          <a:xfrm>
            <a:off x="6221050" y="0"/>
            <a:ext cx="2922900" cy="4386900"/>
          </a:xfrm>
          <a:prstGeom prst="rect">
            <a:avLst/>
          </a:prstGeom>
          <a:noFill/>
          <a:ln>
            <a:noFill/>
          </a:ln>
        </p:spPr>
        <p:txBody>
          <a:bodyPr anchorCtr="0" anchor="t" bIns="91425" lIns="91425" spcFirstLastPara="1" rIns="91425" wrap="square" tIns="91425">
            <a:spAutoFit/>
          </a:bodyPr>
          <a:lstStyle/>
          <a:p>
            <a:pPr indent="0" lvl="0" marL="0" rtl="0" algn="r">
              <a:spcBef>
                <a:spcPts val="0"/>
              </a:spcBef>
              <a:spcAft>
                <a:spcPts val="0"/>
              </a:spcAft>
              <a:buNone/>
            </a:pPr>
            <a:r>
              <a:rPr lang="en" sz="1300">
                <a:latin typeface="Alfa Slab One"/>
                <a:ea typeface="Alfa Slab One"/>
                <a:cs typeface="Alfa Slab One"/>
                <a:sym typeface="Alfa Slab One"/>
              </a:rPr>
              <a:t>Following an analysis of the school strengths and areas for development, we identified that we had strengths in being responsive to the needs of all of our learners, and the school’s vision is aimed at enhancing learners’ cognitive and social-emotional outcomes, including their well-being. The identified area for development was for parents/guardians to be partners in the school’s organisational and educational processes.  This is something we have been working on for a number of years and have improved gaining the views of a wider group of parents than was previously possible. </a:t>
            </a:r>
            <a:endParaRPr sz="1300">
              <a:latin typeface="Alfa Slab One"/>
              <a:ea typeface="Alfa Slab One"/>
              <a:cs typeface="Alfa Slab One"/>
              <a:sym typeface="Alfa Slab One"/>
            </a:endParaRPr>
          </a:p>
        </p:txBody>
      </p:sp>
      <p:pic>
        <p:nvPicPr>
          <p:cNvPr id="728" name="Google Shape;728;p66"/>
          <p:cNvPicPr preferRelativeResize="0"/>
          <p:nvPr/>
        </p:nvPicPr>
        <p:blipFill>
          <a:blip r:embed="rId3">
            <a:alphaModFix/>
          </a:blip>
          <a:stretch>
            <a:fillRect/>
          </a:stretch>
        </p:blipFill>
        <p:spPr>
          <a:xfrm>
            <a:off x="2119250" y="322524"/>
            <a:ext cx="4639974" cy="3815275"/>
          </a:xfrm>
          <a:prstGeom prst="rect">
            <a:avLst/>
          </a:prstGeom>
          <a:noFill/>
          <a:ln>
            <a:noFill/>
          </a:ln>
        </p:spPr>
      </p:pic>
      <p:sp>
        <p:nvSpPr>
          <p:cNvPr id="729" name="Google Shape;729;p66"/>
          <p:cNvSpPr txBox="1"/>
          <p:nvPr/>
        </p:nvSpPr>
        <p:spPr>
          <a:xfrm>
            <a:off x="0" y="0"/>
            <a:ext cx="2499900" cy="420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fa Slab One"/>
                <a:ea typeface="Alfa Slab One"/>
                <a:cs typeface="Alfa Slab One"/>
                <a:sym typeface="Alfa Slab One"/>
              </a:rPr>
              <a:t> </a:t>
            </a:r>
            <a:r>
              <a:rPr lang="en" sz="1300">
                <a:solidFill>
                  <a:schemeClr val="dk1"/>
                </a:solidFill>
                <a:latin typeface="Alfa Slab One"/>
                <a:ea typeface="Alfa Slab One"/>
                <a:cs typeface="Alfa Slab One"/>
                <a:sym typeface="Alfa Slab One"/>
              </a:rPr>
              <a:t>A school as a learning organisation has the capacity to change and adapt routinely to new environments and circumstances as its members, individually and together, learn their way to realise their vision. The model focuses on realising seven dimensions, highlighting both what the  school aspires to and the processes it goes through to become a learning organisation.  Each dimension is integral to the four purposes, with well-being at the heart.</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CAF442"/>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