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70" r:id="rId2"/>
    <p:sldId id="279" r:id="rId3"/>
    <p:sldId id="284" r:id="rId4"/>
    <p:sldId id="259" r:id="rId5"/>
    <p:sldId id="267" r:id="rId6"/>
    <p:sldId id="268" r:id="rId7"/>
    <p:sldId id="269" r:id="rId8"/>
    <p:sldId id="271" r:id="rId9"/>
    <p:sldId id="281" r:id="rId10"/>
    <p:sldId id="282" r:id="rId11"/>
    <p:sldId id="280" r:id="rId12"/>
    <p:sldId id="286" r:id="rId13"/>
    <p:sldId id="283" r:id="rId14"/>
    <p:sldId id="285" r:id="rId15"/>
    <p:sldId id="278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0" d="100"/>
          <a:sy n="90" d="100"/>
        </p:scale>
        <p:origin x="2850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3785031-3965-42B8-B1FA-81150698C6AC}" type="datetime1">
              <a:rPr lang="en-GB" smtClean="0"/>
              <a:t>23/11/2025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5BAD6D-9C3B-46AE-9ED7-53C2ADD3C8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41994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11DBDAC-3927-4A3E-A1A1-CCB129D8AEEA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86C1AB1-D682-4F2C-8579-D9DF0DCC073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1075874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86C1AB1-D682-4F2C-8579-D9DF0DCC073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7279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E86C1AB1-D682-4F2C-8579-D9DF0DCC073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4854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E86C1AB1-D682-4F2C-8579-D9DF0DCC073A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3692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E86C1AB1-D682-4F2C-8579-D9DF0DCC073A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1244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E86C1AB1-D682-4F2C-8579-D9DF0DCC073A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8480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E86C1AB1-D682-4F2C-8579-D9DF0DCC073A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2037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E86C1AB1-D682-4F2C-8579-D9DF0DCC073A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330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2513012" y="1371600"/>
            <a:ext cx="7162800" cy="4114800"/>
          </a:xfrm>
          <a:prstGeom prst="rect">
            <a:avLst/>
          </a:prstGeom>
          <a:gradFill>
            <a:gsLst>
              <a:gs pos="417">
                <a:schemeClr val="bg2">
                  <a:lumMod val="35000"/>
                  <a:lumOff val="65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04160" y="1557867"/>
            <a:ext cx="6583680" cy="2560320"/>
          </a:xfrm>
        </p:spPr>
        <p:txBody>
          <a:bodyPr rtlCol="0" anchor="b">
            <a:normAutofit/>
          </a:bodyPr>
          <a:lstStyle>
            <a:lvl1pPr algn="ctr">
              <a:lnSpc>
                <a:spcPct val="80000"/>
              </a:lnSpc>
              <a:defRPr sz="6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04160" y="4185919"/>
            <a:ext cx="6583680" cy="1097278"/>
          </a:xfrm>
        </p:spPr>
        <p:txBody>
          <a:bodyPr rtlCol="0">
            <a:normAutofit/>
          </a:bodyPr>
          <a:lstStyle>
            <a:lvl1pPr marL="0" indent="0" algn="ctr">
              <a:spcBef>
                <a:spcPts val="1200"/>
              </a:spcBef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68490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-1" y="457200"/>
            <a:ext cx="12188826" cy="1270000"/>
          </a:xfrm>
          <a:prstGeom prst="rect">
            <a:avLst/>
          </a:prstGeom>
          <a:gradFill>
            <a:gsLst>
              <a:gs pos="417">
                <a:schemeClr val="bg2">
                  <a:lumMod val="20000"/>
                  <a:lumOff val="80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noFill/>
            <a:miter lim="800000"/>
          </a:ln>
          <a:scene3d>
            <a:camera prst="orthographicFront"/>
            <a:lightRig rig="threePt" dir="t"/>
          </a:scene3d>
          <a:sp3d>
            <a:contourClr>
              <a:srgbClr val="B0BCBC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0" y="1697736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/>
          <p:cNvSpPr/>
          <p:nvPr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467FA1-17CB-4078-9934-268057AE23F7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E3DCFCC-8C7B-4574-91B2-C3342261C6C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6052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gray"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5334000" y="762000"/>
            <a:ext cx="6400800" cy="3340100"/>
          </a:xfrm>
          <a:prstGeom prst="rect">
            <a:avLst/>
          </a:prstGeom>
          <a:gradFill>
            <a:gsLst>
              <a:gs pos="417">
                <a:schemeClr val="bg2">
                  <a:lumMod val="35000"/>
                  <a:lumOff val="65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1016001"/>
            <a:ext cx="5760720" cy="1828800"/>
          </a:xfrm>
        </p:spPr>
        <p:txBody>
          <a:bodyPr rtlCol="0" anchor="b">
            <a:normAutofit/>
          </a:bodyPr>
          <a:lstStyle>
            <a:lvl1pPr algn="ctr">
              <a:lnSpc>
                <a:spcPct val="80000"/>
              </a:lnSpc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4040" y="2980267"/>
            <a:ext cx="5760720" cy="914400"/>
          </a:xfrm>
        </p:spPr>
        <p:txBody>
          <a:bodyPr rtlCol="0">
            <a:normAutofit/>
          </a:bodyPr>
          <a:lstStyle>
            <a:lvl1pPr marL="0" indent="0" algn="ctr">
              <a:spcBef>
                <a:spcPts val="120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71674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ummer Section Header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5334000" y="762000"/>
            <a:ext cx="6400800" cy="3340100"/>
          </a:xfrm>
          <a:prstGeom prst="rect">
            <a:avLst/>
          </a:prstGeom>
          <a:gradFill>
            <a:gsLst>
              <a:gs pos="417">
                <a:schemeClr val="bg2">
                  <a:lumMod val="35000"/>
                  <a:lumOff val="65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1016001"/>
            <a:ext cx="5760720" cy="1828800"/>
          </a:xfrm>
        </p:spPr>
        <p:txBody>
          <a:bodyPr rtlCol="0" anchor="b">
            <a:normAutofit/>
          </a:bodyPr>
          <a:lstStyle>
            <a:lvl1pPr algn="ctr">
              <a:lnSpc>
                <a:spcPct val="80000"/>
              </a:lnSpc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4040" y="2980267"/>
            <a:ext cx="5760720" cy="914400"/>
          </a:xfrm>
        </p:spPr>
        <p:txBody>
          <a:bodyPr rtlCol="0">
            <a:normAutofit/>
          </a:bodyPr>
          <a:lstStyle>
            <a:lvl1pPr marL="0" indent="0" algn="ctr">
              <a:spcBef>
                <a:spcPts val="120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2129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utumn Section Header">
    <p:bg bwMode="gray"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5334000" y="762000"/>
            <a:ext cx="6400800" cy="3340100"/>
          </a:xfrm>
          <a:prstGeom prst="rect">
            <a:avLst/>
          </a:prstGeom>
          <a:gradFill>
            <a:gsLst>
              <a:gs pos="417">
                <a:schemeClr val="bg2">
                  <a:lumMod val="35000"/>
                  <a:lumOff val="65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1016001"/>
            <a:ext cx="5760720" cy="1828800"/>
          </a:xfrm>
        </p:spPr>
        <p:txBody>
          <a:bodyPr rtlCol="0" anchor="b">
            <a:normAutofit/>
          </a:bodyPr>
          <a:lstStyle>
            <a:lvl1pPr algn="ctr">
              <a:lnSpc>
                <a:spcPct val="80000"/>
              </a:lnSpc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4040" y="2980267"/>
            <a:ext cx="5760720" cy="914400"/>
          </a:xfrm>
        </p:spPr>
        <p:txBody>
          <a:bodyPr rtlCol="0">
            <a:normAutofit/>
          </a:bodyPr>
          <a:lstStyle>
            <a:lvl1pPr marL="0" indent="0" algn="ctr">
              <a:spcBef>
                <a:spcPts val="120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454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Winter Section Header">
    <p:bg bwMode="gray"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5334000" y="762000"/>
            <a:ext cx="6400800" cy="3340100"/>
          </a:xfrm>
          <a:prstGeom prst="rect">
            <a:avLst/>
          </a:prstGeom>
          <a:gradFill>
            <a:gsLst>
              <a:gs pos="417">
                <a:schemeClr val="bg2">
                  <a:lumMod val="35000"/>
                  <a:lumOff val="65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1016001"/>
            <a:ext cx="5760720" cy="1828800"/>
          </a:xfrm>
        </p:spPr>
        <p:txBody>
          <a:bodyPr rtlCol="0" anchor="b">
            <a:normAutofit/>
          </a:bodyPr>
          <a:lstStyle>
            <a:lvl1pPr algn="ctr">
              <a:lnSpc>
                <a:spcPct val="80000"/>
              </a:lnSpc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4040" y="2980267"/>
            <a:ext cx="5760720" cy="914400"/>
          </a:xfrm>
        </p:spPr>
        <p:txBody>
          <a:bodyPr rtlCol="0">
            <a:normAutofit/>
          </a:bodyPr>
          <a:lstStyle>
            <a:lvl1pPr marL="0" indent="0" algn="ctr">
              <a:spcBef>
                <a:spcPts val="120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0534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ltGray">
          <a:xfrm>
            <a:off x="-1" y="457200"/>
            <a:ext cx="12188826" cy="1270000"/>
          </a:xfrm>
          <a:prstGeom prst="rect">
            <a:avLst/>
          </a:prstGeom>
          <a:gradFill>
            <a:gsLst>
              <a:gs pos="417">
                <a:schemeClr val="bg2">
                  <a:lumMod val="20000"/>
                  <a:lumOff val="80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noFill/>
            <a:miter lim="800000"/>
          </a:ln>
          <a:scene3d>
            <a:camera prst="orthographicFront"/>
            <a:lightRig rig="threePt" dir="t"/>
          </a:scene3d>
          <a:sp3d>
            <a:contourClr>
              <a:srgbClr val="B0BCBC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/>
          <p:cNvSpPr/>
          <p:nvPr/>
        </p:nvSpPr>
        <p:spPr bwMode="ltGray">
          <a:xfrm>
            <a:off x="0" y="1697736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" name="Rectangle 9"/>
          <p:cNvSpPr/>
          <p:nvPr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057399"/>
            <a:ext cx="4846320" cy="434340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2057399"/>
            <a:ext cx="4846320" cy="434340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94C8BF8-3DD4-44B2-9929-EE8696FC8B82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E3DCFCC-8C7B-4574-91B2-C3342261C6C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2779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ltGray">
          <a:xfrm>
            <a:off x="-1" y="457200"/>
            <a:ext cx="12188826" cy="1270000"/>
          </a:xfrm>
          <a:prstGeom prst="rect">
            <a:avLst/>
          </a:prstGeom>
          <a:gradFill>
            <a:gsLst>
              <a:gs pos="417">
                <a:schemeClr val="bg2">
                  <a:lumMod val="20000"/>
                  <a:lumOff val="80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noFill/>
            <a:miter lim="800000"/>
          </a:ln>
          <a:scene3d>
            <a:camera prst="orthographicFront"/>
            <a:lightRig rig="threePt" dir="t"/>
          </a:scene3d>
          <a:sp3d>
            <a:contourClr>
              <a:srgbClr val="B0BCBC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/>
          <p:cNvSpPr/>
          <p:nvPr/>
        </p:nvSpPr>
        <p:spPr bwMode="ltGray">
          <a:xfrm>
            <a:off x="0" y="1697736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Rectangle 11"/>
          <p:cNvSpPr/>
          <p:nvPr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57399"/>
            <a:ext cx="4846320" cy="868681"/>
          </a:xfrm>
        </p:spPr>
        <p:txBody>
          <a:bodyPr rtlCol="0" anchor="ctr"/>
          <a:lstStyle>
            <a:lvl1pPr marL="0" indent="0">
              <a:buNone/>
              <a:defRPr sz="2400" b="0" cap="sm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926080"/>
            <a:ext cx="4846320" cy="34747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2057399"/>
            <a:ext cx="4846320" cy="868681"/>
          </a:xfrm>
        </p:spPr>
        <p:txBody>
          <a:bodyPr rtlCol="0" anchor="ctr"/>
          <a:lstStyle>
            <a:lvl1pPr marL="0" indent="0">
              <a:buNone/>
              <a:defRPr sz="2400" b="0" cap="sm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926080"/>
            <a:ext cx="4846320" cy="34747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AE0143A-7FC4-4D91-9840-C5FE4F6BEA7D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E3DCFCC-8C7B-4574-91B2-C3342261C6C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933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 bwMode="ltGray">
          <a:xfrm>
            <a:off x="-1" y="457200"/>
            <a:ext cx="12188826" cy="1270000"/>
          </a:xfrm>
          <a:prstGeom prst="rect">
            <a:avLst/>
          </a:prstGeom>
          <a:gradFill>
            <a:gsLst>
              <a:gs pos="417">
                <a:schemeClr val="bg2">
                  <a:lumMod val="20000"/>
                  <a:lumOff val="80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noFill/>
            <a:miter lim="800000"/>
          </a:ln>
          <a:scene3d>
            <a:camera prst="orthographicFront"/>
            <a:lightRig rig="threePt" dir="t"/>
          </a:scene3d>
          <a:sp3d>
            <a:contourClr>
              <a:srgbClr val="B0BCBC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1697736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2FFF15F-8602-4F15-BBAF-AB06873A7E44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E3DCFCC-8C7B-4574-91B2-C3342261C6C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9294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CD8A81-5C8D-4F4D-912D-932930DF25BC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E3DCFCC-8C7B-4574-91B2-C3342261C6C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9224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1067" y="1143000"/>
            <a:ext cx="3471334" cy="2285999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982132"/>
            <a:ext cx="6995160" cy="507492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1067" y="3513665"/>
            <a:ext cx="3471333" cy="2103120"/>
          </a:xfrm>
        </p:spPr>
        <p:txBody>
          <a:bodyPr rtlCol="0"/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630D4C2-185D-4383-8C31-9FCAB49DD62F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E3DCFCC-8C7B-4574-91B2-C3342261C6C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5345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1067" y="1143000"/>
            <a:ext cx="3471334" cy="2285999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94265" y="1051560"/>
            <a:ext cx="6858000" cy="4937760"/>
          </a:xfrm>
          <a:prstGeom prst="rect">
            <a:avLst/>
          </a:prstGeom>
          <a:solidFill>
            <a:schemeClr val="bg1"/>
          </a:soli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772051" y="1143000"/>
            <a:ext cx="6686024" cy="4754880"/>
          </a:xfrm>
          <a:solidFill>
            <a:schemeClr val="bg2">
              <a:lumMod val="40000"/>
              <a:lumOff val="60000"/>
            </a:schemeClr>
          </a:solidFill>
        </p:spPr>
        <p:txBody>
          <a:bodyPr tIns="27432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1067" y="3513665"/>
            <a:ext cx="3471333" cy="2103120"/>
          </a:xfrm>
        </p:spPr>
        <p:txBody>
          <a:bodyPr rtlCol="0"/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49E32BC-BCC4-4266-941E-D54DD04FF08F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E3DCFCC-8C7B-4574-91B2-C3342261C6C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86925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-1" y="457200"/>
            <a:ext cx="12188826" cy="1270000"/>
          </a:xfrm>
          <a:prstGeom prst="rect">
            <a:avLst/>
          </a:prstGeom>
          <a:gradFill>
            <a:gsLst>
              <a:gs pos="417">
                <a:schemeClr val="bg2">
                  <a:lumMod val="20000"/>
                  <a:lumOff val="80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noFill/>
            <a:miter lim="800000"/>
          </a:ln>
          <a:scene3d>
            <a:camera prst="orthographicFront"/>
            <a:lightRig rig="threePt" dir="t"/>
          </a:scene3d>
          <a:sp3d>
            <a:contourClr>
              <a:srgbClr val="B0BCBC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0" y="1697736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/>
          <p:cNvSpPr/>
          <p:nvPr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1E5BC2-6D2C-41C6-B29C-9355469B08F5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E3DCFCC-8C7B-4574-91B2-C3342261C6C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48079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846666"/>
            <a:ext cx="1828800" cy="5554133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798" y="846666"/>
            <a:ext cx="7863840" cy="5554133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EBD14D6-A610-4C2D-884B-ACCDA468B184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E3DCFCC-8C7B-4574-91B2-C3342261C6C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3300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952" cy="455411"/>
          </a:xfrm>
          <a:prstGeom prst="rect">
            <a:avLst/>
          </a:prstGeom>
        </p:spPr>
      </p:pic>
      <p:sp>
        <p:nvSpPr>
          <p:cNvPr id="10" name="Rectangle 9"/>
          <p:cNvSpPr/>
          <p:nvPr userDrawn="1"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562302"/>
            <a:ext cx="10058400" cy="10972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57400"/>
            <a:ext cx="100584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519333"/>
            <a:ext cx="7086600" cy="202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0" y="6519333"/>
            <a:ext cx="1600200" cy="202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22910C70-8CDC-40A1-8BB3-B4E912AF8875}" type="datetime1">
              <a:rPr lang="en-GB" noProof="0" smtClean="0"/>
              <a:t>23/11/2025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10800" y="6519333"/>
            <a:ext cx="914400" cy="202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5E3DCFCC-8C7B-4574-91B2-C3342261C6C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96578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61" r:id="rId5"/>
    <p:sldLayoutId id="2147483662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sm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46063"/>
            <a:ext cx="12079288" cy="2286000"/>
          </a:xfrm>
        </p:spPr>
        <p:txBody>
          <a:bodyPr rtlCol="0">
            <a:normAutofit/>
          </a:bodyPr>
          <a:lstStyle/>
          <a:p>
            <a:pPr rtl="0"/>
            <a:r>
              <a:rPr lang="en-US" sz="4000" dirty="0"/>
              <a:t>			“An Ostrich Dream Sanctuary”: </a:t>
            </a:r>
            <a:br>
              <a:rPr lang="en-US" sz="4000" dirty="0"/>
            </a:br>
            <a:r>
              <a:rPr lang="en-US" sz="4000" dirty="0"/>
              <a:t>	A Sustainable Family Educational Farm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body" sz="half" idx="4294967295"/>
          </p:nvPr>
        </p:nvSpPr>
        <p:spPr>
          <a:xfrm>
            <a:off x="5232400" y="2789238"/>
            <a:ext cx="6959600" cy="2103437"/>
          </a:xfrm>
        </p:spPr>
        <p:txBody>
          <a:bodyPr rtlCol="0">
            <a:normAutofit/>
          </a:bodyPr>
          <a:lstStyle/>
          <a:p>
            <a:pPr rtl="0"/>
            <a:r>
              <a:rPr lang="en-GB" sz="2800" b="1" dirty="0"/>
              <a:t>Module: Managing Enterprise BMSW4011</a:t>
            </a:r>
          </a:p>
          <a:p>
            <a:pPr rtl="0"/>
            <a:r>
              <a:rPr lang="en-GB" sz="2800" b="1" dirty="0"/>
              <a:t>Student: Mihaela Miculescu(2422449)</a:t>
            </a:r>
          </a:p>
          <a:p>
            <a:pPr rtl="0"/>
            <a:r>
              <a:rPr lang="en-GB" sz="2800" b="1" dirty="0"/>
              <a:t>Lecturer Name: Melanie Squire</a:t>
            </a:r>
          </a:p>
          <a:p>
            <a:pPr rtl="0"/>
            <a:endParaRPr lang="en-GB" sz="20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DF88E7-9398-C407-93EA-7B4FCAD197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74" y="2532062"/>
            <a:ext cx="5167926" cy="4220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072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36D9E3-9FE5-CDE8-99EA-C673386506CD}"/>
              </a:ext>
            </a:extLst>
          </p:cNvPr>
          <p:cNvSpPr txBox="1"/>
          <p:nvPr/>
        </p:nvSpPr>
        <p:spPr>
          <a:xfrm>
            <a:off x="126609" y="371179"/>
            <a:ext cx="1219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71800C4-29D4-C0EA-42A9-EC603955CE7F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6682155" y="618978"/>
            <a:ext cx="5343525" cy="623902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sz="4400" b="1" dirty="0"/>
          </a:p>
          <a:p>
            <a:pPr marL="0" indent="0">
              <a:buNone/>
            </a:pPr>
            <a:r>
              <a:rPr lang="en-US" sz="4400" b="1" dirty="0"/>
              <a:t>I am Mihaela, an aspiring entrepreneur passionate about animals and sustainable tourism.</a:t>
            </a:r>
            <a:br>
              <a:rPr lang="en-US" sz="4400" b="1" dirty="0"/>
            </a:br>
            <a:r>
              <a:rPr lang="en-US" sz="4400" b="1" dirty="0"/>
              <a:t>“An Ostrich Dream sanctuary” is a family-run ostrich farm offering educational and fun experiences for families</a:t>
            </a:r>
          </a:p>
          <a:p>
            <a:r>
              <a:rPr lang="en-US" sz="4400" b="1" dirty="0"/>
              <a:t>Today I will:</a:t>
            </a:r>
          </a:p>
          <a:p>
            <a:r>
              <a:rPr lang="en-US" sz="4400" dirty="0"/>
              <a:t> Bring my business proposition to life.</a:t>
            </a:r>
          </a:p>
          <a:p>
            <a:r>
              <a:rPr lang="en-US" sz="4400" dirty="0"/>
              <a:t> Explain my 12-month marketing and branding strategy</a:t>
            </a:r>
          </a:p>
          <a:p>
            <a:r>
              <a:rPr lang="en-US" sz="4400" dirty="0"/>
              <a:t> Deliver a short elevator pitch and explain why you should invest £50,000 in my idea.</a:t>
            </a:r>
          </a:p>
          <a:p>
            <a:endParaRPr lang="en-GB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154E69EC-7E8C-2485-460D-10C197B9D64E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 l="2800" r="2800"/>
          <a:stretch>
            <a:fillRect/>
          </a:stretch>
        </p:blipFill>
        <p:spPr>
          <a:xfrm>
            <a:off x="1" y="2433710"/>
            <a:ext cx="6682154" cy="4424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314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5C61BBC-4F6C-FA69-3901-2B0617AB9477}"/>
              </a:ext>
            </a:extLst>
          </p:cNvPr>
          <p:cNvSpPr txBox="1"/>
          <p:nvPr/>
        </p:nvSpPr>
        <p:spPr>
          <a:xfrm>
            <a:off x="225083" y="429300"/>
            <a:ext cx="109728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				      </a:t>
            </a:r>
            <a:r>
              <a:rPr lang="en-GB" sz="3600" b="1" dirty="0"/>
              <a:t>Presentation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75AFEB-658E-AB9B-458A-9085E1D4E2D1}"/>
              </a:ext>
            </a:extLst>
          </p:cNvPr>
          <p:cNvSpPr txBox="1"/>
          <p:nvPr/>
        </p:nvSpPr>
        <p:spPr>
          <a:xfrm>
            <a:off x="504092" y="1060324"/>
            <a:ext cx="1118381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Part 1- Business Proposition</a:t>
            </a:r>
          </a:p>
          <a:p>
            <a:r>
              <a:rPr lang="en-US" sz="2400" dirty="0"/>
              <a:t>1.1 Business proposition &amp; product/service</a:t>
            </a:r>
          </a:p>
          <a:p>
            <a:r>
              <a:rPr lang="en-GB" sz="2400" dirty="0"/>
              <a:t>1.2 Mission, aims and objectives</a:t>
            </a:r>
          </a:p>
          <a:p>
            <a:r>
              <a:rPr lang="en-GB" sz="2400" dirty="0"/>
              <a:t>1.3 Unique Selling proposition &amp; Legal structure</a:t>
            </a:r>
          </a:p>
          <a:p>
            <a:r>
              <a:rPr lang="en-GB" sz="2400" dirty="0"/>
              <a:t>1.4 Business Model structure &amp; Location</a:t>
            </a:r>
          </a:p>
          <a:p>
            <a:r>
              <a:rPr lang="en-GB" sz="2400" dirty="0"/>
              <a:t>1.5 Human resources Strategy</a:t>
            </a:r>
          </a:p>
          <a:p>
            <a:r>
              <a:rPr lang="en-GB" sz="2400" dirty="0"/>
              <a:t>1.6 Swot and pestle overview</a:t>
            </a:r>
          </a:p>
          <a:p>
            <a:r>
              <a:rPr lang="en-GB" sz="2400" dirty="0"/>
              <a:t>1.7 Financial Overview &amp; Funding Use</a:t>
            </a:r>
          </a:p>
          <a:p>
            <a:r>
              <a:rPr lang="en-GB" sz="2400" b="1" dirty="0"/>
              <a:t>Part 2- Marketing Strategy and Examples</a:t>
            </a:r>
          </a:p>
          <a:p>
            <a:r>
              <a:rPr lang="en-GB" sz="2400" dirty="0"/>
              <a:t>2.1 Market Research &amp; Feasibility</a:t>
            </a:r>
          </a:p>
          <a:p>
            <a:r>
              <a:rPr lang="en-GB" sz="2400" dirty="0"/>
              <a:t>2.2 Marketing Examples</a:t>
            </a:r>
          </a:p>
          <a:p>
            <a:r>
              <a:rPr lang="en-GB" sz="2400" b="1" dirty="0"/>
              <a:t>Part 3- The Pitch</a:t>
            </a:r>
          </a:p>
          <a:p>
            <a:r>
              <a:rPr lang="en-GB" sz="2400" dirty="0"/>
              <a:t>3.1 Elevator Pitch</a:t>
            </a:r>
          </a:p>
          <a:p>
            <a:r>
              <a:rPr lang="en-GB" sz="2400" b="1" dirty="0"/>
              <a:t>References</a:t>
            </a:r>
          </a:p>
          <a:p>
            <a:r>
              <a:rPr lang="en-GB" sz="2400" b="1" dirty="0"/>
              <a:t>Ai Acknowledgement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D1CE35-B2B1-2AF0-1D63-18420D52AF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1755" y="1737269"/>
            <a:ext cx="3906129" cy="5118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14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520505"/>
            <a:ext cx="11910646" cy="578508"/>
          </a:xfrm>
        </p:spPr>
        <p:txBody>
          <a:bodyPr rtlCol="0">
            <a:normAutofit fontScale="90000"/>
          </a:bodyPr>
          <a:lstStyle/>
          <a:p>
            <a:pPr rtl="0"/>
            <a:r>
              <a:rPr lang="en-US" sz="4400" b="1" dirty="0"/>
              <a:t>PART 1</a:t>
            </a:r>
            <a:endParaRPr lang="en-GB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6A4C96-06A9-CECB-FF9F-A2D77A13CD9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2327" y="1001431"/>
            <a:ext cx="2821983" cy="33323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000C9EA-E753-B5DB-89F9-BE21BE2CBA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4310" y="1001431"/>
            <a:ext cx="2969216" cy="33323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5860324-1352-5A46-1B3A-925541956A5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9215" y="4333741"/>
            <a:ext cx="4670454" cy="2524258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sz="half" idx="4294967295"/>
          </p:nvPr>
        </p:nvSpPr>
        <p:spPr>
          <a:xfrm>
            <a:off x="98475" y="1099012"/>
            <a:ext cx="6203852" cy="5758987"/>
          </a:xfrm>
        </p:spPr>
        <p:txBody>
          <a:bodyPr rtlCol="0">
            <a:normAutofit fontScale="85000" lnSpcReduction="10000"/>
          </a:bodyPr>
          <a:lstStyle/>
          <a:p>
            <a:pPr marL="0" indent="0" algn="just" rtl="0">
              <a:buNone/>
            </a:pPr>
            <a:r>
              <a:rPr lang="en-US" sz="2800" b="1" dirty="0"/>
              <a:t>1.1 Business proposition &amp; product/service</a:t>
            </a:r>
          </a:p>
          <a:p>
            <a:pPr marL="0" indent="0" algn="just" rtl="0">
              <a:buNone/>
            </a:pPr>
            <a:r>
              <a:rPr lang="en-US" sz="2800" b="1" dirty="0"/>
              <a:t>Content:</a:t>
            </a:r>
          </a:p>
          <a:p>
            <a:pPr algn="just"/>
            <a:r>
              <a:rPr lang="en-US" sz="2800" dirty="0"/>
              <a:t>Raising a small flock of ostriches in a rural area</a:t>
            </a:r>
          </a:p>
          <a:p>
            <a:pPr algn="just"/>
            <a:r>
              <a:rPr lang="en-US" sz="2800" dirty="0"/>
              <a:t>Offering guided tours, workshops and photo sessions</a:t>
            </a:r>
          </a:p>
          <a:p>
            <a:pPr algn="just"/>
            <a:r>
              <a:rPr lang="en-US" sz="2800" dirty="0"/>
              <a:t>Selling ostrich eggs, meat, and natural cosmetic products</a:t>
            </a:r>
          </a:p>
          <a:p>
            <a:pPr algn="just"/>
            <a:r>
              <a:rPr lang="en-US" sz="2800" dirty="0"/>
              <a:t>Unique experience focusing on biodiversity, conservation, and family moments</a:t>
            </a:r>
          </a:p>
          <a:p>
            <a:pPr algn="just"/>
            <a:r>
              <a:rPr lang="en-US" sz="2800" dirty="0"/>
              <a:t>As Williams (2022) highlights, "effective marketing strategies should focus on unique selling propositions to differentiate the business in a competitive tourism and ecotourism landscape," 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651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992837" y="477643"/>
            <a:ext cx="6096001" cy="1235075"/>
          </a:xfrm>
        </p:spPr>
        <p:txBody>
          <a:bodyPr rtlCol="0">
            <a:noAutofit/>
          </a:bodyPr>
          <a:lstStyle/>
          <a:p>
            <a:pPr rtl="0"/>
            <a:r>
              <a:rPr lang="en-US" sz="4400" b="1" dirty="0"/>
              <a:t> 1.2  Mission, aims and      	   objectives</a:t>
            </a:r>
            <a:endParaRPr lang="en-GB" sz="4400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4294967295"/>
          </p:nvPr>
        </p:nvSpPr>
        <p:spPr>
          <a:xfrm>
            <a:off x="5992837" y="1628970"/>
            <a:ext cx="6199164" cy="5229030"/>
          </a:xfrm>
        </p:spPr>
        <p:txBody>
          <a:bodyPr rtlCol="0">
            <a:noAutofit/>
          </a:bodyPr>
          <a:lstStyle/>
          <a:p>
            <a:pPr marL="0" indent="0" algn="just" rtl="0">
              <a:buNone/>
            </a:pPr>
            <a:r>
              <a:rPr lang="en-US" b="1" dirty="0"/>
              <a:t>Content:</a:t>
            </a:r>
          </a:p>
          <a:p>
            <a:pPr algn="just" rtl="0"/>
            <a:r>
              <a:rPr lang="en-US" dirty="0"/>
              <a:t>Mission: To create an ethical, educational, and sustainable ostrich farm for families and biodiversity awareness</a:t>
            </a:r>
          </a:p>
          <a:p>
            <a:pPr algn="just" rtl="0"/>
            <a:r>
              <a:rPr lang="en-US" dirty="0"/>
              <a:t>Aim: Become a regional leader in ecological family tourism</a:t>
            </a:r>
          </a:p>
          <a:p>
            <a:pPr algn="just" rtl="0"/>
            <a:r>
              <a:rPr lang="en-US" dirty="0"/>
              <a:t>SMART Objectives: Attract 500 visitors, organize 10 workshops, sell 300 eggs by June 2026</a:t>
            </a:r>
          </a:p>
          <a:p>
            <a:pPr algn="just" rtl="0"/>
            <a:r>
              <a:rPr lang="en-US" dirty="0"/>
              <a:t>As Reuer et al. (2019) state, "strategic partnerships and community engagement are foundational to establishing a sustainable tourism business."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5D94E1A-00D4-90AC-B683-4AE4AEFD1842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74" b="18274"/>
          <a:stretch>
            <a:fillRect/>
          </a:stretch>
        </p:blipFill>
        <p:spPr>
          <a:xfrm>
            <a:off x="0" y="1489076"/>
            <a:ext cx="5894363" cy="4507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4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562708"/>
            <a:ext cx="12192000" cy="650240"/>
          </a:xfrm>
        </p:spPr>
        <p:txBody>
          <a:bodyPr rtlCol="0">
            <a:normAutofit/>
          </a:bodyPr>
          <a:lstStyle/>
          <a:p>
            <a:pPr rtl="0"/>
            <a:r>
              <a:rPr lang="en-US" b="1" dirty="0"/>
              <a:t>1.3 Unique Selling proposition &amp; Legal structure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4294967295"/>
          </p:nvPr>
        </p:nvSpPr>
        <p:spPr>
          <a:xfrm>
            <a:off x="49237" y="1229026"/>
            <a:ext cx="12093526" cy="5535636"/>
          </a:xfrm>
        </p:spPr>
        <p:txBody>
          <a:bodyPr rtlCol="0">
            <a:normAutofit lnSpcReduction="10000"/>
          </a:bodyPr>
          <a:lstStyle/>
          <a:p>
            <a:pPr marL="0" indent="0" algn="just" rtl="0">
              <a:buNone/>
            </a:pPr>
            <a:r>
              <a:rPr lang="en-US" b="1" dirty="0"/>
              <a:t>USP</a:t>
            </a:r>
            <a:r>
              <a:rPr lang="en-US" dirty="0"/>
              <a:t>: The only ostrich farm in the region offering an educational, hands-on experience focused on families with children and to increase our online followers by June 2026</a:t>
            </a:r>
          </a:p>
          <a:p>
            <a:pPr marL="0" indent="0" algn="just" rtl="0">
              <a:buNone/>
            </a:pPr>
            <a:r>
              <a:rPr lang="en-US" b="1" dirty="0"/>
              <a:t>What we offer</a:t>
            </a:r>
            <a:r>
              <a:rPr lang="en-US" dirty="0"/>
              <a:t>:</a:t>
            </a:r>
          </a:p>
          <a:p>
            <a:pPr algn="just" rtl="0">
              <a:buFont typeface="Arial" panose="020B0604020202020204" pitchFamily="34" charset="0"/>
              <a:buChar char="•"/>
            </a:pPr>
            <a:r>
              <a:rPr lang="en-US" dirty="0"/>
              <a:t>Guided tours to see and learn about ostriches.</a:t>
            </a:r>
          </a:p>
          <a:p>
            <a:pPr algn="just" rtl="0">
              <a:buFont typeface="Arial" panose="020B0604020202020204" pitchFamily="34" charset="0"/>
              <a:buChar char="•"/>
            </a:pPr>
            <a:r>
              <a:rPr lang="en-US" dirty="0"/>
              <a:t> Educational workshops and practical demonstrations.</a:t>
            </a:r>
          </a:p>
          <a:p>
            <a:pPr algn="just" rtl="0">
              <a:buFont typeface="Arial" panose="020B0604020202020204" pitchFamily="34" charset="0"/>
              <a:buChar char="•"/>
            </a:pPr>
            <a:r>
              <a:rPr lang="en-US" dirty="0"/>
              <a:t> Photo sessions and family activities outdoors.</a:t>
            </a:r>
          </a:p>
          <a:p>
            <a:pPr marL="0" indent="0" algn="just" rtl="0">
              <a:buNone/>
            </a:pPr>
            <a:r>
              <a:rPr lang="en-US" dirty="0"/>
              <a:t> </a:t>
            </a:r>
          </a:p>
          <a:p>
            <a:pPr algn="just" rtl="0">
              <a:buFont typeface="Arial" panose="020B0604020202020204" pitchFamily="34" charset="0"/>
              <a:buChar char="•"/>
            </a:pPr>
            <a:r>
              <a:rPr lang="en-US" dirty="0"/>
              <a:t>Ostrich eggs</a:t>
            </a:r>
          </a:p>
          <a:p>
            <a:pPr algn="just" rtl="0">
              <a:buFont typeface="Arial" panose="020B0604020202020204" pitchFamily="34" charset="0"/>
              <a:buChar char="•"/>
            </a:pPr>
            <a:r>
              <a:rPr lang="en-US" i="1" dirty="0"/>
              <a:t>Young (2021) notes that "a clear alignment between mission and operations is vital for sustainability</a:t>
            </a:r>
          </a:p>
          <a:p>
            <a:pPr marL="0" indent="0" algn="just" rtl="0">
              <a:buNone/>
            </a:pPr>
            <a:r>
              <a:rPr lang="en-US" b="1" dirty="0"/>
              <a:t>Legal considerations</a:t>
            </a:r>
            <a:r>
              <a:rPr lang="en-US" dirty="0"/>
              <a:t>: Animal and visitor safety legislation, legally we prioritize compliance with all local state and federal regulations.</a:t>
            </a:r>
          </a:p>
          <a:p>
            <a:pPr rtl="0"/>
            <a:endParaRPr lang="en-US" dirty="0"/>
          </a:p>
          <a:p>
            <a:pPr rtl="0"/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CD245E-A815-EF46-CB5C-8935A6EA7CB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442" t="34869" r="354" b="37218"/>
          <a:stretch>
            <a:fillRect/>
          </a:stretch>
        </p:blipFill>
        <p:spPr>
          <a:xfrm>
            <a:off x="2375645" y="4132400"/>
            <a:ext cx="2762412" cy="11008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123F38-9E4A-9001-C78E-8B76FDDD290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64465" y="2341727"/>
            <a:ext cx="4332125" cy="2606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326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5760"/>
            <a:ext cx="12192000" cy="579901"/>
          </a:xfrm>
        </p:spPr>
        <p:txBody>
          <a:bodyPr rtlCol="0">
            <a:normAutofit fontScale="90000"/>
          </a:bodyPr>
          <a:lstStyle/>
          <a:p>
            <a:pPr rtl="0"/>
            <a:r>
              <a:rPr lang="en-US" b="1" dirty="0"/>
              <a:t>1.4 Business Model structure &amp; Location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4294967295"/>
          </p:nvPr>
        </p:nvSpPr>
        <p:spPr>
          <a:xfrm>
            <a:off x="0" y="945661"/>
            <a:ext cx="12192000" cy="5912339"/>
          </a:xfrm>
        </p:spPr>
        <p:txBody>
          <a:bodyPr rtlCol="0">
            <a:normAutofit fontScale="92500" lnSpcReduction="10000"/>
          </a:bodyPr>
          <a:lstStyle/>
          <a:p>
            <a:pPr algn="just"/>
            <a:r>
              <a:rPr lang="en-US" b="1" dirty="0"/>
              <a:t>O</a:t>
            </a:r>
            <a:r>
              <a:rPr lang="en-GB" b="1" dirty="0" err="1"/>
              <a:t>wnership</a:t>
            </a:r>
            <a:r>
              <a:rPr lang="en-GB" dirty="0"/>
              <a:t>:</a:t>
            </a:r>
            <a:r>
              <a:rPr lang="en-US" dirty="0"/>
              <a:t>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/>
              <a:t>Family business (sole trader),to keep low costs and full control.</a:t>
            </a:r>
          </a:p>
          <a:p>
            <a:pPr algn="just"/>
            <a:r>
              <a:rPr lang="en-US" b="1" dirty="0"/>
              <a:t>Location: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/>
              <a:t> Almost 2 hectares of family land in a quiet rural area that is still accessible for visitors.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i="1" dirty="0"/>
              <a:t>Barringer and Ireland (2022) emphasize that "initial resource planning, including land and infrastructure, is fundamental to a successful venture."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/>
              <a:t> Enough space for enclosures, visitor paths, picnic/children’s area and parking.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i="1" dirty="0"/>
              <a:t>Hisrich et al. (2019) emphasize “that understanding regional economic conditions can influence resource availability and operational costs”.</a:t>
            </a:r>
          </a:p>
          <a:p>
            <a:pPr algn="just"/>
            <a:r>
              <a:rPr lang="en-US" dirty="0"/>
              <a:t> </a:t>
            </a:r>
            <a:r>
              <a:rPr lang="en-US" b="1" dirty="0"/>
              <a:t>Revenue streams: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/>
              <a:t>  Tickets for farm visits and workshops.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/>
              <a:t>  Sales of eggs, meat and cosmetics.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/>
              <a:t>  Special events (birthday parties, school trips).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887378-2452-C1A8-098D-130CEE4D6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6056" y="4438322"/>
            <a:ext cx="2886217" cy="24196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E16217-0089-C60A-D81D-1E5B7D028D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2273" y="4438322"/>
            <a:ext cx="3004566" cy="2419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668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492369"/>
            <a:ext cx="10058400" cy="603862"/>
          </a:xfrm>
        </p:spPr>
        <p:txBody>
          <a:bodyPr rtlCol="0"/>
          <a:lstStyle/>
          <a:p>
            <a:pPr rtl="0"/>
            <a:r>
              <a:rPr lang="en-US" dirty="0"/>
              <a:t>1.5 </a:t>
            </a:r>
            <a:r>
              <a:rPr lang="en-US" b="1" dirty="0"/>
              <a:t>Human |resources Strategy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096231"/>
            <a:ext cx="12192000" cy="5761769"/>
          </a:xfrm>
        </p:spPr>
        <p:txBody>
          <a:bodyPr rtlCol="0"/>
          <a:lstStyle/>
          <a:p>
            <a:pPr algn="just" rtl="0"/>
            <a:r>
              <a:rPr lang="en-US" b="1" dirty="0"/>
              <a:t>Start-up phase</a:t>
            </a:r>
            <a:r>
              <a:rPr lang="en-US" dirty="0"/>
              <a:t>:</a:t>
            </a:r>
          </a:p>
          <a:p>
            <a:pPr algn="just" rtl="0">
              <a:buFont typeface="Arial" panose="020B0604020202020204" pitchFamily="34" charset="0"/>
              <a:buChar char="•"/>
            </a:pPr>
            <a:r>
              <a:rPr lang="en-US" dirty="0"/>
              <a:t>Run by me and my husband – animal care, tours, admin and marketing. </a:t>
            </a:r>
          </a:p>
          <a:p>
            <a:pPr algn="just"/>
            <a:r>
              <a:rPr lang="en-US" b="1" dirty="0"/>
              <a:t>Growth phase (after first year)</a:t>
            </a:r>
            <a:endParaRPr lang="en-US" dirty="0"/>
          </a:p>
          <a:p>
            <a:pPr algn="just" rtl="0">
              <a:buFont typeface="Arial" panose="020B0604020202020204" pitchFamily="34" charset="0"/>
              <a:buChar char="•"/>
            </a:pPr>
            <a:r>
              <a:rPr lang="en-US" dirty="0"/>
              <a:t>Animal caretaker: from local community, with experience.</a:t>
            </a:r>
          </a:p>
          <a:p>
            <a:pPr algn="just" rtl="0">
              <a:buFont typeface="Arial" panose="020B0604020202020204" pitchFamily="34" charset="0"/>
              <a:buChar char="•"/>
            </a:pPr>
            <a:r>
              <a:rPr lang="en-US" dirty="0"/>
              <a:t>Educational guide: to run workshops for children and families.</a:t>
            </a:r>
          </a:p>
          <a:p>
            <a:pPr algn="just" rtl="0">
              <a:buFont typeface="Arial" panose="020B0604020202020204" pitchFamily="34" charset="0"/>
              <a:buChar char="•"/>
            </a:pPr>
            <a:r>
              <a:rPr lang="en-US" dirty="0"/>
              <a:t>Part-time: administrator / marketing assistant</a:t>
            </a:r>
          </a:p>
          <a:p>
            <a:pPr algn="just" rtl="0">
              <a:buFont typeface="Arial" panose="020B0604020202020204" pitchFamily="34" charset="0"/>
              <a:buChar char="•"/>
            </a:pPr>
            <a:r>
              <a:rPr lang="en-US" i="1" dirty="0"/>
              <a:t>According to </a:t>
            </a:r>
            <a:r>
              <a:rPr lang="en-US" i="1" dirty="0" err="1"/>
              <a:t>Knowledgemotion</a:t>
            </a:r>
            <a:r>
              <a:rPr lang="en-US" i="1" dirty="0"/>
              <a:t> Ltd. (2021), "translating ideas into a detailed business plan is essential for securing funding and guiding operations," which includes planning human resources effectively.</a:t>
            </a:r>
          </a:p>
          <a:p>
            <a:pPr rtl="0">
              <a:buFont typeface="Arial" panose="020B0604020202020204" pitchFamily="34" charset="0"/>
              <a:buChar char="•"/>
            </a:pPr>
            <a:endParaRPr lang="en-US" dirty="0"/>
          </a:p>
          <a:p>
            <a:pPr rtl="0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7D1B97-49B7-4399-4F94-FD64E59E5A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6044" y="1206499"/>
            <a:ext cx="4304712" cy="2109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53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1A9A5-D0DC-2441-4EE8-4CDD7397E44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57728"/>
            <a:ext cx="12192000" cy="608037"/>
          </a:xfrm>
        </p:spPr>
        <p:txBody>
          <a:bodyPr/>
          <a:lstStyle/>
          <a:p>
            <a:pPr algn="just"/>
            <a:r>
              <a:rPr lang="en-US" b="1" dirty="0"/>
              <a:t>1.6 Swot and pestle overview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D7899B-4ABC-86E5-CB8F-9F5B780E8990}"/>
              </a:ext>
            </a:extLst>
          </p:cNvPr>
          <p:cNvSpPr txBox="1"/>
          <p:nvPr/>
        </p:nvSpPr>
        <p:spPr>
          <a:xfrm>
            <a:off x="0" y="965765"/>
            <a:ext cx="12192000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b="1" dirty="0"/>
              <a:t>Strengths</a:t>
            </a:r>
            <a:r>
              <a:rPr lang="en-GB" sz="2400" dirty="0"/>
              <a:t>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Unique family experience, passion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High value per bird and low waste, you can use and sell everything</a:t>
            </a:r>
          </a:p>
          <a:p>
            <a:pPr algn="just"/>
            <a:r>
              <a:rPr lang="en-GB" sz="2400" b="1" dirty="0"/>
              <a:t>Weaknesses</a:t>
            </a:r>
            <a:r>
              <a:rPr lang="en-GB" sz="2400" dirty="0"/>
              <a:t>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Limited resources, no tourism experience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Handling risks, large powerful birds require training</a:t>
            </a:r>
          </a:p>
          <a:p>
            <a:pPr algn="just"/>
            <a:r>
              <a:rPr lang="en-GB" sz="2400" b="1" dirty="0"/>
              <a:t>Opportunities</a:t>
            </a:r>
            <a:r>
              <a:rPr lang="en-GB" sz="2400" dirty="0"/>
              <a:t>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Partnerships with schools, rising ecotourism, farm shop subscription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Barrow and Brown (2021) recommend developing a step-by-step approach to business planning to address the various phases of business development systematically</a:t>
            </a:r>
            <a:endParaRPr lang="en-GB" sz="2400" dirty="0"/>
          </a:p>
          <a:p>
            <a:pPr algn="just"/>
            <a:r>
              <a:rPr lang="en-GB" sz="2400" b="1" dirty="0"/>
              <a:t>Threats</a:t>
            </a:r>
            <a:r>
              <a:rPr lang="en-GB" sz="2400" dirty="0"/>
              <a:t>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Natural disasters, fluctuating public interest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Insurance costs rising for exotic birds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1" dirty="0"/>
              <a:t>PESTLE</a:t>
            </a:r>
            <a:r>
              <a:rPr lang="en-GB" sz="2400" dirty="0"/>
              <a:t> highlights: Supportive policies, environmental focus, legal compliance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i="1" dirty="0"/>
              <a:t>As Whittington et al. (2020) argue, “understanding external factors through tools like PESTLE analysis is crucial for strategic planning”</a:t>
            </a:r>
            <a:endParaRPr lang="en-GB" sz="2400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5DFFDE-84F5-CA8A-3021-FD7ABF36D77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89" b="28614"/>
          <a:stretch>
            <a:fillRect/>
          </a:stretch>
        </p:blipFill>
        <p:spPr>
          <a:xfrm>
            <a:off x="8693834" y="493478"/>
            <a:ext cx="3385624" cy="3137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45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A0995B9-6A6E-8E5E-5624-9E60C6A961A3}"/>
              </a:ext>
            </a:extLst>
          </p:cNvPr>
          <p:cNvSpPr txBox="1"/>
          <p:nvPr/>
        </p:nvSpPr>
        <p:spPr>
          <a:xfrm>
            <a:off x="-98475" y="323165"/>
            <a:ext cx="118309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/>
              <a:t>1.7 Financial Overview &amp; Funding Use</a:t>
            </a:r>
            <a:endParaRPr lang="en-GB" sz="3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9FE34D-ABF7-9B1E-5864-6E388635789C}"/>
              </a:ext>
            </a:extLst>
          </p:cNvPr>
          <p:cNvSpPr txBox="1"/>
          <p:nvPr/>
        </p:nvSpPr>
        <p:spPr>
          <a:xfrm>
            <a:off x="70338" y="833456"/>
            <a:ext cx="8348004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400" i="1" dirty="0"/>
              <a:t>I have prepared a 12-month cash-flow forecast including: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  Land preparation, fencing, shelters and visitor facilities.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  Initial stock of ostriches, feed and veterinary care.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  Insurance, licenses, utilities and marketing costs.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  Angel investor offer: £50,000 – proposed use:</a:t>
            </a:r>
          </a:p>
          <a:p>
            <a:pPr algn="just"/>
            <a:r>
              <a:rPr lang="en-US" sz="2400" b="1" i="1" dirty="0"/>
              <a:t>Investor offe</a:t>
            </a:r>
            <a:r>
              <a:rPr lang="en-US" sz="2400" i="1" dirty="0"/>
              <a:t>r: £50,000 – proposed use</a:t>
            </a:r>
            <a:r>
              <a:rPr lang="en-US" sz="2400" dirty="0"/>
              <a:t>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40% – infrastructure (visitor paths, enclosures, safety, children’s area).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30% – animals, feed and veterinary / bio-security.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15% – branding, website, online booking and launch campaign.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15% – working capital and contingency for first year.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1" dirty="0"/>
              <a:t>Goal</a:t>
            </a:r>
            <a:r>
              <a:rPr lang="en-US" sz="2400" dirty="0"/>
              <a:t>: achieve a stable, positive cash-flow and build a base for future expansion.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Finch (2022) states that “understanding legal and regulatory requirements is essential to ensure compliance and avoid disruptions in operations.”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35533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33F93A-26F9-C0F1-0573-CB57D344536E}"/>
              </a:ext>
            </a:extLst>
          </p:cNvPr>
          <p:cNvSpPr txBox="1"/>
          <p:nvPr/>
        </p:nvSpPr>
        <p:spPr>
          <a:xfrm>
            <a:off x="182879" y="399144"/>
            <a:ext cx="1200912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 Part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C3FE60-FFF4-2AE3-1411-C70A35128F5D}"/>
              </a:ext>
            </a:extLst>
          </p:cNvPr>
          <p:cNvSpPr txBox="1"/>
          <p:nvPr/>
        </p:nvSpPr>
        <p:spPr>
          <a:xfrm>
            <a:off x="243839" y="1045475"/>
            <a:ext cx="11704321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2.1 Market Research &amp; Feasibility</a:t>
            </a:r>
          </a:p>
          <a:p>
            <a:r>
              <a:rPr lang="en-GB" sz="2400" b="1" dirty="0"/>
              <a:t>Primary research: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Survey on 53 local families about outside educational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Alvarez (2018) states that "entrepreneurs need to conduct thorough market research to identify opportunities aligned with consumer trends"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 results indicate a raised interest in ecotourism and activities for the kids, with 70% of the responders expressing an interest in visiting and Workshops.</a:t>
            </a:r>
          </a:p>
          <a:p>
            <a:endParaRPr lang="en-US" sz="2400" dirty="0"/>
          </a:p>
          <a:p>
            <a:r>
              <a:rPr lang="en-US" sz="2400" b="1" dirty="0"/>
              <a:t>Secondary research: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Ecotourism and rural tourism in the region rising </a:t>
            </a:r>
          </a:p>
          <a:p>
            <a:r>
              <a:rPr lang="en-US" sz="2400" dirty="0"/>
              <a:t>     by about 15% annually(Eurostat, 2022).</a:t>
            </a:r>
          </a:p>
          <a:p>
            <a:r>
              <a:rPr lang="en-US" sz="2400" b="1" dirty="0"/>
              <a:t>Conclusion</a:t>
            </a:r>
            <a:r>
              <a:rPr lang="en-US" sz="2400" dirty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Strong interest in ecotourism, </a:t>
            </a:r>
          </a:p>
          <a:p>
            <a:r>
              <a:rPr lang="en-US" sz="2400" dirty="0"/>
              <a:t>     healthier natural food and family experiences supports my business idea.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Evidence suggests the project is realistic and viable if well managed.</a:t>
            </a:r>
          </a:p>
          <a:p>
            <a:endParaRPr lang="en-GB" sz="2400" dirty="0"/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8AF7941E-0459-BE8C-98DB-814DD4BD45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8418" y="3207435"/>
            <a:ext cx="4623582" cy="2711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18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9FC8A-A3E6-2342-9619-C3388E92D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48639"/>
            <a:ext cx="10058400" cy="590437"/>
          </a:xfrm>
        </p:spPr>
        <p:txBody>
          <a:bodyPr/>
          <a:lstStyle/>
          <a:p>
            <a:r>
              <a:rPr lang="en-US" dirty="0"/>
              <a:t>		2.2 Marketing Examples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9EC20E-98EE-46AB-E192-005B5EF397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94631"/>
            <a:ext cx="2940937" cy="49370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76DF22-DB11-A736-3D38-0E92CB69C10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7" t="1045" r="3915" b="1"/>
          <a:stretch>
            <a:fillRect/>
          </a:stretch>
        </p:blipFill>
        <p:spPr>
          <a:xfrm>
            <a:off x="2940937" y="1810200"/>
            <a:ext cx="3276983" cy="49370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A336A3-38CE-A482-17ED-8DBE8A262C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62" t="269" r="15538"/>
          <a:stretch>
            <a:fillRect/>
          </a:stretch>
        </p:blipFill>
        <p:spPr>
          <a:xfrm>
            <a:off x="6478961" y="3488309"/>
            <a:ext cx="5359791" cy="32589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A86EE8A-07C7-36BD-99A1-71763FE34F58}"/>
              </a:ext>
            </a:extLst>
          </p:cNvPr>
          <p:cNvSpPr txBox="1"/>
          <p:nvPr/>
        </p:nvSpPr>
        <p:spPr>
          <a:xfrm>
            <a:off x="6184306" y="1967987"/>
            <a:ext cx="61335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Social Media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Flyers with a business card integrated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Web Page </a:t>
            </a:r>
          </a:p>
        </p:txBody>
      </p:sp>
    </p:spTree>
    <p:extLst>
      <p:ext uri="{BB962C8B-B14F-4D97-AF65-F5344CB8AC3E}">
        <p14:creationId xmlns:p14="http://schemas.microsoft.com/office/powerpoint/2010/main" val="2640217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296E8B3-0C34-5D76-AB7E-04EAA518802E}"/>
              </a:ext>
            </a:extLst>
          </p:cNvPr>
          <p:cNvSpPr txBox="1"/>
          <p:nvPr/>
        </p:nvSpPr>
        <p:spPr>
          <a:xfrm>
            <a:off x="0" y="-66973"/>
            <a:ext cx="12051323" cy="7294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/>
              <a:t>Part 3 </a:t>
            </a:r>
          </a:p>
          <a:p>
            <a:r>
              <a:rPr lang="en-US" sz="2400" b="1" dirty="0"/>
              <a:t>3.1 Elevator </a:t>
            </a:r>
            <a:r>
              <a:rPr lang="en-US" sz="2400" b="1"/>
              <a:t>Pitch:   Why </a:t>
            </a:r>
            <a:r>
              <a:rPr lang="en-US" sz="2400" b="1" dirty="0"/>
              <a:t>Invest £50,000?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“An Ostrich Dream” turns my family’s passion for animals and education into a real, sustainable business.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 offer a unique eco-tourism experience that meets real demand from families and schools.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 already have almost 2 hectares of land and a clear business plan, SWOT, PESTLE and a 12-month cash-flow forecast.</a:t>
            </a:r>
          </a:p>
          <a:p>
            <a:r>
              <a:rPr lang="en-US" sz="2400" b="1" dirty="0"/>
              <a:t>Your £50,000 investment will: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Build safe, attractive visitor facilities.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Fund animal welfare, marketing and </a:t>
            </a:r>
          </a:p>
          <a:p>
            <a:r>
              <a:rPr lang="en-US" sz="2400" dirty="0"/>
              <a:t>professional branding.</a:t>
            </a:r>
          </a:p>
          <a:p>
            <a:r>
              <a:rPr lang="en-US" sz="2400" b="1" dirty="0"/>
              <a:t>In return, you get</a:t>
            </a:r>
            <a:r>
              <a:rPr lang="en-US" sz="2400" dirty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Entry into a growing specialized market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educational eco-tourism.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 partner who is hard-working, reflective and </a:t>
            </a:r>
          </a:p>
          <a:p>
            <a:r>
              <a:rPr lang="en-US" sz="2400" dirty="0"/>
              <a:t>committed to perseverance and learning.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Together we can build a profitable farm that also </a:t>
            </a:r>
          </a:p>
          <a:p>
            <a:r>
              <a:rPr lang="en-US" sz="2400" dirty="0"/>
              <a:t>supports education, families and the environment.</a:t>
            </a:r>
          </a:p>
          <a:p>
            <a:endParaRPr lang="en-US" sz="2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AC4FA9-1852-97C4-D016-093AF04640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335238"/>
            <a:ext cx="5892420" cy="367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148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E871A7-B34B-9260-0D65-F43256615F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222" y="637237"/>
            <a:ext cx="5366778" cy="60238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E7F8B1-EAF7-FE0D-5AA3-BC436EA66464}"/>
              </a:ext>
            </a:extLst>
          </p:cNvPr>
          <p:cNvSpPr txBox="1"/>
          <p:nvPr/>
        </p:nvSpPr>
        <p:spPr>
          <a:xfrm>
            <a:off x="6246055" y="1951672"/>
            <a:ext cx="6133514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/>
              <a:t>AI Acknowledgement</a:t>
            </a:r>
            <a:r>
              <a:rPr lang="en-US" sz="2400" b="1" dirty="0"/>
              <a:t>:   </a:t>
            </a:r>
          </a:p>
          <a:p>
            <a:r>
              <a:rPr lang="en-US" sz="2400" b="1" dirty="0"/>
              <a:t>I confirm that I have not presented any AI generated materials as my own work. </a:t>
            </a:r>
          </a:p>
          <a:p>
            <a:r>
              <a:rPr lang="en-US" sz="2400" b="1" dirty="0"/>
              <a:t>I confirm that I have copies of my drafts, </a:t>
            </a:r>
          </a:p>
          <a:p>
            <a:r>
              <a:rPr lang="en-US" sz="2400" b="1" dirty="0"/>
              <a:t>notes, and other resources I used, </a:t>
            </a:r>
          </a:p>
          <a:p>
            <a:r>
              <a:rPr lang="en-US" sz="2400" b="1" dirty="0"/>
              <a:t>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1465438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5A65A03-75A3-A380-03F0-FB56C8181D3E}"/>
              </a:ext>
            </a:extLst>
          </p:cNvPr>
          <p:cNvSpPr txBox="1"/>
          <p:nvPr/>
        </p:nvSpPr>
        <p:spPr>
          <a:xfrm>
            <a:off x="0" y="564117"/>
            <a:ext cx="12051323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/>
              <a:t>				   4. References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2000" dirty="0"/>
              <a:t>1. Alvarez, S.A., 2018. What entrepreneurs need to know before they start. Henry Stewart Talks.</a:t>
            </a:r>
          </a:p>
          <a:p>
            <a:r>
              <a:rPr lang="en-US" sz="2000" dirty="0"/>
              <a:t>2. Armstrong, G., Adam, S., Denize, S., and Kotler, P., 2023. Principles of Marketing. 8th ed. Pearson.</a:t>
            </a:r>
          </a:p>
          <a:p>
            <a:r>
              <a:rPr lang="en-US" sz="2000" dirty="0"/>
              <a:t>3. Barringer, B.R. and Ireland, R.D., 2022. Entrepreneurship: Successfully launching new ventures. 6th ed. Pearson.</a:t>
            </a:r>
          </a:p>
          <a:p>
            <a:r>
              <a:rPr lang="en-US" sz="2000" dirty="0"/>
              <a:t>4.Barrow, C., Barrow, P. and Brown, R. (2021) The Business Plan Workbook: A step-by-step guide to creating and developing a successful business. 10th </a:t>
            </a:r>
            <a:r>
              <a:rPr lang="en-US" sz="2000" dirty="0" err="1"/>
              <a:t>edn</a:t>
            </a:r>
            <a:r>
              <a:rPr lang="en-US" sz="2000" dirty="0"/>
              <a:t>. London: Kogan Page</a:t>
            </a:r>
          </a:p>
          <a:p>
            <a:r>
              <a:rPr lang="en-US" sz="2000" dirty="0"/>
              <a:t>5. Eurostat, 2022. Trends </a:t>
            </a:r>
            <a:r>
              <a:rPr lang="en-US" sz="2000"/>
              <a:t>in Ecotourism </a:t>
            </a:r>
            <a:endParaRPr lang="en-US" sz="2000" dirty="0"/>
          </a:p>
          <a:p>
            <a:r>
              <a:rPr lang="en-US" sz="2000" dirty="0"/>
              <a:t>6. Finch, B., 2022. How to write a business plan: Win backing and support for your ideas and ventures. Kogan Page.</a:t>
            </a:r>
          </a:p>
          <a:p>
            <a:r>
              <a:rPr lang="en-US" sz="2000" dirty="0"/>
              <a:t>7. Hisrich, R.D., Peters, M.P., Shepherd, D.A., 2019. Entrepreneurship. 10th ed. McGraw-Hill Education</a:t>
            </a:r>
          </a:p>
          <a:p>
            <a:r>
              <a:rPr lang="en-US" sz="2000" dirty="0"/>
              <a:t>8. Reuer, J.J., Matusik, S.F., and Jones, J., 2019. The Oxford handbook of entrepreneurship and collaboration. Oxford University Press.</a:t>
            </a:r>
          </a:p>
          <a:p>
            <a:r>
              <a:rPr lang="en-US" sz="2000" dirty="0"/>
              <a:t>9. Whittington, R., </a:t>
            </a:r>
            <a:r>
              <a:rPr lang="en-US" sz="2000" dirty="0" err="1"/>
              <a:t>Cailluet</a:t>
            </a:r>
            <a:r>
              <a:rPr lang="en-US" sz="2000" dirty="0"/>
              <a:t>, L. and </a:t>
            </a:r>
            <a:r>
              <a:rPr lang="en-US" sz="2000" dirty="0" err="1"/>
              <a:t>Yakis</a:t>
            </a:r>
            <a:r>
              <a:rPr lang="en-US" sz="2000" dirty="0"/>
              <a:t>-Douglas, B. (2020) ‘Opening strategy: Evolution of a concept’, Long Range Planning, 53(4), pp</a:t>
            </a:r>
          </a:p>
          <a:p>
            <a:r>
              <a:rPr lang="en-US" sz="2000" dirty="0"/>
              <a:t>10. Williams, S., 2022. The Financial Times guide to business start-up 2021/2023. Pearson.</a:t>
            </a:r>
          </a:p>
          <a:p>
            <a:r>
              <a:rPr lang="en-US" sz="2000" dirty="0"/>
              <a:t>11. Young, P., 2021. Essential Business Plan. Global Media Publications</a:t>
            </a:r>
          </a:p>
        </p:txBody>
      </p:sp>
    </p:spTree>
    <p:extLst>
      <p:ext uri="{BB962C8B-B14F-4D97-AF65-F5344CB8AC3E}">
        <p14:creationId xmlns:p14="http://schemas.microsoft.com/office/powerpoint/2010/main" val="228213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our Seasons 16x9">
  <a:themeElements>
    <a:clrScheme name="Four Seasons">
      <a:dk1>
        <a:sysClr val="windowText" lastClr="000000"/>
      </a:dk1>
      <a:lt1>
        <a:sysClr val="window" lastClr="FFFFFF"/>
      </a:lt1>
      <a:dk2>
        <a:srgbClr val="6B7F7F"/>
      </a:dk2>
      <a:lt2>
        <a:srgbClr val="B0BCBC"/>
      </a:lt2>
      <a:accent1>
        <a:srgbClr val="7DB41B"/>
      </a:accent1>
      <a:accent2>
        <a:srgbClr val="ED8A05"/>
      </a:accent2>
      <a:accent3>
        <a:srgbClr val="288DFC"/>
      </a:accent3>
      <a:accent4>
        <a:srgbClr val="36D2B8"/>
      </a:accent4>
      <a:accent5>
        <a:srgbClr val="F5B605"/>
      </a:accent5>
      <a:accent6>
        <a:srgbClr val="E75524"/>
      </a:accent6>
      <a:hlink>
        <a:srgbClr val="ED8A05"/>
      </a:hlink>
      <a:folHlink>
        <a:srgbClr val="B0BCBC"/>
      </a:folHlink>
    </a:clrScheme>
    <a:fontScheme name="Constantia-Calibri">
      <a:majorFont>
        <a:latin typeface="Constanti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308352_TF04001541.potx" id="{DB880D33-B34B-49D8-85F9-B6F58B595594}" vid="{8CE20418-5D3A-4A8D-BBF9-F64A72B1FB3F}"/>
    </a:ext>
  </a:extLst>
</a:theme>
</file>

<file path=ppt/theme/theme2.xml><?xml version="1.0" encoding="utf-8"?>
<a:theme xmlns:a="http://schemas.openxmlformats.org/drawingml/2006/main" name="Office Theme">
  <a:themeElements>
    <a:clrScheme name="Four Seasons">
      <a:dk1>
        <a:sysClr val="windowText" lastClr="000000"/>
      </a:dk1>
      <a:lt1>
        <a:sysClr val="window" lastClr="FFFFFF"/>
      </a:lt1>
      <a:dk2>
        <a:srgbClr val="6B7F7F"/>
      </a:dk2>
      <a:lt2>
        <a:srgbClr val="B0BCBC"/>
      </a:lt2>
      <a:accent1>
        <a:srgbClr val="7DB41B"/>
      </a:accent1>
      <a:accent2>
        <a:srgbClr val="ED8A05"/>
      </a:accent2>
      <a:accent3>
        <a:srgbClr val="288DFC"/>
      </a:accent3>
      <a:accent4>
        <a:srgbClr val="36D2B8"/>
      </a:accent4>
      <a:accent5>
        <a:srgbClr val="F5B605"/>
      </a:accent5>
      <a:accent6>
        <a:srgbClr val="E75524"/>
      </a:accent6>
      <a:hlink>
        <a:srgbClr val="ED8A05"/>
      </a:hlink>
      <a:folHlink>
        <a:srgbClr val="B0BCBC"/>
      </a:folHlink>
    </a:clrScheme>
    <a:fontScheme name="Constantia-Calibri">
      <a:majorFont>
        <a:latin typeface="Constanti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Four Seasons">
      <a:dk1>
        <a:sysClr val="windowText" lastClr="000000"/>
      </a:dk1>
      <a:lt1>
        <a:sysClr val="window" lastClr="FFFFFF"/>
      </a:lt1>
      <a:dk2>
        <a:srgbClr val="6B7F7F"/>
      </a:dk2>
      <a:lt2>
        <a:srgbClr val="B0BCBC"/>
      </a:lt2>
      <a:accent1>
        <a:srgbClr val="7DB41B"/>
      </a:accent1>
      <a:accent2>
        <a:srgbClr val="ED8A05"/>
      </a:accent2>
      <a:accent3>
        <a:srgbClr val="288DFC"/>
      </a:accent3>
      <a:accent4>
        <a:srgbClr val="36D2B8"/>
      </a:accent4>
      <a:accent5>
        <a:srgbClr val="F5B605"/>
      </a:accent5>
      <a:accent6>
        <a:srgbClr val="E75524"/>
      </a:accent6>
      <a:hlink>
        <a:srgbClr val="ED8A05"/>
      </a:hlink>
      <a:folHlink>
        <a:srgbClr val="B0BCBC"/>
      </a:folHlink>
    </a:clrScheme>
    <a:fontScheme name="Constantia-Calibri">
      <a:majorFont>
        <a:latin typeface="Constanti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Seasonal celebrations presentation</Template>
  <TotalTime>1230</TotalTime>
  <Words>1585</Words>
  <Application>Microsoft Office PowerPoint</Application>
  <PresentationFormat>Widescreen</PresentationFormat>
  <Paragraphs>159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Constantia</vt:lpstr>
      <vt:lpstr>Wingdings</vt:lpstr>
      <vt:lpstr>Four Seasons 16x9</vt:lpstr>
      <vt:lpstr>   “An Ostrich Dream Sanctuary”:   A Sustainable Family Educational Farm</vt:lpstr>
      <vt:lpstr>PowerPoint Presentation</vt:lpstr>
      <vt:lpstr>PowerPoint Presentation</vt:lpstr>
      <vt:lpstr>PART 1</vt:lpstr>
      <vt:lpstr> 1.2  Mission, aims and          objectives</vt:lpstr>
      <vt:lpstr>1.3 Unique Selling proposition &amp; Legal structure</vt:lpstr>
      <vt:lpstr>1.4 Business Model structure &amp; Location</vt:lpstr>
      <vt:lpstr>1.5 Human |resources Strategy</vt:lpstr>
      <vt:lpstr>1.6 Swot and pestle overview</vt:lpstr>
      <vt:lpstr>PowerPoint Presentation</vt:lpstr>
      <vt:lpstr>PowerPoint Presentation</vt:lpstr>
      <vt:lpstr>  2.2 Marketing Examples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Miculescu</dc:creator>
  <cp:lastModifiedBy>Mihaela Miculescu</cp:lastModifiedBy>
  <cp:revision>45</cp:revision>
  <dcterms:created xsi:type="dcterms:W3CDTF">2025-11-08T21:26:37Z</dcterms:created>
  <dcterms:modified xsi:type="dcterms:W3CDTF">2025-11-23T21:46:04Z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