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58" r:id="rId4"/>
    <p:sldId id="259" r:id="rId5"/>
    <p:sldId id="265" r:id="rId6"/>
    <p:sldId id="260" r:id="rId7"/>
    <p:sldId id="280" r:id="rId8"/>
    <p:sldId id="285" r:id="rId9"/>
    <p:sldId id="264" r:id="rId10"/>
    <p:sldId id="263" r:id="rId11"/>
    <p:sldId id="261" r:id="rId12"/>
    <p:sldId id="266" r:id="rId13"/>
    <p:sldId id="267" r:id="rId14"/>
    <p:sldId id="269" r:id="rId15"/>
    <p:sldId id="273" r:id="rId16"/>
    <p:sldId id="268" r:id="rId17"/>
    <p:sldId id="272" r:id="rId18"/>
    <p:sldId id="274" r:id="rId19"/>
    <p:sldId id="279" r:id="rId20"/>
    <p:sldId id="270" r:id="rId21"/>
    <p:sldId id="283" r:id="rId22"/>
    <p:sldId id="271" r:id="rId23"/>
    <p:sldId id="282" r:id="rId24"/>
    <p:sldId id="276" r:id="rId25"/>
  </p:sldIdLst>
  <p:sldSz cx="9144000" cy="5143500" type="screen16x9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88" y="12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0C0AB1-7777-EA48-9872-393DAA530DA8}" type="datetimeFigureOut">
              <a:rPr lang="en-US" smtClean="0"/>
              <a:t>3/22/2018</a:t>
            </a:fld>
            <a:endParaRPr lang="nb-N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33263-C1CE-E34A-AD46-7ADCC4573628}" type="slidenum">
              <a:rPr lang="nb-NO" smtClean="0"/>
              <a:t>‹nr.›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1210998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B59900-1D02-0848-AA82-6ED8C4CCA000}" type="datetimeFigureOut">
              <a:rPr lang="en-US" smtClean="0"/>
              <a:t>3/22/2018</a:t>
            </a:fld>
            <a:endParaRPr lang="nb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88" y="744538"/>
            <a:ext cx="6615112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Click to edit Master text styles</a:t>
            </a:r>
          </a:p>
          <a:p>
            <a:pPr lvl="1"/>
            <a:r>
              <a:rPr lang="nb-NO"/>
              <a:t>Second level</a:t>
            </a:r>
          </a:p>
          <a:p>
            <a:pPr lvl="2"/>
            <a:r>
              <a:rPr lang="nb-NO"/>
              <a:t>Third level</a:t>
            </a:r>
          </a:p>
          <a:p>
            <a:pPr lvl="3"/>
            <a:r>
              <a:rPr lang="nb-NO"/>
              <a:t>Fourth level</a:t>
            </a:r>
          </a:p>
          <a:p>
            <a:pPr lvl="4"/>
            <a:r>
              <a:rPr lang="nb-NO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5E6AF7-0F88-4448-99BD-1AC252BB1A7B}" type="slidenum">
              <a:rPr lang="nb-NO" smtClean="0"/>
              <a:t>‹nr.›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985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152400" y="165100"/>
            <a:ext cx="8832760" cy="453058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7288" y="2042319"/>
            <a:ext cx="4316012" cy="1551781"/>
          </a:xfrm>
        </p:spPr>
        <p:txBody>
          <a:bodyPr anchor="b"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7288" y="3924300"/>
            <a:ext cx="4316012" cy="533400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00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9C9DAF2-E044-8B4E-A86C-B69EB5271587}" type="datetime1">
              <a:rPr lang="en-US" smtClean="0"/>
              <a:t>3/22/2018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b-NO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8385D78-4187-AD4C-B928-A8579EE9A756}" type="slidenum">
              <a:rPr lang="nb-NO" smtClean="0"/>
              <a:pPr/>
              <a:t>‹nr.›</a:t>
            </a:fld>
            <a:endParaRPr lang="nb-NO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156200" y="219282"/>
            <a:ext cx="3829050" cy="4476403"/>
          </a:xfrm>
          <a:solidFill>
            <a:srgbClr val="7E949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nb-NO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494536" y="37735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 userDrawn="1"/>
        </p:nvSpPr>
        <p:spPr>
          <a:xfrm>
            <a:off x="154070" y="165723"/>
            <a:ext cx="8831090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7" name="Picture 16" descr="LogoEN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87" y="508001"/>
            <a:ext cx="3536759" cy="498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726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3071A-A6F7-3B4F-818E-46F44080C142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7" name="Rectangle 6"/>
          <p:cNvSpPr/>
          <p:nvPr userDrawn="1"/>
        </p:nvSpPr>
        <p:spPr>
          <a:xfrm>
            <a:off x="154070" y="165723"/>
            <a:ext cx="8831090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656103" y="13351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8443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ex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3" y="1594843"/>
            <a:ext cx="3944079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A8F0C-83EE-794E-9CC9-3FF7405580DF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7" name="Rectangle 6"/>
          <p:cNvSpPr/>
          <p:nvPr userDrawn="1"/>
        </p:nvSpPr>
        <p:spPr>
          <a:xfrm>
            <a:off x="154070" y="165723"/>
            <a:ext cx="8831090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656103" y="13351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idx="13"/>
          </p:nvPr>
        </p:nvSpPr>
        <p:spPr>
          <a:xfrm>
            <a:off x="4673870" y="1594843"/>
            <a:ext cx="3944079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5402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 + Tex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4203" y="428161"/>
            <a:ext cx="4093697" cy="857250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353" y="1594843"/>
            <a:ext cx="4162547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C7347-21CC-EB4E-B3D7-EE4885E75892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8" name="Rectangle 7"/>
          <p:cNvSpPr/>
          <p:nvPr userDrawn="1"/>
        </p:nvSpPr>
        <p:spPr>
          <a:xfrm>
            <a:off x="4153814" y="165723"/>
            <a:ext cx="4831346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0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152400" y="165100"/>
            <a:ext cx="3829050" cy="4530585"/>
          </a:xfrm>
          <a:solidFill>
            <a:srgbClr val="7E9492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504203" y="13351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3485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Pic –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703" y="428161"/>
            <a:ext cx="4093697" cy="857250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853" y="1594843"/>
            <a:ext cx="4162547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F25B-9EB4-1E47-85F8-C6280E7A3270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8" name="Rectangle 7"/>
          <p:cNvSpPr/>
          <p:nvPr userDrawn="1"/>
        </p:nvSpPr>
        <p:spPr>
          <a:xfrm>
            <a:off x="153314" y="165723"/>
            <a:ext cx="4831346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0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156110" y="165100"/>
            <a:ext cx="3829050" cy="4530585"/>
          </a:xfrm>
          <a:solidFill>
            <a:srgbClr val="7E9492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03703" y="13351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7588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+ Tex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4203" y="428161"/>
            <a:ext cx="4093697" cy="857250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353" y="1594843"/>
            <a:ext cx="4162547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54574-9909-674F-A5DE-8D4B46504626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8" name="Rectangle 7"/>
          <p:cNvSpPr/>
          <p:nvPr userDrawn="1"/>
        </p:nvSpPr>
        <p:spPr>
          <a:xfrm>
            <a:off x="4153814" y="165723"/>
            <a:ext cx="4831346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504203" y="13351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152400" y="165100"/>
            <a:ext cx="3829050" cy="453058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3" hasCustomPrompt="1"/>
          </p:nvPr>
        </p:nvSpPr>
        <p:spPr>
          <a:xfrm>
            <a:off x="152400" y="165100"/>
            <a:ext cx="3829050" cy="4530585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noProof="0"/>
              <a:t>Graph / Smartart</a:t>
            </a:r>
          </a:p>
        </p:txBody>
      </p:sp>
    </p:spTree>
    <p:extLst>
      <p:ext uri="{BB962C8B-B14F-4D97-AF65-F5344CB8AC3E}">
        <p14:creationId xmlns:p14="http://schemas.microsoft.com/office/powerpoint/2010/main" val="9830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Graph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703" y="428161"/>
            <a:ext cx="4093697" cy="857250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853" y="1594843"/>
            <a:ext cx="4162547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49BA9-EBA5-5C4F-BB8E-FBA372F5FB33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8" name="Rectangle 7"/>
          <p:cNvSpPr/>
          <p:nvPr userDrawn="1"/>
        </p:nvSpPr>
        <p:spPr>
          <a:xfrm>
            <a:off x="153314" y="165723"/>
            <a:ext cx="4831346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03703" y="13351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5156110" y="165100"/>
            <a:ext cx="3829050" cy="453058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3" name="Content Placeholder 17"/>
          <p:cNvSpPr>
            <a:spLocks noGrp="1"/>
          </p:cNvSpPr>
          <p:nvPr>
            <p:ph sz="quarter" idx="13" hasCustomPrompt="1"/>
          </p:nvPr>
        </p:nvSpPr>
        <p:spPr>
          <a:xfrm>
            <a:off x="5156110" y="165100"/>
            <a:ext cx="3829050" cy="4530585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noProof="0"/>
              <a:t>Graph / Smartart</a:t>
            </a:r>
          </a:p>
        </p:txBody>
      </p:sp>
    </p:spTree>
    <p:extLst>
      <p:ext uri="{BB962C8B-B14F-4D97-AF65-F5344CB8AC3E}">
        <p14:creationId xmlns:p14="http://schemas.microsoft.com/office/powerpoint/2010/main" val="1113036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990F5-E4A8-6F49-8ED0-6A2C8DA2DD36}" type="datetime1">
              <a:rPr lang="en-US" smtClean="0"/>
              <a:t>3/22/2018</a:t>
            </a:fld>
            <a:endParaRPr lang="nb-N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nb-NO" smtClean="0"/>
              <a:t>‹nr.›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78688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52400" y="165100"/>
            <a:ext cx="8832760" cy="4530585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5A75D-0632-BE42-94AA-1FA387F7D3C3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8" name="Rectangle 7"/>
          <p:cNvSpPr/>
          <p:nvPr userDrawn="1"/>
        </p:nvSpPr>
        <p:spPr>
          <a:xfrm>
            <a:off x="154070" y="165723"/>
            <a:ext cx="8831090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656103" y="13351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87253" y="1594843"/>
            <a:ext cx="3944079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4673870" y="1594843"/>
            <a:ext cx="3944079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92189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 + Text -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4152900" y="165100"/>
            <a:ext cx="4832260" cy="4530585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4203" y="428161"/>
            <a:ext cx="4093697" cy="857250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353" y="1594843"/>
            <a:ext cx="4162547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49E23-93F5-F746-89BC-5BD2B0929EBC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8" name="Rectangle 7"/>
          <p:cNvSpPr/>
          <p:nvPr userDrawn="1"/>
        </p:nvSpPr>
        <p:spPr>
          <a:xfrm>
            <a:off x="4153814" y="165723"/>
            <a:ext cx="4831346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0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152400" y="165100"/>
            <a:ext cx="3829050" cy="4530585"/>
          </a:xfrm>
          <a:solidFill>
            <a:srgbClr val="7E9492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504203" y="13351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5057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Pic -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52400" y="165100"/>
            <a:ext cx="4832260" cy="4530585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703" y="428161"/>
            <a:ext cx="4093697" cy="857250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853" y="1594843"/>
            <a:ext cx="4162547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A5FE-711F-EA47-96EF-625BC7044AC5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8" name="Rectangle 7"/>
          <p:cNvSpPr/>
          <p:nvPr userDrawn="1"/>
        </p:nvSpPr>
        <p:spPr>
          <a:xfrm>
            <a:off x="153314" y="165723"/>
            <a:ext cx="4831346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0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156110" y="165100"/>
            <a:ext cx="3829050" cy="4530585"/>
          </a:xfrm>
          <a:solidFill>
            <a:srgbClr val="7E9492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03703" y="13351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24213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+ Text -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4152900" y="165100"/>
            <a:ext cx="4832260" cy="4530585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4203" y="428161"/>
            <a:ext cx="4093697" cy="857250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5353" y="1594843"/>
            <a:ext cx="4162547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F2F44-5AFD-D34E-8B92-58F8898F0824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8" name="Rectangle 7"/>
          <p:cNvSpPr/>
          <p:nvPr userDrawn="1"/>
        </p:nvSpPr>
        <p:spPr>
          <a:xfrm>
            <a:off x="4153814" y="165723"/>
            <a:ext cx="4831346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504203" y="13351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152400" y="165100"/>
            <a:ext cx="3829050" cy="453058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3" hasCustomPrompt="1"/>
          </p:nvPr>
        </p:nvSpPr>
        <p:spPr>
          <a:xfrm>
            <a:off x="152400" y="165100"/>
            <a:ext cx="3829050" cy="4530585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noProof="0"/>
              <a:t>Graph / Smartart</a:t>
            </a:r>
          </a:p>
        </p:txBody>
      </p:sp>
    </p:spTree>
    <p:extLst>
      <p:ext uri="{BB962C8B-B14F-4D97-AF65-F5344CB8AC3E}">
        <p14:creationId xmlns:p14="http://schemas.microsoft.com/office/powerpoint/2010/main" val="15991266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Graph -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52400" y="165100"/>
            <a:ext cx="4832260" cy="4530585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703" y="428161"/>
            <a:ext cx="4093697" cy="857250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853" y="1594843"/>
            <a:ext cx="4162547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70D61-A13E-3E45-A265-D55FAFCB0DF0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8" name="Rectangle 7"/>
          <p:cNvSpPr/>
          <p:nvPr userDrawn="1"/>
        </p:nvSpPr>
        <p:spPr>
          <a:xfrm>
            <a:off x="153314" y="165723"/>
            <a:ext cx="4831346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503703" y="1335106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5156110" y="165100"/>
            <a:ext cx="3829050" cy="453058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3" name="Content Placeholder 17"/>
          <p:cNvSpPr>
            <a:spLocks noGrp="1"/>
          </p:cNvSpPr>
          <p:nvPr>
            <p:ph sz="quarter" idx="13" hasCustomPrompt="1"/>
          </p:nvPr>
        </p:nvSpPr>
        <p:spPr>
          <a:xfrm>
            <a:off x="5156110" y="165100"/>
            <a:ext cx="3829050" cy="4530585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noProof="0"/>
              <a:t>Graph / Smartart</a:t>
            </a:r>
          </a:p>
        </p:txBody>
      </p:sp>
    </p:spTree>
    <p:extLst>
      <p:ext uri="{BB962C8B-B14F-4D97-AF65-F5344CB8AC3E}">
        <p14:creationId xmlns:p14="http://schemas.microsoft.com/office/powerpoint/2010/main" val="2296329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52400" y="165100"/>
            <a:ext cx="8832760" cy="4530585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3E48C-408F-AD4C-82E0-480B961C7F1F}" type="datetime1">
              <a:rPr lang="en-US" smtClean="0"/>
              <a:t>3/22/2018</a:t>
            </a:fld>
            <a:endParaRPr lang="nb-N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nb-NO" smtClean="0"/>
              <a:t>‹nr.›</a:t>
            </a:fld>
            <a:endParaRPr lang="nb-NO"/>
          </a:p>
        </p:txBody>
      </p:sp>
      <p:sp>
        <p:nvSpPr>
          <p:cNvPr id="8" name="Rectangle 7"/>
          <p:cNvSpPr/>
          <p:nvPr userDrawn="1"/>
        </p:nvSpPr>
        <p:spPr>
          <a:xfrm>
            <a:off x="154070" y="165723"/>
            <a:ext cx="8831090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152400" y="219075"/>
            <a:ext cx="8832850" cy="4476610"/>
          </a:xfrm>
          <a:solidFill>
            <a:srgbClr val="BCCCD1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310158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or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52400" y="165100"/>
            <a:ext cx="8832760" cy="4530585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54070" y="219282"/>
            <a:ext cx="8831090" cy="4476403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 b="1">
                <a:latin typeface="Times New Roman"/>
                <a:cs typeface="Times New Roman"/>
              </a:defRPr>
            </a:lvl1pPr>
          </a:lstStyle>
          <a:p>
            <a:pPr lvl="0"/>
            <a:r>
              <a:rPr lang="en-GB" noProof="0"/>
              <a:t>«Quote»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A35D3-88DA-CE4D-A326-62A44BD8AA95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8" name="Rectangle 7"/>
          <p:cNvSpPr/>
          <p:nvPr userDrawn="1"/>
        </p:nvSpPr>
        <p:spPr>
          <a:xfrm>
            <a:off x="154070" y="165723"/>
            <a:ext cx="8831090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565043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72079-DB16-154D-A39F-4884D6CC0170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‹nr.›</a:t>
            </a:fld>
            <a:endParaRPr lang="en-GB" noProof="0"/>
          </a:p>
        </p:txBody>
      </p:sp>
      <p:sp>
        <p:nvSpPr>
          <p:cNvPr id="8" name="Rectangle 7"/>
          <p:cNvSpPr/>
          <p:nvPr userDrawn="1"/>
        </p:nvSpPr>
        <p:spPr>
          <a:xfrm>
            <a:off x="154070" y="165723"/>
            <a:ext cx="2880000" cy="53559"/>
          </a:xfrm>
          <a:prstGeom prst="rect">
            <a:avLst/>
          </a:prstGeom>
          <a:solidFill>
            <a:srgbClr val="4B4CA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1" name="Rectangle 10"/>
          <p:cNvSpPr/>
          <p:nvPr userDrawn="1"/>
        </p:nvSpPr>
        <p:spPr>
          <a:xfrm>
            <a:off x="6105160" y="165723"/>
            <a:ext cx="2880000" cy="53559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2" name="Rectangle 11"/>
          <p:cNvSpPr/>
          <p:nvPr userDrawn="1"/>
        </p:nvSpPr>
        <p:spPr>
          <a:xfrm>
            <a:off x="3129615" y="165723"/>
            <a:ext cx="2880000" cy="5355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152400" y="219075"/>
            <a:ext cx="2881670" cy="1495734"/>
          </a:xfrm>
          <a:solidFill>
            <a:srgbClr val="BCCCD1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4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3127945" y="219075"/>
            <a:ext cx="2881670" cy="1495734"/>
          </a:xfrm>
          <a:solidFill>
            <a:srgbClr val="BCCCD1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6103490" y="219075"/>
            <a:ext cx="2881670" cy="1495734"/>
          </a:xfrm>
          <a:solidFill>
            <a:srgbClr val="BCCCD1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154071" y="1803709"/>
            <a:ext cx="2880000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7" name="Content Placeholder 2"/>
          <p:cNvSpPr>
            <a:spLocks noGrp="1"/>
          </p:cNvSpPr>
          <p:nvPr>
            <p:ph idx="16"/>
          </p:nvPr>
        </p:nvSpPr>
        <p:spPr>
          <a:xfrm>
            <a:off x="3129615" y="1803709"/>
            <a:ext cx="2880000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8" name="Content Placeholder 2"/>
          <p:cNvSpPr>
            <a:spLocks noGrp="1"/>
          </p:cNvSpPr>
          <p:nvPr>
            <p:ph idx="17"/>
          </p:nvPr>
        </p:nvSpPr>
        <p:spPr>
          <a:xfrm>
            <a:off x="6103490" y="1803709"/>
            <a:ext cx="2880000" cy="285015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84209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152400" y="165100"/>
            <a:ext cx="8832760" cy="453058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7288" y="1244601"/>
            <a:ext cx="4316012" cy="1155700"/>
          </a:xfrm>
        </p:spPr>
        <p:txBody>
          <a:bodyPr anchor="b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7288" y="2743200"/>
            <a:ext cx="4316012" cy="533400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04C26B5-7A06-7C45-AE88-68CEB8F24371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8385D78-4187-AD4C-B928-A8579EE9A756}" type="slidenum">
              <a:rPr lang="en-GB" noProof="0" smtClean="0"/>
              <a:pPr/>
              <a:t>‹nr.›</a:t>
            </a:fld>
            <a:endParaRPr lang="en-GB" noProof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19936" y="2582921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 userDrawn="1"/>
        </p:nvSpPr>
        <p:spPr>
          <a:xfrm>
            <a:off x="154070" y="165723"/>
            <a:ext cx="8831090" cy="5355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16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156200" y="219282"/>
            <a:ext cx="3829050" cy="4476403"/>
          </a:xfrm>
          <a:solidFill>
            <a:srgbClr val="7E9492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910039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152400" y="165100"/>
            <a:ext cx="8832760" cy="4530585"/>
          </a:xfrm>
          <a:prstGeom prst="rect">
            <a:avLst/>
          </a:prstGeom>
          <a:solidFill>
            <a:srgbClr val="007C7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7288" y="1244601"/>
            <a:ext cx="4316012" cy="1155700"/>
          </a:xfrm>
        </p:spPr>
        <p:txBody>
          <a:bodyPr anchor="b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7288" y="2743200"/>
            <a:ext cx="4316012" cy="533400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24CE802-EA64-4A48-B1C7-C0EE853B4C0F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8385D78-4187-AD4C-B928-A8579EE9A756}" type="slidenum">
              <a:rPr lang="en-GB" noProof="0" smtClean="0"/>
              <a:pPr/>
              <a:t>‹nr.›</a:t>
            </a:fld>
            <a:endParaRPr lang="en-GB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156200" y="219282"/>
            <a:ext cx="3829050" cy="4476403"/>
          </a:xfrm>
          <a:solidFill>
            <a:srgbClr val="7E9492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19936" y="2582921"/>
            <a:ext cx="323133" cy="0"/>
          </a:xfrm>
          <a:prstGeom prst="line">
            <a:avLst/>
          </a:prstGeom>
          <a:ln w="63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 userDrawn="1"/>
        </p:nvSpPr>
        <p:spPr>
          <a:xfrm>
            <a:off x="154070" y="165723"/>
            <a:ext cx="8831090" cy="5355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2754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Yel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152400" y="165100"/>
            <a:ext cx="8832760" cy="453058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7288" y="1244601"/>
            <a:ext cx="4316012" cy="1155700"/>
          </a:xfrm>
        </p:spPr>
        <p:txBody>
          <a:bodyPr anchor="b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7288" y="2743200"/>
            <a:ext cx="4316012" cy="533400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EF49D4B-9861-5645-9B1C-3419A18E9F33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8385D78-4187-AD4C-B928-A8579EE9A756}" type="slidenum">
              <a:rPr lang="en-GB" noProof="0" smtClean="0"/>
              <a:pPr/>
              <a:t>‹nr.›</a:t>
            </a:fld>
            <a:endParaRPr lang="en-GB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156200" y="219282"/>
            <a:ext cx="3829050" cy="4476403"/>
          </a:xfrm>
          <a:solidFill>
            <a:srgbClr val="7E9492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19936" y="2582921"/>
            <a:ext cx="323133" cy="0"/>
          </a:xfrm>
          <a:prstGeom prst="line">
            <a:avLst/>
          </a:prstGeom>
          <a:ln w="6350" cmpd="sng">
            <a:solidFill>
              <a:schemeClr val="accent4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 userDrawn="1"/>
        </p:nvSpPr>
        <p:spPr>
          <a:xfrm>
            <a:off x="154070" y="165723"/>
            <a:ext cx="8831090" cy="5355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94319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152400" y="165100"/>
            <a:ext cx="8832760" cy="4530585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7288" y="1244601"/>
            <a:ext cx="4316012" cy="1155700"/>
          </a:xfrm>
        </p:spPr>
        <p:txBody>
          <a:bodyPr anchor="b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7288" y="2743200"/>
            <a:ext cx="4316012" cy="533400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79A3BB2-4D9C-AD4E-8B4D-A69880551F61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8385D78-4187-AD4C-B928-A8579EE9A756}" type="slidenum">
              <a:rPr lang="en-GB" noProof="0" smtClean="0"/>
              <a:pPr/>
              <a:t>‹nr.›</a:t>
            </a:fld>
            <a:endParaRPr lang="en-GB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156200" y="219282"/>
            <a:ext cx="3829050" cy="4476403"/>
          </a:xfrm>
          <a:solidFill>
            <a:srgbClr val="7E9492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19936" y="2582921"/>
            <a:ext cx="323133" cy="0"/>
          </a:xfrm>
          <a:prstGeom prst="line">
            <a:avLst/>
          </a:prstGeom>
          <a:ln w="6350" cmpd="sng"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 userDrawn="1"/>
        </p:nvSpPr>
        <p:spPr>
          <a:xfrm>
            <a:off x="154070" y="165723"/>
            <a:ext cx="8831090" cy="5355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218837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-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152400" y="165100"/>
            <a:ext cx="8832760" cy="453058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7288" y="1244601"/>
            <a:ext cx="4316012" cy="1155700"/>
          </a:xfrm>
        </p:spPr>
        <p:txBody>
          <a:bodyPr anchor="b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7288" y="2743200"/>
            <a:ext cx="4316012" cy="533400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2C173FE-FF69-E04E-9988-939EF0616E31}" type="datetime1">
              <a:rPr lang="en-US" noProof="0" smtClean="0"/>
              <a:t>3/22/2018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&lt;Title of presentation&gt;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8385D78-4187-AD4C-B928-A8579EE9A756}" type="slidenum">
              <a:rPr lang="en-GB" noProof="0" smtClean="0"/>
              <a:pPr/>
              <a:t>‹nr.›</a:t>
            </a:fld>
            <a:endParaRPr lang="en-GB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156200" y="219282"/>
            <a:ext cx="3829050" cy="4476403"/>
          </a:xfrm>
          <a:solidFill>
            <a:srgbClr val="7E9492"/>
          </a:solidFill>
        </p:spPr>
        <p:txBody>
          <a:bodyPr/>
          <a:lstStyle/>
          <a:p>
            <a:r>
              <a:rPr lang="en-US" noProof="0"/>
              <a:t>Click icon to add picture</a:t>
            </a:r>
            <a:endParaRPr lang="en-GB" noProof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19936" y="2582921"/>
            <a:ext cx="323133" cy="0"/>
          </a:xfrm>
          <a:prstGeom prst="line">
            <a:avLst/>
          </a:prstGeom>
          <a:ln w="6350" cmpd="sng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 userDrawn="1"/>
        </p:nvSpPr>
        <p:spPr>
          <a:xfrm>
            <a:off x="154070" y="165723"/>
            <a:ext cx="8831090" cy="535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33694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6103" y="428161"/>
            <a:ext cx="7961846" cy="85725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GB" noProof="0"/>
              <a:t>Klikk for å redigere tittelstil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7253" y="1594843"/>
            <a:ext cx="8030696" cy="2850156"/>
          </a:xfrm>
          <a:prstGeom prst="rect">
            <a:avLst/>
          </a:prstGeom>
        </p:spPr>
        <p:txBody>
          <a:bodyPr vert="horz" lIns="91440" tIns="0" rIns="91440" bIns="0" rtlCol="0">
            <a:normAutofit/>
          </a:bodyPr>
          <a:lstStyle/>
          <a:p>
            <a:pPr lvl="0"/>
            <a:r>
              <a:rPr lang="en-GB" noProof="0"/>
              <a:t>Klikk for å redigere tekststiler i malen</a:t>
            </a:r>
          </a:p>
          <a:p>
            <a:pPr lvl="1"/>
            <a:r>
              <a:rPr lang="en-GB" noProof="0"/>
              <a:t>Andre nivå</a:t>
            </a:r>
          </a:p>
          <a:p>
            <a:pPr lvl="2"/>
            <a:r>
              <a:rPr lang="en-GB" noProof="0"/>
              <a:t>Tredje nivå</a:t>
            </a:r>
          </a:p>
          <a:p>
            <a:pPr lvl="3"/>
            <a:r>
              <a:rPr lang="en-GB" noProof="0"/>
              <a:t>Fjerde nivå</a:t>
            </a:r>
          </a:p>
          <a:p>
            <a:pPr lvl="4"/>
            <a:r>
              <a:rPr lang="en-GB" noProof="0"/>
              <a:t>Femte nivå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17392" y="4834789"/>
            <a:ext cx="1308296" cy="159616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CDD0A9CF-A1FD-9946-816A-7B11A5E2C95D}" type="datetime1">
              <a:rPr lang="en-US" smtClean="0"/>
              <a:t>3/22/2018</a:t>
            </a:fld>
            <a:endParaRPr lang="nb-N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86488" y="4834789"/>
            <a:ext cx="2895600" cy="159616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800">
                <a:solidFill>
                  <a:schemeClr val="tx1"/>
                </a:solidFill>
              </a:defRPr>
            </a:lvl1pPr>
          </a:lstStyle>
          <a:p>
            <a:r>
              <a:rPr lang="nb-NO"/>
              <a:t>&lt;Title of presentation&gt;</a:t>
            </a:r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1560" y="4834789"/>
            <a:ext cx="2133600" cy="159616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28385D78-4187-AD4C-B928-A8579EE9A756}" type="slidenum">
              <a:rPr lang="nb-NO" smtClean="0"/>
              <a:pPr/>
              <a:t>‹nr.›</a:t>
            </a:fld>
            <a:endParaRPr lang="nb-NO" dirty="0"/>
          </a:p>
        </p:txBody>
      </p:sp>
      <p:pic>
        <p:nvPicPr>
          <p:cNvPr id="9" name="Picture 8" descr="LogoEN.png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69" y="4805407"/>
            <a:ext cx="1563323" cy="220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827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57" r:id="rId4"/>
    <p:sldLayoutId id="2147483658" r:id="rId5"/>
    <p:sldLayoutId id="2147483659" r:id="rId6"/>
    <p:sldLayoutId id="2147483660" r:id="rId7"/>
    <p:sldLayoutId id="2147483656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62" r:id="rId14"/>
    <p:sldLayoutId id="2147483661" r:id="rId15"/>
    <p:sldLayoutId id="2147483668" r:id="rId16"/>
    <p:sldLayoutId id="2147483663" r:id="rId17"/>
    <p:sldLayoutId id="2147483664" r:id="rId18"/>
    <p:sldLayoutId id="2147483665" r:id="rId19"/>
    <p:sldLayoutId id="2147483666" r:id="rId20"/>
    <p:sldLayoutId id="2147483667" r:id="rId21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Times New Roman"/>
          <a:ea typeface="+mj-ea"/>
          <a:cs typeface="Times New Roman"/>
        </a:defRPr>
      </a:lvl1pPr>
    </p:titleStyle>
    <p:bodyStyle>
      <a:lvl1pPr marL="176213" indent="-176213" algn="l" defTabSz="457200" rtl="0" eaLnBrk="1" latinLnBrk="0" hangingPunct="1">
        <a:spcBef>
          <a:spcPct val="20000"/>
        </a:spcBef>
        <a:buFont typeface="Arial"/>
        <a:buChar char="•"/>
        <a:defRPr sz="1600" kern="1200">
          <a:solidFill>
            <a:schemeClr val="tx1"/>
          </a:solidFill>
          <a:latin typeface="Calibri Light"/>
          <a:ea typeface="+mn-ea"/>
          <a:cs typeface="Calibri Light"/>
        </a:defRPr>
      </a:lvl1pPr>
      <a:lvl2pPr marL="452438" indent="-207963" algn="l" defTabSz="45085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Calibri Light"/>
          <a:ea typeface="+mn-ea"/>
          <a:cs typeface="Calibri Light"/>
        </a:defRPr>
      </a:lvl2pPr>
      <a:lvl3pPr marL="627063" indent="-158750" algn="l" defTabSz="627063" rtl="0" eaLnBrk="1" latinLnBrk="0" hangingPunct="1">
        <a:spcBef>
          <a:spcPct val="20000"/>
        </a:spcBef>
        <a:buFont typeface="Arial"/>
        <a:buChar char="•"/>
        <a:defRPr sz="1600" kern="1200">
          <a:solidFill>
            <a:schemeClr val="tx1"/>
          </a:solidFill>
          <a:latin typeface="Calibri Light"/>
          <a:ea typeface="+mn-ea"/>
          <a:cs typeface="Calibri Light"/>
        </a:defRPr>
      </a:lvl3pPr>
      <a:lvl4pPr marL="804863" indent="-161925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Calibri Light"/>
          <a:ea typeface="+mn-ea"/>
          <a:cs typeface="Calibri Light"/>
        </a:defRPr>
      </a:lvl4pPr>
      <a:lvl5pPr marL="987425" indent="-174625" algn="l" defTabSz="457200" rtl="0" eaLnBrk="1" latinLnBrk="0" hangingPunct="1">
        <a:spcBef>
          <a:spcPct val="20000"/>
        </a:spcBef>
        <a:buFont typeface="Arial"/>
        <a:buChar char="»"/>
        <a:defRPr sz="1600" kern="1200">
          <a:solidFill>
            <a:schemeClr val="tx1"/>
          </a:solidFill>
          <a:latin typeface="Calibri Light"/>
          <a:ea typeface="+mn-ea"/>
          <a:cs typeface="Calibri Light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gif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image" Target="../media/image4.jpg"/><Relationship Id="rId9" Type="http://schemas.openxmlformats.org/officeDocument/2006/relationships/image" Target="../media/image9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7" Type="http://schemas.openxmlformats.org/officeDocument/2006/relationships/image" Target="../media/image38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sn.no/academics/find-courses/sports-physical-education-and-outdoor-life/outdoor-life-culture-and-ecophilosophy/" TargetMode="External"/><Relationship Id="rId2" Type="http://schemas.openxmlformats.org/officeDocument/2006/relationships/hyperlink" Target="mailto:simon.jeppesen@usn.n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glish.dnt.no/routes-and-cabins/" TargetMode="External"/><Relationship Id="rId5" Type="http://schemas.openxmlformats.org/officeDocument/2006/relationships/hyperlink" Target="https://english.dnt.no/" TargetMode="External"/><Relationship Id="rId4" Type="http://schemas.openxmlformats.org/officeDocument/2006/relationships/hyperlink" Target="https://www.usn.no/academics/find-courses/sports-physical-education-and-outdoor-life/nordic-skiing-and-outdoor-lif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413773" y="1274502"/>
            <a:ext cx="4549362" cy="1551781"/>
          </a:xfrm>
        </p:spPr>
        <p:txBody>
          <a:bodyPr>
            <a:normAutofit/>
          </a:bodyPr>
          <a:lstStyle/>
          <a:p>
            <a:pPr algn="ctr"/>
            <a:r>
              <a:rPr lang="nb-NO" sz="2800" dirty="0"/>
              <a:t>The Norwegian </a:t>
            </a:r>
            <a:br>
              <a:rPr lang="nb-NO" sz="2800" dirty="0"/>
            </a:br>
            <a:r>
              <a:rPr lang="nb-NO" sz="2800" dirty="0"/>
              <a:t>concept of </a:t>
            </a:r>
            <a:r>
              <a:rPr lang="en-US" altLang="nb-NO" sz="2800" dirty="0"/>
              <a:t>“</a:t>
            </a:r>
            <a:r>
              <a:rPr lang="nb-NO" altLang="nb-NO" sz="2800" dirty="0"/>
              <a:t>F</a:t>
            </a:r>
            <a:r>
              <a:rPr lang="nb-NO" sz="2800" dirty="0"/>
              <a:t>riluftsliv</a:t>
            </a:r>
            <a:r>
              <a:rPr lang="en-US" altLang="nb-NO" sz="2800" dirty="0"/>
              <a:t>“</a:t>
            </a:r>
            <a:endParaRPr lang="nb-NO" sz="28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b-NO" b="1" dirty="0">
                <a:latin typeface="Calibri"/>
                <a:cs typeface="Calibri"/>
              </a:rPr>
              <a:t>Simon K. Jeppesen</a:t>
            </a:r>
          </a:p>
          <a:p>
            <a:r>
              <a:rPr lang="nb-NO" dirty="0"/>
              <a:t>Assistant Professor</a:t>
            </a:r>
          </a:p>
          <a:p>
            <a:r>
              <a:rPr lang="nb-NO" dirty="0" err="1"/>
              <a:t>Institute</a:t>
            </a:r>
            <a:r>
              <a:rPr lang="nb-NO" dirty="0"/>
              <a:t> for Sports, </a:t>
            </a:r>
            <a:r>
              <a:rPr lang="nb-NO" dirty="0" err="1"/>
              <a:t>Physical</a:t>
            </a:r>
            <a:r>
              <a:rPr lang="nb-NO" dirty="0"/>
              <a:t> </a:t>
            </a:r>
            <a:r>
              <a:rPr lang="nb-NO" dirty="0" err="1"/>
              <a:t>Education</a:t>
            </a:r>
            <a:r>
              <a:rPr lang="nb-NO" dirty="0"/>
              <a:t> and </a:t>
            </a:r>
            <a:r>
              <a:rPr lang="nb-NO" dirty="0" err="1"/>
              <a:t>Outdoor</a:t>
            </a:r>
            <a:r>
              <a:rPr lang="nb-NO" dirty="0"/>
              <a:t> Life</a:t>
            </a:r>
          </a:p>
          <a:p>
            <a:endParaRPr lang="nb-NO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nb-NO" smtClean="0"/>
              <a:pPr/>
              <a:t>1</a:t>
            </a:fld>
            <a:endParaRPr lang="nb-NO"/>
          </a:p>
        </p:txBody>
      </p:sp>
      <p:pic>
        <p:nvPicPr>
          <p:cNvPr id="3" name="Picture Placeholder 2" descr="_A8A1341.jpg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" b="56"/>
          <a:stretch/>
        </p:blipFill>
        <p:spPr/>
      </p:pic>
      <p:pic>
        <p:nvPicPr>
          <p:cNvPr id="12" name="Bild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429" y="219281"/>
            <a:ext cx="1389527" cy="1917561"/>
          </a:xfrm>
          <a:prstGeom prst="rect">
            <a:avLst/>
          </a:prstGeom>
          <a:ln>
            <a:noFill/>
          </a:ln>
        </p:spPr>
      </p:pic>
      <p:pic>
        <p:nvPicPr>
          <p:cNvPr id="13" name="Bild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048" y="219282"/>
            <a:ext cx="1316111" cy="1917560"/>
          </a:xfrm>
          <a:prstGeom prst="rect">
            <a:avLst/>
          </a:prstGeom>
          <a:ln>
            <a:noFill/>
          </a:ln>
        </p:spPr>
      </p:pic>
      <p:pic>
        <p:nvPicPr>
          <p:cNvPr id="14" name="Bild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18"/>
          <a:stretch/>
        </p:blipFill>
        <p:spPr>
          <a:xfrm>
            <a:off x="5156200" y="219281"/>
            <a:ext cx="1244600" cy="1917561"/>
          </a:xfrm>
          <a:prstGeom prst="rect">
            <a:avLst/>
          </a:prstGeom>
          <a:ln>
            <a:noFill/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31" r="39095"/>
          <a:stretch/>
        </p:blipFill>
        <p:spPr>
          <a:xfrm>
            <a:off x="7019421" y="2128139"/>
            <a:ext cx="1954333" cy="1248139"/>
          </a:xfrm>
          <a:prstGeom prst="rect">
            <a:avLst/>
          </a:prstGeom>
          <a:ln>
            <a:noFill/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06" r="-1285"/>
          <a:stretch/>
        </p:blipFill>
        <p:spPr>
          <a:xfrm>
            <a:off x="5156200" y="3385123"/>
            <a:ext cx="1977516" cy="1308187"/>
          </a:xfrm>
          <a:prstGeom prst="rect">
            <a:avLst/>
          </a:prstGeom>
          <a:ln>
            <a:noFill/>
          </a:ln>
        </p:spPr>
      </p:pic>
      <p:pic>
        <p:nvPicPr>
          <p:cNvPr id="5" name="Billede 4">
            <a:extLst>
              <a:ext uri="{FF2B5EF4-FFF2-40B4-BE49-F238E27FC236}">
                <a16:creationId xmlns:a16="http://schemas.microsoft.com/office/drawing/2014/main" id="{81E57C90-0A9E-4132-AB06-ED6DF6EC376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9398" r="3165"/>
          <a:stretch/>
        </p:blipFill>
        <p:spPr>
          <a:xfrm>
            <a:off x="5156200" y="2128140"/>
            <a:ext cx="1942835" cy="1265686"/>
          </a:xfrm>
          <a:prstGeom prst="rect">
            <a:avLst/>
          </a:prstGeom>
        </p:spPr>
      </p:pic>
      <p:pic>
        <p:nvPicPr>
          <p:cNvPr id="9" name="Billede 8">
            <a:extLst>
              <a:ext uri="{FF2B5EF4-FFF2-40B4-BE49-F238E27FC236}">
                <a16:creationId xmlns:a16="http://schemas.microsoft.com/office/drawing/2014/main" id="{A86A17D0-E3E0-45C4-B758-2FCEF8800EC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1946"/>
          <a:stretch/>
        </p:blipFill>
        <p:spPr>
          <a:xfrm>
            <a:off x="7110532" y="3367895"/>
            <a:ext cx="1863221" cy="134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871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nb-NO" sz="2000" dirty="0">
                <a:latin typeface="Calibri" panose="020F0502020204030204" pitchFamily="34" charset="0"/>
                <a:cs typeface="Calibri" panose="020F0502020204030204" pitchFamily="34" charset="0"/>
              </a:rPr>
              <a:t>Norway – a country in the corner of Europe</a:t>
            </a:r>
            <a:endParaRPr lang="nb-NO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nb-NO" dirty="0"/>
              <a:t>Norway: 5,30 mill. people; 385.000 km</a:t>
            </a:r>
            <a:r>
              <a:rPr lang="en-US" altLang="nb-NO" baseline="30000" dirty="0"/>
              <a:t>2</a:t>
            </a:r>
            <a:r>
              <a:rPr lang="en-US" altLang="nb-NO" dirty="0"/>
              <a:t>; </a:t>
            </a:r>
            <a:r>
              <a:rPr lang="nb-NO" altLang="nb-NO" dirty="0"/>
              <a:t>13,7 people/</a:t>
            </a:r>
            <a:r>
              <a:rPr lang="en-US" altLang="nb-NO" dirty="0"/>
              <a:t>km</a:t>
            </a:r>
            <a:r>
              <a:rPr lang="en-US" altLang="nb-NO" baseline="30000" dirty="0"/>
              <a:t>2</a:t>
            </a:r>
            <a:endParaRPr lang="en-US" altLang="nb-NO" dirty="0"/>
          </a:p>
          <a:p>
            <a:r>
              <a:rPr lang="en-US" altLang="nb-NO" dirty="0"/>
              <a:t>Wales: 3,06 mill. People; 20.768 km</a:t>
            </a:r>
            <a:r>
              <a:rPr lang="en-US" altLang="nb-NO" baseline="30000" dirty="0"/>
              <a:t>2</a:t>
            </a:r>
            <a:r>
              <a:rPr lang="en-US" altLang="nb-NO" dirty="0"/>
              <a:t>; 147,3 people/km</a:t>
            </a:r>
            <a:r>
              <a:rPr lang="en-US" altLang="nb-NO" baseline="30000" dirty="0"/>
              <a:t>2</a:t>
            </a:r>
          </a:p>
          <a:p>
            <a:pPr marL="3657600" lvl="8" indent="0">
              <a:buNone/>
            </a:pPr>
            <a:r>
              <a:rPr lang="en-US" altLang="nb-NO" sz="1200" dirty="0"/>
              <a:t>(Wikipedia)</a:t>
            </a:r>
            <a:endParaRPr lang="en-US" altLang="nb-NO" dirty="0"/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2</a:t>
            </a:fld>
            <a:endParaRPr lang="en-GB" noProof="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658" y="2409389"/>
            <a:ext cx="2056082" cy="2585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143" y="2409389"/>
            <a:ext cx="3447471" cy="2585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4296" y="856786"/>
            <a:ext cx="1972887" cy="1435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245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Living</a:t>
            </a:r>
            <a:r>
              <a:rPr lang="nb-NO" dirty="0"/>
              <a:t> </a:t>
            </a:r>
            <a:r>
              <a:rPr lang="nb-NO" dirty="0" err="1"/>
              <a:t>close</a:t>
            </a:r>
            <a:r>
              <a:rPr lang="nb-NO" dirty="0"/>
              <a:t> to nature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999" y="1829642"/>
            <a:ext cx="2853962" cy="422421"/>
          </a:xfrm>
        </p:spPr>
        <p:txBody>
          <a:bodyPr/>
          <a:lstStyle/>
          <a:p>
            <a:r>
              <a:rPr lang="en-US" altLang="nb-NO" sz="1400" dirty="0">
                <a:solidFill>
                  <a:srgbClr val="000000"/>
                </a:solidFill>
                <a:latin typeface="Arial" charset="0"/>
                <a:cs typeface="Arial" charset="0"/>
              </a:rPr>
              <a:t>20 Min. out of down town Oslo</a:t>
            </a:r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3</a:t>
            </a:fld>
            <a:endParaRPr lang="en-GB" noProof="0"/>
          </a:p>
        </p:txBody>
      </p:sp>
      <p:pic>
        <p:nvPicPr>
          <p:cNvPr id="7" name="Picture 4" descr="kano på Sognsva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042" y="2438964"/>
            <a:ext cx="2927748" cy="1942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5" descr="IMG_03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4223" y="2425991"/>
            <a:ext cx="2590647" cy="1942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3" descr="norsk bosett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28196" y="1170092"/>
            <a:ext cx="2956964" cy="3664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980500" y="1607790"/>
            <a:ext cx="2966033" cy="914400"/>
          </a:xfrm>
          <a:prstGeom prst="rect">
            <a:avLst/>
          </a:prstGeom>
          <a:noFill/>
          <a:ln>
            <a:noFill/>
          </a:ln>
          <a:effectLst>
            <a:outerShdw dist="23000" sx="1000" sy="1000" rotWithShape="0">
              <a:srgbClr val="000000"/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nb-NO" dirty="0">
                <a:solidFill>
                  <a:schemeClr val="tx1"/>
                </a:solidFill>
              </a:rPr>
              <a:t>90% </a:t>
            </a:r>
            <a:r>
              <a:rPr lang="nb-NO" dirty="0" err="1">
                <a:solidFill>
                  <a:schemeClr val="tx1"/>
                </a:solidFill>
              </a:rPr>
              <a:t>of</a:t>
            </a:r>
            <a:r>
              <a:rPr lang="nb-NO" dirty="0">
                <a:solidFill>
                  <a:schemeClr val="tx1"/>
                </a:solidFill>
              </a:rPr>
              <a:t> </a:t>
            </a:r>
            <a:r>
              <a:rPr lang="nb-NO" dirty="0" err="1">
                <a:solidFill>
                  <a:schemeClr val="tx1"/>
                </a:solidFill>
              </a:rPr>
              <a:t>the</a:t>
            </a:r>
            <a:r>
              <a:rPr lang="nb-NO" dirty="0">
                <a:solidFill>
                  <a:schemeClr val="tx1"/>
                </a:solidFill>
              </a:rPr>
              <a:t> country is </a:t>
            </a:r>
            <a:r>
              <a:rPr lang="nb-NO" dirty="0" err="1">
                <a:solidFill>
                  <a:schemeClr val="tx1"/>
                </a:solidFill>
              </a:rPr>
              <a:t>considered</a:t>
            </a:r>
            <a:r>
              <a:rPr lang="nb-NO" dirty="0">
                <a:solidFill>
                  <a:schemeClr val="tx1"/>
                </a:solidFill>
              </a:rPr>
              <a:t> </a:t>
            </a:r>
            <a:r>
              <a:rPr lang="nb-NO" dirty="0" err="1">
                <a:solidFill>
                  <a:schemeClr val="tx1"/>
                </a:solidFill>
              </a:rPr>
              <a:t>uninhabitable</a:t>
            </a:r>
            <a:endParaRPr lang="nb-N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82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What</a:t>
            </a:r>
            <a:r>
              <a:rPr lang="nb-NO" dirty="0"/>
              <a:t> is </a:t>
            </a:r>
            <a:r>
              <a:rPr lang="en-US" altLang="nb-NO" dirty="0"/>
              <a:t>“</a:t>
            </a:r>
            <a:r>
              <a:rPr lang="nb-NO" dirty="0"/>
              <a:t>friluftsliv</a:t>
            </a:r>
            <a:r>
              <a:rPr lang="en-US" altLang="nb-NO" dirty="0"/>
              <a:t>“</a:t>
            </a:r>
            <a:r>
              <a:rPr lang="nb-NO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3" y="1302739"/>
            <a:ext cx="4382616" cy="1663826"/>
          </a:xfrm>
        </p:spPr>
        <p:txBody>
          <a:bodyPr>
            <a:normAutofit lnSpcReduction="10000"/>
          </a:bodyPr>
          <a:lstStyle/>
          <a:p>
            <a:r>
              <a:rPr lang="nb-NO" sz="1800" b="1" dirty="0"/>
              <a:t>Henrik Ibsen (1828-1906)</a:t>
            </a:r>
          </a:p>
          <a:p>
            <a:pPr lvl="1"/>
            <a:r>
              <a:rPr lang="nb-NO" sz="1400" dirty="0" err="1"/>
              <a:t>Important</a:t>
            </a:r>
            <a:r>
              <a:rPr lang="nb-NO" sz="1400" dirty="0"/>
              <a:t> </a:t>
            </a:r>
            <a:r>
              <a:rPr lang="nb-NO" sz="1400" dirty="0" err="1"/>
              <a:t>cultural</a:t>
            </a:r>
            <a:r>
              <a:rPr lang="nb-NO" sz="1400" dirty="0"/>
              <a:t> </a:t>
            </a:r>
            <a:r>
              <a:rPr lang="nb-NO" sz="1400" dirty="0" err="1"/>
              <a:t>figure</a:t>
            </a:r>
            <a:r>
              <a:rPr lang="nb-NO" sz="1400" dirty="0"/>
              <a:t>: Poet, </a:t>
            </a:r>
            <a:r>
              <a:rPr lang="nb-NO" sz="1400" dirty="0" err="1"/>
              <a:t>author</a:t>
            </a:r>
            <a:r>
              <a:rPr lang="nb-NO" sz="1400" dirty="0"/>
              <a:t>, </a:t>
            </a:r>
            <a:r>
              <a:rPr lang="nb-NO" sz="1400" dirty="0" err="1"/>
              <a:t>playwright</a:t>
            </a:r>
            <a:r>
              <a:rPr lang="nb-NO" sz="1400" dirty="0"/>
              <a:t>, </a:t>
            </a:r>
            <a:r>
              <a:rPr lang="da-DK" sz="1400" dirty="0"/>
              <a:t>theatre director, </a:t>
            </a:r>
            <a:r>
              <a:rPr lang="da-DK" sz="1400" dirty="0" err="1"/>
              <a:t>cultural</a:t>
            </a:r>
            <a:r>
              <a:rPr lang="da-DK" sz="1400" dirty="0"/>
              <a:t> critic</a:t>
            </a:r>
          </a:p>
          <a:p>
            <a:pPr lvl="1"/>
            <a:r>
              <a:rPr lang="nb-NO" sz="1400" dirty="0"/>
              <a:t>Henrik Ibsen used </a:t>
            </a:r>
            <a:r>
              <a:rPr lang="nb-NO" sz="1400" dirty="0" err="1"/>
              <a:t>the</a:t>
            </a:r>
            <a:r>
              <a:rPr lang="nb-NO" sz="1400" dirty="0"/>
              <a:t> </a:t>
            </a:r>
            <a:r>
              <a:rPr lang="nb-NO" sz="1400" dirty="0" err="1"/>
              <a:t>word</a:t>
            </a:r>
            <a:r>
              <a:rPr lang="nb-NO" sz="1400" dirty="0"/>
              <a:t> </a:t>
            </a:r>
            <a:r>
              <a:rPr lang="en-US" altLang="nb-NO" sz="1400" dirty="0"/>
              <a:t>“</a:t>
            </a:r>
            <a:r>
              <a:rPr lang="nb-NO" sz="1400" dirty="0"/>
              <a:t>friluftsliv</a:t>
            </a:r>
            <a:r>
              <a:rPr lang="en-US" altLang="nb-NO" sz="1400" dirty="0"/>
              <a:t>“</a:t>
            </a:r>
            <a:r>
              <a:rPr lang="nb-NO" sz="1400" dirty="0"/>
              <a:t> in his poem </a:t>
            </a:r>
            <a:r>
              <a:rPr lang="en-US" altLang="nb-NO" sz="1400" dirty="0"/>
              <a:t>“</a:t>
            </a:r>
            <a:r>
              <a:rPr lang="nb-NO" sz="1400" dirty="0"/>
              <a:t>på viddene</a:t>
            </a:r>
            <a:r>
              <a:rPr lang="en-US" altLang="nb-NO" sz="1400" dirty="0"/>
              <a:t>“</a:t>
            </a:r>
            <a:r>
              <a:rPr lang="nb-NO" sz="1400" dirty="0"/>
              <a:t> from 1859</a:t>
            </a:r>
          </a:p>
          <a:p>
            <a:pPr lvl="1"/>
            <a:r>
              <a:rPr lang="nb-NO" sz="1400" dirty="0" err="1"/>
              <a:t>Translated</a:t>
            </a:r>
            <a:r>
              <a:rPr lang="nb-NO" sz="1400" dirty="0"/>
              <a:t> as </a:t>
            </a:r>
            <a:r>
              <a:rPr lang="en-US" altLang="nb-NO" sz="1400" dirty="0"/>
              <a:t>“</a:t>
            </a:r>
            <a:r>
              <a:rPr lang="nb-NO" sz="1400" dirty="0" err="1"/>
              <a:t>on</a:t>
            </a:r>
            <a:r>
              <a:rPr lang="nb-NO" sz="1400" dirty="0"/>
              <a:t> </a:t>
            </a:r>
            <a:r>
              <a:rPr lang="nb-NO" sz="1400" dirty="0" err="1"/>
              <a:t>the</a:t>
            </a:r>
            <a:r>
              <a:rPr lang="nb-NO" sz="1400" dirty="0"/>
              <a:t> </a:t>
            </a:r>
            <a:r>
              <a:rPr lang="nb-NO" sz="1400" dirty="0" err="1"/>
              <a:t>heights</a:t>
            </a:r>
            <a:r>
              <a:rPr lang="en-US" altLang="nb-NO" sz="1400" dirty="0"/>
              <a:t>“</a:t>
            </a:r>
            <a:r>
              <a:rPr lang="nb-NO" sz="1400" dirty="0"/>
              <a:t> by William Norman Guthrie in 1910</a:t>
            </a:r>
          </a:p>
          <a:p>
            <a:endParaRPr lang="nb-NO" sz="1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4</a:t>
            </a:fld>
            <a:endParaRPr lang="en-GB" noProof="0"/>
          </a:p>
        </p:txBody>
      </p:sp>
      <p:sp>
        <p:nvSpPr>
          <p:cNvPr id="7" name="Rektangel 6"/>
          <p:cNvSpPr/>
          <p:nvPr/>
        </p:nvSpPr>
        <p:spPr bwMode="auto">
          <a:xfrm>
            <a:off x="587253" y="3397112"/>
            <a:ext cx="2544955" cy="1153949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I den øde seterstue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al min </a:t>
            </a:r>
            <a:r>
              <a:rPr kumimoji="0" lang="nb-NO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rige</a:t>
            </a:r>
            <a:r>
              <a:rPr kumimoji="0" lang="nb-NO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 fangst jeg sanker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der er krak og der er grue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6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friluftsliv</a:t>
            </a:r>
            <a:r>
              <a:rPr kumimoji="0" lang="nb-NO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 for mine tanker</a:t>
            </a:r>
          </a:p>
        </p:txBody>
      </p:sp>
      <p:sp>
        <p:nvSpPr>
          <p:cNvPr id="8" name="Rektangel 7"/>
          <p:cNvSpPr/>
          <p:nvPr/>
        </p:nvSpPr>
        <p:spPr bwMode="auto">
          <a:xfrm>
            <a:off x="3230486" y="3404647"/>
            <a:ext cx="3478765" cy="1160808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dirty="0"/>
              <a:t>Here in this deserted dwelling I have housed my wealth of treasure; There’s a bench, a stove, sweet smelling Air, and time to think at leisure.</a:t>
            </a:r>
            <a:endParaRPr kumimoji="0" lang="nb-NO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itchFamily="18" charset="0"/>
            </a:endParaRPr>
          </a:p>
        </p:txBody>
      </p:sp>
      <p:pic>
        <p:nvPicPr>
          <p:cNvPr id="9" name="Plassholder for innhold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36881" y="339431"/>
            <a:ext cx="2029357" cy="2938510"/>
          </a:xfrm>
          <a:prstGeom prst="rect">
            <a:avLst/>
          </a:prstGeom>
          <a:noFill/>
          <a:ln>
            <a:solidFill>
              <a:srgbClr val="00000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2699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What</a:t>
            </a:r>
            <a:r>
              <a:rPr lang="nb-NO" dirty="0"/>
              <a:t> is </a:t>
            </a:r>
            <a:r>
              <a:rPr lang="en-US" altLang="nb-NO" dirty="0"/>
              <a:t>“</a:t>
            </a:r>
            <a:r>
              <a:rPr lang="nb-NO" dirty="0"/>
              <a:t>friluftsliv</a:t>
            </a:r>
            <a:r>
              <a:rPr lang="en-US" altLang="nb-NO" dirty="0"/>
              <a:t>“</a:t>
            </a:r>
            <a:r>
              <a:rPr lang="nb-NO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2" y="1302739"/>
            <a:ext cx="5077567" cy="1975202"/>
          </a:xfrm>
        </p:spPr>
        <p:txBody>
          <a:bodyPr>
            <a:normAutofit lnSpcReduction="10000"/>
          </a:bodyPr>
          <a:lstStyle/>
          <a:p>
            <a:r>
              <a:rPr lang="nb-NO" sz="1800" b="1" dirty="0"/>
              <a:t>Friluftsliv – fri-lufts-liv</a:t>
            </a:r>
          </a:p>
          <a:p>
            <a:pPr lvl="1"/>
            <a:r>
              <a:rPr lang="nb-NO" sz="1400" dirty="0"/>
              <a:t>Free/open-air-living; Free/open-air-life</a:t>
            </a:r>
          </a:p>
          <a:p>
            <a:pPr lvl="1"/>
            <a:r>
              <a:rPr lang="nb-NO" sz="1400" dirty="0" err="1"/>
              <a:t>Freedom</a:t>
            </a:r>
            <a:r>
              <a:rPr lang="nb-NO" sz="1400" dirty="0"/>
              <a:t> for </a:t>
            </a:r>
            <a:r>
              <a:rPr lang="nb-NO" sz="1400" dirty="0" err="1"/>
              <a:t>your</a:t>
            </a:r>
            <a:r>
              <a:rPr lang="nb-NO" sz="1400" dirty="0"/>
              <a:t> </a:t>
            </a:r>
            <a:r>
              <a:rPr lang="nb-NO" sz="1400" dirty="0" err="1"/>
              <a:t>life</a:t>
            </a:r>
            <a:r>
              <a:rPr lang="nb-NO" sz="1400" dirty="0"/>
              <a:t>/</a:t>
            </a:r>
            <a:r>
              <a:rPr lang="nb-NO" sz="1400" dirty="0" err="1"/>
              <a:t>actions</a:t>
            </a:r>
            <a:r>
              <a:rPr lang="nb-NO" sz="1400" dirty="0"/>
              <a:t>/</a:t>
            </a:r>
            <a:r>
              <a:rPr lang="nb-NO" sz="1400" dirty="0" err="1"/>
              <a:t>thoughts</a:t>
            </a:r>
            <a:endParaRPr lang="nb-NO" sz="1400" dirty="0"/>
          </a:p>
          <a:p>
            <a:pPr lvl="1"/>
            <a:r>
              <a:rPr lang="nb-NO" sz="1400" dirty="0"/>
              <a:t>A </a:t>
            </a:r>
            <a:r>
              <a:rPr lang="nb-NO" sz="1400" dirty="0" err="1"/>
              <a:t>state</a:t>
            </a:r>
            <a:r>
              <a:rPr lang="nb-NO" sz="1400" dirty="0"/>
              <a:t> </a:t>
            </a:r>
            <a:r>
              <a:rPr lang="nb-NO" sz="1400" dirty="0" err="1"/>
              <a:t>of</a:t>
            </a:r>
            <a:r>
              <a:rPr lang="nb-NO" sz="1400" dirty="0"/>
              <a:t> </a:t>
            </a:r>
            <a:r>
              <a:rPr lang="nb-NO" sz="1400" dirty="0" err="1"/>
              <a:t>mind</a:t>
            </a:r>
            <a:r>
              <a:rPr lang="nb-NO" sz="1400" dirty="0"/>
              <a:t> </a:t>
            </a:r>
            <a:r>
              <a:rPr lang="nb-NO" sz="1400" dirty="0" err="1"/>
              <a:t>were</a:t>
            </a:r>
            <a:r>
              <a:rPr lang="nb-NO" sz="1400" dirty="0"/>
              <a:t> nature is a </a:t>
            </a:r>
            <a:r>
              <a:rPr lang="nb-NO" sz="1400" dirty="0" err="1"/>
              <a:t>important</a:t>
            </a:r>
            <a:r>
              <a:rPr lang="nb-NO" sz="1400" dirty="0"/>
              <a:t> </a:t>
            </a:r>
            <a:r>
              <a:rPr lang="nb-NO" sz="1400" dirty="0" err="1"/>
              <a:t>component</a:t>
            </a:r>
            <a:r>
              <a:rPr lang="nb-NO" sz="1400" dirty="0"/>
              <a:t> to </a:t>
            </a:r>
            <a:r>
              <a:rPr lang="nb-NO" sz="1400" dirty="0" err="1"/>
              <a:t>reach</a:t>
            </a:r>
            <a:r>
              <a:rPr lang="nb-NO" sz="1400" dirty="0"/>
              <a:t> </a:t>
            </a:r>
            <a:r>
              <a:rPr lang="nb-NO" sz="1400" dirty="0" err="1"/>
              <a:t>that</a:t>
            </a:r>
            <a:r>
              <a:rPr lang="nb-NO" sz="1400" dirty="0"/>
              <a:t> </a:t>
            </a:r>
            <a:r>
              <a:rPr lang="nb-NO" sz="1400" dirty="0" err="1"/>
              <a:t>state</a:t>
            </a:r>
            <a:endParaRPr lang="nb-NO" sz="1400" dirty="0"/>
          </a:p>
          <a:p>
            <a:pPr lvl="1"/>
            <a:r>
              <a:rPr lang="nb-NO" sz="1400" dirty="0"/>
              <a:t>About finding freedom and clarity of mind through nature</a:t>
            </a:r>
          </a:p>
          <a:p>
            <a:pPr lvl="1"/>
            <a:r>
              <a:rPr lang="en-US" altLang="nb-NO" sz="1400" dirty="0"/>
              <a:t>“</a:t>
            </a:r>
            <a:r>
              <a:rPr lang="nb-NO" sz="1400" dirty="0"/>
              <a:t>a </a:t>
            </a:r>
            <a:r>
              <a:rPr lang="nb-NO" sz="1400" dirty="0" err="1"/>
              <a:t>deeper</a:t>
            </a:r>
            <a:r>
              <a:rPr lang="nb-NO" sz="1400" dirty="0"/>
              <a:t> </a:t>
            </a:r>
            <a:r>
              <a:rPr lang="nb-NO" sz="1400" dirty="0" err="1"/>
              <a:t>view</a:t>
            </a:r>
            <a:r>
              <a:rPr lang="nb-NO" sz="1400" dirty="0"/>
              <a:t> </a:t>
            </a:r>
            <a:r>
              <a:rPr lang="nb-NO" sz="1400" dirty="0" err="1"/>
              <a:t>of</a:t>
            </a:r>
            <a:r>
              <a:rPr lang="nb-NO" sz="1400" dirty="0"/>
              <a:t> </a:t>
            </a:r>
            <a:r>
              <a:rPr lang="nb-NO" sz="1400" dirty="0" err="1"/>
              <a:t>life</a:t>
            </a:r>
            <a:r>
              <a:rPr lang="en-US" altLang="nb-NO" sz="1400" dirty="0"/>
              <a:t>“</a:t>
            </a:r>
            <a:r>
              <a:rPr lang="nb-NO" sz="1400" dirty="0"/>
              <a:t> vs. </a:t>
            </a:r>
            <a:r>
              <a:rPr lang="en-US" altLang="nb-NO" sz="1400" dirty="0"/>
              <a:t>“</a:t>
            </a:r>
            <a:r>
              <a:rPr lang="nb-NO" sz="1400" dirty="0" err="1"/>
              <a:t>the</a:t>
            </a:r>
            <a:r>
              <a:rPr lang="nb-NO" sz="1400" dirty="0"/>
              <a:t> </a:t>
            </a:r>
            <a:r>
              <a:rPr lang="nb-NO" sz="1400" dirty="0" err="1"/>
              <a:t>fumbling</a:t>
            </a:r>
            <a:r>
              <a:rPr lang="nb-NO" sz="1400" dirty="0"/>
              <a:t> </a:t>
            </a:r>
            <a:r>
              <a:rPr lang="nb-NO" sz="1400" dirty="0" err="1"/>
              <a:t>lowland</a:t>
            </a:r>
            <a:r>
              <a:rPr lang="nb-NO" sz="1400" dirty="0"/>
              <a:t> </a:t>
            </a:r>
            <a:r>
              <a:rPr lang="nb-NO" sz="1400" dirty="0" err="1"/>
              <a:t>life</a:t>
            </a:r>
            <a:r>
              <a:rPr lang="en-US" altLang="nb-NO" sz="1400" dirty="0"/>
              <a:t>“</a:t>
            </a:r>
            <a:endParaRPr lang="nb-NO" sz="1400" dirty="0"/>
          </a:p>
          <a:p>
            <a:pPr lvl="1"/>
            <a:r>
              <a:rPr lang="nb-NO" sz="1400" dirty="0"/>
              <a:t>The poem </a:t>
            </a:r>
            <a:r>
              <a:rPr lang="nb-NO" sz="1400" dirty="0" err="1"/>
              <a:t>struck</a:t>
            </a:r>
            <a:r>
              <a:rPr lang="nb-NO" sz="1400" dirty="0"/>
              <a:t> a nerve </a:t>
            </a:r>
            <a:r>
              <a:rPr lang="nb-NO" sz="1400" dirty="0" err="1"/>
              <a:t>with</a:t>
            </a:r>
            <a:r>
              <a:rPr lang="nb-NO" sz="1400" dirty="0"/>
              <a:t> </a:t>
            </a:r>
            <a:r>
              <a:rPr lang="nb-NO" sz="1400" dirty="0" err="1"/>
              <a:t>many</a:t>
            </a:r>
            <a:r>
              <a:rPr lang="nb-NO" sz="1400" dirty="0"/>
              <a:t> urban </a:t>
            </a:r>
            <a:r>
              <a:rPr lang="nb-NO" sz="1400" dirty="0" err="1"/>
              <a:t>middle</a:t>
            </a:r>
            <a:r>
              <a:rPr lang="nb-NO" sz="1400" dirty="0"/>
              <a:t> </a:t>
            </a:r>
            <a:r>
              <a:rPr lang="nb-NO" sz="1400" dirty="0" err="1"/>
              <a:t>class</a:t>
            </a:r>
            <a:r>
              <a:rPr lang="nb-NO" sz="1400" dirty="0"/>
              <a:t> men</a:t>
            </a:r>
          </a:p>
          <a:p>
            <a:endParaRPr lang="nb-NO" sz="1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5</a:t>
            </a:fld>
            <a:endParaRPr lang="en-GB" noProof="0"/>
          </a:p>
        </p:txBody>
      </p:sp>
      <p:sp>
        <p:nvSpPr>
          <p:cNvPr id="7" name="Rektangel 6"/>
          <p:cNvSpPr/>
          <p:nvPr/>
        </p:nvSpPr>
        <p:spPr bwMode="auto">
          <a:xfrm>
            <a:off x="587253" y="3397112"/>
            <a:ext cx="2544955" cy="1153949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I den øde seterstue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al min </a:t>
            </a:r>
            <a:r>
              <a:rPr kumimoji="0" lang="nb-NO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rige</a:t>
            </a:r>
            <a:r>
              <a:rPr kumimoji="0" lang="nb-NO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 fangst jeg sanker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der er krak og der er grue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sz="16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friluftsliv</a:t>
            </a:r>
            <a:r>
              <a:rPr kumimoji="0" lang="nb-NO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 for mine tanker</a:t>
            </a:r>
          </a:p>
        </p:txBody>
      </p:sp>
      <p:sp>
        <p:nvSpPr>
          <p:cNvPr id="8" name="Rektangel 7"/>
          <p:cNvSpPr/>
          <p:nvPr/>
        </p:nvSpPr>
        <p:spPr bwMode="auto">
          <a:xfrm>
            <a:off x="3230486" y="3404647"/>
            <a:ext cx="3478765" cy="1160808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dirty="0"/>
              <a:t>Here in this deserted dwelling I have housed my wealth of treasure; There’s a bench, a stove, sweet smelling Air, and time to think at leisure.</a:t>
            </a:r>
            <a:endParaRPr lang="nb-NO" sz="1600" kern="0" dirty="0">
              <a:solidFill>
                <a:srgbClr val="000000"/>
              </a:solidFill>
              <a:latin typeface="Georgia" pitchFamily="18" charset="0"/>
            </a:endParaRPr>
          </a:p>
        </p:txBody>
      </p:sp>
      <p:pic>
        <p:nvPicPr>
          <p:cNvPr id="9" name="Plassholder for innhold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36881" y="339431"/>
            <a:ext cx="2029357" cy="2938510"/>
          </a:xfrm>
          <a:prstGeom prst="rect">
            <a:avLst/>
          </a:prstGeom>
          <a:noFill/>
          <a:ln>
            <a:solidFill>
              <a:srgbClr val="00000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8710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Building</a:t>
            </a:r>
            <a:r>
              <a:rPr lang="nb-NO" dirty="0"/>
              <a:t> a </a:t>
            </a:r>
            <a:r>
              <a:rPr lang="nb-NO" dirty="0" err="1"/>
              <a:t>nation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1380-1814 Norway under Danish </a:t>
            </a:r>
            <a:r>
              <a:rPr lang="nb-NO" dirty="0" err="1"/>
              <a:t>rule</a:t>
            </a:r>
            <a:endParaRPr lang="nb-NO" dirty="0"/>
          </a:p>
          <a:p>
            <a:r>
              <a:rPr lang="nb-NO" dirty="0"/>
              <a:t>1814-1905 Norway and </a:t>
            </a:r>
            <a:r>
              <a:rPr lang="nb-NO" dirty="0" err="1"/>
              <a:t>Sweden</a:t>
            </a:r>
            <a:r>
              <a:rPr lang="nb-NO" dirty="0"/>
              <a:t> </a:t>
            </a:r>
            <a:r>
              <a:rPr lang="nb-NO" dirty="0" err="1"/>
              <a:t>was</a:t>
            </a:r>
            <a:r>
              <a:rPr lang="nb-NO" dirty="0"/>
              <a:t> in a union </a:t>
            </a:r>
          </a:p>
          <a:p>
            <a:pPr lvl="1"/>
            <a:r>
              <a:rPr lang="nb-NO" dirty="0"/>
              <a:t>The </a:t>
            </a:r>
            <a:r>
              <a:rPr lang="nb-NO" dirty="0" err="1"/>
              <a:t>swedish</a:t>
            </a:r>
            <a:r>
              <a:rPr lang="nb-NO" dirty="0"/>
              <a:t> </a:t>
            </a:r>
            <a:r>
              <a:rPr lang="nb-NO" dirty="0" err="1"/>
              <a:t>king</a:t>
            </a:r>
            <a:r>
              <a:rPr lang="nb-NO" dirty="0"/>
              <a:t> </a:t>
            </a:r>
            <a:r>
              <a:rPr lang="nb-NO" dirty="0" err="1"/>
              <a:t>was</a:t>
            </a:r>
            <a:r>
              <a:rPr lang="nb-NO" dirty="0"/>
              <a:t> </a:t>
            </a:r>
            <a:r>
              <a:rPr lang="nb-NO" dirty="0" err="1"/>
              <a:t>also</a:t>
            </a:r>
            <a:r>
              <a:rPr lang="nb-NO" dirty="0"/>
              <a:t> </a:t>
            </a:r>
            <a:r>
              <a:rPr lang="nb-NO" dirty="0" err="1"/>
              <a:t>king</a:t>
            </a:r>
            <a:r>
              <a:rPr lang="nb-NO" dirty="0"/>
              <a:t> </a:t>
            </a:r>
            <a:r>
              <a:rPr lang="nb-NO" dirty="0" err="1"/>
              <a:t>of</a:t>
            </a:r>
            <a:r>
              <a:rPr lang="nb-NO" dirty="0"/>
              <a:t> Norway</a:t>
            </a:r>
          </a:p>
          <a:p>
            <a:r>
              <a:rPr lang="nb-NO" dirty="0"/>
              <a:t>17th </a:t>
            </a:r>
            <a:r>
              <a:rPr lang="nb-NO" dirty="0" err="1"/>
              <a:t>of</a:t>
            </a:r>
            <a:r>
              <a:rPr lang="nb-NO" dirty="0"/>
              <a:t> </a:t>
            </a:r>
            <a:r>
              <a:rPr lang="nb-NO" dirty="0" err="1"/>
              <a:t>may</a:t>
            </a:r>
            <a:r>
              <a:rPr lang="nb-NO" dirty="0"/>
              <a:t> 1905 Norway </a:t>
            </a:r>
            <a:r>
              <a:rPr lang="nb-NO" dirty="0" err="1"/>
              <a:t>becomes</a:t>
            </a:r>
            <a:r>
              <a:rPr lang="nb-NO" dirty="0"/>
              <a:t> a </a:t>
            </a:r>
            <a:r>
              <a:rPr lang="nb-NO" dirty="0" err="1"/>
              <a:t>independent</a:t>
            </a:r>
            <a:r>
              <a:rPr lang="nb-NO" dirty="0"/>
              <a:t> </a:t>
            </a:r>
            <a:r>
              <a:rPr lang="nb-NO" dirty="0" err="1"/>
              <a:t>nation</a:t>
            </a:r>
            <a:endParaRPr lang="nb-NO" dirty="0"/>
          </a:p>
          <a:p>
            <a:r>
              <a:rPr lang="nb-NO" dirty="0"/>
              <a:t>The Norwegian </a:t>
            </a:r>
            <a:r>
              <a:rPr lang="nb-NO" dirty="0" err="1"/>
              <a:t>cultural</a:t>
            </a:r>
            <a:r>
              <a:rPr lang="nb-NO" dirty="0"/>
              <a:t> elite </a:t>
            </a:r>
            <a:r>
              <a:rPr lang="nb-NO" dirty="0" err="1"/>
              <a:t>had</a:t>
            </a:r>
            <a:r>
              <a:rPr lang="nb-NO" dirty="0"/>
              <a:t> </a:t>
            </a:r>
            <a:r>
              <a:rPr lang="nb-NO" dirty="0" err="1"/>
              <a:t>since</a:t>
            </a:r>
            <a:r>
              <a:rPr lang="nb-NO" dirty="0"/>
              <a:t> </a:t>
            </a:r>
            <a:r>
              <a:rPr lang="nb-NO" dirty="0" err="1"/>
              <a:t>the</a:t>
            </a:r>
            <a:r>
              <a:rPr lang="nb-NO" dirty="0"/>
              <a:t> </a:t>
            </a:r>
            <a:r>
              <a:rPr lang="nb-NO" dirty="0" err="1"/>
              <a:t>beginning</a:t>
            </a:r>
            <a:r>
              <a:rPr lang="nb-NO" dirty="0"/>
              <a:t> </a:t>
            </a:r>
            <a:r>
              <a:rPr lang="nb-NO" dirty="0" err="1"/>
              <a:t>of</a:t>
            </a:r>
            <a:r>
              <a:rPr lang="nb-NO" dirty="0"/>
              <a:t> </a:t>
            </a:r>
            <a:r>
              <a:rPr lang="nb-NO" dirty="0" err="1"/>
              <a:t>the</a:t>
            </a:r>
            <a:r>
              <a:rPr lang="nb-NO" dirty="0"/>
              <a:t> 18th </a:t>
            </a:r>
            <a:r>
              <a:rPr lang="nb-NO" dirty="0" err="1"/>
              <a:t>century</a:t>
            </a:r>
            <a:r>
              <a:rPr lang="nb-NO" dirty="0"/>
              <a:t> </a:t>
            </a:r>
            <a:r>
              <a:rPr lang="nb-NO" dirty="0" err="1"/>
              <a:t>been</a:t>
            </a:r>
            <a:r>
              <a:rPr lang="nb-NO" dirty="0"/>
              <a:t> </a:t>
            </a:r>
            <a:r>
              <a:rPr lang="nb-NO" dirty="0" err="1"/>
              <a:t>actively</a:t>
            </a:r>
            <a:r>
              <a:rPr lang="nb-NO" dirty="0"/>
              <a:t> </a:t>
            </a:r>
            <a:r>
              <a:rPr lang="nb-NO" dirty="0" err="1"/>
              <a:t>trying</a:t>
            </a:r>
            <a:r>
              <a:rPr lang="nb-NO" dirty="0"/>
              <a:t> to </a:t>
            </a:r>
            <a:r>
              <a:rPr lang="nb-NO" dirty="0" err="1"/>
              <a:t>build</a:t>
            </a:r>
            <a:r>
              <a:rPr lang="nb-NO" dirty="0"/>
              <a:t> a Norwegian </a:t>
            </a:r>
            <a:r>
              <a:rPr lang="nb-NO" dirty="0" err="1"/>
              <a:t>cultural</a:t>
            </a:r>
            <a:r>
              <a:rPr lang="nb-NO" dirty="0"/>
              <a:t> </a:t>
            </a:r>
            <a:r>
              <a:rPr lang="nb-NO" dirty="0" err="1"/>
              <a:t>identity</a:t>
            </a:r>
            <a:r>
              <a:rPr lang="nb-NO" dirty="0"/>
              <a:t> and </a:t>
            </a:r>
            <a:r>
              <a:rPr lang="nb-NO" dirty="0" err="1"/>
              <a:t>define</a:t>
            </a:r>
            <a:r>
              <a:rPr lang="nb-NO" dirty="0"/>
              <a:t> </a:t>
            </a:r>
            <a:r>
              <a:rPr lang="nb-NO" dirty="0" err="1"/>
              <a:t>what</a:t>
            </a:r>
            <a:r>
              <a:rPr lang="nb-NO" dirty="0"/>
              <a:t> it </a:t>
            </a:r>
            <a:r>
              <a:rPr lang="nb-NO" dirty="0" err="1"/>
              <a:t>means</a:t>
            </a:r>
            <a:r>
              <a:rPr lang="nb-NO" dirty="0"/>
              <a:t> to be a true Norwegian.</a:t>
            </a:r>
          </a:p>
          <a:p>
            <a:pPr marL="0" indent="0">
              <a:buNone/>
            </a:pPr>
            <a:endParaRPr lang="nb-NO" dirty="0"/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6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396413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The Northern </a:t>
            </a:r>
            <a:r>
              <a:rPr lang="nb-NO" dirty="0" err="1"/>
              <a:t>Playground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3" y="1594843"/>
            <a:ext cx="4192903" cy="2850156"/>
          </a:xfrm>
        </p:spPr>
        <p:txBody>
          <a:bodyPr>
            <a:normAutofit/>
          </a:bodyPr>
          <a:lstStyle/>
          <a:p>
            <a:r>
              <a:rPr lang="da-DK" sz="1200" dirty="0"/>
              <a:t>18th </a:t>
            </a:r>
            <a:r>
              <a:rPr lang="da-DK" sz="1200" dirty="0" err="1"/>
              <a:t>century</a:t>
            </a:r>
            <a:r>
              <a:rPr lang="da-DK" sz="1200" dirty="0"/>
              <a:t> and </a:t>
            </a:r>
            <a:r>
              <a:rPr lang="da-DK" sz="1200" dirty="0" err="1"/>
              <a:t>before</a:t>
            </a:r>
            <a:r>
              <a:rPr lang="da-DK" sz="1200" dirty="0"/>
              <a:t>: Mountains and </a:t>
            </a:r>
            <a:r>
              <a:rPr lang="da-DK" sz="1200" dirty="0" err="1"/>
              <a:t>glaciers</a:t>
            </a:r>
            <a:r>
              <a:rPr lang="da-DK" sz="1200" dirty="0"/>
              <a:t> were considered to be awful, ugly and dangerous by most Norwegians</a:t>
            </a:r>
          </a:p>
          <a:p>
            <a:r>
              <a:rPr lang="da-DK" sz="1200" dirty="0"/>
              <a:t>Early industrial time (in the UK from about 1850)</a:t>
            </a:r>
          </a:p>
          <a:p>
            <a:r>
              <a:rPr lang="da-DK" sz="1200" dirty="0"/>
              <a:t>British Leisure Class (economically independent)</a:t>
            </a:r>
          </a:p>
          <a:p>
            <a:r>
              <a:rPr lang="da-DK" sz="1200" dirty="0"/>
              <a:t>William Cecil Slingsby (1849-1928)</a:t>
            </a:r>
          </a:p>
          <a:p>
            <a:r>
              <a:rPr lang="da-DK" sz="1200" dirty="0"/>
              <a:t>”Either he is english or he is crazy”</a:t>
            </a:r>
          </a:p>
          <a:p>
            <a:r>
              <a:rPr lang="da-DK" sz="1200" dirty="0"/>
              <a:t>Therese Bertheau (1861-1936)</a:t>
            </a:r>
          </a:p>
          <a:p>
            <a:r>
              <a:rPr lang="da-DK" sz="1200" dirty="0"/>
              <a:t>”Three in </a:t>
            </a:r>
            <a:r>
              <a:rPr lang="da-DK" sz="1200" dirty="0" err="1"/>
              <a:t>Norway</a:t>
            </a:r>
            <a:r>
              <a:rPr lang="da-DK" sz="1200" dirty="0"/>
              <a:t> by the </a:t>
            </a:r>
            <a:r>
              <a:rPr lang="da-DK" sz="1200" dirty="0" err="1"/>
              <a:t>two</a:t>
            </a:r>
            <a:r>
              <a:rPr lang="da-DK" sz="1200" dirty="0"/>
              <a:t> of </a:t>
            </a:r>
            <a:r>
              <a:rPr lang="da-DK" sz="1200" dirty="0" err="1"/>
              <a:t>them</a:t>
            </a:r>
            <a:r>
              <a:rPr lang="da-DK" sz="1200" dirty="0"/>
              <a:t>” (Lees and </a:t>
            </a:r>
            <a:r>
              <a:rPr lang="da-DK" sz="1200" dirty="0" err="1"/>
              <a:t>Clutterbuck</a:t>
            </a:r>
            <a:r>
              <a:rPr lang="da-DK" sz="1200" dirty="0"/>
              <a:t>)</a:t>
            </a:r>
          </a:p>
          <a:p>
            <a:endParaRPr lang="da-DK" sz="1200" dirty="0"/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7</a:t>
            </a:fld>
            <a:endParaRPr lang="en-GB" noProof="0"/>
          </a:p>
        </p:txBody>
      </p:sp>
      <p:pic>
        <p:nvPicPr>
          <p:cNvPr id="8" name="Content Placeholder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96698" y="2571750"/>
            <a:ext cx="1485668" cy="2422655"/>
          </a:xfrm>
          <a:prstGeom prst="rect">
            <a:avLst/>
          </a:prstGeom>
          <a:noFill/>
          <a:ln>
            <a:solidFill>
              <a:srgbClr val="00000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Content Placeholder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74404" y="2336615"/>
            <a:ext cx="1825088" cy="2657790"/>
          </a:xfrm>
          <a:prstGeom prst="rect">
            <a:avLst/>
          </a:prstGeom>
          <a:noFill/>
          <a:ln>
            <a:solidFill>
              <a:srgbClr val="00000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Billede 4">
            <a:extLst>
              <a:ext uri="{FF2B5EF4-FFF2-40B4-BE49-F238E27FC236}">
                <a16:creationId xmlns:a16="http://schemas.microsoft.com/office/drawing/2014/main" id="{3E616C6C-0F27-4855-BD26-CFC9C03D8C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3545" y="308712"/>
            <a:ext cx="1448410" cy="2201583"/>
          </a:xfrm>
          <a:prstGeom prst="rect">
            <a:avLst/>
          </a:prstGeom>
        </p:spPr>
      </p:pic>
      <p:pic>
        <p:nvPicPr>
          <p:cNvPr id="11" name="Billede 10">
            <a:extLst>
              <a:ext uri="{FF2B5EF4-FFF2-40B4-BE49-F238E27FC236}">
                <a16:creationId xmlns:a16="http://schemas.microsoft.com/office/drawing/2014/main" id="{46695405-80A0-4E57-9D23-5F895E1E6F2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507" r="19764"/>
          <a:stretch/>
        </p:blipFill>
        <p:spPr>
          <a:xfrm>
            <a:off x="5537155" y="531292"/>
            <a:ext cx="2034363" cy="174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473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The Northern </a:t>
            </a:r>
            <a:r>
              <a:rPr lang="nb-NO" dirty="0" err="1"/>
              <a:t>Playground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3" y="1594843"/>
            <a:ext cx="4192903" cy="2850156"/>
          </a:xfrm>
        </p:spPr>
        <p:txBody>
          <a:bodyPr>
            <a:normAutofit lnSpcReduction="10000"/>
          </a:bodyPr>
          <a:lstStyle/>
          <a:p>
            <a:r>
              <a:rPr lang="da-DK" sz="1200" dirty="0"/>
              <a:t>18th </a:t>
            </a:r>
            <a:r>
              <a:rPr lang="da-DK" sz="1200" dirty="0" err="1"/>
              <a:t>century</a:t>
            </a:r>
            <a:r>
              <a:rPr lang="da-DK" sz="1200" dirty="0"/>
              <a:t> and </a:t>
            </a:r>
            <a:r>
              <a:rPr lang="da-DK" sz="1200" dirty="0" err="1"/>
              <a:t>before</a:t>
            </a:r>
            <a:r>
              <a:rPr lang="da-DK" sz="1200" dirty="0"/>
              <a:t>: Mountains and </a:t>
            </a:r>
            <a:r>
              <a:rPr lang="da-DK" sz="1200" dirty="0" err="1"/>
              <a:t>glaciers</a:t>
            </a:r>
            <a:r>
              <a:rPr lang="da-DK" sz="1200" dirty="0"/>
              <a:t> were considered to be awful, ugly and dangerous by most Norwegians</a:t>
            </a:r>
          </a:p>
          <a:p>
            <a:r>
              <a:rPr lang="da-DK" sz="1200" dirty="0"/>
              <a:t>Early industrial time (in the UK from about 1850)</a:t>
            </a:r>
          </a:p>
          <a:p>
            <a:r>
              <a:rPr lang="da-DK" sz="1200" dirty="0"/>
              <a:t>British Leisure Class (economically independent)</a:t>
            </a:r>
          </a:p>
          <a:p>
            <a:r>
              <a:rPr lang="da-DK" sz="1200" dirty="0"/>
              <a:t>William Cecil Slingsby (1849-1928)</a:t>
            </a:r>
          </a:p>
          <a:p>
            <a:r>
              <a:rPr lang="da-DK" sz="1200" dirty="0"/>
              <a:t>”Either he is english or he is crazy”</a:t>
            </a:r>
          </a:p>
          <a:p>
            <a:r>
              <a:rPr lang="da-DK" sz="1200" dirty="0"/>
              <a:t>Therese Bertheau (1861-1936)</a:t>
            </a:r>
          </a:p>
          <a:p>
            <a:r>
              <a:rPr lang="da-DK" sz="1200" dirty="0"/>
              <a:t>”Three in </a:t>
            </a:r>
            <a:r>
              <a:rPr lang="da-DK" sz="1200" dirty="0" err="1"/>
              <a:t>Norway</a:t>
            </a:r>
            <a:r>
              <a:rPr lang="da-DK" sz="1200" dirty="0"/>
              <a:t> by the </a:t>
            </a:r>
            <a:r>
              <a:rPr lang="da-DK" sz="1200" dirty="0" err="1"/>
              <a:t>two</a:t>
            </a:r>
            <a:r>
              <a:rPr lang="da-DK" sz="1200" dirty="0"/>
              <a:t> of </a:t>
            </a:r>
            <a:r>
              <a:rPr lang="da-DK" sz="1200" dirty="0" err="1"/>
              <a:t>them</a:t>
            </a:r>
            <a:r>
              <a:rPr lang="da-DK" sz="1200" dirty="0"/>
              <a:t>” (Lees and </a:t>
            </a:r>
            <a:r>
              <a:rPr lang="da-DK" sz="1200" dirty="0" err="1"/>
              <a:t>Clutterbuck</a:t>
            </a:r>
            <a:r>
              <a:rPr lang="da-DK" sz="1200" dirty="0"/>
              <a:t>)</a:t>
            </a:r>
          </a:p>
          <a:p>
            <a:r>
              <a:rPr lang="da-DK" sz="1200" dirty="0"/>
              <a:t>Inspired by the </a:t>
            </a:r>
            <a:r>
              <a:rPr lang="da-DK" sz="1200" dirty="0" err="1"/>
              <a:t>early</a:t>
            </a:r>
            <a:r>
              <a:rPr lang="da-DK" sz="1200" dirty="0"/>
              <a:t> english tourists and a growing nationalism the Norwegians slowly started to see the beauty of the Norwegian landscape</a:t>
            </a:r>
          </a:p>
          <a:p>
            <a:r>
              <a:rPr lang="da-DK" sz="1200" dirty="0"/>
              <a:t>But Norway needed a catalyst – a charismatic person of the common people to bring these new nature values to the masses</a:t>
            </a:r>
          </a:p>
          <a:p>
            <a:endParaRPr lang="da-DK" sz="1200" dirty="0"/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8</a:t>
            </a:fld>
            <a:endParaRPr lang="en-GB" noProof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905B0B0E-844E-4E55-B4C5-71244F931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5038" y="276309"/>
            <a:ext cx="2503882" cy="1782950"/>
          </a:xfrm>
          <a:prstGeom prst="rect">
            <a:avLst/>
          </a:prstGeom>
        </p:spPr>
      </p:pic>
      <p:pic>
        <p:nvPicPr>
          <p:cNvPr id="7" name="Billede 6">
            <a:extLst>
              <a:ext uri="{FF2B5EF4-FFF2-40B4-BE49-F238E27FC236}">
                <a16:creationId xmlns:a16="http://schemas.microsoft.com/office/drawing/2014/main" id="{2C6703C9-9E90-44AC-A91F-26EAF3518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3787" y="274944"/>
            <a:ext cx="2078916" cy="2639797"/>
          </a:xfrm>
          <a:prstGeom prst="rect">
            <a:avLst/>
          </a:prstGeom>
        </p:spPr>
      </p:pic>
      <p:pic>
        <p:nvPicPr>
          <p:cNvPr id="10" name="Billede 9">
            <a:extLst>
              <a:ext uri="{FF2B5EF4-FFF2-40B4-BE49-F238E27FC236}">
                <a16:creationId xmlns:a16="http://schemas.microsoft.com/office/drawing/2014/main" id="{6C23B0D7-67DA-45F3-AD47-202A80DF6D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9171" y="2091709"/>
            <a:ext cx="2353260" cy="1646063"/>
          </a:xfrm>
          <a:prstGeom prst="rect">
            <a:avLst/>
          </a:prstGeom>
        </p:spPr>
      </p:pic>
      <p:pic>
        <p:nvPicPr>
          <p:cNvPr id="12" name="Billede 11">
            <a:extLst>
              <a:ext uri="{FF2B5EF4-FFF2-40B4-BE49-F238E27FC236}">
                <a16:creationId xmlns:a16="http://schemas.microsoft.com/office/drawing/2014/main" id="{E45E9923-1D5F-4D9B-829C-B300C69B50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3787" y="2955573"/>
            <a:ext cx="2078916" cy="1330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54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Fridtjof Nansen – a Norwegian </a:t>
            </a:r>
            <a:r>
              <a:rPr lang="nb-NO" dirty="0" err="1"/>
              <a:t>icon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3" y="1594843"/>
            <a:ext cx="5380840" cy="1999936"/>
          </a:xfrm>
        </p:spPr>
        <p:txBody>
          <a:bodyPr>
            <a:normAutofit fontScale="92500"/>
          </a:bodyPr>
          <a:lstStyle/>
          <a:p>
            <a:r>
              <a:rPr lang="nb-NO" b="1" dirty="0"/>
              <a:t>Fridtjof Nansen (1861-1930)</a:t>
            </a:r>
          </a:p>
          <a:p>
            <a:pPr lvl="1"/>
            <a:r>
              <a:rPr lang="nb-NO" sz="1300" dirty="0"/>
              <a:t>Polar Explorer, scientist, </a:t>
            </a:r>
            <a:r>
              <a:rPr lang="nb-NO" sz="1300" dirty="0" err="1"/>
              <a:t>author</a:t>
            </a:r>
            <a:r>
              <a:rPr lang="nb-NO" sz="1300" dirty="0"/>
              <a:t>, diplomat, humanist</a:t>
            </a:r>
          </a:p>
          <a:p>
            <a:pPr lvl="1"/>
            <a:r>
              <a:rPr lang="nb-NO" sz="1300" dirty="0"/>
              <a:t>1888 – Nansen and his team </a:t>
            </a:r>
            <a:r>
              <a:rPr lang="nb-NO" sz="1300" dirty="0" err="1"/>
              <a:t>are</a:t>
            </a:r>
            <a:r>
              <a:rPr lang="nb-NO" sz="1300" dirty="0"/>
              <a:t> </a:t>
            </a:r>
            <a:r>
              <a:rPr lang="nb-NO" sz="1300" dirty="0" err="1"/>
              <a:t>the</a:t>
            </a:r>
            <a:r>
              <a:rPr lang="nb-NO" sz="1300" dirty="0"/>
              <a:t> first to cross </a:t>
            </a:r>
            <a:r>
              <a:rPr lang="nb-NO" sz="1300" dirty="0" err="1"/>
              <a:t>the</a:t>
            </a:r>
            <a:r>
              <a:rPr lang="nb-NO" sz="1300" dirty="0"/>
              <a:t> </a:t>
            </a:r>
            <a:r>
              <a:rPr lang="nb-NO" sz="1300" dirty="0" err="1"/>
              <a:t>Greenlandic</a:t>
            </a:r>
            <a:r>
              <a:rPr lang="nb-NO" sz="1300" dirty="0"/>
              <a:t> </a:t>
            </a:r>
            <a:r>
              <a:rPr lang="nb-NO" sz="1300" dirty="0" err="1"/>
              <a:t>Ice</a:t>
            </a:r>
            <a:r>
              <a:rPr lang="nb-NO" sz="1300" dirty="0"/>
              <a:t> </a:t>
            </a:r>
            <a:r>
              <a:rPr lang="nb-NO" sz="1300" dirty="0" err="1"/>
              <a:t>cap</a:t>
            </a:r>
            <a:endParaRPr lang="nb-NO" sz="1300" dirty="0"/>
          </a:p>
          <a:p>
            <a:pPr lvl="1"/>
            <a:r>
              <a:rPr lang="nb-NO" sz="1300" dirty="0"/>
              <a:t>1893-1896 – </a:t>
            </a:r>
            <a:r>
              <a:rPr lang="nb-NO" sz="1300" dirty="0" err="1"/>
              <a:t>Leading</a:t>
            </a:r>
            <a:r>
              <a:rPr lang="nb-NO" sz="1300" dirty="0"/>
              <a:t> an </a:t>
            </a:r>
            <a:r>
              <a:rPr lang="nb-NO" sz="1300" dirty="0" err="1"/>
              <a:t>expedition</a:t>
            </a:r>
            <a:r>
              <a:rPr lang="nb-NO" sz="1300" dirty="0"/>
              <a:t> </a:t>
            </a:r>
            <a:r>
              <a:rPr lang="nb-NO" sz="1300" dirty="0" err="1"/>
              <a:t>trying</a:t>
            </a:r>
            <a:r>
              <a:rPr lang="nb-NO" sz="1300" dirty="0"/>
              <a:t> to </a:t>
            </a:r>
            <a:r>
              <a:rPr lang="nb-NO" sz="1300" dirty="0" err="1"/>
              <a:t>reach</a:t>
            </a:r>
            <a:r>
              <a:rPr lang="nb-NO" sz="1300" dirty="0"/>
              <a:t> </a:t>
            </a:r>
            <a:r>
              <a:rPr lang="nb-NO" sz="1300" dirty="0" err="1"/>
              <a:t>the</a:t>
            </a:r>
            <a:r>
              <a:rPr lang="nb-NO" sz="1300" dirty="0"/>
              <a:t> North Pole</a:t>
            </a:r>
          </a:p>
          <a:p>
            <a:pPr lvl="1"/>
            <a:r>
              <a:rPr lang="nb-NO" sz="1300" dirty="0"/>
              <a:t>1922 Nobel Peace Prize (exchange of prisoners of war, starvation in the Soviet Union) </a:t>
            </a:r>
          </a:p>
          <a:p>
            <a:pPr lvl="1"/>
            <a:r>
              <a:rPr lang="nb-NO" sz="1300" dirty="0" err="1"/>
              <a:t>Very</a:t>
            </a:r>
            <a:r>
              <a:rPr lang="nb-NO" sz="1300" dirty="0"/>
              <a:t> </a:t>
            </a:r>
            <a:r>
              <a:rPr lang="nb-NO" sz="1300" dirty="0" err="1"/>
              <a:t>charismatic</a:t>
            </a:r>
            <a:r>
              <a:rPr lang="nb-NO" sz="1300" dirty="0"/>
              <a:t> and a </a:t>
            </a:r>
            <a:r>
              <a:rPr lang="nb-NO" sz="1300" dirty="0" err="1"/>
              <a:t>strong</a:t>
            </a:r>
            <a:r>
              <a:rPr lang="nb-NO" sz="1300" dirty="0"/>
              <a:t> </a:t>
            </a:r>
            <a:r>
              <a:rPr lang="nb-NO" sz="1300" dirty="0" err="1"/>
              <a:t>spokesperson</a:t>
            </a:r>
            <a:r>
              <a:rPr lang="nb-NO" sz="1300" dirty="0"/>
              <a:t> for friluftsliv</a:t>
            </a:r>
          </a:p>
          <a:p>
            <a:pPr lvl="1"/>
            <a:r>
              <a:rPr lang="nb-NO" sz="1300" dirty="0"/>
              <a:t>Promoter </a:t>
            </a:r>
            <a:r>
              <a:rPr lang="nb-NO" sz="1300" dirty="0" err="1"/>
              <a:t>of</a:t>
            </a:r>
            <a:r>
              <a:rPr lang="nb-NO" sz="1300" dirty="0"/>
              <a:t> </a:t>
            </a:r>
            <a:r>
              <a:rPr lang="nb-NO" sz="1300" dirty="0" err="1"/>
              <a:t>building</a:t>
            </a:r>
            <a:r>
              <a:rPr lang="nb-NO" sz="1300" dirty="0"/>
              <a:t> </a:t>
            </a:r>
            <a:r>
              <a:rPr lang="nb-NO" sz="1300" dirty="0" err="1"/>
              <a:t>character</a:t>
            </a:r>
            <a:r>
              <a:rPr lang="nb-NO" sz="1300" dirty="0"/>
              <a:t> </a:t>
            </a:r>
            <a:r>
              <a:rPr lang="nb-NO" sz="1300" dirty="0" err="1"/>
              <a:t>through</a:t>
            </a:r>
            <a:r>
              <a:rPr lang="nb-NO" sz="1300" dirty="0"/>
              <a:t> </a:t>
            </a:r>
            <a:r>
              <a:rPr lang="nb-NO" sz="1300" dirty="0" err="1"/>
              <a:t>the</a:t>
            </a:r>
            <a:r>
              <a:rPr lang="nb-NO" sz="1300" dirty="0"/>
              <a:t> simple </a:t>
            </a:r>
            <a:r>
              <a:rPr lang="nb-NO" sz="1300" dirty="0" err="1"/>
              <a:t>life</a:t>
            </a:r>
            <a:r>
              <a:rPr lang="nb-NO" sz="1300" dirty="0"/>
              <a:t> in nature</a:t>
            </a:r>
          </a:p>
          <a:p>
            <a:pPr lvl="1"/>
            <a:r>
              <a:rPr lang="nb-NO" sz="1300" dirty="0"/>
              <a:t>Talk to the youth 1921 (excerpt)</a:t>
            </a:r>
          </a:p>
          <a:p>
            <a:endParaRPr lang="nb-NO" sz="13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9</a:t>
            </a:fld>
            <a:endParaRPr lang="en-GB" noProof="0"/>
          </a:p>
        </p:txBody>
      </p:sp>
      <p:pic>
        <p:nvPicPr>
          <p:cNvPr id="7" name="Bild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602" y="284759"/>
            <a:ext cx="2147347" cy="3128661"/>
          </a:xfrm>
          <a:prstGeom prst="rect">
            <a:avLst/>
          </a:prstGeom>
          <a:ln>
            <a:noFill/>
          </a:ln>
        </p:spPr>
      </p:pic>
      <p:pic>
        <p:nvPicPr>
          <p:cNvPr id="8" name="Bild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915" y="3594779"/>
            <a:ext cx="1945085" cy="1113916"/>
          </a:xfrm>
          <a:prstGeom prst="rect">
            <a:avLst/>
          </a:prstGeom>
          <a:ln>
            <a:noFill/>
          </a:ln>
        </p:spPr>
      </p:pic>
      <p:pic>
        <p:nvPicPr>
          <p:cNvPr id="9" name="Bild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671" y="3633345"/>
            <a:ext cx="1599686" cy="1111829"/>
          </a:xfrm>
          <a:prstGeom prst="rect">
            <a:avLst/>
          </a:prstGeom>
          <a:ln>
            <a:noFill/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53" y="3633345"/>
            <a:ext cx="1960503" cy="1111829"/>
          </a:xfrm>
          <a:prstGeom prst="rect">
            <a:avLst/>
          </a:prstGeom>
          <a:ln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753" y="3581619"/>
            <a:ext cx="2152196" cy="114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564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Amundsen – </a:t>
            </a:r>
            <a:r>
              <a:rPr lang="nb-NO" dirty="0" err="1"/>
              <a:t>another</a:t>
            </a:r>
            <a:r>
              <a:rPr lang="nb-NO" dirty="0"/>
              <a:t> Norwegian </a:t>
            </a:r>
            <a:r>
              <a:rPr lang="nb-NO" dirty="0" err="1"/>
              <a:t>icon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357" y="1357518"/>
            <a:ext cx="6188794" cy="2055154"/>
          </a:xfrm>
        </p:spPr>
        <p:txBody>
          <a:bodyPr>
            <a:normAutofit/>
          </a:bodyPr>
          <a:lstStyle/>
          <a:p>
            <a:r>
              <a:rPr lang="nb-NO" b="1" dirty="0"/>
              <a:t>Roald Amundsen (1872-1928)</a:t>
            </a:r>
            <a:endParaRPr lang="nb-NO" dirty="0"/>
          </a:p>
          <a:p>
            <a:pPr lvl="1"/>
            <a:r>
              <a:rPr lang="nb-NO" sz="1300" dirty="0"/>
              <a:t>Polar </a:t>
            </a:r>
            <a:r>
              <a:rPr lang="nb-NO" sz="1300" dirty="0" err="1"/>
              <a:t>explorer</a:t>
            </a:r>
            <a:r>
              <a:rPr lang="nb-NO" sz="1300" dirty="0"/>
              <a:t>, </a:t>
            </a:r>
            <a:r>
              <a:rPr lang="nb-NO" sz="1300" dirty="0" err="1"/>
              <a:t>author</a:t>
            </a:r>
            <a:endParaRPr lang="nb-NO" sz="1300" dirty="0"/>
          </a:p>
          <a:p>
            <a:pPr lvl="1"/>
            <a:r>
              <a:rPr lang="nb-NO" sz="1300" dirty="0" err="1"/>
              <a:t>Inspired</a:t>
            </a:r>
            <a:r>
              <a:rPr lang="nb-NO" sz="1300" dirty="0"/>
              <a:t> by Nansen</a:t>
            </a:r>
          </a:p>
          <a:p>
            <a:pPr lvl="1"/>
            <a:r>
              <a:rPr lang="nb-NO" sz="1300" dirty="0"/>
              <a:t>1903-1906 The first to </a:t>
            </a:r>
            <a:r>
              <a:rPr lang="nb-NO" sz="1300" dirty="0" err="1"/>
              <a:t>navigate</a:t>
            </a:r>
            <a:r>
              <a:rPr lang="nb-NO" sz="1300" dirty="0"/>
              <a:t> </a:t>
            </a:r>
            <a:r>
              <a:rPr lang="nb-NO" sz="1300" dirty="0" err="1"/>
              <a:t>through</a:t>
            </a:r>
            <a:r>
              <a:rPr lang="nb-NO" sz="1300" dirty="0"/>
              <a:t>  </a:t>
            </a:r>
            <a:r>
              <a:rPr lang="nb-NO" sz="1300" dirty="0" err="1"/>
              <a:t>the</a:t>
            </a:r>
            <a:r>
              <a:rPr lang="nb-NO" sz="1300" dirty="0"/>
              <a:t> North-western </a:t>
            </a:r>
            <a:r>
              <a:rPr lang="nb-NO" sz="1300" dirty="0" err="1"/>
              <a:t>Passage</a:t>
            </a:r>
            <a:endParaRPr lang="nb-NO" sz="1300" dirty="0"/>
          </a:p>
          <a:p>
            <a:pPr lvl="1"/>
            <a:r>
              <a:rPr lang="nb-NO" sz="1300" dirty="0"/>
              <a:t>14th </a:t>
            </a:r>
            <a:r>
              <a:rPr lang="nb-NO" sz="1300" dirty="0" err="1"/>
              <a:t>dec</a:t>
            </a:r>
            <a:r>
              <a:rPr lang="nb-NO" sz="1300" dirty="0"/>
              <a:t>. 1911 – </a:t>
            </a:r>
            <a:r>
              <a:rPr lang="nb-NO" sz="1300" dirty="0" err="1"/>
              <a:t>reached</a:t>
            </a:r>
            <a:r>
              <a:rPr lang="nb-NO" sz="1300" dirty="0"/>
              <a:t> </a:t>
            </a:r>
            <a:r>
              <a:rPr lang="nb-NO" sz="1300" dirty="0" err="1"/>
              <a:t>the</a:t>
            </a:r>
            <a:r>
              <a:rPr lang="nb-NO" sz="1300" dirty="0"/>
              <a:t> South Pole in a </a:t>
            </a:r>
            <a:r>
              <a:rPr lang="nb-NO" sz="1300" dirty="0" err="1"/>
              <a:t>tight</a:t>
            </a:r>
            <a:r>
              <a:rPr lang="nb-NO" sz="1300" dirty="0"/>
              <a:t> race </a:t>
            </a:r>
            <a:r>
              <a:rPr lang="nb-NO" sz="1300" dirty="0" err="1"/>
              <a:t>with</a:t>
            </a:r>
            <a:r>
              <a:rPr lang="nb-NO" sz="1300" dirty="0"/>
              <a:t> Robert Scott</a:t>
            </a:r>
          </a:p>
          <a:p>
            <a:pPr lvl="1"/>
            <a:r>
              <a:rPr lang="nb-NO" sz="1300" dirty="0"/>
              <a:t>Became a national hero and a role model for young men in Norway</a:t>
            </a:r>
          </a:p>
          <a:p>
            <a:pPr lvl="1"/>
            <a:r>
              <a:rPr lang="nb-NO" sz="1300" dirty="0"/>
              <a:t>Died in a plane crash in the Arctic Ocean in 1928 (still a mystery what happened)</a:t>
            </a:r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10</a:t>
            </a:fld>
            <a:endParaRPr lang="en-GB" noProof="0"/>
          </a:p>
        </p:txBody>
      </p:sp>
      <p:pic>
        <p:nvPicPr>
          <p:cNvPr id="7" name="Bild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561" y="253088"/>
            <a:ext cx="2133600" cy="287428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8" name="Bild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360" y="3182385"/>
            <a:ext cx="2815860" cy="1867037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630" y="3182385"/>
            <a:ext cx="1579530" cy="19005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" b="12700"/>
          <a:stretch/>
        </p:blipFill>
        <p:spPr>
          <a:xfrm>
            <a:off x="1011219" y="3182384"/>
            <a:ext cx="3383731" cy="1859201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2788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Culturel</a:t>
            </a:r>
            <a:r>
              <a:rPr lang="nb-NO" dirty="0"/>
              <a:t> </a:t>
            </a:r>
            <a:r>
              <a:rPr lang="nb-NO" dirty="0" err="1"/>
              <a:t>identity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3" y="1342725"/>
            <a:ext cx="8030696" cy="285015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nb-NO" sz="1400" b="1" dirty="0"/>
              <a:t>So what binds Norwegians together? </a:t>
            </a:r>
            <a:r>
              <a:rPr lang="en-US" sz="1400" b="1" dirty="0"/>
              <a:t>/ </a:t>
            </a:r>
            <a:r>
              <a:rPr lang="en-US" altLang="nb-NO" sz="1400" b="1" dirty="0"/>
              <a:t>What and whom represents </a:t>
            </a:r>
            <a:r>
              <a:rPr lang="en-US" altLang="nb-NO" sz="1400" b="1" dirty="0" err="1"/>
              <a:t>norwegianess</a:t>
            </a:r>
            <a:r>
              <a:rPr lang="en-US" altLang="nb-NO" sz="1400" b="1" dirty="0"/>
              <a:t>?</a:t>
            </a:r>
          </a:p>
          <a:p>
            <a:pPr lvl="1">
              <a:lnSpc>
                <a:spcPct val="90000"/>
              </a:lnSpc>
            </a:pPr>
            <a:r>
              <a:rPr lang="en-US" altLang="nb-NO" sz="1400" dirty="0"/>
              <a:t>the great explorers;  Nansen, Amundsen etc.</a:t>
            </a:r>
          </a:p>
          <a:p>
            <a:pPr lvl="1">
              <a:lnSpc>
                <a:spcPct val="90000"/>
              </a:lnSpc>
            </a:pPr>
            <a:r>
              <a:rPr lang="en-US" altLang="nb-NO" sz="1400" dirty="0"/>
              <a:t>the great sportsmen (skiers!)</a:t>
            </a:r>
          </a:p>
          <a:p>
            <a:pPr lvl="1">
              <a:lnSpc>
                <a:spcPct val="90000"/>
              </a:lnSpc>
            </a:pPr>
            <a:r>
              <a:rPr lang="en-US" altLang="nb-NO" sz="1400" dirty="0"/>
              <a:t>the unique nature and the people living there (the mountain farmers) - independent, free, strong, ascetic, creative</a:t>
            </a:r>
          </a:p>
          <a:p>
            <a:pPr>
              <a:lnSpc>
                <a:spcPct val="90000"/>
              </a:lnSpc>
            </a:pPr>
            <a:r>
              <a:rPr lang="en-US" altLang="nb-NO" sz="1400" dirty="0" err="1"/>
              <a:t>Friluftsliv</a:t>
            </a:r>
            <a:r>
              <a:rPr lang="en-US" altLang="nb-NO" sz="1400" dirty="0"/>
              <a:t> – becomes a moral project</a:t>
            </a:r>
          </a:p>
          <a:p>
            <a:pPr>
              <a:lnSpc>
                <a:spcPct val="90000"/>
              </a:lnSpc>
            </a:pPr>
            <a:r>
              <a:rPr lang="en-US" altLang="nb-NO" sz="1400" dirty="0"/>
              <a:t>Thriving in nature and mastering a life in the outdoors is understood and celebrated as a statement of being Norwegian</a:t>
            </a:r>
          </a:p>
          <a:p>
            <a:pPr>
              <a:lnSpc>
                <a:spcPct val="90000"/>
              </a:lnSpc>
            </a:pPr>
            <a:r>
              <a:rPr lang="en-US" altLang="nb-NO" sz="1400" dirty="0"/>
              <a:t>“Norwegians are born with skis on their feet”</a:t>
            </a:r>
          </a:p>
          <a:p>
            <a:pPr>
              <a:lnSpc>
                <a:spcPct val="90000"/>
              </a:lnSpc>
            </a:pPr>
            <a:r>
              <a:rPr lang="en-US" altLang="nb-NO" sz="1400" dirty="0"/>
              <a:t>The idea of the simple life at the “hut” and the hut as a retreat is a strong Norwegian concept</a:t>
            </a:r>
          </a:p>
          <a:p>
            <a:pPr lvl="1">
              <a:lnSpc>
                <a:spcPct val="90000"/>
              </a:lnSpc>
            </a:pPr>
            <a:r>
              <a:rPr lang="en-US" altLang="nb-NO" sz="1400" dirty="0"/>
              <a:t>Inspired by hunting huts and mountain farms (</a:t>
            </a:r>
            <a:r>
              <a:rPr lang="en-US" altLang="nb-NO" sz="1400" dirty="0" err="1"/>
              <a:t>seter</a:t>
            </a:r>
            <a:r>
              <a:rPr lang="en-US" altLang="nb-NO" sz="1400" dirty="0"/>
              <a:t>)</a:t>
            </a:r>
          </a:p>
          <a:p>
            <a:pPr>
              <a:lnSpc>
                <a:spcPct val="90000"/>
              </a:lnSpc>
            </a:pPr>
            <a:r>
              <a:rPr lang="en-US" altLang="nb-NO" sz="1400" dirty="0"/>
              <a:t>Late 18</a:t>
            </a:r>
            <a:r>
              <a:rPr lang="en-US" altLang="nb-NO" sz="1400" baseline="30000" dirty="0"/>
              <a:t>th</a:t>
            </a:r>
            <a:r>
              <a:rPr lang="en-US" altLang="nb-NO" sz="1400" dirty="0"/>
              <a:t> century and early 19</a:t>
            </a:r>
            <a:r>
              <a:rPr lang="en-US" altLang="nb-NO" sz="1400" baseline="30000" dirty="0"/>
              <a:t>th</a:t>
            </a:r>
            <a:r>
              <a:rPr lang="en-US" altLang="nb-NO" sz="1400" dirty="0"/>
              <a:t> century – recreation in nature is still mostly for the upper classes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11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748521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Democratization of friluftsliv (1920s-1960s)</a:t>
            </a:r>
            <a:endParaRPr lang="nb-N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3" y="1594843"/>
            <a:ext cx="3747422" cy="2850156"/>
          </a:xfrm>
        </p:spPr>
        <p:txBody>
          <a:bodyPr>
            <a:normAutofit fontScale="77500" lnSpcReduction="20000"/>
          </a:bodyPr>
          <a:lstStyle/>
          <a:p>
            <a:r>
              <a:rPr lang="en-US" altLang="nb-NO" dirty="0">
                <a:latin typeface="Arial" charset="0"/>
                <a:cs typeface="Arial" charset="0"/>
              </a:rPr>
              <a:t>The working class gained the right to the Sunday of work and one week of vacation.</a:t>
            </a:r>
            <a:br>
              <a:rPr lang="en-US" altLang="nb-NO" dirty="0">
                <a:latin typeface="Arial" charset="0"/>
                <a:cs typeface="Arial" charset="0"/>
              </a:rPr>
            </a:br>
            <a:endParaRPr lang="en-US" altLang="nb-NO" dirty="0">
              <a:latin typeface="Arial" charset="0"/>
              <a:cs typeface="Arial" charset="0"/>
            </a:endParaRPr>
          </a:p>
          <a:p>
            <a:r>
              <a:rPr lang="en-US" altLang="nb-NO" dirty="0">
                <a:solidFill>
                  <a:srgbClr val="000000"/>
                </a:solidFill>
                <a:latin typeface="Arial" charset="0"/>
                <a:cs typeface="Arial" charset="0"/>
              </a:rPr>
              <a:t>The labor movement encouraged the working class to get out of the cities and adopt </a:t>
            </a:r>
            <a:r>
              <a:rPr lang="en-US" altLang="nb-NO" dirty="0" err="1">
                <a:solidFill>
                  <a:srgbClr val="000000"/>
                </a:solidFill>
                <a:latin typeface="Arial" charset="0"/>
                <a:cs typeface="Arial" charset="0"/>
              </a:rPr>
              <a:t>friluftsliv</a:t>
            </a:r>
            <a:r>
              <a:rPr lang="en-US" altLang="nb-NO" dirty="0">
                <a:solidFill>
                  <a:srgbClr val="000000"/>
                </a:solidFill>
                <a:latin typeface="Arial" charset="0"/>
                <a:cs typeface="Arial" charset="0"/>
              </a:rPr>
              <a:t> into their new leisure time.</a:t>
            </a:r>
            <a:br>
              <a:rPr lang="en-US" altLang="nb-NO" dirty="0">
                <a:solidFill>
                  <a:srgbClr val="000000"/>
                </a:solidFill>
                <a:latin typeface="Arial" charset="0"/>
                <a:cs typeface="Arial" charset="0"/>
              </a:rPr>
            </a:br>
            <a:endParaRPr lang="en-US" altLang="nb-NO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r>
              <a:rPr lang="en-US" altLang="nb-NO" dirty="0">
                <a:solidFill>
                  <a:srgbClr val="000000"/>
                </a:solidFill>
                <a:latin typeface="Arial" charset="0"/>
                <a:cs typeface="Arial" charset="0"/>
              </a:rPr>
              <a:t>Above the tree limit everybody is equal – even the king! </a:t>
            </a:r>
          </a:p>
          <a:p>
            <a:endParaRPr lang="en-US" altLang="nb-NO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r>
              <a:rPr lang="en-US" altLang="nb-NO" dirty="0">
                <a:solidFill>
                  <a:srgbClr val="000000"/>
                </a:solidFill>
                <a:latin typeface="Arial" charset="0"/>
                <a:cs typeface="Arial" charset="0"/>
              </a:rPr>
              <a:t>To the right  - Einar </a:t>
            </a:r>
            <a:r>
              <a:rPr lang="en-US" altLang="nb-NO" dirty="0" err="1">
                <a:solidFill>
                  <a:srgbClr val="000000"/>
                </a:solidFill>
                <a:latin typeface="Arial" charset="0"/>
                <a:cs typeface="Arial" charset="0"/>
              </a:rPr>
              <a:t>Gerhardsen</a:t>
            </a:r>
            <a:r>
              <a:rPr lang="en-US" altLang="nb-NO" dirty="0">
                <a:solidFill>
                  <a:srgbClr val="000000"/>
                </a:solidFill>
                <a:latin typeface="Arial" charset="0"/>
                <a:cs typeface="Arial" charset="0"/>
              </a:rPr>
              <a:t>. Prime minister 1945-51; 1955-65. “</a:t>
            </a:r>
            <a:r>
              <a:rPr lang="en-US" altLang="nb-NO" dirty="0" err="1">
                <a:solidFill>
                  <a:srgbClr val="000000"/>
                </a:solidFill>
                <a:latin typeface="Arial" charset="0"/>
                <a:cs typeface="Arial" charset="0"/>
              </a:rPr>
              <a:t>arctitect</a:t>
            </a:r>
            <a:r>
              <a:rPr lang="en-US" altLang="nb-NO" dirty="0">
                <a:solidFill>
                  <a:srgbClr val="000000"/>
                </a:solidFill>
                <a:latin typeface="Arial" charset="0"/>
                <a:cs typeface="Arial" charset="0"/>
              </a:rPr>
              <a:t> of the Norwegian welfare state” and a strong spokesperson for </a:t>
            </a:r>
            <a:r>
              <a:rPr lang="en-US" altLang="nb-NO" dirty="0" err="1">
                <a:solidFill>
                  <a:srgbClr val="000000"/>
                </a:solidFill>
                <a:latin typeface="Arial" charset="0"/>
                <a:cs typeface="Arial" charset="0"/>
              </a:rPr>
              <a:t>friluftsliv</a:t>
            </a:r>
            <a:r>
              <a:rPr lang="en-US" altLang="nb-NO" dirty="0">
                <a:solidFill>
                  <a:srgbClr val="000000"/>
                </a:solidFill>
                <a:latin typeface="Arial" charset="0"/>
                <a:cs typeface="Arial" charset="0"/>
              </a:rPr>
              <a:t>.</a:t>
            </a:r>
          </a:p>
          <a:p>
            <a:endParaRPr lang="en-US" altLang="nb-NO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r>
              <a:rPr lang="en-US" altLang="nb-NO" dirty="0">
                <a:solidFill>
                  <a:srgbClr val="000000"/>
                </a:solidFill>
                <a:latin typeface="Arial" charset="0"/>
                <a:cs typeface="Arial" charset="0"/>
              </a:rPr>
              <a:t>The right to roam was written into law in 1957 with a strong involvement from the labor movement.</a:t>
            </a:r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12</a:t>
            </a:fld>
            <a:endParaRPr lang="en-GB" noProof="0"/>
          </a:p>
        </p:txBody>
      </p:sp>
      <p:pic>
        <p:nvPicPr>
          <p:cNvPr id="8" name="Picture 2" descr="gerhardsen &amp;c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6" t="30466" r="22981" b="37791"/>
          <a:stretch/>
        </p:blipFill>
        <p:spPr bwMode="auto">
          <a:xfrm>
            <a:off x="4451162" y="1594843"/>
            <a:ext cx="4464496" cy="25922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5938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Friluftsliv as </a:t>
            </a:r>
            <a:r>
              <a:rPr lang="nb-NO" dirty="0" err="1"/>
              <a:t>counter</a:t>
            </a:r>
            <a:r>
              <a:rPr lang="nb-NO" dirty="0"/>
              <a:t> </a:t>
            </a:r>
            <a:r>
              <a:rPr lang="nb-NO" dirty="0" err="1"/>
              <a:t>culture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27" y="1594843"/>
            <a:ext cx="4152271" cy="2850156"/>
          </a:xfrm>
        </p:spPr>
        <p:txBody>
          <a:bodyPr>
            <a:normAutofit/>
          </a:bodyPr>
          <a:lstStyle/>
          <a:p>
            <a:r>
              <a:rPr lang="en-US" altLang="nb-NO" b="1" dirty="0" err="1"/>
              <a:t>Friluftsliv</a:t>
            </a:r>
            <a:r>
              <a:rPr lang="en-US" altLang="nb-NO" b="1" dirty="0"/>
              <a:t> and environmentalism 1970’s</a:t>
            </a:r>
          </a:p>
          <a:p>
            <a:pPr lvl="1"/>
            <a:r>
              <a:rPr lang="en-US" altLang="nb-NO" sz="1400" dirty="0"/>
              <a:t>Arne </a:t>
            </a:r>
            <a:r>
              <a:rPr lang="en-US" altLang="nb-NO" sz="1400" dirty="0" err="1"/>
              <a:t>Næss</a:t>
            </a:r>
            <a:r>
              <a:rPr lang="en-US" altLang="nb-NO" sz="1400" dirty="0"/>
              <a:t>, Peter Wessel </a:t>
            </a:r>
            <a:r>
              <a:rPr lang="en-US" altLang="nb-NO" sz="1400" dirty="0" err="1"/>
              <a:t>Zapffe</a:t>
            </a:r>
            <a:r>
              <a:rPr lang="en-US" altLang="nb-NO" sz="1400" dirty="0"/>
              <a:t>, </a:t>
            </a:r>
            <a:r>
              <a:rPr lang="da-DK" sz="1400" dirty="0"/>
              <a:t>Sigmund Setreng Kvaløy, Nils </a:t>
            </a:r>
            <a:r>
              <a:rPr lang="da-DK" sz="1400" dirty="0" err="1"/>
              <a:t>Faarlund</a:t>
            </a:r>
            <a:endParaRPr lang="da-DK" sz="1400" dirty="0"/>
          </a:p>
          <a:p>
            <a:pPr lvl="1"/>
            <a:r>
              <a:rPr lang="en-US" altLang="nb-NO" sz="1400" dirty="0"/>
              <a:t>Alternative to consumer society</a:t>
            </a:r>
          </a:p>
          <a:p>
            <a:pPr lvl="1"/>
            <a:r>
              <a:rPr lang="en-US" altLang="nb-NO" sz="1400" dirty="0"/>
              <a:t>Arne </a:t>
            </a:r>
            <a:r>
              <a:rPr lang="en-US" altLang="nb-NO" sz="1400" dirty="0" err="1"/>
              <a:t>Næss</a:t>
            </a:r>
            <a:r>
              <a:rPr lang="en-US" altLang="nb-NO" sz="1400" dirty="0"/>
              <a:t>: Deep Ecology, </a:t>
            </a:r>
            <a:r>
              <a:rPr lang="en-US" altLang="nb-NO" sz="1400" dirty="0" err="1"/>
              <a:t>ecophilosophy</a:t>
            </a:r>
            <a:endParaRPr lang="en-US" altLang="nb-NO" sz="1400" dirty="0"/>
          </a:p>
          <a:p>
            <a:pPr lvl="1"/>
            <a:r>
              <a:rPr lang="en-US" altLang="nb-NO" sz="1400" dirty="0" err="1"/>
              <a:t>Friluftsliv</a:t>
            </a:r>
            <a:r>
              <a:rPr lang="en-US" altLang="nb-NO" sz="1400" dirty="0"/>
              <a:t>: </a:t>
            </a:r>
          </a:p>
          <a:p>
            <a:pPr lvl="2"/>
            <a:r>
              <a:rPr lang="en-US" altLang="nb-NO" sz="1400" dirty="0"/>
              <a:t>The rich life with simple means</a:t>
            </a:r>
          </a:p>
          <a:p>
            <a:pPr lvl="2"/>
            <a:r>
              <a:rPr lang="en-US" altLang="nb-NO" sz="1400" dirty="0"/>
              <a:t>Rich in time poor in things</a:t>
            </a:r>
          </a:p>
          <a:p>
            <a:pPr lvl="2"/>
            <a:r>
              <a:rPr lang="en-US" altLang="nb-NO" sz="1400" dirty="0"/>
              <a:t>A way home</a:t>
            </a:r>
          </a:p>
          <a:p>
            <a:pPr lvl="2"/>
            <a:r>
              <a:rPr lang="en-US" altLang="nb-NO" sz="1400" dirty="0"/>
              <a:t>With nature/into nature vs. against nature</a:t>
            </a:r>
          </a:p>
          <a:p>
            <a:pPr lvl="1"/>
            <a:r>
              <a:rPr lang="da-DK" sz="1400" dirty="0"/>
              <a:t>Mardøla-aksjonen 1970</a:t>
            </a:r>
            <a:r>
              <a:rPr lang="en-US" altLang="nb-NO" sz="1400" dirty="0"/>
              <a:t>	                   </a:t>
            </a:r>
          </a:p>
          <a:p>
            <a:endParaRPr lang="nb-NO" sz="1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13</a:t>
            </a:fld>
            <a:endParaRPr lang="en-GB" noProof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102" y="428161"/>
            <a:ext cx="1862625" cy="1395170"/>
          </a:xfrm>
          <a:prstGeom prst="rect">
            <a:avLst/>
          </a:prstGeom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07" b="29497"/>
          <a:stretch/>
        </p:blipFill>
        <p:spPr>
          <a:xfrm>
            <a:off x="5045102" y="1913403"/>
            <a:ext cx="1868882" cy="1219714"/>
          </a:xfrm>
          <a:prstGeom prst="rect">
            <a:avLst/>
          </a:prstGeom>
          <a:ln>
            <a:noFill/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246" y="428161"/>
            <a:ext cx="1860227" cy="1395170"/>
          </a:xfrm>
          <a:prstGeom prst="rect">
            <a:avLst/>
          </a:prstGeom>
          <a:ln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750" y="1895556"/>
            <a:ext cx="1859723" cy="1237561"/>
          </a:xfrm>
          <a:prstGeom prst="rect">
            <a:avLst/>
          </a:prstGeom>
        </p:spPr>
      </p:pic>
      <p:pic>
        <p:nvPicPr>
          <p:cNvPr id="5" name="Billede 4">
            <a:extLst>
              <a:ext uri="{FF2B5EF4-FFF2-40B4-BE49-F238E27FC236}">
                <a16:creationId xmlns:a16="http://schemas.microsoft.com/office/drawing/2014/main" id="{F9482BBA-9F29-4D1F-B864-36DA6E3D47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5102" y="3156404"/>
            <a:ext cx="1256461" cy="1886366"/>
          </a:xfrm>
          <a:prstGeom prst="rect">
            <a:avLst/>
          </a:prstGeom>
        </p:spPr>
      </p:pic>
      <p:pic>
        <p:nvPicPr>
          <p:cNvPr id="13" name="Billede 12">
            <a:extLst>
              <a:ext uri="{FF2B5EF4-FFF2-40B4-BE49-F238E27FC236}">
                <a16:creationId xmlns:a16="http://schemas.microsoft.com/office/drawing/2014/main" id="{3A1C3932-C7A2-421F-B516-63C14912906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278"/>
          <a:stretch/>
        </p:blipFill>
        <p:spPr>
          <a:xfrm>
            <a:off x="6358270" y="3320170"/>
            <a:ext cx="2729023" cy="1613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154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nb-N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Friluftsliv</a:t>
            </a:r>
            <a:r>
              <a:rPr lang="en-US" altLang="nb-N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understood as a cultural phenomenon</a:t>
            </a:r>
            <a:endParaRPr lang="nb-N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nb-NO" dirty="0" err="1"/>
              <a:t>Friluftsliv</a:t>
            </a:r>
            <a:r>
              <a:rPr lang="en-US" altLang="nb-NO" dirty="0"/>
              <a:t> is a cultural construct and helped the Norwegians to create a strong national identity</a:t>
            </a:r>
          </a:p>
          <a:p>
            <a:endParaRPr lang="en-US" altLang="nb-NO" dirty="0"/>
          </a:p>
          <a:p>
            <a:r>
              <a:rPr lang="en-US" altLang="nb-NO" dirty="0" err="1"/>
              <a:t>Culturel</a:t>
            </a:r>
            <a:r>
              <a:rPr lang="en-US" altLang="nb-NO" dirty="0"/>
              <a:t> projects</a:t>
            </a:r>
          </a:p>
          <a:p>
            <a:pPr lvl="1"/>
            <a:r>
              <a:rPr lang="en-US" altLang="nb-NO" dirty="0"/>
              <a:t>18</a:t>
            </a:r>
            <a:r>
              <a:rPr lang="en-US" altLang="nb-NO" baseline="30000" dirty="0"/>
              <a:t>th</a:t>
            </a:r>
            <a:r>
              <a:rPr lang="en-US" altLang="nb-NO" dirty="0"/>
              <a:t> century: Building a nation and </a:t>
            </a:r>
            <a:r>
              <a:rPr lang="en-US" altLang="nb-NO" dirty="0" err="1"/>
              <a:t>norwegianess</a:t>
            </a:r>
            <a:endParaRPr lang="en-US" altLang="nb-NO" dirty="0"/>
          </a:p>
          <a:p>
            <a:pPr lvl="1"/>
            <a:r>
              <a:rPr lang="en-US" altLang="nb-NO" dirty="0"/>
              <a:t>1920s-1960s: Strengthen the labor movement, </a:t>
            </a:r>
            <a:r>
              <a:rPr lang="en-US" altLang="nb-NO" dirty="0" err="1"/>
              <a:t>walfare</a:t>
            </a:r>
            <a:r>
              <a:rPr lang="en-US" altLang="nb-NO" dirty="0"/>
              <a:t> state, strengthen democracy, the right to roam</a:t>
            </a:r>
          </a:p>
          <a:p>
            <a:pPr lvl="1"/>
            <a:r>
              <a:rPr lang="en-US" altLang="nb-NO" dirty="0"/>
              <a:t>1970s - ??: Environmentalism</a:t>
            </a:r>
          </a:p>
          <a:p>
            <a:pPr lvl="1"/>
            <a:r>
              <a:rPr lang="en-US" altLang="nb-NO" dirty="0"/>
              <a:t>Today and beyond?? (physical/mental health, status, (green) lifestyle, individualism, personal, counter culture)</a:t>
            </a:r>
          </a:p>
          <a:p>
            <a:pPr>
              <a:buFontTx/>
              <a:buNone/>
            </a:pPr>
            <a:endParaRPr lang="en-US" altLang="nb-NO" dirty="0"/>
          </a:p>
          <a:p>
            <a:r>
              <a:rPr lang="en-US" altLang="nb-NO" dirty="0"/>
              <a:t>The interpretation and the meaning of </a:t>
            </a:r>
            <a:r>
              <a:rPr lang="en-US" altLang="nb-NO" dirty="0" err="1"/>
              <a:t>friluftsliv</a:t>
            </a:r>
            <a:r>
              <a:rPr lang="en-US" altLang="nb-NO" dirty="0"/>
              <a:t> will differ between individuals, groups, classes and cultures (ex. rural/urban)</a:t>
            </a:r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14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95384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Friluftsliv in </a:t>
            </a:r>
            <a:r>
              <a:rPr lang="nb-NO" dirty="0" err="1"/>
              <a:t>the</a:t>
            </a:r>
            <a:r>
              <a:rPr lang="nb-NO" dirty="0"/>
              <a:t> Norwegian </a:t>
            </a:r>
            <a:r>
              <a:rPr lang="nb-NO" dirty="0" err="1"/>
              <a:t>educational</a:t>
            </a:r>
            <a:r>
              <a:rPr lang="nb-NO" dirty="0"/>
              <a:t>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nb-NO" sz="1200" b="1" dirty="0" err="1"/>
              <a:t>Background</a:t>
            </a:r>
            <a:endParaRPr lang="nb-NO" sz="1200" b="1" dirty="0"/>
          </a:p>
          <a:p>
            <a:r>
              <a:rPr lang="nb-NO" sz="1200" dirty="0" err="1"/>
              <a:t>Before</a:t>
            </a:r>
            <a:r>
              <a:rPr lang="nb-NO" sz="1200" dirty="0"/>
              <a:t> 1967 – </a:t>
            </a:r>
            <a:r>
              <a:rPr lang="nb-NO" sz="1200" dirty="0" err="1"/>
              <a:t>mainly</a:t>
            </a:r>
            <a:r>
              <a:rPr lang="nb-NO" sz="1200" dirty="0"/>
              <a:t> </a:t>
            </a:r>
            <a:r>
              <a:rPr lang="nb-NO" sz="1200" dirty="0" err="1"/>
              <a:t>socialization</a:t>
            </a:r>
            <a:r>
              <a:rPr lang="nb-NO" sz="1200" dirty="0"/>
              <a:t> to friluftsliv </a:t>
            </a:r>
            <a:r>
              <a:rPr lang="nb-NO" sz="1200" dirty="0" err="1"/>
              <a:t>within</a:t>
            </a:r>
            <a:r>
              <a:rPr lang="nb-NO" sz="1200" dirty="0"/>
              <a:t> </a:t>
            </a:r>
            <a:r>
              <a:rPr lang="nb-NO" sz="1200" dirty="0" err="1"/>
              <a:t>the</a:t>
            </a:r>
            <a:r>
              <a:rPr lang="nb-NO" sz="1200" dirty="0"/>
              <a:t> </a:t>
            </a:r>
            <a:r>
              <a:rPr lang="nb-NO" sz="1200" dirty="0" err="1"/>
              <a:t>family</a:t>
            </a:r>
            <a:r>
              <a:rPr lang="nb-NO" sz="1200" dirty="0"/>
              <a:t>/</a:t>
            </a:r>
            <a:r>
              <a:rPr lang="nb-NO" sz="1200" dirty="0" err="1"/>
              <a:t>community</a:t>
            </a:r>
            <a:endParaRPr lang="nb-NO" sz="1200" dirty="0"/>
          </a:p>
          <a:p>
            <a:r>
              <a:rPr lang="nb-NO" sz="1200" dirty="0"/>
              <a:t>1967 Ulykkkespåsken – 16 dead in a severe snow storm during easter – poorly prepared for rough weather</a:t>
            </a:r>
          </a:p>
          <a:p>
            <a:r>
              <a:rPr lang="nb-NO" sz="1200" dirty="0"/>
              <a:t>National dicussion about norwegians being poorly prepared for winter conditions</a:t>
            </a:r>
          </a:p>
          <a:p>
            <a:pPr marL="0" indent="0">
              <a:buNone/>
            </a:pPr>
            <a:endParaRPr lang="nb-NO" sz="1200" dirty="0"/>
          </a:p>
          <a:p>
            <a:pPr marL="0" indent="0">
              <a:buNone/>
            </a:pPr>
            <a:r>
              <a:rPr lang="nb-NO" sz="1200" b="1" dirty="0"/>
              <a:t>In </a:t>
            </a:r>
            <a:r>
              <a:rPr lang="nb-NO" sz="1200" b="1" dirty="0" err="1"/>
              <a:t>academia</a:t>
            </a:r>
            <a:endParaRPr lang="nb-NO" sz="1200" b="1" dirty="0"/>
          </a:p>
          <a:p>
            <a:r>
              <a:rPr lang="nb-NO" sz="1200" dirty="0"/>
              <a:t>1967 Norges </a:t>
            </a:r>
            <a:r>
              <a:rPr lang="nb-NO" sz="1200" dirty="0" err="1"/>
              <a:t>Høgfjellskole</a:t>
            </a:r>
            <a:r>
              <a:rPr lang="nb-NO" sz="1200" dirty="0"/>
              <a:t> </a:t>
            </a:r>
            <a:r>
              <a:rPr lang="nb-NO" sz="1200" dirty="0" err="1"/>
              <a:t>established</a:t>
            </a:r>
            <a:r>
              <a:rPr lang="nb-NO" sz="1200" dirty="0"/>
              <a:t> (Norwegian </a:t>
            </a:r>
            <a:r>
              <a:rPr lang="nb-NO" sz="1200" dirty="0" err="1"/>
              <a:t>high</a:t>
            </a:r>
            <a:r>
              <a:rPr lang="nb-NO" sz="1200" dirty="0"/>
              <a:t> </a:t>
            </a:r>
            <a:r>
              <a:rPr lang="nb-NO" sz="1200" dirty="0" err="1"/>
              <a:t>mountain</a:t>
            </a:r>
            <a:r>
              <a:rPr lang="nb-NO" sz="1200" dirty="0"/>
              <a:t> </a:t>
            </a:r>
            <a:r>
              <a:rPr lang="nb-NO" sz="1200" dirty="0" err="1"/>
              <a:t>academy</a:t>
            </a:r>
            <a:r>
              <a:rPr lang="nb-NO" sz="1200" dirty="0"/>
              <a:t>)</a:t>
            </a:r>
          </a:p>
          <a:p>
            <a:r>
              <a:rPr lang="nb-NO" sz="1200" dirty="0"/>
              <a:t>1972 Friluftsliv as a academic study at Norges Idrettshøgskole (Norwegian University of Physical Education)</a:t>
            </a:r>
          </a:p>
          <a:p>
            <a:r>
              <a:rPr lang="nb-NO" sz="1200" dirty="0"/>
              <a:t>1982 Friluftsliv as a </a:t>
            </a:r>
            <a:r>
              <a:rPr lang="nb-NO" sz="1200" dirty="0" err="1"/>
              <a:t>academic</a:t>
            </a:r>
            <a:r>
              <a:rPr lang="nb-NO" sz="1200" dirty="0"/>
              <a:t> </a:t>
            </a:r>
            <a:r>
              <a:rPr lang="nb-NO" sz="1200" dirty="0" err="1"/>
              <a:t>study</a:t>
            </a:r>
            <a:r>
              <a:rPr lang="nb-NO" sz="1200" dirty="0"/>
              <a:t> in Bø</a:t>
            </a:r>
          </a:p>
          <a:p>
            <a:pPr marL="244475" lvl="1" indent="0">
              <a:buNone/>
            </a:pPr>
            <a:r>
              <a:rPr lang="nb-NO" sz="1200" dirty="0"/>
              <a:t>	- The </a:t>
            </a:r>
            <a:r>
              <a:rPr lang="nb-NO" sz="1200" dirty="0" err="1"/>
              <a:t>largest</a:t>
            </a:r>
            <a:r>
              <a:rPr lang="nb-NO" sz="1200" dirty="0"/>
              <a:t> friluftslivs </a:t>
            </a:r>
            <a:r>
              <a:rPr lang="nb-NO" sz="1200" dirty="0" err="1"/>
              <a:t>study</a:t>
            </a:r>
            <a:r>
              <a:rPr lang="nb-NO" sz="1200" dirty="0"/>
              <a:t> in Norway </a:t>
            </a:r>
            <a:r>
              <a:rPr lang="nb-NO" sz="1200" dirty="0" err="1"/>
              <a:t>today</a:t>
            </a:r>
            <a:r>
              <a:rPr lang="nb-NO" sz="1200" dirty="0"/>
              <a:t> </a:t>
            </a:r>
            <a:r>
              <a:rPr lang="nb-NO" sz="1200" dirty="0" err="1"/>
              <a:t>with</a:t>
            </a:r>
            <a:r>
              <a:rPr lang="nb-NO" sz="1200" dirty="0"/>
              <a:t> ca. 120 students (1st </a:t>
            </a:r>
            <a:r>
              <a:rPr lang="nb-NO" sz="1200" dirty="0" err="1"/>
              <a:t>year</a:t>
            </a:r>
            <a:r>
              <a:rPr lang="nb-NO" sz="1200" dirty="0"/>
              <a:t>, 2nd </a:t>
            </a:r>
            <a:r>
              <a:rPr lang="nb-NO" sz="1200" dirty="0" err="1"/>
              <a:t>year</a:t>
            </a:r>
            <a:r>
              <a:rPr lang="nb-NO" sz="1200" dirty="0"/>
              <a:t> &amp; 3rd </a:t>
            </a:r>
            <a:r>
              <a:rPr lang="nb-NO" sz="1200" dirty="0" err="1"/>
              <a:t>year</a:t>
            </a:r>
            <a:r>
              <a:rPr lang="nb-NO" sz="1200" dirty="0"/>
              <a:t> students </a:t>
            </a:r>
            <a:r>
              <a:rPr lang="nb-NO" sz="1200" dirty="0" err="1"/>
              <a:t>combined</a:t>
            </a:r>
            <a:r>
              <a:rPr lang="nb-NO" sz="1200" dirty="0"/>
              <a:t>)</a:t>
            </a:r>
          </a:p>
          <a:p>
            <a:r>
              <a:rPr lang="nb-NO" sz="1200" dirty="0" err="1"/>
              <a:t>Today</a:t>
            </a:r>
            <a:r>
              <a:rPr lang="nb-NO" sz="1200" dirty="0"/>
              <a:t> – more </a:t>
            </a:r>
            <a:r>
              <a:rPr lang="nb-NO" sz="1200" dirty="0" err="1"/>
              <a:t>then</a:t>
            </a:r>
            <a:r>
              <a:rPr lang="nb-NO" sz="1200" dirty="0"/>
              <a:t> 20 friluftsliv or friluftsliv-</a:t>
            </a:r>
            <a:r>
              <a:rPr lang="nb-NO" sz="1200" dirty="0" err="1"/>
              <a:t>related</a:t>
            </a:r>
            <a:r>
              <a:rPr lang="nb-NO" sz="1200" dirty="0"/>
              <a:t> studies in Norway</a:t>
            </a:r>
          </a:p>
          <a:p>
            <a:endParaRPr lang="nb-NO" sz="1200" dirty="0"/>
          </a:p>
          <a:p>
            <a:pPr marL="0" indent="0">
              <a:buNone/>
            </a:pPr>
            <a:r>
              <a:rPr lang="nb-NO" sz="1200" b="1" dirty="0" err="1"/>
              <a:t>Outside</a:t>
            </a:r>
            <a:r>
              <a:rPr lang="nb-NO" sz="1200" b="1" dirty="0"/>
              <a:t> </a:t>
            </a:r>
            <a:r>
              <a:rPr lang="nb-NO" sz="1200" b="1" dirty="0" err="1"/>
              <a:t>academia</a:t>
            </a:r>
            <a:endParaRPr lang="nb-NO" sz="1200" b="1" dirty="0"/>
          </a:p>
          <a:p>
            <a:r>
              <a:rPr lang="nb-NO" sz="1200" dirty="0"/>
              <a:t>Ca. 100 </a:t>
            </a:r>
            <a:r>
              <a:rPr lang="nb-NO" sz="1200" dirty="0" err="1"/>
              <a:t>boarding</a:t>
            </a:r>
            <a:r>
              <a:rPr lang="nb-NO" sz="1200" dirty="0"/>
              <a:t> </a:t>
            </a:r>
            <a:r>
              <a:rPr lang="nb-NO" sz="1200" dirty="0" err="1"/>
              <a:t>schools</a:t>
            </a:r>
            <a:r>
              <a:rPr lang="nb-NO" sz="1200" dirty="0"/>
              <a:t> (Folkehøgskoler) in Norway. Most </a:t>
            </a:r>
            <a:r>
              <a:rPr lang="nb-NO" sz="1200" dirty="0" err="1"/>
              <a:t>of</a:t>
            </a:r>
            <a:r>
              <a:rPr lang="nb-NO" sz="1200" dirty="0"/>
              <a:t> </a:t>
            </a:r>
            <a:r>
              <a:rPr lang="nb-NO" sz="1200" dirty="0" err="1"/>
              <a:t>them</a:t>
            </a:r>
            <a:r>
              <a:rPr lang="nb-NO" sz="1200" dirty="0"/>
              <a:t> offer </a:t>
            </a:r>
            <a:r>
              <a:rPr lang="nb-NO" sz="1200" dirty="0" err="1"/>
              <a:t>classes</a:t>
            </a:r>
            <a:r>
              <a:rPr lang="nb-NO" sz="1200" dirty="0"/>
              <a:t> </a:t>
            </a:r>
            <a:r>
              <a:rPr lang="nb-NO" sz="1200" dirty="0" err="1"/>
              <a:t>with</a:t>
            </a:r>
            <a:r>
              <a:rPr lang="nb-NO" sz="1200" dirty="0"/>
              <a:t> a </a:t>
            </a:r>
            <a:r>
              <a:rPr lang="nb-NO" sz="1200" dirty="0" err="1"/>
              <a:t>strong</a:t>
            </a:r>
            <a:r>
              <a:rPr lang="nb-NO" sz="1200" dirty="0"/>
              <a:t> </a:t>
            </a:r>
            <a:r>
              <a:rPr lang="nb-NO" sz="1200" dirty="0" err="1"/>
              <a:t>focus</a:t>
            </a:r>
            <a:r>
              <a:rPr lang="nb-NO" sz="1200" dirty="0"/>
              <a:t> </a:t>
            </a:r>
            <a:r>
              <a:rPr lang="nb-NO" sz="1200" dirty="0" err="1"/>
              <a:t>on</a:t>
            </a:r>
            <a:r>
              <a:rPr lang="nb-NO" sz="1200" dirty="0"/>
              <a:t> friluftsliv</a:t>
            </a:r>
          </a:p>
          <a:p>
            <a:r>
              <a:rPr lang="nb-NO" sz="1200" dirty="0" err="1"/>
              <a:t>Many</a:t>
            </a:r>
            <a:r>
              <a:rPr lang="nb-NO" sz="1200" dirty="0"/>
              <a:t> nature kindergardens</a:t>
            </a:r>
          </a:p>
          <a:p>
            <a:r>
              <a:rPr lang="nb-NO" sz="1200" dirty="0"/>
              <a:t>At all elementary school levels and in high school (written into the school law)</a:t>
            </a:r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15</a:t>
            </a:fld>
            <a:endParaRPr lang="en-GB" noProof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855" y="281914"/>
            <a:ext cx="2124879" cy="141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021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nb-N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Friluftsliv</a:t>
            </a:r>
            <a:r>
              <a:rPr lang="en-US" altLang="nb-N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a path to a higher quality of life </a:t>
            </a:r>
            <a:endParaRPr lang="nb-N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3" y="1594843"/>
            <a:ext cx="4752564" cy="2850156"/>
          </a:xfrm>
        </p:spPr>
        <p:txBody>
          <a:bodyPr>
            <a:normAutofit fontScale="85000" lnSpcReduction="20000"/>
          </a:bodyPr>
          <a:lstStyle/>
          <a:p>
            <a:r>
              <a:rPr lang="en-US" altLang="nb-NO" sz="1500" i="1" dirty="0" err="1"/>
              <a:t>Friluftsliv</a:t>
            </a:r>
            <a:r>
              <a:rPr lang="en-US" altLang="nb-NO" sz="1500" i="1" dirty="0"/>
              <a:t> </a:t>
            </a:r>
            <a:r>
              <a:rPr lang="en-US" altLang="nb-NO" sz="1500" dirty="0"/>
              <a:t>is staying and physical activity in open air in leisure time with the purpose of change of surroundings/environment and experiencing nature.</a:t>
            </a:r>
          </a:p>
          <a:p>
            <a:pPr marL="0" indent="0">
              <a:buNone/>
            </a:pPr>
            <a:r>
              <a:rPr lang="en-US" altLang="nb-NO" sz="1500" dirty="0"/>
              <a:t>                                                     (Norwegian Ministry of Environment)</a:t>
            </a:r>
          </a:p>
          <a:p>
            <a:endParaRPr lang="en-US" altLang="nb-NO" sz="1500" dirty="0"/>
          </a:p>
          <a:p>
            <a:r>
              <a:rPr lang="en-US" altLang="nb-NO" sz="1500" b="1" dirty="0"/>
              <a:t>Key themes:</a:t>
            </a:r>
          </a:p>
          <a:p>
            <a:pPr lvl="1"/>
            <a:r>
              <a:rPr lang="en-US" altLang="nb-NO" sz="1500" dirty="0"/>
              <a:t>Physical, use of the body</a:t>
            </a:r>
          </a:p>
          <a:p>
            <a:pPr lvl="1"/>
            <a:r>
              <a:rPr lang="en-US" altLang="nb-NO" sz="1500" dirty="0"/>
              <a:t>Change/leisure</a:t>
            </a:r>
          </a:p>
          <a:p>
            <a:pPr lvl="1"/>
            <a:r>
              <a:rPr lang="en-US" altLang="nb-NO" sz="1500" dirty="0"/>
              <a:t>Contemplation</a:t>
            </a:r>
          </a:p>
          <a:p>
            <a:pPr lvl="1"/>
            <a:r>
              <a:rPr lang="en-US" altLang="nb-NO" sz="1500" dirty="0"/>
              <a:t>Nature experience           	                   </a:t>
            </a:r>
          </a:p>
          <a:p>
            <a:pPr lvl="1">
              <a:buFontTx/>
              <a:buChar char="-"/>
            </a:pPr>
            <a:endParaRPr lang="en-US" altLang="nb-NO" sz="1500" dirty="0"/>
          </a:p>
          <a:p>
            <a:r>
              <a:rPr lang="en-US" altLang="nb-NO" sz="1500" b="1" dirty="0"/>
              <a:t>Alternative definitions of </a:t>
            </a:r>
            <a:r>
              <a:rPr lang="en-US" altLang="nb-NO" sz="1500" b="1" dirty="0" err="1"/>
              <a:t>Friluftsliv</a:t>
            </a:r>
            <a:r>
              <a:rPr lang="en-US" altLang="nb-NO" sz="1500" b="1" dirty="0"/>
              <a:t> </a:t>
            </a:r>
          </a:p>
          <a:p>
            <a:pPr lvl="1"/>
            <a:r>
              <a:rPr lang="en-US" altLang="nb-NO" sz="1500" i="1" dirty="0" err="1"/>
              <a:t>Friluftsliv</a:t>
            </a:r>
            <a:r>
              <a:rPr lang="en-US" altLang="nb-NO" sz="1500" i="1" dirty="0"/>
              <a:t> </a:t>
            </a:r>
            <a:r>
              <a:rPr lang="en-US" altLang="nb-NO" sz="1500" dirty="0"/>
              <a:t>is meetings between human and nature, and meetings between people in nature…</a:t>
            </a:r>
          </a:p>
          <a:p>
            <a:pPr lvl="1"/>
            <a:r>
              <a:rPr lang="en-US" altLang="nb-NO" sz="1500" i="1" dirty="0" err="1">
                <a:solidFill>
                  <a:srgbClr val="000000"/>
                </a:solidFill>
              </a:rPr>
              <a:t>Friluftsliv</a:t>
            </a:r>
            <a:r>
              <a:rPr lang="en-US" altLang="nb-NO" sz="1500" i="1" dirty="0">
                <a:solidFill>
                  <a:srgbClr val="000000"/>
                </a:solidFill>
              </a:rPr>
              <a:t> </a:t>
            </a:r>
            <a:r>
              <a:rPr lang="en-US" altLang="nb-NO" sz="1500" dirty="0">
                <a:solidFill>
                  <a:srgbClr val="000000"/>
                </a:solidFill>
              </a:rPr>
              <a:t>is the simple life in nature…</a:t>
            </a:r>
            <a:endParaRPr lang="en-US" altLang="nb-NO" sz="1500" dirty="0"/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16</a:t>
            </a:fld>
            <a:endParaRPr lang="en-GB" noProof="0"/>
          </a:p>
        </p:txBody>
      </p:sp>
      <p:pic>
        <p:nvPicPr>
          <p:cNvPr id="4" name="Billede 3">
            <a:extLst>
              <a:ext uri="{FF2B5EF4-FFF2-40B4-BE49-F238E27FC236}">
                <a16:creationId xmlns:a16="http://schemas.microsoft.com/office/drawing/2014/main" id="{A9DBB269-F6EE-41D4-A611-8DABCCC1BD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8279" y="1285411"/>
            <a:ext cx="2286198" cy="3304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5477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6103" y="428161"/>
            <a:ext cx="7961846" cy="857250"/>
          </a:xfrm>
        </p:spPr>
        <p:txBody>
          <a:bodyPr>
            <a:normAutofit/>
          </a:bodyPr>
          <a:lstStyle/>
          <a:p>
            <a:br>
              <a:rPr lang="en-US" altLang="nb-NO" dirty="0"/>
            </a:br>
            <a:r>
              <a:rPr lang="en-US" altLang="nb-NO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Aims and Goals in todays </a:t>
            </a:r>
            <a:r>
              <a:rPr lang="en-US" altLang="nb-N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friluftsliv</a:t>
            </a:r>
            <a:r>
              <a:rPr lang="en-US" altLang="nb-N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policy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3" y="1594843"/>
            <a:ext cx="5778646" cy="2850156"/>
          </a:xfrm>
        </p:spPr>
        <p:txBody>
          <a:bodyPr>
            <a:normAutofit lnSpcReduction="10000"/>
          </a:bodyPr>
          <a:lstStyle/>
          <a:p>
            <a:r>
              <a:rPr lang="en-US" altLang="nb-NO" dirty="0"/>
              <a:t>Right of access/Right to roam (law of 1957)</a:t>
            </a:r>
          </a:p>
          <a:p>
            <a:r>
              <a:rPr lang="en-US" altLang="nb-NO" dirty="0"/>
              <a:t>Ancient right to roam - </a:t>
            </a:r>
            <a:r>
              <a:rPr lang="en-US" altLang="nb-NO" dirty="0" err="1"/>
              <a:t>Gulatingloven</a:t>
            </a:r>
            <a:r>
              <a:rPr lang="en-US" altLang="nb-NO" dirty="0"/>
              <a:t> of 1200 (probably older but not written down)</a:t>
            </a:r>
          </a:p>
          <a:p>
            <a:r>
              <a:rPr lang="en-US" altLang="nb-NO" dirty="0"/>
              <a:t>To secure the access to land through legislation, by managing, by encouraging and stimulating (info, education..)</a:t>
            </a:r>
          </a:p>
          <a:p>
            <a:r>
              <a:rPr lang="en-US" altLang="nb-NO" dirty="0"/>
              <a:t>To promote the simple (common) </a:t>
            </a:r>
            <a:r>
              <a:rPr lang="en-US" altLang="nb-NO" dirty="0" err="1"/>
              <a:t>friluftsliv</a:t>
            </a:r>
            <a:r>
              <a:rPr lang="en-US" altLang="nb-NO" dirty="0"/>
              <a:t> that are in harmony with nature</a:t>
            </a:r>
          </a:p>
          <a:p>
            <a:r>
              <a:rPr lang="en-US" altLang="nb-NO" dirty="0" err="1"/>
              <a:t>Friluftsliv</a:t>
            </a:r>
            <a:r>
              <a:rPr lang="en-US" altLang="nb-NO" dirty="0"/>
              <a:t> for everybody</a:t>
            </a:r>
          </a:p>
          <a:p>
            <a:r>
              <a:rPr lang="en-US" altLang="nb-NO" dirty="0"/>
              <a:t>No competition </a:t>
            </a:r>
          </a:p>
          <a:p>
            <a:r>
              <a:rPr lang="en-US" altLang="nb-NO" dirty="0"/>
              <a:t>Not motorized</a:t>
            </a:r>
          </a:p>
          <a:p>
            <a:pPr marL="0" indent="0">
              <a:buNone/>
            </a:pPr>
            <a:r>
              <a:rPr lang="en-US" altLang="nb-NO" dirty="0"/>
              <a:t>					Source: White paper on </a:t>
            </a:r>
            <a:r>
              <a:rPr lang="en-US" altLang="nb-NO" dirty="0" err="1"/>
              <a:t>Friluftsliv</a:t>
            </a:r>
            <a:r>
              <a:rPr lang="en-US" altLang="nb-NO" dirty="0"/>
              <a:t>, ME</a:t>
            </a:r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17</a:t>
            </a:fld>
            <a:endParaRPr lang="en-GB" noProof="0"/>
          </a:p>
        </p:txBody>
      </p:sp>
      <p:pic>
        <p:nvPicPr>
          <p:cNvPr id="7" name="Picture 6" descr="Stmel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44942" y="1355173"/>
            <a:ext cx="2287229" cy="3299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2754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6103" y="428161"/>
            <a:ext cx="7961846" cy="857250"/>
          </a:xfrm>
        </p:spPr>
        <p:txBody>
          <a:bodyPr>
            <a:normAutofit/>
          </a:bodyPr>
          <a:lstStyle/>
          <a:p>
            <a:br>
              <a:rPr lang="en-US" altLang="nb-NO" dirty="0"/>
            </a:br>
            <a:r>
              <a:rPr lang="en-US" altLang="nb-NO" dirty="0"/>
              <a:t>Right of access (law of 1957)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3" y="1594843"/>
            <a:ext cx="8230682" cy="2850156"/>
          </a:xfrm>
        </p:spPr>
        <p:txBody>
          <a:bodyPr>
            <a:normAutofit/>
          </a:bodyPr>
          <a:lstStyle/>
          <a:p>
            <a:r>
              <a:rPr lang="nb-NO" dirty="0"/>
              <a:t>In generel you can basically move anywhere in the open countryside without any permission from landowner:</a:t>
            </a:r>
          </a:p>
          <a:p>
            <a:pPr lvl="1"/>
            <a:r>
              <a:rPr lang="nb-NO" dirty="0"/>
              <a:t>Walking, skiing, biking, riding, paddling/rowing, sailing, swimming</a:t>
            </a:r>
          </a:p>
          <a:p>
            <a:pPr lvl="1"/>
            <a:r>
              <a:rPr lang="nb-NO" dirty="0"/>
              <a:t>Pick berries/mushrooms/wildflowers</a:t>
            </a:r>
          </a:p>
          <a:p>
            <a:pPr lvl="1"/>
            <a:r>
              <a:rPr lang="nb-NO" dirty="0"/>
              <a:t>Resting and overnight camping for 48 hours (150 m from nearest inhabited cabin)</a:t>
            </a:r>
          </a:p>
          <a:p>
            <a:pPr lvl="1"/>
            <a:r>
              <a:rPr lang="nb-NO" dirty="0"/>
              <a:t>You can make bonfire (ex. april 15th – sep 15th in woodland)</a:t>
            </a:r>
          </a:p>
          <a:p>
            <a:pPr lvl="1"/>
            <a:r>
              <a:rPr lang="nb-NO" dirty="0"/>
              <a:t>Fishing without license in the sea (in freshwater you need a license)</a:t>
            </a:r>
          </a:p>
          <a:p>
            <a:pPr lvl="1"/>
            <a:r>
              <a:rPr lang="nb-NO" dirty="0"/>
              <a:t>In winter you can cross agricultural land</a:t>
            </a:r>
          </a:p>
          <a:p>
            <a:pPr lvl="1"/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18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396852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id="{C54CE470-C547-4B94-A8CA-F053730CE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sz="2000" dirty="0"/>
              <a:t>Friluftsliv in the </a:t>
            </a:r>
            <a:r>
              <a:rPr lang="da-DK" sz="2000" dirty="0" err="1"/>
              <a:t>elementary</a:t>
            </a:r>
            <a:r>
              <a:rPr lang="da-DK" sz="2000" dirty="0"/>
              <a:t> school system and </a:t>
            </a:r>
            <a:r>
              <a:rPr lang="da-DK" sz="2000" dirty="0" err="1"/>
              <a:t>developing</a:t>
            </a:r>
            <a:r>
              <a:rPr lang="da-DK" sz="2000" dirty="0"/>
              <a:t> </a:t>
            </a:r>
            <a:r>
              <a:rPr lang="da-DK" sz="2000" dirty="0" err="1"/>
              <a:t>citizenship</a:t>
            </a:r>
            <a:endParaRPr lang="da-DK" sz="2000" dirty="0"/>
          </a:p>
        </p:txBody>
      </p:sp>
      <p:pic>
        <p:nvPicPr>
          <p:cNvPr id="7" name="Picture 4" descr="Figur 3.5 «Kjerringrokktrappa». Miljøhaldningar A; blir utvikla steg for steg.">
            <a:extLst>
              <a:ext uri="{FF2B5EF4-FFF2-40B4-BE49-F238E27FC236}">
                <a16:creationId xmlns:a16="http://schemas.microsoft.com/office/drawing/2014/main" id="{9F35073A-42C2-4231-B6E0-CFA2B1BFD0F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338" y="1356976"/>
            <a:ext cx="3874443" cy="3228414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B943A041-77E4-4B94-B1B0-36B4EABB1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19</a:t>
            </a:fld>
            <a:endParaRPr lang="en-GB" noProof="0"/>
          </a:p>
        </p:txBody>
      </p:sp>
      <p:sp>
        <p:nvSpPr>
          <p:cNvPr id="9" name="Pladsholder til indhold 8">
            <a:extLst>
              <a:ext uri="{FF2B5EF4-FFF2-40B4-BE49-F238E27FC236}">
                <a16:creationId xmlns:a16="http://schemas.microsoft.com/office/drawing/2014/main" id="{010E5256-B495-49E9-8F13-A083D9AA145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56103" y="1356976"/>
            <a:ext cx="4199432" cy="2939167"/>
          </a:xfrm>
        </p:spPr>
        <p:txBody>
          <a:bodyPr>
            <a:normAutofit/>
          </a:bodyPr>
          <a:lstStyle/>
          <a:p>
            <a:r>
              <a:rPr lang="nb-NO" altLang="nb-NO" dirty="0"/>
              <a:t>Development of abstractional thinking with regards to nature and quality of life.</a:t>
            </a:r>
          </a:p>
          <a:p>
            <a:r>
              <a:rPr lang="nb-NO" altLang="nb-NO" dirty="0"/>
              <a:t>You want to preserve what you love.</a:t>
            </a:r>
          </a:p>
          <a:p>
            <a:r>
              <a:rPr lang="nb-NO" altLang="nb-NO" dirty="0"/>
              <a:t>Ladder of nature appreciation:</a:t>
            </a:r>
          </a:p>
          <a:p>
            <a:endParaRPr lang="nb-NO" altLang="nb-NO" sz="1200" dirty="0"/>
          </a:p>
          <a:p>
            <a:pPr marL="587375" lvl="1" indent="-342900">
              <a:buFont typeface="+mj-lt"/>
              <a:buAutoNum type="arabicPeriod"/>
            </a:pPr>
            <a:r>
              <a:rPr lang="nb-NO" altLang="nb-NO" sz="1400" dirty="0"/>
              <a:t>Be in nature and learn to thrive in nature</a:t>
            </a:r>
          </a:p>
          <a:p>
            <a:pPr marL="587375" lvl="1" indent="-342900">
              <a:buFont typeface="+mj-lt"/>
              <a:buAutoNum type="arabicPeriod"/>
            </a:pPr>
            <a:r>
              <a:rPr lang="nb-NO" altLang="nb-NO" sz="1400" dirty="0"/>
              <a:t>Discover diversity in nature</a:t>
            </a:r>
          </a:p>
          <a:p>
            <a:pPr marL="587375" lvl="1" indent="-342900">
              <a:buFont typeface="+mj-lt"/>
              <a:buAutoNum type="arabicPeriod"/>
            </a:pPr>
            <a:r>
              <a:rPr lang="nb-NO" altLang="nb-NO" sz="1400" dirty="0"/>
              <a:t>Se connections/patterns in nature</a:t>
            </a:r>
          </a:p>
          <a:p>
            <a:pPr marL="587375" lvl="1" indent="-342900">
              <a:buFont typeface="+mj-lt"/>
              <a:buAutoNum type="arabicPeriod"/>
            </a:pPr>
            <a:r>
              <a:rPr lang="nb-NO" altLang="nb-NO" sz="1400" dirty="0"/>
              <a:t>Participate and influence in society</a:t>
            </a:r>
          </a:p>
          <a:p>
            <a:pPr marL="587375" lvl="1" indent="-342900">
              <a:buFont typeface="+mj-lt"/>
              <a:buAutoNum type="arabicPeriod"/>
            </a:pPr>
            <a:r>
              <a:rPr lang="nb-NO" altLang="nb-NO" sz="1400" dirty="0"/>
              <a:t>Take responsibility for the future</a:t>
            </a:r>
          </a:p>
          <a:p>
            <a:pPr marL="587375" lvl="1" indent="-342900">
              <a:buFont typeface="+mj-lt"/>
              <a:buAutoNum type="arabicPeriod"/>
            </a:pPr>
            <a:endParaRPr lang="nb-NO" altLang="nb-NO" sz="1400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499734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Participation</a:t>
            </a:r>
            <a:r>
              <a:rPr lang="nb-NO" dirty="0"/>
              <a:t> and </a:t>
            </a:r>
            <a:r>
              <a:rPr lang="nb-NO" dirty="0" err="1"/>
              <a:t>motivation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253" y="1619151"/>
            <a:ext cx="4619941" cy="3096187"/>
          </a:xfrm>
        </p:spPr>
        <p:txBody>
          <a:bodyPr>
            <a:normAutofit fontScale="62500" lnSpcReduction="20000"/>
          </a:bodyPr>
          <a:lstStyle/>
          <a:p>
            <a:r>
              <a:rPr lang="en-US" altLang="nb-NO" sz="2200" b="1" dirty="0"/>
              <a:t>High participation</a:t>
            </a:r>
          </a:p>
          <a:p>
            <a:pPr lvl="1"/>
            <a:r>
              <a:rPr lang="en-US" altLang="nb-NO" sz="2200" dirty="0"/>
              <a:t>94% of Norwegians are active in some kind of </a:t>
            </a:r>
            <a:r>
              <a:rPr lang="en-US" altLang="nb-NO" sz="2200" dirty="0" err="1"/>
              <a:t>friluftsliv</a:t>
            </a:r>
            <a:r>
              <a:rPr lang="en-US" altLang="nb-NO" sz="2200" dirty="0"/>
              <a:t> at least once a year</a:t>
            </a:r>
          </a:p>
          <a:p>
            <a:pPr lvl="1"/>
            <a:r>
              <a:rPr lang="nb-NO" sz="2200" dirty="0"/>
              <a:t>80% </a:t>
            </a:r>
            <a:r>
              <a:rPr lang="nb-NO" sz="2200" dirty="0" err="1"/>
              <a:t>of</a:t>
            </a:r>
            <a:r>
              <a:rPr lang="nb-NO" sz="2200" dirty="0"/>
              <a:t> Norwegians </a:t>
            </a:r>
            <a:r>
              <a:rPr lang="nb-NO" sz="2200" dirty="0" err="1"/>
              <a:t>go</a:t>
            </a:r>
            <a:r>
              <a:rPr lang="nb-NO" sz="2200" dirty="0"/>
              <a:t> </a:t>
            </a:r>
            <a:r>
              <a:rPr lang="nb-NO" sz="2200" dirty="0" err="1"/>
              <a:t>on</a:t>
            </a:r>
            <a:r>
              <a:rPr lang="nb-NO" sz="2200" dirty="0"/>
              <a:t> </a:t>
            </a:r>
            <a:r>
              <a:rPr lang="nb-NO" sz="2200" dirty="0" err="1"/>
              <a:t>walks</a:t>
            </a:r>
            <a:r>
              <a:rPr lang="nb-NO" sz="2200" dirty="0"/>
              <a:t> </a:t>
            </a:r>
            <a:r>
              <a:rPr lang="nb-NO" sz="2200" dirty="0" err="1"/>
              <a:t>close</a:t>
            </a:r>
            <a:r>
              <a:rPr lang="nb-NO" sz="2200" dirty="0"/>
              <a:t> to </a:t>
            </a:r>
            <a:r>
              <a:rPr lang="nb-NO" sz="2200" dirty="0" err="1"/>
              <a:t>home</a:t>
            </a:r>
            <a:r>
              <a:rPr lang="nb-NO" sz="2200" dirty="0"/>
              <a:t> </a:t>
            </a:r>
            <a:r>
              <a:rPr lang="nb-NO" sz="2200" dirty="0" err="1"/>
              <a:t>on</a:t>
            </a:r>
            <a:r>
              <a:rPr lang="nb-NO" sz="2200" dirty="0"/>
              <a:t> </a:t>
            </a:r>
            <a:r>
              <a:rPr lang="nb-NO" sz="2200" dirty="0" err="1"/>
              <a:t>average</a:t>
            </a:r>
            <a:r>
              <a:rPr lang="nb-NO" sz="2200" dirty="0"/>
              <a:t> </a:t>
            </a:r>
            <a:r>
              <a:rPr lang="nb-NO" sz="2200" dirty="0" err="1"/>
              <a:t>two</a:t>
            </a:r>
            <a:r>
              <a:rPr lang="nb-NO" sz="2200" dirty="0"/>
              <a:t> times a </a:t>
            </a:r>
            <a:r>
              <a:rPr lang="nb-NO" sz="2200" dirty="0" err="1"/>
              <a:t>week</a:t>
            </a:r>
            <a:endParaRPr lang="nb-NO" sz="2200" dirty="0"/>
          </a:p>
          <a:p>
            <a:pPr lvl="1"/>
            <a:r>
              <a:rPr lang="nb-NO" sz="2200" dirty="0"/>
              <a:t>26% </a:t>
            </a:r>
            <a:r>
              <a:rPr lang="nb-NO" sz="2200" dirty="0" err="1"/>
              <a:t>of</a:t>
            </a:r>
            <a:r>
              <a:rPr lang="nb-NO" sz="2200" dirty="0"/>
              <a:t> Norwegians do </a:t>
            </a:r>
            <a:r>
              <a:rPr lang="nb-NO" sz="2200" dirty="0" err="1"/>
              <a:t>some</a:t>
            </a:r>
            <a:r>
              <a:rPr lang="nb-NO" sz="2200" dirty="0"/>
              <a:t> </a:t>
            </a:r>
            <a:r>
              <a:rPr lang="nb-NO" sz="2200" dirty="0" err="1"/>
              <a:t>kind</a:t>
            </a:r>
            <a:r>
              <a:rPr lang="nb-NO" sz="2200" dirty="0"/>
              <a:t> </a:t>
            </a:r>
            <a:r>
              <a:rPr lang="nb-NO" sz="2200" dirty="0" err="1"/>
              <a:t>of</a:t>
            </a:r>
            <a:r>
              <a:rPr lang="nb-NO" sz="2200" dirty="0"/>
              <a:t> friluftsliv at </a:t>
            </a:r>
            <a:r>
              <a:rPr lang="nb-NO" sz="2200" dirty="0" err="1"/>
              <a:t>least</a:t>
            </a:r>
            <a:r>
              <a:rPr lang="nb-NO" sz="2200" dirty="0"/>
              <a:t> </a:t>
            </a:r>
            <a:r>
              <a:rPr lang="nb-NO" sz="2200" dirty="0" err="1"/>
              <a:t>three</a:t>
            </a:r>
            <a:r>
              <a:rPr lang="nb-NO" sz="2200" dirty="0"/>
              <a:t> times a </a:t>
            </a:r>
            <a:r>
              <a:rPr lang="nb-NO" sz="2200" dirty="0" err="1"/>
              <a:t>week</a:t>
            </a:r>
            <a:r>
              <a:rPr lang="nb-NO" sz="2200" dirty="0"/>
              <a:t> </a:t>
            </a:r>
          </a:p>
          <a:p>
            <a:pPr lvl="1"/>
            <a:r>
              <a:rPr lang="nb-NO" sz="2200" dirty="0"/>
              <a:t>6% of Norwegians do not participate in friluftsliv</a:t>
            </a:r>
            <a:r>
              <a:rPr lang="nb-NO" altLang="nb-NO" sz="2200" dirty="0"/>
              <a:t>					(Statistical bureau, poll 2014)</a:t>
            </a:r>
            <a:endParaRPr lang="en-US" altLang="nb-NO" sz="2200" b="1" dirty="0"/>
          </a:p>
          <a:p>
            <a:r>
              <a:rPr lang="en-US" altLang="nb-NO" sz="2200" b="1" dirty="0"/>
              <a:t>Motivation</a:t>
            </a:r>
          </a:p>
          <a:p>
            <a:pPr lvl="1"/>
            <a:r>
              <a:rPr lang="en-US" altLang="nb-NO" sz="2200" dirty="0"/>
              <a:t>Contemplation, Spiritually, emotional</a:t>
            </a:r>
          </a:p>
          <a:p>
            <a:pPr lvl="1"/>
            <a:r>
              <a:rPr lang="en-US" altLang="nb-NO" sz="2200" dirty="0"/>
              <a:t>Joy of nature/quietness</a:t>
            </a:r>
          </a:p>
          <a:p>
            <a:pPr lvl="1"/>
            <a:r>
              <a:rPr lang="en-US" altLang="nb-NO" sz="2200" dirty="0"/>
              <a:t>Physical activity</a:t>
            </a:r>
          </a:p>
          <a:p>
            <a:pPr marL="244475" lvl="1" indent="0">
              <a:buNone/>
            </a:pPr>
            <a:r>
              <a:rPr lang="en-US" altLang="nb-NO" sz="2200" dirty="0"/>
              <a:t>					(Statistical bureau, poll 2014)</a:t>
            </a:r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20</a:t>
            </a:fld>
            <a:endParaRPr lang="en-GB" noProof="0"/>
          </a:p>
        </p:txBody>
      </p:sp>
      <p:pic>
        <p:nvPicPr>
          <p:cNvPr id="8" name="Bild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1466" y="1423950"/>
            <a:ext cx="2667738" cy="3178089"/>
          </a:xfrm>
          <a:prstGeom prst="rect">
            <a:avLst/>
          </a:prstGeom>
          <a:ln>
            <a:solidFill>
              <a:srgbClr val="000000"/>
            </a:solidFill>
          </a:ln>
        </p:spPr>
      </p:pic>
    </p:spTree>
    <p:extLst>
      <p:ext uri="{BB962C8B-B14F-4D97-AF65-F5344CB8AC3E}">
        <p14:creationId xmlns:p14="http://schemas.microsoft.com/office/powerpoint/2010/main" val="346013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C82E6D-AB08-4227-9ADA-39CDAF8B7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The Norwegian Trekking Association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384784E0-85D6-46D0-B398-C9BDB91E5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253" y="1594843"/>
            <a:ext cx="3643429" cy="2850156"/>
          </a:xfrm>
        </p:spPr>
        <p:txBody>
          <a:bodyPr>
            <a:normAutofit fontScale="92500" lnSpcReduction="20000"/>
          </a:bodyPr>
          <a:lstStyle/>
          <a:p>
            <a:r>
              <a:rPr lang="da-DK" dirty="0" err="1"/>
              <a:t>Founded</a:t>
            </a:r>
            <a:r>
              <a:rPr lang="da-DK" dirty="0"/>
              <a:t> 1868</a:t>
            </a:r>
          </a:p>
          <a:p>
            <a:r>
              <a:rPr lang="da-DK" dirty="0"/>
              <a:t>290.000 </a:t>
            </a:r>
            <a:r>
              <a:rPr lang="da-DK" dirty="0" err="1"/>
              <a:t>members</a:t>
            </a:r>
            <a:endParaRPr lang="da-DK" dirty="0"/>
          </a:p>
          <a:p>
            <a:r>
              <a:rPr lang="da-DK" dirty="0"/>
              <a:t>500 </a:t>
            </a:r>
            <a:r>
              <a:rPr lang="da-DK" dirty="0" err="1"/>
              <a:t>huts</a:t>
            </a:r>
            <a:r>
              <a:rPr lang="da-DK" dirty="0"/>
              <a:t> </a:t>
            </a:r>
            <a:r>
              <a:rPr lang="da-DK" dirty="0" err="1"/>
              <a:t>spread</a:t>
            </a:r>
            <a:r>
              <a:rPr lang="da-DK" dirty="0"/>
              <a:t> over the </a:t>
            </a:r>
            <a:r>
              <a:rPr lang="da-DK" dirty="0" err="1"/>
              <a:t>whole</a:t>
            </a:r>
            <a:r>
              <a:rPr lang="da-DK" dirty="0"/>
              <a:t> country</a:t>
            </a:r>
          </a:p>
          <a:p>
            <a:r>
              <a:rPr lang="da-DK" dirty="0" err="1"/>
              <a:t>Maintains</a:t>
            </a:r>
            <a:r>
              <a:rPr lang="da-DK" dirty="0"/>
              <a:t> 20.000 km of </a:t>
            </a:r>
            <a:r>
              <a:rPr lang="da-DK" dirty="0" err="1"/>
              <a:t>hiking</a:t>
            </a:r>
            <a:r>
              <a:rPr lang="da-DK" dirty="0"/>
              <a:t> </a:t>
            </a:r>
            <a:r>
              <a:rPr lang="da-DK" dirty="0" err="1"/>
              <a:t>tracks</a:t>
            </a:r>
            <a:endParaRPr lang="da-DK" dirty="0"/>
          </a:p>
          <a:p>
            <a:r>
              <a:rPr lang="da-DK" dirty="0"/>
              <a:t>In </a:t>
            </a:r>
            <a:r>
              <a:rPr lang="da-DK" dirty="0" err="1"/>
              <a:t>winter</a:t>
            </a:r>
            <a:r>
              <a:rPr lang="da-DK" dirty="0"/>
              <a:t> 7.000 km of marked </a:t>
            </a:r>
            <a:r>
              <a:rPr lang="da-DK" dirty="0" err="1"/>
              <a:t>tracks</a:t>
            </a:r>
            <a:r>
              <a:rPr lang="da-DK" dirty="0"/>
              <a:t> (marked with </a:t>
            </a:r>
            <a:r>
              <a:rPr lang="da-DK" dirty="0" err="1"/>
              <a:t>sticks</a:t>
            </a:r>
            <a:r>
              <a:rPr lang="da-DK" dirty="0"/>
              <a:t>/branches)</a:t>
            </a:r>
          </a:p>
          <a:p>
            <a:r>
              <a:rPr lang="da-DK" dirty="0"/>
              <a:t>Magazine – </a:t>
            </a:r>
            <a:r>
              <a:rPr lang="da-DK" dirty="0" err="1"/>
              <a:t>Fjell</a:t>
            </a:r>
            <a:r>
              <a:rPr lang="da-DK" dirty="0"/>
              <a:t> og Vidde</a:t>
            </a:r>
          </a:p>
          <a:p>
            <a:r>
              <a:rPr lang="da-DK" dirty="0" err="1"/>
              <a:t>Staffed</a:t>
            </a:r>
            <a:r>
              <a:rPr lang="da-DK" dirty="0"/>
              <a:t>/</a:t>
            </a:r>
            <a:r>
              <a:rPr lang="da-DK" dirty="0" err="1"/>
              <a:t>unstaffed</a:t>
            </a:r>
            <a:r>
              <a:rPr lang="da-DK" dirty="0"/>
              <a:t> </a:t>
            </a:r>
            <a:r>
              <a:rPr lang="da-DK" dirty="0" err="1"/>
              <a:t>huts</a:t>
            </a:r>
            <a:r>
              <a:rPr lang="da-DK" dirty="0"/>
              <a:t> – </a:t>
            </a:r>
            <a:r>
              <a:rPr lang="da-DK" dirty="0" err="1"/>
              <a:t>honor</a:t>
            </a:r>
            <a:r>
              <a:rPr lang="da-DK" dirty="0"/>
              <a:t> </a:t>
            </a:r>
            <a:r>
              <a:rPr lang="da-DK" dirty="0" err="1"/>
              <a:t>principle</a:t>
            </a:r>
            <a:endParaRPr lang="da-DK" dirty="0"/>
          </a:p>
          <a:p>
            <a:r>
              <a:rPr lang="da-DK" dirty="0"/>
              <a:t>Pantry in </a:t>
            </a:r>
            <a:r>
              <a:rPr lang="da-DK" dirty="0" err="1"/>
              <a:t>some</a:t>
            </a:r>
            <a:r>
              <a:rPr lang="da-DK" dirty="0"/>
              <a:t> </a:t>
            </a:r>
            <a:r>
              <a:rPr lang="da-DK" dirty="0" err="1"/>
              <a:t>huts</a:t>
            </a:r>
            <a:r>
              <a:rPr lang="da-DK" dirty="0"/>
              <a:t> – </a:t>
            </a:r>
            <a:r>
              <a:rPr lang="da-DK" dirty="0" err="1"/>
              <a:t>honor</a:t>
            </a:r>
            <a:r>
              <a:rPr lang="da-DK" dirty="0"/>
              <a:t> </a:t>
            </a:r>
            <a:r>
              <a:rPr lang="da-DK" dirty="0" err="1"/>
              <a:t>principle</a:t>
            </a:r>
            <a:endParaRPr lang="da-DK" dirty="0"/>
          </a:p>
          <a:p>
            <a:r>
              <a:rPr lang="da-DK" dirty="0" err="1"/>
              <a:t>You</a:t>
            </a:r>
            <a:r>
              <a:rPr lang="da-DK" dirty="0"/>
              <a:t> </a:t>
            </a:r>
            <a:r>
              <a:rPr lang="da-DK" dirty="0" err="1"/>
              <a:t>can</a:t>
            </a:r>
            <a:r>
              <a:rPr lang="da-DK" dirty="0"/>
              <a:t> </a:t>
            </a:r>
            <a:r>
              <a:rPr lang="da-DK" dirty="0" err="1"/>
              <a:t>get</a:t>
            </a:r>
            <a:r>
              <a:rPr lang="da-DK" dirty="0"/>
              <a:t> </a:t>
            </a:r>
            <a:r>
              <a:rPr lang="da-DK" dirty="0" err="1"/>
              <a:t>your</a:t>
            </a:r>
            <a:r>
              <a:rPr lang="da-DK" dirty="0"/>
              <a:t> </a:t>
            </a:r>
            <a:r>
              <a:rPr lang="da-DK" dirty="0" err="1"/>
              <a:t>own</a:t>
            </a:r>
            <a:r>
              <a:rPr lang="da-DK" dirty="0"/>
              <a:t> </a:t>
            </a:r>
            <a:r>
              <a:rPr lang="da-DK" dirty="0" err="1"/>
              <a:t>key</a:t>
            </a:r>
            <a:r>
              <a:rPr lang="da-DK" dirty="0"/>
              <a:t> for the </a:t>
            </a:r>
            <a:r>
              <a:rPr lang="da-DK" dirty="0" err="1"/>
              <a:t>self</a:t>
            </a:r>
            <a:r>
              <a:rPr lang="da-DK" dirty="0"/>
              <a:t>-service/no-service </a:t>
            </a:r>
            <a:r>
              <a:rPr lang="da-DK" dirty="0" err="1"/>
              <a:t>huts</a:t>
            </a:r>
            <a:endParaRPr lang="da-DK" dirty="0"/>
          </a:p>
          <a:p>
            <a:r>
              <a:rPr lang="da-DK" dirty="0"/>
              <a:t>Membership 680 </a:t>
            </a:r>
            <a:r>
              <a:rPr lang="da-DK" dirty="0" err="1"/>
              <a:t>kr</a:t>
            </a:r>
            <a:r>
              <a:rPr lang="da-DK" dirty="0"/>
              <a:t>/</a:t>
            </a:r>
            <a:r>
              <a:rPr lang="da-DK" dirty="0" err="1"/>
              <a:t>year</a:t>
            </a:r>
            <a:r>
              <a:rPr lang="da-DK" dirty="0"/>
              <a:t> – </a:t>
            </a:r>
            <a:r>
              <a:rPr lang="da-DK" dirty="0" err="1"/>
              <a:t>about</a:t>
            </a:r>
            <a:r>
              <a:rPr lang="da-DK" dirty="0"/>
              <a:t> 60 </a:t>
            </a:r>
            <a:r>
              <a:rPr lang="da-DK" dirty="0" err="1"/>
              <a:t>pounds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F9D61BED-DC4B-4A87-BA69-B8E93905D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21</a:t>
            </a:fld>
            <a:endParaRPr lang="en-GB" noProof="0"/>
          </a:p>
        </p:txBody>
      </p:sp>
      <p:pic>
        <p:nvPicPr>
          <p:cNvPr id="8" name="Billede 7">
            <a:extLst>
              <a:ext uri="{FF2B5EF4-FFF2-40B4-BE49-F238E27FC236}">
                <a16:creationId xmlns:a16="http://schemas.microsoft.com/office/drawing/2014/main" id="{3E17E262-300C-4B98-B46D-C1F095CDBC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5478" y="365198"/>
            <a:ext cx="2363544" cy="1329493"/>
          </a:xfrm>
          <a:prstGeom prst="rect">
            <a:avLst/>
          </a:prstGeom>
        </p:spPr>
      </p:pic>
      <p:pic>
        <p:nvPicPr>
          <p:cNvPr id="10" name="Billede 9">
            <a:extLst>
              <a:ext uri="{FF2B5EF4-FFF2-40B4-BE49-F238E27FC236}">
                <a16:creationId xmlns:a16="http://schemas.microsoft.com/office/drawing/2014/main" id="{650893DC-5808-4E75-BDE7-DE20DF93D9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5478" y="1757653"/>
            <a:ext cx="2363544" cy="1572831"/>
          </a:xfrm>
          <a:prstGeom prst="rect">
            <a:avLst/>
          </a:prstGeom>
        </p:spPr>
      </p:pic>
      <p:pic>
        <p:nvPicPr>
          <p:cNvPr id="12" name="Billede 11">
            <a:extLst>
              <a:ext uri="{FF2B5EF4-FFF2-40B4-BE49-F238E27FC236}">
                <a16:creationId xmlns:a16="http://schemas.microsoft.com/office/drawing/2014/main" id="{BB3127D1-E45B-4221-876B-763706A946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8419" y="1952982"/>
            <a:ext cx="2099812" cy="1572832"/>
          </a:xfrm>
          <a:prstGeom prst="rect">
            <a:avLst/>
          </a:prstGeom>
        </p:spPr>
      </p:pic>
      <p:pic>
        <p:nvPicPr>
          <p:cNvPr id="14" name="Billede 13">
            <a:extLst>
              <a:ext uri="{FF2B5EF4-FFF2-40B4-BE49-F238E27FC236}">
                <a16:creationId xmlns:a16="http://schemas.microsoft.com/office/drawing/2014/main" id="{08292F45-E254-4450-9107-29755CA647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5479" y="3393446"/>
            <a:ext cx="2363544" cy="1572831"/>
          </a:xfrm>
          <a:prstGeom prst="rect">
            <a:avLst/>
          </a:prstGeom>
        </p:spPr>
      </p:pic>
      <p:pic>
        <p:nvPicPr>
          <p:cNvPr id="18" name="Billede 17">
            <a:extLst>
              <a:ext uri="{FF2B5EF4-FFF2-40B4-BE49-F238E27FC236}">
                <a16:creationId xmlns:a16="http://schemas.microsoft.com/office/drawing/2014/main" id="{9ABFE4DA-D609-427D-8060-4D43E6B511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8419" y="3597076"/>
            <a:ext cx="2099812" cy="139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2142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Friluftsliv in Norwegian society -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nb-NO" b="1" dirty="0" err="1"/>
              <a:t>Friluftsliv</a:t>
            </a:r>
            <a:r>
              <a:rPr lang="en-US" altLang="nb-NO" b="1" dirty="0"/>
              <a:t> is:</a:t>
            </a:r>
          </a:p>
          <a:p>
            <a:pPr lvl="1"/>
            <a:r>
              <a:rPr lang="en-US" altLang="nb-NO" dirty="0"/>
              <a:t>national History</a:t>
            </a:r>
          </a:p>
          <a:p>
            <a:pPr lvl="1"/>
            <a:r>
              <a:rPr lang="en-US" altLang="nb-NO" dirty="0"/>
              <a:t>cultural heritage</a:t>
            </a:r>
          </a:p>
          <a:p>
            <a:pPr lvl="1"/>
            <a:r>
              <a:rPr lang="en-US" altLang="nb-NO" dirty="0"/>
              <a:t>an important part of Norwegian identity</a:t>
            </a:r>
          </a:p>
          <a:p>
            <a:pPr lvl="1"/>
            <a:r>
              <a:rPr lang="en-US" altLang="nb-NO" dirty="0"/>
              <a:t>developing and changing as the culture change</a:t>
            </a:r>
          </a:p>
          <a:p>
            <a:pPr marL="0" indent="0">
              <a:buNone/>
            </a:pPr>
            <a:endParaRPr lang="en-US" altLang="nb-NO" b="1" dirty="0"/>
          </a:p>
          <a:p>
            <a:r>
              <a:rPr lang="en-US" altLang="nb-NO" b="1" dirty="0"/>
              <a:t>A strong belief in the positive effects on:</a:t>
            </a:r>
          </a:p>
          <a:p>
            <a:pPr lvl="1"/>
            <a:r>
              <a:rPr lang="en-US" altLang="nb-NO" dirty="0"/>
              <a:t>Physical and mental health </a:t>
            </a:r>
          </a:p>
          <a:p>
            <a:pPr lvl="1"/>
            <a:r>
              <a:rPr lang="en-US" altLang="nb-NO" dirty="0"/>
              <a:t>Cultural legacy</a:t>
            </a:r>
          </a:p>
          <a:p>
            <a:pPr lvl="1"/>
            <a:r>
              <a:rPr lang="en-US" altLang="nb-NO" dirty="0"/>
              <a:t>Social competence, citizenship</a:t>
            </a:r>
          </a:p>
          <a:p>
            <a:pPr lvl="1"/>
            <a:r>
              <a:rPr lang="en-US" altLang="nb-NO" dirty="0"/>
              <a:t>Environmental awareness, readiness to act sustainable </a:t>
            </a:r>
          </a:p>
          <a:p>
            <a:endParaRPr lang="en-US" altLang="nb-NO" dirty="0"/>
          </a:p>
          <a:p>
            <a:endParaRPr lang="nb-N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22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149709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F593AEB-1DD3-4818-B4F9-1DE6EC059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34BD5DC-63B8-4A0B-9570-E359DC9F4C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253" y="1390186"/>
            <a:ext cx="8030696" cy="26093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da-DK" sz="4400" b="1" dirty="0"/>
          </a:p>
          <a:p>
            <a:pPr marL="0" indent="0" algn="ctr">
              <a:buNone/>
            </a:pPr>
            <a:r>
              <a:rPr lang="da-DK" sz="4400" b="1" dirty="0"/>
              <a:t>Any </a:t>
            </a:r>
            <a:r>
              <a:rPr lang="da-DK" sz="4400" b="1" dirty="0" err="1"/>
              <a:t>questions</a:t>
            </a:r>
            <a:r>
              <a:rPr lang="da-DK" sz="4400" b="1" dirty="0"/>
              <a:t>?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64FFAF52-2F64-43AE-81BC-7082ADFBD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23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439408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826B9F-D9C6-4A0D-8B29-0698216F9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a-DK" dirty="0" err="1"/>
              <a:t>Interested</a:t>
            </a:r>
            <a:r>
              <a:rPr lang="da-DK" dirty="0"/>
              <a:t> in coming to </a:t>
            </a:r>
            <a:r>
              <a:rPr lang="da-DK" dirty="0" err="1"/>
              <a:t>Norway</a:t>
            </a:r>
            <a:r>
              <a:rPr lang="da-DK" dirty="0"/>
              <a:t> to </a:t>
            </a:r>
            <a:r>
              <a:rPr lang="da-DK" dirty="0" err="1"/>
              <a:t>study</a:t>
            </a:r>
            <a:r>
              <a:rPr lang="da-DK" dirty="0"/>
              <a:t> ”friluftsliv”?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3C0712C-56AC-4EF4-9ED6-4F1AB5B0A8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253" y="1397816"/>
            <a:ext cx="8030696" cy="331031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da-DK" dirty="0"/>
              <a:t>Talk to former </a:t>
            </a:r>
            <a:r>
              <a:rPr lang="da-DK" dirty="0" err="1"/>
              <a:t>exchange</a:t>
            </a:r>
            <a:r>
              <a:rPr lang="da-DK" dirty="0"/>
              <a:t> students</a:t>
            </a:r>
          </a:p>
          <a:p>
            <a:pPr marL="0" indent="0" algn="ctr">
              <a:buNone/>
            </a:pPr>
            <a:r>
              <a:rPr lang="da-DK" dirty="0"/>
              <a:t>How </a:t>
            </a:r>
            <a:r>
              <a:rPr lang="da-DK" dirty="0" err="1"/>
              <a:t>does</a:t>
            </a:r>
            <a:r>
              <a:rPr lang="da-DK" dirty="0"/>
              <a:t> it look like??? Facebook: ”friluftsliv, </a:t>
            </a:r>
            <a:r>
              <a:rPr lang="da-DK" dirty="0" err="1"/>
              <a:t>bø</a:t>
            </a:r>
            <a:r>
              <a:rPr lang="da-DK" dirty="0"/>
              <a:t>, </a:t>
            </a:r>
            <a:r>
              <a:rPr lang="da-DK" dirty="0" err="1"/>
              <a:t>usn</a:t>
            </a:r>
            <a:r>
              <a:rPr lang="da-DK" dirty="0"/>
              <a:t>”</a:t>
            </a:r>
          </a:p>
          <a:p>
            <a:pPr marL="0" indent="0" algn="ctr">
              <a:buNone/>
            </a:pPr>
            <a:r>
              <a:rPr lang="da-DK" dirty="0" err="1"/>
              <a:t>Questions</a:t>
            </a:r>
            <a:r>
              <a:rPr lang="da-DK" dirty="0"/>
              <a:t> (</a:t>
            </a:r>
            <a:r>
              <a:rPr lang="da-DK" dirty="0" err="1"/>
              <a:t>good</a:t>
            </a:r>
            <a:r>
              <a:rPr lang="da-DK" dirty="0"/>
              <a:t> </a:t>
            </a:r>
            <a:r>
              <a:rPr lang="da-DK" dirty="0" err="1"/>
              <a:t>ones</a:t>
            </a:r>
            <a:r>
              <a:rPr lang="da-DK" dirty="0"/>
              <a:t>!): </a:t>
            </a:r>
            <a:r>
              <a:rPr lang="da-DK" dirty="0">
                <a:hlinkClick r:id="rId2"/>
              </a:rPr>
              <a:t>simon.jeppesen@usn.no</a:t>
            </a:r>
            <a:endParaRPr lang="da-DK" dirty="0"/>
          </a:p>
          <a:p>
            <a:pPr marL="0" indent="0" algn="ctr">
              <a:buNone/>
            </a:pPr>
            <a:endParaRPr lang="da-DK" dirty="0"/>
          </a:p>
          <a:p>
            <a:pPr marL="0" indent="0" algn="ctr">
              <a:buNone/>
            </a:pPr>
            <a:r>
              <a:rPr lang="da-DK" b="1" dirty="0"/>
              <a:t>Outdoor Education </a:t>
            </a:r>
            <a:r>
              <a:rPr lang="da-DK" b="1" dirty="0" err="1"/>
              <a:t>fall</a:t>
            </a:r>
            <a:r>
              <a:rPr lang="da-DK" b="1" dirty="0"/>
              <a:t> semester:</a:t>
            </a:r>
          </a:p>
          <a:p>
            <a:pPr marL="0" indent="0" algn="ctr">
              <a:buNone/>
            </a:pPr>
            <a:r>
              <a:rPr lang="da-DK" dirty="0">
                <a:hlinkClick r:id="rId3"/>
              </a:rPr>
              <a:t>https://www.usn.no/academics/find-courses/sports-physical-education-and-outdoor-life/outdoor-life-culture-and-ecophilosophy/</a:t>
            </a:r>
            <a:r>
              <a:rPr lang="da-DK" dirty="0"/>
              <a:t> </a:t>
            </a:r>
          </a:p>
          <a:p>
            <a:pPr marL="0" indent="0" algn="ctr">
              <a:buNone/>
            </a:pPr>
            <a:endParaRPr lang="da-DK" dirty="0"/>
          </a:p>
          <a:p>
            <a:pPr marL="0" indent="0" algn="ctr">
              <a:buNone/>
            </a:pPr>
            <a:r>
              <a:rPr lang="da-DK" b="1" dirty="0"/>
              <a:t>Outdoor Education at spring semester:</a:t>
            </a:r>
          </a:p>
          <a:p>
            <a:pPr marL="0" indent="0" algn="ctr">
              <a:buNone/>
            </a:pPr>
            <a:r>
              <a:rPr lang="da-DK" dirty="0">
                <a:hlinkClick r:id="rId4"/>
              </a:rPr>
              <a:t>https://www.usn.no/academics/find-courses/sports-physical-education-and-outdoor-life/nordic-skiing-and-outdoor-life/</a:t>
            </a:r>
            <a:endParaRPr lang="da-DK" dirty="0"/>
          </a:p>
          <a:p>
            <a:pPr marL="0" indent="0" algn="ctr">
              <a:buNone/>
            </a:pPr>
            <a:endParaRPr lang="da-DK" dirty="0"/>
          </a:p>
          <a:p>
            <a:pPr marL="0" indent="0" algn="ctr">
              <a:buNone/>
            </a:pPr>
            <a:r>
              <a:rPr lang="da-DK" b="1" dirty="0"/>
              <a:t>The Norwegian Trekking </a:t>
            </a:r>
            <a:r>
              <a:rPr lang="da-DK" b="1" dirty="0" err="1"/>
              <a:t>Accociation</a:t>
            </a:r>
            <a:endParaRPr lang="da-DK" b="1" dirty="0"/>
          </a:p>
          <a:p>
            <a:pPr marL="0" indent="0" algn="ctr">
              <a:buNone/>
            </a:pPr>
            <a:r>
              <a:rPr lang="da-DK" b="1" dirty="0">
                <a:hlinkClick r:id="rId5"/>
              </a:rPr>
              <a:t>https://english.dnt.no/</a:t>
            </a:r>
            <a:r>
              <a:rPr lang="da-DK" b="1" dirty="0"/>
              <a:t> </a:t>
            </a:r>
          </a:p>
          <a:p>
            <a:pPr marL="0" indent="0" algn="ctr">
              <a:buNone/>
            </a:pPr>
            <a:r>
              <a:rPr lang="da-DK" dirty="0">
                <a:hlinkClick r:id="rId6"/>
              </a:rPr>
              <a:t>https://english.dnt.no/routes-and-cabins/</a:t>
            </a:r>
            <a:r>
              <a:rPr lang="da-DK" dirty="0"/>
              <a:t> </a:t>
            </a:r>
          </a:p>
          <a:p>
            <a:pPr marL="0" indent="0" algn="ctr">
              <a:buNone/>
            </a:pPr>
            <a:endParaRPr lang="da-DK" dirty="0"/>
          </a:p>
          <a:p>
            <a:pPr marL="0" indent="0" algn="ctr">
              <a:buNone/>
            </a:pP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0CEC5F8B-7B5B-493C-8F54-28B8F39BD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85D78-4187-AD4C-B928-A8579EE9A756}" type="slidenum">
              <a:rPr lang="en-GB" noProof="0" smtClean="0"/>
              <a:t>24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03872503"/>
      </p:ext>
    </p:extLst>
  </p:cSld>
  <p:clrMapOvr>
    <a:masterClrMapping/>
  </p:clrMapOvr>
</p:sld>
</file>

<file path=ppt/theme/theme1.xml><?xml version="1.0" encoding="utf-8"?>
<a:theme xmlns:a="http://schemas.openxmlformats.org/drawingml/2006/main" name="HSN Bokmål">
  <a:themeElements>
    <a:clrScheme name="Custom 39">
      <a:dk1>
        <a:srgbClr val="252525"/>
      </a:dk1>
      <a:lt1>
        <a:sysClr val="window" lastClr="FFFFFF"/>
      </a:lt1>
      <a:dk2>
        <a:srgbClr val="7E9492"/>
      </a:dk2>
      <a:lt2>
        <a:srgbClr val="D6E0E3"/>
      </a:lt2>
      <a:accent1>
        <a:srgbClr val="4B4CAD"/>
      </a:accent1>
      <a:accent2>
        <a:srgbClr val="3BAFA2"/>
      </a:accent2>
      <a:accent3>
        <a:srgbClr val="00978A"/>
      </a:accent3>
      <a:accent4>
        <a:srgbClr val="FFD240"/>
      </a:accent4>
      <a:accent5>
        <a:srgbClr val="D64349"/>
      </a:accent5>
      <a:accent6>
        <a:srgbClr val="27B2D0"/>
      </a:accent6>
      <a:hlink>
        <a:srgbClr val="005B9A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werpointmal - kort" id="{7D1D20C5-6BFA-48F3-8A1D-D77F2F91790B}" vid="{D5979A9F-98C0-4C7C-98FD-1335ABF5937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Powerpointmal -EN</Template>
  <TotalTime>2437</TotalTime>
  <Words>1743</Words>
  <Application>Microsoft Office PowerPoint</Application>
  <PresentationFormat>Skærmshow (16:9)</PresentationFormat>
  <Paragraphs>246</Paragraphs>
  <Slides>24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Georgia</vt:lpstr>
      <vt:lpstr>Times New Roman</vt:lpstr>
      <vt:lpstr>HSN Bokmål</vt:lpstr>
      <vt:lpstr>The Norwegian  concept of “Friluftsliv“</vt:lpstr>
      <vt:lpstr>Norway – a country in the corner of Europe</vt:lpstr>
      <vt:lpstr>Living close to nature</vt:lpstr>
      <vt:lpstr>What is “friluftsliv“?</vt:lpstr>
      <vt:lpstr>What is “friluftsliv“?</vt:lpstr>
      <vt:lpstr>Building a nation</vt:lpstr>
      <vt:lpstr>The Northern Playground</vt:lpstr>
      <vt:lpstr>The Northern Playground</vt:lpstr>
      <vt:lpstr>Fridtjof Nansen – a Norwegian icon</vt:lpstr>
      <vt:lpstr>Amundsen – another Norwegian icon</vt:lpstr>
      <vt:lpstr>Culturel identity</vt:lpstr>
      <vt:lpstr>Democratization of friluftsliv (1920s-1960s)</vt:lpstr>
      <vt:lpstr>Friluftsliv as counter culture</vt:lpstr>
      <vt:lpstr>Friluftsliv understood as a cultural phenomenon</vt:lpstr>
      <vt:lpstr>Friluftsliv in the Norwegian educational system</vt:lpstr>
      <vt:lpstr>Friluftsliv – a path to a higher quality of life </vt:lpstr>
      <vt:lpstr> Aims and Goals in todays friluftsliv policy</vt:lpstr>
      <vt:lpstr> Right of access (law of 1957)</vt:lpstr>
      <vt:lpstr>Friluftsliv in the elementary school system and developing citizenship</vt:lpstr>
      <vt:lpstr>Participation and motivation</vt:lpstr>
      <vt:lpstr>The Norwegian Trekking Association</vt:lpstr>
      <vt:lpstr>Friluftsliv in Norwegian society - summary</vt:lpstr>
      <vt:lpstr>PowerPoint-præsentation</vt:lpstr>
      <vt:lpstr>Interested in coming to Norway to study ”friluftsliv”?</vt:lpstr>
    </vt:vector>
  </TitlesOfParts>
  <Company>HBV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Forest – follow up</dc:title>
  <dc:creator>Simon Jeppesen</dc:creator>
  <cp:lastModifiedBy>Simon Jeppesen</cp:lastModifiedBy>
  <cp:revision>87</cp:revision>
  <cp:lastPrinted>2018-02-02T07:47:55Z</cp:lastPrinted>
  <dcterms:created xsi:type="dcterms:W3CDTF">2018-01-25T08:05:15Z</dcterms:created>
  <dcterms:modified xsi:type="dcterms:W3CDTF">2018-03-22T07:29:15Z</dcterms:modified>
</cp:coreProperties>
</file>