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3C7EB-A185-4A92-8135-49996860F2C3}" v="22" dt="2025-07-20T16:24:02.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460" autoAdjust="0"/>
  </p:normalViewPr>
  <p:slideViewPr>
    <p:cSldViewPr snapToGrid="0">
      <p:cViewPr varScale="1">
        <p:scale>
          <a:sx n="56" d="100"/>
          <a:sy n="56" d="100"/>
        </p:scale>
        <p:origin x="1714"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Hughes" userId="2001e2269d93bb4c" providerId="LiveId" clId="{29E3C7EB-A185-4A92-8135-49996860F2C3}"/>
    <pc:docChg chg="custSel addSld modSld">
      <pc:chgData name="Charlie Hughes" userId="2001e2269d93bb4c" providerId="LiveId" clId="{29E3C7EB-A185-4A92-8135-49996860F2C3}" dt="2025-07-20T16:32:23.608" v="1856" actId="20577"/>
      <pc:docMkLst>
        <pc:docMk/>
      </pc:docMkLst>
      <pc:sldChg chg="modNotesTx">
        <pc:chgData name="Charlie Hughes" userId="2001e2269d93bb4c" providerId="LiveId" clId="{29E3C7EB-A185-4A92-8135-49996860F2C3}" dt="2025-07-20T16:16:15.024" v="1696" actId="20577"/>
        <pc:sldMkLst>
          <pc:docMk/>
          <pc:sldMk cId="1279162286" sldId="257"/>
        </pc:sldMkLst>
      </pc:sldChg>
      <pc:sldChg chg="modNotesTx">
        <pc:chgData name="Charlie Hughes" userId="2001e2269d93bb4c" providerId="LiveId" clId="{29E3C7EB-A185-4A92-8135-49996860F2C3}" dt="2025-07-20T16:32:23.608" v="1856" actId="20577"/>
        <pc:sldMkLst>
          <pc:docMk/>
          <pc:sldMk cId="3164637272" sldId="259"/>
        </pc:sldMkLst>
      </pc:sldChg>
      <pc:sldChg chg="modNotesTx">
        <pc:chgData name="Charlie Hughes" userId="2001e2269d93bb4c" providerId="LiveId" clId="{29E3C7EB-A185-4A92-8135-49996860F2C3}" dt="2025-07-20T16:20:46.156" v="1796" actId="20577"/>
        <pc:sldMkLst>
          <pc:docMk/>
          <pc:sldMk cId="3381292203" sldId="260"/>
        </pc:sldMkLst>
      </pc:sldChg>
      <pc:sldChg chg="modTransition modAnim modNotesTx">
        <pc:chgData name="Charlie Hughes" userId="2001e2269d93bb4c" providerId="LiveId" clId="{29E3C7EB-A185-4A92-8135-49996860F2C3}" dt="2025-07-20T16:31:48.073" v="1845" actId="313"/>
        <pc:sldMkLst>
          <pc:docMk/>
          <pc:sldMk cId="4250838855" sldId="261"/>
        </pc:sldMkLst>
      </pc:sldChg>
      <pc:sldChg chg="modSp new mod modTransition modAnim">
        <pc:chgData name="Charlie Hughes" userId="2001e2269d93bb4c" providerId="LiveId" clId="{29E3C7EB-A185-4A92-8135-49996860F2C3}" dt="2025-07-20T16:23:28.606" v="1812"/>
        <pc:sldMkLst>
          <pc:docMk/>
          <pc:sldMk cId="2602210338" sldId="262"/>
        </pc:sldMkLst>
        <pc:spChg chg="mod">
          <ac:chgData name="Charlie Hughes" userId="2001e2269d93bb4c" providerId="LiveId" clId="{29E3C7EB-A185-4A92-8135-49996860F2C3}" dt="2025-07-20T16:02:07.122" v="672" actId="122"/>
          <ac:spMkLst>
            <pc:docMk/>
            <pc:sldMk cId="2602210338" sldId="262"/>
            <ac:spMk id="2" creationId="{16C02B42-988B-E16A-27B6-81E9F12BBEDE}"/>
          </ac:spMkLst>
        </pc:spChg>
        <pc:spChg chg="mod">
          <ac:chgData name="Charlie Hughes" userId="2001e2269d93bb4c" providerId="LiveId" clId="{29E3C7EB-A185-4A92-8135-49996860F2C3}" dt="2025-07-20T16:00:21.161" v="636" actId="27636"/>
          <ac:spMkLst>
            <pc:docMk/>
            <pc:sldMk cId="2602210338" sldId="262"/>
            <ac:spMk id="3" creationId="{2E010650-C25D-8B2D-B86D-ABC156313A43}"/>
          </ac:spMkLst>
        </pc:spChg>
      </pc:sldChg>
      <pc:sldChg chg="delSp modSp new mod modTransition modAnim">
        <pc:chgData name="Charlie Hughes" userId="2001e2269d93bb4c" providerId="LiveId" clId="{29E3C7EB-A185-4A92-8135-49996860F2C3}" dt="2025-07-20T16:23:48.134" v="1814"/>
        <pc:sldMkLst>
          <pc:docMk/>
          <pc:sldMk cId="2897028304" sldId="263"/>
        </pc:sldMkLst>
        <pc:spChg chg="del">
          <ac:chgData name="Charlie Hughes" userId="2001e2269d93bb4c" providerId="LiveId" clId="{29E3C7EB-A185-4A92-8135-49996860F2C3}" dt="2025-07-20T15:59:42.398" v="630" actId="478"/>
          <ac:spMkLst>
            <pc:docMk/>
            <pc:sldMk cId="2897028304" sldId="263"/>
            <ac:spMk id="2" creationId="{04827D8D-3180-A896-3158-0BAD1FFEAC22}"/>
          </ac:spMkLst>
        </pc:spChg>
        <pc:spChg chg="mod">
          <ac:chgData name="Charlie Hughes" userId="2001e2269d93bb4c" providerId="LiveId" clId="{29E3C7EB-A185-4A92-8135-49996860F2C3}" dt="2025-07-20T16:00:45.957" v="644" actId="27636"/>
          <ac:spMkLst>
            <pc:docMk/>
            <pc:sldMk cId="2897028304" sldId="263"/>
            <ac:spMk id="3" creationId="{DFDFE5D2-9E83-540D-0277-DBD7F0B2B265}"/>
          </ac:spMkLst>
        </pc:spChg>
      </pc:sldChg>
      <pc:sldChg chg="modSp new mod modTransition modAnim">
        <pc:chgData name="Charlie Hughes" userId="2001e2269d93bb4c" providerId="LiveId" clId="{29E3C7EB-A185-4A92-8135-49996860F2C3}" dt="2025-07-20T16:24:02.444" v="1818"/>
        <pc:sldMkLst>
          <pc:docMk/>
          <pc:sldMk cId="2672829985" sldId="264"/>
        </pc:sldMkLst>
        <pc:spChg chg="mod">
          <ac:chgData name="Charlie Hughes" userId="2001e2269d93bb4c" providerId="LiveId" clId="{29E3C7EB-A185-4A92-8135-49996860F2C3}" dt="2025-07-20T16:02:01.572" v="670" actId="121"/>
          <ac:spMkLst>
            <pc:docMk/>
            <pc:sldMk cId="2672829985" sldId="264"/>
            <ac:spMk id="2" creationId="{506E7F0D-2428-282F-451F-377760E472BC}"/>
          </ac:spMkLst>
        </pc:spChg>
        <pc:spChg chg="mod">
          <ac:chgData name="Charlie Hughes" userId="2001e2269d93bb4c" providerId="LiveId" clId="{29E3C7EB-A185-4A92-8135-49996860F2C3}" dt="2025-07-20T16:14:36.282" v="1681" actId="20577"/>
          <ac:spMkLst>
            <pc:docMk/>
            <pc:sldMk cId="2672829985" sldId="264"/>
            <ac:spMk id="3" creationId="{CB98A6B3-34D7-DE27-A668-8729917FF2D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678256-57CE-4162-B9E4-E3E9DB421B23}" type="datetimeFigureOut">
              <a:rPr lang="en-GB" smtClean="0"/>
              <a:t>20/07/2025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4C140-C2C2-4252-B248-2B45D3EA6D1A}" type="slidenum">
              <a:rPr lang="en-GB" smtClean="0"/>
              <a:t>‹#›</a:t>
            </a:fld>
            <a:endParaRPr lang="en-GB"/>
          </a:p>
        </p:txBody>
      </p:sp>
    </p:spTree>
    <p:extLst>
      <p:ext uri="{BB962C8B-B14F-4D97-AF65-F5344CB8AC3E}">
        <p14:creationId xmlns:p14="http://schemas.microsoft.com/office/powerpoint/2010/main" val="196498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Good afternoon. Thank you for having me and for this opportunity. My name is Charlie and today I will be giving you a presentation on evidence-based approaches to community policing.</a:t>
            </a:r>
          </a:p>
        </p:txBody>
      </p:sp>
      <p:sp>
        <p:nvSpPr>
          <p:cNvPr id="4" name="Slide Number Placeholder 3"/>
          <p:cNvSpPr>
            <a:spLocks noGrp="1"/>
          </p:cNvSpPr>
          <p:nvPr>
            <p:ph type="sldNum" sz="quarter" idx="5"/>
          </p:nvPr>
        </p:nvSpPr>
        <p:spPr/>
        <p:txBody>
          <a:bodyPr/>
          <a:lstStyle/>
          <a:p>
            <a:fld id="{0274C140-C2C2-4252-B248-2B45D3EA6D1A}" type="slidenum">
              <a:rPr lang="en-GB" smtClean="0"/>
              <a:t>1</a:t>
            </a:fld>
            <a:endParaRPr lang="en-GB"/>
          </a:p>
        </p:txBody>
      </p:sp>
    </p:spTree>
    <p:extLst>
      <p:ext uri="{BB962C8B-B14F-4D97-AF65-F5344CB8AC3E}">
        <p14:creationId xmlns:p14="http://schemas.microsoft.com/office/powerpoint/2010/main" val="4114789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community policing important? Trust &amp; legitimacy is the very foundation upon which policing by consent is based upon in the UK (College of Policing, 2022) </a:t>
            </a:r>
          </a:p>
          <a:p>
            <a:r>
              <a:rPr lang="en-GB" dirty="0"/>
              <a:t>When people truly believe officers are acting fairly, lawfully and transparently, they become significantly more willing to cooperate with them and comply with orders (Quinton et al., 2015).</a:t>
            </a:r>
          </a:p>
          <a:p>
            <a:r>
              <a:rPr lang="en-GB" dirty="0"/>
              <a:t>However, if officers are seen to not behave in a manner befitting of their station, confidence is seen to significantly decrease, particularly among young adults where figures shown 52% of them have very little to no trust in the police (Owen-Evans &amp; Low, 2024).</a:t>
            </a:r>
          </a:p>
        </p:txBody>
      </p:sp>
      <p:sp>
        <p:nvSpPr>
          <p:cNvPr id="4" name="Slide Number Placeholder 3"/>
          <p:cNvSpPr>
            <a:spLocks noGrp="1"/>
          </p:cNvSpPr>
          <p:nvPr>
            <p:ph type="sldNum" sz="quarter" idx="5"/>
          </p:nvPr>
        </p:nvSpPr>
        <p:spPr/>
        <p:txBody>
          <a:bodyPr/>
          <a:lstStyle/>
          <a:p>
            <a:fld id="{0274C140-C2C2-4252-B248-2B45D3EA6D1A}" type="slidenum">
              <a:rPr lang="en-GB" smtClean="0"/>
              <a:t>2</a:t>
            </a:fld>
            <a:endParaRPr lang="en-GB"/>
          </a:p>
        </p:txBody>
      </p:sp>
    </p:spTree>
    <p:extLst>
      <p:ext uri="{BB962C8B-B14F-4D97-AF65-F5344CB8AC3E}">
        <p14:creationId xmlns:p14="http://schemas.microsoft.com/office/powerpoint/2010/main" val="201965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I’ll talk about the effectiveness of the previously mentioned engagement strategies. A systematic review by the College of Policing [CoP](2021) found that neighbourhood policing increased public trust and confidence by also improving the perceived legitimacy of the police.</a:t>
            </a:r>
          </a:p>
          <a:p>
            <a:r>
              <a:rPr lang="en-GB" dirty="0"/>
              <a:t>Secondly Operation </a:t>
            </a:r>
            <a:r>
              <a:rPr lang="en-GB" dirty="0" err="1"/>
              <a:t>Servator</a:t>
            </a:r>
            <a:r>
              <a:rPr lang="en-GB" dirty="0"/>
              <a:t> has shown great success in the years since it’s inception. Surveys across 16 Forces that use </a:t>
            </a:r>
            <a:r>
              <a:rPr lang="en-GB" dirty="0" err="1"/>
              <a:t>Servator</a:t>
            </a:r>
            <a:r>
              <a:rPr lang="en-GB" dirty="0"/>
              <a:t> found 79% of respondents felt officers were “working to keep them safe”. This has led to, as of 2019, 22 constabularies employing its methods (Baines, 2019).</a:t>
            </a:r>
          </a:p>
          <a:p>
            <a:r>
              <a:rPr lang="en-GB" dirty="0"/>
              <a:t>Next, we have Body-Worn Video. In a 6-month random control trial, it showed an overall 50% reduction in force being used during arrests (Henstock &amp; Ariel, 2017).</a:t>
            </a:r>
          </a:p>
          <a:p>
            <a:r>
              <a:rPr lang="en-GB" dirty="0"/>
              <a:t>Finally, we have digital outreach. The surveys conducted by the west midlands police reported that people who regularly see online updates reported 58% had trust in their local police. Versus 46% for the ones that didn’t get updates (West Midlands Police, 2024).</a:t>
            </a:r>
          </a:p>
          <a:p>
            <a:endParaRPr lang="en-GB" dirty="0"/>
          </a:p>
        </p:txBody>
      </p:sp>
      <p:sp>
        <p:nvSpPr>
          <p:cNvPr id="4" name="Slide Number Placeholder 3"/>
          <p:cNvSpPr>
            <a:spLocks noGrp="1"/>
          </p:cNvSpPr>
          <p:nvPr>
            <p:ph type="sldNum" sz="quarter" idx="5"/>
          </p:nvPr>
        </p:nvSpPr>
        <p:spPr/>
        <p:txBody>
          <a:bodyPr/>
          <a:lstStyle/>
          <a:p>
            <a:fld id="{0274C140-C2C2-4252-B248-2B45D3EA6D1A}" type="slidenum">
              <a:rPr lang="en-GB" smtClean="0"/>
              <a:t>4</a:t>
            </a:fld>
            <a:endParaRPr lang="en-GB"/>
          </a:p>
        </p:txBody>
      </p:sp>
    </p:spTree>
    <p:extLst>
      <p:ext uri="{BB962C8B-B14F-4D97-AF65-F5344CB8AC3E}">
        <p14:creationId xmlns:p14="http://schemas.microsoft.com/office/powerpoint/2010/main" val="1257878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look at some of the challenges that evidence-based implementation faces.</a:t>
            </a:r>
          </a:p>
          <a:p>
            <a:r>
              <a:rPr lang="en-GB" dirty="0"/>
              <a:t>The first is resource constraints. A Government Performance Tracker carried out by </a:t>
            </a:r>
            <a:r>
              <a:rPr lang="en-GB" dirty="0" err="1"/>
              <a:t>Hoddington</a:t>
            </a:r>
            <a:r>
              <a:rPr lang="en-GB" dirty="0"/>
              <a:t> et al., (2023) found that in just a four-year period the number of PCSOs decreased by 15.6% as many of them were abstracted to emergency response. This dramatically reduces the physical presence of the police and can easily lead to a reduction in public perception.</a:t>
            </a:r>
          </a:p>
          <a:p>
            <a:r>
              <a:rPr lang="en-GB" dirty="0"/>
              <a:t>Next, we have the culture clash that procedural-justice training can bring when opposed to the traditional “crime-fighter” identity. Many Constables, especially of the older generation have an inherent cultural resistance to the new methods of doing things which leads to a slow adoption of engagement practises.</a:t>
            </a:r>
          </a:p>
          <a:p>
            <a:r>
              <a:rPr lang="en-GB" dirty="0"/>
              <a:t>Finally we have low public awareness. In the same West Midlands Police (2024) survey previously mentioned, 75% of residents were completely unaware of local engagement opportunities that were available. This limited perception is likely to decrease public trust overall as locals will feel a disconnect between them and the officers.</a:t>
            </a:r>
          </a:p>
        </p:txBody>
      </p:sp>
      <p:sp>
        <p:nvSpPr>
          <p:cNvPr id="4" name="Slide Number Placeholder 3"/>
          <p:cNvSpPr>
            <a:spLocks noGrp="1"/>
          </p:cNvSpPr>
          <p:nvPr>
            <p:ph type="sldNum" sz="quarter" idx="5"/>
          </p:nvPr>
        </p:nvSpPr>
        <p:spPr/>
        <p:txBody>
          <a:bodyPr/>
          <a:lstStyle/>
          <a:p>
            <a:fld id="{0274C140-C2C2-4252-B248-2B45D3EA6D1A}" type="slidenum">
              <a:rPr lang="en-GB" smtClean="0"/>
              <a:t>5</a:t>
            </a:fld>
            <a:endParaRPr lang="en-GB"/>
          </a:p>
        </p:txBody>
      </p:sp>
    </p:spTree>
    <p:extLst>
      <p:ext uri="{BB962C8B-B14F-4D97-AF65-F5344CB8AC3E}">
        <p14:creationId xmlns:p14="http://schemas.microsoft.com/office/powerpoint/2010/main" val="424151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well-tested engagement tactics, such as neighbourhood policing and Operation </a:t>
            </a:r>
            <a:r>
              <a:rPr lang="en-GB" dirty="0" err="1"/>
              <a:t>Servator</a:t>
            </a:r>
            <a:r>
              <a:rPr lang="en-GB" dirty="0"/>
              <a:t>, can, and do lift public confidence and cut complaints, but the progress is fragile. Cuts to PCSOs, Culture clashes and low public awareness mean many communities still have low trust in their local police. To serve policing by consent, forces must protect neighbourhood policing budgets, improve culture mentality with new training methods and promote awareness of engagement opportunities available to local residents.</a:t>
            </a:r>
          </a:p>
          <a:p>
            <a:r>
              <a:rPr lang="en-GB" dirty="0"/>
              <a:t>Thank you for your time, any questions?</a:t>
            </a:r>
          </a:p>
        </p:txBody>
      </p:sp>
      <p:sp>
        <p:nvSpPr>
          <p:cNvPr id="4" name="Slide Number Placeholder 3"/>
          <p:cNvSpPr>
            <a:spLocks noGrp="1"/>
          </p:cNvSpPr>
          <p:nvPr>
            <p:ph type="sldNum" sz="quarter" idx="5"/>
          </p:nvPr>
        </p:nvSpPr>
        <p:spPr/>
        <p:txBody>
          <a:bodyPr/>
          <a:lstStyle/>
          <a:p>
            <a:fld id="{0274C140-C2C2-4252-B248-2B45D3EA6D1A}" type="slidenum">
              <a:rPr lang="en-GB" smtClean="0"/>
              <a:t>6</a:t>
            </a:fld>
            <a:endParaRPr lang="en-GB"/>
          </a:p>
        </p:txBody>
      </p:sp>
    </p:spTree>
    <p:extLst>
      <p:ext uri="{BB962C8B-B14F-4D97-AF65-F5344CB8AC3E}">
        <p14:creationId xmlns:p14="http://schemas.microsoft.com/office/powerpoint/2010/main" val="1602679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74C140-C2C2-4252-B248-2B45D3EA6D1A}" type="slidenum">
              <a:rPr lang="en-GB" smtClean="0"/>
              <a:t>8</a:t>
            </a:fld>
            <a:endParaRPr lang="en-GB"/>
          </a:p>
        </p:txBody>
      </p:sp>
    </p:spTree>
    <p:extLst>
      <p:ext uri="{BB962C8B-B14F-4D97-AF65-F5344CB8AC3E}">
        <p14:creationId xmlns:p14="http://schemas.microsoft.com/office/powerpoint/2010/main" val="2098026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74C140-C2C2-4252-B248-2B45D3EA6D1A}" type="slidenum">
              <a:rPr lang="en-GB" smtClean="0"/>
              <a:t>9</a:t>
            </a:fld>
            <a:endParaRPr lang="en-GB"/>
          </a:p>
        </p:txBody>
      </p:sp>
    </p:spTree>
    <p:extLst>
      <p:ext uri="{BB962C8B-B14F-4D97-AF65-F5344CB8AC3E}">
        <p14:creationId xmlns:p14="http://schemas.microsoft.com/office/powerpoint/2010/main" val="512996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7/20/2025</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403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71587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55494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34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864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3744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897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78396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4324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66571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7/20/2025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6404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7/20/2025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33492686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college.police.uk/s3fs-public/2023-04/College-of-Policing-Corporate-strategy-2022-2026.pdf" TargetMode="External"/><Relationship Id="rId2" Type="http://schemas.openxmlformats.org/officeDocument/2006/relationships/hyperlink" Target="https://www.cityoflondon.police.uk/projectservator" TargetMode="External"/><Relationship Id="rId1" Type="http://schemas.openxmlformats.org/officeDocument/2006/relationships/slideLayout" Target="../slideLayouts/slideLayout2.xml"/><Relationship Id="rId4" Type="http://schemas.openxmlformats.org/officeDocument/2006/relationships/hyperlink" Target="https://assets.college.police.uk/s3fs-public/2021-02/np_rea_summary.pdf"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college.police.uk/guidance/improving-public-confidence-police/what-works-implementing-neighbourhood-policing" TargetMode="External"/><Relationship Id="rId7" Type="http://schemas.openxmlformats.org/officeDocument/2006/relationships/hyperlink" Target="https://www.westmidlands.police.uk/SysSiteAssets/foi-media/west-midlands/how_we_make_decisions/neighbourhood-policing-survey-2024.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south-wales.police.uk/police-forces/south-wales-police/areas/about-us/about-us/body-worn-video-camera/" TargetMode="External"/><Relationship Id="rId5" Type="http://schemas.openxmlformats.org/officeDocument/2006/relationships/hyperlink" Target="https://post.parliament.uk/public-trust-and-confidence-in-the-police/" TargetMode="External"/><Relationship Id="rId4" Type="http://schemas.openxmlformats.org/officeDocument/2006/relationships/hyperlink" Target="https://www.instituteforgovernment.org.uk/publication/performance-tracker-2023/polic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04BDC4A-ECB7-5A42-1C86-B9F6D3E49418}"/>
              </a:ext>
            </a:extLst>
          </p:cNvPr>
          <p:cNvPicPr>
            <a:picLocks noChangeAspect="1"/>
          </p:cNvPicPr>
          <p:nvPr/>
        </p:nvPicPr>
        <p:blipFill>
          <a:blip r:embed="rId3">
            <a:alphaModFix amt="70000"/>
          </a:blip>
          <a:srcRect t="15249" r="-1" b="26306"/>
          <a:stretch>
            <a:fillRect/>
          </a:stretch>
        </p:blipFill>
        <p:spPr>
          <a:xfrm>
            <a:off x="20" y="10"/>
            <a:ext cx="12188932" cy="6856614"/>
          </a:xfrm>
          <a:prstGeom prst="rect">
            <a:avLst/>
          </a:prstGeom>
        </p:spPr>
      </p:pic>
      <p:grpSp>
        <p:nvGrpSpPr>
          <p:cNvPr id="15"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2AE82FEF-32B3-0357-ED2B-5775A8CBE01B}"/>
              </a:ext>
            </a:extLst>
          </p:cNvPr>
          <p:cNvSpPr>
            <a:spLocks noGrp="1"/>
          </p:cNvSpPr>
          <p:nvPr>
            <p:ph type="ctrTitle"/>
          </p:nvPr>
        </p:nvSpPr>
        <p:spPr>
          <a:xfrm>
            <a:off x="994404" y="731041"/>
            <a:ext cx="10191942" cy="3173034"/>
          </a:xfrm>
        </p:spPr>
        <p:txBody>
          <a:bodyPr>
            <a:normAutofit/>
          </a:bodyPr>
          <a:lstStyle/>
          <a:p>
            <a:r>
              <a:rPr lang="en-GB" sz="6600" dirty="0">
                <a:solidFill>
                  <a:srgbClr val="FFFFFF"/>
                </a:solidFill>
              </a:rPr>
              <a:t>Evidence Based Approaches to Community Policing</a:t>
            </a:r>
          </a:p>
        </p:txBody>
      </p:sp>
      <p:sp>
        <p:nvSpPr>
          <p:cNvPr id="3" name="Subtitle 2">
            <a:extLst>
              <a:ext uri="{FF2B5EF4-FFF2-40B4-BE49-F238E27FC236}">
                <a16:creationId xmlns:a16="http://schemas.microsoft.com/office/drawing/2014/main" id="{4E296BB3-024A-81A9-A34B-FF694DC8AC5C}"/>
              </a:ext>
            </a:extLst>
          </p:cNvPr>
          <p:cNvSpPr>
            <a:spLocks noGrp="1"/>
          </p:cNvSpPr>
          <p:nvPr>
            <p:ph type="subTitle" idx="1"/>
          </p:nvPr>
        </p:nvSpPr>
        <p:spPr>
          <a:xfrm>
            <a:off x="1524000" y="4069354"/>
            <a:ext cx="9144000" cy="1265285"/>
          </a:xfrm>
        </p:spPr>
        <p:txBody>
          <a:bodyPr>
            <a:normAutofit/>
          </a:bodyPr>
          <a:lstStyle/>
          <a:p>
            <a:pPr>
              <a:lnSpc>
                <a:spcPct val="100000"/>
              </a:lnSpc>
            </a:pPr>
            <a:r>
              <a:rPr lang="en-GB" sz="2000" dirty="0">
                <a:solidFill>
                  <a:srgbClr val="FFFFFF"/>
                </a:solidFill>
              </a:rPr>
              <a:t>BMPL4016</a:t>
            </a:r>
          </a:p>
          <a:p>
            <a:pPr>
              <a:lnSpc>
                <a:spcPct val="100000"/>
              </a:lnSpc>
            </a:pPr>
            <a:r>
              <a:rPr lang="en-GB" sz="2000" dirty="0">
                <a:solidFill>
                  <a:srgbClr val="FFFFFF"/>
                </a:solidFill>
              </a:rPr>
              <a:t>Charlie Hughes</a:t>
            </a:r>
          </a:p>
          <a:p>
            <a:pPr>
              <a:lnSpc>
                <a:spcPct val="100000"/>
              </a:lnSpc>
            </a:pPr>
            <a:r>
              <a:rPr lang="en-GB" sz="2000" dirty="0">
                <a:solidFill>
                  <a:srgbClr val="FFFFFF"/>
                </a:solidFill>
              </a:rPr>
              <a:t>2400697</a:t>
            </a:r>
          </a:p>
        </p:txBody>
      </p:sp>
      <p:grpSp>
        <p:nvGrpSpPr>
          <p:cNvPr id="48"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49" name="Straight Connector 48">
              <a:extLst>
                <a:ext uri="{FF2B5EF4-FFF2-40B4-BE49-F238E27FC236}">
                  <a16:creationId xmlns:a16="http://schemas.microsoft.com/office/drawing/2014/main" id="{50FE3A76-C0EC-41F2-92AD-1A75BA3771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22AF00A-AACB-4D06-A706-4231FD4EC6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698362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Wood human figure">
            <a:extLst>
              <a:ext uri="{FF2B5EF4-FFF2-40B4-BE49-F238E27FC236}">
                <a16:creationId xmlns:a16="http://schemas.microsoft.com/office/drawing/2014/main" id="{E76887B4-469E-CC87-9821-805D3A57A5D5}"/>
              </a:ext>
            </a:extLst>
          </p:cNvPr>
          <p:cNvPicPr>
            <a:picLocks noChangeAspect="1"/>
          </p:cNvPicPr>
          <p:nvPr/>
        </p:nvPicPr>
        <p:blipFill>
          <a:blip r:embed="rId3">
            <a:alphaModFix/>
          </a:blip>
          <a:srcRect r="-1" b="15725"/>
          <a:stretch>
            <a:fillRect/>
          </a:stretch>
        </p:blipFill>
        <p:spPr>
          <a:xfrm>
            <a:off x="20" y="10"/>
            <a:ext cx="12188932" cy="6856614"/>
          </a:xfrm>
          <a:prstGeom prst="rect">
            <a:avLst/>
          </a:prstGeom>
        </p:spPr>
      </p:pic>
      <p:sp>
        <p:nvSpPr>
          <p:cNvPr id="39" name="Rectangle 38">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C3683-AB96-CED6-0A0E-D268A8F16D37}"/>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r"/>
            <a:r>
              <a:rPr lang="en-US" sz="5400" kern="1200" dirty="0">
                <a:solidFill>
                  <a:srgbClr val="FFFFFF"/>
                </a:solidFill>
                <a:latin typeface="+mj-lt"/>
                <a:ea typeface="+mj-ea"/>
                <a:cs typeface="+mj-cs"/>
              </a:rPr>
              <a:t>Why This Matters</a:t>
            </a:r>
          </a:p>
        </p:txBody>
      </p:sp>
      <p:grpSp>
        <p:nvGrpSpPr>
          <p:cNvPr id="41"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2" name="Freeform: Shape 41">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0"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1"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3" name="Freeform: Shape 52">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2" name="Freeform: Shape 51">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0FF8A561-5FA8-C187-92A4-94E735F3A8E6}"/>
              </a:ext>
            </a:extLst>
          </p:cNvPr>
          <p:cNvSpPr txBox="1"/>
          <p:nvPr/>
        </p:nvSpPr>
        <p:spPr>
          <a:xfrm>
            <a:off x="6699738" y="2217825"/>
            <a:ext cx="4883588"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Trust &amp; Legitimacy are Foundational to UK Policing.</a:t>
            </a:r>
          </a:p>
          <a:p>
            <a:pPr algn="r"/>
            <a:r>
              <a:rPr lang="en-GB" sz="2400" dirty="0"/>
              <a:t>(College of Policing, 2023).</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More Trust = More Cooperation.</a:t>
            </a:r>
          </a:p>
          <a:p>
            <a:pPr algn="r"/>
            <a:r>
              <a:rPr lang="en-GB" sz="2400" dirty="0"/>
              <a:t>(Quinton et al., 2015).</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Confidence Dips:                  52% Adults Lack Trust in Police.</a:t>
            </a:r>
          </a:p>
          <a:p>
            <a:pPr algn="r"/>
            <a:r>
              <a:rPr lang="en-GB" sz="2400" dirty="0"/>
              <a:t>(Owen-Evans &amp; Low, 2024).</a:t>
            </a:r>
          </a:p>
        </p:txBody>
      </p:sp>
    </p:spTree>
    <p:extLst>
      <p:ext uri="{BB962C8B-B14F-4D97-AF65-F5344CB8AC3E}">
        <p14:creationId xmlns:p14="http://schemas.microsoft.com/office/powerpoint/2010/main" val="1279162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314B-DBCD-D440-712B-AFA381EA2B90}"/>
              </a:ext>
            </a:extLst>
          </p:cNvPr>
          <p:cNvSpPr>
            <a:spLocks noGrp="1"/>
          </p:cNvSpPr>
          <p:nvPr>
            <p:ph type="title"/>
          </p:nvPr>
        </p:nvSpPr>
        <p:spPr/>
        <p:txBody>
          <a:bodyPr/>
          <a:lstStyle/>
          <a:p>
            <a:pPr algn="ctr"/>
            <a:r>
              <a:rPr lang="en-GB" dirty="0"/>
              <a:t>Key Engagement Strategies</a:t>
            </a:r>
          </a:p>
        </p:txBody>
      </p:sp>
      <p:graphicFrame>
        <p:nvGraphicFramePr>
          <p:cNvPr id="5" name="Table 4">
            <a:extLst>
              <a:ext uri="{FF2B5EF4-FFF2-40B4-BE49-F238E27FC236}">
                <a16:creationId xmlns:a16="http://schemas.microsoft.com/office/drawing/2014/main" id="{BABCF8BF-A865-1FE0-61D5-1B80FC733F22}"/>
              </a:ext>
            </a:extLst>
          </p:cNvPr>
          <p:cNvGraphicFramePr>
            <a:graphicFrameLocks noGrp="1"/>
          </p:cNvGraphicFramePr>
          <p:nvPr>
            <p:extLst>
              <p:ext uri="{D42A27DB-BD31-4B8C-83A1-F6EECF244321}">
                <p14:modId xmlns:p14="http://schemas.microsoft.com/office/powerpoint/2010/main" val="1361093683"/>
              </p:ext>
            </p:extLst>
          </p:nvPr>
        </p:nvGraphicFramePr>
        <p:xfrm>
          <a:off x="313899" y="1574799"/>
          <a:ext cx="11505064" cy="5063671"/>
        </p:xfrm>
        <a:graphic>
          <a:graphicData uri="http://schemas.openxmlformats.org/drawingml/2006/table">
            <a:tbl>
              <a:tblPr firstRow="1" bandRow="1">
                <a:tableStyleId>{073A0DAA-6AF3-43AB-8588-CEC1D06C72B9}</a:tableStyleId>
              </a:tblPr>
              <a:tblGrid>
                <a:gridCol w="2876266">
                  <a:extLst>
                    <a:ext uri="{9D8B030D-6E8A-4147-A177-3AD203B41FA5}">
                      <a16:colId xmlns:a16="http://schemas.microsoft.com/office/drawing/2014/main" val="64454520"/>
                    </a:ext>
                  </a:extLst>
                </a:gridCol>
                <a:gridCol w="2876266">
                  <a:extLst>
                    <a:ext uri="{9D8B030D-6E8A-4147-A177-3AD203B41FA5}">
                      <a16:colId xmlns:a16="http://schemas.microsoft.com/office/drawing/2014/main" val="3059027077"/>
                    </a:ext>
                  </a:extLst>
                </a:gridCol>
                <a:gridCol w="2876266">
                  <a:extLst>
                    <a:ext uri="{9D8B030D-6E8A-4147-A177-3AD203B41FA5}">
                      <a16:colId xmlns:a16="http://schemas.microsoft.com/office/drawing/2014/main" val="2002761105"/>
                    </a:ext>
                  </a:extLst>
                </a:gridCol>
                <a:gridCol w="2876266">
                  <a:extLst>
                    <a:ext uri="{9D8B030D-6E8A-4147-A177-3AD203B41FA5}">
                      <a16:colId xmlns:a16="http://schemas.microsoft.com/office/drawing/2014/main" val="2773739889"/>
                    </a:ext>
                  </a:extLst>
                </a:gridCol>
              </a:tblGrid>
              <a:tr h="649786">
                <a:tc>
                  <a:txBody>
                    <a:bodyPr/>
                    <a:lstStyle/>
                    <a:p>
                      <a:pPr algn="ctr"/>
                      <a:r>
                        <a:rPr lang="en-GB" sz="2800" dirty="0"/>
                        <a:t>Strategy</a:t>
                      </a:r>
                    </a:p>
                  </a:txBody>
                  <a:tcPr/>
                </a:tc>
                <a:tc>
                  <a:txBody>
                    <a:bodyPr/>
                    <a:lstStyle/>
                    <a:p>
                      <a:pPr algn="ctr"/>
                      <a:r>
                        <a:rPr lang="en-GB" sz="2800" dirty="0"/>
                        <a:t>Example</a:t>
                      </a:r>
                    </a:p>
                  </a:txBody>
                  <a:tcPr/>
                </a:tc>
                <a:tc>
                  <a:txBody>
                    <a:bodyPr/>
                    <a:lstStyle/>
                    <a:p>
                      <a:pPr algn="ctr"/>
                      <a:r>
                        <a:rPr lang="en-GB" sz="2800" dirty="0"/>
                        <a:t>Engagement</a:t>
                      </a:r>
                    </a:p>
                  </a:txBody>
                  <a:tcPr/>
                </a:tc>
                <a:tc>
                  <a:txBody>
                    <a:bodyPr/>
                    <a:lstStyle/>
                    <a:p>
                      <a:pPr algn="ctr"/>
                      <a:r>
                        <a:rPr lang="en-GB" sz="2800" dirty="0"/>
                        <a:t>Source</a:t>
                      </a:r>
                    </a:p>
                  </a:txBody>
                  <a:tcPr/>
                </a:tc>
                <a:extLst>
                  <a:ext uri="{0D108BD9-81ED-4DB2-BD59-A6C34878D82A}">
                    <a16:rowId xmlns:a16="http://schemas.microsoft.com/office/drawing/2014/main" val="3933480919"/>
                  </a:ext>
                </a:extLst>
              </a:tr>
              <a:tr h="983615">
                <a:tc>
                  <a:txBody>
                    <a:bodyPr/>
                    <a:lstStyle/>
                    <a:p>
                      <a:pPr algn="ctr"/>
                      <a:r>
                        <a:rPr lang="en-GB" dirty="0"/>
                        <a:t>Neighbourhood Policing Teams &amp; PCSOs</a:t>
                      </a:r>
                    </a:p>
                  </a:txBody>
                  <a:tcPr/>
                </a:tc>
                <a:tc>
                  <a:txBody>
                    <a:bodyPr/>
                    <a:lstStyle/>
                    <a:p>
                      <a:pPr algn="ctr"/>
                      <a:r>
                        <a:rPr lang="en-GB" dirty="0"/>
                        <a:t>Core Model in all 43 Forces: Visibility &amp; Problem Solving</a:t>
                      </a:r>
                    </a:p>
                  </a:txBody>
                  <a:tcPr/>
                </a:tc>
                <a:tc>
                  <a:txBody>
                    <a:bodyPr/>
                    <a:lstStyle/>
                    <a:p>
                      <a:pPr algn="ctr"/>
                      <a:r>
                        <a:rPr lang="en-GB" dirty="0"/>
                        <a:t>Face-to-Face Contact,</a:t>
                      </a:r>
                    </a:p>
                    <a:p>
                      <a:pPr algn="ctr"/>
                      <a:r>
                        <a:rPr lang="en-GB" dirty="0"/>
                        <a:t>Co-Designed with Residents</a:t>
                      </a:r>
                    </a:p>
                  </a:txBody>
                  <a:tcPr/>
                </a:tc>
                <a:tc>
                  <a:txBody>
                    <a:bodyPr/>
                    <a:lstStyle/>
                    <a:p>
                      <a:pPr algn="ctr"/>
                      <a:r>
                        <a:rPr lang="en-GB" dirty="0"/>
                        <a:t>(College of Policing, 2025)</a:t>
                      </a:r>
                    </a:p>
                  </a:txBody>
                  <a:tcPr/>
                </a:tc>
                <a:extLst>
                  <a:ext uri="{0D108BD9-81ED-4DB2-BD59-A6C34878D82A}">
                    <a16:rowId xmlns:a16="http://schemas.microsoft.com/office/drawing/2014/main" val="2899993104"/>
                  </a:ext>
                </a:extLst>
              </a:tr>
              <a:tr h="983615">
                <a:tc>
                  <a:txBody>
                    <a:bodyPr/>
                    <a:lstStyle/>
                    <a:p>
                      <a:pPr algn="ctr"/>
                      <a:r>
                        <a:rPr lang="en-GB" dirty="0"/>
                        <a:t>Operation </a:t>
                      </a:r>
                      <a:r>
                        <a:rPr lang="en-GB" dirty="0" err="1"/>
                        <a:t>Servator</a:t>
                      </a:r>
                      <a:endParaRPr lang="en-GB" dirty="0"/>
                    </a:p>
                  </a:txBody>
                  <a:tcPr/>
                </a:tc>
                <a:tc>
                  <a:txBody>
                    <a:bodyPr/>
                    <a:lstStyle/>
                    <a:p>
                      <a:pPr algn="ctr"/>
                      <a:r>
                        <a:rPr lang="en-GB" dirty="0"/>
                        <a:t>City of London + 15 Forces Run Unpredictable, High-Visibility Patrols &amp; Reassurance Surveys</a:t>
                      </a:r>
                    </a:p>
                  </a:txBody>
                  <a:tcPr/>
                </a:tc>
                <a:tc>
                  <a:txBody>
                    <a:bodyPr/>
                    <a:lstStyle/>
                    <a:p>
                      <a:pPr algn="ctr"/>
                      <a:r>
                        <a:rPr lang="en-GB" dirty="0"/>
                        <a:t>Deterrence Through Presence &amp; Conversational Engagement</a:t>
                      </a:r>
                    </a:p>
                  </a:txBody>
                  <a:tcPr/>
                </a:tc>
                <a:tc>
                  <a:txBody>
                    <a:bodyPr/>
                    <a:lstStyle/>
                    <a:p>
                      <a:pPr algn="ctr"/>
                      <a:r>
                        <a:rPr lang="en-GB" dirty="0"/>
                        <a:t>(City of London Police, 2015)</a:t>
                      </a:r>
                    </a:p>
                  </a:txBody>
                  <a:tcPr/>
                </a:tc>
                <a:extLst>
                  <a:ext uri="{0D108BD9-81ED-4DB2-BD59-A6C34878D82A}">
                    <a16:rowId xmlns:a16="http://schemas.microsoft.com/office/drawing/2014/main" val="1799532371"/>
                  </a:ext>
                </a:extLst>
              </a:tr>
              <a:tr h="983615">
                <a:tc>
                  <a:txBody>
                    <a:bodyPr/>
                    <a:lstStyle/>
                    <a:p>
                      <a:pPr algn="ctr"/>
                      <a:r>
                        <a:rPr lang="en-GB" dirty="0"/>
                        <a:t>Body-Worn Video</a:t>
                      </a:r>
                    </a:p>
                  </a:txBody>
                  <a:tcPr/>
                </a:tc>
                <a:tc>
                  <a:txBody>
                    <a:bodyPr/>
                    <a:lstStyle/>
                    <a:p>
                      <a:pPr algn="ctr"/>
                      <a:r>
                        <a:rPr lang="en-GB" dirty="0"/>
                        <a:t>Used in all 43 Forces</a:t>
                      </a:r>
                    </a:p>
                  </a:txBody>
                  <a:tcPr/>
                </a:tc>
                <a:tc>
                  <a:txBody>
                    <a:bodyPr/>
                    <a:lstStyle/>
                    <a:p>
                      <a:pPr algn="ctr"/>
                      <a:r>
                        <a:rPr lang="en-GB" dirty="0"/>
                        <a:t>Increase Public Trust &amp; Confidence Through Accountability</a:t>
                      </a:r>
                    </a:p>
                  </a:txBody>
                  <a:tcPr/>
                </a:tc>
                <a:tc>
                  <a:txBody>
                    <a:bodyPr/>
                    <a:lstStyle/>
                    <a:p>
                      <a:pPr algn="ctr"/>
                      <a:r>
                        <a:rPr lang="en-GB" dirty="0"/>
                        <a:t>(South Wales Police, 2025)</a:t>
                      </a:r>
                    </a:p>
                  </a:txBody>
                  <a:tcPr/>
                </a:tc>
                <a:extLst>
                  <a:ext uri="{0D108BD9-81ED-4DB2-BD59-A6C34878D82A}">
                    <a16:rowId xmlns:a16="http://schemas.microsoft.com/office/drawing/2014/main" val="3844071795"/>
                  </a:ext>
                </a:extLst>
              </a:tr>
              <a:tr h="983615">
                <a:tc>
                  <a:txBody>
                    <a:bodyPr/>
                    <a:lstStyle/>
                    <a:p>
                      <a:pPr algn="ctr"/>
                      <a:r>
                        <a:rPr lang="en-GB" dirty="0"/>
                        <a:t>Digital &amp; Social Media Outreach</a:t>
                      </a:r>
                    </a:p>
                  </a:txBody>
                  <a:tcPr/>
                </a:tc>
                <a:tc>
                  <a:txBody>
                    <a:bodyPr/>
                    <a:lstStyle/>
                    <a:p>
                      <a:pPr algn="ctr"/>
                      <a:r>
                        <a:rPr lang="en-GB" dirty="0"/>
                        <a:t>West Midlands Police Survey – 6,900 Responses</a:t>
                      </a:r>
                    </a:p>
                  </a:txBody>
                  <a:tcPr/>
                </a:tc>
                <a:tc>
                  <a:txBody>
                    <a:bodyPr/>
                    <a:lstStyle/>
                    <a:p>
                      <a:pPr algn="ctr"/>
                      <a:r>
                        <a:rPr lang="en-GB" dirty="0"/>
                        <a:t>Low-Cost, Broad Online Reach</a:t>
                      </a:r>
                    </a:p>
                  </a:txBody>
                  <a:tcPr/>
                </a:tc>
                <a:tc>
                  <a:txBody>
                    <a:bodyPr/>
                    <a:lstStyle/>
                    <a:p>
                      <a:pPr algn="ctr"/>
                      <a:r>
                        <a:rPr lang="en-GB" dirty="0"/>
                        <a:t>West Midlands Police, 2024)</a:t>
                      </a:r>
                    </a:p>
                  </a:txBody>
                  <a:tcPr/>
                </a:tc>
                <a:extLst>
                  <a:ext uri="{0D108BD9-81ED-4DB2-BD59-A6C34878D82A}">
                    <a16:rowId xmlns:a16="http://schemas.microsoft.com/office/drawing/2014/main" val="3424598175"/>
                  </a:ext>
                </a:extLst>
              </a:tr>
            </a:tbl>
          </a:graphicData>
        </a:graphic>
      </p:graphicFrame>
    </p:spTree>
    <p:extLst>
      <p:ext uri="{BB962C8B-B14F-4D97-AF65-F5344CB8AC3E}">
        <p14:creationId xmlns:p14="http://schemas.microsoft.com/office/powerpoint/2010/main" val="25382050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32981CE-55BE-BE7A-E897-84F62CD43768}"/>
              </a:ext>
            </a:extLst>
          </p:cNvPr>
          <p:cNvSpPr>
            <a:spLocks noGrp="1"/>
          </p:cNvSpPr>
          <p:nvPr>
            <p:ph type="title"/>
          </p:nvPr>
        </p:nvSpPr>
        <p:spPr>
          <a:xfrm>
            <a:off x="1198182" y="559813"/>
            <a:ext cx="4987809" cy="1664573"/>
          </a:xfrm>
        </p:spPr>
        <p:txBody>
          <a:bodyPr>
            <a:normAutofit/>
          </a:bodyPr>
          <a:lstStyle/>
          <a:p>
            <a:r>
              <a:rPr lang="en-GB" sz="4100" dirty="0"/>
              <a:t>Effectiveness of Current Strategies</a:t>
            </a:r>
          </a:p>
        </p:txBody>
      </p:sp>
      <p:sp>
        <p:nvSpPr>
          <p:cNvPr id="3" name="Content Placeholder 2">
            <a:extLst>
              <a:ext uri="{FF2B5EF4-FFF2-40B4-BE49-F238E27FC236}">
                <a16:creationId xmlns:a16="http://schemas.microsoft.com/office/drawing/2014/main" id="{822322FF-E58A-B1A7-3292-CAA8C532095E}"/>
              </a:ext>
            </a:extLst>
          </p:cNvPr>
          <p:cNvSpPr>
            <a:spLocks noGrp="1"/>
          </p:cNvSpPr>
          <p:nvPr>
            <p:ph idx="1"/>
          </p:nvPr>
        </p:nvSpPr>
        <p:spPr>
          <a:xfrm>
            <a:off x="1185756" y="2384474"/>
            <a:ext cx="4987488" cy="3728613"/>
          </a:xfrm>
        </p:spPr>
        <p:txBody>
          <a:bodyPr>
            <a:normAutofit/>
          </a:bodyPr>
          <a:lstStyle/>
          <a:p>
            <a:pPr>
              <a:lnSpc>
                <a:spcPct val="100000"/>
              </a:lnSpc>
              <a:buFont typeface="Arial" panose="020B0604020202020204" pitchFamily="34" charset="0"/>
              <a:buChar char="•"/>
            </a:pPr>
            <a:r>
              <a:rPr lang="en-GB" sz="1500" dirty="0"/>
              <a:t>Neighbourhood Policing: Improves Public Confidence.</a:t>
            </a:r>
          </a:p>
          <a:p>
            <a:pPr marL="0" indent="0" algn="r">
              <a:lnSpc>
                <a:spcPct val="100000"/>
              </a:lnSpc>
              <a:buNone/>
            </a:pPr>
            <a:r>
              <a:rPr lang="en-GB" sz="1500" dirty="0"/>
              <a:t>(College of Policing, 2021).</a:t>
            </a:r>
          </a:p>
          <a:p>
            <a:pPr>
              <a:lnSpc>
                <a:spcPct val="100000"/>
              </a:lnSpc>
              <a:buFont typeface="Wingdings" panose="05000000000000000000" pitchFamily="2" charset="2"/>
              <a:buChar char="§"/>
            </a:pPr>
            <a:r>
              <a:rPr lang="en-GB" sz="1500" dirty="0"/>
              <a:t>Operation </a:t>
            </a:r>
            <a:r>
              <a:rPr lang="en-GB" sz="1500" dirty="0" err="1"/>
              <a:t>Servator</a:t>
            </a:r>
            <a:r>
              <a:rPr lang="en-GB" sz="1500" dirty="0"/>
              <a:t>: 79% Respondents Felt Safe.</a:t>
            </a:r>
          </a:p>
          <a:p>
            <a:pPr marL="0" indent="0" algn="r">
              <a:lnSpc>
                <a:spcPct val="100000"/>
              </a:lnSpc>
              <a:buNone/>
            </a:pPr>
            <a:r>
              <a:rPr lang="en-GB" sz="1500" dirty="0"/>
              <a:t>(Baines, 2019).</a:t>
            </a:r>
          </a:p>
          <a:p>
            <a:pPr>
              <a:lnSpc>
                <a:spcPct val="100000"/>
              </a:lnSpc>
              <a:buFont typeface="Wingdings" panose="05000000000000000000" pitchFamily="2" charset="2"/>
              <a:buChar char="§"/>
            </a:pPr>
            <a:r>
              <a:rPr lang="en-GB" sz="1500" dirty="0"/>
              <a:t>Body-Worn Video: 6 Month Random Control Trial – 50% Reduction in Use-of-Force Arrests.</a:t>
            </a:r>
          </a:p>
          <a:p>
            <a:pPr marL="0" indent="0" algn="r">
              <a:lnSpc>
                <a:spcPct val="100000"/>
              </a:lnSpc>
              <a:buNone/>
            </a:pPr>
            <a:r>
              <a:rPr lang="en-GB" sz="1500" dirty="0"/>
              <a:t>(Henstock &amp; Ariel, 2017).</a:t>
            </a:r>
          </a:p>
          <a:p>
            <a:pPr>
              <a:lnSpc>
                <a:spcPct val="100000"/>
              </a:lnSpc>
              <a:buFont typeface="Wingdings" panose="05000000000000000000" pitchFamily="2" charset="2"/>
              <a:buChar char="§"/>
            </a:pPr>
            <a:r>
              <a:rPr lang="en-GB" sz="1500" dirty="0"/>
              <a:t>Digital Outreach: Regular Updates Increased Trust by 12%.</a:t>
            </a:r>
          </a:p>
          <a:p>
            <a:pPr marL="0" indent="0" algn="r">
              <a:lnSpc>
                <a:spcPct val="100000"/>
              </a:lnSpc>
              <a:buNone/>
            </a:pPr>
            <a:r>
              <a:rPr lang="en-GB" sz="1500" dirty="0"/>
              <a:t>(West Midlands Police, 2024). </a:t>
            </a:r>
          </a:p>
          <a:p>
            <a:pPr marL="0" indent="0">
              <a:lnSpc>
                <a:spcPct val="100000"/>
              </a:lnSpc>
              <a:buNone/>
            </a:pPr>
            <a:endParaRPr lang="en-GB" sz="1500" dirty="0"/>
          </a:p>
          <a:p>
            <a:pPr>
              <a:lnSpc>
                <a:spcPct val="100000"/>
              </a:lnSpc>
              <a:buFont typeface="Wingdings" panose="05000000000000000000" pitchFamily="2" charset="2"/>
              <a:buChar char="§"/>
            </a:pPr>
            <a:endParaRPr lang="en-GB" sz="1500" dirty="0"/>
          </a:p>
        </p:txBody>
      </p:sp>
      <p:pic>
        <p:nvPicPr>
          <p:cNvPr id="5" name="Picture 4" descr="Hand and arrow illustration">
            <a:extLst>
              <a:ext uri="{FF2B5EF4-FFF2-40B4-BE49-F238E27FC236}">
                <a16:creationId xmlns:a16="http://schemas.microsoft.com/office/drawing/2014/main" id="{5466C69E-D45F-BC29-2DC0-F1D0111FF4AC}"/>
              </a:ext>
            </a:extLst>
          </p:cNvPr>
          <p:cNvPicPr>
            <a:picLocks noChangeAspect="1"/>
          </p:cNvPicPr>
          <p:nvPr/>
        </p:nvPicPr>
        <p:blipFill>
          <a:blip r:embed="rId3">
            <a:extLst>
              <a:ext uri="{28A0092B-C50C-407E-A947-70E740481C1C}">
                <a14:useLocalDpi xmlns:a14="http://schemas.microsoft.com/office/drawing/2010/main" val="0"/>
              </a:ext>
            </a:extLst>
          </a:blip>
          <a:srcRect l="18963" r="9288" b="1"/>
          <a:stretch>
            <a:fillRect/>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4"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646372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500"/>
                                        <p:tgtEl>
                                          <p:spTgt spid="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500"/>
                                        <p:tgtEl>
                                          <p:spTgt spid="3">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climbing glacier with ice pick">
            <a:extLst>
              <a:ext uri="{FF2B5EF4-FFF2-40B4-BE49-F238E27FC236}">
                <a16:creationId xmlns:a16="http://schemas.microsoft.com/office/drawing/2014/main" id="{B4CB1C24-EC10-88FE-31CF-E8D96AD96442}"/>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l="10227" r="1" b="1"/>
          <a:stretch>
            <a:fillRect/>
          </a:stretch>
        </p:blipFill>
        <p:spPr>
          <a:xfrm>
            <a:off x="20" y="10"/>
            <a:ext cx="12188932" cy="6856614"/>
          </a:xfrm>
          <a:prstGeom prst="rect">
            <a:avLst/>
          </a:prstGeom>
        </p:spPr>
      </p:pic>
      <p:grpSp>
        <p:nvGrpSpPr>
          <p:cNvPr id="16"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9C8759E-937D-4FAA-40A0-0AA3DEBD1DE5}"/>
              </a:ext>
            </a:extLst>
          </p:cNvPr>
          <p:cNvSpPr>
            <a:spLocks noGrp="1"/>
          </p:cNvSpPr>
          <p:nvPr>
            <p:ph type="title"/>
          </p:nvPr>
        </p:nvSpPr>
        <p:spPr>
          <a:xfrm>
            <a:off x="1198181" y="726066"/>
            <a:ext cx="4795282" cy="5018227"/>
          </a:xfrm>
        </p:spPr>
        <p:txBody>
          <a:bodyPr anchor="ctr">
            <a:normAutofit/>
          </a:bodyPr>
          <a:lstStyle/>
          <a:p>
            <a:r>
              <a:rPr lang="en-GB" dirty="0">
                <a:solidFill>
                  <a:srgbClr val="FFFFFF"/>
                </a:solidFill>
              </a:rPr>
              <a:t>Challenges</a:t>
            </a:r>
          </a:p>
        </p:txBody>
      </p:sp>
      <p:grpSp>
        <p:nvGrpSpPr>
          <p:cNvPr id="25"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6"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EF9A038-4B2B-DF30-90CA-397586DD2115}"/>
              </a:ext>
            </a:extLst>
          </p:cNvPr>
          <p:cNvSpPr>
            <a:spLocks noGrp="1"/>
          </p:cNvSpPr>
          <p:nvPr>
            <p:ph idx="1"/>
          </p:nvPr>
        </p:nvSpPr>
        <p:spPr>
          <a:xfrm>
            <a:off x="4858526" y="337503"/>
            <a:ext cx="6294200" cy="6429075"/>
          </a:xfrm>
        </p:spPr>
        <p:txBody>
          <a:bodyPr anchor="ctr">
            <a:normAutofit/>
          </a:bodyPr>
          <a:lstStyle/>
          <a:p>
            <a:pPr>
              <a:buFont typeface="Wingdings" panose="05000000000000000000" pitchFamily="2" charset="2"/>
              <a:buChar char="§"/>
            </a:pPr>
            <a:r>
              <a:rPr lang="en-GB" sz="2000" dirty="0">
                <a:solidFill>
                  <a:srgbClr val="FFFFFF"/>
                </a:solidFill>
              </a:rPr>
              <a:t>Resource Pressures – PCSOs Numbers Fell 15.6% [2019/20 – 2022/23].</a:t>
            </a:r>
          </a:p>
          <a:p>
            <a:pPr marL="0" indent="0" algn="r">
              <a:buNone/>
            </a:pPr>
            <a:r>
              <a:rPr lang="en-GB" sz="2000" dirty="0">
                <a:solidFill>
                  <a:srgbClr val="FFFFFF"/>
                </a:solidFill>
              </a:rPr>
              <a:t>(Hoddinott et al., 2023).</a:t>
            </a:r>
          </a:p>
          <a:p>
            <a:pPr>
              <a:buFont typeface="Wingdings" panose="05000000000000000000" pitchFamily="2" charset="2"/>
              <a:buChar char="§"/>
            </a:pPr>
            <a:r>
              <a:rPr lang="en-GB" sz="2000" dirty="0">
                <a:solidFill>
                  <a:srgbClr val="FFFFFF"/>
                </a:solidFill>
              </a:rPr>
              <a:t>Culture Clash.</a:t>
            </a:r>
          </a:p>
          <a:p>
            <a:pPr marL="0" indent="0" algn="r">
              <a:buNone/>
            </a:pPr>
            <a:r>
              <a:rPr lang="en-GB" sz="2000" dirty="0">
                <a:solidFill>
                  <a:srgbClr val="FFFFFF"/>
                </a:solidFill>
              </a:rPr>
              <a:t>(Bradford &amp; Quinton, 2014).</a:t>
            </a:r>
          </a:p>
          <a:p>
            <a:pPr>
              <a:buFont typeface="Wingdings" panose="05000000000000000000" pitchFamily="2" charset="2"/>
              <a:buChar char="§"/>
            </a:pPr>
            <a:r>
              <a:rPr lang="en-GB" sz="2000" dirty="0">
                <a:solidFill>
                  <a:srgbClr val="FFFFFF"/>
                </a:solidFill>
              </a:rPr>
              <a:t>Public Awareness Low – 75% Unaware of Engagement Opportunities.</a:t>
            </a:r>
          </a:p>
          <a:p>
            <a:pPr marL="0" indent="0" algn="r">
              <a:buNone/>
            </a:pPr>
            <a:r>
              <a:rPr lang="en-GB" sz="2000" dirty="0">
                <a:solidFill>
                  <a:srgbClr val="FFFFFF"/>
                </a:solidFill>
              </a:rPr>
              <a:t>(West Midlands Police, 2024).</a:t>
            </a:r>
          </a:p>
        </p:txBody>
      </p:sp>
    </p:spTree>
    <p:extLst>
      <p:ext uri="{BB962C8B-B14F-4D97-AF65-F5344CB8AC3E}">
        <p14:creationId xmlns:p14="http://schemas.microsoft.com/office/powerpoint/2010/main" val="33812922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Freeform: Shape 11">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6" name="Freeform: Shape 15">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9" name="Freeform: Shape 18">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7"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8" name="Freeform: Shape 27">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6" name="Rectangle 35">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Content Placeholder 4" descr="Yellow question mark">
            <a:extLst>
              <a:ext uri="{FF2B5EF4-FFF2-40B4-BE49-F238E27FC236}">
                <a16:creationId xmlns:a16="http://schemas.microsoft.com/office/drawing/2014/main" id="{BED94E99-F094-49EF-E597-B21EC4AFFA04}"/>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rcRect r="-1" b="6244"/>
          <a:stretch>
            <a:fillRect/>
          </a:stretch>
        </p:blipFill>
        <p:spPr>
          <a:xfrm>
            <a:off x="20" y="10"/>
            <a:ext cx="12188932" cy="6856614"/>
          </a:xfrm>
          <a:prstGeom prst="rect">
            <a:avLst/>
          </a:prstGeom>
        </p:spPr>
      </p:pic>
      <p:sp>
        <p:nvSpPr>
          <p:cNvPr id="40" name="Rectangle 39">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32F3-3C4B-7FAE-65C2-A4119289453C}"/>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Conclusion</a:t>
            </a:r>
          </a:p>
        </p:txBody>
      </p:sp>
      <p:grpSp>
        <p:nvGrpSpPr>
          <p:cNvPr id="42"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3" name="Freeform: Shape 42">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1"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2"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4" name="Freeform: Shape 53">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3" name="Freeform: Shape 52">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508388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2B42-988B-E16A-27B6-81E9F12BBEDE}"/>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2E010650-C25D-8B2D-B86D-ABC156313A43}"/>
              </a:ext>
            </a:extLst>
          </p:cNvPr>
          <p:cNvSpPr>
            <a:spLocks noGrp="1"/>
          </p:cNvSpPr>
          <p:nvPr>
            <p:ph idx="1"/>
          </p:nvPr>
        </p:nvSpPr>
        <p:spPr/>
        <p:txBody>
          <a:bodyPr>
            <a:normAutofit fontScale="62500" lnSpcReduction="20000"/>
          </a:bodyPr>
          <a:lstStyle/>
          <a:p>
            <a:r>
              <a:rPr lang="en-GB" dirty="0"/>
              <a:t>Baines, P. (2019) </a:t>
            </a:r>
            <a:r>
              <a:rPr lang="en-GB" i="1" dirty="0"/>
              <a:t>Project </a:t>
            </a:r>
            <a:r>
              <a:rPr lang="en-GB" i="1" dirty="0" err="1"/>
              <a:t>Servator</a:t>
            </a:r>
            <a:r>
              <a:rPr lang="en-GB" i="1" dirty="0"/>
              <a:t> Evaluation Study 2018/19</a:t>
            </a:r>
            <a:r>
              <a:rPr lang="en-GB" dirty="0"/>
              <a:t>. Prepared for the National Project </a:t>
            </a:r>
            <a:r>
              <a:rPr lang="en-GB" dirty="0" err="1"/>
              <a:t>Servator</a:t>
            </a:r>
            <a:r>
              <a:rPr lang="en-GB" dirty="0"/>
              <a:t> Team and Centre for the Protection of National Infrastructure (CPNI). Leicester: University of Leicester. Available at: [file:///C:/Users/cllew/Downloads/Project%20Servator%20report.pdf] (Accessed: 10 July 2025).</a:t>
            </a:r>
          </a:p>
          <a:p>
            <a:r>
              <a:rPr lang="en-GB" dirty="0"/>
              <a:t>Bradford, B. and Quinton, P. (2014) ‘Self-legitimacy, police culture and support for democratic policing in an English constabulary’, </a:t>
            </a:r>
            <a:r>
              <a:rPr lang="en-GB" i="1" dirty="0"/>
              <a:t>British Journal of Criminology</a:t>
            </a:r>
            <a:r>
              <a:rPr lang="en-GB" dirty="0"/>
              <a:t>, 54(6), pp. 1023–1046. DOI: 10.1093/</a:t>
            </a:r>
            <a:r>
              <a:rPr lang="en-GB" dirty="0" err="1"/>
              <a:t>bjc</a:t>
            </a:r>
            <a:r>
              <a:rPr lang="en-GB" dirty="0"/>
              <a:t>/azu053. </a:t>
            </a:r>
          </a:p>
          <a:p>
            <a:r>
              <a:rPr lang="en-GB" dirty="0"/>
              <a:t>City of London Police (2015) ‘Project </a:t>
            </a:r>
            <a:r>
              <a:rPr lang="en-GB" dirty="0" err="1"/>
              <a:t>Servator</a:t>
            </a:r>
            <a:r>
              <a:rPr lang="en-GB" dirty="0"/>
              <a:t>’, </a:t>
            </a:r>
            <a:r>
              <a:rPr lang="en-GB" i="1" dirty="0"/>
              <a:t>City of London Police</a:t>
            </a:r>
            <a:r>
              <a:rPr lang="en-GB" dirty="0"/>
              <a:t>. Available at: </a:t>
            </a:r>
            <a:r>
              <a:rPr lang="en-GB" u="sng" dirty="0">
                <a:hlinkClick r:id="rId2"/>
              </a:rPr>
              <a:t>https://www.cityoflondon.police.uk/projectservator</a:t>
            </a:r>
            <a:r>
              <a:rPr lang="en-GB" dirty="0"/>
              <a:t> (Accessed: 8 July 2025).</a:t>
            </a:r>
          </a:p>
          <a:p>
            <a:r>
              <a:rPr lang="en-GB" dirty="0"/>
              <a:t>College of Policing (2023) </a:t>
            </a:r>
            <a:r>
              <a:rPr lang="en-GB" i="1" dirty="0"/>
              <a:t>Corporate strategy 2022–2026</a:t>
            </a:r>
            <a:r>
              <a:rPr lang="en-GB" dirty="0"/>
              <a:t>. Ryton‑on‑Dunsmore: College of Policing. Available at: </a:t>
            </a:r>
            <a:r>
              <a:rPr lang="en-GB" u="sng" dirty="0">
                <a:hlinkClick r:id="rId3"/>
              </a:rPr>
              <a:t>https://assets.college.police.uk/s3fs-public/2023-04/College-of-Policing-Corporate-strategy-2022-2026.pdf</a:t>
            </a:r>
            <a:r>
              <a:rPr lang="en-GB" dirty="0"/>
              <a:t> (Accessed: 8 July 2025).</a:t>
            </a:r>
          </a:p>
          <a:p>
            <a:r>
              <a:rPr lang="en-GB" dirty="0"/>
              <a:t>College of Policing (2021) </a:t>
            </a:r>
            <a:r>
              <a:rPr lang="en-GB" i="1" dirty="0"/>
              <a:t>Neighbourhood policing: impact and implementation – Summary findings from a rapid evidence assessment</a:t>
            </a:r>
            <a:r>
              <a:rPr lang="en-GB" dirty="0"/>
              <a:t>. Ryton‑on‑Dunsmore: College of Policing. Available at: </a:t>
            </a:r>
            <a:r>
              <a:rPr lang="en-GB" u="sng" dirty="0">
                <a:hlinkClick r:id="rId4"/>
              </a:rPr>
              <a:t>https://assets.college.police.uk/s3fs-public/2021-02/np_rea_summary.pdf</a:t>
            </a:r>
            <a:r>
              <a:rPr lang="en-GB" dirty="0"/>
              <a:t> (Accessed: 8 July 2025).</a:t>
            </a:r>
          </a:p>
          <a:p>
            <a:pPr marL="0" indent="0">
              <a:buNone/>
            </a:pPr>
            <a:endParaRPr lang="en-GB" dirty="0"/>
          </a:p>
        </p:txBody>
      </p:sp>
    </p:spTree>
    <p:extLst>
      <p:ext uri="{BB962C8B-B14F-4D97-AF65-F5344CB8AC3E}">
        <p14:creationId xmlns:p14="http://schemas.microsoft.com/office/powerpoint/2010/main" val="2602210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DFE5D2-9E83-540D-0277-DBD7F0B2B265}"/>
              </a:ext>
            </a:extLst>
          </p:cNvPr>
          <p:cNvSpPr>
            <a:spLocks noGrp="1"/>
          </p:cNvSpPr>
          <p:nvPr>
            <p:ph idx="1"/>
          </p:nvPr>
        </p:nvSpPr>
        <p:spPr>
          <a:xfrm>
            <a:off x="838200" y="614149"/>
            <a:ext cx="10515600" cy="5732060"/>
          </a:xfrm>
        </p:spPr>
        <p:txBody>
          <a:bodyPr>
            <a:normAutofit fontScale="55000" lnSpcReduction="20000"/>
          </a:bodyPr>
          <a:lstStyle/>
          <a:p>
            <a:r>
              <a:rPr lang="en-GB" sz="2900" dirty="0"/>
              <a:t>College of Policing (2025) ‘What works: implementing neighbourhood policing’, </a:t>
            </a:r>
            <a:r>
              <a:rPr lang="en-GB" sz="2900" i="1" dirty="0"/>
              <a:t>Improving public confidence in the police</a:t>
            </a:r>
            <a:r>
              <a:rPr lang="en-GB" sz="2900" dirty="0"/>
              <a:t>, 22 April. Available at: </a:t>
            </a:r>
            <a:r>
              <a:rPr lang="en-GB" sz="2900" u="sng" dirty="0">
                <a:hlinkClick r:id="rId3"/>
              </a:rPr>
              <a:t>https://www.college.police.uk/guidance/improving-public-confidence-police/what-works-implementing-neighbourhood-policing</a:t>
            </a:r>
            <a:r>
              <a:rPr lang="en-GB" sz="2900" dirty="0"/>
              <a:t> (Accessed: 8 July 2025).</a:t>
            </a:r>
          </a:p>
          <a:p>
            <a:r>
              <a:rPr lang="en-GB" sz="2900" dirty="0"/>
              <a:t>Henstock, D. and Ariel, B. (2017) ‘Testing the effects of police body‑worn cameras on use of force during arrests: a randomised controlled trial in a large British police force’, </a:t>
            </a:r>
            <a:r>
              <a:rPr lang="en-GB" sz="2900" i="1" dirty="0"/>
              <a:t>European Journal of Criminology</a:t>
            </a:r>
            <a:r>
              <a:rPr lang="en-GB" sz="2900" dirty="0"/>
              <a:t>, 14(6), pp. 720–750. DOI: 10.1177/1477370816686120.</a:t>
            </a:r>
          </a:p>
          <a:p>
            <a:r>
              <a:rPr lang="en-GB" sz="2900" dirty="0"/>
              <a:t>Hoddinott, S., Davies, N., Fright, M., Nye, P. and Richards, G. (2023) ‘Police’, in </a:t>
            </a:r>
            <a:r>
              <a:rPr lang="en-GB" sz="2900" i="1" dirty="0"/>
              <a:t>Performance Tracker 2023</a:t>
            </a:r>
            <a:r>
              <a:rPr lang="en-GB" sz="2900" dirty="0"/>
              <a:t>. London: Institute for Government. Available at: </a:t>
            </a:r>
            <a:r>
              <a:rPr lang="en-GB" sz="2900" u="sng" dirty="0">
                <a:hlinkClick r:id="rId4"/>
              </a:rPr>
              <a:t>https://www.instituteforgovernment.org.uk/publication/performance-tracker-2023/police</a:t>
            </a:r>
            <a:r>
              <a:rPr lang="en-GB" sz="2900" dirty="0"/>
              <a:t> (Accessed: 10 July 2025).</a:t>
            </a:r>
          </a:p>
          <a:p>
            <a:r>
              <a:rPr lang="en-GB" sz="2900" dirty="0"/>
              <a:t>Owen‑Evans, R. and Low, N. (2024) ‘Public trust and confidence in the police’, </a:t>
            </a:r>
            <a:r>
              <a:rPr lang="en-GB" sz="2900" i="1" dirty="0"/>
              <a:t>Horizon scanning</a:t>
            </a:r>
            <a:r>
              <a:rPr lang="en-GB" sz="2900" dirty="0"/>
              <a:t>, POST Parliament, 31 October. Available at: </a:t>
            </a:r>
            <a:r>
              <a:rPr lang="en-GB" sz="2900" u="sng" dirty="0">
                <a:hlinkClick r:id="rId5"/>
              </a:rPr>
              <a:t>https://post.parliament.uk/public-trust-and-confidence-in-the-police/</a:t>
            </a:r>
            <a:r>
              <a:rPr lang="en-GB" sz="2900" dirty="0"/>
              <a:t> (Accessed: 8 July 2025).</a:t>
            </a:r>
          </a:p>
          <a:p>
            <a:r>
              <a:rPr lang="en-GB" sz="2900" dirty="0"/>
              <a:t>Quinton, P., Myhill, A., Bradford, B., Fildes, A. and Porter, G. (2015) </a:t>
            </a:r>
            <a:r>
              <a:rPr lang="en-GB" sz="2900" i="1" dirty="0"/>
              <a:t>Fair Cop 2: Organisational justice, behaviour and ethical policing</a:t>
            </a:r>
            <a:r>
              <a:rPr lang="en-GB" sz="2900" dirty="0"/>
              <a:t>. Ryton‑on‑Dunsmore: College of Policing. Available at: https://assets.college.police.uk/s3fs-public/2022-04/Fair‑cop‑2‑ organisational‑justice‑behaviour‑and‑ethical‑policing.pdf (Accessed: 8 July 2025). </a:t>
            </a:r>
          </a:p>
          <a:p>
            <a:r>
              <a:rPr lang="en-GB" sz="2900" dirty="0"/>
              <a:t>South Wales Police (2025) ‘Body Worn Video cameras’, </a:t>
            </a:r>
            <a:r>
              <a:rPr lang="en-GB" sz="2900" i="1" dirty="0"/>
              <a:t>About us</a:t>
            </a:r>
            <a:r>
              <a:rPr lang="en-GB" sz="2900" dirty="0"/>
              <a:t>, South Wales Police. Available at: </a:t>
            </a:r>
            <a:r>
              <a:rPr lang="en-GB" sz="2900" u="sng" dirty="0">
                <a:hlinkClick r:id="rId6"/>
              </a:rPr>
              <a:t>https://www.south-wales.police.uk/police-forces/south-wales-police/areas/about-us/about-us/body-worn-video-camera/</a:t>
            </a:r>
            <a:r>
              <a:rPr lang="en-GB" sz="2900" dirty="0"/>
              <a:t> (Accessed: 8 July 2025).</a:t>
            </a:r>
          </a:p>
          <a:p>
            <a:r>
              <a:rPr lang="en-GB" sz="2900" dirty="0"/>
              <a:t>West Midlands Police (2024) </a:t>
            </a:r>
            <a:r>
              <a:rPr lang="en-GB" sz="2900" i="1" dirty="0"/>
              <a:t>Neighbourhood Policing Survey 2024</a:t>
            </a:r>
            <a:r>
              <a:rPr lang="en-GB" sz="2900" dirty="0"/>
              <a:t>. West Midlands Police. Available at: </a:t>
            </a:r>
            <a:r>
              <a:rPr lang="en-GB" sz="2900" u="sng" dirty="0">
                <a:hlinkClick r:id="rId7"/>
              </a:rPr>
              <a:t>https://www.westmidlands.police.uk/SysSiteAssets/foi-media/west-midlands/how_we_make_decisions/neighbourhood-policing-survey-2024.pdf</a:t>
            </a:r>
            <a:r>
              <a:rPr lang="en-GB" sz="2900" dirty="0"/>
              <a:t> (Accessed: 8 July 2025).</a:t>
            </a:r>
          </a:p>
          <a:p>
            <a:pPr marL="0" indent="0">
              <a:buNone/>
            </a:pPr>
            <a:endParaRPr lang="en-GB" dirty="0"/>
          </a:p>
        </p:txBody>
      </p:sp>
    </p:spTree>
    <p:extLst>
      <p:ext uri="{BB962C8B-B14F-4D97-AF65-F5344CB8AC3E}">
        <p14:creationId xmlns:p14="http://schemas.microsoft.com/office/powerpoint/2010/main" val="28970283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7F0D-2428-282F-451F-377760E472BC}"/>
              </a:ext>
            </a:extLst>
          </p:cNvPr>
          <p:cNvSpPr>
            <a:spLocks noGrp="1"/>
          </p:cNvSpPr>
          <p:nvPr>
            <p:ph type="title"/>
          </p:nvPr>
        </p:nvSpPr>
        <p:spPr/>
        <p:txBody>
          <a:bodyPr/>
          <a:lstStyle/>
          <a:p>
            <a:pPr algn="r"/>
            <a:r>
              <a:rPr lang="en-GB" dirty="0"/>
              <a:t>Research Timeline</a:t>
            </a:r>
          </a:p>
        </p:txBody>
      </p:sp>
      <p:sp>
        <p:nvSpPr>
          <p:cNvPr id="3" name="Content Placeholder 2">
            <a:extLst>
              <a:ext uri="{FF2B5EF4-FFF2-40B4-BE49-F238E27FC236}">
                <a16:creationId xmlns:a16="http://schemas.microsoft.com/office/drawing/2014/main" id="{CB98A6B3-34D7-DE27-A668-8729917FF2DC}"/>
              </a:ext>
            </a:extLst>
          </p:cNvPr>
          <p:cNvSpPr>
            <a:spLocks noGrp="1"/>
          </p:cNvSpPr>
          <p:nvPr>
            <p:ph idx="1"/>
          </p:nvPr>
        </p:nvSpPr>
        <p:spPr>
          <a:xfrm>
            <a:off x="838200" y="1825624"/>
            <a:ext cx="10515600" cy="4667251"/>
          </a:xfrm>
        </p:spPr>
        <p:txBody>
          <a:bodyPr>
            <a:normAutofit fontScale="85000" lnSpcReduction="20000"/>
          </a:bodyPr>
          <a:lstStyle/>
          <a:p>
            <a:pPr>
              <a:buFont typeface="Wingdings" panose="05000000000000000000" pitchFamily="2" charset="2"/>
              <a:buChar char="§"/>
            </a:pPr>
            <a:r>
              <a:rPr lang="en-GB" dirty="0"/>
              <a:t>05/07/25 – Background Reading: I collated a range of sources covering different evidence-based policing approaches across England &amp; Wales.</a:t>
            </a:r>
          </a:p>
          <a:p>
            <a:pPr>
              <a:buFont typeface="Wingdings" panose="05000000000000000000" pitchFamily="2" charset="2"/>
              <a:buChar char="§"/>
            </a:pPr>
            <a:r>
              <a:rPr lang="en-GB" dirty="0"/>
              <a:t>06/07/25 – Planning: Read through sources thoroughly and read supporting sources to find pros/cons. Then selected the most relevant to my points.</a:t>
            </a:r>
          </a:p>
          <a:p>
            <a:pPr>
              <a:buFont typeface="Wingdings" panose="05000000000000000000" pitchFamily="2" charset="2"/>
              <a:buChar char="§"/>
            </a:pPr>
            <a:r>
              <a:rPr lang="en-GB" dirty="0"/>
              <a:t>06/07/25 – Structure: Using the assignment brief and my chosen sources I created a storyboard to help lay out my ideas coherently.</a:t>
            </a:r>
          </a:p>
          <a:p>
            <a:pPr>
              <a:buFont typeface="Wingdings" panose="05000000000000000000" pitchFamily="2" charset="2"/>
              <a:buChar char="§"/>
            </a:pPr>
            <a:r>
              <a:rPr lang="en-GB" dirty="0"/>
              <a:t>07/07/25 – Wider Reading: Using my chosen sources I found additional sources through them and collected a varied range.</a:t>
            </a:r>
          </a:p>
          <a:p>
            <a:pPr>
              <a:buFont typeface="Wingdings" panose="05000000000000000000" pitchFamily="2" charset="2"/>
              <a:buChar char="§"/>
            </a:pPr>
            <a:r>
              <a:rPr lang="en-GB" dirty="0"/>
              <a:t>20/07/25 – Reflection: In the future I will ensure I don’t have to resit another assignment by clarifying any misunderstandings of what is expected of me.</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6728299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238</TotalTime>
  <Words>1711</Words>
  <Application>Microsoft Office PowerPoint</Application>
  <PresentationFormat>Widescreen</PresentationFormat>
  <Paragraphs>96</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Aptos</vt:lpstr>
      <vt:lpstr>Arial</vt:lpstr>
      <vt:lpstr>Avenir Next LT Pro</vt:lpstr>
      <vt:lpstr>AvenirNext LT Pro Medium</vt:lpstr>
      <vt:lpstr>Sagona Book</vt:lpstr>
      <vt:lpstr>Segoe UI Semilight</vt:lpstr>
      <vt:lpstr>Wingdings</vt:lpstr>
      <vt:lpstr>ExploreVTI</vt:lpstr>
      <vt:lpstr>Evidence Based Approaches to Community Policing</vt:lpstr>
      <vt:lpstr>Why This Matters</vt:lpstr>
      <vt:lpstr>Key Engagement Strategies</vt:lpstr>
      <vt:lpstr>Effectiveness of Current Strategies</vt:lpstr>
      <vt:lpstr>Challenges</vt:lpstr>
      <vt:lpstr>Conclusion</vt:lpstr>
      <vt:lpstr>References</vt:lpstr>
      <vt:lpstr>PowerPoint Presentation</vt:lpstr>
      <vt:lpstr>Research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2</cp:revision>
  <dcterms:created xsi:type="dcterms:W3CDTF">2025-07-20T12:33:35Z</dcterms:created>
  <dcterms:modified xsi:type="dcterms:W3CDTF">2025-07-20T16:32:28Z</dcterms:modified>
</cp:coreProperties>
</file>