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59" r:id="rId5"/>
    <p:sldId id="261" r:id="rId6"/>
    <p:sldId id="260" r:id="rId7"/>
    <p:sldId id="262" r:id="rId8"/>
    <p:sldId id="267" r:id="rId9"/>
    <p:sldId id="268" r:id="rId10"/>
    <p:sldId id="269" r:id="rId11"/>
    <p:sldId id="270" r:id="rId12"/>
    <p:sldId id="263" r:id="rId13"/>
    <p:sldId id="264" r:id="rId14"/>
    <p:sldId id="266" r:id="rId15"/>
    <p:sldId id="265"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6A3431B-908D-4AAC-9CD4-7A9F9D1438C0}" v="8" dt="2024-02-28T11:07:50.0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0" autoAdjust="0"/>
    <p:restoredTop sz="65844" autoAdjust="0"/>
  </p:normalViewPr>
  <p:slideViewPr>
    <p:cSldViewPr snapToGrid="0">
      <p:cViewPr varScale="1">
        <p:scale>
          <a:sx n="54" d="100"/>
          <a:sy n="54" d="100"/>
        </p:scale>
        <p:origin x="2280" y="58"/>
      </p:cViewPr>
      <p:guideLst/>
    </p:cSldViewPr>
  </p:slideViewPr>
  <p:notesTextViewPr>
    <p:cViewPr>
      <p:scale>
        <a:sx n="150" d="100"/>
        <a:sy n="15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urtney Rumsey" userId="fbf6f5dd92410b7d" providerId="LiveId" clId="{E6A3431B-908D-4AAC-9CD4-7A9F9D1438C0}"/>
    <pc:docChg chg="custSel modSld">
      <pc:chgData name="Courtney Rumsey" userId="fbf6f5dd92410b7d" providerId="LiveId" clId="{E6A3431B-908D-4AAC-9CD4-7A9F9D1438C0}" dt="2024-02-28T11:07:50.012" v="128" actId="20577"/>
      <pc:docMkLst>
        <pc:docMk/>
      </pc:docMkLst>
      <pc:sldChg chg="modNotesTx">
        <pc:chgData name="Courtney Rumsey" userId="fbf6f5dd92410b7d" providerId="LiveId" clId="{E6A3431B-908D-4AAC-9CD4-7A9F9D1438C0}" dt="2024-02-28T10:52:44.724" v="127" actId="20577"/>
        <pc:sldMkLst>
          <pc:docMk/>
          <pc:sldMk cId="2241872695" sldId="259"/>
        </pc:sldMkLst>
      </pc:sldChg>
      <pc:sldChg chg="modSp mod">
        <pc:chgData name="Courtney Rumsey" userId="fbf6f5dd92410b7d" providerId="LiveId" clId="{E6A3431B-908D-4AAC-9CD4-7A9F9D1438C0}" dt="2024-02-28T11:07:50.012" v="128" actId="20577"/>
        <pc:sldMkLst>
          <pc:docMk/>
          <pc:sldMk cId="3971442426" sldId="264"/>
        </pc:sldMkLst>
        <pc:spChg chg="mod">
          <ac:chgData name="Courtney Rumsey" userId="fbf6f5dd92410b7d" providerId="LiveId" clId="{E6A3431B-908D-4AAC-9CD4-7A9F9D1438C0}" dt="2024-02-28T11:07:50.012" v="128" actId="20577"/>
          <ac:spMkLst>
            <pc:docMk/>
            <pc:sldMk cId="3971442426" sldId="264"/>
            <ac:spMk id="3" creationId="{8E58DE16-C39E-056A-F1E0-E609CAEB5CB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F7E5C0-0F32-4CA0-8E9E-38D286FAC43A}" type="datetimeFigureOut">
              <a:rPr lang="en-GB" smtClean="0"/>
              <a:t>28/02/2024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098D0A-CE35-4083-A90F-A77D1AF3C56B}" type="slidenum">
              <a:rPr lang="en-GB" smtClean="0"/>
              <a:t>‹#›</a:t>
            </a:fld>
            <a:endParaRPr lang="en-GB"/>
          </a:p>
        </p:txBody>
      </p:sp>
    </p:spTree>
    <p:extLst>
      <p:ext uri="{BB962C8B-B14F-4D97-AF65-F5344CB8AC3E}">
        <p14:creationId xmlns:p14="http://schemas.microsoft.com/office/powerpoint/2010/main" val="24558453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E098D0A-CE35-4083-A90F-A77D1AF3C56B}" type="slidenum">
              <a:rPr lang="en-GB" smtClean="0"/>
              <a:t>1</a:t>
            </a:fld>
            <a:endParaRPr lang="en-GB"/>
          </a:p>
        </p:txBody>
      </p:sp>
    </p:spTree>
    <p:extLst>
      <p:ext uri="{BB962C8B-B14F-4D97-AF65-F5344CB8AC3E}">
        <p14:creationId xmlns:p14="http://schemas.microsoft.com/office/powerpoint/2010/main" val="27800048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my name is Courtney Rumsey. This presentation will focus on the importance of friendship, Healthy relationships, Signs of an unhealthy relationship, and managing conflict. And later, we will be doing a quiz, so listen carefully as some of the answers will be in the presentation. </a:t>
            </a:r>
          </a:p>
        </p:txBody>
      </p:sp>
      <p:sp>
        <p:nvSpPr>
          <p:cNvPr id="4" name="Slide Number Placeholder 3"/>
          <p:cNvSpPr>
            <a:spLocks noGrp="1"/>
          </p:cNvSpPr>
          <p:nvPr>
            <p:ph type="sldNum" sz="quarter" idx="5"/>
          </p:nvPr>
        </p:nvSpPr>
        <p:spPr/>
        <p:txBody>
          <a:bodyPr/>
          <a:lstStyle/>
          <a:p>
            <a:fld id="{9E098D0A-CE35-4083-A90F-A77D1AF3C56B}" type="slidenum">
              <a:rPr lang="en-GB" smtClean="0"/>
              <a:t>2</a:t>
            </a:fld>
            <a:endParaRPr lang="en-GB"/>
          </a:p>
        </p:txBody>
      </p:sp>
    </p:spTree>
    <p:extLst>
      <p:ext uri="{BB962C8B-B14F-4D97-AF65-F5344CB8AC3E}">
        <p14:creationId xmlns:p14="http://schemas.microsoft.com/office/powerpoint/2010/main" val="14281896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Maslow’s hierarchy of needs– Maslow (1954, cited in Geldard and Geldard, 1998, p. 25) was a theorist that talked about basic human needs. He suggested that “if the lower-level needs [as can be seen in the image] aren’t met then the individual cannot direct his energies towards fulfilling higher level needs.” As can be seen, one of these needs is the need for love and belonging.</a:t>
            </a:r>
          </a:p>
          <a:p>
            <a:pPr>
              <a:lnSpc>
                <a:spcPct val="200000"/>
              </a:lnSpc>
            </a:pPr>
            <a:endParaRPr lang="en-GB" dirty="0"/>
          </a:p>
          <a:p>
            <a:pPr>
              <a:lnSpc>
                <a:spcPct val="200000"/>
              </a:lnSpc>
            </a:pPr>
            <a:r>
              <a:rPr lang="en-GB" dirty="0"/>
              <a:t>Not feeling isolated or alone- Friendships are important in helping young people not feel isolated or alone, this is so that they don’t become invisible, reclusive, and lonely. Luxmore (2006, p. 29) states that “one of our most primitive needs is to be recognised. Once someone recognises us, we belong, we are worth something, we are safe.”</a:t>
            </a:r>
          </a:p>
          <a:p>
            <a:pPr>
              <a:lnSpc>
                <a:spcPct val="200000"/>
              </a:lnSpc>
            </a:pPr>
            <a:endParaRPr lang="en-GB" dirty="0"/>
          </a:p>
          <a:p>
            <a:pPr>
              <a:lnSpc>
                <a:spcPct val="200000"/>
              </a:lnSpc>
            </a:pPr>
            <a:r>
              <a:rPr lang="en-GB" dirty="0"/>
              <a:t>Support network- The need to develop a support network is important for young people so they can build and maintain relationships, which allows them to feel they have the help they need when they are experiencing challenging times. Youth practitioners encourage young people to not only trust them, but to also have a dependable group of friends, so that they can foster healthy relationships (UK Youth, 2018).</a:t>
            </a:r>
          </a:p>
          <a:p>
            <a:pPr>
              <a:lnSpc>
                <a:spcPct val="200000"/>
              </a:lnSpc>
            </a:pPr>
            <a:endParaRPr lang="en-GB" dirty="0"/>
          </a:p>
          <a:p>
            <a:pPr>
              <a:lnSpc>
                <a:spcPct val="200000"/>
              </a:lnSpc>
            </a:pPr>
            <a:r>
              <a:rPr lang="en-GB" dirty="0"/>
              <a:t>Helps develop social skills- Friendships are important in helping young people develop their social skills. This is because it helps build their confidence with communication, talking and listening. So that young people can develop and improve their social skills, Geldard and Geldard (1998, p. 95) state that this “often involves learning different ways of relating to others so that they can make friends, get their needs met, be appropriately assertive, identify and live within sensible boundaries, and cooperate with others.”</a:t>
            </a:r>
          </a:p>
          <a:p>
            <a:endParaRPr lang="en-GB" dirty="0"/>
          </a:p>
        </p:txBody>
      </p:sp>
      <p:sp>
        <p:nvSpPr>
          <p:cNvPr id="4" name="Slide Number Placeholder 3"/>
          <p:cNvSpPr>
            <a:spLocks noGrp="1"/>
          </p:cNvSpPr>
          <p:nvPr>
            <p:ph type="sldNum" sz="quarter" idx="5"/>
          </p:nvPr>
        </p:nvSpPr>
        <p:spPr/>
        <p:txBody>
          <a:bodyPr/>
          <a:lstStyle/>
          <a:p>
            <a:fld id="{9E098D0A-CE35-4083-A90F-A77D1AF3C56B}" type="slidenum">
              <a:rPr lang="en-GB" smtClean="0"/>
              <a:t>3</a:t>
            </a:fld>
            <a:endParaRPr lang="en-GB"/>
          </a:p>
        </p:txBody>
      </p:sp>
    </p:spTree>
    <p:extLst>
      <p:ext uri="{BB962C8B-B14F-4D97-AF65-F5344CB8AC3E}">
        <p14:creationId xmlns:p14="http://schemas.microsoft.com/office/powerpoint/2010/main" val="23926757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NSPCC (2024) states that a healthy relationship should be where young people “</a:t>
            </a:r>
            <a:r>
              <a:rPr lang="en-US" dirty="0"/>
              <a:t>feel safe, respect their partner, and feel respected</a:t>
            </a:r>
          </a:p>
          <a:p>
            <a:r>
              <a:rPr lang="en-US" dirty="0"/>
              <a:t>trusts their partner and are trusted, can be honest, can maintain good communication with their partner can stay calm during arguments</a:t>
            </a:r>
          </a:p>
          <a:p>
            <a:r>
              <a:rPr lang="en-US" dirty="0"/>
              <a:t>, has an even power balance with their partner (eg, they’re similar ages), and shares an understanding of consent with their partner.</a:t>
            </a:r>
          </a:p>
          <a:p>
            <a:endParaRPr lang="en-GB" dirty="0"/>
          </a:p>
          <a:p>
            <a:r>
              <a:rPr lang="en-GB" dirty="0"/>
              <a:t>Link to the Nos YW01 “ initiate, build and maintain relationships with young people”  </a:t>
            </a:r>
          </a:p>
        </p:txBody>
      </p:sp>
      <p:sp>
        <p:nvSpPr>
          <p:cNvPr id="4" name="Slide Number Placeholder 3"/>
          <p:cNvSpPr>
            <a:spLocks noGrp="1"/>
          </p:cNvSpPr>
          <p:nvPr>
            <p:ph type="sldNum" sz="quarter" idx="5"/>
          </p:nvPr>
        </p:nvSpPr>
        <p:spPr/>
        <p:txBody>
          <a:bodyPr/>
          <a:lstStyle/>
          <a:p>
            <a:fld id="{9E098D0A-CE35-4083-A90F-A77D1AF3C56B}" type="slidenum">
              <a:rPr lang="en-GB" smtClean="0"/>
              <a:t>4</a:t>
            </a:fld>
            <a:endParaRPr lang="en-GB"/>
          </a:p>
        </p:txBody>
      </p:sp>
    </p:spTree>
    <p:extLst>
      <p:ext uri="{BB962C8B-B14F-4D97-AF65-F5344CB8AC3E}">
        <p14:creationId xmlns:p14="http://schemas.microsoft.com/office/powerpoint/2010/main" val="14103531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Welsh Government (2019)  “ states, “It’s important that we talk about acceptable behavior in relationships with our children and the young people we are close to, within our family, our friends, or those we support in our role in education or other support services. We need to make them aware of what healthy relationships and love look like and how to recognize abuse”.</a:t>
            </a:r>
          </a:p>
          <a:p>
            <a:endParaRPr lang="en-US" dirty="0"/>
          </a:p>
          <a:p>
            <a:r>
              <a:rPr lang="en-US" dirty="0"/>
              <a:t>As youth workers, we could notice signs of a young person being in an unhealthy relationship, such as becoming distant or withdrawn from the youth club setting, changing their behavior, and becoming argumentative. </a:t>
            </a:r>
          </a:p>
          <a:p>
            <a:endParaRPr lang="en-US" dirty="0"/>
          </a:p>
          <a:p>
            <a:r>
              <a:rPr lang="en-US" dirty="0"/>
              <a:t>If They are in an unhealthy relationship, they would not be getting the basic needs as seen in Maslow’s hierarchy of needs.  </a:t>
            </a:r>
          </a:p>
          <a:p>
            <a:r>
              <a:rPr lang="en-US" dirty="0"/>
              <a:t> </a:t>
            </a:r>
            <a:endParaRPr lang="en-GB" dirty="0"/>
          </a:p>
        </p:txBody>
      </p:sp>
      <p:sp>
        <p:nvSpPr>
          <p:cNvPr id="4" name="Slide Number Placeholder 3"/>
          <p:cNvSpPr>
            <a:spLocks noGrp="1"/>
          </p:cNvSpPr>
          <p:nvPr>
            <p:ph type="sldNum" sz="quarter" idx="5"/>
          </p:nvPr>
        </p:nvSpPr>
        <p:spPr/>
        <p:txBody>
          <a:bodyPr/>
          <a:lstStyle/>
          <a:p>
            <a:fld id="{9E098D0A-CE35-4083-A90F-A77D1AF3C56B}" type="slidenum">
              <a:rPr lang="en-GB" smtClean="0"/>
              <a:t>5</a:t>
            </a:fld>
            <a:endParaRPr lang="en-GB"/>
          </a:p>
        </p:txBody>
      </p:sp>
    </p:spTree>
    <p:extLst>
      <p:ext uri="{BB962C8B-B14F-4D97-AF65-F5344CB8AC3E}">
        <p14:creationId xmlns:p14="http://schemas.microsoft.com/office/powerpoint/2010/main" val="32107884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Friendships can break down due to the changes young people are going through, </a:t>
            </a:r>
            <a:r>
              <a:rPr lang="en-US" dirty="0"/>
              <a:t>such as hormonal changes, exploring their </a:t>
            </a:r>
            <a:r>
              <a:rPr lang="en-GB" dirty="0"/>
              <a:t>identity, and socializing with peers. A lot of gossiping and bullying happens </a:t>
            </a:r>
            <a:r>
              <a:rPr lang="en-US" dirty="0"/>
              <a:t>online nowadays, and this can have a negative effect on the </a:t>
            </a:r>
            <a:r>
              <a:rPr lang="en-GB" dirty="0"/>
              <a:t>young person and their relationships.  Gateway to </a:t>
            </a:r>
            <a:r>
              <a:rPr lang="en-US" dirty="0"/>
              <a:t>Solutions (2023) states, “It is beneficial to help teens take a realistic view of the situation and their potential part in it and help them understand that they can try to resolve the issue. “ </a:t>
            </a:r>
          </a:p>
          <a:p>
            <a:endParaRPr lang="en-US" dirty="0"/>
          </a:p>
          <a:p>
            <a:r>
              <a:rPr lang="en-US" dirty="0"/>
              <a:t>Some of the things that can help with managing and resolving conflict are Helping young people understand and express their feelings appropriately, Encouraging them to pause before reacting,  suggest to them to use “I” statements to express how they are feeling without blaming others. For Example, I Feel sad because I wasn’t invited to the party.  </a:t>
            </a:r>
          </a:p>
          <a:p>
            <a:endParaRPr lang="en-US" dirty="0"/>
          </a:p>
          <a:p>
            <a:r>
              <a:rPr lang="en-US" dirty="0"/>
              <a:t>Encourage them to reflect using perspective-taking and listening to understand.</a:t>
            </a:r>
          </a:p>
          <a:p>
            <a:endParaRPr lang="en-US" dirty="0"/>
          </a:p>
          <a:p>
            <a:r>
              <a:rPr lang="en-US" dirty="0"/>
              <a:t>Re-establishing trust and boundaries can be helped by apologizing and forgiveness.  </a:t>
            </a:r>
          </a:p>
          <a:p>
            <a:endParaRPr lang="en-US" dirty="0"/>
          </a:p>
          <a:p>
            <a:r>
              <a:rPr lang="en-US" dirty="0"/>
              <a:t>The “Thomas Kilman conflict management model” (1974) can help with conflict resolution by using two approaches: assertiveness and cooperation.</a:t>
            </a:r>
          </a:p>
          <a:p>
            <a:endParaRPr lang="en-GB" dirty="0"/>
          </a:p>
        </p:txBody>
      </p:sp>
      <p:sp>
        <p:nvSpPr>
          <p:cNvPr id="4" name="Slide Number Placeholder 3"/>
          <p:cNvSpPr>
            <a:spLocks noGrp="1"/>
          </p:cNvSpPr>
          <p:nvPr>
            <p:ph type="sldNum" sz="quarter" idx="5"/>
          </p:nvPr>
        </p:nvSpPr>
        <p:spPr/>
        <p:txBody>
          <a:bodyPr/>
          <a:lstStyle/>
          <a:p>
            <a:fld id="{9E098D0A-CE35-4083-A90F-A77D1AF3C56B}" type="slidenum">
              <a:rPr lang="en-GB" smtClean="0"/>
              <a:t>6</a:t>
            </a:fld>
            <a:endParaRPr lang="en-GB"/>
          </a:p>
        </p:txBody>
      </p:sp>
    </p:spTree>
    <p:extLst>
      <p:ext uri="{BB962C8B-B14F-4D97-AF65-F5344CB8AC3E}">
        <p14:creationId xmlns:p14="http://schemas.microsoft.com/office/powerpoint/2010/main" val="19785504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E098D0A-CE35-4083-A90F-A77D1AF3C56B}" type="slidenum">
              <a:rPr lang="en-GB" smtClean="0"/>
              <a:t>7</a:t>
            </a:fld>
            <a:endParaRPr lang="en-GB"/>
          </a:p>
        </p:txBody>
      </p:sp>
    </p:spTree>
    <p:extLst>
      <p:ext uri="{BB962C8B-B14F-4D97-AF65-F5344CB8AC3E}">
        <p14:creationId xmlns:p14="http://schemas.microsoft.com/office/powerpoint/2010/main" val="30424315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E098D0A-CE35-4083-A90F-A77D1AF3C56B}" type="slidenum">
              <a:rPr lang="en-GB" smtClean="0"/>
              <a:t>8</a:t>
            </a:fld>
            <a:endParaRPr lang="en-GB"/>
          </a:p>
        </p:txBody>
      </p:sp>
    </p:spTree>
    <p:extLst>
      <p:ext uri="{BB962C8B-B14F-4D97-AF65-F5344CB8AC3E}">
        <p14:creationId xmlns:p14="http://schemas.microsoft.com/office/powerpoint/2010/main" val="6349429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E098D0A-CE35-4083-A90F-A77D1AF3C56B}" type="slidenum">
              <a:rPr lang="en-GB" smtClean="0"/>
              <a:t>11</a:t>
            </a:fld>
            <a:endParaRPr lang="en-GB"/>
          </a:p>
        </p:txBody>
      </p:sp>
    </p:spTree>
    <p:extLst>
      <p:ext uri="{BB962C8B-B14F-4D97-AF65-F5344CB8AC3E}">
        <p14:creationId xmlns:p14="http://schemas.microsoft.com/office/powerpoint/2010/main" val="2972774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Presentation looked at the importance of friendships so they can help young people develop their social and communication skills and help them feel a sense of belonging. We also learned about healthy relationships and how these involve mutual respect, trust, </a:t>
            </a:r>
            <a:r>
              <a:rPr lang="en-US" dirty="0"/>
              <a:t>boundaries, and being kind and caring toward</a:t>
            </a:r>
            <a:r>
              <a:rPr lang="en-GB" dirty="0"/>
              <a:t> each other. We also learned about the signs of an unhealthy relationship and the negative impact it has on young people. Finally, we learned about how best to manage conflict.</a:t>
            </a:r>
          </a:p>
          <a:p>
            <a:endParaRPr lang="en-GB" dirty="0"/>
          </a:p>
          <a:p>
            <a:r>
              <a:rPr lang="en-GB" dirty="0"/>
              <a:t>Anything you learned or </a:t>
            </a:r>
            <a:r>
              <a:rPr lang="en-US" dirty="0"/>
              <a:t>are going to take away from this session?</a:t>
            </a:r>
          </a:p>
          <a:p>
            <a:endParaRPr lang="en-US" dirty="0"/>
          </a:p>
          <a:p>
            <a:r>
              <a:rPr lang="en-US" dirty="0"/>
              <a:t>They are some further organisations to helps NSPCC and Childline. </a:t>
            </a:r>
            <a:r>
              <a:rPr lang="en-GB" dirty="0"/>
              <a:t> </a:t>
            </a:r>
          </a:p>
        </p:txBody>
      </p:sp>
      <p:sp>
        <p:nvSpPr>
          <p:cNvPr id="4" name="Slide Number Placeholder 3"/>
          <p:cNvSpPr>
            <a:spLocks noGrp="1"/>
          </p:cNvSpPr>
          <p:nvPr>
            <p:ph type="sldNum" sz="quarter" idx="5"/>
          </p:nvPr>
        </p:nvSpPr>
        <p:spPr/>
        <p:txBody>
          <a:bodyPr/>
          <a:lstStyle/>
          <a:p>
            <a:fld id="{9E098D0A-CE35-4083-A90F-A77D1AF3C56B}" type="slidenum">
              <a:rPr lang="en-GB" smtClean="0"/>
              <a:t>12</a:t>
            </a:fld>
            <a:endParaRPr lang="en-GB"/>
          </a:p>
        </p:txBody>
      </p:sp>
    </p:spTree>
    <p:extLst>
      <p:ext uri="{BB962C8B-B14F-4D97-AF65-F5344CB8AC3E}">
        <p14:creationId xmlns:p14="http://schemas.microsoft.com/office/powerpoint/2010/main" val="35408677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E098D0A-CE35-4083-A90F-A77D1AF3C56B}" type="slidenum">
              <a:rPr lang="en-GB" smtClean="0"/>
              <a:t>13</a:t>
            </a:fld>
            <a:endParaRPr lang="en-GB"/>
          </a:p>
        </p:txBody>
      </p:sp>
    </p:spTree>
    <p:extLst>
      <p:ext uri="{BB962C8B-B14F-4D97-AF65-F5344CB8AC3E}">
        <p14:creationId xmlns:p14="http://schemas.microsoft.com/office/powerpoint/2010/main" val="27223000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45C6C-6057-12B6-239D-000E8FB1E04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E0703D7-A6CF-11CB-F00E-8617EAAA3BF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FD1FF6E-CBB6-FA98-0ABF-9445B0DAA71C}"/>
              </a:ext>
            </a:extLst>
          </p:cNvPr>
          <p:cNvSpPr>
            <a:spLocks noGrp="1"/>
          </p:cNvSpPr>
          <p:nvPr>
            <p:ph type="dt" sz="half" idx="10"/>
          </p:nvPr>
        </p:nvSpPr>
        <p:spPr/>
        <p:txBody>
          <a:bodyPr/>
          <a:lstStyle/>
          <a:p>
            <a:fld id="{0D71BF26-8692-4BF5-BF50-B873C2248DFC}" type="datetimeFigureOut">
              <a:rPr lang="en-GB" smtClean="0"/>
              <a:t>28/02/2024</a:t>
            </a:fld>
            <a:endParaRPr lang="en-GB"/>
          </a:p>
        </p:txBody>
      </p:sp>
      <p:sp>
        <p:nvSpPr>
          <p:cNvPr id="5" name="Footer Placeholder 4">
            <a:extLst>
              <a:ext uri="{FF2B5EF4-FFF2-40B4-BE49-F238E27FC236}">
                <a16:creationId xmlns:a16="http://schemas.microsoft.com/office/drawing/2014/main" id="{682A1C90-B286-538D-0F02-2EDFB8C2AD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8A2226-02EA-9666-822D-B7377764B933}"/>
              </a:ext>
            </a:extLst>
          </p:cNvPr>
          <p:cNvSpPr>
            <a:spLocks noGrp="1"/>
          </p:cNvSpPr>
          <p:nvPr>
            <p:ph type="sldNum" sz="quarter" idx="12"/>
          </p:nvPr>
        </p:nvSpPr>
        <p:spPr/>
        <p:txBody>
          <a:bodyPr/>
          <a:lstStyle/>
          <a:p>
            <a:fld id="{76525276-82D6-45BD-970A-5180FF68B5EE}" type="slidenum">
              <a:rPr lang="en-GB" smtClean="0"/>
              <a:t>‹#›</a:t>
            </a:fld>
            <a:endParaRPr lang="en-GB"/>
          </a:p>
        </p:txBody>
      </p:sp>
    </p:spTree>
    <p:extLst>
      <p:ext uri="{BB962C8B-B14F-4D97-AF65-F5344CB8AC3E}">
        <p14:creationId xmlns:p14="http://schemas.microsoft.com/office/powerpoint/2010/main" val="2889970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8F97A-AE85-7BD7-59D9-20E296D34D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86C5357-3A9F-FD09-5D4F-03904D4620D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D492A5-4C07-1D6F-6408-4CD1A07EA1BA}"/>
              </a:ext>
            </a:extLst>
          </p:cNvPr>
          <p:cNvSpPr>
            <a:spLocks noGrp="1"/>
          </p:cNvSpPr>
          <p:nvPr>
            <p:ph type="dt" sz="half" idx="10"/>
          </p:nvPr>
        </p:nvSpPr>
        <p:spPr/>
        <p:txBody>
          <a:bodyPr/>
          <a:lstStyle/>
          <a:p>
            <a:fld id="{0D71BF26-8692-4BF5-BF50-B873C2248DFC}" type="datetimeFigureOut">
              <a:rPr lang="en-GB" smtClean="0"/>
              <a:t>28/02/2024</a:t>
            </a:fld>
            <a:endParaRPr lang="en-GB"/>
          </a:p>
        </p:txBody>
      </p:sp>
      <p:sp>
        <p:nvSpPr>
          <p:cNvPr id="5" name="Footer Placeholder 4">
            <a:extLst>
              <a:ext uri="{FF2B5EF4-FFF2-40B4-BE49-F238E27FC236}">
                <a16:creationId xmlns:a16="http://schemas.microsoft.com/office/drawing/2014/main" id="{7678A50B-DC24-4429-05A3-AEC9BB734C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735F08-F347-4C19-3D52-0F4409EE0C9A}"/>
              </a:ext>
            </a:extLst>
          </p:cNvPr>
          <p:cNvSpPr>
            <a:spLocks noGrp="1"/>
          </p:cNvSpPr>
          <p:nvPr>
            <p:ph type="sldNum" sz="quarter" idx="12"/>
          </p:nvPr>
        </p:nvSpPr>
        <p:spPr/>
        <p:txBody>
          <a:bodyPr/>
          <a:lstStyle/>
          <a:p>
            <a:fld id="{76525276-82D6-45BD-970A-5180FF68B5EE}" type="slidenum">
              <a:rPr lang="en-GB" smtClean="0"/>
              <a:t>‹#›</a:t>
            </a:fld>
            <a:endParaRPr lang="en-GB"/>
          </a:p>
        </p:txBody>
      </p:sp>
    </p:spTree>
    <p:extLst>
      <p:ext uri="{BB962C8B-B14F-4D97-AF65-F5344CB8AC3E}">
        <p14:creationId xmlns:p14="http://schemas.microsoft.com/office/powerpoint/2010/main" val="22591719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802B2-A6B9-6FCA-4274-4B723A8B251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2E3F37A-AE8D-BC93-E630-F9397CB1AFC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5A0821E-7B46-4F4B-779F-3B77DE69F2CA}"/>
              </a:ext>
            </a:extLst>
          </p:cNvPr>
          <p:cNvSpPr>
            <a:spLocks noGrp="1"/>
          </p:cNvSpPr>
          <p:nvPr>
            <p:ph type="dt" sz="half" idx="10"/>
          </p:nvPr>
        </p:nvSpPr>
        <p:spPr/>
        <p:txBody>
          <a:bodyPr/>
          <a:lstStyle/>
          <a:p>
            <a:fld id="{0D71BF26-8692-4BF5-BF50-B873C2248DFC}" type="datetimeFigureOut">
              <a:rPr lang="en-GB" smtClean="0"/>
              <a:t>28/02/2024</a:t>
            </a:fld>
            <a:endParaRPr lang="en-GB"/>
          </a:p>
        </p:txBody>
      </p:sp>
      <p:sp>
        <p:nvSpPr>
          <p:cNvPr id="5" name="Footer Placeholder 4">
            <a:extLst>
              <a:ext uri="{FF2B5EF4-FFF2-40B4-BE49-F238E27FC236}">
                <a16:creationId xmlns:a16="http://schemas.microsoft.com/office/drawing/2014/main" id="{B24BDC90-4116-BF8D-3950-15DC9A663F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36959F-A40F-85C5-2D0B-D3EC61C3C1B3}"/>
              </a:ext>
            </a:extLst>
          </p:cNvPr>
          <p:cNvSpPr>
            <a:spLocks noGrp="1"/>
          </p:cNvSpPr>
          <p:nvPr>
            <p:ph type="sldNum" sz="quarter" idx="12"/>
          </p:nvPr>
        </p:nvSpPr>
        <p:spPr/>
        <p:txBody>
          <a:bodyPr/>
          <a:lstStyle/>
          <a:p>
            <a:fld id="{76525276-82D6-45BD-970A-5180FF68B5EE}" type="slidenum">
              <a:rPr lang="en-GB" smtClean="0"/>
              <a:t>‹#›</a:t>
            </a:fld>
            <a:endParaRPr lang="en-GB"/>
          </a:p>
        </p:txBody>
      </p:sp>
    </p:spTree>
    <p:extLst>
      <p:ext uri="{BB962C8B-B14F-4D97-AF65-F5344CB8AC3E}">
        <p14:creationId xmlns:p14="http://schemas.microsoft.com/office/powerpoint/2010/main" val="41363613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05D09-B295-7E72-65CD-C1310419CC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64E37C9-6EDA-7B3B-DA3B-745131315E0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42B1459-1B18-5B73-3F87-CEF7455BCCF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A36FBE2-2362-CAEA-649B-32EFAD36D52B}"/>
              </a:ext>
            </a:extLst>
          </p:cNvPr>
          <p:cNvSpPr>
            <a:spLocks noGrp="1"/>
          </p:cNvSpPr>
          <p:nvPr>
            <p:ph type="dt" sz="half" idx="10"/>
          </p:nvPr>
        </p:nvSpPr>
        <p:spPr/>
        <p:txBody>
          <a:bodyPr/>
          <a:lstStyle/>
          <a:p>
            <a:fld id="{0D71BF26-8692-4BF5-BF50-B873C2248DFC}" type="datetimeFigureOut">
              <a:rPr lang="en-GB" smtClean="0"/>
              <a:t>28/02/2024</a:t>
            </a:fld>
            <a:endParaRPr lang="en-GB"/>
          </a:p>
        </p:txBody>
      </p:sp>
      <p:sp>
        <p:nvSpPr>
          <p:cNvPr id="6" name="Footer Placeholder 5">
            <a:extLst>
              <a:ext uri="{FF2B5EF4-FFF2-40B4-BE49-F238E27FC236}">
                <a16:creationId xmlns:a16="http://schemas.microsoft.com/office/drawing/2014/main" id="{2A008484-F27C-F6ED-2DF7-1A02A38CB0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6E5BF9B-F59B-A69A-5AD5-E91A6F4C0364}"/>
              </a:ext>
            </a:extLst>
          </p:cNvPr>
          <p:cNvSpPr>
            <a:spLocks noGrp="1"/>
          </p:cNvSpPr>
          <p:nvPr>
            <p:ph type="sldNum" sz="quarter" idx="12"/>
          </p:nvPr>
        </p:nvSpPr>
        <p:spPr/>
        <p:txBody>
          <a:bodyPr/>
          <a:lstStyle/>
          <a:p>
            <a:fld id="{76525276-82D6-45BD-970A-5180FF68B5EE}" type="slidenum">
              <a:rPr lang="en-GB" smtClean="0"/>
              <a:t>‹#›</a:t>
            </a:fld>
            <a:endParaRPr lang="en-GB"/>
          </a:p>
        </p:txBody>
      </p:sp>
    </p:spTree>
    <p:extLst>
      <p:ext uri="{BB962C8B-B14F-4D97-AF65-F5344CB8AC3E}">
        <p14:creationId xmlns:p14="http://schemas.microsoft.com/office/powerpoint/2010/main" val="4969847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A4156-B84B-AF1D-C44C-446368649C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E6B3E25-12B2-F259-D1F2-F02AAFD135B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CC83DB-8B40-DA81-07EB-C97A0BABBEF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0D0A4B6-22AA-BEE2-DAEF-585F8E7309F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63DFC07-1E29-97A9-D5D0-6C4680CB71B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A19244C-B67A-C666-2A09-559CC80EAB4B}"/>
              </a:ext>
            </a:extLst>
          </p:cNvPr>
          <p:cNvSpPr>
            <a:spLocks noGrp="1"/>
          </p:cNvSpPr>
          <p:nvPr>
            <p:ph type="dt" sz="half" idx="10"/>
          </p:nvPr>
        </p:nvSpPr>
        <p:spPr/>
        <p:txBody>
          <a:bodyPr/>
          <a:lstStyle/>
          <a:p>
            <a:fld id="{0D71BF26-8692-4BF5-BF50-B873C2248DFC}" type="datetimeFigureOut">
              <a:rPr lang="en-GB" smtClean="0"/>
              <a:t>28/02/2024</a:t>
            </a:fld>
            <a:endParaRPr lang="en-GB"/>
          </a:p>
        </p:txBody>
      </p:sp>
      <p:sp>
        <p:nvSpPr>
          <p:cNvPr id="8" name="Footer Placeholder 7">
            <a:extLst>
              <a:ext uri="{FF2B5EF4-FFF2-40B4-BE49-F238E27FC236}">
                <a16:creationId xmlns:a16="http://schemas.microsoft.com/office/drawing/2014/main" id="{2C871B9C-59AC-C64F-3C1D-390F573E5F1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950AEB2-20BF-1FAF-6B15-860B9CCE7DC5}"/>
              </a:ext>
            </a:extLst>
          </p:cNvPr>
          <p:cNvSpPr>
            <a:spLocks noGrp="1"/>
          </p:cNvSpPr>
          <p:nvPr>
            <p:ph type="sldNum" sz="quarter" idx="12"/>
          </p:nvPr>
        </p:nvSpPr>
        <p:spPr/>
        <p:txBody>
          <a:bodyPr/>
          <a:lstStyle/>
          <a:p>
            <a:fld id="{76525276-82D6-45BD-970A-5180FF68B5EE}" type="slidenum">
              <a:rPr lang="en-GB" smtClean="0"/>
              <a:t>‹#›</a:t>
            </a:fld>
            <a:endParaRPr lang="en-GB"/>
          </a:p>
        </p:txBody>
      </p:sp>
    </p:spTree>
    <p:extLst>
      <p:ext uri="{BB962C8B-B14F-4D97-AF65-F5344CB8AC3E}">
        <p14:creationId xmlns:p14="http://schemas.microsoft.com/office/powerpoint/2010/main" val="20897982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FA3D6-6C10-9921-37CF-B8B7942299F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5C68643-028B-DA23-4BAF-D14A60EE39A8}"/>
              </a:ext>
            </a:extLst>
          </p:cNvPr>
          <p:cNvSpPr>
            <a:spLocks noGrp="1"/>
          </p:cNvSpPr>
          <p:nvPr>
            <p:ph type="dt" sz="half" idx="10"/>
          </p:nvPr>
        </p:nvSpPr>
        <p:spPr/>
        <p:txBody>
          <a:bodyPr/>
          <a:lstStyle/>
          <a:p>
            <a:fld id="{0D71BF26-8692-4BF5-BF50-B873C2248DFC}" type="datetimeFigureOut">
              <a:rPr lang="en-GB" smtClean="0"/>
              <a:t>28/02/2024</a:t>
            </a:fld>
            <a:endParaRPr lang="en-GB"/>
          </a:p>
        </p:txBody>
      </p:sp>
      <p:sp>
        <p:nvSpPr>
          <p:cNvPr id="4" name="Footer Placeholder 3">
            <a:extLst>
              <a:ext uri="{FF2B5EF4-FFF2-40B4-BE49-F238E27FC236}">
                <a16:creationId xmlns:a16="http://schemas.microsoft.com/office/drawing/2014/main" id="{859303E4-23A3-4687-6A96-F38DA98E6D4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0A8551B-B789-C1DC-64DD-27302FFB8858}"/>
              </a:ext>
            </a:extLst>
          </p:cNvPr>
          <p:cNvSpPr>
            <a:spLocks noGrp="1"/>
          </p:cNvSpPr>
          <p:nvPr>
            <p:ph type="sldNum" sz="quarter" idx="12"/>
          </p:nvPr>
        </p:nvSpPr>
        <p:spPr/>
        <p:txBody>
          <a:bodyPr/>
          <a:lstStyle/>
          <a:p>
            <a:fld id="{76525276-82D6-45BD-970A-5180FF68B5EE}" type="slidenum">
              <a:rPr lang="en-GB" smtClean="0"/>
              <a:t>‹#›</a:t>
            </a:fld>
            <a:endParaRPr lang="en-GB"/>
          </a:p>
        </p:txBody>
      </p:sp>
    </p:spTree>
    <p:extLst>
      <p:ext uri="{BB962C8B-B14F-4D97-AF65-F5344CB8AC3E}">
        <p14:creationId xmlns:p14="http://schemas.microsoft.com/office/powerpoint/2010/main" val="18404512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3D604EF-F92F-A3FE-0442-6CF7E7E0539D}"/>
              </a:ext>
            </a:extLst>
          </p:cNvPr>
          <p:cNvSpPr>
            <a:spLocks noGrp="1"/>
          </p:cNvSpPr>
          <p:nvPr>
            <p:ph type="dt" sz="half" idx="10"/>
          </p:nvPr>
        </p:nvSpPr>
        <p:spPr/>
        <p:txBody>
          <a:bodyPr/>
          <a:lstStyle/>
          <a:p>
            <a:fld id="{0D71BF26-8692-4BF5-BF50-B873C2248DFC}" type="datetimeFigureOut">
              <a:rPr lang="en-GB" smtClean="0"/>
              <a:t>28/02/2024</a:t>
            </a:fld>
            <a:endParaRPr lang="en-GB"/>
          </a:p>
        </p:txBody>
      </p:sp>
      <p:sp>
        <p:nvSpPr>
          <p:cNvPr id="3" name="Footer Placeholder 2">
            <a:extLst>
              <a:ext uri="{FF2B5EF4-FFF2-40B4-BE49-F238E27FC236}">
                <a16:creationId xmlns:a16="http://schemas.microsoft.com/office/drawing/2014/main" id="{5D4CEF3B-950E-6780-EFD3-1D1EBEBCAC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48F0867-949C-EC50-7B05-B59421887E9F}"/>
              </a:ext>
            </a:extLst>
          </p:cNvPr>
          <p:cNvSpPr>
            <a:spLocks noGrp="1"/>
          </p:cNvSpPr>
          <p:nvPr>
            <p:ph type="sldNum" sz="quarter" idx="12"/>
          </p:nvPr>
        </p:nvSpPr>
        <p:spPr/>
        <p:txBody>
          <a:bodyPr/>
          <a:lstStyle/>
          <a:p>
            <a:fld id="{76525276-82D6-45BD-970A-5180FF68B5EE}" type="slidenum">
              <a:rPr lang="en-GB" smtClean="0"/>
              <a:t>‹#›</a:t>
            </a:fld>
            <a:endParaRPr lang="en-GB"/>
          </a:p>
        </p:txBody>
      </p:sp>
    </p:spTree>
    <p:extLst>
      <p:ext uri="{BB962C8B-B14F-4D97-AF65-F5344CB8AC3E}">
        <p14:creationId xmlns:p14="http://schemas.microsoft.com/office/powerpoint/2010/main" val="1529459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ED174-7C6C-8761-8AE8-1C9F311F089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549A26D-3DA0-CAF3-6D13-50B67FD75B9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0333314-A226-DC7F-54C1-CC6C299A9C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F950BD3-BD80-BC43-B728-D1BA0A598577}"/>
              </a:ext>
            </a:extLst>
          </p:cNvPr>
          <p:cNvSpPr>
            <a:spLocks noGrp="1"/>
          </p:cNvSpPr>
          <p:nvPr>
            <p:ph type="dt" sz="half" idx="10"/>
          </p:nvPr>
        </p:nvSpPr>
        <p:spPr/>
        <p:txBody>
          <a:bodyPr/>
          <a:lstStyle/>
          <a:p>
            <a:fld id="{0D71BF26-8692-4BF5-BF50-B873C2248DFC}" type="datetimeFigureOut">
              <a:rPr lang="en-GB" smtClean="0"/>
              <a:t>28/02/2024</a:t>
            </a:fld>
            <a:endParaRPr lang="en-GB"/>
          </a:p>
        </p:txBody>
      </p:sp>
      <p:sp>
        <p:nvSpPr>
          <p:cNvPr id="6" name="Footer Placeholder 5">
            <a:extLst>
              <a:ext uri="{FF2B5EF4-FFF2-40B4-BE49-F238E27FC236}">
                <a16:creationId xmlns:a16="http://schemas.microsoft.com/office/drawing/2014/main" id="{45EAA111-4CC0-3AA0-5F69-D305C59D01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41DA93-AB97-717D-1C5A-1973FA3A16ED}"/>
              </a:ext>
            </a:extLst>
          </p:cNvPr>
          <p:cNvSpPr>
            <a:spLocks noGrp="1"/>
          </p:cNvSpPr>
          <p:nvPr>
            <p:ph type="sldNum" sz="quarter" idx="12"/>
          </p:nvPr>
        </p:nvSpPr>
        <p:spPr/>
        <p:txBody>
          <a:bodyPr/>
          <a:lstStyle/>
          <a:p>
            <a:fld id="{76525276-82D6-45BD-970A-5180FF68B5EE}" type="slidenum">
              <a:rPr lang="en-GB" smtClean="0"/>
              <a:t>‹#›</a:t>
            </a:fld>
            <a:endParaRPr lang="en-GB"/>
          </a:p>
        </p:txBody>
      </p:sp>
    </p:spTree>
    <p:extLst>
      <p:ext uri="{BB962C8B-B14F-4D97-AF65-F5344CB8AC3E}">
        <p14:creationId xmlns:p14="http://schemas.microsoft.com/office/powerpoint/2010/main" val="39225815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E217E-CA03-D1AA-952C-9DE2A3D55FB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A5C25AE-6861-2B80-B627-FD0F6128BD1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978C9F5-1C99-5199-BB31-3A371A86A83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B29E55E-D1ED-D0CC-6D3D-874A80093D8B}"/>
              </a:ext>
            </a:extLst>
          </p:cNvPr>
          <p:cNvSpPr>
            <a:spLocks noGrp="1"/>
          </p:cNvSpPr>
          <p:nvPr>
            <p:ph type="dt" sz="half" idx="10"/>
          </p:nvPr>
        </p:nvSpPr>
        <p:spPr/>
        <p:txBody>
          <a:bodyPr/>
          <a:lstStyle/>
          <a:p>
            <a:fld id="{0D71BF26-8692-4BF5-BF50-B873C2248DFC}" type="datetimeFigureOut">
              <a:rPr lang="en-GB" smtClean="0"/>
              <a:t>28/02/2024</a:t>
            </a:fld>
            <a:endParaRPr lang="en-GB"/>
          </a:p>
        </p:txBody>
      </p:sp>
      <p:sp>
        <p:nvSpPr>
          <p:cNvPr id="6" name="Footer Placeholder 5">
            <a:extLst>
              <a:ext uri="{FF2B5EF4-FFF2-40B4-BE49-F238E27FC236}">
                <a16:creationId xmlns:a16="http://schemas.microsoft.com/office/drawing/2014/main" id="{1C6ED190-26B2-E7F5-361C-BD82BC3031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EC28F7-57C1-F006-A684-DEB5F6EF6D1F}"/>
              </a:ext>
            </a:extLst>
          </p:cNvPr>
          <p:cNvSpPr>
            <a:spLocks noGrp="1"/>
          </p:cNvSpPr>
          <p:nvPr>
            <p:ph type="sldNum" sz="quarter" idx="12"/>
          </p:nvPr>
        </p:nvSpPr>
        <p:spPr/>
        <p:txBody>
          <a:bodyPr/>
          <a:lstStyle/>
          <a:p>
            <a:fld id="{76525276-82D6-45BD-970A-5180FF68B5EE}" type="slidenum">
              <a:rPr lang="en-GB" smtClean="0"/>
              <a:t>‹#›</a:t>
            </a:fld>
            <a:endParaRPr lang="en-GB"/>
          </a:p>
        </p:txBody>
      </p:sp>
    </p:spTree>
    <p:extLst>
      <p:ext uri="{BB962C8B-B14F-4D97-AF65-F5344CB8AC3E}">
        <p14:creationId xmlns:p14="http://schemas.microsoft.com/office/powerpoint/2010/main" val="2700179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17FD0-A0B5-3AA9-D302-69B7FF5A2CB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8ED8436-30A4-3BB0-4A2A-EFD5397CC2A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344F79-8E5C-9527-04B3-58A5C5E74FEF}"/>
              </a:ext>
            </a:extLst>
          </p:cNvPr>
          <p:cNvSpPr>
            <a:spLocks noGrp="1"/>
          </p:cNvSpPr>
          <p:nvPr>
            <p:ph type="dt" sz="half" idx="10"/>
          </p:nvPr>
        </p:nvSpPr>
        <p:spPr/>
        <p:txBody>
          <a:bodyPr/>
          <a:lstStyle/>
          <a:p>
            <a:fld id="{0D71BF26-8692-4BF5-BF50-B873C2248DFC}" type="datetimeFigureOut">
              <a:rPr lang="en-GB" smtClean="0"/>
              <a:t>28/02/2024</a:t>
            </a:fld>
            <a:endParaRPr lang="en-GB"/>
          </a:p>
        </p:txBody>
      </p:sp>
      <p:sp>
        <p:nvSpPr>
          <p:cNvPr id="5" name="Footer Placeholder 4">
            <a:extLst>
              <a:ext uri="{FF2B5EF4-FFF2-40B4-BE49-F238E27FC236}">
                <a16:creationId xmlns:a16="http://schemas.microsoft.com/office/drawing/2014/main" id="{AC8C6D6A-41CC-F57B-F8A7-9FFAC7C5E8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E25F27-76B7-8131-7CEB-039BAC66523F}"/>
              </a:ext>
            </a:extLst>
          </p:cNvPr>
          <p:cNvSpPr>
            <a:spLocks noGrp="1"/>
          </p:cNvSpPr>
          <p:nvPr>
            <p:ph type="sldNum" sz="quarter" idx="12"/>
          </p:nvPr>
        </p:nvSpPr>
        <p:spPr/>
        <p:txBody>
          <a:bodyPr/>
          <a:lstStyle/>
          <a:p>
            <a:fld id="{76525276-82D6-45BD-970A-5180FF68B5EE}" type="slidenum">
              <a:rPr lang="en-GB" smtClean="0"/>
              <a:t>‹#›</a:t>
            </a:fld>
            <a:endParaRPr lang="en-GB"/>
          </a:p>
        </p:txBody>
      </p:sp>
    </p:spTree>
    <p:extLst>
      <p:ext uri="{BB962C8B-B14F-4D97-AF65-F5344CB8AC3E}">
        <p14:creationId xmlns:p14="http://schemas.microsoft.com/office/powerpoint/2010/main" val="10700828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4EE1A0-32AB-FF64-7379-22D3350F467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EC8FA31-DF02-2C87-4C36-F61127A8C26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F60F4B-3B0D-3AD4-3536-37A0474D4C63}"/>
              </a:ext>
            </a:extLst>
          </p:cNvPr>
          <p:cNvSpPr>
            <a:spLocks noGrp="1"/>
          </p:cNvSpPr>
          <p:nvPr>
            <p:ph type="dt" sz="half" idx="10"/>
          </p:nvPr>
        </p:nvSpPr>
        <p:spPr/>
        <p:txBody>
          <a:bodyPr/>
          <a:lstStyle/>
          <a:p>
            <a:fld id="{0D71BF26-8692-4BF5-BF50-B873C2248DFC}" type="datetimeFigureOut">
              <a:rPr lang="en-GB" smtClean="0"/>
              <a:t>28/02/2024</a:t>
            </a:fld>
            <a:endParaRPr lang="en-GB"/>
          </a:p>
        </p:txBody>
      </p:sp>
      <p:sp>
        <p:nvSpPr>
          <p:cNvPr id="5" name="Footer Placeholder 4">
            <a:extLst>
              <a:ext uri="{FF2B5EF4-FFF2-40B4-BE49-F238E27FC236}">
                <a16:creationId xmlns:a16="http://schemas.microsoft.com/office/drawing/2014/main" id="{408A972B-15C8-8C04-3318-A7EF3C584D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DB2A46-A402-FA48-0674-B664B16B57E8}"/>
              </a:ext>
            </a:extLst>
          </p:cNvPr>
          <p:cNvSpPr>
            <a:spLocks noGrp="1"/>
          </p:cNvSpPr>
          <p:nvPr>
            <p:ph type="sldNum" sz="quarter" idx="12"/>
          </p:nvPr>
        </p:nvSpPr>
        <p:spPr/>
        <p:txBody>
          <a:bodyPr/>
          <a:lstStyle/>
          <a:p>
            <a:fld id="{76525276-82D6-45BD-970A-5180FF68B5EE}" type="slidenum">
              <a:rPr lang="en-GB" smtClean="0"/>
              <a:t>‹#›</a:t>
            </a:fld>
            <a:endParaRPr lang="en-GB"/>
          </a:p>
        </p:txBody>
      </p:sp>
    </p:spTree>
    <p:extLst>
      <p:ext uri="{BB962C8B-B14F-4D97-AF65-F5344CB8AC3E}">
        <p14:creationId xmlns:p14="http://schemas.microsoft.com/office/powerpoint/2010/main" val="361585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3640B99-7056-EA2D-6AE6-79F85261C84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98D3BFA-678F-EB91-E49B-3FF8EFCA315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7D5673-C787-504F-1D44-B863D68E03E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D71BF26-8692-4BF5-BF50-B873C2248DFC}" type="datetimeFigureOut">
              <a:rPr lang="en-GB" smtClean="0"/>
              <a:t>28/02/2024</a:t>
            </a:fld>
            <a:endParaRPr lang="en-GB"/>
          </a:p>
        </p:txBody>
      </p:sp>
      <p:sp>
        <p:nvSpPr>
          <p:cNvPr id="5" name="Footer Placeholder 4">
            <a:extLst>
              <a:ext uri="{FF2B5EF4-FFF2-40B4-BE49-F238E27FC236}">
                <a16:creationId xmlns:a16="http://schemas.microsoft.com/office/drawing/2014/main" id="{C2734929-9A67-E3E1-C673-579D8881294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CA94165-6B3C-9013-FDDE-80F5D8273A0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6525276-82D6-45BD-970A-5180FF68B5EE}" type="slidenum">
              <a:rPr lang="en-GB" smtClean="0"/>
              <a:t>‹#›</a:t>
            </a:fld>
            <a:endParaRPr lang="en-GB"/>
          </a:p>
        </p:txBody>
      </p:sp>
    </p:spTree>
    <p:extLst>
      <p:ext uri="{BB962C8B-B14F-4D97-AF65-F5344CB8AC3E}">
        <p14:creationId xmlns:p14="http://schemas.microsoft.com/office/powerpoint/2010/main" val="6341588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nspcc.org.uk/keeping-children-safe/reporting-abuse/nspcc-helpline/"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www.childline.org.uk/get-support/"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nspcc.org.uk/keeping-children-safe/sex-relationships/healthy-relationships/"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hyperlink" Target="https://www.gov.wales/this-is-not-ok/worried-about-a-young-person" TargetMode="External"/><Relationship Id="rId4" Type="http://schemas.openxmlformats.org/officeDocument/2006/relationships/hyperlink" Target="https://www.ukyouth.org/wp-content/uploads/2021/02/A-Place-to-Belong.pdf"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mtdtraining.com/blog/thomas-kilmann-conflict-management-model.htm" TargetMode="External"/><Relationship Id="rId2" Type="http://schemas.openxmlformats.org/officeDocument/2006/relationships/hyperlink" Target="https://www.gatewaytosolutions.org/how-to-help-teens-with-conflict-resolution/"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8BFFC-968E-3037-6D29-817132DCFD76}"/>
              </a:ext>
            </a:extLst>
          </p:cNvPr>
          <p:cNvSpPr>
            <a:spLocks noGrp="1"/>
          </p:cNvSpPr>
          <p:nvPr>
            <p:ph type="ctrTitle"/>
          </p:nvPr>
        </p:nvSpPr>
        <p:spPr/>
        <p:txBody>
          <a:bodyPr>
            <a:normAutofit fontScale="90000"/>
          </a:bodyPr>
          <a:lstStyle/>
          <a:p>
            <a:r>
              <a:rPr lang="en-GB" dirty="0"/>
              <a:t>Counselling Skills, Mindfulness and Therapeutic Practice </a:t>
            </a:r>
          </a:p>
        </p:txBody>
      </p:sp>
      <p:sp>
        <p:nvSpPr>
          <p:cNvPr id="3" name="Subtitle 2">
            <a:extLst>
              <a:ext uri="{FF2B5EF4-FFF2-40B4-BE49-F238E27FC236}">
                <a16:creationId xmlns:a16="http://schemas.microsoft.com/office/drawing/2014/main" id="{065FA28F-6826-7659-9C85-B6F769FF2EAF}"/>
              </a:ext>
            </a:extLst>
          </p:cNvPr>
          <p:cNvSpPr>
            <a:spLocks noGrp="1"/>
          </p:cNvSpPr>
          <p:nvPr>
            <p:ph type="subTitle" idx="1"/>
          </p:nvPr>
        </p:nvSpPr>
        <p:spPr>
          <a:xfrm>
            <a:off x="1524000" y="3602037"/>
            <a:ext cx="9262188" cy="2387599"/>
          </a:xfrm>
        </p:spPr>
        <p:txBody>
          <a:bodyPr>
            <a:normAutofit lnSpcReduction="10000"/>
          </a:bodyPr>
          <a:lstStyle/>
          <a:p>
            <a:r>
              <a:rPr lang="en-GB" dirty="0"/>
              <a:t>ECYW4004</a:t>
            </a:r>
          </a:p>
          <a:p>
            <a:r>
              <a:rPr lang="en-GB" sz="3500" b="1" dirty="0"/>
              <a:t>Skills, tools, and approaches needed to build meaningful relationships with young people and others.</a:t>
            </a:r>
          </a:p>
          <a:p>
            <a:r>
              <a:rPr lang="en-GB" dirty="0"/>
              <a:t>Courtney Rumsey(2316479)</a:t>
            </a:r>
          </a:p>
        </p:txBody>
      </p:sp>
    </p:spTree>
    <p:extLst>
      <p:ext uri="{BB962C8B-B14F-4D97-AF65-F5344CB8AC3E}">
        <p14:creationId xmlns:p14="http://schemas.microsoft.com/office/powerpoint/2010/main" val="41835498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99A00-37FE-ADDC-DCB2-2FF05BD366CE}"/>
              </a:ext>
            </a:extLst>
          </p:cNvPr>
          <p:cNvSpPr>
            <a:spLocks noGrp="1"/>
          </p:cNvSpPr>
          <p:nvPr>
            <p:ph type="title"/>
          </p:nvPr>
        </p:nvSpPr>
        <p:spPr/>
        <p:txBody>
          <a:bodyPr>
            <a:normAutofit/>
          </a:bodyPr>
          <a:lstStyle/>
          <a:p>
            <a:r>
              <a:rPr lang="en-GB" sz="4800" dirty="0"/>
              <a:t>Introduction </a:t>
            </a:r>
          </a:p>
        </p:txBody>
      </p:sp>
      <p:sp>
        <p:nvSpPr>
          <p:cNvPr id="3" name="Content Placeholder 2">
            <a:extLst>
              <a:ext uri="{FF2B5EF4-FFF2-40B4-BE49-F238E27FC236}">
                <a16:creationId xmlns:a16="http://schemas.microsoft.com/office/drawing/2014/main" id="{4C24FFD0-023B-A2A5-8385-5059FBA1760F}"/>
              </a:ext>
            </a:extLst>
          </p:cNvPr>
          <p:cNvSpPr>
            <a:spLocks noGrp="1"/>
          </p:cNvSpPr>
          <p:nvPr>
            <p:ph idx="1"/>
          </p:nvPr>
        </p:nvSpPr>
        <p:spPr/>
        <p:txBody>
          <a:bodyPr>
            <a:normAutofit/>
          </a:bodyPr>
          <a:lstStyle/>
          <a:p>
            <a:pPr>
              <a:lnSpc>
                <a:spcPct val="150000"/>
              </a:lnSpc>
            </a:pPr>
            <a:r>
              <a:rPr lang="en-GB" sz="2400" dirty="0"/>
              <a:t>The importance of friendship</a:t>
            </a:r>
          </a:p>
          <a:p>
            <a:pPr>
              <a:lnSpc>
                <a:spcPct val="150000"/>
              </a:lnSpc>
            </a:pPr>
            <a:r>
              <a:rPr lang="en-GB" sz="2400" dirty="0"/>
              <a:t>Healthy relationships</a:t>
            </a:r>
          </a:p>
          <a:p>
            <a:pPr>
              <a:lnSpc>
                <a:spcPct val="150000"/>
              </a:lnSpc>
            </a:pPr>
            <a:r>
              <a:rPr lang="en-GB" sz="2400" dirty="0"/>
              <a:t>Signs of an unhealthy relationship</a:t>
            </a:r>
          </a:p>
          <a:p>
            <a:pPr>
              <a:lnSpc>
                <a:spcPct val="150000"/>
              </a:lnSpc>
            </a:pPr>
            <a:r>
              <a:rPr lang="en-GB" sz="2400" dirty="0"/>
              <a:t>Managing conflict</a:t>
            </a:r>
          </a:p>
          <a:p>
            <a:pPr>
              <a:lnSpc>
                <a:spcPct val="150000"/>
              </a:lnSpc>
            </a:pPr>
            <a:r>
              <a:rPr lang="en-GB" sz="2400" dirty="0"/>
              <a:t>Activity: QUIZ</a:t>
            </a:r>
          </a:p>
        </p:txBody>
      </p:sp>
    </p:spTree>
    <p:extLst>
      <p:ext uri="{BB962C8B-B14F-4D97-AF65-F5344CB8AC3E}">
        <p14:creationId xmlns:p14="http://schemas.microsoft.com/office/powerpoint/2010/main" val="9428972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AEE62-0C78-296E-6A88-A22C62144C7D}"/>
              </a:ext>
            </a:extLst>
          </p:cNvPr>
          <p:cNvSpPr>
            <a:spLocks noGrp="1"/>
          </p:cNvSpPr>
          <p:nvPr>
            <p:ph type="title"/>
          </p:nvPr>
        </p:nvSpPr>
        <p:spPr/>
        <p:txBody>
          <a:bodyPr/>
          <a:lstStyle/>
          <a:p>
            <a:r>
              <a:rPr lang="en-GB" dirty="0"/>
              <a:t>The importance of friendship</a:t>
            </a:r>
          </a:p>
        </p:txBody>
      </p:sp>
      <p:sp>
        <p:nvSpPr>
          <p:cNvPr id="3" name="Content Placeholder 2">
            <a:extLst>
              <a:ext uri="{FF2B5EF4-FFF2-40B4-BE49-F238E27FC236}">
                <a16:creationId xmlns:a16="http://schemas.microsoft.com/office/drawing/2014/main" id="{D61EB805-4AFA-63E4-B4CF-A6F46A8D080D}"/>
              </a:ext>
            </a:extLst>
          </p:cNvPr>
          <p:cNvSpPr>
            <a:spLocks noGrp="1"/>
          </p:cNvSpPr>
          <p:nvPr>
            <p:ph idx="1"/>
          </p:nvPr>
        </p:nvSpPr>
        <p:spPr/>
        <p:txBody>
          <a:bodyPr>
            <a:normAutofit fontScale="92500" lnSpcReduction="10000"/>
          </a:bodyPr>
          <a:lstStyle/>
          <a:p>
            <a:pPr>
              <a:lnSpc>
                <a:spcPct val="200000"/>
              </a:lnSpc>
            </a:pPr>
            <a:r>
              <a:rPr lang="en-GB" dirty="0"/>
              <a:t>Maslow’s Hierarchy of Needs</a:t>
            </a:r>
          </a:p>
          <a:p>
            <a:pPr lvl="1">
              <a:lnSpc>
                <a:spcPct val="200000"/>
              </a:lnSpc>
              <a:buFont typeface="Courier New" panose="02070309020205020404" pitchFamily="49" charset="0"/>
              <a:buChar char="o"/>
            </a:pPr>
            <a:r>
              <a:rPr lang="en-GB" dirty="0"/>
              <a:t>Sense of belonging </a:t>
            </a:r>
          </a:p>
          <a:p>
            <a:pPr>
              <a:lnSpc>
                <a:spcPct val="200000"/>
              </a:lnSpc>
            </a:pPr>
            <a:r>
              <a:rPr lang="en-GB" dirty="0"/>
              <a:t>Not feeling isolated or alone</a:t>
            </a:r>
          </a:p>
          <a:p>
            <a:pPr>
              <a:lnSpc>
                <a:spcPct val="200000"/>
              </a:lnSpc>
            </a:pPr>
            <a:r>
              <a:rPr lang="en-GB" dirty="0"/>
              <a:t>Support network</a:t>
            </a:r>
          </a:p>
          <a:p>
            <a:pPr>
              <a:lnSpc>
                <a:spcPct val="200000"/>
              </a:lnSpc>
            </a:pPr>
            <a:r>
              <a:rPr lang="en-GB" dirty="0"/>
              <a:t>Helps develop social skills</a:t>
            </a:r>
          </a:p>
          <a:p>
            <a:endParaRPr lang="en-GB" dirty="0"/>
          </a:p>
        </p:txBody>
      </p:sp>
      <p:pic>
        <p:nvPicPr>
          <p:cNvPr id="4" name="Picture 3">
            <a:extLst>
              <a:ext uri="{FF2B5EF4-FFF2-40B4-BE49-F238E27FC236}">
                <a16:creationId xmlns:a16="http://schemas.microsoft.com/office/drawing/2014/main" id="{CF798105-0F19-EE5F-A726-3BD3ABBE8B29}"/>
              </a:ext>
            </a:extLst>
          </p:cNvPr>
          <p:cNvPicPr>
            <a:picLocks noChangeAspect="1"/>
          </p:cNvPicPr>
          <p:nvPr/>
        </p:nvPicPr>
        <p:blipFill>
          <a:blip r:embed="rId3"/>
          <a:stretch>
            <a:fillRect/>
          </a:stretch>
        </p:blipFill>
        <p:spPr>
          <a:xfrm>
            <a:off x="6696075" y="1542256"/>
            <a:ext cx="4950619" cy="4950619"/>
          </a:xfrm>
          <a:prstGeom prst="rect">
            <a:avLst/>
          </a:prstGeom>
        </p:spPr>
      </p:pic>
    </p:spTree>
    <p:extLst>
      <p:ext uri="{BB962C8B-B14F-4D97-AF65-F5344CB8AC3E}">
        <p14:creationId xmlns:p14="http://schemas.microsoft.com/office/powerpoint/2010/main" val="38787055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52B6B-301C-5379-937C-4514AA6EA962}"/>
              </a:ext>
            </a:extLst>
          </p:cNvPr>
          <p:cNvSpPr>
            <a:spLocks noGrp="1"/>
          </p:cNvSpPr>
          <p:nvPr>
            <p:ph type="title"/>
          </p:nvPr>
        </p:nvSpPr>
        <p:spPr/>
        <p:txBody>
          <a:bodyPr>
            <a:normAutofit/>
          </a:bodyPr>
          <a:lstStyle/>
          <a:p>
            <a:r>
              <a:rPr lang="en-GB" sz="4800" dirty="0"/>
              <a:t>Healthy relationships</a:t>
            </a:r>
          </a:p>
        </p:txBody>
      </p:sp>
      <p:sp>
        <p:nvSpPr>
          <p:cNvPr id="3" name="Content Placeholder 2">
            <a:extLst>
              <a:ext uri="{FF2B5EF4-FFF2-40B4-BE49-F238E27FC236}">
                <a16:creationId xmlns:a16="http://schemas.microsoft.com/office/drawing/2014/main" id="{7E3C7555-4F3D-61B7-D171-934A09E1ACFD}"/>
              </a:ext>
            </a:extLst>
          </p:cNvPr>
          <p:cNvSpPr>
            <a:spLocks noGrp="1"/>
          </p:cNvSpPr>
          <p:nvPr>
            <p:ph idx="1"/>
          </p:nvPr>
        </p:nvSpPr>
        <p:spPr/>
        <p:txBody>
          <a:bodyPr>
            <a:normAutofit/>
          </a:bodyPr>
          <a:lstStyle/>
          <a:p>
            <a:r>
              <a:rPr lang="en-GB" dirty="0"/>
              <a:t>A Healthy Relationship can be defined as having mutual respect and trust for each other, respecting each other's boundaries, being supportive, and maintaining confidentiality. </a:t>
            </a:r>
          </a:p>
          <a:p>
            <a:r>
              <a:rPr lang="en-GB" dirty="0"/>
              <a:t>Feelings associated within a Healthy Relationship </a:t>
            </a:r>
          </a:p>
          <a:p>
            <a:pPr lvl="1">
              <a:buFont typeface="Courier New" panose="02070309020205020404" pitchFamily="49" charset="0"/>
              <a:buChar char="o"/>
            </a:pPr>
            <a:r>
              <a:rPr lang="en-GB" dirty="0"/>
              <a:t>Well-being</a:t>
            </a:r>
          </a:p>
          <a:p>
            <a:pPr lvl="1">
              <a:buFont typeface="Courier New" panose="02070309020205020404" pitchFamily="49" charset="0"/>
              <a:buChar char="o"/>
            </a:pPr>
            <a:r>
              <a:rPr lang="en-GB" dirty="0"/>
              <a:t>Positivity</a:t>
            </a:r>
          </a:p>
          <a:p>
            <a:pPr lvl="1">
              <a:buFont typeface="Courier New" panose="02070309020205020404" pitchFamily="49" charset="0"/>
              <a:buChar char="o"/>
            </a:pPr>
            <a:r>
              <a:rPr lang="en-GB" dirty="0"/>
              <a:t>Happiness</a:t>
            </a:r>
          </a:p>
          <a:p>
            <a:pPr lvl="1">
              <a:buFont typeface="Courier New" panose="02070309020205020404" pitchFamily="49" charset="0"/>
              <a:buChar char="o"/>
            </a:pPr>
            <a:r>
              <a:rPr lang="en-GB" dirty="0"/>
              <a:t>Confidence </a:t>
            </a:r>
          </a:p>
          <a:p>
            <a:endParaRPr lang="en-GB" dirty="0"/>
          </a:p>
        </p:txBody>
      </p:sp>
      <p:pic>
        <p:nvPicPr>
          <p:cNvPr id="4" name="Picture 3">
            <a:extLst>
              <a:ext uri="{FF2B5EF4-FFF2-40B4-BE49-F238E27FC236}">
                <a16:creationId xmlns:a16="http://schemas.microsoft.com/office/drawing/2014/main" id="{B97B8B4F-44D3-6D00-A866-F9AC4CE67506}"/>
              </a:ext>
            </a:extLst>
          </p:cNvPr>
          <p:cNvPicPr>
            <a:picLocks noChangeAspect="1"/>
          </p:cNvPicPr>
          <p:nvPr/>
        </p:nvPicPr>
        <p:blipFill>
          <a:blip r:embed="rId3"/>
          <a:stretch>
            <a:fillRect/>
          </a:stretch>
        </p:blipFill>
        <p:spPr>
          <a:xfrm>
            <a:off x="7631033" y="3699650"/>
            <a:ext cx="4184729" cy="2793225"/>
          </a:xfrm>
          <a:prstGeom prst="rect">
            <a:avLst/>
          </a:prstGeom>
        </p:spPr>
      </p:pic>
    </p:spTree>
    <p:extLst>
      <p:ext uri="{BB962C8B-B14F-4D97-AF65-F5344CB8AC3E}">
        <p14:creationId xmlns:p14="http://schemas.microsoft.com/office/powerpoint/2010/main" val="22418726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F00C1-D072-11BD-ED74-562E01F6909C}"/>
              </a:ext>
            </a:extLst>
          </p:cNvPr>
          <p:cNvSpPr>
            <a:spLocks noGrp="1"/>
          </p:cNvSpPr>
          <p:nvPr>
            <p:ph type="title"/>
          </p:nvPr>
        </p:nvSpPr>
        <p:spPr/>
        <p:txBody>
          <a:bodyPr>
            <a:normAutofit/>
          </a:bodyPr>
          <a:lstStyle/>
          <a:p>
            <a:r>
              <a:rPr lang="en-GB" sz="4800" dirty="0"/>
              <a:t>Signs of an unhealthy relationship</a:t>
            </a:r>
          </a:p>
        </p:txBody>
      </p:sp>
      <p:sp>
        <p:nvSpPr>
          <p:cNvPr id="3" name="Content Placeholder 2">
            <a:extLst>
              <a:ext uri="{FF2B5EF4-FFF2-40B4-BE49-F238E27FC236}">
                <a16:creationId xmlns:a16="http://schemas.microsoft.com/office/drawing/2014/main" id="{F2182136-55F3-BC04-A256-64F894282634}"/>
              </a:ext>
            </a:extLst>
          </p:cNvPr>
          <p:cNvSpPr>
            <a:spLocks noGrp="1"/>
          </p:cNvSpPr>
          <p:nvPr>
            <p:ph idx="1"/>
          </p:nvPr>
        </p:nvSpPr>
        <p:spPr/>
        <p:txBody>
          <a:bodyPr>
            <a:normAutofit lnSpcReduction="10000"/>
          </a:bodyPr>
          <a:lstStyle/>
          <a:p>
            <a:r>
              <a:rPr lang="en-GB" dirty="0"/>
              <a:t>Overstepping boundaries</a:t>
            </a:r>
          </a:p>
          <a:p>
            <a:r>
              <a:rPr lang="en-GB" dirty="0"/>
              <a:t>Lack of respect</a:t>
            </a:r>
          </a:p>
          <a:p>
            <a:r>
              <a:rPr lang="en-GB" dirty="0"/>
              <a:t>Lack of trust</a:t>
            </a:r>
          </a:p>
          <a:p>
            <a:r>
              <a:rPr lang="en-GB" dirty="0"/>
              <a:t>Power imbalance, bullying</a:t>
            </a:r>
          </a:p>
          <a:p>
            <a:r>
              <a:rPr lang="en-GB" dirty="0"/>
              <a:t>Abuse</a:t>
            </a:r>
          </a:p>
          <a:p>
            <a:pPr lvl="1">
              <a:buFont typeface="Courier New" panose="02070309020205020404" pitchFamily="49" charset="0"/>
              <a:buChar char="o"/>
            </a:pPr>
            <a:r>
              <a:rPr lang="en-GB" dirty="0"/>
              <a:t>Being unkind</a:t>
            </a:r>
          </a:p>
          <a:p>
            <a:pPr lvl="1">
              <a:buFont typeface="Courier New" panose="02070309020205020404" pitchFamily="49" charset="0"/>
              <a:buChar char="o"/>
            </a:pPr>
            <a:r>
              <a:rPr lang="en-GB" dirty="0"/>
              <a:t>Using violence</a:t>
            </a:r>
          </a:p>
          <a:p>
            <a:pPr lvl="1">
              <a:buFont typeface="Courier New" panose="02070309020205020404" pitchFamily="49" charset="0"/>
              <a:buChar char="o"/>
            </a:pPr>
            <a:r>
              <a:rPr lang="en-GB" dirty="0"/>
              <a:t>Inappropriate sexual behaviour</a:t>
            </a:r>
          </a:p>
          <a:p>
            <a:pPr lvl="1">
              <a:buFont typeface="Courier New" panose="02070309020205020404" pitchFamily="49" charset="0"/>
              <a:buChar char="o"/>
            </a:pPr>
            <a:r>
              <a:rPr lang="en-GB" dirty="0"/>
              <a:t>Inappropriate online content</a:t>
            </a:r>
          </a:p>
          <a:p>
            <a:pPr lvl="1">
              <a:buFont typeface="Courier New" panose="02070309020205020404" pitchFamily="49" charset="0"/>
              <a:buChar char="o"/>
            </a:pPr>
            <a:r>
              <a:rPr lang="en-GB" dirty="0"/>
              <a:t>Financial </a:t>
            </a:r>
          </a:p>
          <a:p>
            <a:endParaRPr lang="en-GB" dirty="0"/>
          </a:p>
        </p:txBody>
      </p:sp>
      <p:pic>
        <p:nvPicPr>
          <p:cNvPr id="4" name="Picture 3">
            <a:extLst>
              <a:ext uri="{FF2B5EF4-FFF2-40B4-BE49-F238E27FC236}">
                <a16:creationId xmlns:a16="http://schemas.microsoft.com/office/drawing/2014/main" id="{F312668C-0D8C-347C-B5F3-05C7B39481C7}"/>
              </a:ext>
            </a:extLst>
          </p:cNvPr>
          <p:cNvPicPr>
            <a:picLocks noChangeAspect="1"/>
          </p:cNvPicPr>
          <p:nvPr/>
        </p:nvPicPr>
        <p:blipFill>
          <a:blip r:embed="rId3"/>
          <a:stretch>
            <a:fillRect/>
          </a:stretch>
        </p:blipFill>
        <p:spPr>
          <a:xfrm>
            <a:off x="7234237" y="2800350"/>
            <a:ext cx="3609975" cy="2857500"/>
          </a:xfrm>
          <a:prstGeom prst="rect">
            <a:avLst/>
          </a:prstGeom>
        </p:spPr>
      </p:pic>
    </p:spTree>
    <p:extLst>
      <p:ext uri="{BB962C8B-B14F-4D97-AF65-F5344CB8AC3E}">
        <p14:creationId xmlns:p14="http://schemas.microsoft.com/office/powerpoint/2010/main" val="2543048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4EF8D-279F-2AAB-01B5-420AFEC30DE4}"/>
              </a:ext>
            </a:extLst>
          </p:cNvPr>
          <p:cNvSpPr>
            <a:spLocks noGrp="1"/>
          </p:cNvSpPr>
          <p:nvPr>
            <p:ph type="title"/>
          </p:nvPr>
        </p:nvSpPr>
        <p:spPr/>
        <p:txBody>
          <a:bodyPr>
            <a:normAutofit/>
          </a:bodyPr>
          <a:lstStyle/>
          <a:p>
            <a:r>
              <a:rPr lang="en-GB" sz="4800" dirty="0"/>
              <a:t>Managing conflict</a:t>
            </a:r>
          </a:p>
        </p:txBody>
      </p:sp>
      <p:sp>
        <p:nvSpPr>
          <p:cNvPr id="3" name="Content Placeholder 2">
            <a:extLst>
              <a:ext uri="{FF2B5EF4-FFF2-40B4-BE49-F238E27FC236}">
                <a16:creationId xmlns:a16="http://schemas.microsoft.com/office/drawing/2014/main" id="{2AE7ED27-5326-4F71-010B-6FD2529E4AE6}"/>
              </a:ext>
            </a:extLst>
          </p:cNvPr>
          <p:cNvSpPr>
            <a:spLocks noGrp="1"/>
          </p:cNvSpPr>
          <p:nvPr>
            <p:ph idx="1"/>
          </p:nvPr>
        </p:nvSpPr>
        <p:spPr/>
        <p:txBody>
          <a:bodyPr/>
          <a:lstStyle/>
          <a:p>
            <a:pPr>
              <a:lnSpc>
                <a:spcPct val="150000"/>
              </a:lnSpc>
            </a:pPr>
            <a:r>
              <a:rPr lang="en-GB" sz="2400" dirty="0"/>
              <a:t>Friendships breaking down</a:t>
            </a:r>
          </a:p>
          <a:p>
            <a:pPr>
              <a:lnSpc>
                <a:spcPct val="150000"/>
              </a:lnSpc>
            </a:pPr>
            <a:r>
              <a:rPr lang="en-GB" sz="2400" dirty="0"/>
              <a:t>Managing gossip within social networks including social media</a:t>
            </a:r>
          </a:p>
          <a:p>
            <a:pPr>
              <a:lnSpc>
                <a:spcPct val="150000"/>
              </a:lnSpc>
            </a:pPr>
            <a:r>
              <a:rPr lang="en-GB" sz="2400" dirty="0"/>
              <a:t>Talking and listening to help resolve conflict</a:t>
            </a:r>
          </a:p>
          <a:p>
            <a:pPr>
              <a:lnSpc>
                <a:spcPct val="150000"/>
              </a:lnSpc>
            </a:pPr>
            <a:r>
              <a:rPr lang="en-GB" sz="2400" dirty="0"/>
              <a:t>Reflection</a:t>
            </a:r>
          </a:p>
          <a:p>
            <a:pPr>
              <a:lnSpc>
                <a:spcPct val="150000"/>
              </a:lnSpc>
            </a:pPr>
            <a:r>
              <a:rPr lang="en-GB" sz="2400" dirty="0"/>
              <a:t>Re-establishing trust and boundaries </a:t>
            </a:r>
          </a:p>
          <a:p>
            <a:endParaRPr lang="en-GB" dirty="0"/>
          </a:p>
        </p:txBody>
      </p:sp>
      <p:pic>
        <p:nvPicPr>
          <p:cNvPr id="4" name="Picture 3">
            <a:extLst>
              <a:ext uri="{FF2B5EF4-FFF2-40B4-BE49-F238E27FC236}">
                <a16:creationId xmlns:a16="http://schemas.microsoft.com/office/drawing/2014/main" id="{63923DC8-372C-656A-E0B0-0C60EC3E5E33}"/>
              </a:ext>
            </a:extLst>
          </p:cNvPr>
          <p:cNvPicPr>
            <a:picLocks noChangeAspect="1"/>
          </p:cNvPicPr>
          <p:nvPr/>
        </p:nvPicPr>
        <p:blipFill>
          <a:blip r:embed="rId3"/>
          <a:stretch>
            <a:fillRect/>
          </a:stretch>
        </p:blipFill>
        <p:spPr>
          <a:xfrm>
            <a:off x="7229475" y="3214865"/>
            <a:ext cx="4457700" cy="3097035"/>
          </a:xfrm>
          <a:prstGeom prst="rect">
            <a:avLst/>
          </a:prstGeom>
        </p:spPr>
      </p:pic>
    </p:spTree>
    <p:extLst>
      <p:ext uri="{BB962C8B-B14F-4D97-AF65-F5344CB8AC3E}">
        <p14:creationId xmlns:p14="http://schemas.microsoft.com/office/powerpoint/2010/main" val="33003029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48A9A-6B27-A503-D3BA-F3D306BBAE3B}"/>
              </a:ext>
            </a:extLst>
          </p:cNvPr>
          <p:cNvSpPr>
            <a:spLocks noGrp="1"/>
          </p:cNvSpPr>
          <p:nvPr>
            <p:ph type="title"/>
          </p:nvPr>
        </p:nvSpPr>
        <p:spPr/>
        <p:txBody>
          <a:bodyPr>
            <a:normAutofit/>
          </a:bodyPr>
          <a:lstStyle/>
          <a:p>
            <a:r>
              <a:rPr lang="en-GB" sz="4800" dirty="0"/>
              <a:t>Quiz</a:t>
            </a:r>
          </a:p>
        </p:txBody>
      </p:sp>
      <p:sp>
        <p:nvSpPr>
          <p:cNvPr id="3" name="Content Placeholder 2">
            <a:extLst>
              <a:ext uri="{FF2B5EF4-FFF2-40B4-BE49-F238E27FC236}">
                <a16:creationId xmlns:a16="http://schemas.microsoft.com/office/drawing/2014/main" id="{6EA9A011-6193-6848-F1E1-1C424BDFC716}"/>
              </a:ext>
            </a:extLst>
          </p:cNvPr>
          <p:cNvSpPr>
            <a:spLocks noGrp="1"/>
          </p:cNvSpPr>
          <p:nvPr>
            <p:ph idx="1"/>
          </p:nvPr>
        </p:nvSpPr>
        <p:spPr/>
        <p:txBody>
          <a:bodyPr/>
          <a:lstStyle/>
          <a:p>
            <a:r>
              <a:rPr lang="en-GB" dirty="0"/>
              <a:t>Introducing the activity: QUIZ</a:t>
            </a:r>
          </a:p>
          <a:p>
            <a:pPr marL="0" indent="0">
              <a:buNone/>
            </a:pPr>
            <a:endParaRPr lang="en-GB" dirty="0"/>
          </a:p>
          <a:p>
            <a:pPr lvl="1">
              <a:buFont typeface="Courier New" panose="02070309020205020404" pitchFamily="49" charset="0"/>
              <a:buChar char="o"/>
            </a:pPr>
            <a:r>
              <a:rPr lang="en-GB" dirty="0"/>
              <a:t>The importance of friendship</a:t>
            </a:r>
          </a:p>
          <a:p>
            <a:pPr lvl="1">
              <a:buFont typeface="Courier New" panose="02070309020205020404" pitchFamily="49" charset="0"/>
              <a:buChar char="o"/>
            </a:pPr>
            <a:r>
              <a:rPr lang="en-GB" dirty="0"/>
              <a:t>Healthy relationships</a:t>
            </a:r>
          </a:p>
          <a:p>
            <a:pPr lvl="1">
              <a:buFont typeface="Courier New" panose="02070309020205020404" pitchFamily="49" charset="0"/>
              <a:buChar char="o"/>
            </a:pPr>
            <a:r>
              <a:rPr lang="en-GB" dirty="0"/>
              <a:t>Signs of an unhealthy relationship</a:t>
            </a:r>
          </a:p>
          <a:p>
            <a:pPr lvl="1">
              <a:buFont typeface="Courier New" panose="02070309020205020404" pitchFamily="49" charset="0"/>
              <a:buChar char="o"/>
            </a:pPr>
            <a:r>
              <a:rPr lang="en-GB" dirty="0"/>
              <a:t>Managing conflict</a:t>
            </a:r>
          </a:p>
          <a:p>
            <a:endParaRPr lang="en-GB" dirty="0"/>
          </a:p>
        </p:txBody>
      </p:sp>
    </p:spTree>
    <p:extLst>
      <p:ext uri="{BB962C8B-B14F-4D97-AF65-F5344CB8AC3E}">
        <p14:creationId xmlns:p14="http://schemas.microsoft.com/office/powerpoint/2010/main" val="41767883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4E0D9-753D-85C9-D349-B99F17C29E7E}"/>
              </a:ext>
            </a:extLst>
          </p:cNvPr>
          <p:cNvSpPr>
            <a:spLocks noGrp="1"/>
          </p:cNvSpPr>
          <p:nvPr>
            <p:ph type="title"/>
          </p:nvPr>
        </p:nvSpPr>
        <p:spPr/>
        <p:txBody>
          <a:bodyPr/>
          <a:lstStyle/>
          <a:p>
            <a:r>
              <a:rPr lang="en-GB" dirty="0"/>
              <a:t>Question 1 </a:t>
            </a:r>
          </a:p>
        </p:txBody>
      </p:sp>
      <p:sp>
        <p:nvSpPr>
          <p:cNvPr id="3" name="Content Placeholder 2">
            <a:extLst>
              <a:ext uri="{FF2B5EF4-FFF2-40B4-BE49-F238E27FC236}">
                <a16:creationId xmlns:a16="http://schemas.microsoft.com/office/drawing/2014/main" id="{74184479-310D-48D8-6BA8-6976CFA5942E}"/>
              </a:ext>
            </a:extLst>
          </p:cNvPr>
          <p:cNvSpPr>
            <a:spLocks noGrp="1"/>
          </p:cNvSpPr>
          <p:nvPr>
            <p:ph idx="1"/>
          </p:nvPr>
        </p:nvSpPr>
        <p:spPr/>
        <p:txBody>
          <a:bodyPr>
            <a:normAutofit/>
          </a:bodyPr>
          <a:lstStyle/>
          <a:p>
            <a:pPr marL="0" indent="0">
              <a:buNone/>
            </a:pPr>
            <a:r>
              <a:rPr lang="en-GB" sz="5400" dirty="0"/>
              <a:t>Why is friendship important? </a:t>
            </a:r>
          </a:p>
        </p:txBody>
      </p:sp>
      <p:pic>
        <p:nvPicPr>
          <p:cNvPr id="4" name="Picture 3">
            <a:extLst>
              <a:ext uri="{FF2B5EF4-FFF2-40B4-BE49-F238E27FC236}">
                <a16:creationId xmlns:a16="http://schemas.microsoft.com/office/drawing/2014/main" id="{9A3CFB53-D328-200D-A386-34FA279FAAF8}"/>
              </a:ext>
            </a:extLst>
          </p:cNvPr>
          <p:cNvPicPr>
            <a:picLocks noChangeAspect="1"/>
          </p:cNvPicPr>
          <p:nvPr/>
        </p:nvPicPr>
        <p:blipFill>
          <a:blip r:embed="rId3"/>
          <a:stretch>
            <a:fillRect/>
          </a:stretch>
        </p:blipFill>
        <p:spPr>
          <a:xfrm>
            <a:off x="6248400" y="2730738"/>
            <a:ext cx="5638800" cy="3762137"/>
          </a:xfrm>
          <a:prstGeom prst="rect">
            <a:avLst/>
          </a:prstGeom>
        </p:spPr>
      </p:pic>
    </p:spTree>
    <p:extLst>
      <p:ext uri="{BB962C8B-B14F-4D97-AF65-F5344CB8AC3E}">
        <p14:creationId xmlns:p14="http://schemas.microsoft.com/office/powerpoint/2010/main" val="5275660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295BD6-AA35-91A4-D9D3-920C8D820598}"/>
              </a:ext>
            </a:extLst>
          </p:cNvPr>
          <p:cNvSpPr>
            <a:spLocks noGrp="1"/>
          </p:cNvSpPr>
          <p:nvPr>
            <p:ph type="title"/>
          </p:nvPr>
        </p:nvSpPr>
        <p:spPr/>
        <p:txBody>
          <a:bodyPr/>
          <a:lstStyle/>
          <a:p>
            <a:r>
              <a:rPr lang="en-GB" dirty="0"/>
              <a:t>Question 2 </a:t>
            </a:r>
          </a:p>
        </p:txBody>
      </p:sp>
      <p:sp>
        <p:nvSpPr>
          <p:cNvPr id="3" name="Content Placeholder 2">
            <a:extLst>
              <a:ext uri="{FF2B5EF4-FFF2-40B4-BE49-F238E27FC236}">
                <a16:creationId xmlns:a16="http://schemas.microsoft.com/office/drawing/2014/main" id="{AD80002D-8B4D-7C6E-CD25-432E71F30467}"/>
              </a:ext>
            </a:extLst>
          </p:cNvPr>
          <p:cNvSpPr>
            <a:spLocks noGrp="1"/>
          </p:cNvSpPr>
          <p:nvPr>
            <p:ph idx="1"/>
          </p:nvPr>
        </p:nvSpPr>
        <p:spPr/>
        <p:txBody>
          <a:bodyPr>
            <a:normAutofit/>
          </a:bodyPr>
          <a:lstStyle/>
          <a:p>
            <a:pPr marL="0" indent="0">
              <a:buNone/>
            </a:pPr>
            <a:r>
              <a:rPr lang="en-GB" sz="5400" dirty="0"/>
              <a:t>What are three signs of a healthy relationship?</a:t>
            </a:r>
          </a:p>
        </p:txBody>
      </p:sp>
      <p:pic>
        <p:nvPicPr>
          <p:cNvPr id="4" name="Picture 3">
            <a:extLst>
              <a:ext uri="{FF2B5EF4-FFF2-40B4-BE49-F238E27FC236}">
                <a16:creationId xmlns:a16="http://schemas.microsoft.com/office/drawing/2014/main" id="{FFA73C8D-9CE1-50F9-6CCF-8E96A20D4FFE}"/>
              </a:ext>
            </a:extLst>
          </p:cNvPr>
          <p:cNvPicPr>
            <a:picLocks noChangeAspect="1"/>
          </p:cNvPicPr>
          <p:nvPr/>
        </p:nvPicPr>
        <p:blipFill>
          <a:blip r:embed="rId2"/>
          <a:stretch>
            <a:fillRect/>
          </a:stretch>
        </p:blipFill>
        <p:spPr>
          <a:xfrm>
            <a:off x="5086350" y="2709037"/>
            <a:ext cx="6426887" cy="3607626"/>
          </a:xfrm>
          <a:prstGeom prst="rect">
            <a:avLst/>
          </a:prstGeom>
        </p:spPr>
      </p:pic>
    </p:spTree>
    <p:extLst>
      <p:ext uri="{BB962C8B-B14F-4D97-AF65-F5344CB8AC3E}">
        <p14:creationId xmlns:p14="http://schemas.microsoft.com/office/powerpoint/2010/main" val="40971182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4C129-E0DA-7316-6D87-D1FF1E1B0F4B}"/>
              </a:ext>
            </a:extLst>
          </p:cNvPr>
          <p:cNvSpPr>
            <a:spLocks noGrp="1"/>
          </p:cNvSpPr>
          <p:nvPr>
            <p:ph type="title"/>
          </p:nvPr>
        </p:nvSpPr>
        <p:spPr/>
        <p:txBody>
          <a:bodyPr/>
          <a:lstStyle/>
          <a:p>
            <a:r>
              <a:rPr lang="en-GB" dirty="0"/>
              <a:t>Question 3</a:t>
            </a:r>
          </a:p>
        </p:txBody>
      </p:sp>
      <p:sp>
        <p:nvSpPr>
          <p:cNvPr id="3" name="Content Placeholder 2">
            <a:extLst>
              <a:ext uri="{FF2B5EF4-FFF2-40B4-BE49-F238E27FC236}">
                <a16:creationId xmlns:a16="http://schemas.microsoft.com/office/drawing/2014/main" id="{8EADC811-65BF-07DF-C10F-E5FAAAD89D71}"/>
              </a:ext>
            </a:extLst>
          </p:cNvPr>
          <p:cNvSpPr>
            <a:spLocks noGrp="1"/>
          </p:cNvSpPr>
          <p:nvPr>
            <p:ph idx="1"/>
          </p:nvPr>
        </p:nvSpPr>
        <p:spPr/>
        <p:txBody>
          <a:bodyPr>
            <a:normAutofit/>
          </a:bodyPr>
          <a:lstStyle/>
          <a:p>
            <a:pPr marL="0" indent="0">
              <a:buNone/>
            </a:pPr>
            <a:r>
              <a:rPr lang="en-GB" sz="5400" dirty="0"/>
              <a:t>What are three signs of an unhealthy relationship? </a:t>
            </a:r>
          </a:p>
        </p:txBody>
      </p:sp>
      <p:pic>
        <p:nvPicPr>
          <p:cNvPr id="4" name="Picture 3">
            <a:extLst>
              <a:ext uri="{FF2B5EF4-FFF2-40B4-BE49-F238E27FC236}">
                <a16:creationId xmlns:a16="http://schemas.microsoft.com/office/drawing/2014/main" id="{71E7C3E9-2CF8-9CC7-D441-8892219E15B1}"/>
              </a:ext>
            </a:extLst>
          </p:cNvPr>
          <p:cNvPicPr>
            <a:picLocks noChangeAspect="1"/>
          </p:cNvPicPr>
          <p:nvPr/>
        </p:nvPicPr>
        <p:blipFill>
          <a:blip r:embed="rId2"/>
          <a:stretch>
            <a:fillRect/>
          </a:stretch>
        </p:blipFill>
        <p:spPr>
          <a:xfrm>
            <a:off x="7821126" y="3014662"/>
            <a:ext cx="4208950" cy="3643372"/>
          </a:xfrm>
          <a:prstGeom prst="rect">
            <a:avLst/>
          </a:prstGeom>
        </p:spPr>
      </p:pic>
    </p:spTree>
    <p:extLst>
      <p:ext uri="{BB962C8B-B14F-4D97-AF65-F5344CB8AC3E}">
        <p14:creationId xmlns:p14="http://schemas.microsoft.com/office/powerpoint/2010/main" val="28498082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7EE852-2FA0-AE1A-2A09-65D78F34FD54}"/>
              </a:ext>
            </a:extLst>
          </p:cNvPr>
          <p:cNvSpPr>
            <a:spLocks noGrp="1"/>
          </p:cNvSpPr>
          <p:nvPr>
            <p:ph type="title"/>
          </p:nvPr>
        </p:nvSpPr>
        <p:spPr>
          <a:xfrm>
            <a:off x="761803" y="350196"/>
            <a:ext cx="4646904" cy="1624520"/>
          </a:xfrm>
        </p:spPr>
        <p:txBody>
          <a:bodyPr anchor="ctr">
            <a:normAutofit/>
          </a:bodyPr>
          <a:lstStyle/>
          <a:p>
            <a:r>
              <a:rPr lang="en-GB" sz="4000"/>
              <a:t>Question 4 </a:t>
            </a:r>
          </a:p>
        </p:txBody>
      </p:sp>
      <p:sp>
        <p:nvSpPr>
          <p:cNvPr id="3" name="Content Placeholder 2">
            <a:extLst>
              <a:ext uri="{FF2B5EF4-FFF2-40B4-BE49-F238E27FC236}">
                <a16:creationId xmlns:a16="http://schemas.microsoft.com/office/drawing/2014/main" id="{50F7ABBD-481B-E844-E433-B1CC713A47C8}"/>
              </a:ext>
            </a:extLst>
          </p:cNvPr>
          <p:cNvSpPr>
            <a:spLocks noGrp="1"/>
          </p:cNvSpPr>
          <p:nvPr>
            <p:ph idx="1"/>
          </p:nvPr>
        </p:nvSpPr>
        <p:spPr>
          <a:xfrm>
            <a:off x="671961" y="2765427"/>
            <a:ext cx="4646905" cy="3613149"/>
          </a:xfrm>
        </p:spPr>
        <p:txBody>
          <a:bodyPr anchor="ctr">
            <a:normAutofit/>
          </a:bodyPr>
          <a:lstStyle/>
          <a:p>
            <a:pPr marL="0" indent="0">
              <a:buNone/>
            </a:pPr>
            <a:r>
              <a:rPr lang="en-GB" sz="3200" dirty="0"/>
              <a:t>What skills do you think you need to help you manage conflict?</a:t>
            </a:r>
          </a:p>
          <a:p>
            <a:pPr marL="0" indent="0">
              <a:buNone/>
            </a:pPr>
            <a:r>
              <a:rPr lang="en-GB" sz="3200" dirty="0"/>
              <a:t>Try to think of at least three.</a:t>
            </a:r>
          </a:p>
        </p:txBody>
      </p:sp>
      <p:pic>
        <p:nvPicPr>
          <p:cNvPr id="5" name="Picture 4" descr="Person with idea concept">
            <a:extLst>
              <a:ext uri="{FF2B5EF4-FFF2-40B4-BE49-F238E27FC236}">
                <a16:creationId xmlns:a16="http://schemas.microsoft.com/office/drawing/2014/main" id="{56F17341-328F-BF18-38A1-29312CD36ABB}"/>
              </a:ext>
            </a:extLst>
          </p:cNvPr>
          <p:cNvPicPr>
            <a:picLocks noChangeAspect="1"/>
          </p:cNvPicPr>
          <p:nvPr/>
        </p:nvPicPr>
        <p:blipFill rotWithShape="1">
          <a:blip r:embed="rId3"/>
          <a:srcRect l="24531" r="16068" b="-2"/>
          <a:stretch/>
        </p:blipFill>
        <p:spPr>
          <a:xfrm>
            <a:off x="6096000" y="1"/>
            <a:ext cx="6102825" cy="6858000"/>
          </a:xfrm>
          <a:prstGeom prst="rect">
            <a:avLst/>
          </a:prstGeom>
        </p:spPr>
      </p:pic>
    </p:spTree>
    <p:extLst>
      <p:ext uri="{BB962C8B-B14F-4D97-AF65-F5344CB8AC3E}">
        <p14:creationId xmlns:p14="http://schemas.microsoft.com/office/powerpoint/2010/main" val="20727381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68190-80FB-C9C7-DEA5-F2EA5A6CA7A4}"/>
              </a:ext>
            </a:extLst>
          </p:cNvPr>
          <p:cNvSpPr>
            <a:spLocks noGrp="1"/>
          </p:cNvSpPr>
          <p:nvPr>
            <p:ph type="title"/>
          </p:nvPr>
        </p:nvSpPr>
        <p:spPr/>
        <p:txBody>
          <a:bodyPr>
            <a:normAutofit/>
          </a:bodyPr>
          <a:lstStyle/>
          <a:p>
            <a:r>
              <a:rPr lang="en-GB" sz="4800" dirty="0">
                <a:latin typeface="Arial" panose="020B0604020202020204" pitchFamily="34" charset="0"/>
                <a:cs typeface="Arial" panose="020B0604020202020204" pitchFamily="34" charset="0"/>
              </a:rPr>
              <a:t>Conclusion </a:t>
            </a:r>
          </a:p>
        </p:txBody>
      </p:sp>
      <p:sp>
        <p:nvSpPr>
          <p:cNvPr id="3" name="Content Placeholder 2">
            <a:extLst>
              <a:ext uri="{FF2B5EF4-FFF2-40B4-BE49-F238E27FC236}">
                <a16:creationId xmlns:a16="http://schemas.microsoft.com/office/drawing/2014/main" id="{BDAFEEED-187D-A503-DA55-8B08C7AE40A9}"/>
              </a:ext>
            </a:extLst>
          </p:cNvPr>
          <p:cNvSpPr>
            <a:spLocks noGrp="1"/>
          </p:cNvSpPr>
          <p:nvPr>
            <p:ph idx="1"/>
          </p:nvPr>
        </p:nvSpPr>
        <p:spPr/>
        <p:txBody>
          <a:bodyPr/>
          <a:lstStyle/>
          <a:p>
            <a:r>
              <a:rPr lang="en-GB" dirty="0"/>
              <a:t>This presentation covered: </a:t>
            </a:r>
          </a:p>
          <a:p>
            <a:pPr lvl="1">
              <a:buFont typeface="Courier New" panose="02070309020205020404" pitchFamily="49" charset="0"/>
              <a:buChar char="o"/>
            </a:pPr>
            <a:r>
              <a:rPr lang="en-GB" dirty="0"/>
              <a:t>The importance of friendship</a:t>
            </a:r>
          </a:p>
          <a:p>
            <a:pPr lvl="1">
              <a:buFont typeface="Courier New" panose="02070309020205020404" pitchFamily="49" charset="0"/>
              <a:buChar char="o"/>
            </a:pPr>
            <a:r>
              <a:rPr lang="en-GB" dirty="0"/>
              <a:t>Healthy relationships</a:t>
            </a:r>
          </a:p>
          <a:p>
            <a:pPr lvl="1">
              <a:buFont typeface="Courier New" panose="02070309020205020404" pitchFamily="49" charset="0"/>
              <a:buChar char="o"/>
            </a:pPr>
            <a:r>
              <a:rPr lang="en-GB" dirty="0"/>
              <a:t>Signs of an unhealthy relationship</a:t>
            </a:r>
          </a:p>
          <a:p>
            <a:pPr lvl="1">
              <a:buFont typeface="Courier New" panose="02070309020205020404" pitchFamily="49" charset="0"/>
              <a:buChar char="o"/>
            </a:pPr>
            <a:r>
              <a:rPr lang="en-GB" dirty="0"/>
              <a:t>Managing conflict</a:t>
            </a:r>
          </a:p>
          <a:p>
            <a:pPr marL="457200" lvl="1" indent="0">
              <a:buNone/>
            </a:pPr>
            <a:endParaRPr lang="en-GB" dirty="0"/>
          </a:p>
          <a:p>
            <a:r>
              <a:rPr lang="en-GB" dirty="0"/>
              <a:t>What have we learned?</a:t>
            </a:r>
          </a:p>
          <a:p>
            <a:pPr marL="0" indent="0">
              <a:buNone/>
            </a:pPr>
            <a:r>
              <a:rPr lang="en-GB" dirty="0">
                <a:hlinkClick r:id="rId3"/>
              </a:rPr>
              <a:t>NSPCC Helpline | NSPCC</a:t>
            </a:r>
            <a:endParaRPr lang="en-GB" dirty="0"/>
          </a:p>
          <a:p>
            <a:pPr marL="0" indent="0">
              <a:buNone/>
            </a:pPr>
            <a:r>
              <a:rPr lang="en-GB" dirty="0">
                <a:hlinkClick r:id="rId4"/>
              </a:rPr>
              <a:t>Get Support | Childline</a:t>
            </a:r>
            <a:endParaRPr lang="en-GB" dirty="0"/>
          </a:p>
        </p:txBody>
      </p:sp>
    </p:spTree>
    <p:extLst>
      <p:ext uri="{BB962C8B-B14F-4D97-AF65-F5344CB8AC3E}">
        <p14:creationId xmlns:p14="http://schemas.microsoft.com/office/powerpoint/2010/main" val="1921256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423B5-1B22-D889-938E-C3648F6F66DA}"/>
              </a:ext>
            </a:extLst>
          </p:cNvPr>
          <p:cNvSpPr>
            <a:spLocks noGrp="1"/>
          </p:cNvSpPr>
          <p:nvPr>
            <p:ph type="title"/>
          </p:nvPr>
        </p:nvSpPr>
        <p:spPr/>
        <p:txBody>
          <a:bodyPr>
            <a:normAutofit/>
          </a:bodyPr>
          <a:lstStyle/>
          <a:p>
            <a:r>
              <a:rPr lang="en-GB" sz="4800"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8E58DE16-C39E-056A-F1E0-E609CAEB5CBD}"/>
              </a:ext>
            </a:extLst>
          </p:cNvPr>
          <p:cNvSpPr>
            <a:spLocks noGrp="1"/>
          </p:cNvSpPr>
          <p:nvPr>
            <p:ph idx="1"/>
          </p:nvPr>
        </p:nvSpPr>
        <p:spPr/>
        <p:txBody>
          <a:bodyPr>
            <a:normAutofit/>
          </a:bodyPr>
          <a:lstStyle/>
          <a:p>
            <a:r>
              <a:rPr lang="en-GB" sz="2000" dirty="0"/>
              <a:t>Geldard, K. and Geldard, D. (1998) </a:t>
            </a:r>
            <a:r>
              <a:rPr lang="en-GB" sz="2000" i="1" dirty="0"/>
              <a:t>Counselling children: a practical introduction.</a:t>
            </a:r>
            <a:r>
              <a:rPr lang="en-GB" sz="2000" dirty="0"/>
              <a:t> London: Sage Publications Limited.</a:t>
            </a:r>
          </a:p>
          <a:p>
            <a:r>
              <a:rPr lang="en-GB" sz="2000" dirty="0"/>
              <a:t>Luxmore, N. (2006) </a:t>
            </a:r>
            <a:r>
              <a:rPr lang="en-GB" sz="2000" i="1" dirty="0"/>
              <a:t>Working with anger and young people</a:t>
            </a:r>
            <a:r>
              <a:rPr lang="en-GB" sz="2000" dirty="0"/>
              <a:t>. London: Jessica Kingsley Publishers.</a:t>
            </a:r>
          </a:p>
          <a:p>
            <a:r>
              <a:rPr lang="en-GB" sz="2000" dirty="0"/>
              <a:t>NSPCC (2024) </a:t>
            </a:r>
            <a:r>
              <a:rPr lang="en-US" sz="2000" i="1" dirty="0"/>
              <a:t>What is a healthy relationship?</a:t>
            </a:r>
            <a:r>
              <a:rPr lang="en-US" sz="2000" dirty="0"/>
              <a:t> Available at: </a:t>
            </a:r>
            <a:r>
              <a:rPr lang="en-US" sz="2000" dirty="0">
                <a:hlinkClick r:id="rId3"/>
              </a:rPr>
              <a:t>https://www.nspcc.org.uk/keeping-children-safe/sex-relationships/healthy-relationships/</a:t>
            </a:r>
            <a:r>
              <a:rPr lang="en-US" sz="2000" dirty="0"/>
              <a:t> (Accessed: 26 February 2024) </a:t>
            </a:r>
            <a:endParaRPr lang="en-GB" sz="2000" i="1" dirty="0"/>
          </a:p>
          <a:p>
            <a:r>
              <a:rPr lang="en-GB" sz="2000" dirty="0"/>
              <a:t>UK Youth (2018) </a:t>
            </a:r>
            <a:r>
              <a:rPr lang="en-GB" sz="2000" i="1" dirty="0"/>
              <a:t>A place to belong: The role of local youth organisations in addressing youth loneliness</a:t>
            </a:r>
            <a:r>
              <a:rPr lang="en-GB" sz="2000" dirty="0"/>
              <a:t>. Available at: </a:t>
            </a:r>
            <a:r>
              <a:rPr lang="en-GB" sz="2000" dirty="0">
                <a:hlinkClick r:id="rId4"/>
              </a:rPr>
              <a:t>https://www.ukyouth.org/wp-content/uploads/2021/02/A-Place-to-Belong.pdf</a:t>
            </a:r>
            <a:r>
              <a:rPr lang="en-GB" sz="2000" dirty="0"/>
              <a:t>  (Accessed: 23 February 2024).</a:t>
            </a:r>
          </a:p>
          <a:p>
            <a:r>
              <a:rPr lang="en-GB" sz="2000" dirty="0"/>
              <a:t>Welsh Government (2019) </a:t>
            </a:r>
            <a:r>
              <a:rPr lang="en-US" sz="2000" i="1" dirty="0"/>
              <a:t>Concerned about a young person? </a:t>
            </a:r>
            <a:r>
              <a:rPr lang="en-US" sz="2000" dirty="0"/>
              <a:t>Available at: </a:t>
            </a:r>
            <a:r>
              <a:rPr lang="en-US" sz="2000" dirty="0">
                <a:hlinkClick r:id="rId5"/>
              </a:rPr>
              <a:t>https://www.gov.wales/this-is-not-ok/worried-about-a-young-person</a:t>
            </a:r>
            <a:r>
              <a:rPr lang="en-US" sz="2000" dirty="0"/>
              <a:t>  (Accessed: 26 February 2024).</a:t>
            </a:r>
            <a:endParaRPr lang="en-GB" sz="2000" dirty="0"/>
          </a:p>
          <a:p>
            <a:endParaRPr lang="en-GB" dirty="0"/>
          </a:p>
          <a:p>
            <a:endParaRPr lang="en-GB" dirty="0"/>
          </a:p>
        </p:txBody>
      </p:sp>
    </p:spTree>
    <p:extLst>
      <p:ext uri="{BB962C8B-B14F-4D97-AF65-F5344CB8AC3E}">
        <p14:creationId xmlns:p14="http://schemas.microsoft.com/office/powerpoint/2010/main" val="39714424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121B2-6E90-34E5-7798-792348380755}"/>
              </a:ext>
            </a:extLst>
          </p:cNvPr>
          <p:cNvSpPr>
            <a:spLocks noGrp="1"/>
          </p:cNvSpPr>
          <p:nvPr>
            <p:ph type="title"/>
          </p:nvPr>
        </p:nvSpPr>
        <p:spPr/>
        <p:txBody>
          <a:bodyPr>
            <a:normAutofit/>
          </a:bodyPr>
          <a:lstStyle/>
          <a:p>
            <a:r>
              <a:rPr lang="en-GB" sz="4800" dirty="0"/>
              <a:t>References </a:t>
            </a:r>
            <a:r>
              <a:rPr lang="en-GB" sz="2400" dirty="0"/>
              <a:t>contd.</a:t>
            </a:r>
          </a:p>
        </p:txBody>
      </p:sp>
      <p:sp>
        <p:nvSpPr>
          <p:cNvPr id="3" name="Content Placeholder 2">
            <a:extLst>
              <a:ext uri="{FF2B5EF4-FFF2-40B4-BE49-F238E27FC236}">
                <a16:creationId xmlns:a16="http://schemas.microsoft.com/office/drawing/2014/main" id="{CC20138C-8678-4C99-0C38-C00C28022FF5}"/>
              </a:ext>
            </a:extLst>
          </p:cNvPr>
          <p:cNvSpPr>
            <a:spLocks noGrp="1"/>
          </p:cNvSpPr>
          <p:nvPr>
            <p:ph idx="1"/>
          </p:nvPr>
        </p:nvSpPr>
        <p:spPr/>
        <p:txBody>
          <a:bodyPr>
            <a:normAutofit/>
          </a:bodyPr>
          <a:lstStyle/>
          <a:p>
            <a:r>
              <a:rPr lang="en-GB" sz="2000" dirty="0"/>
              <a:t>Gateway to Solutions (2023) </a:t>
            </a:r>
            <a:r>
              <a:rPr lang="en-GB" sz="2000" i="1" dirty="0"/>
              <a:t>How to Help Teens with Conflict Resolution. </a:t>
            </a:r>
            <a:r>
              <a:rPr lang="en-GB" sz="2000" dirty="0"/>
              <a:t>Available at:  </a:t>
            </a:r>
            <a:r>
              <a:rPr lang="en-GB" sz="2000" dirty="0">
                <a:hlinkClick r:id="rId2"/>
              </a:rPr>
              <a:t>https://www.gatewaytosolutions.org/how-to-help-teens-with-conflict-resolution/</a:t>
            </a:r>
            <a:r>
              <a:rPr lang="en-GB" sz="2000" dirty="0"/>
              <a:t> (Accessed: 26 February 2024).</a:t>
            </a:r>
          </a:p>
          <a:p>
            <a:r>
              <a:rPr lang="en-GB" sz="2000" dirty="0"/>
              <a:t>Management Training Specialists (2024) </a:t>
            </a:r>
            <a:r>
              <a:rPr lang="en-GB" sz="2000" i="1" dirty="0"/>
              <a:t>What is the Thomas Kilmann Conflict Management Model?  </a:t>
            </a:r>
            <a:r>
              <a:rPr lang="en-GB" sz="2000" dirty="0"/>
              <a:t>Available at: </a:t>
            </a:r>
            <a:r>
              <a:rPr lang="en-GB" sz="2000" dirty="0">
                <a:hlinkClick r:id="rId3"/>
              </a:rPr>
              <a:t>https://www.mtdtraining.com/blog/thomas-kilmann-conflict-management-model.htm</a:t>
            </a:r>
            <a:r>
              <a:rPr lang="en-GB" sz="2000" dirty="0"/>
              <a:t> (Accessed: 26 February 2024).</a:t>
            </a:r>
          </a:p>
        </p:txBody>
      </p:sp>
    </p:spTree>
    <p:extLst>
      <p:ext uri="{BB962C8B-B14F-4D97-AF65-F5344CB8AC3E}">
        <p14:creationId xmlns:p14="http://schemas.microsoft.com/office/powerpoint/2010/main" val="33178783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58D7CA-11E4-208B-E15A-90BB17AAD7BA}"/>
              </a:ext>
            </a:extLst>
          </p:cNvPr>
          <p:cNvSpPr>
            <a:spLocks noGrp="1"/>
          </p:cNvSpPr>
          <p:nvPr>
            <p:ph idx="1"/>
          </p:nvPr>
        </p:nvSpPr>
        <p:spPr>
          <a:xfrm>
            <a:off x="838200" y="1886673"/>
            <a:ext cx="10515600" cy="2060294"/>
          </a:xfrm>
        </p:spPr>
        <p:txBody>
          <a:bodyPr/>
          <a:lstStyle/>
          <a:p>
            <a:pPr marL="0" indent="0" algn="ctr">
              <a:buNone/>
            </a:pPr>
            <a:endParaRPr lang="en-GB" dirty="0"/>
          </a:p>
          <a:p>
            <a:pPr marL="0" indent="0" algn="ctr">
              <a:buNone/>
            </a:pPr>
            <a:r>
              <a:rPr lang="en-GB" sz="2400" dirty="0"/>
              <a:t>Thank you for listening</a:t>
            </a:r>
          </a:p>
          <a:p>
            <a:pPr marL="0" indent="0" algn="ctr">
              <a:buNone/>
            </a:pPr>
            <a:r>
              <a:rPr lang="en-GB" sz="4800" dirty="0"/>
              <a:t>Any questions?</a:t>
            </a:r>
          </a:p>
        </p:txBody>
      </p:sp>
    </p:spTree>
    <p:extLst>
      <p:ext uri="{BB962C8B-B14F-4D97-AF65-F5344CB8AC3E}">
        <p14:creationId xmlns:p14="http://schemas.microsoft.com/office/powerpoint/2010/main" val="26153356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179</TotalTime>
  <Words>1435</Words>
  <Application>Microsoft Office PowerPoint</Application>
  <PresentationFormat>Widescreen</PresentationFormat>
  <Paragraphs>122</Paragraphs>
  <Slides>15</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Aptos Display</vt:lpstr>
      <vt:lpstr>Arial</vt:lpstr>
      <vt:lpstr>Calibri</vt:lpstr>
      <vt:lpstr>Courier New</vt:lpstr>
      <vt:lpstr>Office Theme</vt:lpstr>
      <vt:lpstr>Counselling Skills, Mindfulness and Therapeutic Practice </vt:lpstr>
      <vt:lpstr>Introduction </vt:lpstr>
      <vt:lpstr>The importance of friendship</vt:lpstr>
      <vt:lpstr>Healthy relationships</vt:lpstr>
      <vt:lpstr>Signs of an unhealthy relationship</vt:lpstr>
      <vt:lpstr>Managing conflict</vt:lpstr>
      <vt:lpstr>Quiz</vt:lpstr>
      <vt:lpstr>Question 1 </vt:lpstr>
      <vt:lpstr>Question 2 </vt:lpstr>
      <vt:lpstr>Question 3</vt:lpstr>
      <vt:lpstr>Question 4 </vt:lpstr>
      <vt:lpstr>Conclusion </vt:lpstr>
      <vt:lpstr>References </vt:lpstr>
      <vt:lpstr>References contd.</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Counselling Skills, Mindfulness and Therapeutic Practice</dc:title>
  <dc:creator>Courtney Rumsey</dc:creator>
  <cp:lastModifiedBy>Courtney Rumsey</cp:lastModifiedBy>
  <cp:revision>3</cp:revision>
  <dcterms:created xsi:type="dcterms:W3CDTF">2024-02-12T10:02:33Z</dcterms:created>
  <dcterms:modified xsi:type="dcterms:W3CDTF">2024-02-28T11:08:00Z</dcterms:modified>
</cp:coreProperties>
</file>