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81" r:id="rId3"/>
    <p:sldId id="257" r:id="rId4"/>
    <p:sldId id="282" r:id="rId5"/>
    <p:sldId id="295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1" r:id="rId15"/>
    <p:sldId id="292" r:id="rId16"/>
    <p:sldId id="293" r:id="rId17"/>
    <p:sldId id="294" r:id="rId18"/>
    <p:sldId id="280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5" d="100"/>
          <a:sy n="85" d="100"/>
        </p:scale>
        <p:origin x="1152" y="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11/3/2020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</p:spPr>
        <p:txBody>
          <a:bodyPr/>
          <a:lstStyle/>
          <a:p>
            <a:r>
              <a:rPr lang="en-GB" dirty="0"/>
              <a:t>Advanced Software Development</a:t>
            </a:r>
          </a:p>
        </p:txBody>
      </p:sp>
    </p:spTree>
    <p:extLst>
      <p:ext uri="{BB962C8B-B14F-4D97-AF65-F5344CB8AC3E}">
        <p14:creationId xmlns:p14="http://schemas.microsoft.com/office/powerpoint/2010/main" val="32236665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variables that contain memory addresses as their values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Normally a variable directly contains a specific value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A pointer, on the other hand, contains the address of a variable that contains a specific value. 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214365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This means that a variable name </a:t>
            </a:r>
            <a:r>
              <a:rPr lang="en-US" i="1" dirty="0">
                <a:solidFill>
                  <a:schemeClr val="tx1"/>
                </a:solidFill>
              </a:rPr>
              <a:t>directly</a:t>
            </a:r>
            <a:r>
              <a:rPr lang="en-US" dirty="0">
                <a:solidFill>
                  <a:schemeClr val="tx1"/>
                </a:solidFill>
              </a:rPr>
              <a:t> references a value, whereas a pointer </a:t>
            </a:r>
            <a:r>
              <a:rPr lang="en-US" i="1" dirty="0">
                <a:solidFill>
                  <a:schemeClr val="tx1"/>
                </a:solidFill>
              </a:rPr>
              <a:t>indirectly</a:t>
            </a:r>
            <a:r>
              <a:rPr lang="en-US" dirty="0">
                <a:solidFill>
                  <a:schemeClr val="tx1"/>
                </a:solidFill>
              </a:rPr>
              <a:t> references a value.</a:t>
            </a: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6720" y="3578821"/>
            <a:ext cx="7402880" cy="21457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623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Variable </a:t>
            </a:r>
            <a:r>
              <a:rPr lang="en-US" i="1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is said to “</a:t>
            </a:r>
            <a:r>
              <a:rPr lang="en-US" b="1" dirty="0">
                <a:solidFill>
                  <a:schemeClr val="tx1"/>
                </a:solidFill>
              </a:rPr>
              <a:t>point to</a:t>
            </a:r>
            <a:r>
              <a:rPr lang="en-US" dirty="0">
                <a:solidFill>
                  <a:schemeClr val="tx1"/>
                </a:solidFill>
              </a:rPr>
              <a:t>” </a:t>
            </a:r>
            <a:r>
              <a:rPr lang="en-US" i="1" dirty="0">
                <a:solidFill>
                  <a:schemeClr val="tx1"/>
                </a:solidFill>
              </a:rPr>
              <a:t>counter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sz="2400" dirty="0"/>
          </a:p>
          <a:p>
            <a:pPr algn="l"/>
            <a:r>
              <a:rPr lang="en-US" sz="2400" dirty="0"/>
              <a:t>Representation of </a:t>
            </a:r>
            <a:r>
              <a:rPr lang="en-US" sz="2400" i="1" dirty="0"/>
              <a:t>count</a:t>
            </a:r>
            <a:r>
              <a:rPr lang="en-US" sz="2400" dirty="0"/>
              <a:t> and </a:t>
            </a:r>
            <a:r>
              <a:rPr lang="en-US" sz="2400" i="1" dirty="0" err="1"/>
              <a:t>countPtr</a:t>
            </a:r>
            <a:r>
              <a:rPr lang="en-US" sz="2400" dirty="0"/>
              <a:t> in memory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3211513"/>
            <a:ext cx="8809774" cy="11318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68300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Improving on C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800" y="1828800"/>
            <a:ext cx="7837429" cy="4724400"/>
          </a:xfrm>
          <a:prstGeom prst="rect">
            <a:avLst/>
          </a:prstGeom>
        </p:spPr>
      </p:pic>
      <p:sp>
        <p:nvSpPr>
          <p:cNvPr id="8" name="Subtitle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4853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Dereferencing a pointer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 * operator, commonly referred to as the </a:t>
            </a:r>
            <a:r>
              <a:rPr lang="en-US" i="1" dirty="0">
                <a:solidFill>
                  <a:schemeClr val="tx1"/>
                </a:solidFill>
              </a:rPr>
              <a:t>indirection operator</a:t>
            </a:r>
            <a:r>
              <a:rPr lang="en-US" dirty="0">
                <a:solidFill>
                  <a:schemeClr val="tx1"/>
                </a:solidFill>
              </a:rPr>
              <a:t> or </a:t>
            </a:r>
            <a:r>
              <a:rPr lang="en-US" i="1" dirty="0">
                <a:solidFill>
                  <a:schemeClr val="tx1"/>
                </a:solidFill>
              </a:rPr>
              <a:t>dereferencing operator,</a:t>
            </a:r>
            <a:r>
              <a:rPr lang="en-US" dirty="0">
                <a:solidFill>
                  <a:schemeClr val="tx1"/>
                </a:solidFill>
              </a:rPr>
              <a:t> returns the value of the object to which its operand (i.e., a pointer) points. For example, the statement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	</a:t>
            </a:r>
            <a:r>
              <a:rPr lang="en-US" dirty="0" err="1">
                <a:solidFill>
                  <a:schemeClr val="tx1"/>
                </a:solidFill>
              </a:rPr>
              <a:t>printf</a:t>
            </a:r>
            <a:r>
              <a:rPr lang="en-US" dirty="0">
                <a:solidFill>
                  <a:schemeClr val="tx1"/>
                </a:solidFill>
              </a:rPr>
              <a:t>( "%d\n", *</a:t>
            </a:r>
            <a:r>
              <a:rPr lang="en-US" dirty="0" err="1">
                <a:solidFill>
                  <a:schemeClr val="tx1"/>
                </a:solidFill>
              </a:rPr>
              <a:t>countPtr</a:t>
            </a:r>
            <a:r>
              <a:rPr lang="en-US" dirty="0">
                <a:solidFill>
                  <a:schemeClr val="tx1"/>
                </a:solidFill>
              </a:rPr>
              <a:t> );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Prints out the value of variable count, namely 5. 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Using * in this manner is called </a:t>
            </a:r>
            <a:r>
              <a:rPr lang="en-US" i="1" dirty="0">
                <a:solidFill>
                  <a:schemeClr val="tx1"/>
                </a:solidFill>
              </a:rPr>
              <a:t>dereferencing a pointer</a:t>
            </a:r>
            <a:r>
              <a:rPr lang="en-US" dirty="0">
                <a:solidFill>
                  <a:schemeClr val="tx1"/>
                </a:solidFill>
              </a:rPr>
              <a:t>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7642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Passing Arguments by reference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There are two ways to pass arguments to a function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call by value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tx1"/>
                </a:solidFill>
              </a:rPr>
              <a:t>call by reference.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value </a:t>
            </a:r>
            <a:r>
              <a:rPr lang="en-US" dirty="0">
                <a:solidFill>
                  <a:schemeClr val="tx1"/>
                </a:solidFill>
              </a:rPr>
              <a:t>passes the actual value through to the function. Any changes to the value have to be returned using </a:t>
            </a:r>
            <a:r>
              <a:rPr lang="en-US" b="1" dirty="0">
                <a:solidFill>
                  <a:schemeClr val="tx1"/>
                </a:solidFill>
              </a:rPr>
              <a:t>return</a:t>
            </a:r>
            <a:r>
              <a:rPr lang="en-US" dirty="0">
                <a:solidFill>
                  <a:schemeClr val="tx1"/>
                </a:solidFill>
              </a:rPr>
              <a:t>. The problem with this method is that only a single value can be returned.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Many functions require the capability to modify one or more variables in the caller, or to pass a pointer to a large data object to avoid the overhead of passing the object call by value. (this involves making a copy of the object).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b="1" dirty="0">
                <a:solidFill>
                  <a:schemeClr val="tx1"/>
                </a:solidFill>
              </a:rPr>
              <a:t>Call by reference </a:t>
            </a:r>
            <a:r>
              <a:rPr lang="en-US" dirty="0">
                <a:solidFill>
                  <a:schemeClr val="tx1"/>
                </a:solidFill>
              </a:rPr>
              <a:t>allows the programmer to pass an address of a large data object to a function. The indirection (dereferencing) operator (</a:t>
            </a:r>
            <a:r>
              <a:rPr lang="en-US" b="1" dirty="0">
                <a:solidFill>
                  <a:schemeClr val="tx1"/>
                </a:solidFill>
              </a:rPr>
              <a:t>*</a:t>
            </a:r>
            <a:r>
              <a:rPr lang="en-US" dirty="0">
                <a:solidFill>
                  <a:schemeClr val="tx1"/>
                </a:solidFill>
              </a:rPr>
              <a:t>) is used to modify values within the data object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92632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537" y="228599"/>
            <a:ext cx="7345264" cy="65090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244198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are valid operands in arithmetic expressions, assignment expressions and comparison expressions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However, not all the operators normally used in these expressions are valid in conjunction with pointers.</a:t>
            </a: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3742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Pointers may be incremented (++) or decremented (--). 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 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r>
              <a:rPr lang="en-US" dirty="0">
                <a:solidFill>
                  <a:schemeClr val="tx1"/>
                </a:solidFill>
              </a:rPr>
              <a:t>An integer may be added to a pointer (+ or +=), or subtracted from a pointer (- or -=), or one pointer may be subtracted from another.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4938584"/>
            <a:ext cx="9448430" cy="16489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84150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>
            <a:normAutofit/>
          </a:bodyPr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7400" y="1676400"/>
            <a:ext cx="3647872" cy="3810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5638800"/>
            <a:ext cx="7420783" cy="1116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31255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Expression &amp; Arithmetic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sz="2000" dirty="0">
                <a:solidFill>
                  <a:schemeClr val="tx1"/>
                </a:solidFill>
              </a:rPr>
              <a:t>Pointer variables may be subtracted from one another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For example, if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contains the memory location 3000, and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 contains the memory location 3008, the statement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	</a:t>
            </a:r>
            <a:r>
              <a:rPr lang="en-US" sz="2000" dirty="0" err="1">
                <a:solidFill>
                  <a:srgbClr val="0070C0"/>
                </a:solidFill>
              </a:rPr>
              <a:t>int</a:t>
            </a:r>
            <a:r>
              <a:rPr lang="en-US" sz="2000" dirty="0">
                <a:solidFill>
                  <a:srgbClr val="0070C0"/>
                </a:solidFill>
              </a:rPr>
              <a:t> </a:t>
            </a:r>
            <a:r>
              <a:rPr lang="en-US" sz="2000" dirty="0">
                <a:solidFill>
                  <a:schemeClr val="tx1"/>
                </a:solidFill>
              </a:rPr>
              <a:t>x = pArray2 - </a:t>
            </a:r>
            <a:r>
              <a:rPr lang="en-US" sz="2000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;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 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r>
              <a:rPr lang="en-US" sz="2000" dirty="0">
                <a:solidFill>
                  <a:schemeClr val="tx1"/>
                </a:solidFill>
              </a:rPr>
              <a:t>assigns to </a:t>
            </a:r>
            <a:r>
              <a:rPr lang="en-US" sz="2000" b="1" i="1" dirty="0">
                <a:solidFill>
                  <a:schemeClr val="tx1"/>
                </a:solidFill>
              </a:rPr>
              <a:t>x</a:t>
            </a:r>
            <a:r>
              <a:rPr lang="en-US" sz="2000" dirty="0">
                <a:solidFill>
                  <a:schemeClr val="tx1"/>
                </a:solidFill>
              </a:rPr>
              <a:t> the number of array elements from </a:t>
            </a:r>
            <a:r>
              <a:rPr lang="en-US" sz="2000" i="1" dirty="0" err="1">
                <a:solidFill>
                  <a:schemeClr val="tx1"/>
                </a:solidFill>
              </a:rPr>
              <a:t>pArray</a:t>
            </a:r>
            <a:r>
              <a:rPr lang="en-US" sz="2000" dirty="0">
                <a:solidFill>
                  <a:schemeClr val="tx1"/>
                </a:solidFill>
              </a:rPr>
              <a:t> to </a:t>
            </a:r>
            <a:r>
              <a:rPr lang="en-US" sz="2000" i="1" dirty="0">
                <a:solidFill>
                  <a:schemeClr val="tx1"/>
                </a:solidFill>
              </a:rPr>
              <a:t>pArray2</a:t>
            </a:r>
            <a:r>
              <a:rPr lang="en-US" sz="2000" dirty="0">
                <a:solidFill>
                  <a:schemeClr val="tx1"/>
                </a:solidFill>
              </a:rPr>
              <a:t>, in this case, 2. </a:t>
            </a:r>
            <a:endParaRPr lang="en-GB" sz="2000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US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578" y="5486400"/>
            <a:ext cx="8009222" cy="9674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53225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Relationship between pointers and arrays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2743200"/>
            <a:ext cx="7772400" cy="25822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966159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/ offset notation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en-GB" sz="4200" dirty="0">
                <a:solidFill>
                  <a:schemeClr val="tx1"/>
                </a:solidFill>
              </a:rPr>
              <a:t>The value stored at array element </a:t>
            </a:r>
            <a:r>
              <a:rPr lang="en-GB" sz="4200" i="1" dirty="0">
                <a:solidFill>
                  <a:schemeClr val="tx1"/>
                </a:solidFill>
              </a:rPr>
              <a:t>b[3]</a:t>
            </a:r>
            <a:r>
              <a:rPr lang="en-GB" sz="4200" dirty="0">
                <a:solidFill>
                  <a:schemeClr val="tx1"/>
                </a:solidFill>
              </a:rPr>
              <a:t> can alternatively be referenced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*(bPtr+3)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3 in the above expression is the offset to the pointer. 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The parenthesis are necessary, as the precedence of * is higher than the precedence of +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NB&gt; Without the parenthesis, the above expression would add 3 to the value of the expression </a:t>
            </a:r>
            <a:r>
              <a:rPr lang="en-GB" sz="4200" dirty="0" err="1">
                <a:solidFill>
                  <a:schemeClr val="tx1"/>
                </a:solidFill>
              </a:rPr>
              <a:t>bPtr</a:t>
            </a:r>
            <a:r>
              <a:rPr lang="en-GB" sz="4200" dirty="0">
                <a:solidFill>
                  <a:schemeClr val="tx1"/>
                </a:solidFill>
              </a:rPr>
              <a:t>.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65114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/ offset notation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47500" lnSpcReduction="20000"/>
          </a:bodyPr>
          <a:lstStyle/>
          <a:p>
            <a:pPr algn="l"/>
            <a:r>
              <a:rPr lang="en-GB" sz="4200" dirty="0">
                <a:solidFill>
                  <a:schemeClr val="tx1"/>
                </a:solidFill>
              </a:rPr>
              <a:t>Just as the array element can be referenced with a pointer expression, the address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&amp;b[3]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can be written with the pointer expression:</a:t>
            </a: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r>
              <a:rPr lang="en-GB" sz="4200" dirty="0">
                <a:solidFill>
                  <a:schemeClr val="tx1"/>
                </a:solidFill>
              </a:rPr>
              <a:t>	bPtr+3</a:t>
            </a:r>
          </a:p>
          <a:p>
            <a:pPr algn="l"/>
            <a:endParaRPr lang="en-US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The array itself can also be treated as a pointer and used in pointer arithmetic. For example the expression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	*(b+3)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 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r>
              <a:rPr lang="en-US" sz="4000" dirty="0">
                <a:solidFill>
                  <a:schemeClr val="tx1"/>
                </a:solidFill>
              </a:rPr>
              <a:t>also refers to the array element b[3].</a:t>
            </a:r>
            <a:endParaRPr lang="en-GB" sz="4000" dirty="0">
              <a:solidFill>
                <a:schemeClr val="tx1"/>
              </a:solidFill>
            </a:endParaRPr>
          </a:p>
          <a:p>
            <a:pPr algn="l"/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280346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Pointer / subscript notation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en-US" sz="2400" dirty="0">
                <a:solidFill>
                  <a:schemeClr val="tx1"/>
                </a:solidFill>
              </a:rPr>
              <a:t>Pointers can be subscripted exactly as arrays can. For example the expression: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</a:t>
            </a:r>
            <a:r>
              <a:rPr lang="en-US" sz="2400" dirty="0" err="1">
                <a:solidFill>
                  <a:schemeClr val="tx1"/>
                </a:solidFill>
              </a:rPr>
              <a:t>bPtr</a:t>
            </a:r>
            <a:r>
              <a:rPr lang="en-US" sz="2400" dirty="0">
                <a:solidFill>
                  <a:schemeClr val="tx1"/>
                </a:solidFill>
              </a:rPr>
              <a:t>[1]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refers to the array element b[1].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Remember that an array name is essentially a </a:t>
            </a:r>
            <a:r>
              <a:rPr lang="en-US" sz="2400" b="1" dirty="0">
                <a:solidFill>
                  <a:schemeClr val="tx1"/>
                </a:solidFill>
              </a:rPr>
              <a:t>constant </a:t>
            </a:r>
            <a:r>
              <a:rPr lang="en-US" sz="2400" dirty="0">
                <a:solidFill>
                  <a:schemeClr val="tx1"/>
                </a:solidFill>
              </a:rPr>
              <a:t>pointer; it always points to the beginning of the array. Therefore, the expression 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	b += 3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 </a:t>
            </a:r>
            <a:endParaRPr lang="en-GB" sz="2400" dirty="0">
              <a:solidFill>
                <a:schemeClr val="tx1"/>
              </a:solidFill>
            </a:endParaRPr>
          </a:p>
          <a:p>
            <a:pPr algn="l"/>
            <a:r>
              <a:rPr lang="en-US" sz="2400" dirty="0">
                <a:solidFill>
                  <a:schemeClr val="tx1"/>
                </a:solidFill>
              </a:rPr>
              <a:t>is invalid because it attempts to modify the value of an array name with pointer arithmetic.</a:t>
            </a:r>
            <a:endParaRPr lang="en-GB" sz="4200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02741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GB" dirty="0"/>
              <a:t>Recap..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/>
          </a:bodyPr>
          <a:lstStyle/>
          <a:p>
            <a:pPr algn="l"/>
            <a:r>
              <a:rPr lang="en-US" dirty="0">
                <a:solidFill>
                  <a:schemeClr val="tx1"/>
                </a:solidFill>
              </a:rPr>
              <a:t>The final section of this lecture demonstrates how array elements can be referenced by one of the four following methods:</a:t>
            </a:r>
            <a:endParaRPr lang="en-GB" dirty="0">
              <a:solidFill>
                <a:schemeClr val="tx1"/>
              </a:solidFill>
            </a:endParaRPr>
          </a:p>
          <a:p>
            <a:pPr algn="l"/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886200"/>
            <a:ext cx="8144840" cy="227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0538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53975"/>
            <a:ext cx="7772400" cy="1470025"/>
          </a:xfrm>
        </p:spPr>
        <p:txBody>
          <a:bodyPr/>
          <a:lstStyle/>
          <a:p>
            <a:r>
              <a:rPr lang="en-US" dirty="0"/>
              <a:t>EXERCISE 1: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600200"/>
            <a:ext cx="7848600" cy="4495800"/>
          </a:xfrm>
        </p:spPr>
        <p:txBody>
          <a:bodyPr>
            <a:normAutofit lnSpcReduction="10000"/>
          </a:bodyPr>
          <a:lstStyle/>
          <a:p>
            <a:r>
              <a:rPr lang="en-US" sz="1800" dirty="0"/>
              <a:t> </a:t>
            </a:r>
            <a:endParaRPr lang="en-GB" sz="1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program that uses four </a:t>
            </a:r>
            <a:r>
              <a:rPr lang="en-US" sz="2000" dirty="0" err="1">
                <a:solidFill>
                  <a:schemeClr val="tx1"/>
                </a:solidFill>
              </a:rPr>
              <a:t>printf</a:t>
            </a:r>
            <a:r>
              <a:rPr lang="en-US" sz="2000" dirty="0">
                <a:solidFill>
                  <a:schemeClr val="tx1"/>
                </a:solidFill>
              </a:rPr>
              <a:t>() routines to demonstrate the four different methods discussed for referring to array elements: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Array subscript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Array offset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Pointer </a:t>
            </a:r>
            <a:r>
              <a:rPr lang="en-US" sz="1600" dirty="0" err="1">
                <a:solidFill>
                  <a:schemeClr val="tx1"/>
                </a:solidFill>
              </a:rPr>
              <a:t>subscripty</a:t>
            </a:r>
            <a:r>
              <a:rPr lang="en-US" sz="1600" dirty="0">
                <a:solidFill>
                  <a:schemeClr val="tx1"/>
                </a:solidFill>
              </a:rPr>
              <a:t> notation</a:t>
            </a:r>
          </a:p>
          <a:p>
            <a:pPr marL="800100" lvl="1" indent="-342900" algn="l"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tx1"/>
                </a:solidFill>
              </a:rPr>
              <a:t>Pointer offset notation</a:t>
            </a: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000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program that passes an array of floats to the function </a:t>
            </a:r>
            <a:r>
              <a:rPr lang="en-US" sz="2000" i="1" dirty="0" err="1">
                <a:solidFill>
                  <a:schemeClr val="tx1"/>
                </a:solidFill>
              </a:rPr>
              <a:t>scaleVector</a:t>
            </a:r>
            <a:r>
              <a:rPr lang="en-US" sz="2000" i="1" dirty="0">
                <a:solidFill>
                  <a:schemeClr val="tx1"/>
                </a:solidFill>
              </a:rPr>
              <a:t>()</a:t>
            </a:r>
            <a:r>
              <a:rPr lang="en-US" sz="2000" dirty="0">
                <a:solidFill>
                  <a:schemeClr val="tx1"/>
                </a:solidFill>
              </a:rPr>
              <a:t> and scales the array using pointer offset notation.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i="1" dirty="0">
              <a:solidFill>
                <a:schemeClr val="tx1"/>
              </a:solidFill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tx1"/>
                </a:solidFill>
              </a:rPr>
              <a:t>Write a function to swap the values stored in two elements of the same array</a:t>
            </a:r>
            <a:r>
              <a:rPr lang="en-US" sz="2000">
                <a:solidFill>
                  <a:schemeClr val="tx1"/>
                </a:solidFill>
              </a:rPr>
              <a:t>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tx1"/>
                </a:solidFill>
              </a:rPr>
              <a:t>Use this function </a:t>
            </a:r>
            <a:r>
              <a:rPr lang="en-US" sz="2000" dirty="0">
                <a:solidFill>
                  <a:schemeClr val="tx1"/>
                </a:solidFill>
              </a:rPr>
              <a:t>to bubble sort an array of elements.</a:t>
            </a:r>
            <a:r>
              <a:rPr lang="en-US" sz="1400" i="1" dirty="0">
                <a:solidFill>
                  <a:schemeClr val="tx1"/>
                </a:solidFill>
              </a:rPr>
              <a:t>	</a:t>
            </a:r>
            <a:endParaRPr lang="en-GB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43846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809</Words>
  <Application>Microsoft Office PowerPoint</Application>
  <PresentationFormat>On-screen Show (4:3)</PresentationFormat>
  <Paragraphs>126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Advanced Software Development</vt:lpstr>
      <vt:lpstr>Improving on C</vt:lpstr>
      <vt:lpstr>Improving on C</vt:lpstr>
      <vt:lpstr>Improving on C</vt:lpstr>
      <vt:lpstr>Improving on C</vt:lpstr>
      <vt:lpstr>Dereferencing a pointer</vt:lpstr>
      <vt:lpstr>Passing Arguments by reference</vt:lpstr>
      <vt:lpstr>PowerPoint Presentation</vt:lpstr>
      <vt:lpstr>Pointer Expression &amp; Arithmetic</vt:lpstr>
      <vt:lpstr>Pointer Expression &amp; Arithmetic</vt:lpstr>
      <vt:lpstr>Pointer Expression &amp; Arithmetic</vt:lpstr>
      <vt:lpstr>Pointer Expression &amp; Arithmetic</vt:lpstr>
      <vt:lpstr>Relationship between pointers and arrays</vt:lpstr>
      <vt:lpstr>Pointer / offset notation</vt:lpstr>
      <vt:lpstr>Pointer / offset notation</vt:lpstr>
      <vt:lpstr>Pointer / subscript notation</vt:lpstr>
      <vt:lpstr>Recap..</vt:lpstr>
      <vt:lpstr>EXERCISE 1: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Advanced Software Development</dc:title>
  <dc:creator>Andrew Baker</dc:creator>
  <cp:lastModifiedBy>Gordon Dickers</cp:lastModifiedBy>
  <cp:revision>12</cp:revision>
  <dcterms:created xsi:type="dcterms:W3CDTF">2006-08-16T00:00:00Z</dcterms:created>
  <dcterms:modified xsi:type="dcterms:W3CDTF">2020-11-03T13:22:17Z</dcterms:modified>
</cp:coreProperties>
</file>