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71" r:id="rId4"/>
    <p:sldId id="272" r:id="rId5"/>
    <p:sldId id="258" r:id="rId6"/>
    <p:sldId id="273" r:id="rId7"/>
    <p:sldId id="266" r:id="rId8"/>
    <p:sldId id="259" r:id="rId9"/>
    <p:sldId id="267"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544" autoAdjust="0"/>
    <p:restoredTop sz="94660"/>
  </p:normalViewPr>
  <p:slideViewPr>
    <p:cSldViewPr snapToGrid="0">
      <p:cViewPr varScale="1">
        <p:scale>
          <a:sx n="74" d="100"/>
          <a:sy n="74" d="100"/>
        </p:scale>
        <p:origin x="-516"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80424D-634D-406E-BDA4-26F3FFB049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72E6EF10-3FD9-4B63-9BA5-90BF1519CF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F972B41D-4BCE-4B32-8CC6-62ED8A0FA20F}"/>
              </a:ext>
            </a:extLst>
          </p:cNvPr>
          <p:cNvSpPr>
            <a:spLocks noGrp="1"/>
          </p:cNvSpPr>
          <p:nvPr>
            <p:ph type="dt" sz="half" idx="10"/>
          </p:nvPr>
        </p:nvSpPr>
        <p:spPr/>
        <p:txBody>
          <a:bodyPr/>
          <a:lstStyle/>
          <a:p>
            <a:fld id="{762F2A92-DCCC-41BB-A027-4663B43E9191}" type="datetimeFigureOut">
              <a:rPr lang="en-GB" smtClean="0"/>
              <a:t>19/08/2019</a:t>
            </a:fld>
            <a:endParaRPr lang="en-GB"/>
          </a:p>
        </p:txBody>
      </p:sp>
      <p:sp>
        <p:nvSpPr>
          <p:cNvPr id="5" name="Footer Placeholder 4">
            <a:extLst>
              <a:ext uri="{FF2B5EF4-FFF2-40B4-BE49-F238E27FC236}">
                <a16:creationId xmlns:a16="http://schemas.microsoft.com/office/drawing/2014/main" xmlns="" id="{85773939-46A3-4006-9141-9612277458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20C9C65-5F12-4601-8180-E3AE148C5777}"/>
              </a:ext>
            </a:extLst>
          </p:cNvPr>
          <p:cNvSpPr>
            <a:spLocks noGrp="1"/>
          </p:cNvSpPr>
          <p:nvPr>
            <p:ph type="sldNum" sz="quarter" idx="12"/>
          </p:nvPr>
        </p:nvSpPr>
        <p:spPr/>
        <p:txBody>
          <a:bodyPr/>
          <a:lstStyle/>
          <a:p>
            <a:fld id="{475D0FF7-53EF-4B5B-9515-A44A00575B59}" type="slidenum">
              <a:rPr lang="en-GB" smtClean="0"/>
              <a:t>‹#›</a:t>
            </a:fld>
            <a:endParaRPr lang="en-GB"/>
          </a:p>
        </p:txBody>
      </p:sp>
    </p:spTree>
    <p:extLst>
      <p:ext uri="{BB962C8B-B14F-4D97-AF65-F5344CB8AC3E}">
        <p14:creationId xmlns:p14="http://schemas.microsoft.com/office/powerpoint/2010/main" val="2091166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52B440-3499-4128-89D0-BEDC1D7C00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8261E6CF-31F8-4C4F-848B-EE24555B3B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F0AA27E0-4C8C-4CAF-982D-AC87AF15A30A}"/>
              </a:ext>
            </a:extLst>
          </p:cNvPr>
          <p:cNvSpPr>
            <a:spLocks noGrp="1"/>
          </p:cNvSpPr>
          <p:nvPr>
            <p:ph type="dt" sz="half" idx="10"/>
          </p:nvPr>
        </p:nvSpPr>
        <p:spPr/>
        <p:txBody>
          <a:bodyPr/>
          <a:lstStyle/>
          <a:p>
            <a:fld id="{762F2A92-DCCC-41BB-A027-4663B43E9191}" type="datetimeFigureOut">
              <a:rPr lang="en-GB" smtClean="0"/>
              <a:t>19/08/2019</a:t>
            </a:fld>
            <a:endParaRPr lang="en-GB"/>
          </a:p>
        </p:txBody>
      </p:sp>
      <p:sp>
        <p:nvSpPr>
          <p:cNvPr id="5" name="Footer Placeholder 4">
            <a:extLst>
              <a:ext uri="{FF2B5EF4-FFF2-40B4-BE49-F238E27FC236}">
                <a16:creationId xmlns:a16="http://schemas.microsoft.com/office/drawing/2014/main" xmlns="" id="{FDF35861-4385-41DB-B2B4-7469185E3B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AD6B8548-6783-4650-9C6E-410A15947BAF}"/>
              </a:ext>
            </a:extLst>
          </p:cNvPr>
          <p:cNvSpPr>
            <a:spLocks noGrp="1"/>
          </p:cNvSpPr>
          <p:nvPr>
            <p:ph type="sldNum" sz="quarter" idx="12"/>
          </p:nvPr>
        </p:nvSpPr>
        <p:spPr/>
        <p:txBody>
          <a:bodyPr/>
          <a:lstStyle/>
          <a:p>
            <a:fld id="{475D0FF7-53EF-4B5B-9515-A44A00575B59}" type="slidenum">
              <a:rPr lang="en-GB" smtClean="0"/>
              <a:t>‹#›</a:t>
            </a:fld>
            <a:endParaRPr lang="en-GB"/>
          </a:p>
        </p:txBody>
      </p:sp>
    </p:spTree>
    <p:extLst>
      <p:ext uri="{BB962C8B-B14F-4D97-AF65-F5344CB8AC3E}">
        <p14:creationId xmlns:p14="http://schemas.microsoft.com/office/powerpoint/2010/main" val="3838152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F07218-926E-4079-A83D-7DE38F7D62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D84AF45E-480B-418F-993A-A0F06BC8C44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4DCBD857-D5D2-4474-9837-9ADD44067E16}"/>
              </a:ext>
            </a:extLst>
          </p:cNvPr>
          <p:cNvSpPr>
            <a:spLocks noGrp="1"/>
          </p:cNvSpPr>
          <p:nvPr>
            <p:ph type="dt" sz="half" idx="10"/>
          </p:nvPr>
        </p:nvSpPr>
        <p:spPr/>
        <p:txBody>
          <a:bodyPr/>
          <a:lstStyle/>
          <a:p>
            <a:fld id="{762F2A92-DCCC-41BB-A027-4663B43E9191}" type="datetimeFigureOut">
              <a:rPr lang="en-GB" smtClean="0"/>
              <a:t>19/08/2019</a:t>
            </a:fld>
            <a:endParaRPr lang="en-GB"/>
          </a:p>
        </p:txBody>
      </p:sp>
      <p:sp>
        <p:nvSpPr>
          <p:cNvPr id="5" name="Footer Placeholder 4">
            <a:extLst>
              <a:ext uri="{FF2B5EF4-FFF2-40B4-BE49-F238E27FC236}">
                <a16:creationId xmlns:a16="http://schemas.microsoft.com/office/drawing/2014/main" xmlns="" id="{0953A6F9-856E-483E-B2EF-BEE4A9786D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D0208EB7-81B7-4299-A729-71411F9F950D}"/>
              </a:ext>
            </a:extLst>
          </p:cNvPr>
          <p:cNvSpPr>
            <a:spLocks noGrp="1"/>
          </p:cNvSpPr>
          <p:nvPr>
            <p:ph type="sldNum" sz="quarter" idx="12"/>
          </p:nvPr>
        </p:nvSpPr>
        <p:spPr/>
        <p:txBody>
          <a:bodyPr/>
          <a:lstStyle/>
          <a:p>
            <a:fld id="{475D0FF7-53EF-4B5B-9515-A44A00575B59}" type="slidenum">
              <a:rPr lang="en-GB" smtClean="0"/>
              <a:t>‹#›</a:t>
            </a:fld>
            <a:endParaRPr lang="en-GB"/>
          </a:p>
        </p:txBody>
      </p:sp>
    </p:spTree>
    <p:extLst>
      <p:ext uri="{BB962C8B-B14F-4D97-AF65-F5344CB8AC3E}">
        <p14:creationId xmlns:p14="http://schemas.microsoft.com/office/powerpoint/2010/main" val="2345318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73EC2A-0EE2-4211-962C-3D6803B3BD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1CE407C5-77F0-4859-8412-8A82033BA6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4BC1EEDD-0C11-4A8C-BF86-09BD883228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4BD2939B-5A6D-4723-BBE4-06CAF2AC7740}"/>
              </a:ext>
            </a:extLst>
          </p:cNvPr>
          <p:cNvSpPr>
            <a:spLocks noGrp="1"/>
          </p:cNvSpPr>
          <p:nvPr>
            <p:ph type="dt" sz="half" idx="10"/>
          </p:nvPr>
        </p:nvSpPr>
        <p:spPr/>
        <p:txBody>
          <a:bodyPr/>
          <a:lstStyle/>
          <a:p>
            <a:fld id="{762F2A92-DCCC-41BB-A027-4663B43E9191}" type="datetimeFigureOut">
              <a:rPr lang="en-GB" smtClean="0"/>
              <a:t>19/08/2019</a:t>
            </a:fld>
            <a:endParaRPr lang="en-GB"/>
          </a:p>
        </p:txBody>
      </p:sp>
      <p:sp>
        <p:nvSpPr>
          <p:cNvPr id="6" name="Footer Placeholder 5">
            <a:extLst>
              <a:ext uri="{FF2B5EF4-FFF2-40B4-BE49-F238E27FC236}">
                <a16:creationId xmlns:a16="http://schemas.microsoft.com/office/drawing/2014/main" xmlns="" id="{4C09E411-DA4E-4832-8B73-F752A360C2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3362E459-0DAB-4026-B8FD-132E7AE5D482}"/>
              </a:ext>
            </a:extLst>
          </p:cNvPr>
          <p:cNvSpPr>
            <a:spLocks noGrp="1"/>
          </p:cNvSpPr>
          <p:nvPr>
            <p:ph type="sldNum" sz="quarter" idx="12"/>
          </p:nvPr>
        </p:nvSpPr>
        <p:spPr/>
        <p:txBody>
          <a:bodyPr/>
          <a:lstStyle/>
          <a:p>
            <a:fld id="{475D0FF7-53EF-4B5B-9515-A44A00575B59}" type="slidenum">
              <a:rPr lang="en-GB" smtClean="0"/>
              <a:t>‹#›</a:t>
            </a:fld>
            <a:endParaRPr lang="en-GB"/>
          </a:p>
        </p:txBody>
      </p:sp>
    </p:spTree>
    <p:extLst>
      <p:ext uri="{BB962C8B-B14F-4D97-AF65-F5344CB8AC3E}">
        <p14:creationId xmlns:p14="http://schemas.microsoft.com/office/powerpoint/2010/main" val="1097994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4A0CEFD-0122-4EE7-ACDC-3C5C2338A0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6FE44B37-E147-423F-9B28-28D26C1AA2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24B0ACB2-36A8-4A71-AEC0-22542E5181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4C4CCB02-FBCD-4277-9FF0-D3D248F711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A9A85638-4577-4A9E-9EF2-F5093F8A4C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53E8BB94-134D-4671-9E79-113AF40A499A}"/>
              </a:ext>
            </a:extLst>
          </p:cNvPr>
          <p:cNvSpPr>
            <a:spLocks noGrp="1"/>
          </p:cNvSpPr>
          <p:nvPr>
            <p:ph type="dt" sz="half" idx="10"/>
          </p:nvPr>
        </p:nvSpPr>
        <p:spPr/>
        <p:txBody>
          <a:bodyPr/>
          <a:lstStyle/>
          <a:p>
            <a:fld id="{762F2A92-DCCC-41BB-A027-4663B43E9191}" type="datetimeFigureOut">
              <a:rPr lang="en-GB" smtClean="0"/>
              <a:t>19/08/2019</a:t>
            </a:fld>
            <a:endParaRPr lang="en-GB"/>
          </a:p>
        </p:txBody>
      </p:sp>
      <p:sp>
        <p:nvSpPr>
          <p:cNvPr id="8" name="Footer Placeholder 7">
            <a:extLst>
              <a:ext uri="{FF2B5EF4-FFF2-40B4-BE49-F238E27FC236}">
                <a16:creationId xmlns:a16="http://schemas.microsoft.com/office/drawing/2014/main" xmlns="" id="{44A64C07-245B-4DD1-9C6B-3D87532FB2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713A0D5B-8A7D-46F2-BE12-E6B5072D3088}"/>
              </a:ext>
            </a:extLst>
          </p:cNvPr>
          <p:cNvSpPr>
            <a:spLocks noGrp="1"/>
          </p:cNvSpPr>
          <p:nvPr>
            <p:ph type="sldNum" sz="quarter" idx="12"/>
          </p:nvPr>
        </p:nvSpPr>
        <p:spPr/>
        <p:txBody>
          <a:bodyPr/>
          <a:lstStyle/>
          <a:p>
            <a:fld id="{475D0FF7-53EF-4B5B-9515-A44A00575B59}" type="slidenum">
              <a:rPr lang="en-GB" smtClean="0"/>
              <a:t>‹#›</a:t>
            </a:fld>
            <a:endParaRPr lang="en-GB"/>
          </a:p>
        </p:txBody>
      </p:sp>
    </p:spTree>
    <p:extLst>
      <p:ext uri="{BB962C8B-B14F-4D97-AF65-F5344CB8AC3E}">
        <p14:creationId xmlns:p14="http://schemas.microsoft.com/office/powerpoint/2010/main" val="2814783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52F384-EC2F-4FBF-878D-14DBD4DCC1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46C4A3BC-CAA0-49B6-8887-50310E5363F0}"/>
              </a:ext>
            </a:extLst>
          </p:cNvPr>
          <p:cNvSpPr>
            <a:spLocks noGrp="1"/>
          </p:cNvSpPr>
          <p:nvPr>
            <p:ph type="dt" sz="half" idx="10"/>
          </p:nvPr>
        </p:nvSpPr>
        <p:spPr/>
        <p:txBody>
          <a:bodyPr/>
          <a:lstStyle/>
          <a:p>
            <a:fld id="{762F2A92-DCCC-41BB-A027-4663B43E9191}" type="datetimeFigureOut">
              <a:rPr lang="en-GB" smtClean="0"/>
              <a:t>19/08/2019</a:t>
            </a:fld>
            <a:endParaRPr lang="en-GB"/>
          </a:p>
        </p:txBody>
      </p:sp>
      <p:sp>
        <p:nvSpPr>
          <p:cNvPr id="4" name="Footer Placeholder 3">
            <a:extLst>
              <a:ext uri="{FF2B5EF4-FFF2-40B4-BE49-F238E27FC236}">
                <a16:creationId xmlns:a16="http://schemas.microsoft.com/office/drawing/2014/main" xmlns="" id="{5B816409-648D-451C-959A-6C5DDB57D5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CCF24447-80A2-4710-B3D0-238239828AB9}"/>
              </a:ext>
            </a:extLst>
          </p:cNvPr>
          <p:cNvSpPr>
            <a:spLocks noGrp="1"/>
          </p:cNvSpPr>
          <p:nvPr>
            <p:ph type="sldNum" sz="quarter" idx="12"/>
          </p:nvPr>
        </p:nvSpPr>
        <p:spPr/>
        <p:txBody>
          <a:bodyPr/>
          <a:lstStyle/>
          <a:p>
            <a:fld id="{475D0FF7-53EF-4B5B-9515-A44A00575B59}" type="slidenum">
              <a:rPr lang="en-GB" smtClean="0"/>
              <a:t>‹#›</a:t>
            </a:fld>
            <a:endParaRPr lang="en-GB"/>
          </a:p>
        </p:txBody>
      </p:sp>
    </p:spTree>
    <p:extLst>
      <p:ext uri="{BB962C8B-B14F-4D97-AF65-F5344CB8AC3E}">
        <p14:creationId xmlns:p14="http://schemas.microsoft.com/office/powerpoint/2010/main" val="4151483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DA044D74-BECA-4F35-BC7A-85E413F7DCB6}"/>
              </a:ext>
            </a:extLst>
          </p:cNvPr>
          <p:cNvSpPr>
            <a:spLocks noGrp="1"/>
          </p:cNvSpPr>
          <p:nvPr>
            <p:ph type="dt" sz="half" idx="10"/>
          </p:nvPr>
        </p:nvSpPr>
        <p:spPr/>
        <p:txBody>
          <a:bodyPr/>
          <a:lstStyle/>
          <a:p>
            <a:fld id="{762F2A92-DCCC-41BB-A027-4663B43E9191}" type="datetimeFigureOut">
              <a:rPr lang="en-GB" smtClean="0"/>
              <a:t>19/08/2019</a:t>
            </a:fld>
            <a:endParaRPr lang="en-GB"/>
          </a:p>
        </p:txBody>
      </p:sp>
      <p:sp>
        <p:nvSpPr>
          <p:cNvPr id="3" name="Footer Placeholder 2">
            <a:extLst>
              <a:ext uri="{FF2B5EF4-FFF2-40B4-BE49-F238E27FC236}">
                <a16:creationId xmlns:a16="http://schemas.microsoft.com/office/drawing/2014/main" xmlns="" id="{F1B138EB-F2DB-46A8-A568-39E554CEDA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DE6F3F55-E181-4B1C-8E94-ED6D3E651BCC}"/>
              </a:ext>
            </a:extLst>
          </p:cNvPr>
          <p:cNvSpPr>
            <a:spLocks noGrp="1"/>
          </p:cNvSpPr>
          <p:nvPr>
            <p:ph type="sldNum" sz="quarter" idx="12"/>
          </p:nvPr>
        </p:nvSpPr>
        <p:spPr/>
        <p:txBody>
          <a:bodyPr/>
          <a:lstStyle/>
          <a:p>
            <a:fld id="{475D0FF7-53EF-4B5B-9515-A44A00575B59}" type="slidenum">
              <a:rPr lang="en-GB" smtClean="0"/>
              <a:t>‹#›</a:t>
            </a:fld>
            <a:endParaRPr lang="en-GB"/>
          </a:p>
        </p:txBody>
      </p:sp>
    </p:spTree>
    <p:extLst>
      <p:ext uri="{BB962C8B-B14F-4D97-AF65-F5344CB8AC3E}">
        <p14:creationId xmlns:p14="http://schemas.microsoft.com/office/powerpoint/2010/main" val="562588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AAD9F1-C0DF-45D0-9881-B41C5B6CE7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4FE1116B-95B0-4719-A582-2357311AE1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343DF7AD-6F2D-4222-B711-36FFB57098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5A9F0229-2570-4B25-A143-9296B40362B0}"/>
              </a:ext>
            </a:extLst>
          </p:cNvPr>
          <p:cNvSpPr>
            <a:spLocks noGrp="1"/>
          </p:cNvSpPr>
          <p:nvPr>
            <p:ph type="dt" sz="half" idx="10"/>
          </p:nvPr>
        </p:nvSpPr>
        <p:spPr/>
        <p:txBody>
          <a:bodyPr/>
          <a:lstStyle/>
          <a:p>
            <a:fld id="{762F2A92-DCCC-41BB-A027-4663B43E9191}" type="datetimeFigureOut">
              <a:rPr lang="en-GB" smtClean="0"/>
              <a:t>19/08/2019</a:t>
            </a:fld>
            <a:endParaRPr lang="en-GB"/>
          </a:p>
        </p:txBody>
      </p:sp>
      <p:sp>
        <p:nvSpPr>
          <p:cNvPr id="6" name="Footer Placeholder 5">
            <a:extLst>
              <a:ext uri="{FF2B5EF4-FFF2-40B4-BE49-F238E27FC236}">
                <a16:creationId xmlns:a16="http://schemas.microsoft.com/office/drawing/2014/main" xmlns="" id="{7999F2B0-C2BB-4549-9459-9AD60A785B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7143BED3-DAB3-4F0B-A15F-8B2E295B38A0}"/>
              </a:ext>
            </a:extLst>
          </p:cNvPr>
          <p:cNvSpPr>
            <a:spLocks noGrp="1"/>
          </p:cNvSpPr>
          <p:nvPr>
            <p:ph type="sldNum" sz="quarter" idx="12"/>
          </p:nvPr>
        </p:nvSpPr>
        <p:spPr/>
        <p:txBody>
          <a:bodyPr/>
          <a:lstStyle/>
          <a:p>
            <a:fld id="{475D0FF7-53EF-4B5B-9515-A44A00575B59}" type="slidenum">
              <a:rPr lang="en-GB" smtClean="0"/>
              <a:t>‹#›</a:t>
            </a:fld>
            <a:endParaRPr lang="en-GB"/>
          </a:p>
        </p:txBody>
      </p:sp>
    </p:spTree>
    <p:extLst>
      <p:ext uri="{BB962C8B-B14F-4D97-AF65-F5344CB8AC3E}">
        <p14:creationId xmlns:p14="http://schemas.microsoft.com/office/powerpoint/2010/main" val="2699413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6CE8AF-8579-4DAF-BE40-184B90586D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19F378E3-16FD-405F-BD80-7A7D735255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499279F4-982C-43F3-AB59-4BEC55297B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F82A12FB-90A5-4AF6-B9B6-50C51909CAEF}"/>
              </a:ext>
            </a:extLst>
          </p:cNvPr>
          <p:cNvSpPr>
            <a:spLocks noGrp="1"/>
          </p:cNvSpPr>
          <p:nvPr>
            <p:ph type="dt" sz="half" idx="10"/>
          </p:nvPr>
        </p:nvSpPr>
        <p:spPr/>
        <p:txBody>
          <a:bodyPr/>
          <a:lstStyle/>
          <a:p>
            <a:fld id="{762F2A92-DCCC-41BB-A027-4663B43E9191}" type="datetimeFigureOut">
              <a:rPr lang="en-GB" smtClean="0"/>
              <a:t>19/08/2019</a:t>
            </a:fld>
            <a:endParaRPr lang="en-GB"/>
          </a:p>
        </p:txBody>
      </p:sp>
      <p:sp>
        <p:nvSpPr>
          <p:cNvPr id="6" name="Footer Placeholder 5">
            <a:extLst>
              <a:ext uri="{FF2B5EF4-FFF2-40B4-BE49-F238E27FC236}">
                <a16:creationId xmlns:a16="http://schemas.microsoft.com/office/drawing/2014/main" xmlns="" id="{A17EBA16-2BD0-49A2-A19B-41D2B03021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238E4163-74D0-4F79-8408-0ECD55D1D113}"/>
              </a:ext>
            </a:extLst>
          </p:cNvPr>
          <p:cNvSpPr>
            <a:spLocks noGrp="1"/>
          </p:cNvSpPr>
          <p:nvPr>
            <p:ph type="sldNum" sz="quarter" idx="12"/>
          </p:nvPr>
        </p:nvSpPr>
        <p:spPr/>
        <p:txBody>
          <a:bodyPr/>
          <a:lstStyle/>
          <a:p>
            <a:fld id="{475D0FF7-53EF-4B5B-9515-A44A00575B59}" type="slidenum">
              <a:rPr lang="en-GB" smtClean="0"/>
              <a:t>‹#›</a:t>
            </a:fld>
            <a:endParaRPr lang="en-GB"/>
          </a:p>
        </p:txBody>
      </p:sp>
    </p:spTree>
    <p:extLst>
      <p:ext uri="{BB962C8B-B14F-4D97-AF65-F5344CB8AC3E}">
        <p14:creationId xmlns:p14="http://schemas.microsoft.com/office/powerpoint/2010/main" val="3592067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776A24-D98D-4122-B097-F89D4A7C7A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EE741262-2934-42B9-BD9F-6226221ACB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F83658BE-7AC5-4B91-9AC5-B4F921C8AB78}"/>
              </a:ext>
            </a:extLst>
          </p:cNvPr>
          <p:cNvSpPr>
            <a:spLocks noGrp="1"/>
          </p:cNvSpPr>
          <p:nvPr>
            <p:ph type="dt" sz="half" idx="10"/>
          </p:nvPr>
        </p:nvSpPr>
        <p:spPr/>
        <p:txBody>
          <a:bodyPr/>
          <a:lstStyle/>
          <a:p>
            <a:fld id="{762F2A92-DCCC-41BB-A027-4663B43E9191}" type="datetimeFigureOut">
              <a:rPr lang="en-GB" smtClean="0"/>
              <a:t>19/08/2019</a:t>
            </a:fld>
            <a:endParaRPr lang="en-GB"/>
          </a:p>
        </p:txBody>
      </p:sp>
      <p:sp>
        <p:nvSpPr>
          <p:cNvPr id="5" name="Footer Placeholder 4">
            <a:extLst>
              <a:ext uri="{FF2B5EF4-FFF2-40B4-BE49-F238E27FC236}">
                <a16:creationId xmlns:a16="http://schemas.microsoft.com/office/drawing/2014/main" xmlns="" id="{0803923A-3AF4-4F87-A05A-0F5B9E6398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50350EB2-25DD-4AB0-9F91-3B19BFCA4CB9}"/>
              </a:ext>
            </a:extLst>
          </p:cNvPr>
          <p:cNvSpPr>
            <a:spLocks noGrp="1"/>
          </p:cNvSpPr>
          <p:nvPr>
            <p:ph type="sldNum" sz="quarter" idx="12"/>
          </p:nvPr>
        </p:nvSpPr>
        <p:spPr/>
        <p:txBody>
          <a:bodyPr/>
          <a:lstStyle/>
          <a:p>
            <a:fld id="{475D0FF7-53EF-4B5B-9515-A44A00575B59}" type="slidenum">
              <a:rPr lang="en-GB" smtClean="0"/>
              <a:t>‹#›</a:t>
            </a:fld>
            <a:endParaRPr lang="en-GB"/>
          </a:p>
        </p:txBody>
      </p:sp>
    </p:spTree>
    <p:extLst>
      <p:ext uri="{BB962C8B-B14F-4D97-AF65-F5344CB8AC3E}">
        <p14:creationId xmlns:p14="http://schemas.microsoft.com/office/powerpoint/2010/main" val="1546906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0F75B791-B64C-4901-9263-E7A05D247D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FF824D68-425D-4DF6-91D3-87FC691CD0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1FA6C22-A16C-4DE5-9E2D-09FF9CDF797E}"/>
              </a:ext>
            </a:extLst>
          </p:cNvPr>
          <p:cNvSpPr>
            <a:spLocks noGrp="1"/>
          </p:cNvSpPr>
          <p:nvPr>
            <p:ph type="dt" sz="half" idx="10"/>
          </p:nvPr>
        </p:nvSpPr>
        <p:spPr/>
        <p:txBody>
          <a:bodyPr/>
          <a:lstStyle/>
          <a:p>
            <a:fld id="{762F2A92-DCCC-41BB-A027-4663B43E9191}" type="datetimeFigureOut">
              <a:rPr lang="en-GB" smtClean="0"/>
              <a:t>19/08/2019</a:t>
            </a:fld>
            <a:endParaRPr lang="en-GB"/>
          </a:p>
        </p:txBody>
      </p:sp>
      <p:sp>
        <p:nvSpPr>
          <p:cNvPr id="5" name="Footer Placeholder 4">
            <a:extLst>
              <a:ext uri="{FF2B5EF4-FFF2-40B4-BE49-F238E27FC236}">
                <a16:creationId xmlns:a16="http://schemas.microsoft.com/office/drawing/2014/main" xmlns="" id="{7CD84D5B-5FF8-4FCE-BF7E-95D0A1FDF1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34C59345-9023-450C-A38E-95A27178F6F9}"/>
              </a:ext>
            </a:extLst>
          </p:cNvPr>
          <p:cNvSpPr>
            <a:spLocks noGrp="1"/>
          </p:cNvSpPr>
          <p:nvPr>
            <p:ph type="sldNum" sz="quarter" idx="12"/>
          </p:nvPr>
        </p:nvSpPr>
        <p:spPr/>
        <p:txBody>
          <a:bodyPr/>
          <a:lstStyle/>
          <a:p>
            <a:fld id="{475D0FF7-53EF-4B5B-9515-A44A00575B59}" type="slidenum">
              <a:rPr lang="en-GB" smtClean="0"/>
              <a:t>‹#›</a:t>
            </a:fld>
            <a:endParaRPr lang="en-GB"/>
          </a:p>
        </p:txBody>
      </p:sp>
    </p:spTree>
    <p:extLst>
      <p:ext uri="{BB962C8B-B14F-4D97-AF65-F5344CB8AC3E}">
        <p14:creationId xmlns:p14="http://schemas.microsoft.com/office/powerpoint/2010/main" val="2553248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C8FEF2A2-C862-4168-BA6A-BD004ACDEE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AD43C538-ACB7-403F-ADEF-CA9FC9B6C7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26E70E4-0A0E-47DD-8923-042ECF071F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2F2A92-DCCC-41BB-A027-4663B43E9191}" type="datetimeFigureOut">
              <a:rPr lang="en-GB" smtClean="0"/>
              <a:t>19/08/2019</a:t>
            </a:fld>
            <a:endParaRPr lang="en-GB"/>
          </a:p>
        </p:txBody>
      </p:sp>
      <p:sp>
        <p:nvSpPr>
          <p:cNvPr id="5" name="Footer Placeholder 4">
            <a:extLst>
              <a:ext uri="{FF2B5EF4-FFF2-40B4-BE49-F238E27FC236}">
                <a16:creationId xmlns:a16="http://schemas.microsoft.com/office/drawing/2014/main" xmlns="" id="{C9FE82F9-CCF5-4B07-9010-C13107593C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BE01DC35-1083-4C11-A64A-8C284B026D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5D0FF7-53EF-4B5B-9515-A44A00575B59}" type="slidenum">
              <a:rPr lang="en-GB" smtClean="0"/>
              <a:t>‹#›</a:t>
            </a:fld>
            <a:endParaRPr lang="en-GB"/>
          </a:p>
        </p:txBody>
      </p:sp>
    </p:spTree>
    <p:extLst>
      <p:ext uri="{BB962C8B-B14F-4D97-AF65-F5344CB8AC3E}">
        <p14:creationId xmlns:p14="http://schemas.microsoft.com/office/powerpoint/2010/main" val="491842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FEFCB8E-B9CE-4BAA-A52C-BA52ABE98010}"/>
              </a:ext>
            </a:extLst>
          </p:cNvPr>
          <p:cNvSpPr>
            <a:spLocks noGrp="1"/>
          </p:cNvSpPr>
          <p:nvPr>
            <p:ph type="ctrTitle"/>
          </p:nvPr>
        </p:nvSpPr>
        <p:spPr/>
        <p:txBody>
          <a:bodyPr>
            <a:normAutofit/>
          </a:bodyPr>
          <a:lstStyle/>
          <a:p>
            <a:r>
              <a:rPr lang="en-GB" sz="4000" dirty="0" smtClean="0">
                <a:latin typeface="Arial Rounded MT Bold" panose="020F0704030504030204" pitchFamily="34" charset="0"/>
                <a:cs typeface="Arial" panose="020B0604020202020204" pitchFamily="34" charset="0"/>
              </a:rPr>
              <a:t>PHYSO-SOCIAL</a:t>
            </a:r>
            <a:r>
              <a:rPr lang="en-GB" sz="4000" dirty="0">
                <a:latin typeface="Arial Rounded MT Bold" panose="020F0704030504030204" pitchFamily="34" charset="0"/>
              </a:rPr>
              <a:t> </a:t>
            </a:r>
            <a:r>
              <a:rPr lang="en-GB" sz="4000" dirty="0" smtClean="0">
                <a:latin typeface="Arial Rounded MT Bold" panose="020F0704030504030204" pitchFamily="34" charset="0"/>
              </a:rPr>
              <a:t>DEVELOPMENT</a:t>
            </a:r>
            <a:endParaRPr lang="en-GB" sz="4000" b="1" dirty="0">
              <a:latin typeface="Arial Rounded MT Bold" panose="020F0704030504030204" pitchFamily="34" charset="0"/>
            </a:endParaRPr>
          </a:p>
        </p:txBody>
      </p:sp>
      <p:sp>
        <p:nvSpPr>
          <p:cNvPr id="3" name="Subtitle 2">
            <a:extLst>
              <a:ext uri="{FF2B5EF4-FFF2-40B4-BE49-F238E27FC236}">
                <a16:creationId xmlns:a16="http://schemas.microsoft.com/office/drawing/2014/main" xmlns="" id="{7EAE8641-FD31-45E6-A16A-9392EE440C1A}"/>
              </a:ext>
            </a:extLst>
          </p:cNvPr>
          <p:cNvSpPr>
            <a:spLocks noGrp="1"/>
          </p:cNvSpPr>
          <p:nvPr>
            <p:ph type="subTitle" idx="1"/>
          </p:nvPr>
        </p:nvSpPr>
        <p:spPr/>
        <p:txBody>
          <a:bodyPr>
            <a:normAutofit/>
          </a:bodyPr>
          <a:lstStyle/>
          <a:p>
            <a:endParaRPr lang="en-GB" sz="4000" dirty="0" smtClean="0">
              <a:latin typeface="Arial Rounded MT Bold" panose="020F0704030504030204" pitchFamily="34" charset="0"/>
            </a:endParaRPr>
          </a:p>
          <a:p>
            <a:r>
              <a:rPr lang="en-GB" sz="4000" dirty="0" smtClean="0">
                <a:latin typeface="Arial Rounded MT Bold" panose="020F0704030504030204" pitchFamily="34" charset="0"/>
              </a:rPr>
              <a:t>Old Age &amp; Infancy </a:t>
            </a:r>
            <a:endParaRPr lang="en-GB" sz="4000" dirty="0">
              <a:latin typeface="Arial Rounded MT Bold" panose="020F0704030504030204" pitchFamily="34" charset="0"/>
            </a:endParaRPr>
          </a:p>
        </p:txBody>
      </p:sp>
    </p:spTree>
    <p:extLst>
      <p:ext uri="{BB962C8B-B14F-4D97-AF65-F5344CB8AC3E}">
        <p14:creationId xmlns:p14="http://schemas.microsoft.com/office/powerpoint/2010/main" val="1308764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AD968A-74C9-4C55-AA75-ABEE2516DEF5}"/>
              </a:ext>
            </a:extLst>
          </p:cNvPr>
          <p:cNvSpPr>
            <a:spLocks noGrp="1"/>
          </p:cNvSpPr>
          <p:nvPr>
            <p:ph type="title"/>
          </p:nvPr>
        </p:nvSpPr>
        <p:spPr>
          <a:xfrm>
            <a:off x="748048" y="210580"/>
            <a:ext cx="10515600" cy="948520"/>
          </a:xfrm>
        </p:spPr>
        <p:txBody>
          <a:bodyPr/>
          <a:lstStyle/>
          <a:p>
            <a:pPr algn="ctr"/>
            <a:r>
              <a:rPr lang="en-GB" dirty="0" smtClean="0">
                <a:latin typeface="Arial" panose="020B0604020202020204" pitchFamily="34" charset="0"/>
                <a:cs typeface="Arial" panose="020B0604020202020204" pitchFamily="34" charset="0"/>
              </a:rPr>
              <a:t>Maslow Hierarchy of Needs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F07077E3-7231-4645-BE2B-3C704A92C91B}"/>
              </a:ext>
            </a:extLst>
          </p:cNvPr>
          <p:cNvSpPr>
            <a:spLocks noGrp="1"/>
          </p:cNvSpPr>
          <p:nvPr>
            <p:ph idx="1"/>
          </p:nvPr>
        </p:nvSpPr>
        <p:spPr>
          <a:xfrm>
            <a:off x="838200" y="1017432"/>
            <a:ext cx="10515600" cy="5550794"/>
          </a:xfrm>
        </p:spPr>
        <p:txBody>
          <a:bodyPr>
            <a:normAutofit/>
          </a:bodyPr>
          <a:lstStyle/>
          <a:p>
            <a:pPr>
              <a:buFont typeface="Wingdings" panose="05000000000000000000" pitchFamily="2" charset="2"/>
              <a:buChar char="Ø"/>
            </a:pPr>
            <a:r>
              <a:rPr lang="en-GB" sz="3200" dirty="0" smtClean="0">
                <a:latin typeface="Arial" panose="020B0604020202020204" pitchFamily="34" charset="0"/>
                <a:cs typeface="Arial" panose="020B0604020202020204" pitchFamily="34" charset="0"/>
              </a:rPr>
              <a:t> Maslow has a pyramid of needs from birth to old age divide </a:t>
            </a:r>
            <a:r>
              <a:rPr lang="en-GB" sz="3200" dirty="0">
                <a:latin typeface="Arial" panose="020B0604020202020204" pitchFamily="34" charset="0"/>
                <a:cs typeface="Arial" panose="020B0604020202020204" pitchFamily="34" charset="0"/>
              </a:rPr>
              <a:t>i</a:t>
            </a:r>
            <a:r>
              <a:rPr lang="en-GB" sz="3200" dirty="0" smtClean="0">
                <a:latin typeface="Arial" panose="020B0604020202020204" pitchFamily="34" charset="0"/>
                <a:cs typeface="Arial" panose="020B0604020202020204" pitchFamily="34" charset="0"/>
              </a:rPr>
              <a:t>nto five main levels.</a:t>
            </a:r>
          </a:p>
          <a:p>
            <a:pPr>
              <a:buFont typeface="Wingdings" panose="05000000000000000000" pitchFamily="2" charset="2"/>
              <a:buChar char="Ø"/>
            </a:pPr>
            <a:r>
              <a:rPr lang="en-GB" sz="3200" dirty="0" smtClean="0">
                <a:latin typeface="Arial" panose="020B0604020202020204" pitchFamily="34" charset="0"/>
                <a:cs typeface="Arial" panose="020B0604020202020204" pitchFamily="34" charset="0"/>
              </a:rPr>
              <a:t>However not everybody needs are met for example some peoples first basic physiological needs are </a:t>
            </a:r>
            <a:r>
              <a:rPr lang="en-GB" sz="3200" dirty="0" smtClean="0">
                <a:latin typeface="Arial" panose="020B0604020202020204" pitchFamily="34" charset="0"/>
                <a:cs typeface="Arial" panose="020B0604020202020204" pitchFamily="34" charset="0"/>
              </a:rPr>
              <a:t>not.</a:t>
            </a:r>
            <a:endParaRPr lang="en-GB" sz="3200" dirty="0" smtClean="0">
              <a:latin typeface="Arial" panose="020B0604020202020204" pitchFamily="34" charset="0"/>
              <a:cs typeface="Arial" panose="020B0604020202020204" pitchFamily="34" charset="0"/>
            </a:endParaRPr>
          </a:p>
          <a:p>
            <a:pPr>
              <a:buFont typeface="Wingdings" panose="05000000000000000000" pitchFamily="2" charset="2"/>
              <a:buChar char="Ø"/>
            </a:pPr>
            <a:r>
              <a:rPr lang="en-GB" sz="3200" dirty="0" smtClean="0">
                <a:latin typeface="Arial" panose="020B0604020202020204" pitchFamily="34" charset="0"/>
                <a:cs typeface="Arial" panose="020B0604020202020204" pitchFamily="34" charset="0"/>
              </a:rPr>
              <a:t>The five levels of needs are physiological, safety, belongingness/love, self esteem and self actualization.</a:t>
            </a:r>
          </a:p>
          <a:p>
            <a:pPr>
              <a:buFont typeface="Wingdings" panose="05000000000000000000" pitchFamily="2" charset="2"/>
              <a:buChar char="Ø"/>
            </a:pPr>
            <a:r>
              <a:rPr lang="en-GB" sz="3200" dirty="0" smtClean="0">
                <a:latin typeface="Arial" panose="020B0604020202020204" pitchFamily="34" charset="0"/>
                <a:cs typeface="Arial" panose="020B0604020202020204" pitchFamily="34" charset="0"/>
              </a:rPr>
              <a:t>Self actualization means the need to live up to  ones full unique potential and in old age or before this would be the assessment made in order to reach the highest  level of needs. </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4151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8942"/>
            <a:ext cx="10515600" cy="914400"/>
          </a:xfrm>
        </p:spPr>
        <p:txBody>
          <a:bodyPr/>
          <a:lstStyle/>
          <a:p>
            <a:pPr algn="ctr"/>
            <a:r>
              <a:rPr lang="en-GB" dirty="0">
                <a:latin typeface="Arial" panose="020B0604020202020204" pitchFamily="34" charset="0"/>
                <a:cs typeface="Arial" panose="020B0604020202020204" pitchFamily="34" charset="0"/>
              </a:rPr>
              <a:t>Maslow Hierarchy of Needs</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14400" y="1133340"/>
            <a:ext cx="10251583" cy="5499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52354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Maslow Hierarchy of Needs</a:t>
            </a: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Even though Maslow as not exclusively written about old age his hierarchy of needs  displays the process of infancy, childhood, adolescence and adulthood.</a:t>
            </a:r>
          </a:p>
          <a:p>
            <a:pPr marL="514350" indent="-514350">
              <a:buFont typeface="+mj-lt"/>
              <a:buAutoNum type="arabicPeriod"/>
            </a:pPr>
            <a:r>
              <a:rPr lang="en-GB" dirty="0" smtClean="0">
                <a:latin typeface="Arial" panose="020B0604020202020204" pitchFamily="34" charset="0"/>
                <a:cs typeface="Arial" panose="020B0604020202020204" pitchFamily="34" charset="0"/>
              </a:rPr>
              <a:t>Infancy can be linked to  physiological needs.</a:t>
            </a:r>
          </a:p>
          <a:p>
            <a:pPr marL="514350" indent="-514350">
              <a:buFont typeface="+mj-lt"/>
              <a:buAutoNum type="arabicPeriod"/>
            </a:pPr>
            <a:r>
              <a:rPr lang="en-GB" dirty="0" smtClean="0">
                <a:latin typeface="Arial" panose="020B0604020202020204" pitchFamily="34" charset="0"/>
                <a:cs typeface="Arial" panose="020B0604020202020204" pitchFamily="34" charset="0"/>
              </a:rPr>
              <a:t> Childhood  can be linked to safety needs and belongingness.</a:t>
            </a:r>
          </a:p>
          <a:p>
            <a:pPr marL="514350" indent="-514350">
              <a:buFont typeface="+mj-lt"/>
              <a:buAutoNum type="arabicPeriod"/>
            </a:pPr>
            <a:r>
              <a:rPr lang="en-GB" dirty="0" smtClean="0">
                <a:latin typeface="Arial" panose="020B0604020202020204" pitchFamily="34" charset="0"/>
                <a:cs typeface="Arial" panose="020B0604020202020204" pitchFamily="34" charset="0"/>
              </a:rPr>
              <a:t>Adolescence can be linked to self esteem needs.</a:t>
            </a:r>
          </a:p>
          <a:p>
            <a:pPr marL="514350" indent="-514350">
              <a:buFont typeface="+mj-lt"/>
              <a:buAutoNum type="arabicPeriod"/>
            </a:pPr>
            <a:r>
              <a:rPr lang="en-GB" dirty="0" smtClean="0">
                <a:latin typeface="Arial" panose="020B0604020202020204" pitchFamily="34" charset="0"/>
                <a:cs typeface="Arial" panose="020B0604020202020204" pitchFamily="34" charset="0"/>
              </a:rPr>
              <a:t>Adulthood can be linked to self actualization. </a:t>
            </a:r>
          </a:p>
          <a:p>
            <a:r>
              <a:rPr lang="en-GB" dirty="0" smtClean="0">
                <a:latin typeface="Arial" panose="020B0604020202020204" pitchFamily="34" charset="0"/>
                <a:cs typeface="Arial" panose="020B0604020202020204" pitchFamily="34" charset="0"/>
              </a:rPr>
              <a:t>When each needs is fulfilled then the individual would progress up to the next level of need with fulfilment.</a:t>
            </a:r>
          </a:p>
          <a:p>
            <a:endParaRPr lang="en-GB" dirty="0"/>
          </a:p>
        </p:txBody>
      </p:sp>
    </p:spTree>
    <p:extLst>
      <p:ext uri="{BB962C8B-B14F-4D97-AF65-F5344CB8AC3E}">
        <p14:creationId xmlns:p14="http://schemas.microsoft.com/office/powerpoint/2010/main" val="53224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36CC3A-CB20-4373-A51B-17C6D94837D1}"/>
              </a:ext>
            </a:extLst>
          </p:cNvPr>
          <p:cNvSpPr>
            <a:spLocks noGrp="1"/>
          </p:cNvSpPr>
          <p:nvPr>
            <p:ph type="title"/>
          </p:nvPr>
        </p:nvSpPr>
        <p:spPr>
          <a:xfrm>
            <a:off x="851079" y="223459"/>
            <a:ext cx="10515600" cy="781094"/>
          </a:xfrm>
        </p:spPr>
        <p:txBody>
          <a:bodyPr/>
          <a:lstStyle/>
          <a:p>
            <a:pPr algn="ctr"/>
            <a:r>
              <a:rPr lang="en-GB" dirty="0" smtClean="0"/>
              <a:t>Eric Erickson Perspective</a:t>
            </a:r>
            <a:endParaRPr lang="en-GB" dirty="0"/>
          </a:p>
        </p:txBody>
      </p:sp>
      <p:sp>
        <p:nvSpPr>
          <p:cNvPr id="3" name="Content Placeholder 2">
            <a:extLst>
              <a:ext uri="{FF2B5EF4-FFF2-40B4-BE49-F238E27FC236}">
                <a16:creationId xmlns:a16="http://schemas.microsoft.com/office/drawing/2014/main" xmlns="" id="{D5228C9B-36E5-4B15-A903-9F8255E15274}"/>
              </a:ext>
            </a:extLst>
          </p:cNvPr>
          <p:cNvSpPr>
            <a:spLocks noGrp="1"/>
          </p:cNvSpPr>
          <p:nvPr>
            <p:ph idx="1"/>
          </p:nvPr>
        </p:nvSpPr>
        <p:spPr>
          <a:xfrm>
            <a:off x="902595" y="965915"/>
            <a:ext cx="10515600" cy="5679583"/>
          </a:xfrm>
        </p:spPr>
        <p:txBody>
          <a:bodyPr>
            <a:noAutofit/>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In the beginning the way in which our relationships are formed can be continued through life's journey having the same concept or a differing one if needed</a:t>
            </a:r>
            <a:r>
              <a:rPr lang="en-GB" sz="2400" dirty="0" smtClean="0">
                <a:latin typeface="Arial" panose="020B0604020202020204" pitchFamily="34" charset="0"/>
                <a:cs typeface="Arial" panose="020B0604020202020204" pitchFamily="34" charset="0"/>
              </a:rPr>
              <a:t>.</a:t>
            </a:r>
          </a:p>
          <a:p>
            <a:pPr>
              <a:buFont typeface="Wingdings" panose="05000000000000000000" pitchFamily="2" charset="2"/>
              <a:buChar char="Ø"/>
            </a:pPr>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first stage is very </a:t>
            </a:r>
            <a:r>
              <a:rPr lang="en-GB" sz="2400" dirty="0" smtClean="0">
                <a:latin typeface="Arial" panose="020B0604020202020204" pitchFamily="34" charset="0"/>
                <a:cs typeface="Arial" panose="020B0604020202020204" pitchFamily="34" charset="0"/>
              </a:rPr>
              <a:t>important, </a:t>
            </a:r>
            <a:r>
              <a:rPr lang="en-GB" sz="2400" dirty="0">
                <a:latin typeface="Arial" panose="020B0604020202020204" pitchFamily="34" charset="0"/>
                <a:cs typeface="Arial" panose="020B0604020202020204" pitchFamily="34" charset="0"/>
              </a:rPr>
              <a:t>as the child can leave the first stage generally trusting or mistrusting the world. </a:t>
            </a:r>
          </a:p>
          <a:p>
            <a:pPr>
              <a:buFont typeface="Wingdings" panose="05000000000000000000" pitchFamily="2" charset="2"/>
              <a:buChar char="Ø"/>
            </a:pPr>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choices we make have a great impact on </a:t>
            </a:r>
            <a:r>
              <a:rPr lang="en-GB" sz="2400" dirty="0" smtClean="0">
                <a:latin typeface="Arial" panose="020B0604020202020204" pitchFamily="34" charset="0"/>
                <a:cs typeface="Arial" panose="020B0604020202020204" pitchFamily="34" charset="0"/>
              </a:rPr>
              <a:t>development  to </a:t>
            </a:r>
            <a:r>
              <a:rPr lang="en-GB" sz="2400" dirty="0">
                <a:latin typeface="Arial" panose="020B0604020202020204" pitchFamily="34" charset="0"/>
                <a:cs typeface="Arial" panose="020B0604020202020204" pitchFamily="34" charset="0"/>
              </a:rPr>
              <a:t>enable positive or negative outcomes </a:t>
            </a:r>
            <a:r>
              <a:rPr lang="en-GB" sz="2400" dirty="0" smtClean="0">
                <a:latin typeface="Arial" panose="020B0604020202020204" pitchFamily="34" charset="0"/>
                <a:cs typeface="Arial" panose="020B0604020202020204" pitchFamily="34" charset="0"/>
              </a:rPr>
              <a:t>from childhood, </a:t>
            </a:r>
            <a:r>
              <a:rPr lang="en-GB" sz="2400" dirty="0">
                <a:latin typeface="Arial" panose="020B0604020202020204" pitchFamily="34" charset="0"/>
                <a:cs typeface="Arial" panose="020B0604020202020204" pitchFamily="34" charset="0"/>
              </a:rPr>
              <a:t>adulthood and old age</a:t>
            </a:r>
            <a:r>
              <a:rPr lang="en-GB" sz="2400" dirty="0" smtClean="0">
                <a:latin typeface="Arial" panose="020B0604020202020204" pitchFamily="34" charset="0"/>
                <a:cs typeface="Arial" panose="020B0604020202020204" pitchFamily="34" charset="0"/>
              </a:rPr>
              <a:t>.</a:t>
            </a:r>
          </a:p>
          <a:p>
            <a:pPr>
              <a:buFont typeface="Wingdings" panose="05000000000000000000" pitchFamily="2" charset="2"/>
              <a:buChar char="Ø"/>
            </a:pPr>
            <a:r>
              <a:rPr lang="en-GB" sz="2400" dirty="0" smtClean="0">
                <a:latin typeface="Arial" panose="020B0604020202020204" pitchFamily="34" charset="0"/>
                <a:cs typeface="Arial" panose="020B0604020202020204" pitchFamily="34" charset="0"/>
              </a:rPr>
              <a:t>Some people reach old age and become dependant  on others therefore this can be similar to the first two infant stages ranging from 0-2.</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He put emphasis on the effect society and beliefs has on individuals personal development throughout their life. Beliefs such as valuing family, marriage and earning a honest living.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He </a:t>
            </a:r>
            <a:r>
              <a:rPr lang="en-GB" sz="2400" dirty="0" smtClean="0">
                <a:latin typeface="Arial" panose="020B0604020202020204" pitchFamily="34" charset="0"/>
                <a:cs typeface="Arial" panose="020B0604020202020204" pitchFamily="34" charset="0"/>
              </a:rPr>
              <a:t>stated that</a:t>
            </a:r>
            <a:r>
              <a:rPr lang="en-GB" sz="2400" dirty="0" smtClean="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personality and social progression traits enhanced </a:t>
            </a:r>
            <a:r>
              <a:rPr lang="en-GB" sz="2400" dirty="0" smtClean="0">
                <a:latin typeface="Arial" panose="020B0604020202020204" pitchFamily="34" charset="0"/>
                <a:cs typeface="Arial" panose="020B0604020202020204" pitchFamily="34" charset="0"/>
              </a:rPr>
              <a:t>individuals, being </a:t>
            </a:r>
            <a:r>
              <a:rPr lang="en-GB" sz="2400" dirty="0">
                <a:latin typeface="Arial" panose="020B0604020202020204" pitchFamily="34" charset="0"/>
                <a:cs typeface="Arial" panose="020B0604020202020204" pitchFamily="34" charset="0"/>
              </a:rPr>
              <a:t>satisfied with the inner self and </a:t>
            </a:r>
            <a:r>
              <a:rPr lang="en-GB" sz="2400" dirty="0" smtClean="0">
                <a:latin typeface="Arial" panose="020B0604020202020204" pitchFamily="34" charset="0"/>
                <a:cs typeface="Arial" panose="020B0604020202020204" pitchFamily="34" charset="0"/>
              </a:rPr>
              <a:t>reaching their full potential, would be achieving integrity. </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48747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08338" y="218940"/>
            <a:ext cx="10728101" cy="65424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8210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Integrity verses Despair </a:t>
            </a:r>
            <a:br>
              <a:rPr lang="en-GB" dirty="0"/>
            </a:br>
            <a:r>
              <a:rPr lang="en-GB" dirty="0"/>
              <a:t>Psychosocial </a:t>
            </a:r>
            <a:r>
              <a:rPr lang="en-GB" dirty="0" smtClean="0"/>
              <a:t>Development In maturity</a:t>
            </a:r>
            <a:endParaRPr lang="en-GB" dirty="0"/>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 t="12665" r="49684" b="-21059"/>
          <a:stretch/>
        </p:blipFill>
        <p:spPr bwMode="auto">
          <a:xfrm>
            <a:off x="2918201" y="1896035"/>
            <a:ext cx="5497006" cy="55543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7356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64C975-7B07-449D-ADD8-09D6A4E86FF8}"/>
              </a:ext>
            </a:extLst>
          </p:cNvPr>
          <p:cNvSpPr>
            <a:spLocks noGrp="1"/>
          </p:cNvSpPr>
          <p:nvPr>
            <p:ph type="title"/>
          </p:nvPr>
        </p:nvSpPr>
        <p:spPr/>
        <p:txBody>
          <a:bodyPr>
            <a:normAutofit fontScale="90000"/>
          </a:bodyPr>
          <a:lstStyle/>
          <a:p>
            <a:pPr algn="ctr"/>
            <a:r>
              <a:rPr lang="en-GB" dirty="0" smtClean="0"/>
              <a:t/>
            </a:r>
            <a:br>
              <a:rPr lang="en-GB" dirty="0" smtClean="0"/>
            </a:br>
            <a:r>
              <a:rPr lang="en-GB" sz="4900" dirty="0" smtClean="0"/>
              <a:t>Integrity</a:t>
            </a:r>
            <a:r>
              <a:rPr lang="en-GB" dirty="0">
                <a:solidFill>
                  <a:srgbClr val="FF0000"/>
                </a:solidFill>
              </a:rPr>
              <a:t/>
            </a:r>
            <a:br>
              <a:rPr lang="en-GB" dirty="0">
                <a:solidFill>
                  <a:srgbClr val="FF0000"/>
                </a:solidFill>
              </a:rPr>
            </a:br>
            <a:endParaRPr lang="en-GB" dirty="0"/>
          </a:p>
        </p:txBody>
      </p:sp>
      <p:sp>
        <p:nvSpPr>
          <p:cNvPr id="3" name="Content Placeholder 2">
            <a:extLst>
              <a:ext uri="{FF2B5EF4-FFF2-40B4-BE49-F238E27FC236}">
                <a16:creationId xmlns:a16="http://schemas.microsoft.com/office/drawing/2014/main" xmlns="" id="{2D03EF22-34E4-47BF-BB0E-4CADF620E8E2}"/>
              </a:ext>
            </a:extLst>
          </p:cNvPr>
          <p:cNvSpPr>
            <a:spLocks noGrp="1"/>
          </p:cNvSpPr>
          <p:nvPr>
            <p:ph idx="1"/>
          </p:nvPr>
        </p:nvSpPr>
        <p:spPr>
          <a:xfrm>
            <a:off x="850006" y="1738648"/>
            <a:ext cx="10542431" cy="4803819"/>
          </a:xfrm>
        </p:spPr>
        <p:txBody>
          <a:bodyPr>
            <a:normAutofit fontScale="25000" lnSpcReduction="20000"/>
          </a:bodyPr>
          <a:lstStyle/>
          <a:p>
            <a:pPr>
              <a:lnSpc>
                <a:spcPct val="120000"/>
              </a:lnSpc>
              <a:buFont typeface="Wingdings" panose="05000000000000000000" pitchFamily="2" charset="2"/>
              <a:buChar char="Ø"/>
            </a:pPr>
            <a:r>
              <a:rPr lang="en-GB" sz="11200" dirty="0">
                <a:latin typeface="Arial" panose="020B0604020202020204" pitchFamily="34" charset="0"/>
                <a:cs typeface="Arial" panose="020B0604020202020204" pitchFamily="34" charset="0"/>
              </a:rPr>
              <a:t>As people get older they begin to evaluate their </a:t>
            </a:r>
            <a:r>
              <a:rPr lang="en-GB" sz="11200" dirty="0" smtClean="0">
                <a:latin typeface="Arial" panose="020B0604020202020204" pitchFamily="34" charset="0"/>
                <a:cs typeface="Arial" panose="020B0604020202020204" pitchFamily="34" charset="0"/>
              </a:rPr>
              <a:t>lives and access their inners self honestly.   </a:t>
            </a:r>
            <a:endParaRPr lang="en-GB" sz="112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Ø"/>
            </a:pPr>
            <a:r>
              <a:rPr lang="en-GB" sz="11200" dirty="0">
                <a:latin typeface="Arial" panose="020B0604020202020204" pitchFamily="34" charset="0"/>
                <a:cs typeface="Arial" panose="020B0604020202020204" pitchFamily="34" charset="0"/>
              </a:rPr>
              <a:t> </a:t>
            </a:r>
            <a:r>
              <a:rPr lang="en-GB" sz="11200" dirty="0" smtClean="0">
                <a:latin typeface="Arial" panose="020B0604020202020204" pitchFamily="34" charset="0"/>
                <a:cs typeface="Arial" panose="020B0604020202020204" pitchFamily="34" charset="0"/>
              </a:rPr>
              <a:t>With integrity they can </a:t>
            </a:r>
            <a:r>
              <a:rPr lang="en-GB" sz="11200" dirty="0" smtClean="0">
                <a:latin typeface="Arial" panose="020B0604020202020204" pitchFamily="34" charset="0"/>
                <a:cs typeface="Arial" panose="020B0604020202020204" pitchFamily="34" charset="0"/>
              </a:rPr>
              <a:t>feel </a:t>
            </a:r>
            <a:r>
              <a:rPr lang="en-GB" sz="11200" dirty="0" smtClean="0">
                <a:latin typeface="Arial" panose="020B0604020202020204" pitchFamily="34" charset="0"/>
                <a:cs typeface="Arial" panose="020B0604020202020204" pitchFamily="34" charset="0"/>
              </a:rPr>
              <a:t>happy if they </a:t>
            </a:r>
            <a:r>
              <a:rPr lang="en-GB" sz="11200" dirty="0">
                <a:latin typeface="Arial" panose="020B0604020202020204" pitchFamily="34" charset="0"/>
                <a:cs typeface="Arial" panose="020B0604020202020204" pitchFamily="34" charset="0"/>
              </a:rPr>
              <a:t>have lived their best </a:t>
            </a:r>
            <a:r>
              <a:rPr lang="en-GB" sz="11200" dirty="0" smtClean="0">
                <a:latin typeface="Arial" panose="020B0604020202020204" pitchFamily="34" charset="0"/>
                <a:cs typeface="Arial" panose="020B0604020202020204" pitchFamily="34" charset="0"/>
              </a:rPr>
              <a:t>life </a:t>
            </a:r>
            <a:r>
              <a:rPr lang="en-GB" sz="11200" dirty="0">
                <a:latin typeface="Arial" panose="020B0604020202020204" pitchFamily="34" charset="0"/>
                <a:cs typeface="Arial" panose="020B0604020202020204" pitchFamily="34" charset="0"/>
              </a:rPr>
              <a:t>doing and achieving </a:t>
            </a:r>
            <a:r>
              <a:rPr lang="en-GB" sz="11200" dirty="0" smtClean="0">
                <a:latin typeface="Arial" panose="020B0604020202020204" pitchFamily="34" charset="0"/>
                <a:cs typeface="Arial" panose="020B0604020202020204" pitchFamily="34" charset="0"/>
              </a:rPr>
              <a:t>their </a:t>
            </a:r>
            <a:r>
              <a:rPr lang="en-GB" sz="11200" dirty="0">
                <a:latin typeface="Arial" panose="020B0604020202020204" pitchFamily="34" charset="0"/>
                <a:cs typeface="Arial" panose="020B0604020202020204" pitchFamily="34" charset="0"/>
              </a:rPr>
              <a:t>t</a:t>
            </a:r>
            <a:r>
              <a:rPr lang="en-GB" sz="11200" dirty="0" smtClean="0">
                <a:latin typeface="Arial" panose="020B0604020202020204" pitchFamily="34" charset="0"/>
                <a:cs typeface="Arial" panose="020B0604020202020204" pitchFamily="34" charset="0"/>
              </a:rPr>
              <a:t>rue desire with their family and career.</a:t>
            </a:r>
            <a:endParaRPr lang="en-GB" sz="112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Ø"/>
            </a:pPr>
            <a:r>
              <a:rPr lang="en-GB" sz="11200" dirty="0" smtClean="0">
                <a:latin typeface="Arial" panose="020B0604020202020204" pitchFamily="34" charset="0"/>
                <a:cs typeface="Arial" panose="020B0604020202020204" pitchFamily="34" charset="0"/>
              </a:rPr>
              <a:t>A feeling of </a:t>
            </a:r>
            <a:r>
              <a:rPr lang="en-GB" sz="11200" dirty="0">
                <a:latin typeface="Arial" panose="020B0604020202020204" pitchFamily="34" charset="0"/>
                <a:cs typeface="Arial" panose="020B0604020202020204" pitchFamily="34" charset="0"/>
              </a:rPr>
              <a:t>contentment knowing they have fulfilled their </a:t>
            </a:r>
            <a:r>
              <a:rPr lang="en-GB" sz="11200" dirty="0" smtClean="0">
                <a:latin typeface="Arial" panose="020B0604020202020204" pitchFamily="34" charset="0"/>
                <a:cs typeface="Arial" panose="020B0604020202020204" pitchFamily="34" charset="0"/>
              </a:rPr>
              <a:t>goals</a:t>
            </a:r>
            <a:r>
              <a:rPr lang="en-GB" sz="11200" dirty="0">
                <a:latin typeface="Arial" panose="020B0604020202020204" pitchFamily="34" charset="0"/>
                <a:cs typeface="Arial" panose="020B0604020202020204" pitchFamily="34" charset="0"/>
              </a:rPr>
              <a:t> </a:t>
            </a:r>
            <a:r>
              <a:rPr lang="en-GB" sz="11200" dirty="0" smtClean="0">
                <a:latin typeface="Arial" panose="020B0604020202020204" pitchFamily="34" charset="0"/>
                <a:cs typeface="Arial" panose="020B0604020202020204" pitchFamily="34" charset="0"/>
              </a:rPr>
              <a:t>and having a </a:t>
            </a:r>
            <a:r>
              <a:rPr lang="en-GB" sz="11200" dirty="0">
                <a:latin typeface="Arial" panose="020B0604020202020204" pitchFamily="34" charset="0"/>
                <a:cs typeface="Arial" panose="020B0604020202020204" pitchFamily="34" charset="0"/>
              </a:rPr>
              <a:t>sense of pride and </a:t>
            </a:r>
            <a:r>
              <a:rPr lang="en-GB" sz="11200" dirty="0" smtClean="0">
                <a:latin typeface="Arial" panose="020B0604020202020204" pitchFamily="34" charset="0"/>
                <a:cs typeface="Arial" panose="020B0604020202020204" pitchFamily="34" charset="0"/>
              </a:rPr>
              <a:t>accomplishment of the </a:t>
            </a:r>
            <a:r>
              <a:rPr lang="en-GB" sz="11200" dirty="0">
                <a:latin typeface="Arial" panose="020B0604020202020204" pitchFamily="34" charset="0"/>
                <a:cs typeface="Arial" panose="020B0604020202020204" pitchFamily="34" charset="0"/>
              </a:rPr>
              <a:t>mission that </a:t>
            </a:r>
            <a:r>
              <a:rPr lang="en-GB" sz="11200" dirty="0" smtClean="0">
                <a:latin typeface="Arial" panose="020B0604020202020204" pitchFamily="34" charset="0"/>
                <a:cs typeface="Arial" panose="020B0604020202020204" pitchFamily="34" charset="0"/>
              </a:rPr>
              <a:t>have completed with the goals at home and at work.</a:t>
            </a:r>
            <a:endParaRPr lang="en-GB" sz="112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Ø"/>
            </a:pPr>
            <a:r>
              <a:rPr lang="en-GB" sz="11200" dirty="0" smtClean="0">
                <a:latin typeface="Arial" panose="020B0604020202020204" pitchFamily="34" charset="0"/>
                <a:cs typeface="Arial" panose="020B0604020202020204" pitchFamily="34" charset="0"/>
              </a:rPr>
              <a:t>Therefore they are able </a:t>
            </a:r>
            <a:r>
              <a:rPr lang="en-GB" sz="11200" dirty="0">
                <a:latin typeface="Arial" panose="020B0604020202020204" pitchFamily="34" charset="0"/>
                <a:cs typeface="Arial" panose="020B0604020202020204" pitchFamily="34" charset="0"/>
              </a:rPr>
              <a:t>to reflect </a:t>
            </a:r>
            <a:r>
              <a:rPr lang="en-GB" sz="11200" dirty="0" smtClean="0">
                <a:latin typeface="Arial" panose="020B0604020202020204" pitchFamily="34" charset="0"/>
                <a:cs typeface="Arial" panose="020B0604020202020204" pitchFamily="34" charset="0"/>
              </a:rPr>
              <a:t>throughout their life </a:t>
            </a:r>
            <a:r>
              <a:rPr lang="en-GB" sz="11200" dirty="0">
                <a:latin typeface="Arial" panose="020B0604020202020204" pitchFamily="34" charset="0"/>
                <a:cs typeface="Arial" panose="020B0604020202020204" pitchFamily="34" charset="0"/>
              </a:rPr>
              <a:t>and face </a:t>
            </a:r>
            <a:r>
              <a:rPr lang="en-GB" sz="11200" dirty="0" smtClean="0">
                <a:latin typeface="Arial" panose="020B0604020202020204" pitchFamily="34" charset="0"/>
                <a:cs typeface="Arial" panose="020B0604020202020204" pitchFamily="34" charset="0"/>
              </a:rPr>
              <a:t>with understanding and peace of mind.</a:t>
            </a:r>
            <a:endParaRPr lang="en-GB" sz="112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endParaRPr lang="en-GB" sz="11200" dirty="0">
              <a:latin typeface="Arial" panose="020B0604020202020204" pitchFamily="34" charset="0"/>
              <a:cs typeface="Arial" panose="020B0604020202020204" pitchFamily="34" charset="0"/>
            </a:endParaRPr>
          </a:p>
          <a:p>
            <a:endParaRPr lang="en-GB" sz="11200"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614802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Despair</a:t>
            </a:r>
            <a:endParaRPr lang="en-GB" dirty="0"/>
          </a:p>
        </p:txBody>
      </p:sp>
      <p:sp>
        <p:nvSpPr>
          <p:cNvPr id="3" name="Content Placeholder 2"/>
          <p:cNvSpPr>
            <a:spLocks noGrp="1"/>
          </p:cNvSpPr>
          <p:nvPr>
            <p:ph idx="1"/>
          </p:nvPr>
        </p:nvSpPr>
        <p:spPr/>
        <p:txBody>
          <a:bodyPr>
            <a:normAutofit/>
          </a:bodyPr>
          <a:lstStyle/>
          <a:p>
            <a:pPr>
              <a:lnSpc>
                <a:spcPct val="100000"/>
              </a:lnSpc>
              <a:buFont typeface="Wingdings" panose="05000000000000000000" pitchFamily="2" charset="2"/>
              <a:buChar char="Ø"/>
            </a:pPr>
            <a:r>
              <a:rPr lang="en-GB" sz="2500" dirty="0" smtClean="0">
                <a:latin typeface="Arial" panose="020B0604020202020204" pitchFamily="34" charset="0"/>
                <a:cs typeface="Arial" panose="020B0604020202020204" pitchFamily="34" charset="0"/>
              </a:rPr>
              <a:t>During their </a:t>
            </a:r>
            <a:r>
              <a:rPr lang="en-GB" sz="2500" dirty="0" smtClean="0">
                <a:latin typeface="Arial" panose="020B0604020202020204" pitchFamily="34" charset="0"/>
                <a:cs typeface="Arial" panose="020B0604020202020204" pitchFamily="34" charset="0"/>
              </a:rPr>
              <a:t>inner </a:t>
            </a:r>
            <a:r>
              <a:rPr lang="en-GB" sz="2500" dirty="0">
                <a:latin typeface="Arial" panose="020B0604020202020204" pitchFamily="34" charset="0"/>
                <a:cs typeface="Arial" panose="020B0604020202020204" pitchFamily="34" charset="0"/>
              </a:rPr>
              <a:t>self </a:t>
            </a:r>
            <a:r>
              <a:rPr lang="en-GB" sz="2500" dirty="0" smtClean="0">
                <a:latin typeface="Arial" panose="020B0604020202020204" pitchFamily="34" charset="0"/>
                <a:cs typeface="Arial" panose="020B0604020202020204" pitchFamily="34" charset="0"/>
              </a:rPr>
              <a:t>assessment, </a:t>
            </a:r>
            <a:r>
              <a:rPr lang="en-GB" sz="2500" dirty="0" smtClean="0">
                <a:latin typeface="Arial" panose="020B0604020202020204" pitchFamily="34" charset="0"/>
                <a:cs typeface="Arial" panose="020B0604020202020204" pitchFamily="34" charset="0"/>
              </a:rPr>
              <a:t>unfortunately some people</a:t>
            </a:r>
            <a:r>
              <a:rPr lang="en-GB" sz="2500" dirty="0" smtClean="0">
                <a:latin typeface="Arial" panose="020B0604020202020204" pitchFamily="34" charset="0"/>
                <a:cs typeface="Arial" panose="020B0604020202020204" pitchFamily="34" charset="0"/>
              </a:rPr>
              <a:t> </a:t>
            </a:r>
            <a:r>
              <a:rPr lang="en-GB" sz="2500" dirty="0" smtClean="0">
                <a:latin typeface="Arial" panose="020B0604020202020204" pitchFamily="34" charset="0"/>
                <a:cs typeface="Arial" panose="020B0604020202020204" pitchFamily="34" charset="0"/>
              </a:rPr>
              <a:t>are not happy with their conclusion.</a:t>
            </a:r>
            <a:endParaRPr lang="en-GB" sz="2500" dirty="0">
              <a:latin typeface="Arial" panose="020B0604020202020204" pitchFamily="34" charset="0"/>
              <a:cs typeface="Arial" panose="020B0604020202020204" pitchFamily="34" charset="0"/>
            </a:endParaRPr>
          </a:p>
          <a:p>
            <a:pPr>
              <a:lnSpc>
                <a:spcPct val="100000"/>
              </a:lnSpc>
              <a:buFont typeface="Wingdings" panose="05000000000000000000" pitchFamily="2" charset="2"/>
              <a:buChar char="Ø"/>
            </a:pPr>
            <a:r>
              <a:rPr lang="en-GB" sz="2500" dirty="0" smtClean="0">
                <a:latin typeface="Arial" panose="020B0604020202020204" pitchFamily="34" charset="0"/>
                <a:cs typeface="Arial" panose="020B0604020202020204" pitchFamily="34" charset="0"/>
              </a:rPr>
              <a:t>Feelings </a:t>
            </a:r>
            <a:r>
              <a:rPr lang="en-GB" sz="2500" dirty="0">
                <a:latin typeface="Arial" panose="020B0604020202020204" pitchFamily="34" charset="0"/>
                <a:cs typeface="Arial" panose="020B0604020202020204" pitchFamily="34" charset="0"/>
              </a:rPr>
              <a:t>of regrets, hopelessness, that their life  had no contribution to society or </a:t>
            </a:r>
            <a:r>
              <a:rPr lang="en-GB" sz="2500" dirty="0" smtClean="0">
                <a:latin typeface="Arial" panose="020B0604020202020204" pitchFamily="34" charset="0"/>
                <a:cs typeface="Arial" panose="020B0604020202020204" pitchFamily="34" charset="0"/>
              </a:rPr>
              <a:t>significant meaning</a:t>
            </a:r>
            <a:r>
              <a:rPr lang="en-GB" sz="2500" dirty="0">
                <a:latin typeface="Arial" panose="020B0604020202020204" pitchFamily="34" charset="0"/>
                <a:cs typeface="Arial" panose="020B0604020202020204" pitchFamily="34" charset="0"/>
              </a:rPr>
              <a:t>.</a:t>
            </a:r>
          </a:p>
          <a:p>
            <a:pPr>
              <a:lnSpc>
                <a:spcPct val="100000"/>
              </a:lnSpc>
              <a:buFont typeface="Wingdings" panose="05000000000000000000" pitchFamily="2" charset="2"/>
              <a:buChar char="Ø"/>
            </a:pPr>
            <a:r>
              <a:rPr lang="en-GB" sz="2500" dirty="0">
                <a:latin typeface="Arial" panose="020B0604020202020204" pitchFamily="34" charset="0"/>
                <a:cs typeface="Arial" panose="020B0604020202020204" pitchFamily="34" charset="0"/>
              </a:rPr>
              <a:t>No sense of gratitude reminiscing on things they could have done differently for their existence in this life time</a:t>
            </a:r>
            <a:r>
              <a:rPr lang="en-GB" sz="2500" dirty="0" smtClean="0">
                <a:latin typeface="Arial" panose="020B0604020202020204" pitchFamily="34" charset="0"/>
                <a:cs typeface="Arial" panose="020B0604020202020204" pitchFamily="34" charset="0"/>
              </a:rPr>
              <a:t>.</a:t>
            </a:r>
          </a:p>
          <a:p>
            <a:pPr>
              <a:lnSpc>
                <a:spcPct val="100000"/>
              </a:lnSpc>
              <a:buFont typeface="Wingdings" panose="05000000000000000000" pitchFamily="2" charset="2"/>
              <a:buChar char="Ø"/>
            </a:pPr>
            <a:r>
              <a:rPr lang="en-GB" sz="2500" dirty="0" smtClean="0">
                <a:latin typeface="Arial" panose="020B0604020202020204" pitchFamily="34" charset="0"/>
                <a:cs typeface="Arial" panose="020B0604020202020204" pitchFamily="34" charset="0"/>
              </a:rPr>
              <a:t>Despair in spending less time with family and more time at work which impacts on their relationships such as their spouse and off springs. This  could mean no one caring for them in their later life.</a:t>
            </a:r>
          </a:p>
          <a:p>
            <a:pPr marL="0" indent="0">
              <a:lnSpc>
                <a:spcPct val="100000"/>
              </a:lnSpc>
              <a:buNone/>
            </a:pPr>
            <a:endParaRPr lang="en-GB" sz="2500" dirty="0">
              <a:latin typeface="Arial" panose="020B0604020202020204" pitchFamily="34" charset="0"/>
              <a:cs typeface="Arial" panose="020B0604020202020204" pitchFamily="34" charset="0"/>
            </a:endParaRPr>
          </a:p>
          <a:p>
            <a:endParaRPr lang="en-GB" sz="2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3378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22762"/>
          </a:xfrm>
        </p:spPr>
        <p:txBody>
          <a:bodyPr/>
          <a:lstStyle/>
          <a:p>
            <a:pPr algn="ctr"/>
            <a:r>
              <a:rPr lang="en-GB" dirty="0" smtClean="0"/>
              <a:t>Conclusion</a:t>
            </a:r>
            <a:endParaRPr lang="en-GB" dirty="0"/>
          </a:p>
        </p:txBody>
      </p:sp>
      <p:sp>
        <p:nvSpPr>
          <p:cNvPr id="3" name="Content Placeholder 2"/>
          <p:cNvSpPr>
            <a:spLocks noGrp="1"/>
          </p:cNvSpPr>
          <p:nvPr>
            <p:ph idx="1"/>
          </p:nvPr>
        </p:nvSpPr>
        <p:spPr>
          <a:xfrm>
            <a:off x="838200" y="1326524"/>
            <a:ext cx="10515600" cy="4850439"/>
          </a:xfrm>
        </p:spPr>
        <p:txBody>
          <a:bodyPr>
            <a:normAutofit fontScale="92500" lnSpcReduction="10000"/>
          </a:bodyPr>
          <a:lstStyle/>
          <a:p>
            <a:pPr>
              <a:buFont typeface="Wingdings" panose="05000000000000000000" pitchFamily="2" charset="2"/>
              <a:buChar char="Ø"/>
            </a:pPr>
            <a:r>
              <a:rPr lang="en-GB" dirty="0" smtClean="0"/>
              <a:t>Eric Erickson Psychosocial stages dived into eight stages and the last  three is the adult stage This is important for the accomplishment of the self and overall conclusion could be identified as integrity or despair. </a:t>
            </a:r>
          </a:p>
          <a:p>
            <a:pPr>
              <a:buFont typeface="Wingdings" panose="05000000000000000000" pitchFamily="2" charset="2"/>
              <a:buChar char="Ø"/>
            </a:pPr>
            <a:r>
              <a:rPr lang="en-GB" dirty="0" smtClean="0"/>
              <a:t>However when people reflect and access their </a:t>
            </a:r>
            <a:r>
              <a:rPr lang="en-GB" dirty="0" smtClean="0"/>
              <a:t>lives, there </a:t>
            </a:r>
            <a:r>
              <a:rPr lang="en-GB" dirty="0" smtClean="0"/>
              <a:t>can be sections that they are proud of with integrity and disappointed  with despair.</a:t>
            </a:r>
          </a:p>
          <a:p>
            <a:pPr>
              <a:buFont typeface="Wingdings" panose="05000000000000000000" pitchFamily="2" charset="2"/>
              <a:buChar char="Ø"/>
            </a:pPr>
            <a:r>
              <a:rPr lang="en-GB" dirty="0" smtClean="0"/>
              <a:t>Therefore  this is not a black and white assessment there is areas of grey depending if they are reminiscing  on their relationships with their nuclear family/wider family, career/promotions and friends/colleagues. </a:t>
            </a:r>
          </a:p>
          <a:p>
            <a:pPr>
              <a:buFont typeface="Wingdings" panose="05000000000000000000" pitchFamily="2" charset="2"/>
              <a:buChar char="Ø"/>
            </a:pPr>
            <a:r>
              <a:rPr lang="en-GB" dirty="0" smtClean="0"/>
              <a:t>The ultimate question would be has their lives been meaningful in their honest opinion of the self.</a:t>
            </a:r>
          </a:p>
          <a:p>
            <a:pPr>
              <a:buFont typeface="Wingdings" panose="05000000000000000000" pitchFamily="2" charset="2"/>
              <a:buChar char="Ø"/>
            </a:pPr>
            <a:r>
              <a:rPr lang="en-GB" dirty="0" smtClean="0"/>
              <a:t>If the conclusion is meaningful then self actualization would be achieved from Maslow hierarchy of needs.</a:t>
            </a:r>
            <a:endParaRPr lang="en-GB" dirty="0"/>
          </a:p>
        </p:txBody>
      </p:sp>
    </p:spTree>
    <p:extLst>
      <p:ext uri="{BB962C8B-B14F-4D97-AF65-F5344CB8AC3E}">
        <p14:creationId xmlns:p14="http://schemas.microsoft.com/office/powerpoint/2010/main" val="27581740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692</TotalTime>
  <Words>670</Words>
  <Application>Microsoft Office PowerPoint</Application>
  <PresentationFormat>Custom</PresentationFormat>
  <Paragraphs>49</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PHYSO-SOCIAL DEVELOPMENT</vt:lpstr>
      <vt:lpstr>Maslow Hierarchy of Needs</vt:lpstr>
      <vt:lpstr>Maslow Hierarchy of Needs</vt:lpstr>
      <vt:lpstr>Maslow Hierarchy of Needs</vt:lpstr>
      <vt:lpstr>Eric Erickson Perspective</vt:lpstr>
      <vt:lpstr>PowerPoint Presentation</vt:lpstr>
      <vt:lpstr>Integrity verses Despair  Psychosocial Development In maturity</vt:lpstr>
      <vt:lpstr> Integrity </vt:lpstr>
      <vt:lpstr>Despair</vt:lpstr>
      <vt:lpstr>Conclusion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OLD AGE</dc:title>
  <dc:creator>Windows User</dc:creator>
  <cp:lastModifiedBy>Senior</cp:lastModifiedBy>
  <cp:revision>97</cp:revision>
  <dcterms:created xsi:type="dcterms:W3CDTF">2019-08-06T21:52:55Z</dcterms:created>
  <dcterms:modified xsi:type="dcterms:W3CDTF">2019-08-19T10:45:15Z</dcterms:modified>
</cp:coreProperties>
</file>