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1"/>
  </p:notesMasterIdLst>
  <p:handoutMasterIdLst>
    <p:handoutMasterId r:id="rId32"/>
  </p:handoutMasterIdLst>
  <p:sldIdLst>
    <p:sldId id="291" r:id="rId2"/>
    <p:sldId id="293" r:id="rId3"/>
    <p:sldId id="295" r:id="rId4"/>
    <p:sldId id="296" r:id="rId5"/>
    <p:sldId id="327" r:id="rId6"/>
    <p:sldId id="318" r:id="rId7"/>
    <p:sldId id="319" r:id="rId8"/>
    <p:sldId id="320" r:id="rId9"/>
    <p:sldId id="321" r:id="rId10"/>
    <p:sldId id="325" r:id="rId11"/>
    <p:sldId id="322" r:id="rId12"/>
    <p:sldId id="324" r:id="rId13"/>
    <p:sldId id="326" r:id="rId14"/>
    <p:sldId id="303" r:id="rId15"/>
    <p:sldId id="331" r:id="rId16"/>
    <p:sldId id="305" r:id="rId17"/>
    <p:sldId id="330" r:id="rId18"/>
    <p:sldId id="304" r:id="rId19"/>
    <p:sldId id="307" r:id="rId20"/>
    <p:sldId id="328" r:id="rId21"/>
    <p:sldId id="309" r:id="rId22"/>
    <p:sldId id="308" r:id="rId23"/>
    <p:sldId id="310" r:id="rId24"/>
    <p:sldId id="312" r:id="rId25"/>
    <p:sldId id="313" r:id="rId26"/>
    <p:sldId id="316" r:id="rId27"/>
    <p:sldId id="317" r:id="rId28"/>
    <p:sldId id="332" r:id="rId29"/>
    <p:sldId id="329" r:id="rId30"/>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Mushfiqur Rahman" initials="MR" lastIdx="4" clrIdx="0"/>
  <p:cmAuthor id="1" name="Milena" initials="M"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horzBarState="maximized">
    <p:restoredLeft sz="16912" autoAdjust="0"/>
    <p:restoredTop sz="93891" autoAdjust="0"/>
  </p:normalViewPr>
  <p:slideViewPr>
    <p:cSldViewPr>
      <p:cViewPr varScale="1">
        <p:scale>
          <a:sx n="74" d="100"/>
          <a:sy n="74" d="100"/>
        </p:scale>
        <p:origin x="-103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76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36"/>
    </mc:Choice>
    <mc:Fallback>
      <c:style val="36"/>
    </mc:Fallback>
  </mc:AlternateContent>
  <c:chart>
    <c:title>
      <c:tx>
        <c:rich>
          <a:bodyPr/>
          <a:lstStyle/>
          <a:p>
            <a:pPr>
              <a:defRPr/>
            </a:pPr>
            <a:r>
              <a:rPr lang="en-GB" dirty="0" smtClean="0"/>
              <a:t>Products/sales  % </a:t>
            </a:r>
            <a:r>
              <a:rPr lang="en-GB" sz="1200" dirty="0" smtClean="0"/>
              <a:t>(Chart)</a:t>
            </a:r>
          </a:p>
        </c:rich>
      </c:tx>
      <c:layout>
        <c:manualLayout>
          <c:xMode val="edge"/>
          <c:yMode val="edge"/>
          <c:x val="0.34345290172061826"/>
          <c:y val="2.2699632286384077E-2"/>
        </c:manualLayout>
      </c:layout>
      <c:overlay val="0"/>
    </c:title>
    <c:autoTitleDeleted val="0"/>
    <c:view3D>
      <c:rotX val="15"/>
      <c:rotY val="20"/>
      <c:rAngAx val="1"/>
    </c:view3D>
    <c:floor>
      <c:thickness val="0"/>
    </c:floor>
    <c:sideWall>
      <c:thickness val="0"/>
    </c:sideWall>
    <c:backWall>
      <c:thickness val="0"/>
    </c:backWall>
    <c:plotArea>
      <c:layout/>
      <c:bar3DChart>
        <c:barDir val="col"/>
        <c:grouping val="clustered"/>
        <c:varyColors val="0"/>
        <c:ser>
          <c:idx val="0"/>
          <c:order val="0"/>
          <c:tx>
            <c:strRef>
              <c:f>Sheet1!$B$1</c:f>
              <c:strCache>
                <c:ptCount val="1"/>
                <c:pt idx="0">
                  <c:v>sales  %</c:v>
                </c:pt>
              </c:strCache>
            </c:strRef>
          </c:tx>
          <c:invertIfNegative val="0"/>
          <c:cat>
            <c:strRef>
              <c:f>Sheet1!$A$2:$A$8</c:f>
              <c:strCache>
                <c:ptCount val="7"/>
                <c:pt idx="0">
                  <c:v>Coffee</c:v>
                </c:pt>
                <c:pt idx="1">
                  <c:v>pastry </c:v>
                </c:pt>
                <c:pt idx="2">
                  <c:v>Sandwiches</c:v>
                </c:pt>
                <c:pt idx="3">
                  <c:v>Soft drinks </c:v>
                </c:pt>
                <c:pt idx="4">
                  <c:v>Cakes </c:v>
                </c:pt>
                <c:pt idx="5">
                  <c:v>Cigaretts</c:v>
                </c:pt>
                <c:pt idx="6">
                  <c:v>News papers &amp; magazines</c:v>
                </c:pt>
              </c:strCache>
            </c:strRef>
          </c:cat>
          <c:val>
            <c:numRef>
              <c:f>Sheet1!$B$2:$B$8</c:f>
              <c:numCache>
                <c:formatCode>0%</c:formatCode>
                <c:ptCount val="7"/>
                <c:pt idx="0">
                  <c:v>0.61</c:v>
                </c:pt>
                <c:pt idx="1">
                  <c:v>7.0000000000000007E-2</c:v>
                </c:pt>
                <c:pt idx="2">
                  <c:v>0.09</c:v>
                </c:pt>
                <c:pt idx="3">
                  <c:v>0.04</c:v>
                </c:pt>
                <c:pt idx="4">
                  <c:v>0.05</c:v>
                </c:pt>
                <c:pt idx="5">
                  <c:v>0.15</c:v>
                </c:pt>
                <c:pt idx="6">
                  <c:v>0.04</c:v>
                </c:pt>
              </c:numCache>
            </c:numRef>
          </c:val>
          <c:extLst xmlns:c16r2="http://schemas.microsoft.com/office/drawing/2015/06/chart">
            <c:ext xmlns:c16="http://schemas.microsoft.com/office/drawing/2014/chart" uri="{C3380CC4-5D6E-409C-BE32-E72D297353CC}">
              <c16:uniqueId val="{00000000-DC9E-4E33-972F-21F4C3208499}"/>
            </c:ext>
          </c:extLst>
        </c:ser>
        <c:dLbls>
          <c:showLegendKey val="0"/>
          <c:showVal val="0"/>
          <c:showCatName val="0"/>
          <c:showSerName val="0"/>
          <c:showPercent val="0"/>
          <c:showBubbleSize val="0"/>
        </c:dLbls>
        <c:gapWidth val="150"/>
        <c:shape val="cylinder"/>
        <c:axId val="105647488"/>
        <c:axId val="105723008"/>
        <c:axId val="0"/>
      </c:bar3DChart>
      <c:catAx>
        <c:axId val="105647488"/>
        <c:scaling>
          <c:orientation val="minMax"/>
        </c:scaling>
        <c:delete val="0"/>
        <c:axPos val="b"/>
        <c:numFmt formatCode="General" sourceLinked="0"/>
        <c:majorTickMark val="out"/>
        <c:minorTickMark val="none"/>
        <c:tickLblPos val="nextTo"/>
        <c:crossAx val="105723008"/>
        <c:crosses val="autoZero"/>
        <c:auto val="1"/>
        <c:lblAlgn val="ctr"/>
        <c:lblOffset val="100"/>
        <c:noMultiLvlLbl val="0"/>
      </c:catAx>
      <c:valAx>
        <c:axId val="105723008"/>
        <c:scaling>
          <c:orientation val="minMax"/>
        </c:scaling>
        <c:delete val="0"/>
        <c:axPos val="l"/>
        <c:majorGridlines/>
        <c:numFmt formatCode="0%" sourceLinked="1"/>
        <c:majorTickMark val="out"/>
        <c:minorTickMark val="none"/>
        <c:tickLblPos val="nextTo"/>
        <c:crossAx val="105647488"/>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comments/comment1.xml><?xml version="1.0" encoding="utf-8"?>
<p:cmLst xmlns:a="http://schemas.openxmlformats.org/drawingml/2006/main" xmlns:r="http://schemas.openxmlformats.org/officeDocument/2006/relationships" xmlns:p="http://schemas.openxmlformats.org/presentationml/2006/main">
  <p:cm authorId="0" dt="2017-11-09T16:50:18.458" idx="4">
    <p:pos x="2609" y="244"/>
    <p:text/>
  </p:cm>
</p:cmLst>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90FA8B-8FDD-415F-BB32-E99D4B166DC1}" type="doc">
      <dgm:prSet loTypeId="urn:microsoft.com/office/officeart/2005/8/layout/venn3" loCatId="relationship" qsTypeId="urn:microsoft.com/office/officeart/2005/8/quickstyle/3d4" qsCatId="3D" csTypeId="urn:microsoft.com/office/officeart/2005/8/colors/colorful4" csCatId="colorful" phldr="1"/>
      <dgm:spPr/>
      <dgm:t>
        <a:bodyPr/>
        <a:lstStyle/>
        <a:p>
          <a:endParaRPr lang="bg-BG"/>
        </a:p>
      </dgm:t>
    </dgm:pt>
    <dgm:pt modelId="{DE10F3E5-0BDC-4BE2-9EEE-CF9423BB6817}">
      <dgm:prSet phldrT="[Текст]" custT="1"/>
      <dgm:spPr/>
      <dgm:t>
        <a:bodyPr/>
        <a:lstStyle/>
        <a:p>
          <a:r>
            <a:rPr lang="af-ZA" sz="2000" b="1" dirty="0" smtClean="0">
              <a:latin typeface="+mj-lt"/>
            </a:rPr>
            <a:t>Coffee</a:t>
          </a:r>
          <a:r>
            <a:rPr lang="bg-BG" sz="2000" b="1" dirty="0" smtClean="0">
              <a:latin typeface="+mj-lt"/>
            </a:rPr>
            <a:t> </a:t>
          </a:r>
          <a:endParaRPr lang="en-GB" sz="2000" b="1" dirty="0" smtClean="0">
            <a:latin typeface="+mj-lt"/>
          </a:endParaRPr>
        </a:p>
        <a:p>
          <a:r>
            <a:rPr lang="af-ZA" sz="2000" b="1" dirty="0" smtClean="0">
              <a:latin typeface="+mj-lt"/>
            </a:rPr>
            <a:t> </a:t>
          </a:r>
          <a:r>
            <a:rPr lang="bg-BG" sz="2000" b="1" dirty="0" smtClean="0">
              <a:latin typeface="+mj-lt"/>
            </a:rPr>
            <a:t>£</a:t>
          </a:r>
          <a:r>
            <a:rPr lang="af-ZA" sz="2000" b="1" dirty="0" smtClean="0">
              <a:latin typeface="+mj-lt"/>
            </a:rPr>
            <a:t>120</a:t>
          </a:r>
          <a:endParaRPr lang="af-ZA" sz="2000" b="1" dirty="0">
            <a:latin typeface="+mj-lt"/>
          </a:endParaRPr>
        </a:p>
      </dgm:t>
    </dgm:pt>
    <dgm:pt modelId="{8C93450F-603A-4F11-AFB9-0ACA6721FBF1}" type="parTrans" cxnId="{22076EFB-AEAC-4989-96D9-BFF59BD0BAB7}">
      <dgm:prSet/>
      <dgm:spPr/>
      <dgm:t>
        <a:bodyPr/>
        <a:lstStyle/>
        <a:p>
          <a:endParaRPr lang="bg-BG"/>
        </a:p>
      </dgm:t>
    </dgm:pt>
    <dgm:pt modelId="{C3F0B464-A8EF-4EC5-AF7C-F349B77C4F49}" type="sibTrans" cxnId="{22076EFB-AEAC-4989-96D9-BFF59BD0BAB7}">
      <dgm:prSet/>
      <dgm:spPr/>
      <dgm:t>
        <a:bodyPr/>
        <a:lstStyle/>
        <a:p>
          <a:endParaRPr lang="bg-BG"/>
        </a:p>
      </dgm:t>
    </dgm:pt>
    <dgm:pt modelId="{F6D56C2F-5DD5-4DA2-9A48-FD11E674D29D}">
      <dgm:prSet phldrT="[Текст]" custT="1"/>
      <dgm:spPr/>
      <dgm:t>
        <a:bodyPr/>
        <a:lstStyle/>
        <a:p>
          <a:r>
            <a:rPr lang="af-ZA" sz="2000" b="1" dirty="0" smtClean="0">
              <a:latin typeface="+mj-lt"/>
            </a:rPr>
            <a:t>Other </a:t>
          </a:r>
          <a:r>
            <a:rPr lang="af-ZA" sz="2000" b="1" dirty="0">
              <a:latin typeface="+mj-lt"/>
            </a:rPr>
            <a:t>products</a:t>
          </a:r>
          <a:r>
            <a:rPr lang="bg-BG" sz="2000" b="1" dirty="0">
              <a:latin typeface="+mj-lt"/>
            </a:rPr>
            <a:t> </a:t>
          </a:r>
          <a:endParaRPr lang="en-GB" sz="2000" b="1" dirty="0" smtClean="0">
            <a:latin typeface="+mj-lt"/>
          </a:endParaRPr>
        </a:p>
        <a:p>
          <a:r>
            <a:rPr lang="bg-BG" sz="2000" b="1" dirty="0">
              <a:latin typeface="+mj-lt"/>
            </a:rPr>
            <a:t> £95</a:t>
          </a:r>
          <a:endParaRPr lang="af-ZA" sz="2000" b="1" dirty="0">
            <a:latin typeface="+mj-lt"/>
          </a:endParaRPr>
        </a:p>
      </dgm:t>
    </dgm:pt>
    <dgm:pt modelId="{3E416CDC-AE36-409D-9B87-8585386A9F51}" type="parTrans" cxnId="{DD76E4C9-8124-4806-8775-26144BEACA88}">
      <dgm:prSet/>
      <dgm:spPr/>
      <dgm:t>
        <a:bodyPr/>
        <a:lstStyle/>
        <a:p>
          <a:endParaRPr lang="bg-BG"/>
        </a:p>
      </dgm:t>
    </dgm:pt>
    <dgm:pt modelId="{78335C24-7A8B-4CC9-8FAF-1FDC7DAF369C}" type="sibTrans" cxnId="{DD76E4C9-8124-4806-8775-26144BEACA88}">
      <dgm:prSet/>
      <dgm:spPr/>
      <dgm:t>
        <a:bodyPr/>
        <a:lstStyle/>
        <a:p>
          <a:endParaRPr lang="bg-BG"/>
        </a:p>
      </dgm:t>
    </dgm:pt>
    <dgm:pt modelId="{F9759929-EF07-4D0B-A6E3-3E0F22C67F2B}">
      <dgm:prSet phldrT="[Текст]" custT="1"/>
      <dgm:spPr/>
      <dgm:t>
        <a:bodyPr/>
        <a:lstStyle/>
        <a:p>
          <a:r>
            <a:rPr lang="af-ZA" sz="2000" b="1" dirty="0" smtClean="0">
              <a:latin typeface="+mj-lt"/>
            </a:rPr>
            <a:t>Profit</a:t>
          </a:r>
          <a:r>
            <a:rPr lang="af-ZA" sz="2000" b="1" dirty="0" smtClean="0">
              <a:latin typeface="+mj-lt"/>
            </a:rPr>
            <a:t>: coffee   </a:t>
          </a:r>
          <a:r>
            <a:rPr lang="af-ZA" sz="2000" b="1" dirty="0">
              <a:latin typeface="+mj-lt"/>
            </a:rPr>
            <a:t>80</a:t>
          </a:r>
          <a:r>
            <a:rPr lang="bg-BG" sz="2000" b="1" dirty="0">
              <a:latin typeface="+mj-lt"/>
            </a:rPr>
            <a:t>%</a:t>
          </a:r>
        </a:p>
      </dgm:t>
    </dgm:pt>
    <dgm:pt modelId="{C840D921-D334-41C7-860D-475E0A74A795}" type="parTrans" cxnId="{F2CC067F-4301-4AC6-BBFA-E9379D9093F2}">
      <dgm:prSet/>
      <dgm:spPr/>
      <dgm:t>
        <a:bodyPr/>
        <a:lstStyle/>
        <a:p>
          <a:endParaRPr lang="bg-BG"/>
        </a:p>
      </dgm:t>
    </dgm:pt>
    <dgm:pt modelId="{88F55F71-D1A6-43DA-B32C-6D9BCF025AD9}" type="sibTrans" cxnId="{F2CC067F-4301-4AC6-BBFA-E9379D9093F2}">
      <dgm:prSet/>
      <dgm:spPr/>
      <dgm:t>
        <a:bodyPr/>
        <a:lstStyle/>
        <a:p>
          <a:endParaRPr lang="bg-BG"/>
        </a:p>
      </dgm:t>
    </dgm:pt>
    <dgm:pt modelId="{7956AF7B-5338-4B36-AF0D-767C7C9D6654}">
      <dgm:prSet phldrT="[Текст]" custT="1"/>
      <dgm:spPr/>
      <dgm:t>
        <a:bodyPr/>
        <a:lstStyle/>
        <a:p>
          <a:r>
            <a:rPr lang="af-ZA" sz="2000" b="1" dirty="0" smtClean="0">
              <a:latin typeface="+mj-lt"/>
            </a:rPr>
            <a:t>Profit: </a:t>
          </a:r>
          <a:r>
            <a:rPr lang="af-ZA" sz="2000" b="1" dirty="0" smtClean="0">
              <a:latin typeface="+mj-lt"/>
            </a:rPr>
            <a:t>other </a:t>
          </a:r>
          <a:r>
            <a:rPr lang="en-GB" sz="2000" b="1" dirty="0" smtClean="0"/>
            <a:t>products</a:t>
          </a:r>
        </a:p>
        <a:p>
          <a:r>
            <a:rPr lang="bg-BG" sz="2000" b="1" dirty="0" smtClean="0"/>
            <a:t>40</a:t>
          </a:r>
          <a:r>
            <a:rPr lang="en-GB" sz="2000" b="1" dirty="0" smtClean="0"/>
            <a:t>-55</a:t>
          </a:r>
          <a:r>
            <a:rPr lang="bg-BG" sz="2000" b="1" dirty="0" smtClean="0"/>
            <a:t>%</a:t>
          </a:r>
          <a:endParaRPr lang="bg-BG" sz="2000" b="1" dirty="0">
            <a:latin typeface="Tw Cen MT"/>
          </a:endParaRPr>
        </a:p>
      </dgm:t>
    </dgm:pt>
    <dgm:pt modelId="{12FFC753-9689-46BB-BAC0-BB9353A5220B}" type="parTrans" cxnId="{B69296C0-001C-4444-B9A1-3D88784801A6}">
      <dgm:prSet/>
      <dgm:spPr/>
      <dgm:t>
        <a:bodyPr/>
        <a:lstStyle/>
        <a:p>
          <a:endParaRPr lang="bg-BG"/>
        </a:p>
      </dgm:t>
    </dgm:pt>
    <dgm:pt modelId="{507981B7-376E-497B-8EF1-1A7F6D9C59AB}" type="sibTrans" cxnId="{B69296C0-001C-4444-B9A1-3D88784801A6}">
      <dgm:prSet/>
      <dgm:spPr/>
      <dgm:t>
        <a:bodyPr/>
        <a:lstStyle/>
        <a:p>
          <a:endParaRPr lang="bg-BG"/>
        </a:p>
      </dgm:t>
    </dgm:pt>
    <dgm:pt modelId="{05D9F566-F70A-4B2D-B43E-9DA4D874FD2A}" type="pres">
      <dgm:prSet presAssocID="{C490FA8B-8FDD-415F-BB32-E99D4B166DC1}" presName="Name0" presStyleCnt="0">
        <dgm:presLayoutVars>
          <dgm:dir/>
          <dgm:resizeHandles val="exact"/>
        </dgm:presLayoutVars>
      </dgm:prSet>
      <dgm:spPr/>
      <dgm:t>
        <a:bodyPr/>
        <a:lstStyle/>
        <a:p>
          <a:endParaRPr lang="en-GB"/>
        </a:p>
      </dgm:t>
    </dgm:pt>
    <dgm:pt modelId="{186A0279-B110-4C1C-B485-F3B384E5CD72}" type="pres">
      <dgm:prSet presAssocID="{DE10F3E5-0BDC-4BE2-9EEE-CF9423BB6817}" presName="Name5" presStyleLbl="vennNode1" presStyleIdx="0" presStyleCnt="4" custScaleX="140302" custScaleY="235574" custLinFactNeighborX="-42526" custLinFactNeighborY="-5537">
        <dgm:presLayoutVars>
          <dgm:bulletEnabled val="1"/>
        </dgm:presLayoutVars>
      </dgm:prSet>
      <dgm:spPr/>
      <dgm:t>
        <a:bodyPr/>
        <a:lstStyle/>
        <a:p>
          <a:endParaRPr lang="en-GB"/>
        </a:p>
      </dgm:t>
    </dgm:pt>
    <dgm:pt modelId="{2A785B0C-01E4-45F4-B445-5FE75304FC5A}" type="pres">
      <dgm:prSet presAssocID="{C3F0B464-A8EF-4EC5-AF7C-F349B77C4F49}" presName="space" presStyleCnt="0"/>
      <dgm:spPr/>
      <dgm:t>
        <a:bodyPr/>
        <a:lstStyle/>
        <a:p>
          <a:endParaRPr lang="en-GB"/>
        </a:p>
      </dgm:t>
    </dgm:pt>
    <dgm:pt modelId="{D886B9F7-4861-42D9-93CD-78149716009F}" type="pres">
      <dgm:prSet presAssocID="{F6D56C2F-5DD5-4DA2-9A48-FD11E674D29D}" presName="Name5" presStyleLbl="vennNode1" presStyleIdx="1" presStyleCnt="4" custScaleX="145649" custScaleY="223168" custLinFactNeighborX="-48170" custLinFactNeighborY="4787">
        <dgm:presLayoutVars>
          <dgm:bulletEnabled val="1"/>
        </dgm:presLayoutVars>
      </dgm:prSet>
      <dgm:spPr/>
      <dgm:t>
        <a:bodyPr/>
        <a:lstStyle/>
        <a:p>
          <a:endParaRPr lang="en-GB"/>
        </a:p>
      </dgm:t>
    </dgm:pt>
    <dgm:pt modelId="{DF7E5ED0-C015-4CB3-99C9-7689463F016D}" type="pres">
      <dgm:prSet presAssocID="{78335C24-7A8B-4CC9-8FAF-1FDC7DAF369C}" presName="space" presStyleCnt="0"/>
      <dgm:spPr/>
      <dgm:t>
        <a:bodyPr/>
        <a:lstStyle/>
        <a:p>
          <a:endParaRPr lang="en-GB"/>
        </a:p>
      </dgm:t>
    </dgm:pt>
    <dgm:pt modelId="{AE1F1AC8-29D3-432B-BBCB-25B7D5CFCF87}" type="pres">
      <dgm:prSet presAssocID="{F9759929-EF07-4D0B-A6E3-3E0F22C67F2B}" presName="Name5" presStyleLbl="vennNode1" presStyleIdx="2" presStyleCnt="4" custScaleX="162802" custScaleY="235574" custLinFactNeighborX="30448" custLinFactNeighborY="15678">
        <dgm:presLayoutVars>
          <dgm:bulletEnabled val="1"/>
        </dgm:presLayoutVars>
      </dgm:prSet>
      <dgm:spPr/>
      <dgm:t>
        <a:bodyPr/>
        <a:lstStyle/>
        <a:p>
          <a:endParaRPr lang="en-GB"/>
        </a:p>
      </dgm:t>
    </dgm:pt>
    <dgm:pt modelId="{4C316C13-A742-475A-8CA2-499615109F27}" type="pres">
      <dgm:prSet presAssocID="{88F55F71-D1A6-43DA-B32C-6D9BCF025AD9}" presName="space" presStyleCnt="0"/>
      <dgm:spPr/>
      <dgm:t>
        <a:bodyPr/>
        <a:lstStyle/>
        <a:p>
          <a:endParaRPr lang="en-GB"/>
        </a:p>
      </dgm:t>
    </dgm:pt>
    <dgm:pt modelId="{1FB34595-3462-4368-A426-E6CBC03A973B}" type="pres">
      <dgm:prSet presAssocID="{7956AF7B-5338-4B36-AF0D-767C7C9D6654}" presName="Name5" presStyleLbl="vennNode1" presStyleIdx="3" presStyleCnt="4" custScaleX="153305" custScaleY="235574" custLinFactNeighborX="-67919" custLinFactNeighborY="16387">
        <dgm:presLayoutVars>
          <dgm:bulletEnabled val="1"/>
        </dgm:presLayoutVars>
      </dgm:prSet>
      <dgm:spPr/>
      <dgm:t>
        <a:bodyPr/>
        <a:lstStyle/>
        <a:p>
          <a:endParaRPr lang="en-GB"/>
        </a:p>
      </dgm:t>
    </dgm:pt>
  </dgm:ptLst>
  <dgm:cxnLst>
    <dgm:cxn modelId="{4C6F597B-63F2-417C-89DF-61AE408A7B06}" type="presOf" srcId="{F6D56C2F-5DD5-4DA2-9A48-FD11E674D29D}" destId="{D886B9F7-4861-42D9-93CD-78149716009F}" srcOrd="0" destOrd="0" presId="urn:microsoft.com/office/officeart/2005/8/layout/venn3"/>
    <dgm:cxn modelId="{F2CC067F-4301-4AC6-BBFA-E9379D9093F2}" srcId="{C490FA8B-8FDD-415F-BB32-E99D4B166DC1}" destId="{F9759929-EF07-4D0B-A6E3-3E0F22C67F2B}" srcOrd="2" destOrd="0" parTransId="{C840D921-D334-41C7-860D-475E0A74A795}" sibTransId="{88F55F71-D1A6-43DA-B32C-6D9BCF025AD9}"/>
    <dgm:cxn modelId="{B69296C0-001C-4444-B9A1-3D88784801A6}" srcId="{C490FA8B-8FDD-415F-BB32-E99D4B166DC1}" destId="{7956AF7B-5338-4B36-AF0D-767C7C9D6654}" srcOrd="3" destOrd="0" parTransId="{12FFC753-9689-46BB-BAC0-BB9353A5220B}" sibTransId="{507981B7-376E-497B-8EF1-1A7F6D9C59AB}"/>
    <dgm:cxn modelId="{448DD76E-E08B-4691-9187-AB70D08ECAB2}" type="presOf" srcId="{C490FA8B-8FDD-415F-BB32-E99D4B166DC1}" destId="{05D9F566-F70A-4B2D-B43E-9DA4D874FD2A}" srcOrd="0" destOrd="0" presId="urn:microsoft.com/office/officeart/2005/8/layout/venn3"/>
    <dgm:cxn modelId="{22076EFB-AEAC-4989-96D9-BFF59BD0BAB7}" srcId="{C490FA8B-8FDD-415F-BB32-E99D4B166DC1}" destId="{DE10F3E5-0BDC-4BE2-9EEE-CF9423BB6817}" srcOrd="0" destOrd="0" parTransId="{8C93450F-603A-4F11-AFB9-0ACA6721FBF1}" sibTransId="{C3F0B464-A8EF-4EC5-AF7C-F349B77C4F49}"/>
    <dgm:cxn modelId="{51A0B096-7B83-461E-B807-6A7EAD9ABF1F}" type="presOf" srcId="{7956AF7B-5338-4B36-AF0D-767C7C9D6654}" destId="{1FB34595-3462-4368-A426-E6CBC03A973B}" srcOrd="0" destOrd="0" presId="urn:microsoft.com/office/officeart/2005/8/layout/venn3"/>
    <dgm:cxn modelId="{DD76E4C9-8124-4806-8775-26144BEACA88}" srcId="{C490FA8B-8FDD-415F-BB32-E99D4B166DC1}" destId="{F6D56C2F-5DD5-4DA2-9A48-FD11E674D29D}" srcOrd="1" destOrd="0" parTransId="{3E416CDC-AE36-409D-9B87-8585386A9F51}" sibTransId="{78335C24-7A8B-4CC9-8FAF-1FDC7DAF369C}"/>
    <dgm:cxn modelId="{185D772D-8124-4E7B-9CB6-6E4A9D21101C}" type="presOf" srcId="{F9759929-EF07-4D0B-A6E3-3E0F22C67F2B}" destId="{AE1F1AC8-29D3-432B-BBCB-25B7D5CFCF87}" srcOrd="0" destOrd="0" presId="urn:microsoft.com/office/officeart/2005/8/layout/venn3"/>
    <dgm:cxn modelId="{F1A3B509-1D78-4EB9-BC0E-24DF45704DF1}" type="presOf" srcId="{DE10F3E5-0BDC-4BE2-9EEE-CF9423BB6817}" destId="{186A0279-B110-4C1C-B485-F3B384E5CD72}" srcOrd="0" destOrd="0" presId="urn:microsoft.com/office/officeart/2005/8/layout/venn3"/>
    <dgm:cxn modelId="{685F3976-4F87-4F60-AE4E-300A28AF1641}" type="presParOf" srcId="{05D9F566-F70A-4B2D-B43E-9DA4D874FD2A}" destId="{186A0279-B110-4C1C-B485-F3B384E5CD72}" srcOrd="0" destOrd="0" presId="urn:microsoft.com/office/officeart/2005/8/layout/venn3"/>
    <dgm:cxn modelId="{9047C267-3F56-4298-8E68-4FA07F010A74}" type="presParOf" srcId="{05D9F566-F70A-4B2D-B43E-9DA4D874FD2A}" destId="{2A785B0C-01E4-45F4-B445-5FE75304FC5A}" srcOrd="1" destOrd="0" presId="urn:microsoft.com/office/officeart/2005/8/layout/venn3"/>
    <dgm:cxn modelId="{042BD74B-C455-4BC2-A476-48471BD9A167}" type="presParOf" srcId="{05D9F566-F70A-4B2D-B43E-9DA4D874FD2A}" destId="{D886B9F7-4861-42D9-93CD-78149716009F}" srcOrd="2" destOrd="0" presId="urn:microsoft.com/office/officeart/2005/8/layout/venn3"/>
    <dgm:cxn modelId="{72EC79D7-0DA0-4E91-A8E6-D21DD598A427}" type="presParOf" srcId="{05D9F566-F70A-4B2D-B43E-9DA4D874FD2A}" destId="{DF7E5ED0-C015-4CB3-99C9-7689463F016D}" srcOrd="3" destOrd="0" presId="urn:microsoft.com/office/officeart/2005/8/layout/venn3"/>
    <dgm:cxn modelId="{6EF5CCEE-BE5C-4E34-8584-59988030465B}" type="presParOf" srcId="{05D9F566-F70A-4B2D-B43E-9DA4D874FD2A}" destId="{AE1F1AC8-29D3-432B-BBCB-25B7D5CFCF87}" srcOrd="4" destOrd="0" presId="urn:microsoft.com/office/officeart/2005/8/layout/venn3"/>
    <dgm:cxn modelId="{2440BDEE-4B25-4DFF-9A5F-782C30DAC7A2}" type="presParOf" srcId="{05D9F566-F70A-4B2D-B43E-9DA4D874FD2A}" destId="{4C316C13-A742-475A-8CA2-499615109F27}" srcOrd="5" destOrd="0" presId="urn:microsoft.com/office/officeart/2005/8/layout/venn3"/>
    <dgm:cxn modelId="{41B1C3A5-7503-43F3-873B-DD3AB03B07F7}" type="presParOf" srcId="{05D9F566-F70A-4B2D-B43E-9DA4D874FD2A}" destId="{1FB34595-3462-4368-A426-E6CBC03A973B}"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B4D07CD2-1732-4DC7-8F8F-1EA24709961D}" type="doc">
      <dgm:prSet loTypeId="urn:microsoft.com/office/officeart/2005/8/layout/cycle4#1" loCatId="cycle" qsTypeId="urn:microsoft.com/office/officeart/2005/8/quickstyle/3d2" qsCatId="3D" csTypeId="urn:microsoft.com/office/officeart/2005/8/colors/accent0_3" csCatId="mainScheme" phldr="1"/>
      <dgm:spPr/>
      <dgm:t>
        <a:bodyPr/>
        <a:lstStyle/>
        <a:p>
          <a:endParaRPr lang="en-GB"/>
        </a:p>
      </dgm:t>
    </dgm:pt>
    <dgm:pt modelId="{66D83B64-E99A-49D4-8176-A8EE47E7ACEA}">
      <dgm:prSet phldrT="[Text]" custT="1"/>
      <dgm:spPr/>
      <dgm:t>
        <a:bodyPr anchor="ctr"/>
        <a:lstStyle/>
        <a:p>
          <a:pPr algn="ctr"/>
          <a:r>
            <a:rPr lang="en-GB" sz="1600" dirty="0" smtClean="0"/>
            <a:t>Strengths</a:t>
          </a:r>
          <a:endParaRPr lang="en-GB" sz="1600" dirty="0" smtClean="0"/>
        </a:p>
        <a:p>
          <a:pPr algn="l"/>
          <a:endParaRPr lang="en-GB" sz="1200" dirty="0"/>
        </a:p>
      </dgm:t>
    </dgm:pt>
    <dgm:pt modelId="{2D824F88-ACB5-48DF-877C-B658C039E9A6}" type="parTrans" cxnId="{3BCF0BFC-7F2B-4B17-9593-D5C8A1A0CE65}">
      <dgm:prSet/>
      <dgm:spPr/>
      <dgm:t>
        <a:bodyPr/>
        <a:lstStyle/>
        <a:p>
          <a:endParaRPr lang="en-GB"/>
        </a:p>
      </dgm:t>
    </dgm:pt>
    <dgm:pt modelId="{83B1DA7E-0ED4-49B0-AF4E-A160F091E784}" type="sibTrans" cxnId="{3BCF0BFC-7F2B-4B17-9593-D5C8A1A0CE65}">
      <dgm:prSet/>
      <dgm:spPr/>
      <dgm:t>
        <a:bodyPr/>
        <a:lstStyle/>
        <a:p>
          <a:endParaRPr lang="en-GB"/>
        </a:p>
      </dgm:t>
    </dgm:pt>
    <dgm:pt modelId="{4FB97502-2781-4422-9D5D-2DB5468C2379}">
      <dgm:prSet phldrT="[Text]" custT="1"/>
      <dgm:spPr/>
      <dgm:t>
        <a:bodyPr/>
        <a:lstStyle/>
        <a:p>
          <a:r>
            <a:rPr lang="en-GB" sz="2000" b="1" u="sng" dirty="0" smtClean="0"/>
            <a:t>No competition</a:t>
          </a:r>
          <a:endParaRPr lang="en-GB" sz="2000" b="1" u="sng" dirty="0"/>
        </a:p>
      </dgm:t>
    </dgm:pt>
    <dgm:pt modelId="{9A8263B5-530A-4EA3-B480-BEB089776753}" type="parTrans" cxnId="{E1396B0A-D272-4EE9-B56F-40E992F3D1BE}">
      <dgm:prSet/>
      <dgm:spPr/>
      <dgm:t>
        <a:bodyPr/>
        <a:lstStyle/>
        <a:p>
          <a:endParaRPr lang="en-GB"/>
        </a:p>
      </dgm:t>
    </dgm:pt>
    <dgm:pt modelId="{3F748F8C-79C5-42B0-8F17-CC3F51C9C2A6}" type="sibTrans" cxnId="{E1396B0A-D272-4EE9-B56F-40E992F3D1BE}">
      <dgm:prSet/>
      <dgm:spPr/>
      <dgm:t>
        <a:bodyPr/>
        <a:lstStyle/>
        <a:p>
          <a:endParaRPr lang="en-GB"/>
        </a:p>
      </dgm:t>
    </dgm:pt>
    <dgm:pt modelId="{B2088CFE-08C5-4004-91AA-FF1523F7FE60}">
      <dgm:prSet phldrT="[Text]" custT="1"/>
      <dgm:spPr/>
      <dgm:t>
        <a:bodyPr anchor="ctr"/>
        <a:lstStyle/>
        <a:p>
          <a:pPr algn="ctr"/>
          <a:r>
            <a:rPr lang="en-GB" sz="1600" dirty="0" smtClean="0"/>
            <a:t>Opportunities</a:t>
          </a:r>
          <a:endParaRPr lang="en-GB" sz="1600" dirty="0"/>
        </a:p>
      </dgm:t>
    </dgm:pt>
    <dgm:pt modelId="{D69CDE68-11EA-4B21-A456-D0BCF7BBC85C}" type="parTrans" cxnId="{6E8798B7-046F-4A97-8543-A81C04BD9514}">
      <dgm:prSet/>
      <dgm:spPr/>
      <dgm:t>
        <a:bodyPr/>
        <a:lstStyle/>
        <a:p>
          <a:endParaRPr lang="en-GB"/>
        </a:p>
      </dgm:t>
    </dgm:pt>
    <dgm:pt modelId="{386811C4-9F2D-418F-93C6-AAB1B0D82F2D}" type="sibTrans" cxnId="{6E8798B7-046F-4A97-8543-A81C04BD9514}">
      <dgm:prSet/>
      <dgm:spPr/>
      <dgm:t>
        <a:bodyPr/>
        <a:lstStyle/>
        <a:p>
          <a:endParaRPr lang="en-GB"/>
        </a:p>
      </dgm:t>
    </dgm:pt>
    <dgm:pt modelId="{BB347D95-B233-4A28-8CD3-CC2B5382815D}">
      <dgm:prSet phldrT="[Text]"/>
      <dgm:spPr/>
      <dgm:t>
        <a:bodyPr/>
        <a:lstStyle/>
        <a:p>
          <a:r>
            <a:rPr lang="en-GB" dirty="0" smtClean="0"/>
            <a:t>Treats</a:t>
          </a:r>
          <a:endParaRPr lang="en-GB" dirty="0"/>
        </a:p>
      </dgm:t>
    </dgm:pt>
    <dgm:pt modelId="{BF47B219-C0C0-45A0-B603-6C4940DEAAFC}" type="parTrans" cxnId="{AF91FFB5-BCD4-488D-A27E-C71DDBAE9594}">
      <dgm:prSet/>
      <dgm:spPr/>
      <dgm:t>
        <a:bodyPr/>
        <a:lstStyle/>
        <a:p>
          <a:endParaRPr lang="en-GB"/>
        </a:p>
      </dgm:t>
    </dgm:pt>
    <dgm:pt modelId="{C50DB22A-B285-4C3A-B24D-9FB8AA779E5C}" type="sibTrans" cxnId="{AF91FFB5-BCD4-488D-A27E-C71DDBAE9594}">
      <dgm:prSet/>
      <dgm:spPr/>
      <dgm:t>
        <a:bodyPr/>
        <a:lstStyle/>
        <a:p>
          <a:endParaRPr lang="en-GB"/>
        </a:p>
      </dgm:t>
    </dgm:pt>
    <dgm:pt modelId="{18B397E2-00D8-4A80-99FD-9462DD0A1759}">
      <dgm:prSet phldrT="[Text]"/>
      <dgm:spPr/>
      <dgm:t>
        <a:bodyPr/>
        <a:lstStyle/>
        <a:p>
          <a:r>
            <a:rPr lang="en-GB" dirty="0" smtClean="0"/>
            <a:t>Weaknesses</a:t>
          </a:r>
          <a:endParaRPr lang="en-GB" dirty="0"/>
        </a:p>
      </dgm:t>
    </dgm:pt>
    <dgm:pt modelId="{7DBC3553-E6F3-4989-A3FF-189C46A4C504}" type="parTrans" cxnId="{BE25F004-B8D4-41DA-99D6-61FF091E2711}">
      <dgm:prSet/>
      <dgm:spPr/>
      <dgm:t>
        <a:bodyPr/>
        <a:lstStyle/>
        <a:p>
          <a:endParaRPr lang="en-GB"/>
        </a:p>
      </dgm:t>
    </dgm:pt>
    <dgm:pt modelId="{FCED77E3-70F2-4372-82B6-4C6956453EFB}" type="sibTrans" cxnId="{BE25F004-B8D4-41DA-99D6-61FF091E2711}">
      <dgm:prSet/>
      <dgm:spPr/>
      <dgm:t>
        <a:bodyPr/>
        <a:lstStyle/>
        <a:p>
          <a:endParaRPr lang="en-GB"/>
        </a:p>
      </dgm:t>
    </dgm:pt>
    <dgm:pt modelId="{6226F3EF-C626-4F86-96E8-B395C09980E2}">
      <dgm:prSet phldrT="[Text]" custT="1"/>
      <dgm:spPr/>
      <dgm:t>
        <a:bodyPr anchor="t"/>
        <a:lstStyle/>
        <a:p>
          <a:pPr algn="ctr"/>
          <a:r>
            <a:rPr lang="en-GB" sz="1800" b="1" dirty="0" smtClean="0"/>
            <a:t>Increasing Rent</a:t>
          </a:r>
        </a:p>
      </dgm:t>
    </dgm:pt>
    <dgm:pt modelId="{25B3D2AF-F7EE-4210-9DE9-687EF2CC7DA3}" type="parTrans" cxnId="{4529E36E-53D1-4893-B2BE-9B447D78B625}">
      <dgm:prSet/>
      <dgm:spPr/>
      <dgm:t>
        <a:bodyPr/>
        <a:lstStyle/>
        <a:p>
          <a:endParaRPr lang="en-GB"/>
        </a:p>
      </dgm:t>
    </dgm:pt>
    <dgm:pt modelId="{17CB45D7-234F-4311-B1F3-74834B4239D2}" type="sibTrans" cxnId="{4529E36E-53D1-4893-B2BE-9B447D78B625}">
      <dgm:prSet/>
      <dgm:spPr/>
      <dgm:t>
        <a:bodyPr/>
        <a:lstStyle/>
        <a:p>
          <a:endParaRPr lang="en-GB"/>
        </a:p>
      </dgm:t>
    </dgm:pt>
    <dgm:pt modelId="{B965A7E5-F231-4561-8BB9-3579D87395C6}">
      <dgm:prSet phldrT="[Text]" custT="1"/>
      <dgm:spPr/>
      <dgm:t>
        <a:bodyPr/>
        <a:lstStyle/>
        <a:p>
          <a:r>
            <a:rPr lang="en-GB" sz="2000" b="1" u="sng" dirty="0" smtClean="0"/>
            <a:t>Add new offers</a:t>
          </a:r>
        </a:p>
      </dgm:t>
    </dgm:pt>
    <dgm:pt modelId="{EF51F5A6-46F2-4D0B-9BFF-E9BC84F403CB}" type="parTrans" cxnId="{E5413D10-1DDC-48BD-8F99-CFD91D1CE248}">
      <dgm:prSet/>
      <dgm:spPr/>
      <dgm:t>
        <a:bodyPr/>
        <a:lstStyle/>
        <a:p>
          <a:endParaRPr lang="en-GB"/>
        </a:p>
      </dgm:t>
    </dgm:pt>
    <dgm:pt modelId="{B2A55FDC-655D-4288-B934-F3571D83C613}" type="sibTrans" cxnId="{E5413D10-1DDC-48BD-8F99-CFD91D1CE248}">
      <dgm:prSet/>
      <dgm:spPr/>
      <dgm:t>
        <a:bodyPr/>
        <a:lstStyle/>
        <a:p>
          <a:endParaRPr lang="en-GB"/>
        </a:p>
      </dgm:t>
    </dgm:pt>
    <dgm:pt modelId="{F3CC7413-C354-4CE3-9E6F-90B26F9045A0}">
      <dgm:prSet phldrT="[Text]" custT="1"/>
      <dgm:spPr/>
      <dgm:t>
        <a:bodyPr/>
        <a:lstStyle/>
        <a:p>
          <a:endParaRPr lang="en-GB" sz="2000" b="1" u="sng" dirty="0">
            <a:solidFill>
              <a:srgbClr val="002060"/>
            </a:solidFill>
          </a:endParaRPr>
        </a:p>
      </dgm:t>
    </dgm:pt>
    <dgm:pt modelId="{07B4D174-6110-4D4E-924A-81EB8E70BA52}" type="parTrans" cxnId="{E3B53BB6-7F1A-4BEC-8108-EB840418A5BC}">
      <dgm:prSet/>
      <dgm:spPr/>
      <dgm:t>
        <a:bodyPr/>
        <a:lstStyle/>
        <a:p>
          <a:endParaRPr lang="en-GB"/>
        </a:p>
      </dgm:t>
    </dgm:pt>
    <dgm:pt modelId="{E16122AD-3024-4DC6-BC0F-AC85AA009034}" type="sibTrans" cxnId="{E3B53BB6-7F1A-4BEC-8108-EB840418A5BC}">
      <dgm:prSet/>
      <dgm:spPr/>
      <dgm:t>
        <a:bodyPr/>
        <a:lstStyle/>
        <a:p>
          <a:endParaRPr lang="en-GB"/>
        </a:p>
      </dgm:t>
    </dgm:pt>
    <dgm:pt modelId="{73183F8A-9418-4778-B93C-C59D476B89D3}">
      <dgm:prSet phldrT="[Text]" custT="1"/>
      <dgm:spPr/>
      <dgm:t>
        <a:bodyPr/>
        <a:lstStyle/>
        <a:p>
          <a:r>
            <a:rPr lang="en-GB" sz="2000" b="1" u="sng" dirty="0" smtClean="0"/>
            <a:t>Good location</a:t>
          </a:r>
          <a:endParaRPr lang="en-GB" sz="2000" b="1" u="sng" dirty="0"/>
        </a:p>
      </dgm:t>
    </dgm:pt>
    <dgm:pt modelId="{8A288789-AE0F-4676-A588-5DDC5A8ED086}" type="parTrans" cxnId="{A441FB23-096A-4CA9-B4B1-FF246D051139}">
      <dgm:prSet/>
      <dgm:spPr/>
      <dgm:t>
        <a:bodyPr/>
        <a:lstStyle/>
        <a:p>
          <a:endParaRPr lang="en-GB"/>
        </a:p>
      </dgm:t>
    </dgm:pt>
    <dgm:pt modelId="{DA4E9F08-E9D6-41F8-9DFA-5CFE34C9AB98}" type="sibTrans" cxnId="{A441FB23-096A-4CA9-B4B1-FF246D051139}">
      <dgm:prSet/>
      <dgm:spPr/>
      <dgm:t>
        <a:bodyPr/>
        <a:lstStyle/>
        <a:p>
          <a:endParaRPr lang="en-GB"/>
        </a:p>
      </dgm:t>
    </dgm:pt>
    <dgm:pt modelId="{1579CBF4-3848-4268-9D35-3D30BCA9F31B}">
      <dgm:prSet phldrT="[Text]" custT="1"/>
      <dgm:spPr/>
      <dgm:t>
        <a:bodyPr/>
        <a:lstStyle/>
        <a:p>
          <a:r>
            <a:rPr lang="en-GB" sz="2000" b="1" u="sng" dirty="0" smtClean="0"/>
            <a:t>High Standards and quality</a:t>
          </a:r>
          <a:endParaRPr lang="en-GB" sz="2000" b="1" u="sng" dirty="0"/>
        </a:p>
      </dgm:t>
    </dgm:pt>
    <dgm:pt modelId="{06505AC3-F533-4923-9973-3DFFCC8F403B}" type="parTrans" cxnId="{3E0E9DC6-3EDA-4FAA-8103-ACF9CD10AF07}">
      <dgm:prSet/>
      <dgm:spPr/>
      <dgm:t>
        <a:bodyPr/>
        <a:lstStyle/>
        <a:p>
          <a:endParaRPr lang="en-GB"/>
        </a:p>
      </dgm:t>
    </dgm:pt>
    <dgm:pt modelId="{E9C71814-6CF7-45A0-9DD8-0DB0C43B30D4}" type="sibTrans" cxnId="{3E0E9DC6-3EDA-4FAA-8103-ACF9CD10AF07}">
      <dgm:prSet/>
      <dgm:spPr/>
      <dgm:t>
        <a:bodyPr/>
        <a:lstStyle/>
        <a:p>
          <a:endParaRPr lang="en-GB"/>
        </a:p>
      </dgm:t>
    </dgm:pt>
    <dgm:pt modelId="{7B5899BA-1846-4F2D-AC22-BE7E0F8F945F}">
      <dgm:prSet phldrT="[Text]" custT="1"/>
      <dgm:spPr/>
      <dgm:t>
        <a:bodyPr anchor="b"/>
        <a:lstStyle/>
        <a:p>
          <a:pPr algn="l"/>
          <a:r>
            <a:rPr lang="en-GB" sz="2000" b="1" dirty="0" smtClean="0"/>
            <a:t>Small shop</a:t>
          </a:r>
          <a:endParaRPr lang="en-GB" sz="2000" b="1" dirty="0"/>
        </a:p>
      </dgm:t>
    </dgm:pt>
    <dgm:pt modelId="{793DE052-F774-4EEC-AD7C-1AB6E2F11402}" type="sibTrans" cxnId="{7809D652-96D2-450A-83D4-34065841871B}">
      <dgm:prSet/>
      <dgm:spPr/>
      <dgm:t>
        <a:bodyPr/>
        <a:lstStyle/>
        <a:p>
          <a:endParaRPr lang="en-GB"/>
        </a:p>
      </dgm:t>
    </dgm:pt>
    <dgm:pt modelId="{D3350A78-0A73-4F40-B2A2-1986C81C69D7}" type="parTrans" cxnId="{7809D652-96D2-450A-83D4-34065841871B}">
      <dgm:prSet/>
      <dgm:spPr/>
      <dgm:t>
        <a:bodyPr/>
        <a:lstStyle/>
        <a:p>
          <a:endParaRPr lang="en-GB"/>
        </a:p>
      </dgm:t>
    </dgm:pt>
    <dgm:pt modelId="{F9921979-3FC0-49E9-98CD-2C21A7C361B2}">
      <dgm:prSet phldrT="[Text]" custT="1"/>
      <dgm:spPr/>
      <dgm:t>
        <a:bodyPr anchor="b"/>
        <a:lstStyle/>
        <a:p>
          <a:pPr algn="l"/>
          <a:r>
            <a:rPr lang="en-GB" sz="2000" b="1" dirty="0" smtClean="0"/>
            <a:t>Less staff</a:t>
          </a:r>
          <a:endParaRPr lang="en-GB" sz="2000" b="1" dirty="0"/>
        </a:p>
      </dgm:t>
    </dgm:pt>
    <dgm:pt modelId="{552C04A7-6B9A-43CF-8D3A-9B1F5733DE60}" type="parTrans" cxnId="{A0CD097B-3E6B-487B-97E0-81C7DC7BC65D}">
      <dgm:prSet/>
      <dgm:spPr/>
      <dgm:t>
        <a:bodyPr/>
        <a:lstStyle/>
        <a:p>
          <a:endParaRPr lang="en-GB"/>
        </a:p>
      </dgm:t>
    </dgm:pt>
    <dgm:pt modelId="{E48A2D10-13F3-4909-A4F0-8D7F5BD8C753}" type="sibTrans" cxnId="{A0CD097B-3E6B-487B-97E0-81C7DC7BC65D}">
      <dgm:prSet/>
      <dgm:spPr/>
      <dgm:t>
        <a:bodyPr/>
        <a:lstStyle/>
        <a:p>
          <a:endParaRPr lang="en-GB"/>
        </a:p>
      </dgm:t>
    </dgm:pt>
    <dgm:pt modelId="{A76EF8D6-2229-4B93-AA46-CAD68CF278A5}">
      <dgm:prSet phldrT="[Text]" custT="1"/>
      <dgm:spPr/>
      <dgm:t>
        <a:bodyPr anchor="b"/>
        <a:lstStyle/>
        <a:p>
          <a:pPr algn="l"/>
          <a:r>
            <a:rPr lang="en-GB" sz="2000" b="1" dirty="0" smtClean="0"/>
            <a:t>Not enough space for </a:t>
          </a:r>
          <a:r>
            <a:rPr lang="en-GB" sz="2000" b="1" dirty="0" smtClean="0"/>
            <a:t>stoke </a:t>
          </a:r>
          <a:endParaRPr lang="en-GB" sz="2000" b="1" dirty="0"/>
        </a:p>
      </dgm:t>
    </dgm:pt>
    <dgm:pt modelId="{29402AAE-FC4D-49E2-B175-861AD2115736}" type="parTrans" cxnId="{DD5FC65F-EE83-45FA-AEDB-F85E339F3337}">
      <dgm:prSet/>
      <dgm:spPr/>
      <dgm:t>
        <a:bodyPr/>
        <a:lstStyle/>
        <a:p>
          <a:endParaRPr lang="en-GB"/>
        </a:p>
      </dgm:t>
    </dgm:pt>
    <dgm:pt modelId="{D160098D-4332-4ED2-8049-AF4475BAE290}" type="sibTrans" cxnId="{DD5FC65F-EE83-45FA-AEDB-F85E339F3337}">
      <dgm:prSet/>
      <dgm:spPr/>
      <dgm:t>
        <a:bodyPr/>
        <a:lstStyle/>
        <a:p>
          <a:endParaRPr lang="en-GB"/>
        </a:p>
      </dgm:t>
    </dgm:pt>
    <dgm:pt modelId="{06E15C19-BD71-4CE8-901A-E789176A2B88}">
      <dgm:prSet phldrT="[Text]" custT="1"/>
      <dgm:spPr/>
      <dgm:t>
        <a:bodyPr anchor="t"/>
        <a:lstStyle/>
        <a:p>
          <a:pPr algn="ctr"/>
          <a:r>
            <a:rPr lang="en-GB" sz="1800" b="1" dirty="0" smtClean="0"/>
            <a:t>Contract termination</a:t>
          </a:r>
        </a:p>
      </dgm:t>
    </dgm:pt>
    <dgm:pt modelId="{6CAA2F97-9C4A-4097-89D4-689BA5C64B22}" type="parTrans" cxnId="{0169945C-AAC2-475F-8C30-C764A2447E25}">
      <dgm:prSet/>
      <dgm:spPr/>
      <dgm:t>
        <a:bodyPr/>
        <a:lstStyle/>
        <a:p>
          <a:endParaRPr lang="en-GB"/>
        </a:p>
      </dgm:t>
    </dgm:pt>
    <dgm:pt modelId="{B8D6310F-5319-44F4-9A4B-99CA5B019839}" type="sibTrans" cxnId="{0169945C-AAC2-475F-8C30-C764A2447E25}">
      <dgm:prSet/>
      <dgm:spPr/>
      <dgm:t>
        <a:bodyPr/>
        <a:lstStyle/>
        <a:p>
          <a:endParaRPr lang="en-GB"/>
        </a:p>
      </dgm:t>
    </dgm:pt>
    <dgm:pt modelId="{AA6EA893-FC2A-4D51-B13D-FD4A9C438E8F}">
      <dgm:prSet phldrT="[Text]" custT="1"/>
      <dgm:spPr/>
      <dgm:t>
        <a:bodyPr anchor="t"/>
        <a:lstStyle/>
        <a:p>
          <a:pPr algn="ctr"/>
          <a:r>
            <a:rPr lang="en-GB" sz="1800" b="1" dirty="0" smtClean="0"/>
            <a:t>Competition</a:t>
          </a:r>
        </a:p>
      </dgm:t>
    </dgm:pt>
    <dgm:pt modelId="{01C61525-FB92-4E46-BF97-F189260051D3}" type="parTrans" cxnId="{7FCE1AC9-7021-4D8A-9140-1E29CABD99F0}">
      <dgm:prSet/>
      <dgm:spPr/>
      <dgm:t>
        <a:bodyPr/>
        <a:lstStyle/>
        <a:p>
          <a:endParaRPr lang="en-GB"/>
        </a:p>
      </dgm:t>
    </dgm:pt>
    <dgm:pt modelId="{1A9A6B28-C8A2-456F-81CD-1F1823B9E812}" type="sibTrans" cxnId="{7FCE1AC9-7021-4D8A-9140-1E29CABD99F0}">
      <dgm:prSet/>
      <dgm:spPr/>
      <dgm:t>
        <a:bodyPr/>
        <a:lstStyle/>
        <a:p>
          <a:endParaRPr lang="en-GB"/>
        </a:p>
      </dgm:t>
    </dgm:pt>
    <dgm:pt modelId="{24BA03D8-D582-4F05-B6AC-7A6FD4DCF0A1}">
      <dgm:prSet phldrT="[Text]" custT="1"/>
      <dgm:spPr/>
      <dgm:t>
        <a:bodyPr/>
        <a:lstStyle/>
        <a:p>
          <a:r>
            <a:rPr lang="en-GB" sz="2000" b="1" u="sng" dirty="0" smtClean="0"/>
            <a:t>New products</a:t>
          </a:r>
        </a:p>
      </dgm:t>
    </dgm:pt>
    <dgm:pt modelId="{FB70D9B4-69A3-467B-B72C-4F992DA40006}" type="parTrans" cxnId="{ED966C84-08E5-4A91-BD98-1D8F48B0B954}">
      <dgm:prSet/>
      <dgm:spPr/>
      <dgm:t>
        <a:bodyPr/>
        <a:lstStyle/>
        <a:p>
          <a:endParaRPr lang="en-GB"/>
        </a:p>
      </dgm:t>
    </dgm:pt>
    <dgm:pt modelId="{A28AAAE5-1282-4EA8-892A-06D06C237F94}" type="sibTrans" cxnId="{ED966C84-08E5-4A91-BD98-1D8F48B0B954}">
      <dgm:prSet/>
      <dgm:spPr/>
      <dgm:t>
        <a:bodyPr/>
        <a:lstStyle/>
        <a:p>
          <a:endParaRPr lang="en-GB"/>
        </a:p>
      </dgm:t>
    </dgm:pt>
    <dgm:pt modelId="{0994B0D2-934D-4577-912B-5464D5D78895}">
      <dgm:prSet phldrT="[Text]" custT="1"/>
      <dgm:spPr/>
      <dgm:t>
        <a:bodyPr/>
        <a:lstStyle/>
        <a:p>
          <a:r>
            <a:rPr lang="en-GB" sz="2000" b="1" u="sng" dirty="0" smtClean="0"/>
            <a:t>Park Opening</a:t>
          </a:r>
        </a:p>
      </dgm:t>
    </dgm:pt>
    <dgm:pt modelId="{59FEDF70-271C-41F8-9447-4689B4E5126E}" type="parTrans" cxnId="{B5CFC5ED-BFA9-4F9C-8FFB-A57BEF163C01}">
      <dgm:prSet/>
      <dgm:spPr/>
      <dgm:t>
        <a:bodyPr/>
        <a:lstStyle/>
        <a:p>
          <a:endParaRPr lang="en-GB"/>
        </a:p>
      </dgm:t>
    </dgm:pt>
    <dgm:pt modelId="{5E9D5412-64D4-4CDB-9BA2-58C5092E9890}" type="sibTrans" cxnId="{B5CFC5ED-BFA9-4F9C-8FFB-A57BEF163C01}">
      <dgm:prSet/>
      <dgm:spPr/>
      <dgm:t>
        <a:bodyPr/>
        <a:lstStyle/>
        <a:p>
          <a:endParaRPr lang="en-GB"/>
        </a:p>
      </dgm:t>
    </dgm:pt>
    <dgm:pt modelId="{209BE353-DCF2-497E-95B7-75300BACDCC7}" type="pres">
      <dgm:prSet presAssocID="{B4D07CD2-1732-4DC7-8F8F-1EA24709961D}" presName="cycleMatrixDiagram" presStyleCnt="0">
        <dgm:presLayoutVars>
          <dgm:chMax val="1"/>
          <dgm:dir/>
          <dgm:animLvl val="lvl"/>
          <dgm:resizeHandles val="exact"/>
        </dgm:presLayoutVars>
      </dgm:prSet>
      <dgm:spPr/>
      <dgm:t>
        <a:bodyPr/>
        <a:lstStyle/>
        <a:p>
          <a:endParaRPr lang="en-GB"/>
        </a:p>
      </dgm:t>
    </dgm:pt>
    <dgm:pt modelId="{D7358EC8-A386-4515-9B26-AFFB50CC33BE}" type="pres">
      <dgm:prSet presAssocID="{B4D07CD2-1732-4DC7-8F8F-1EA24709961D}" presName="children" presStyleCnt="0"/>
      <dgm:spPr/>
      <dgm:t>
        <a:bodyPr/>
        <a:lstStyle/>
        <a:p>
          <a:endParaRPr lang="en-GB"/>
        </a:p>
      </dgm:t>
    </dgm:pt>
    <dgm:pt modelId="{A46D11DA-B50E-4E65-9E2B-A2DFDAACEFE8}" type="pres">
      <dgm:prSet presAssocID="{B4D07CD2-1732-4DC7-8F8F-1EA24709961D}" presName="child1group" presStyleCnt="0"/>
      <dgm:spPr/>
      <dgm:t>
        <a:bodyPr/>
        <a:lstStyle/>
        <a:p>
          <a:endParaRPr lang="en-GB"/>
        </a:p>
      </dgm:t>
    </dgm:pt>
    <dgm:pt modelId="{05B1F837-FDC8-40E0-846D-28F0B98D647B}" type="pres">
      <dgm:prSet presAssocID="{B4D07CD2-1732-4DC7-8F8F-1EA24709961D}" presName="child1" presStyleLbl="bgAcc1" presStyleIdx="0" presStyleCnt="4" custScaleX="171734" custLinFactNeighborX="-39847" custLinFactNeighborY="-1315"/>
      <dgm:spPr/>
      <dgm:t>
        <a:bodyPr/>
        <a:lstStyle/>
        <a:p>
          <a:endParaRPr lang="en-GB"/>
        </a:p>
      </dgm:t>
    </dgm:pt>
    <dgm:pt modelId="{1F883E25-4829-49FC-BF41-F43703CC9AA4}" type="pres">
      <dgm:prSet presAssocID="{B4D07CD2-1732-4DC7-8F8F-1EA24709961D}" presName="child1Text" presStyleLbl="bgAcc1" presStyleIdx="0" presStyleCnt="4">
        <dgm:presLayoutVars>
          <dgm:bulletEnabled val="1"/>
        </dgm:presLayoutVars>
      </dgm:prSet>
      <dgm:spPr/>
      <dgm:t>
        <a:bodyPr/>
        <a:lstStyle/>
        <a:p>
          <a:endParaRPr lang="en-GB"/>
        </a:p>
      </dgm:t>
    </dgm:pt>
    <dgm:pt modelId="{B356CDA3-E64A-411F-8883-927010E369E2}" type="pres">
      <dgm:prSet presAssocID="{B4D07CD2-1732-4DC7-8F8F-1EA24709961D}" presName="child2group" presStyleCnt="0"/>
      <dgm:spPr/>
      <dgm:t>
        <a:bodyPr/>
        <a:lstStyle/>
        <a:p>
          <a:endParaRPr lang="en-GB"/>
        </a:p>
      </dgm:t>
    </dgm:pt>
    <dgm:pt modelId="{2EDA2F55-8C31-4118-9480-26F1BE06C8B8}" type="pres">
      <dgm:prSet presAssocID="{B4D07CD2-1732-4DC7-8F8F-1EA24709961D}" presName="child2" presStyleLbl="bgAcc1" presStyleIdx="1" presStyleCnt="4" custScaleX="163877" custLinFactNeighborX="49948" custLinFactNeighborY="219"/>
      <dgm:spPr/>
      <dgm:t>
        <a:bodyPr/>
        <a:lstStyle/>
        <a:p>
          <a:endParaRPr lang="en-GB"/>
        </a:p>
      </dgm:t>
    </dgm:pt>
    <dgm:pt modelId="{00A87C4D-AA8C-40C0-9CA2-5CB5EA97153A}" type="pres">
      <dgm:prSet presAssocID="{B4D07CD2-1732-4DC7-8F8F-1EA24709961D}" presName="child2Text" presStyleLbl="bgAcc1" presStyleIdx="1" presStyleCnt="4">
        <dgm:presLayoutVars>
          <dgm:bulletEnabled val="1"/>
        </dgm:presLayoutVars>
      </dgm:prSet>
      <dgm:spPr/>
      <dgm:t>
        <a:bodyPr/>
        <a:lstStyle/>
        <a:p>
          <a:endParaRPr lang="en-GB"/>
        </a:p>
      </dgm:t>
    </dgm:pt>
    <dgm:pt modelId="{B27BE524-3E10-4781-956B-C0BC7E175907}" type="pres">
      <dgm:prSet presAssocID="{B4D07CD2-1732-4DC7-8F8F-1EA24709961D}" presName="child3group" presStyleCnt="0"/>
      <dgm:spPr/>
      <dgm:t>
        <a:bodyPr/>
        <a:lstStyle/>
        <a:p>
          <a:endParaRPr lang="en-GB"/>
        </a:p>
      </dgm:t>
    </dgm:pt>
    <dgm:pt modelId="{DE5E2FC4-A28F-4815-B7BF-9529C06C5084}" type="pres">
      <dgm:prSet presAssocID="{B4D07CD2-1732-4DC7-8F8F-1EA24709961D}" presName="child3" presStyleLbl="bgAcc1" presStyleIdx="2" presStyleCnt="4" custScaleX="204167" custLinFactNeighborX="45374" custLinFactNeighborY="-8945"/>
      <dgm:spPr/>
      <dgm:t>
        <a:bodyPr/>
        <a:lstStyle/>
        <a:p>
          <a:endParaRPr lang="en-GB"/>
        </a:p>
      </dgm:t>
    </dgm:pt>
    <dgm:pt modelId="{1C1114B8-7EB8-4267-8FA2-BDFA3F63A6A0}" type="pres">
      <dgm:prSet presAssocID="{B4D07CD2-1732-4DC7-8F8F-1EA24709961D}" presName="child3Text" presStyleLbl="bgAcc1" presStyleIdx="2" presStyleCnt="4">
        <dgm:presLayoutVars>
          <dgm:bulletEnabled val="1"/>
        </dgm:presLayoutVars>
      </dgm:prSet>
      <dgm:spPr/>
      <dgm:t>
        <a:bodyPr/>
        <a:lstStyle/>
        <a:p>
          <a:endParaRPr lang="en-GB"/>
        </a:p>
      </dgm:t>
    </dgm:pt>
    <dgm:pt modelId="{A5643086-FCF8-4A9E-BEE7-2A5968A33CEF}" type="pres">
      <dgm:prSet presAssocID="{B4D07CD2-1732-4DC7-8F8F-1EA24709961D}" presName="child4group" presStyleCnt="0"/>
      <dgm:spPr/>
      <dgm:t>
        <a:bodyPr/>
        <a:lstStyle/>
        <a:p>
          <a:endParaRPr lang="en-GB"/>
        </a:p>
      </dgm:t>
    </dgm:pt>
    <dgm:pt modelId="{983A7AF4-2D86-4766-A38B-47C19337B1A2}" type="pres">
      <dgm:prSet presAssocID="{B4D07CD2-1732-4DC7-8F8F-1EA24709961D}" presName="child4" presStyleLbl="bgAcc1" presStyleIdx="3" presStyleCnt="4" custScaleX="181068" custLinFactNeighborX="-31027" custLinFactNeighborY="-8945"/>
      <dgm:spPr/>
      <dgm:t>
        <a:bodyPr/>
        <a:lstStyle/>
        <a:p>
          <a:endParaRPr lang="en-GB"/>
        </a:p>
      </dgm:t>
    </dgm:pt>
    <dgm:pt modelId="{F18987FF-BAD6-4A16-BEC4-4DA192F7CEB2}" type="pres">
      <dgm:prSet presAssocID="{B4D07CD2-1732-4DC7-8F8F-1EA24709961D}" presName="child4Text" presStyleLbl="bgAcc1" presStyleIdx="3" presStyleCnt="4">
        <dgm:presLayoutVars>
          <dgm:bulletEnabled val="1"/>
        </dgm:presLayoutVars>
      </dgm:prSet>
      <dgm:spPr/>
      <dgm:t>
        <a:bodyPr/>
        <a:lstStyle/>
        <a:p>
          <a:endParaRPr lang="en-GB"/>
        </a:p>
      </dgm:t>
    </dgm:pt>
    <dgm:pt modelId="{0592D6AA-D0EF-4A15-BC2D-40A750A95D3D}" type="pres">
      <dgm:prSet presAssocID="{B4D07CD2-1732-4DC7-8F8F-1EA24709961D}" presName="childPlaceholder" presStyleCnt="0"/>
      <dgm:spPr/>
      <dgm:t>
        <a:bodyPr/>
        <a:lstStyle/>
        <a:p>
          <a:endParaRPr lang="en-GB"/>
        </a:p>
      </dgm:t>
    </dgm:pt>
    <dgm:pt modelId="{21E083E4-705C-4AC1-A3DE-F98E53590302}" type="pres">
      <dgm:prSet presAssocID="{B4D07CD2-1732-4DC7-8F8F-1EA24709961D}" presName="circle" presStyleCnt="0"/>
      <dgm:spPr/>
      <dgm:t>
        <a:bodyPr/>
        <a:lstStyle/>
        <a:p>
          <a:endParaRPr lang="en-GB"/>
        </a:p>
      </dgm:t>
    </dgm:pt>
    <dgm:pt modelId="{104E22C1-1C4E-4A64-9369-22C2AA1DAD8C}" type="pres">
      <dgm:prSet presAssocID="{B4D07CD2-1732-4DC7-8F8F-1EA24709961D}" presName="quadrant1" presStyleLbl="node1" presStyleIdx="0" presStyleCnt="4" custScaleX="116368" custScaleY="112787" custLinFactNeighborX="-5092" custLinFactNeighborY="-3650">
        <dgm:presLayoutVars>
          <dgm:chMax val="1"/>
          <dgm:bulletEnabled val="1"/>
        </dgm:presLayoutVars>
      </dgm:prSet>
      <dgm:spPr/>
      <dgm:t>
        <a:bodyPr/>
        <a:lstStyle/>
        <a:p>
          <a:endParaRPr lang="en-GB"/>
        </a:p>
      </dgm:t>
    </dgm:pt>
    <dgm:pt modelId="{FD8A86B7-296F-4BBF-AA8B-34A0C2E376CA}" type="pres">
      <dgm:prSet presAssocID="{B4D07CD2-1732-4DC7-8F8F-1EA24709961D}" presName="quadrant2" presStyleLbl="node1" presStyleIdx="1" presStyleCnt="4" custScaleX="124705" custScaleY="111903" custLinFactNeighborX="15275" custLinFactNeighborY="-4092">
        <dgm:presLayoutVars>
          <dgm:chMax val="1"/>
          <dgm:bulletEnabled val="1"/>
        </dgm:presLayoutVars>
      </dgm:prSet>
      <dgm:spPr/>
      <dgm:t>
        <a:bodyPr/>
        <a:lstStyle/>
        <a:p>
          <a:endParaRPr lang="en-GB"/>
        </a:p>
      </dgm:t>
    </dgm:pt>
    <dgm:pt modelId="{6BF6C8D3-8C6C-4901-BFD0-C44DABC3A32D}" type="pres">
      <dgm:prSet presAssocID="{B4D07CD2-1732-4DC7-8F8F-1EA24709961D}" presName="quadrant3" presStyleLbl="node1" presStyleIdx="2" presStyleCnt="4" custScaleX="122518" custScaleY="112614" custLinFactNeighborX="16368" custLinFactNeighborY="6221">
        <dgm:presLayoutVars>
          <dgm:chMax val="1"/>
          <dgm:bulletEnabled val="1"/>
        </dgm:presLayoutVars>
      </dgm:prSet>
      <dgm:spPr/>
      <dgm:t>
        <a:bodyPr/>
        <a:lstStyle/>
        <a:p>
          <a:endParaRPr lang="en-GB"/>
        </a:p>
      </dgm:t>
    </dgm:pt>
    <dgm:pt modelId="{E94351DD-65D0-4BD2-9B03-29EA06A79979}" type="pres">
      <dgm:prSet presAssocID="{B4D07CD2-1732-4DC7-8F8F-1EA24709961D}" presName="quadrant4" presStyleLbl="node1" presStyleIdx="3" presStyleCnt="4" custScaleX="118368" custScaleY="112614" custLinFactNeighborX="-3791" custLinFactNeighborY="6221">
        <dgm:presLayoutVars>
          <dgm:chMax val="1"/>
          <dgm:bulletEnabled val="1"/>
        </dgm:presLayoutVars>
      </dgm:prSet>
      <dgm:spPr/>
      <dgm:t>
        <a:bodyPr/>
        <a:lstStyle/>
        <a:p>
          <a:endParaRPr lang="en-GB"/>
        </a:p>
      </dgm:t>
    </dgm:pt>
    <dgm:pt modelId="{7699CDE5-09BB-48ED-A8A1-250E4B7EDA73}" type="pres">
      <dgm:prSet presAssocID="{B4D07CD2-1732-4DC7-8F8F-1EA24709961D}" presName="quadrantPlaceholder" presStyleCnt="0"/>
      <dgm:spPr/>
      <dgm:t>
        <a:bodyPr/>
        <a:lstStyle/>
        <a:p>
          <a:endParaRPr lang="en-GB"/>
        </a:p>
      </dgm:t>
    </dgm:pt>
    <dgm:pt modelId="{C98BA2DA-0220-4220-9C44-759AB9584624}" type="pres">
      <dgm:prSet presAssocID="{B4D07CD2-1732-4DC7-8F8F-1EA24709961D}" presName="center1" presStyleLbl="fgShp" presStyleIdx="0" presStyleCnt="2" custScaleY="42171" custLinFactY="-147536" custLinFactNeighborX="6891" custLinFactNeighborY="-200000"/>
      <dgm:spPr/>
      <dgm:t>
        <a:bodyPr/>
        <a:lstStyle/>
        <a:p>
          <a:endParaRPr lang="en-GB"/>
        </a:p>
      </dgm:t>
    </dgm:pt>
    <dgm:pt modelId="{EFFEF99E-DA96-4300-894E-108CDE4E6B5C}" type="pres">
      <dgm:prSet presAssocID="{B4D07CD2-1732-4DC7-8F8F-1EA24709961D}" presName="center2" presStyleLbl="fgShp" presStyleIdx="1" presStyleCnt="2" custAng="10800000" custFlipVert="1" custScaleY="8654" custLinFactY="157698" custLinFactNeighborX="6891" custLinFactNeighborY="200000"/>
      <dgm:spPr/>
      <dgm:t>
        <a:bodyPr/>
        <a:lstStyle/>
        <a:p>
          <a:endParaRPr lang="en-GB"/>
        </a:p>
      </dgm:t>
    </dgm:pt>
  </dgm:ptLst>
  <dgm:cxnLst>
    <dgm:cxn modelId="{1D4935C0-47DF-4AFE-A42F-1764ED1688AB}" type="presOf" srcId="{73183F8A-9418-4778-B93C-C59D476B89D3}" destId="{05B1F837-FDC8-40E0-846D-28F0B98D647B}" srcOrd="0" destOrd="1" presId="urn:microsoft.com/office/officeart/2005/8/layout/cycle4#1"/>
    <dgm:cxn modelId="{F8FDF48D-D677-439A-B1E5-4CBF445D5D64}" type="presOf" srcId="{BB347D95-B233-4A28-8CD3-CC2B5382815D}" destId="{6BF6C8D3-8C6C-4901-BFD0-C44DABC3A32D}" srcOrd="0" destOrd="0" presId="urn:microsoft.com/office/officeart/2005/8/layout/cycle4#1"/>
    <dgm:cxn modelId="{88F917E3-F601-4930-ACA8-F338FC927199}" type="presOf" srcId="{AA6EA893-FC2A-4D51-B13D-FD4A9C438E8F}" destId="{1C1114B8-7EB8-4267-8FA2-BDFA3F63A6A0}" srcOrd="1" destOrd="2" presId="urn:microsoft.com/office/officeart/2005/8/layout/cycle4#1"/>
    <dgm:cxn modelId="{A0CD097B-3E6B-487B-97E0-81C7DC7BC65D}" srcId="{18B397E2-00D8-4A80-99FD-9462DD0A1759}" destId="{F9921979-3FC0-49E9-98CD-2C21A7C361B2}" srcOrd="1" destOrd="0" parTransId="{552C04A7-6B9A-43CF-8D3A-9B1F5733DE60}" sibTransId="{E48A2D10-13F3-4909-A4F0-8D7F5BD8C753}"/>
    <dgm:cxn modelId="{1B45D91F-C134-4817-BAF6-8A351F30FBD1}" type="presOf" srcId="{B965A7E5-F231-4561-8BB9-3579D87395C6}" destId="{2EDA2F55-8C31-4118-9480-26F1BE06C8B8}" srcOrd="0" destOrd="0" presId="urn:microsoft.com/office/officeart/2005/8/layout/cycle4#1"/>
    <dgm:cxn modelId="{10789F58-D786-4F31-BAEC-CB082335B305}" type="presOf" srcId="{0994B0D2-934D-4577-912B-5464D5D78895}" destId="{2EDA2F55-8C31-4118-9480-26F1BE06C8B8}" srcOrd="0" destOrd="2" presId="urn:microsoft.com/office/officeart/2005/8/layout/cycle4#1"/>
    <dgm:cxn modelId="{3059A312-BBF5-4FBC-8FD8-EC7CDBC3499B}" type="presOf" srcId="{1579CBF4-3848-4268-9D35-3D30BCA9F31B}" destId="{05B1F837-FDC8-40E0-846D-28F0B98D647B}" srcOrd="0" destOrd="2" presId="urn:microsoft.com/office/officeart/2005/8/layout/cycle4#1"/>
    <dgm:cxn modelId="{85579EE7-F49C-40AF-A5AB-3075F761EA9B}" type="presOf" srcId="{F9921979-3FC0-49E9-98CD-2C21A7C361B2}" destId="{983A7AF4-2D86-4766-A38B-47C19337B1A2}" srcOrd="0" destOrd="1" presId="urn:microsoft.com/office/officeart/2005/8/layout/cycle4#1"/>
    <dgm:cxn modelId="{E3B53BB6-7F1A-4BEC-8108-EB840418A5BC}" srcId="{66D83B64-E99A-49D4-8176-A8EE47E7ACEA}" destId="{F3CC7413-C354-4CE3-9E6F-90B26F9045A0}" srcOrd="3" destOrd="0" parTransId="{07B4D174-6110-4D4E-924A-81EB8E70BA52}" sibTransId="{E16122AD-3024-4DC6-BC0F-AC85AA009034}"/>
    <dgm:cxn modelId="{D1C34816-485C-42F4-B292-5E1929BE5397}" type="presOf" srcId="{4FB97502-2781-4422-9D5D-2DB5468C2379}" destId="{1F883E25-4829-49FC-BF41-F43703CC9AA4}" srcOrd="1" destOrd="0" presId="urn:microsoft.com/office/officeart/2005/8/layout/cycle4#1"/>
    <dgm:cxn modelId="{AF91FFB5-BCD4-488D-A27E-C71DDBAE9594}" srcId="{B4D07CD2-1732-4DC7-8F8F-1EA24709961D}" destId="{BB347D95-B233-4A28-8CD3-CC2B5382815D}" srcOrd="2" destOrd="0" parTransId="{BF47B219-C0C0-45A0-B603-6C4940DEAAFC}" sibTransId="{C50DB22A-B285-4C3A-B24D-9FB8AA779E5C}"/>
    <dgm:cxn modelId="{6E8798B7-046F-4A97-8543-A81C04BD9514}" srcId="{B4D07CD2-1732-4DC7-8F8F-1EA24709961D}" destId="{B2088CFE-08C5-4004-91AA-FF1523F7FE60}" srcOrd="1" destOrd="0" parTransId="{D69CDE68-11EA-4B21-A456-D0BCF7BBC85C}" sibTransId="{386811C4-9F2D-418F-93C6-AAB1B0D82F2D}"/>
    <dgm:cxn modelId="{C2079A41-EA62-4007-8F65-AD824F12A72D}" type="presOf" srcId="{A76EF8D6-2229-4B93-AA46-CAD68CF278A5}" destId="{983A7AF4-2D86-4766-A38B-47C19337B1A2}" srcOrd="0" destOrd="2" presId="urn:microsoft.com/office/officeart/2005/8/layout/cycle4#1"/>
    <dgm:cxn modelId="{C788EFA1-5478-43F9-86E7-AD5C4683DCEA}" type="presOf" srcId="{F3CC7413-C354-4CE3-9E6F-90B26F9045A0}" destId="{1F883E25-4829-49FC-BF41-F43703CC9AA4}" srcOrd="1" destOrd="3" presId="urn:microsoft.com/office/officeart/2005/8/layout/cycle4#1"/>
    <dgm:cxn modelId="{232A662E-1012-4ACC-9858-D75E6893E27B}" type="presOf" srcId="{B965A7E5-F231-4561-8BB9-3579D87395C6}" destId="{00A87C4D-AA8C-40C0-9CA2-5CB5EA97153A}" srcOrd="1" destOrd="0" presId="urn:microsoft.com/office/officeart/2005/8/layout/cycle4#1"/>
    <dgm:cxn modelId="{8680931E-58CE-476C-8107-434741A8E3F7}" type="presOf" srcId="{06E15C19-BD71-4CE8-901A-E789176A2B88}" destId="{DE5E2FC4-A28F-4815-B7BF-9529C06C5084}" srcOrd="0" destOrd="1" presId="urn:microsoft.com/office/officeart/2005/8/layout/cycle4#1"/>
    <dgm:cxn modelId="{B0D57609-42C2-4C8F-96D6-2B8392BCD9FB}" type="presOf" srcId="{F9921979-3FC0-49E9-98CD-2C21A7C361B2}" destId="{F18987FF-BAD6-4A16-BEC4-4DA192F7CEB2}" srcOrd="1" destOrd="1" presId="urn:microsoft.com/office/officeart/2005/8/layout/cycle4#1"/>
    <dgm:cxn modelId="{E1396B0A-D272-4EE9-B56F-40E992F3D1BE}" srcId="{66D83B64-E99A-49D4-8176-A8EE47E7ACEA}" destId="{4FB97502-2781-4422-9D5D-2DB5468C2379}" srcOrd="0" destOrd="0" parTransId="{9A8263B5-530A-4EA3-B480-BEB089776753}" sibTransId="{3F748F8C-79C5-42B0-8F17-CC3F51C9C2A6}"/>
    <dgm:cxn modelId="{BE25F004-B8D4-41DA-99D6-61FF091E2711}" srcId="{B4D07CD2-1732-4DC7-8F8F-1EA24709961D}" destId="{18B397E2-00D8-4A80-99FD-9462DD0A1759}" srcOrd="3" destOrd="0" parTransId="{7DBC3553-E6F3-4989-A3FF-189C46A4C504}" sibTransId="{FCED77E3-70F2-4372-82B6-4C6956453EFB}"/>
    <dgm:cxn modelId="{0169945C-AAC2-475F-8C30-C764A2447E25}" srcId="{BB347D95-B233-4A28-8CD3-CC2B5382815D}" destId="{06E15C19-BD71-4CE8-901A-E789176A2B88}" srcOrd="1" destOrd="0" parTransId="{6CAA2F97-9C4A-4097-89D4-689BA5C64B22}" sibTransId="{B8D6310F-5319-44F4-9A4B-99CA5B019839}"/>
    <dgm:cxn modelId="{FE0926B1-20C9-4EAF-B8B1-74E67DD2CEA2}" type="presOf" srcId="{18B397E2-00D8-4A80-99FD-9462DD0A1759}" destId="{E94351DD-65D0-4BD2-9B03-29EA06A79979}" srcOrd="0" destOrd="0" presId="urn:microsoft.com/office/officeart/2005/8/layout/cycle4#1"/>
    <dgm:cxn modelId="{08DA7303-57D2-4D1B-B424-33CEF4E055DE}" type="presOf" srcId="{0994B0D2-934D-4577-912B-5464D5D78895}" destId="{00A87C4D-AA8C-40C0-9CA2-5CB5EA97153A}" srcOrd="1" destOrd="2" presId="urn:microsoft.com/office/officeart/2005/8/layout/cycle4#1"/>
    <dgm:cxn modelId="{7FCE1AC9-7021-4D8A-9140-1E29CABD99F0}" srcId="{BB347D95-B233-4A28-8CD3-CC2B5382815D}" destId="{AA6EA893-FC2A-4D51-B13D-FD4A9C438E8F}" srcOrd="2" destOrd="0" parTransId="{01C61525-FB92-4E46-BF97-F189260051D3}" sibTransId="{1A9A6B28-C8A2-456F-81CD-1F1823B9E812}"/>
    <dgm:cxn modelId="{4529E36E-53D1-4893-B2BE-9B447D78B625}" srcId="{BB347D95-B233-4A28-8CD3-CC2B5382815D}" destId="{6226F3EF-C626-4F86-96E8-B395C09980E2}" srcOrd="0" destOrd="0" parTransId="{25B3D2AF-F7EE-4210-9DE9-687EF2CC7DA3}" sibTransId="{17CB45D7-234F-4311-B1F3-74834B4239D2}"/>
    <dgm:cxn modelId="{550DF7EC-0ABF-49C9-8626-494377CA0C46}" type="presOf" srcId="{A76EF8D6-2229-4B93-AA46-CAD68CF278A5}" destId="{F18987FF-BAD6-4A16-BEC4-4DA192F7CEB2}" srcOrd="1" destOrd="2" presId="urn:microsoft.com/office/officeart/2005/8/layout/cycle4#1"/>
    <dgm:cxn modelId="{F1BB7827-54A6-4407-B8E4-51AE517BEA95}" type="presOf" srcId="{66D83B64-E99A-49D4-8176-A8EE47E7ACEA}" destId="{104E22C1-1C4E-4A64-9369-22C2AA1DAD8C}" srcOrd="0" destOrd="0" presId="urn:microsoft.com/office/officeart/2005/8/layout/cycle4#1"/>
    <dgm:cxn modelId="{9FC15B3B-987B-4479-8048-98ED8D45B091}" type="presOf" srcId="{73183F8A-9418-4778-B93C-C59D476B89D3}" destId="{1F883E25-4829-49FC-BF41-F43703CC9AA4}" srcOrd="1" destOrd="1" presId="urn:microsoft.com/office/officeart/2005/8/layout/cycle4#1"/>
    <dgm:cxn modelId="{7809D652-96D2-450A-83D4-34065841871B}" srcId="{18B397E2-00D8-4A80-99FD-9462DD0A1759}" destId="{7B5899BA-1846-4F2D-AC22-BE7E0F8F945F}" srcOrd="0" destOrd="0" parTransId="{D3350A78-0A73-4F40-B2A2-1986C81C69D7}" sibTransId="{793DE052-F774-4EEC-AD7C-1AB6E2F11402}"/>
    <dgm:cxn modelId="{3BCF0BFC-7F2B-4B17-9593-D5C8A1A0CE65}" srcId="{B4D07CD2-1732-4DC7-8F8F-1EA24709961D}" destId="{66D83B64-E99A-49D4-8176-A8EE47E7ACEA}" srcOrd="0" destOrd="0" parTransId="{2D824F88-ACB5-48DF-877C-B658C039E9A6}" sibTransId="{83B1DA7E-0ED4-49B0-AF4E-A160F091E784}"/>
    <dgm:cxn modelId="{B5CFC5ED-BFA9-4F9C-8FFB-A57BEF163C01}" srcId="{B2088CFE-08C5-4004-91AA-FF1523F7FE60}" destId="{0994B0D2-934D-4577-912B-5464D5D78895}" srcOrd="2" destOrd="0" parTransId="{59FEDF70-271C-41F8-9447-4689B4E5126E}" sibTransId="{5E9D5412-64D4-4CDB-9BA2-58C5092E9890}"/>
    <dgm:cxn modelId="{BE0C31FF-7DCE-4A70-A9CF-8AF499D4E5D6}" type="presOf" srcId="{4FB97502-2781-4422-9D5D-2DB5468C2379}" destId="{05B1F837-FDC8-40E0-846D-28F0B98D647B}" srcOrd="0" destOrd="0" presId="urn:microsoft.com/office/officeart/2005/8/layout/cycle4#1"/>
    <dgm:cxn modelId="{C6CA6D89-057C-4B0B-8A18-540DF0D555F7}" type="presOf" srcId="{7B5899BA-1846-4F2D-AC22-BE7E0F8F945F}" destId="{F18987FF-BAD6-4A16-BEC4-4DA192F7CEB2}" srcOrd="1" destOrd="0" presId="urn:microsoft.com/office/officeart/2005/8/layout/cycle4#1"/>
    <dgm:cxn modelId="{DD5FC65F-EE83-45FA-AEDB-F85E339F3337}" srcId="{18B397E2-00D8-4A80-99FD-9462DD0A1759}" destId="{A76EF8D6-2229-4B93-AA46-CAD68CF278A5}" srcOrd="2" destOrd="0" parTransId="{29402AAE-FC4D-49E2-B175-861AD2115736}" sibTransId="{D160098D-4332-4ED2-8049-AF4475BAE290}"/>
    <dgm:cxn modelId="{DE1EE711-FD8E-477C-AD63-77E3961C1847}" type="presOf" srcId="{6226F3EF-C626-4F86-96E8-B395C09980E2}" destId="{DE5E2FC4-A28F-4815-B7BF-9529C06C5084}" srcOrd="0" destOrd="0" presId="urn:microsoft.com/office/officeart/2005/8/layout/cycle4#1"/>
    <dgm:cxn modelId="{086A1761-3CAB-4885-98F5-93DE6A624B13}" type="presOf" srcId="{6226F3EF-C626-4F86-96E8-B395C09980E2}" destId="{1C1114B8-7EB8-4267-8FA2-BDFA3F63A6A0}" srcOrd="1" destOrd="0" presId="urn:microsoft.com/office/officeart/2005/8/layout/cycle4#1"/>
    <dgm:cxn modelId="{2C097D16-80A8-42FC-8574-EFC33E3684AC}" type="presOf" srcId="{7B5899BA-1846-4F2D-AC22-BE7E0F8F945F}" destId="{983A7AF4-2D86-4766-A38B-47C19337B1A2}" srcOrd="0" destOrd="0" presId="urn:microsoft.com/office/officeart/2005/8/layout/cycle4#1"/>
    <dgm:cxn modelId="{734E1D13-9C08-4736-B87B-5D7643B12433}" type="presOf" srcId="{24BA03D8-D582-4F05-B6AC-7A6FD4DCF0A1}" destId="{00A87C4D-AA8C-40C0-9CA2-5CB5EA97153A}" srcOrd="1" destOrd="1" presId="urn:microsoft.com/office/officeart/2005/8/layout/cycle4#1"/>
    <dgm:cxn modelId="{3E0E9DC6-3EDA-4FAA-8103-ACF9CD10AF07}" srcId="{66D83B64-E99A-49D4-8176-A8EE47E7ACEA}" destId="{1579CBF4-3848-4268-9D35-3D30BCA9F31B}" srcOrd="2" destOrd="0" parTransId="{06505AC3-F533-4923-9973-3DFFCC8F403B}" sibTransId="{E9C71814-6CF7-45A0-9DD8-0DB0C43B30D4}"/>
    <dgm:cxn modelId="{33A11EBF-CE0B-4495-A5D6-EF07E2A5D52C}" type="presOf" srcId="{AA6EA893-FC2A-4D51-B13D-FD4A9C438E8F}" destId="{DE5E2FC4-A28F-4815-B7BF-9529C06C5084}" srcOrd="0" destOrd="2" presId="urn:microsoft.com/office/officeart/2005/8/layout/cycle4#1"/>
    <dgm:cxn modelId="{9701428A-3164-47AD-A2E0-B7D1EF165E86}" type="presOf" srcId="{06E15C19-BD71-4CE8-901A-E789176A2B88}" destId="{1C1114B8-7EB8-4267-8FA2-BDFA3F63A6A0}" srcOrd="1" destOrd="1" presId="urn:microsoft.com/office/officeart/2005/8/layout/cycle4#1"/>
    <dgm:cxn modelId="{2F434707-219A-41F9-AC78-C980D6CF019C}" type="presOf" srcId="{F3CC7413-C354-4CE3-9E6F-90B26F9045A0}" destId="{05B1F837-FDC8-40E0-846D-28F0B98D647B}" srcOrd="0" destOrd="3" presId="urn:microsoft.com/office/officeart/2005/8/layout/cycle4#1"/>
    <dgm:cxn modelId="{E5413D10-1DDC-48BD-8F99-CFD91D1CE248}" srcId="{B2088CFE-08C5-4004-91AA-FF1523F7FE60}" destId="{B965A7E5-F231-4561-8BB9-3579D87395C6}" srcOrd="0" destOrd="0" parTransId="{EF51F5A6-46F2-4D0B-9BFF-E9BC84F403CB}" sibTransId="{B2A55FDC-655D-4288-B934-F3571D83C613}"/>
    <dgm:cxn modelId="{1E1032E3-EC98-4B1E-AA67-0D86A1F3C7CF}" type="presOf" srcId="{1579CBF4-3848-4268-9D35-3D30BCA9F31B}" destId="{1F883E25-4829-49FC-BF41-F43703CC9AA4}" srcOrd="1" destOrd="2" presId="urn:microsoft.com/office/officeart/2005/8/layout/cycle4#1"/>
    <dgm:cxn modelId="{A441FB23-096A-4CA9-B4B1-FF246D051139}" srcId="{66D83B64-E99A-49D4-8176-A8EE47E7ACEA}" destId="{73183F8A-9418-4778-B93C-C59D476B89D3}" srcOrd="1" destOrd="0" parTransId="{8A288789-AE0F-4676-A588-5DDC5A8ED086}" sibTransId="{DA4E9F08-E9D6-41F8-9DFA-5CFE34C9AB98}"/>
    <dgm:cxn modelId="{6EF09A3D-6EA9-4B61-AA8B-F07265E1AD30}" type="presOf" srcId="{24BA03D8-D582-4F05-B6AC-7A6FD4DCF0A1}" destId="{2EDA2F55-8C31-4118-9480-26F1BE06C8B8}" srcOrd="0" destOrd="1" presId="urn:microsoft.com/office/officeart/2005/8/layout/cycle4#1"/>
    <dgm:cxn modelId="{8B06CB0E-A146-4CB0-9D3B-5A7BA7355E86}" type="presOf" srcId="{B2088CFE-08C5-4004-91AA-FF1523F7FE60}" destId="{FD8A86B7-296F-4BBF-AA8B-34A0C2E376CA}" srcOrd="0" destOrd="0" presId="urn:microsoft.com/office/officeart/2005/8/layout/cycle4#1"/>
    <dgm:cxn modelId="{E2054F3D-06A5-42CB-9AB9-40BA77A8E77B}" type="presOf" srcId="{B4D07CD2-1732-4DC7-8F8F-1EA24709961D}" destId="{209BE353-DCF2-497E-95B7-75300BACDCC7}" srcOrd="0" destOrd="0" presId="urn:microsoft.com/office/officeart/2005/8/layout/cycle4#1"/>
    <dgm:cxn modelId="{ED966C84-08E5-4A91-BD98-1D8F48B0B954}" srcId="{B2088CFE-08C5-4004-91AA-FF1523F7FE60}" destId="{24BA03D8-D582-4F05-B6AC-7A6FD4DCF0A1}" srcOrd="1" destOrd="0" parTransId="{FB70D9B4-69A3-467B-B72C-4F992DA40006}" sibTransId="{A28AAAE5-1282-4EA8-892A-06D06C237F94}"/>
    <dgm:cxn modelId="{7111988C-1314-4F86-8172-9A3891231386}" type="presParOf" srcId="{209BE353-DCF2-497E-95B7-75300BACDCC7}" destId="{D7358EC8-A386-4515-9B26-AFFB50CC33BE}" srcOrd="0" destOrd="0" presId="urn:microsoft.com/office/officeart/2005/8/layout/cycle4#1"/>
    <dgm:cxn modelId="{BECBD1FF-AABB-41EF-9A2A-DE9116916167}" type="presParOf" srcId="{D7358EC8-A386-4515-9B26-AFFB50CC33BE}" destId="{A46D11DA-B50E-4E65-9E2B-A2DFDAACEFE8}" srcOrd="0" destOrd="0" presId="urn:microsoft.com/office/officeart/2005/8/layout/cycle4#1"/>
    <dgm:cxn modelId="{49FCA005-D605-4323-9F0D-EAB2BC16D63D}" type="presParOf" srcId="{A46D11DA-B50E-4E65-9E2B-A2DFDAACEFE8}" destId="{05B1F837-FDC8-40E0-846D-28F0B98D647B}" srcOrd="0" destOrd="0" presId="urn:microsoft.com/office/officeart/2005/8/layout/cycle4#1"/>
    <dgm:cxn modelId="{074F0873-29EE-4B2D-B477-846E11C4CEDF}" type="presParOf" srcId="{A46D11DA-B50E-4E65-9E2B-A2DFDAACEFE8}" destId="{1F883E25-4829-49FC-BF41-F43703CC9AA4}" srcOrd="1" destOrd="0" presId="urn:microsoft.com/office/officeart/2005/8/layout/cycle4#1"/>
    <dgm:cxn modelId="{96AB4AE1-7302-4825-A0EF-357F252964BE}" type="presParOf" srcId="{D7358EC8-A386-4515-9B26-AFFB50CC33BE}" destId="{B356CDA3-E64A-411F-8883-927010E369E2}" srcOrd="1" destOrd="0" presId="urn:microsoft.com/office/officeart/2005/8/layout/cycle4#1"/>
    <dgm:cxn modelId="{D8B40111-0C49-4B13-A6FB-D2B660443089}" type="presParOf" srcId="{B356CDA3-E64A-411F-8883-927010E369E2}" destId="{2EDA2F55-8C31-4118-9480-26F1BE06C8B8}" srcOrd="0" destOrd="0" presId="urn:microsoft.com/office/officeart/2005/8/layout/cycle4#1"/>
    <dgm:cxn modelId="{8C1F1AA7-5C52-48AC-95DE-BB08B2CA63F7}" type="presParOf" srcId="{B356CDA3-E64A-411F-8883-927010E369E2}" destId="{00A87C4D-AA8C-40C0-9CA2-5CB5EA97153A}" srcOrd="1" destOrd="0" presId="urn:microsoft.com/office/officeart/2005/8/layout/cycle4#1"/>
    <dgm:cxn modelId="{AE045734-355C-45C6-9427-0CEDB9AD2C20}" type="presParOf" srcId="{D7358EC8-A386-4515-9B26-AFFB50CC33BE}" destId="{B27BE524-3E10-4781-956B-C0BC7E175907}" srcOrd="2" destOrd="0" presId="urn:microsoft.com/office/officeart/2005/8/layout/cycle4#1"/>
    <dgm:cxn modelId="{C0A09459-7C9F-49AB-B748-5F4422BF10CE}" type="presParOf" srcId="{B27BE524-3E10-4781-956B-C0BC7E175907}" destId="{DE5E2FC4-A28F-4815-B7BF-9529C06C5084}" srcOrd="0" destOrd="0" presId="urn:microsoft.com/office/officeart/2005/8/layout/cycle4#1"/>
    <dgm:cxn modelId="{D42E9138-7009-41BB-B39D-0F5D73BDFA7A}" type="presParOf" srcId="{B27BE524-3E10-4781-956B-C0BC7E175907}" destId="{1C1114B8-7EB8-4267-8FA2-BDFA3F63A6A0}" srcOrd="1" destOrd="0" presId="urn:microsoft.com/office/officeart/2005/8/layout/cycle4#1"/>
    <dgm:cxn modelId="{F336BCA3-2B15-4916-AF3A-2F2EECA62A7A}" type="presParOf" srcId="{D7358EC8-A386-4515-9B26-AFFB50CC33BE}" destId="{A5643086-FCF8-4A9E-BEE7-2A5968A33CEF}" srcOrd="3" destOrd="0" presId="urn:microsoft.com/office/officeart/2005/8/layout/cycle4#1"/>
    <dgm:cxn modelId="{607735D8-CDE5-498E-B77D-C6BAE177AA19}" type="presParOf" srcId="{A5643086-FCF8-4A9E-BEE7-2A5968A33CEF}" destId="{983A7AF4-2D86-4766-A38B-47C19337B1A2}" srcOrd="0" destOrd="0" presId="urn:microsoft.com/office/officeart/2005/8/layout/cycle4#1"/>
    <dgm:cxn modelId="{7187A8CF-4902-4FD9-8B70-2D9700830A27}" type="presParOf" srcId="{A5643086-FCF8-4A9E-BEE7-2A5968A33CEF}" destId="{F18987FF-BAD6-4A16-BEC4-4DA192F7CEB2}" srcOrd="1" destOrd="0" presId="urn:microsoft.com/office/officeart/2005/8/layout/cycle4#1"/>
    <dgm:cxn modelId="{2D420A11-DB24-4CD9-AAA1-CA5020652824}" type="presParOf" srcId="{D7358EC8-A386-4515-9B26-AFFB50CC33BE}" destId="{0592D6AA-D0EF-4A15-BC2D-40A750A95D3D}" srcOrd="4" destOrd="0" presId="urn:microsoft.com/office/officeart/2005/8/layout/cycle4#1"/>
    <dgm:cxn modelId="{3AD6F43D-1B79-422B-B28F-3674AB3873E9}" type="presParOf" srcId="{209BE353-DCF2-497E-95B7-75300BACDCC7}" destId="{21E083E4-705C-4AC1-A3DE-F98E53590302}" srcOrd="1" destOrd="0" presId="urn:microsoft.com/office/officeart/2005/8/layout/cycle4#1"/>
    <dgm:cxn modelId="{C7DA25B7-4E9D-46EE-A50B-628F1A029B74}" type="presParOf" srcId="{21E083E4-705C-4AC1-A3DE-F98E53590302}" destId="{104E22C1-1C4E-4A64-9369-22C2AA1DAD8C}" srcOrd="0" destOrd="0" presId="urn:microsoft.com/office/officeart/2005/8/layout/cycle4#1"/>
    <dgm:cxn modelId="{127E4EB0-4D7C-4BEE-B7D0-D61C0C476002}" type="presParOf" srcId="{21E083E4-705C-4AC1-A3DE-F98E53590302}" destId="{FD8A86B7-296F-4BBF-AA8B-34A0C2E376CA}" srcOrd="1" destOrd="0" presId="urn:microsoft.com/office/officeart/2005/8/layout/cycle4#1"/>
    <dgm:cxn modelId="{87436F57-4FA9-4168-A279-3CADA7391242}" type="presParOf" srcId="{21E083E4-705C-4AC1-A3DE-F98E53590302}" destId="{6BF6C8D3-8C6C-4901-BFD0-C44DABC3A32D}" srcOrd="2" destOrd="0" presId="urn:microsoft.com/office/officeart/2005/8/layout/cycle4#1"/>
    <dgm:cxn modelId="{49623EE5-266F-4010-A5E9-6B39920FDBEE}" type="presParOf" srcId="{21E083E4-705C-4AC1-A3DE-F98E53590302}" destId="{E94351DD-65D0-4BD2-9B03-29EA06A79979}" srcOrd="3" destOrd="0" presId="urn:microsoft.com/office/officeart/2005/8/layout/cycle4#1"/>
    <dgm:cxn modelId="{88E80AF7-B214-4B3C-A306-3FCFF31DF78A}" type="presParOf" srcId="{21E083E4-705C-4AC1-A3DE-F98E53590302}" destId="{7699CDE5-09BB-48ED-A8A1-250E4B7EDA73}" srcOrd="4" destOrd="0" presId="urn:microsoft.com/office/officeart/2005/8/layout/cycle4#1"/>
    <dgm:cxn modelId="{B1CBF2C4-95A9-409A-BA95-1B81BAE63AEC}" type="presParOf" srcId="{209BE353-DCF2-497E-95B7-75300BACDCC7}" destId="{C98BA2DA-0220-4220-9C44-759AB9584624}" srcOrd="2" destOrd="0" presId="urn:microsoft.com/office/officeart/2005/8/layout/cycle4#1"/>
    <dgm:cxn modelId="{9ADA3ADB-3357-4336-BFA5-CDD022F229F0}" type="presParOf" srcId="{209BE353-DCF2-497E-95B7-75300BACDCC7}" destId="{EFFEF99E-DA96-4300-894E-108CDE4E6B5C}" srcOrd="3" destOrd="0" presId="urn:microsoft.com/office/officeart/2005/8/layout/cycle4#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6A0279-B110-4C1C-B485-F3B384E5CD72}">
      <dsp:nvSpPr>
        <dsp:cNvPr id="0" name=""/>
        <dsp:cNvSpPr/>
      </dsp:nvSpPr>
      <dsp:spPr>
        <a:xfrm>
          <a:off x="144017" y="0"/>
          <a:ext cx="1843230" cy="3094875"/>
        </a:xfrm>
        <a:prstGeom prst="ellipse">
          <a:avLst/>
        </a:prstGeom>
        <a:solidFill>
          <a:schemeClr val="accent4">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72301" tIns="25400" rIns="72301" bIns="25400" numCol="1" spcCol="1270" anchor="ctr" anchorCtr="0">
          <a:noAutofit/>
        </a:bodyPr>
        <a:lstStyle/>
        <a:p>
          <a:pPr lvl="0" algn="ctr" defTabSz="889000">
            <a:lnSpc>
              <a:spcPct val="90000"/>
            </a:lnSpc>
            <a:spcBef>
              <a:spcPct val="0"/>
            </a:spcBef>
            <a:spcAft>
              <a:spcPct val="35000"/>
            </a:spcAft>
          </a:pPr>
          <a:r>
            <a:rPr lang="af-ZA" sz="2000" b="1" kern="1200" dirty="0" smtClean="0">
              <a:latin typeface="+mj-lt"/>
            </a:rPr>
            <a:t>Coffee</a:t>
          </a:r>
          <a:r>
            <a:rPr lang="bg-BG" sz="2000" b="1" kern="1200" dirty="0" smtClean="0">
              <a:latin typeface="+mj-lt"/>
            </a:rPr>
            <a:t> </a:t>
          </a:r>
          <a:endParaRPr lang="en-GB" sz="2000" b="1" kern="1200" dirty="0" smtClean="0">
            <a:latin typeface="+mj-lt"/>
          </a:endParaRPr>
        </a:p>
        <a:p>
          <a:pPr lvl="0" algn="ctr" defTabSz="889000">
            <a:lnSpc>
              <a:spcPct val="90000"/>
            </a:lnSpc>
            <a:spcBef>
              <a:spcPct val="0"/>
            </a:spcBef>
            <a:spcAft>
              <a:spcPct val="35000"/>
            </a:spcAft>
          </a:pPr>
          <a:r>
            <a:rPr lang="af-ZA" sz="2000" b="1" kern="1200" dirty="0" smtClean="0">
              <a:latin typeface="+mj-lt"/>
            </a:rPr>
            <a:t> </a:t>
          </a:r>
          <a:r>
            <a:rPr lang="bg-BG" sz="2000" b="1" kern="1200" dirty="0" smtClean="0">
              <a:latin typeface="+mj-lt"/>
            </a:rPr>
            <a:t>£</a:t>
          </a:r>
          <a:r>
            <a:rPr lang="af-ZA" sz="2000" b="1" kern="1200" dirty="0" smtClean="0">
              <a:latin typeface="+mj-lt"/>
            </a:rPr>
            <a:t>120</a:t>
          </a:r>
          <a:endParaRPr lang="af-ZA" sz="2000" b="1" kern="1200" dirty="0">
            <a:latin typeface="+mj-lt"/>
          </a:endParaRPr>
        </a:p>
      </dsp:txBody>
      <dsp:txXfrm>
        <a:off x="413952" y="453234"/>
        <a:ext cx="1303360" cy="2188407"/>
      </dsp:txXfrm>
    </dsp:sp>
    <dsp:sp modelId="{D886B9F7-4861-42D9-93CD-78149716009F}">
      <dsp:nvSpPr>
        <dsp:cNvPr id="0" name=""/>
        <dsp:cNvSpPr/>
      </dsp:nvSpPr>
      <dsp:spPr>
        <a:xfrm>
          <a:off x="1709666" y="145116"/>
          <a:ext cx="1913477" cy="2931890"/>
        </a:xfrm>
        <a:prstGeom prst="ellipse">
          <a:avLst/>
        </a:prstGeom>
        <a:solidFill>
          <a:schemeClr val="accent4">
            <a:alpha val="50000"/>
            <a:hueOff val="-1488257"/>
            <a:satOff val="8966"/>
            <a:lumOff val="71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72301" tIns="25400" rIns="72301" bIns="25400" numCol="1" spcCol="1270" anchor="ctr" anchorCtr="0">
          <a:noAutofit/>
        </a:bodyPr>
        <a:lstStyle/>
        <a:p>
          <a:pPr lvl="0" algn="ctr" defTabSz="889000">
            <a:lnSpc>
              <a:spcPct val="90000"/>
            </a:lnSpc>
            <a:spcBef>
              <a:spcPct val="0"/>
            </a:spcBef>
            <a:spcAft>
              <a:spcPct val="35000"/>
            </a:spcAft>
          </a:pPr>
          <a:r>
            <a:rPr lang="af-ZA" sz="2000" b="1" kern="1200" dirty="0" smtClean="0">
              <a:latin typeface="+mj-lt"/>
            </a:rPr>
            <a:t>Other </a:t>
          </a:r>
          <a:r>
            <a:rPr lang="af-ZA" sz="2000" b="1" kern="1200" dirty="0">
              <a:latin typeface="+mj-lt"/>
            </a:rPr>
            <a:t>products</a:t>
          </a:r>
          <a:r>
            <a:rPr lang="bg-BG" sz="2000" b="1" kern="1200" dirty="0">
              <a:latin typeface="+mj-lt"/>
            </a:rPr>
            <a:t> </a:t>
          </a:r>
          <a:endParaRPr lang="en-GB" sz="2000" b="1" kern="1200" dirty="0" smtClean="0">
            <a:latin typeface="+mj-lt"/>
          </a:endParaRPr>
        </a:p>
        <a:p>
          <a:pPr lvl="0" algn="ctr" defTabSz="889000">
            <a:lnSpc>
              <a:spcPct val="90000"/>
            </a:lnSpc>
            <a:spcBef>
              <a:spcPct val="0"/>
            </a:spcBef>
            <a:spcAft>
              <a:spcPct val="35000"/>
            </a:spcAft>
          </a:pPr>
          <a:r>
            <a:rPr lang="bg-BG" sz="2000" b="1" kern="1200" dirty="0">
              <a:latin typeface="+mj-lt"/>
            </a:rPr>
            <a:t> £95</a:t>
          </a:r>
          <a:endParaRPr lang="af-ZA" sz="2000" b="1" kern="1200" dirty="0">
            <a:latin typeface="+mj-lt"/>
          </a:endParaRPr>
        </a:p>
      </dsp:txBody>
      <dsp:txXfrm>
        <a:off x="1989888" y="574481"/>
        <a:ext cx="1353033" cy="2073160"/>
      </dsp:txXfrm>
    </dsp:sp>
    <dsp:sp modelId="{AE1F1AC8-29D3-432B-BBCB-25B7D5CFCF87}">
      <dsp:nvSpPr>
        <dsp:cNvPr id="0" name=""/>
        <dsp:cNvSpPr/>
      </dsp:nvSpPr>
      <dsp:spPr>
        <a:xfrm>
          <a:off x="3566962" y="1468"/>
          <a:ext cx="2138826" cy="3094875"/>
        </a:xfrm>
        <a:prstGeom prst="ellipse">
          <a:avLst/>
        </a:prstGeom>
        <a:solidFill>
          <a:schemeClr val="accent4">
            <a:alpha val="50000"/>
            <a:hueOff val="-2976513"/>
            <a:satOff val="17933"/>
            <a:lumOff val="143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72301" tIns="25400" rIns="72301" bIns="25400" numCol="1" spcCol="1270" anchor="ctr" anchorCtr="0">
          <a:noAutofit/>
        </a:bodyPr>
        <a:lstStyle/>
        <a:p>
          <a:pPr lvl="0" algn="ctr" defTabSz="889000">
            <a:lnSpc>
              <a:spcPct val="90000"/>
            </a:lnSpc>
            <a:spcBef>
              <a:spcPct val="0"/>
            </a:spcBef>
            <a:spcAft>
              <a:spcPct val="35000"/>
            </a:spcAft>
          </a:pPr>
          <a:r>
            <a:rPr lang="af-ZA" sz="2000" b="1" kern="1200" dirty="0" smtClean="0">
              <a:latin typeface="+mj-lt"/>
            </a:rPr>
            <a:t>Profit</a:t>
          </a:r>
          <a:r>
            <a:rPr lang="af-ZA" sz="2000" b="1" kern="1200" dirty="0" smtClean="0">
              <a:latin typeface="+mj-lt"/>
            </a:rPr>
            <a:t>: coffee   </a:t>
          </a:r>
          <a:r>
            <a:rPr lang="af-ZA" sz="2000" b="1" kern="1200" dirty="0">
              <a:latin typeface="+mj-lt"/>
            </a:rPr>
            <a:t>80</a:t>
          </a:r>
          <a:r>
            <a:rPr lang="bg-BG" sz="2000" b="1" kern="1200" dirty="0">
              <a:latin typeface="+mj-lt"/>
            </a:rPr>
            <a:t>%</a:t>
          </a:r>
        </a:p>
      </dsp:txBody>
      <dsp:txXfrm>
        <a:off x="3880186" y="454702"/>
        <a:ext cx="1512378" cy="2188407"/>
      </dsp:txXfrm>
    </dsp:sp>
    <dsp:sp modelId="{1FB34595-3462-4368-A426-E6CBC03A973B}">
      <dsp:nvSpPr>
        <dsp:cNvPr id="0" name=""/>
        <dsp:cNvSpPr/>
      </dsp:nvSpPr>
      <dsp:spPr>
        <a:xfrm>
          <a:off x="5184575" y="1468"/>
          <a:ext cx="2014058" cy="3094875"/>
        </a:xfrm>
        <a:prstGeom prst="ellipse">
          <a:avLst/>
        </a:prstGeom>
        <a:solidFill>
          <a:schemeClr val="accent4">
            <a:alpha val="50000"/>
            <a:hueOff val="-4464770"/>
            <a:satOff val="26899"/>
            <a:lumOff val="2156"/>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72301" tIns="25400" rIns="72301" bIns="25400" numCol="1" spcCol="1270" anchor="ctr" anchorCtr="0">
          <a:noAutofit/>
        </a:bodyPr>
        <a:lstStyle/>
        <a:p>
          <a:pPr lvl="0" algn="ctr" defTabSz="889000">
            <a:lnSpc>
              <a:spcPct val="90000"/>
            </a:lnSpc>
            <a:spcBef>
              <a:spcPct val="0"/>
            </a:spcBef>
            <a:spcAft>
              <a:spcPct val="35000"/>
            </a:spcAft>
          </a:pPr>
          <a:r>
            <a:rPr lang="af-ZA" sz="2000" b="1" kern="1200" dirty="0" smtClean="0">
              <a:latin typeface="+mj-lt"/>
            </a:rPr>
            <a:t>Profit: </a:t>
          </a:r>
          <a:r>
            <a:rPr lang="af-ZA" sz="2000" b="1" kern="1200" dirty="0" smtClean="0">
              <a:latin typeface="+mj-lt"/>
            </a:rPr>
            <a:t>other </a:t>
          </a:r>
          <a:r>
            <a:rPr lang="en-GB" sz="2000" b="1" kern="1200" dirty="0" smtClean="0"/>
            <a:t>products</a:t>
          </a:r>
        </a:p>
        <a:p>
          <a:pPr lvl="0" algn="ctr" defTabSz="889000">
            <a:lnSpc>
              <a:spcPct val="90000"/>
            </a:lnSpc>
            <a:spcBef>
              <a:spcPct val="0"/>
            </a:spcBef>
            <a:spcAft>
              <a:spcPct val="35000"/>
            </a:spcAft>
          </a:pPr>
          <a:r>
            <a:rPr lang="bg-BG" sz="2000" b="1" kern="1200" dirty="0" smtClean="0"/>
            <a:t>40</a:t>
          </a:r>
          <a:r>
            <a:rPr lang="en-GB" sz="2000" b="1" kern="1200" dirty="0" smtClean="0"/>
            <a:t>-55</a:t>
          </a:r>
          <a:r>
            <a:rPr lang="bg-BG" sz="2000" b="1" kern="1200" dirty="0" smtClean="0"/>
            <a:t>%</a:t>
          </a:r>
          <a:endParaRPr lang="bg-BG" sz="2000" b="1" kern="1200" dirty="0">
            <a:latin typeface="Tw Cen MT"/>
          </a:endParaRPr>
        </a:p>
      </dsp:txBody>
      <dsp:txXfrm>
        <a:off x="5479527" y="454702"/>
        <a:ext cx="1424154" cy="21884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E2FC4-A28F-4815-B7BF-9529C06C5084}">
      <dsp:nvSpPr>
        <dsp:cNvPr id="0" name=""/>
        <dsp:cNvSpPr/>
      </dsp:nvSpPr>
      <dsp:spPr>
        <a:xfrm>
          <a:off x="4865592" y="2647192"/>
          <a:ext cx="4098889" cy="1300480"/>
        </a:xfrm>
        <a:prstGeom prst="roundRect">
          <a:avLst>
            <a:gd name="adj" fmla="val 1000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71450" lvl="1" indent="-171450" algn="ctr" defTabSz="800100">
            <a:lnSpc>
              <a:spcPct val="90000"/>
            </a:lnSpc>
            <a:spcBef>
              <a:spcPct val="0"/>
            </a:spcBef>
            <a:spcAft>
              <a:spcPct val="15000"/>
            </a:spcAft>
            <a:buChar char="••"/>
          </a:pPr>
          <a:r>
            <a:rPr lang="en-GB" sz="1800" b="1" kern="1200" dirty="0" smtClean="0"/>
            <a:t>Increasing Rent</a:t>
          </a:r>
        </a:p>
        <a:p>
          <a:pPr marL="171450" lvl="1" indent="-171450" algn="ctr" defTabSz="800100">
            <a:lnSpc>
              <a:spcPct val="90000"/>
            </a:lnSpc>
            <a:spcBef>
              <a:spcPct val="0"/>
            </a:spcBef>
            <a:spcAft>
              <a:spcPct val="15000"/>
            </a:spcAft>
            <a:buChar char="••"/>
          </a:pPr>
          <a:r>
            <a:rPr lang="en-GB" sz="1800" b="1" kern="1200" dirty="0" smtClean="0"/>
            <a:t>Contract termination</a:t>
          </a:r>
        </a:p>
        <a:p>
          <a:pPr marL="171450" lvl="1" indent="-171450" algn="ctr" defTabSz="800100">
            <a:lnSpc>
              <a:spcPct val="90000"/>
            </a:lnSpc>
            <a:spcBef>
              <a:spcPct val="0"/>
            </a:spcBef>
            <a:spcAft>
              <a:spcPct val="15000"/>
            </a:spcAft>
            <a:buChar char="••"/>
          </a:pPr>
          <a:r>
            <a:rPr lang="en-GB" sz="1800" b="1" kern="1200" dirty="0" smtClean="0"/>
            <a:t>Competition</a:t>
          </a:r>
        </a:p>
      </dsp:txBody>
      <dsp:txXfrm>
        <a:off x="6123826" y="3000879"/>
        <a:ext cx="2812088" cy="918226"/>
      </dsp:txXfrm>
    </dsp:sp>
    <dsp:sp modelId="{983A7AF4-2D86-4766-A38B-47C19337B1A2}">
      <dsp:nvSpPr>
        <dsp:cNvPr id="0" name=""/>
        <dsp:cNvSpPr/>
      </dsp:nvSpPr>
      <dsp:spPr>
        <a:xfrm>
          <a:off x="288039" y="2647192"/>
          <a:ext cx="3635150" cy="1300480"/>
        </a:xfrm>
        <a:prstGeom prst="roundRect">
          <a:avLst>
            <a:gd name="adj" fmla="val 1000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b" anchorCtr="0">
          <a:noAutofit/>
        </a:bodyPr>
        <a:lstStyle/>
        <a:p>
          <a:pPr marL="228600" lvl="1" indent="-228600" algn="l" defTabSz="889000">
            <a:lnSpc>
              <a:spcPct val="90000"/>
            </a:lnSpc>
            <a:spcBef>
              <a:spcPct val="0"/>
            </a:spcBef>
            <a:spcAft>
              <a:spcPct val="15000"/>
            </a:spcAft>
            <a:buChar char="••"/>
          </a:pPr>
          <a:r>
            <a:rPr lang="en-GB" sz="2000" b="1" kern="1200" dirty="0" smtClean="0"/>
            <a:t>Small shop</a:t>
          </a:r>
          <a:endParaRPr lang="en-GB" sz="2000" b="1" kern="1200" dirty="0"/>
        </a:p>
        <a:p>
          <a:pPr marL="228600" lvl="1" indent="-228600" algn="l" defTabSz="889000">
            <a:lnSpc>
              <a:spcPct val="90000"/>
            </a:lnSpc>
            <a:spcBef>
              <a:spcPct val="0"/>
            </a:spcBef>
            <a:spcAft>
              <a:spcPct val="15000"/>
            </a:spcAft>
            <a:buChar char="••"/>
          </a:pPr>
          <a:r>
            <a:rPr lang="en-GB" sz="2000" b="1" kern="1200" dirty="0" smtClean="0"/>
            <a:t>Less staff</a:t>
          </a:r>
          <a:endParaRPr lang="en-GB" sz="2000" b="1" kern="1200" dirty="0"/>
        </a:p>
        <a:p>
          <a:pPr marL="228600" lvl="1" indent="-228600" algn="l" defTabSz="889000">
            <a:lnSpc>
              <a:spcPct val="90000"/>
            </a:lnSpc>
            <a:spcBef>
              <a:spcPct val="0"/>
            </a:spcBef>
            <a:spcAft>
              <a:spcPct val="15000"/>
            </a:spcAft>
            <a:buChar char="••"/>
          </a:pPr>
          <a:r>
            <a:rPr lang="en-GB" sz="2000" b="1" kern="1200" dirty="0" smtClean="0"/>
            <a:t>Not enough space for </a:t>
          </a:r>
          <a:r>
            <a:rPr lang="en-GB" sz="2000" b="1" kern="1200" dirty="0" smtClean="0"/>
            <a:t>stoke </a:t>
          </a:r>
          <a:endParaRPr lang="en-GB" sz="2000" b="1" kern="1200" dirty="0"/>
        </a:p>
      </dsp:txBody>
      <dsp:txXfrm>
        <a:off x="316606" y="3000879"/>
        <a:ext cx="2487471" cy="918226"/>
      </dsp:txXfrm>
    </dsp:sp>
    <dsp:sp modelId="{2EDA2F55-8C31-4118-9480-26F1BE06C8B8}">
      <dsp:nvSpPr>
        <dsp:cNvPr id="0" name=""/>
        <dsp:cNvSpPr/>
      </dsp:nvSpPr>
      <dsp:spPr>
        <a:xfrm>
          <a:off x="5361854" y="2848"/>
          <a:ext cx="3290020" cy="1300480"/>
        </a:xfrm>
        <a:prstGeom prst="roundRect">
          <a:avLst>
            <a:gd name="adj" fmla="val 1000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GB" sz="2000" b="1" u="sng" kern="1200" dirty="0" smtClean="0"/>
            <a:t>Add new offers</a:t>
          </a:r>
        </a:p>
        <a:p>
          <a:pPr marL="228600" lvl="1" indent="-228600" algn="l" defTabSz="889000">
            <a:lnSpc>
              <a:spcPct val="90000"/>
            </a:lnSpc>
            <a:spcBef>
              <a:spcPct val="0"/>
            </a:spcBef>
            <a:spcAft>
              <a:spcPct val="15000"/>
            </a:spcAft>
            <a:buChar char="••"/>
          </a:pPr>
          <a:r>
            <a:rPr lang="en-GB" sz="2000" b="1" u="sng" kern="1200" dirty="0" smtClean="0"/>
            <a:t>New products</a:t>
          </a:r>
        </a:p>
        <a:p>
          <a:pPr marL="228600" lvl="1" indent="-228600" algn="l" defTabSz="889000">
            <a:lnSpc>
              <a:spcPct val="90000"/>
            </a:lnSpc>
            <a:spcBef>
              <a:spcPct val="0"/>
            </a:spcBef>
            <a:spcAft>
              <a:spcPct val="15000"/>
            </a:spcAft>
            <a:buChar char="••"/>
          </a:pPr>
          <a:r>
            <a:rPr lang="en-GB" sz="2000" b="1" u="sng" kern="1200" dirty="0" smtClean="0"/>
            <a:t>Park Opening</a:t>
          </a:r>
        </a:p>
      </dsp:txBody>
      <dsp:txXfrm>
        <a:off x="6377428" y="31415"/>
        <a:ext cx="2245880" cy="918226"/>
      </dsp:txXfrm>
    </dsp:sp>
    <dsp:sp modelId="{05B1F837-FDC8-40E0-846D-28F0B98D647B}">
      <dsp:nvSpPr>
        <dsp:cNvPr id="0" name=""/>
        <dsp:cNvSpPr/>
      </dsp:nvSpPr>
      <dsp:spPr>
        <a:xfrm>
          <a:off x="204662" y="0"/>
          <a:ext cx="3447759" cy="1300480"/>
        </a:xfrm>
        <a:prstGeom prst="roundRect">
          <a:avLst>
            <a:gd name="adj" fmla="val 1000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GB" sz="2000" b="1" u="sng" kern="1200" dirty="0" smtClean="0"/>
            <a:t>No competition</a:t>
          </a:r>
          <a:endParaRPr lang="en-GB" sz="2000" b="1" u="sng" kern="1200" dirty="0"/>
        </a:p>
        <a:p>
          <a:pPr marL="228600" lvl="1" indent="-228600" algn="l" defTabSz="889000">
            <a:lnSpc>
              <a:spcPct val="90000"/>
            </a:lnSpc>
            <a:spcBef>
              <a:spcPct val="0"/>
            </a:spcBef>
            <a:spcAft>
              <a:spcPct val="15000"/>
            </a:spcAft>
            <a:buChar char="••"/>
          </a:pPr>
          <a:r>
            <a:rPr lang="en-GB" sz="2000" b="1" u="sng" kern="1200" dirty="0" smtClean="0"/>
            <a:t>Good location</a:t>
          </a:r>
          <a:endParaRPr lang="en-GB" sz="2000" b="1" u="sng" kern="1200" dirty="0"/>
        </a:p>
        <a:p>
          <a:pPr marL="228600" lvl="1" indent="-228600" algn="l" defTabSz="889000">
            <a:lnSpc>
              <a:spcPct val="90000"/>
            </a:lnSpc>
            <a:spcBef>
              <a:spcPct val="0"/>
            </a:spcBef>
            <a:spcAft>
              <a:spcPct val="15000"/>
            </a:spcAft>
            <a:buChar char="••"/>
          </a:pPr>
          <a:r>
            <a:rPr lang="en-GB" sz="2000" b="1" u="sng" kern="1200" dirty="0" smtClean="0"/>
            <a:t>High Standards and quality</a:t>
          </a:r>
          <a:endParaRPr lang="en-GB" sz="2000" b="1" u="sng" kern="1200" dirty="0"/>
        </a:p>
        <a:p>
          <a:pPr marL="228600" lvl="1" indent="-228600" algn="l" defTabSz="889000">
            <a:lnSpc>
              <a:spcPct val="90000"/>
            </a:lnSpc>
            <a:spcBef>
              <a:spcPct val="0"/>
            </a:spcBef>
            <a:spcAft>
              <a:spcPct val="15000"/>
            </a:spcAft>
            <a:buChar char="••"/>
          </a:pPr>
          <a:endParaRPr lang="en-GB" sz="2000" b="1" u="sng" kern="1200" dirty="0">
            <a:solidFill>
              <a:srgbClr val="002060"/>
            </a:solidFill>
          </a:endParaRPr>
        </a:p>
      </dsp:txBody>
      <dsp:txXfrm>
        <a:off x="233229" y="28567"/>
        <a:ext cx="2356297" cy="918226"/>
      </dsp:txXfrm>
    </dsp:sp>
    <dsp:sp modelId="{104E22C1-1C4E-4A64-9369-22C2AA1DAD8C}">
      <dsp:nvSpPr>
        <dsp:cNvPr id="0" name=""/>
        <dsp:cNvSpPr/>
      </dsp:nvSpPr>
      <dsp:spPr>
        <a:xfrm>
          <a:off x="2448272" y="54911"/>
          <a:ext cx="2047741" cy="1984726"/>
        </a:xfrm>
        <a:prstGeom prst="pieWedg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Strengths</a:t>
          </a:r>
          <a:endParaRPr lang="en-GB" sz="1600" kern="1200" dirty="0" smtClean="0"/>
        </a:p>
        <a:p>
          <a:pPr lvl="0" algn="l" defTabSz="711200">
            <a:lnSpc>
              <a:spcPct val="90000"/>
            </a:lnSpc>
            <a:spcBef>
              <a:spcPct val="0"/>
            </a:spcBef>
            <a:spcAft>
              <a:spcPct val="35000"/>
            </a:spcAft>
          </a:pPr>
          <a:endParaRPr lang="en-GB" sz="1200" kern="1200" dirty="0"/>
        </a:p>
      </dsp:txBody>
      <dsp:txXfrm>
        <a:off x="3048041" y="636224"/>
        <a:ext cx="1447972" cy="1403413"/>
      </dsp:txXfrm>
    </dsp:sp>
    <dsp:sp modelId="{FD8A86B7-296F-4BBF-AA8B-34A0C2E376CA}">
      <dsp:nvSpPr>
        <dsp:cNvPr id="0" name=""/>
        <dsp:cNvSpPr/>
      </dsp:nvSpPr>
      <dsp:spPr>
        <a:xfrm rot="5400000">
          <a:off x="4686950" y="-57727"/>
          <a:ext cx="1969170" cy="2194448"/>
        </a:xfrm>
        <a:prstGeom prst="pieWedg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Opportunities</a:t>
          </a:r>
          <a:endParaRPr lang="en-GB" sz="1600" kern="1200" dirty="0"/>
        </a:p>
      </dsp:txBody>
      <dsp:txXfrm rot="-5400000">
        <a:off x="4574311" y="631669"/>
        <a:ext cx="1551709" cy="1392413"/>
      </dsp:txXfrm>
    </dsp:sp>
    <dsp:sp modelId="{6BF6C8D3-8C6C-4901-BFD0-C44DABC3A32D}">
      <dsp:nvSpPr>
        <dsp:cNvPr id="0" name=""/>
        <dsp:cNvSpPr/>
      </dsp:nvSpPr>
      <dsp:spPr>
        <a:xfrm rot="10800000">
          <a:off x="4612787" y="2071126"/>
          <a:ext cx="2155963" cy="1981682"/>
        </a:xfrm>
        <a:prstGeom prst="pieWedg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Treats</a:t>
          </a:r>
          <a:endParaRPr lang="en-GB" sz="1600" kern="1200" dirty="0"/>
        </a:p>
      </dsp:txBody>
      <dsp:txXfrm rot="10800000">
        <a:off x="4612787" y="2071126"/>
        <a:ext cx="1524496" cy="1401261"/>
      </dsp:txXfrm>
    </dsp:sp>
    <dsp:sp modelId="{E94351DD-65D0-4BD2-9B03-29EA06A79979}">
      <dsp:nvSpPr>
        <dsp:cNvPr id="0" name=""/>
        <dsp:cNvSpPr/>
      </dsp:nvSpPr>
      <dsp:spPr>
        <a:xfrm rot="16200000">
          <a:off x="2504196" y="2020499"/>
          <a:ext cx="1981682" cy="2082935"/>
        </a:xfrm>
        <a:prstGeom prst="pieWedge">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Weaknesses</a:t>
          </a:r>
          <a:endParaRPr lang="en-GB" sz="1600" kern="1200" dirty="0"/>
        </a:p>
      </dsp:txBody>
      <dsp:txXfrm rot="5400000">
        <a:off x="3063648" y="2071126"/>
        <a:ext cx="1472857" cy="1401261"/>
      </dsp:txXfrm>
    </dsp:sp>
    <dsp:sp modelId="{C98BA2DA-0220-4220-9C44-759AB9584624}">
      <dsp:nvSpPr>
        <dsp:cNvPr id="0" name=""/>
        <dsp:cNvSpPr/>
      </dsp:nvSpPr>
      <dsp:spPr>
        <a:xfrm>
          <a:off x="4220327" y="-17101"/>
          <a:ext cx="607568" cy="222797"/>
        </a:xfrm>
        <a:prstGeom prst="circularArrow">
          <a:avLst/>
        </a:prstGeom>
        <a:solidFill>
          <a:schemeClr val="dk2">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EFFEF99E-DA96-4300-894E-108CDE4E6B5C}">
      <dsp:nvSpPr>
        <dsp:cNvPr id="0" name=""/>
        <dsp:cNvSpPr/>
      </dsp:nvSpPr>
      <dsp:spPr>
        <a:xfrm flipV="1">
          <a:off x="4220327" y="4000529"/>
          <a:ext cx="607568" cy="45720"/>
        </a:xfrm>
        <a:prstGeom prst="circularArrow">
          <a:avLst/>
        </a:prstGeom>
        <a:solidFill>
          <a:schemeClr val="dk2">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4#1">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 xmlns:a16="http://schemas.microsoft.com/office/drawing/2014/main" id="{57849575-C3E1-4D36-9F19-BAB8967C154C}"/>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dirty="0"/>
          </a:p>
        </p:txBody>
      </p:sp>
      <p:sp>
        <p:nvSpPr>
          <p:cNvPr id="72707" name="Rectangle 3">
            <a:extLst>
              <a:ext uri="{FF2B5EF4-FFF2-40B4-BE49-F238E27FC236}">
                <a16:creationId xmlns="" xmlns:a16="http://schemas.microsoft.com/office/drawing/2014/main" id="{DBD3AF9E-09B7-415A-A6BA-F403DC856CED}"/>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dirty="0"/>
          </a:p>
        </p:txBody>
      </p:sp>
      <p:sp>
        <p:nvSpPr>
          <p:cNvPr id="72708" name="Rectangle 4">
            <a:extLst>
              <a:ext uri="{FF2B5EF4-FFF2-40B4-BE49-F238E27FC236}">
                <a16:creationId xmlns="" xmlns:a16="http://schemas.microsoft.com/office/drawing/2014/main" id="{EE358AB2-913B-4E0C-935D-CCC165674DEC}"/>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dirty="0"/>
          </a:p>
        </p:txBody>
      </p:sp>
      <p:sp>
        <p:nvSpPr>
          <p:cNvPr id="72709" name="Rectangle 5">
            <a:extLst>
              <a:ext uri="{FF2B5EF4-FFF2-40B4-BE49-F238E27FC236}">
                <a16:creationId xmlns="" xmlns:a16="http://schemas.microsoft.com/office/drawing/2014/main" id="{91FFE2DA-8C45-4A17-AA76-15F31BE3805C}"/>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BC174DE2-F9D9-41BC-9613-AE88E789D2AD}" type="slidenum">
              <a:rPr lang="en-US" altLang="en-US"/>
              <a:pPr/>
              <a:t>‹#›</a:t>
            </a:fld>
            <a:endParaRPr lang="en-US" altLang="en-US" dirty="0"/>
          </a:p>
        </p:txBody>
      </p:sp>
    </p:spTree>
    <p:extLst>
      <p:ext uri="{BB962C8B-B14F-4D97-AF65-F5344CB8AC3E}">
        <p14:creationId xmlns:p14="http://schemas.microsoft.com/office/powerpoint/2010/main" val="7010049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 xmlns:a16="http://schemas.microsoft.com/office/drawing/2014/main" id="{0C6D7649-C5EB-49A5-8503-9533F6C90435}"/>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dirty="0"/>
          </a:p>
        </p:txBody>
      </p:sp>
      <p:sp>
        <p:nvSpPr>
          <p:cNvPr id="45059" name="Rectangle 3">
            <a:extLst>
              <a:ext uri="{FF2B5EF4-FFF2-40B4-BE49-F238E27FC236}">
                <a16:creationId xmlns="" xmlns:a16="http://schemas.microsoft.com/office/drawing/2014/main" id="{091DC24B-AEBD-429B-9A1C-5224F39DBA51}"/>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dirty="0"/>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5061" name="Rectangle 5">
            <a:extLst>
              <a:ext uri="{FF2B5EF4-FFF2-40B4-BE49-F238E27FC236}">
                <a16:creationId xmlns="" xmlns:a16="http://schemas.microsoft.com/office/drawing/2014/main" id="{7C1E2C95-5807-4ED6-975C-94941B88256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 xmlns:a16="http://schemas.microsoft.com/office/drawing/2014/main" id="{A4CE1A9B-7059-44DE-BB20-E833401071B5}"/>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dirty="0"/>
          </a:p>
        </p:txBody>
      </p:sp>
      <p:sp>
        <p:nvSpPr>
          <p:cNvPr id="45063" name="Rectangle 7">
            <a:extLst>
              <a:ext uri="{FF2B5EF4-FFF2-40B4-BE49-F238E27FC236}">
                <a16:creationId xmlns="" xmlns:a16="http://schemas.microsoft.com/office/drawing/2014/main" id="{DC3506BA-1F86-483F-97DA-E5506A7263B8}"/>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214B8923-FDEE-4AC5-89F7-42170D329C9F}" type="slidenum">
              <a:rPr lang="en-US" altLang="en-US"/>
              <a:pPr/>
              <a:t>‹#›</a:t>
            </a:fld>
            <a:endParaRPr lang="en-US" altLang="en-US" dirty="0"/>
          </a:p>
        </p:txBody>
      </p:sp>
    </p:spTree>
    <p:extLst>
      <p:ext uri="{BB962C8B-B14F-4D97-AF65-F5344CB8AC3E}">
        <p14:creationId xmlns:p14="http://schemas.microsoft.com/office/powerpoint/2010/main" val="13488513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6ECD135-CE1C-4616-B154-B4635A3AFB06}" type="slidenum">
              <a:rPr lang="en-GB" smtClean="0"/>
              <a:pPr/>
              <a:t>24</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F9EDA003-5B52-4228-82E0-A8BB3C141D79}"/>
              </a:ext>
            </a:extLst>
          </p:cNvPr>
          <p:cNvSpPr>
            <a:spLocks noGrp="1"/>
          </p:cNvSpPr>
          <p:nvPr>
            <p:ph type="dt" sz="half" idx="10"/>
          </p:nvPr>
        </p:nvSpPr>
        <p:spPr>
          <a:xfrm>
            <a:off x="395288" y="6524625"/>
            <a:ext cx="971550" cy="219075"/>
          </a:xfrm>
        </p:spPr>
        <p:txBody>
          <a:bodyPr/>
          <a:lstStyle>
            <a:lvl1pPr>
              <a:defRPr/>
            </a:lvl1pPr>
          </a:lstStyle>
          <a:p>
            <a:pPr>
              <a:defRPr/>
            </a:pPr>
            <a:fld id="{07BF2CFB-02C8-4091-9661-485D719F80AC}" type="datetime1">
              <a:rPr lang="en-GB" altLang="en-US"/>
              <a:pPr>
                <a:defRPr/>
              </a:pPr>
              <a:t>09/12/2017</a:t>
            </a:fld>
            <a:endParaRPr lang="en-GB" altLang="en-US" dirty="0"/>
          </a:p>
        </p:txBody>
      </p:sp>
      <p:sp>
        <p:nvSpPr>
          <p:cNvPr id="5" name="Footer Placeholder 4">
            <a:extLst>
              <a:ext uri="{FF2B5EF4-FFF2-40B4-BE49-F238E27FC236}">
                <a16:creationId xmlns="" xmlns:a16="http://schemas.microsoft.com/office/drawing/2014/main" id="{2F8157A0-1A7A-4F86-AEE0-E13549C637F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 xmlns:a16="http://schemas.microsoft.com/office/drawing/2014/main" id="{9896E402-C741-41FC-811B-3530916CF350}"/>
              </a:ext>
            </a:extLst>
          </p:cNvPr>
          <p:cNvSpPr>
            <a:spLocks noGrp="1"/>
          </p:cNvSpPr>
          <p:nvPr>
            <p:ph type="sldNum" sz="quarter" idx="12"/>
          </p:nvPr>
        </p:nvSpPr>
        <p:spPr/>
        <p:txBody>
          <a:bodyPr/>
          <a:lstStyle>
            <a:lvl1pPr>
              <a:defRPr/>
            </a:lvl1pPr>
          </a:lstStyle>
          <a:p>
            <a:fld id="{C9D5D92C-14FC-4174-B9A5-E827C59EF6C2}" type="slidenum">
              <a:rPr lang="en-GB" altLang="en-US"/>
              <a:pPr/>
              <a:t>‹#›</a:t>
            </a:fld>
            <a:endParaRPr lang="en-GB"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F36FAC1E-B7E7-43D8-9D75-20884FD6D20E}"/>
              </a:ext>
            </a:extLst>
          </p:cNvPr>
          <p:cNvSpPr>
            <a:spLocks noGrp="1"/>
          </p:cNvSpPr>
          <p:nvPr>
            <p:ph type="dt" sz="half" idx="10"/>
          </p:nvPr>
        </p:nvSpPr>
        <p:spPr/>
        <p:txBody>
          <a:bodyPr/>
          <a:lstStyle>
            <a:lvl1pPr>
              <a:defRPr/>
            </a:lvl1pPr>
          </a:lstStyle>
          <a:p>
            <a:pPr>
              <a:defRPr/>
            </a:pPr>
            <a:fld id="{4B1C5A1A-2E00-4298-82E2-CEE3CB5666AA}" type="datetime1">
              <a:rPr lang="en-GB" altLang="en-US"/>
              <a:pPr>
                <a:defRPr/>
              </a:pPr>
              <a:t>09/12/2017</a:t>
            </a:fld>
            <a:endParaRPr lang="en-GB" altLang="en-US" dirty="0"/>
          </a:p>
        </p:txBody>
      </p:sp>
      <p:sp>
        <p:nvSpPr>
          <p:cNvPr id="5" name="Footer Placeholder 4">
            <a:extLst>
              <a:ext uri="{FF2B5EF4-FFF2-40B4-BE49-F238E27FC236}">
                <a16:creationId xmlns="" xmlns:a16="http://schemas.microsoft.com/office/drawing/2014/main" id="{C7D61031-FE66-40F1-9C8A-34F1CBA7408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 xmlns:a16="http://schemas.microsoft.com/office/drawing/2014/main" id="{D1D41001-3234-4A05-BD95-B7FB34E08234}"/>
              </a:ext>
            </a:extLst>
          </p:cNvPr>
          <p:cNvSpPr>
            <a:spLocks noGrp="1"/>
          </p:cNvSpPr>
          <p:nvPr>
            <p:ph type="sldNum" sz="quarter" idx="12"/>
          </p:nvPr>
        </p:nvSpPr>
        <p:spPr/>
        <p:txBody>
          <a:bodyPr/>
          <a:lstStyle>
            <a:lvl1pPr>
              <a:defRPr/>
            </a:lvl1pPr>
          </a:lstStyle>
          <a:p>
            <a:fld id="{C2917EA8-F5B9-4D0C-95E8-B6EBAAAA117A}" type="slidenum">
              <a:rPr lang="en-GB" altLang="en-US"/>
              <a:pPr/>
              <a:t>‹#›</a:t>
            </a:fld>
            <a:endParaRPr lang="en-GB" alt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C4F03504-356B-4924-AA6C-BD0D4B388F4F}" type="datetime1">
              <a:rPr lang="en-GB" altLang="en-US"/>
              <a:pPr>
                <a:defRPr/>
              </a:pPr>
              <a:t>09/12/2017</a:t>
            </a:fld>
            <a:endParaRPr lang="en-GB" altLang="en-US" dirty="0"/>
          </a:p>
        </p:txBody>
      </p:sp>
      <p:sp>
        <p:nvSpPr>
          <p:cNvPr id="5"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0651F987-4D51-4757-B7A6-18AE10BEBDD9}" type="slidenum">
              <a:rPr lang="en-GB" altLang="en-US"/>
              <a:pPr/>
              <a:t>‹#›</a:t>
            </a:fld>
            <a:endParaRPr lang="en-GB" alt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8A7F2023-6192-43DF-9D8F-69298139B1BA}" type="datetime1">
              <a:rPr lang="en-GB" altLang="en-US"/>
              <a:pPr>
                <a:defRPr/>
              </a:pPr>
              <a:t>09/12/2017</a:t>
            </a:fld>
            <a:endParaRPr lang="en-GB" altLang="en-US" dirty="0"/>
          </a:p>
        </p:txBody>
      </p:sp>
      <p:sp>
        <p:nvSpPr>
          <p:cNvPr id="6"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71CB3299-F52A-4866-9B3D-91263BBDC3BA}" type="slidenum">
              <a:rPr lang="en-GB" altLang="en-US"/>
              <a:pPr/>
              <a:t>‹#›</a:t>
            </a:fld>
            <a:endParaRPr lang="en-GB" alt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0BAA5E06-C055-4623-BE19-50AA76E860F4}" type="datetime1">
              <a:rPr lang="en-GB" altLang="en-US"/>
              <a:pPr>
                <a:defRPr/>
              </a:pPr>
              <a:t>09/12/2017</a:t>
            </a:fld>
            <a:endParaRPr lang="en-GB" altLang="en-US" dirty="0"/>
          </a:p>
        </p:txBody>
      </p:sp>
      <p:sp>
        <p:nvSpPr>
          <p:cNvPr id="8"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C7D4FE13-F7F4-4503-BB74-593F0E934BF5}" type="slidenum">
              <a:rPr lang="en-GB" altLang="en-US"/>
              <a:pPr/>
              <a:t>‹#›</a:t>
            </a:fld>
            <a:endParaRPr lang="en-GB" alt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480BBCD1-CD8B-4104-B4E7-806E4F58A772}" type="datetime1">
              <a:rPr lang="en-GB" altLang="en-US"/>
              <a:pPr>
                <a:defRPr/>
              </a:pPr>
              <a:t>09/12/2017</a:t>
            </a:fld>
            <a:endParaRPr lang="en-GB" altLang="en-US" dirty="0"/>
          </a:p>
        </p:txBody>
      </p:sp>
      <p:sp>
        <p:nvSpPr>
          <p:cNvPr id="4"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CE4E396B-DF0B-4326-AD09-298F0A04D071}" type="slidenum">
              <a:rPr lang="en-GB" altLang="en-US"/>
              <a:pPr/>
              <a:t>‹#›</a:t>
            </a:fld>
            <a:endParaRPr lang="en-GB" alt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47A29D21-E2A1-489A-8771-359C01478FEE}" type="datetime1">
              <a:rPr lang="en-GB" altLang="en-US"/>
              <a:pPr>
                <a:defRPr/>
              </a:pPr>
              <a:t>09/12/2017</a:t>
            </a:fld>
            <a:endParaRPr lang="en-GB" altLang="en-US" dirty="0"/>
          </a:p>
        </p:txBody>
      </p:sp>
      <p:sp>
        <p:nvSpPr>
          <p:cNvPr id="3"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5884F35E-C376-4FDB-91EF-6A8C7C2FFA2A}" type="slidenum">
              <a:rPr lang="en-GB" altLang="en-US"/>
              <a:pPr/>
              <a:t>‹#›</a:t>
            </a:fld>
            <a:endParaRPr lang="en-GB" alt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113A7F8D-EFA2-4294-97CE-51393550A9FE}" type="datetime1">
              <a:rPr lang="en-GB" altLang="en-US"/>
              <a:pPr>
                <a:defRPr/>
              </a:pPr>
              <a:t>09/12/2017</a:t>
            </a:fld>
            <a:endParaRPr lang="en-GB" altLang="en-US" dirty="0"/>
          </a:p>
        </p:txBody>
      </p:sp>
      <p:sp>
        <p:nvSpPr>
          <p:cNvPr id="6"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63F7DDD5-0169-456A-B4F2-E527FE4CBDDA}" type="slidenum">
              <a:rPr lang="en-GB" altLang="en-US"/>
              <a:pPr/>
              <a:t>‹#›</a:t>
            </a:fld>
            <a:endParaRPr lang="en-GB" alt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71F74338-C18B-4458-A0B0-21B2999EA4CE}" type="datetime1">
              <a:rPr lang="en-GB" altLang="en-US"/>
              <a:pPr>
                <a:defRPr/>
              </a:pPr>
              <a:t>09/12/2017</a:t>
            </a:fld>
            <a:endParaRPr lang="en-GB" altLang="en-US" dirty="0"/>
          </a:p>
        </p:txBody>
      </p:sp>
      <p:sp>
        <p:nvSpPr>
          <p:cNvPr id="6"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76B7C095-661F-480E-AC23-5EFB7819E8C7}" type="slidenum">
              <a:rPr lang="en-GB" altLang="en-US"/>
              <a:pPr/>
              <a:t>‹#›</a:t>
            </a:fld>
            <a:endParaRPr lang="en-GB" alt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D242685C-667D-4C2C-A1D1-036017ED3DF9}" type="datetime1">
              <a:rPr lang="en-GB" altLang="en-US"/>
              <a:pPr>
                <a:defRPr/>
              </a:pPr>
              <a:t>09/12/2017</a:t>
            </a:fld>
            <a:endParaRPr lang="en-GB" altLang="en-US" dirty="0"/>
          </a:p>
        </p:txBody>
      </p:sp>
      <p:sp>
        <p:nvSpPr>
          <p:cNvPr id="5"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120F13EE-B073-477C-AAF9-7FE54690EBA5}" type="slidenum">
              <a:rPr lang="en-GB" altLang="en-US"/>
              <a:pPr/>
              <a:t>‹#›</a:t>
            </a:fld>
            <a:endParaRPr lang="en-GB"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DF5A1437-1050-4CF0-9560-99A6D7C35433}" type="datetime1">
              <a:rPr lang="en-GB" altLang="en-US"/>
              <a:pPr>
                <a:defRPr/>
              </a:pPr>
              <a:t>09/12/2017</a:t>
            </a:fld>
            <a:endParaRPr lang="en-GB" altLang="en-US" dirty="0"/>
          </a:p>
        </p:txBody>
      </p:sp>
      <p:sp>
        <p:nvSpPr>
          <p:cNvPr id="5"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1ABDE525-4331-45AA-82B2-9D999366F390}" type="slidenum">
              <a:rPr lang="en-GB" altLang="en-US"/>
              <a:pPr/>
              <a:t>‹#›</a:t>
            </a:fld>
            <a:endParaRPr lang="en-GB"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3E75438-0ED8-40FA-B389-DD3B7CB03600}" type="datetime1">
              <a:rPr lang="en-GB" altLang="en-US"/>
              <a:pPr>
                <a:defRPr/>
              </a:pPr>
              <a:t>09/12/2017</a:t>
            </a:fld>
            <a:endParaRPr lang="en-GB" altLang="en-US" dirty="0"/>
          </a:p>
        </p:txBody>
      </p:sp>
      <p:sp>
        <p:nvSpPr>
          <p:cNvPr id="6" name="Slide Number Placeholder 5">
            <a:extLst>
              <a:ext uri="{FF2B5EF4-FFF2-40B4-BE49-F238E27FC236}">
                <a16:creationId xmlns=""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A9B1FD55-DD0C-49B9-B5F1-32294BAFBE75}" type="slidenum">
              <a:rPr lang="en-GB" altLang="en-US"/>
              <a:pPr/>
              <a:t>‹#›</a:t>
            </a:fld>
            <a:endParaRPr lang="en-GB" altLang="en-US" dirty="0"/>
          </a:p>
        </p:txBody>
      </p:sp>
    </p:spTree>
  </p:cSld>
  <p:clrMap bg1="lt1" tx1="dk1" bg2="lt2" tx2="dk2" accent1="accent1" accent2="accent2" accent3="accent3" accent4="accent4" accent5="accent5" accent6="accent6" hlink="hlink" folHlink="folHlink"/>
  <p:sldLayoutIdLst>
    <p:sldLayoutId id="2147483800" r:id="rId1"/>
    <p:sldLayoutId id="2147483801"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worldstopexports.com/coffee-exports-count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6736" y="2276872"/>
            <a:ext cx="7772400" cy="1152128"/>
          </a:xfrm>
        </p:spPr>
        <p:txBody>
          <a:bodyPr>
            <a:normAutofit fontScale="90000"/>
          </a:bodyPr>
          <a:lstStyle/>
          <a:p>
            <a:r>
              <a:rPr lang="en-GB" sz="2000" dirty="0" smtClean="0"/>
              <a:t>       </a:t>
            </a:r>
            <a:br>
              <a:rPr lang="en-GB" sz="2000" dirty="0" smtClean="0"/>
            </a:br>
            <a:r>
              <a:rPr lang="en-GB" b="1" dirty="0" smtClean="0">
                <a:solidFill>
                  <a:schemeClr val="accent6">
                    <a:lumMod val="50000"/>
                  </a:schemeClr>
                </a:solidFill>
              </a:rPr>
              <a:t>SMAL BUSINESS PLAN</a:t>
            </a:r>
            <a:br>
              <a:rPr lang="en-GB" b="1" dirty="0" smtClean="0">
                <a:solidFill>
                  <a:schemeClr val="accent6">
                    <a:lumMod val="50000"/>
                  </a:schemeClr>
                </a:solidFill>
              </a:rPr>
            </a:br>
            <a:r>
              <a:rPr lang="en-GB" sz="2200" b="1" dirty="0" smtClean="0">
                <a:solidFill>
                  <a:schemeClr val="accent6">
                    <a:lumMod val="50000"/>
                  </a:schemeClr>
                </a:solidFill>
              </a:rPr>
              <a:t/>
            </a:r>
            <a:br>
              <a:rPr lang="en-GB" sz="2200" b="1" dirty="0" smtClean="0">
                <a:solidFill>
                  <a:schemeClr val="accent6">
                    <a:lumMod val="50000"/>
                  </a:schemeClr>
                </a:solidFill>
              </a:rPr>
            </a:br>
            <a:r>
              <a:rPr lang="en-GB" sz="2200" b="1" dirty="0" smtClean="0">
                <a:solidFill>
                  <a:schemeClr val="accent6">
                    <a:lumMod val="50000"/>
                  </a:schemeClr>
                </a:solidFill>
              </a:rPr>
              <a:t>coffee shop</a:t>
            </a:r>
            <a:endParaRPr lang="en-GB" dirty="0"/>
          </a:p>
        </p:txBody>
      </p:sp>
      <p:sp>
        <p:nvSpPr>
          <p:cNvPr id="6" name="Subtitle 5"/>
          <p:cNvSpPr>
            <a:spLocks noGrp="1"/>
          </p:cNvSpPr>
          <p:nvPr>
            <p:ph type="subTitle" idx="1"/>
          </p:nvPr>
        </p:nvSpPr>
        <p:spPr/>
        <p:txBody>
          <a:bodyPr/>
          <a:lstStyle/>
          <a:p>
            <a:r>
              <a:rPr lang="en-GB" sz="2400" b="1" u="sng" dirty="0" smtClean="0">
                <a:solidFill>
                  <a:schemeClr val="bg1"/>
                </a:solidFill>
                <a:effectLst>
                  <a:outerShdw blurRad="38100" dist="38100" dir="2700000" algn="tl">
                    <a:srgbClr val="000000">
                      <a:alpha val="43137"/>
                    </a:srgbClr>
                  </a:outerShdw>
                </a:effectLst>
              </a:rPr>
              <a:t>Managing</a:t>
            </a:r>
            <a:r>
              <a:rPr lang="en-GB" sz="2400" b="1" u="sng" dirty="0">
                <a:solidFill>
                  <a:schemeClr val="bg1"/>
                </a:solidFill>
                <a:effectLst>
                  <a:outerShdw blurRad="38100" dist="38100" dir="2700000" algn="tl">
                    <a:srgbClr val="000000">
                      <a:alpha val="43137"/>
                    </a:srgbClr>
                  </a:outerShdw>
                </a:effectLst>
              </a:rPr>
              <a:t> </a:t>
            </a:r>
            <a:r>
              <a:rPr lang="en-GB" sz="2400" b="1" u="sng" dirty="0" smtClean="0">
                <a:solidFill>
                  <a:schemeClr val="bg1"/>
                </a:solidFill>
                <a:effectLst>
                  <a:outerShdw blurRad="38100" dist="38100" dir="2700000" algn="tl">
                    <a:srgbClr val="000000">
                      <a:alpha val="43137"/>
                    </a:srgbClr>
                  </a:outerShdw>
                </a:effectLst>
              </a:rPr>
              <a:t>enterprise in 21</a:t>
            </a:r>
            <a:r>
              <a:rPr lang="en-GB" sz="2400" b="1" u="sng" baseline="30000" dirty="0" smtClean="0">
                <a:solidFill>
                  <a:schemeClr val="bg1"/>
                </a:solidFill>
                <a:effectLst>
                  <a:outerShdw blurRad="38100" dist="38100" dir="2700000" algn="tl">
                    <a:srgbClr val="000000">
                      <a:alpha val="43137"/>
                    </a:srgbClr>
                  </a:outerShdw>
                </a:effectLst>
              </a:rPr>
              <a:t>st</a:t>
            </a:r>
            <a:r>
              <a:rPr lang="en-GB" sz="2400" b="1" u="sng" dirty="0" smtClean="0">
                <a:solidFill>
                  <a:schemeClr val="bg1"/>
                </a:solidFill>
                <a:effectLst>
                  <a:outerShdw blurRad="38100" dist="38100" dir="2700000" algn="tl">
                    <a:srgbClr val="000000">
                      <a:alpha val="43137"/>
                    </a:srgbClr>
                  </a:outerShdw>
                </a:effectLst>
              </a:rPr>
              <a:t> Century</a:t>
            </a:r>
          </a:p>
          <a:p>
            <a:r>
              <a:rPr lang="en-GB" sz="1200" b="1" u="sng" dirty="0" smtClean="0">
                <a:solidFill>
                  <a:schemeClr val="bg1"/>
                </a:solidFill>
              </a:rPr>
              <a:t>Report by:</a:t>
            </a:r>
          </a:p>
          <a:p>
            <a:r>
              <a:rPr lang="en-GB" sz="1600" dirty="0" smtClean="0">
                <a:solidFill>
                  <a:schemeClr val="bg1"/>
                </a:solidFill>
              </a:rPr>
              <a:t>Mhd Sharif, Leader Group 7: 1707654</a:t>
            </a:r>
            <a:endParaRPr lang="en-GB" sz="1600" dirty="0">
              <a:solidFill>
                <a:schemeClr val="bg1"/>
              </a:solidFill>
            </a:endParaRPr>
          </a:p>
          <a:p>
            <a:r>
              <a:rPr lang="en-GB" sz="1600" dirty="0" smtClean="0">
                <a:solidFill>
                  <a:schemeClr val="bg1"/>
                </a:solidFill>
              </a:rPr>
              <a:t>Mariyana Bocheva: 1706304</a:t>
            </a:r>
          </a:p>
          <a:p>
            <a:r>
              <a:rPr lang="en-GB" sz="1600" dirty="0" smtClean="0">
                <a:solidFill>
                  <a:schemeClr val="bg1"/>
                </a:solidFill>
              </a:rPr>
              <a:t>UWSTD – GROUP 3</a:t>
            </a:r>
          </a:p>
        </p:txBody>
      </p:sp>
      <p:sp>
        <p:nvSpPr>
          <p:cNvPr id="5" name="Subtitle 2"/>
          <p:cNvSpPr txBox="1">
            <a:spLocks/>
          </p:cNvSpPr>
          <p:nvPr/>
        </p:nvSpPr>
        <p:spPr>
          <a:xfrm>
            <a:off x="500034" y="1571612"/>
            <a:ext cx="7010400" cy="1752600"/>
          </a:xfrm>
          <a:prstGeom prst="rect">
            <a:avLst/>
          </a:prstGeom>
        </p:spPr>
        <p:txBody>
          <a:bodyPr vert="horz" lIns="45720" rIns="45720">
            <a:normAutofit/>
          </a:bodyPr>
          <a:lstStyle/>
          <a:p>
            <a:pPr marL="0" marR="64008" lvl="0" indent="0" algn="r" defTabSz="914400" rtl="0" eaLnBrk="1" fontAlgn="auto" latinLnBrk="0" hangingPunct="1">
              <a:lnSpc>
                <a:spcPct val="100000"/>
              </a:lnSpc>
              <a:spcBef>
                <a:spcPts val="400"/>
              </a:spcBef>
              <a:spcAft>
                <a:spcPts val="0"/>
              </a:spcAft>
              <a:buClr>
                <a:schemeClr val="accent1"/>
              </a:buClr>
              <a:buSzPct val="68000"/>
              <a:buFont typeface="Wingdings 3"/>
              <a:buNone/>
              <a:tabLst/>
              <a:defRPr/>
            </a:pPr>
            <a:endParaRPr kumimoji="0" lang="en-GB" sz="4000" b="1" i="0" u="none" strike="noStrike" kern="1200" cap="none" spc="0" normalizeH="0" baseline="0" noProof="0" dirty="0">
              <a:ln>
                <a:noFill/>
              </a:ln>
              <a:solidFill>
                <a:schemeClr val="tx1"/>
              </a:solidFill>
              <a:effectLst/>
              <a:uLnTx/>
              <a:uFillTx/>
              <a:latin typeface="+mn-lt"/>
              <a:ea typeface="+mn-ea"/>
              <a:cs typeface="+mn-cs"/>
            </a:endParaRPr>
          </a:p>
        </p:txBody>
      </p:sp>
      <p:pic>
        <p:nvPicPr>
          <p:cNvPr id="1027" name="Picture 3"/>
          <p:cNvPicPr>
            <a:picLocks noChangeAspect="1" noChangeArrowheads="1"/>
          </p:cNvPicPr>
          <p:nvPr/>
        </p:nvPicPr>
        <p:blipFill>
          <a:blip r:embed="rId2"/>
          <a:srcRect l="16456" r="17722"/>
          <a:stretch>
            <a:fillRect/>
          </a:stretch>
        </p:blipFill>
        <p:spPr bwMode="auto">
          <a:xfrm>
            <a:off x="2571736" y="908720"/>
            <a:ext cx="3962400" cy="105487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002060"/>
                </a:solidFill>
              </a:rPr>
              <a:t>Content</a:t>
            </a:r>
            <a:r>
              <a:rPr lang="en-GB" b="1" u="sng" dirty="0">
                <a:solidFill>
                  <a:srgbClr val="002060"/>
                </a:solidFill>
              </a:rPr>
              <a:t>s</a:t>
            </a:r>
          </a:p>
        </p:txBody>
      </p:sp>
      <p:sp>
        <p:nvSpPr>
          <p:cNvPr id="3" name="Content Placeholder 2"/>
          <p:cNvSpPr>
            <a:spLocks noGrp="1"/>
          </p:cNvSpPr>
          <p:nvPr>
            <p:ph sz="quarter" idx="1"/>
          </p:nvPr>
        </p:nvSpPr>
        <p:spPr>
          <a:xfrm>
            <a:off x="500034" y="1219216"/>
            <a:ext cx="8153400" cy="4495800"/>
          </a:xfrm>
        </p:spPr>
        <p:txBody>
          <a:bodyPr>
            <a:noAutofit/>
          </a:bodyPr>
          <a:lstStyle/>
          <a:p>
            <a:pPr>
              <a:buFont typeface="+mj-lt"/>
              <a:buAutoNum type="arabicPeriod"/>
            </a:pPr>
            <a:r>
              <a:rPr lang="en-GB" sz="2000" b="1" dirty="0" smtClean="0">
                <a:solidFill>
                  <a:srgbClr val="002060"/>
                </a:solidFill>
              </a:rPr>
              <a:t>Introduction</a:t>
            </a:r>
          </a:p>
          <a:p>
            <a:pPr>
              <a:buFont typeface="+mj-lt"/>
              <a:buAutoNum type="arabicPeriod"/>
            </a:pPr>
            <a:r>
              <a:rPr lang="en-GB" sz="2000" b="1" dirty="0" smtClean="0">
                <a:solidFill>
                  <a:srgbClr val="002060"/>
                </a:solidFill>
              </a:rPr>
              <a:t>Aim and Objectives </a:t>
            </a:r>
          </a:p>
          <a:p>
            <a:pPr>
              <a:buFont typeface="+mj-lt"/>
              <a:buAutoNum type="arabicPeriod"/>
            </a:pPr>
            <a:r>
              <a:rPr lang="en-GB" sz="2000" b="1" dirty="0" smtClean="0">
                <a:solidFill>
                  <a:srgbClr val="002060"/>
                </a:solidFill>
              </a:rPr>
              <a:t>Mission &amp; Vision </a:t>
            </a:r>
          </a:p>
          <a:p>
            <a:pPr>
              <a:buFont typeface="+mj-lt"/>
              <a:buAutoNum type="arabicPeriod"/>
            </a:pPr>
            <a:r>
              <a:rPr lang="en-GB" sz="2000" b="1" dirty="0">
                <a:solidFill>
                  <a:srgbClr val="002060"/>
                </a:solidFill>
              </a:rPr>
              <a:t>Company </a:t>
            </a:r>
            <a:r>
              <a:rPr lang="en-GB" sz="2000" b="1" dirty="0" smtClean="0">
                <a:solidFill>
                  <a:srgbClr val="002060"/>
                </a:solidFill>
              </a:rPr>
              <a:t>descriptions</a:t>
            </a:r>
          </a:p>
          <a:p>
            <a:pPr>
              <a:buFont typeface="+mj-lt"/>
              <a:buAutoNum type="arabicPeriod"/>
            </a:pPr>
            <a:r>
              <a:rPr lang="en-GB" sz="2000" b="1" dirty="0" smtClean="0">
                <a:solidFill>
                  <a:srgbClr val="002060"/>
                </a:solidFill>
              </a:rPr>
              <a:t>Legal </a:t>
            </a:r>
            <a:r>
              <a:rPr lang="en-GB" sz="2000" b="1" dirty="0" smtClean="0">
                <a:solidFill>
                  <a:srgbClr val="002060"/>
                </a:solidFill>
              </a:rPr>
              <a:t>Compliance </a:t>
            </a:r>
            <a:endParaRPr lang="en-GB" sz="2000" b="1" dirty="0" smtClean="0">
              <a:solidFill>
                <a:srgbClr val="002060"/>
              </a:solidFill>
            </a:endParaRPr>
          </a:p>
          <a:p>
            <a:pPr>
              <a:buFont typeface="+mj-lt"/>
              <a:buAutoNum type="arabicPeriod"/>
            </a:pPr>
            <a:r>
              <a:rPr lang="en-GB" sz="2000" b="1" dirty="0" smtClean="0">
                <a:solidFill>
                  <a:srgbClr val="002060"/>
                </a:solidFill>
              </a:rPr>
              <a:t>Management process/Marketing</a:t>
            </a:r>
          </a:p>
          <a:p>
            <a:pPr>
              <a:buFont typeface="+mj-lt"/>
              <a:buAutoNum type="arabicPeriod"/>
            </a:pPr>
            <a:r>
              <a:rPr lang="en-GB" sz="2000" b="1" dirty="0" smtClean="0">
                <a:solidFill>
                  <a:srgbClr val="002060"/>
                </a:solidFill>
              </a:rPr>
              <a:t>Marketing process/ Finance</a:t>
            </a:r>
          </a:p>
          <a:p>
            <a:pPr>
              <a:buFont typeface="+mj-lt"/>
              <a:buAutoNum type="arabicPeriod"/>
            </a:pPr>
            <a:r>
              <a:rPr lang="en-GB" sz="2000" b="1" dirty="0" smtClean="0">
                <a:solidFill>
                  <a:srgbClr val="002060"/>
                </a:solidFill>
              </a:rPr>
              <a:t>Marketing process/Administration</a:t>
            </a:r>
          </a:p>
          <a:p>
            <a:pPr>
              <a:buFont typeface="+mj-lt"/>
              <a:buAutoNum type="arabicPeriod"/>
            </a:pPr>
            <a:r>
              <a:rPr lang="en-GB" sz="2000" b="1" dirty="0" smtClean="0">
                <a:solidFill>
                  <a:srgbClr val="002060"/>
                </a:solidFill>
              </a:rPr>
              <a:t>SWOT Analysis</a:t>
            </a:r>
          </a:p>
          <a:p>
            <a:pPr>
              <a:buFont typeface="+mj-lt"/>
              <a:buAutoNum type="arabicPeriod"/>
            </a:pPr>
            <a:r>
              <a:rPr lang="en-GB" sz="2000" b="1" dirty="0" smtClean="0">
                <a:solidFill>
                  <a:srgbClr val="002060"/>
                </a:solidFill>
              </a:rPr>
              <a:t>PESTLE Analysis</a:t>
            </a:r>
          </a:p>
          <a:p>
            <a:pPr>
              <a:buFont typeface="+mj-lt"/>
              <a:buAutoNum type="arabicPeriod"/>
            </a:pPr>
            <a:r>
              <a:rPr lang="en-GB" sz="2000" b="1" dirty="0" smtClean="0">
                <a:solidFill>
                  <a:srgbClr val="002060"/>
                </a:solidFill>
              </a:rPr>
              <a:t>Conclusion</a:t>
            </a:r>
          </a:p>
          <a:p>
            <a:pPr>
              <a:buNone/>
            </a:pPr>
            <a:endParaRPr lang="en-GB" sz="2400" dirty="0" smtClean="0">
              <a:solidFill>
                <a:srgbClr val="002060"/>
              </a:solidFill>
            </a:endParaRPr>
          </a:p>
          <a:p>
            <a:endParaRPr lang="en-GB" sz="1800" dirty="0" smtClean="0"/>
          </a:p>
          <a:p>
            <a:endParaRPr lang="en-GB" sz="1800" dirty="0" smtClean="0"/>
          </a:p>
          <a:p>
            <a:endParaRPr lang="en-GB" sz="1800" dirty="0" smtClean="0"/>
          </a:p>
          <a:p>
            <a:endParaRPr lang="en-GB" sz="1800" dirty="0" smtClean="0"/>
          </a:p>
          <a:p>
            <a:endParaRPr lang="en-GB" sz="1800" dirty="0" smtClean="0"/>
          </a:p>
          <a:p>
            <a:endParaRPr lang="en-GB" sz="18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solidFill>
                  <a:srgbClr val="002060"/>
                </a:solidFill>
              </a:rPr>
              <a:t>Introduction</a:t>
            </a:r>
            <a:endParaRPr lang="en-GB" b="1" u="sng" dirty="0">
              <a:solidFill>
                <a:srgbClr val="002060"/>
              </a:solidFill>
            </a:endParaRPr>
          </a:p>
        </p:txBody>
      </p:sp>
      <p:sp>
        <p:nvSpPr>
          <p:cNvPr id="3" name="Content Placeholder 2"/>
          <p:cNvSpPr>
            <a:spLocks noGrp="1"/>
          </p:cNvSpPr>
          <p:nvPr>
            <p:ph sz="quarter" idx="1"/>
          </p:nvPr>
        </p:nvSpPr>
        <p:spPr/>
        <p:txBody>
          <a:bodyPr>
            <a:normAutofit lnSpcReduction="10000"/>
          </a:bodyPr>
          <a:lstStyle/>
          <a:p>
            <a:pPr algn="just"/>
            <a:r>
              <a:rPr lang="en-GB" sz="2400" b="1" dirty="0">
                <a:solidFill>
                  <a:srgbClr val="002060"/>
                </a:solidFill>
              </a:rPr>
              <a:t>Cafe De Dawn </a:t>
            </a:r>
            <a:r>
              <a:rPr lang="en-GB" sz="2400" dirty="0"/>
              <a:t>is a limited Company owned by two investors and run by few employees</a:t>
            </a:r>
            <a:r>
              <a:rPr lang="en-GB" sz="2400" dirty="0" smtClean="0"/>
              <a:t>. It was </a:t>
            </a:r>
            <a:r>
              <a:rPr lang="en-GB" sz="2400" dirty="0"/>
              <a:t>founded in 2014 by Mr Mhd Sharif  and partners,</a:t>
            </a:r>
          </a:p>
          <a:p>
            <a:pPr algn="just"/>
            <a:r>
              <a:rPr lang="en-GB" sz="2400" dirty="0"/>
              <a:t>In company house it is registered as </a:t>
            </a:r>
            <a:r>
              <a:rPr lang="en-GB" sz="2400" b="1" dirty="0">
                <a:solidFill>
                  <a:srgbClr val="002060"/>
                </a:solidFill>
              </a:rPr>
              <a:t>Dawn Impex London Limited</a:t>
            </a:r>
            <a:r>
              <a:rPr lang="en-GB" sz="2400" dirty="0">
                <a:solidFill>
                  <a:srgbClr val="002060"/>
                </a:solidFill>
              </a:rPr>
              <a:t>.</a:t>
            </a:r>
          </a:p>
          <a:p>
            <a:pPr algn="just"/>
            <a:r>
              <a:rPr lang="en-GB" sz="2400" dirty="0"/>
              <a:t>Our best selling product is Coffee but along with that we sell other snacks, drinks, cigarettes and newspapers.</a:t>
            </a:r>
          </a:p>
          <a:p>
            <a:pPr algn="just"/>
            <a:r>
              <a:rPr lang="en-GB" sz="2400" dirty="0"/>
              <a:t>The shop is located in the Greenhithe Station, </a:t>
            </a:r>
            <a:endParaRPr lang="en-GB" sz="2400" dirty="0" smtClean="0"/>
          </a:p>
          <a:p>
            <a:pPr algn="just"/>
            <a:r>
              <a:rPr lang="en-GB" sz="2400" dirty="0" smtClean="0"/>
              <a:t>We </a:t>
            </a:r>
            <a:r>
              <a:rPr lang="en-GB" sz="2400" dirty="0"/>
              <a:t>have a sustaining business with profit margin going up every </a:t>
            </a:r>
            <a:r>
              <a:rPr lang="en-GB" sz="2400" dirty="0" smtClean="0"/>
              <a:t>year</a:t>
            </a:r>
            <a:endParaRPr lang="en-GB" sz="2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solidFill>
                  <a:srgbClr val="002060"/>
                </a:solidFill>
              </a:rPr>
              <a:t>Aim &amp; Objectives</a:t>
            </a:r>
            <a:endParaRPr lang="en-GB" b="1" u="sng" dirty="0">
              <a:solidFill>
                <a:srgbClr val="002060"/>
              </a:solidFill>
            </a:endParaRPr>
          </a:p>
        </p:txBody>
      </p:sp>
      <p:sp>
        <p:nvSpPr>
          <p:cNvPr id="3" name="Content Placeholder 2"/>
          <p:cNvSpPr>
            <a:spLocks noGrp="1"/>
          </p:cNvSpPr>
          <p:nvPr>
            <p:ph sz="quarter" idx="1"/>
          </p:nvPr>
        </p:nvSpPr>
        <p:spPr/>
        <p:txBody>
          <a:bodyPr>
            <a:normAutofit/>
          </a:bodyPr>
          <a:lstStyle/>
          <a:p>
            <a:pPr algn="just">
              <a:buFont typeface="Wingdings" panose="05000000000000000000" pitchFamily="2" charset="2"/>
              <a:buChar char="§"/>
            </a:pPr>
            <a:r>
              <a:rPr lang="en-GB" b="1" dirty="0" smtClean="0">
                <a:solidFill>
                  <a:srgbClr val="002060"/>
                </a:solidFill>
              </a:rPr>
              <a:t>Aim:  </a:t>
            </a:r>
            <a:r>
              <a:rPr lang="en-GB" dirty="0" smtClean="0"/>
              <a:t>We planning to open an other shop which is be placed at </a:t>
            </a:r>
            <a:r>
              <a:rPr lang="en-GB" dirty="0"/>
              <a:t>in Blackheath, London</a:t>
            </a:r>
            <a:r>
              <a:rPr lang="en-GB" dirty="0" smtClean="0"/>
              <a:t> and we already </a:t>
            </a:r>
            <a:r>
              <a:rPr lang="en-GB" dirty="0"/>
              <a:t>started working on leasing and license </a:t>
            </a:r>
            <a:endParaRPr lang="en-GB" dirty="0" smtClean="0"/>
          </a:p>
          <a:p>
            <a:pPr algn="just">
              <a:buFont typeface="Wingdings" panose="05000000000000000000" pitchFamily="2" charset="2"/>
              <a:buChar char="§"/>
            </a:pPr>
            <a:r>
              <a:rPr lang="en-GB" b="1" dirty="0" smtClean="0">
                <a:solidFill>
                  <a:srgbClr val="002060"/>
                </a:solidFill>
              </a:rPr>
              <a:t>Objectives: </a:t>
            </a:r>
            <a:r>
              <a:rPr lang="en-GB" dirty="0" smtClean="0"/>
              <a:t>Delivering the best coffee, excellent service, cleanliness and maintain  55% gross margin</a:t>
            </a:r>
            <a:r>
              <a:rPr lang="en-GB" dirty="0" smtClean="0"/>
              <a:t>.</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002060"/>
                </a:solidFill>
              </a:rPr>
              <a:t>Mission &amp; Vision</a:t>
            </a:r>
            <a:endParaRPr lang="en-GB" b="1" u="sng" dirty="0">
              <a:solidFill>
                <a:srgbClr val="002060"/>
              </a:solidFill>
            </a:endParaRPr>
          </a:p>
        </p:txBody>
      </p:sp>
      <p:sp>
        <p:nvSpPr>
          <p:cNvPr id="3" name="Content Placeholder 2"/>
          <p:cNvSpPr>
            <a:spLocks noGrp="1"/>
          </p:cNvSpPr>
          <p:nvPr>
            <p:ph idx="1"/>
          </p:nvPr>
        </p:nvSpPr>
        <p:spPr/>
        <p:txBody>
          <a:bodyPr/>
          <a:lstStyle/>
          <a:p>
            <a:r>
              <a:rPr lang="en-GB" sz="2800" b="1" u="sng" dirty="0" smtClean="0">
                <a:solidFill>
                  <a:srgbClr val="002060"/>
                </a:solidFill>
              </a:rPr>
              <a:t>Mission </a:t>
            </a:r>
            <a:r>
              <a:rPr lang="en-GB" sz="2800" dirty="0">
                <a:solidFill>
                  <a:srgbClr val="002060"/>
                </a:solidFill>
              </a:rPr>
              <a:t> </a:t>
            </a:r>
            <a:r>
              <a:rPr lang="en-GB" sz="2800" dirty="0" smtClean="0"/>
              <a:t>Our mission is to  keep the best standards serving coffee and  drink, to remaining always to our customers that they are special, and to make all of them feel better when have our coffee “down”</a:t>
            </a:r>
            <a:endParaRPr lang="en-GB" sz="2800" u="sng" dirty="0">
              <a:solidFill>
                <a:srgbClr val="002060"/>
              </a:solidFill>
            </a:endParaRPr>
          </a:p>
          <a:p>
            <a:r>
              <a:rPr lang="en-GB" sz="2800" b="1" u="sng" dirty="0" smtClean="0">
                <a:solidFill>
                  <a:srgbClr val="002060"/>
                </a:solidFill>
              </a:rPr>
              <a:t>Vision</a:t>
            </a:r>
            <a:r>
              <a:rPr lang="en-GB" sz="2800" u="sng" dirty="0" smtClean="0">
                <a:solidFill>
                  <a:srgbClr val="002060"/>
                </a:solidFill>
              </a:rPr>
              <a:t> </a:t>
            </a:r>
            <a:r>
              <a:rPr lang="en-GB" sz="2800" dirty="0">
                <a:solidFill>
                  <a:prstClr val="black"/>
                </a:solidFill>
              </a:rPr>
              <a:t>Our</a:t>
            </a:r>
            <a:r>
              <a:rPr lang="en-GB" sz="2800" b="1" dirty="0">
                <a:solidFill>
                  <a:srgbClr val="002060"/>
                </a:solidFill>
              </a:rPr>
              <a:t> vision </a:t>
            </a:r>
            <a:r>
              <a:rPr lang="en-GB" sz="2800" dirty="0">
                <a:solidFill>
                  <a:prstClr val="black"/>
                </a:solidFill>
              </a:rPr>
              <a:t>is </a:t>
            </a:r>
            <a:r>
              <a:rPr lang="en-GB" sz="2800" dirty="0"/>
              <a:t>To serve and satisfy every single passenger (customer) with a cup of coffee, spreading happiness at </a:t>
            </a:r>
            <a:r>
              <a:rPr lang="en-GB" sz="2800" b="1" dirty="0">
                <a:solidFill>
                  <a:srgbClr val="002060"/>
                </a:solidFill>
              </a:rPr>
              <a:t>“dawn</a:t>
            </a:r>
            <a:r>
              <a:rPr lang="en-GB" sz="2800" b="1" dirty="0" smtClean="0">
                <a:solidFill>
                  <a:srgbClr val="002060"/>
                </a:solidFill>
              </a:rPr>
              <a:t>”.</a:t>
            </a:r>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smtClean="0"/>
              <a:t>Mary March</a:t>
            </a:r>
            <a:endParaRPr lang="en-GB" altLang="en-US" dirty="0"/>
          </a:p>
        </p:txBody>
      </p:sp>
    </p:spTree>
    <p:extLst>
      <p:ext uri="{BB962C8B-B14F-4D97-AF65-F5344CB8AC3E}">
        <p14:creationId xmlns:p14="http://schemas.microsoft.com/office/powerpoint/2010/main" val="97792274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002060"/>
                </a:solidFill>
              </a:rPr>
              <a:t>Company Description</a:t>
            </a:r>
            <a:endParaRPr lang="en-GB" b="1" u="sng" dirty="0">
              <a:solidFill>
                <a:srgbClr val="002060"/>
              </a:solidFill>
            </a:endParaRPr>
          </a:p>
        </p:txBody>
      </p:sp>
      <p:sp>
        <p:nvSpPr>
          <p:cNvPr id="3" name="Content Placeholder 2"/>
          <p:cNvSpPr>
            <a:spLocks noGrp="1"/>
          </p:cNvSpPr>
          <p:nvPr>
            <p:ph idx="1"/>
          </p:nvPr>
        </p:nvSpPr>
        <p:spPr/>
        <p:txBody>
          <a:bodyPr/>
          <a:lstStyle/>
          <a:p>
            <a:pPr marL="0" lvl="0" indent="0" algn="just" eaLnBrk="1" fontAlgn="auto" hangingPunct="1">
              <a:spcBef>
                <a:spcPts val="700"/>
              </a:spcBef>
              <a:spcAft>
                <a:spcPts val="0"/>
              </a:spcAft>
              <a:buClr>
                <a:srgbClr val="DD8047"/>
              </a:buClr>
              <a:buSzPct val="60000"/>
              <a:buNone/>
            </a:pPr>
            <a:r>
              <a:rPr lang="en-GB" sz="2400" b="1" dirty="0" smtClean="0">
                <a:solidFill>
                  <a:srgbClr val="002060"/>
                </a:solidFill>
                <a:latin typeface="Calibri"/>
              </a:rPr>
              <a:t>“</a:t>
            </a:r>
            <a:r>
              <a:rPr lang="en-GB" sz="2400" b="1" dirty="0" smtClean="0">
                <a:solidFill>
                  <a:srgbClr val="002060"/>
                </a:solidFill>
              </a:rPr>
              <a:t>Cafe de dawn" </a:t>
            </a:r>
            <a:r>
              <a:rPr lang="en-GB" sz="2400" dirty="0" smtClean="0">
                <a:solidFill>
                  <a:prstClr val="black"/>
                </a:solidFill>
              </a:rPr>
              <a:t>cater </a:t>
            </a:r>
            <a:r>
              <a:rPr lang="en-GB" sz="2400" dirty="0">
                <a:solidFill>
                  <a:prstClr val="black"/>
                </a:solidFill>
              </a:rPr>
              <a:t>to people who want to get their daily cup of great tasting coffee while travelling on the national rail train. </a:t>
            </a:r>
          </a:p>
          <a:p>
            <a:pPr marL="0" lvl="0" indent="0" algn="just" eaLnBrk="1" fontAlgn="auto" hangingPunct="1">
              <a:spcBef>
                <a:spcPts val="700"/>
              </a:spcBef>
              <a:spcAft>
                <a:spcPts val="0"/>
              </a:spcAft>
              <a:buClr>
                <a:srgbClr val="DD8047"/>
              </a:buClr>
              <a:buSzPct val="60000"/>
              <a:buNone/>
            </a:pPr>
            <a:r>
              <a:rPr lang="en-GB" sz="2400" dirty="0">
                <a:solidFill>
                  <a:prstClr val="black"/>
                </a:solidFill>
              </a:rPr>
              <a:t>We included our business in Google Maps so people can find us easily. People have been giving us very good feedback so far</a:t>
            </a:r>
            <a:r>
              <a:rPr lang="en-GB" sz="2400" dirty="0" smtClean="0">
                <a:solidFill>
                  <a:prstClr val="black"/>
                </a:solidFill>
              </a:rPr>
              <a:t>. Also you can find us and in our website. </a:t>
            </a:r>
          </a:p>
          <a:p>
            <a:pPr marL="0" lvl="0" indent="0" algn="just" eaLnBrk="1" fontAlgn="auto" hangingPunct="1">
              <a:spcBef>
                <a:spcPts val="700"/>
              </a:spcBef>
              <a:spcAft>
                <a:spcPts val="0"/>
              </a:spcAft>
              <a:buClr>
                <a:srgbClr val="DD8047"/>
              </a:buClr>
              <a:buSzPct val="60000"/>
              <a:buNone/>
            </a:pPr>
            <a:r>
              <a:rPr lang="en-GB" sz="2400" b="1" dirty="0" smtClean="0">
                <a:solidFill>
                  <a:srgbClr val="002060"/>
                </a:solidFill>
              </a:rPr>
              <a:t>Location</a:t>
            </a:r>
            <a:r>
              <a:rPr lang="en-GB" sz="2400" dirty="0" smtClean="0">
                <a:solidFill>
                  <a:prstClr val="black"/>
                </a:solidFill>
              </a:rPr>
              <a:t> – one of the most advantages of the café shop  that is located in centrist part of the station and it is close proximity to the Shopping Centre </a:t>
            </a:r>
            <a:endParaRPr lang="en-GB" sz="2400" dirty="0" smtClean="0"/>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smtClean="0"/>
              <a:t>Mary March</a:t>
            </a:r>
            <a:endParaRPr lang="en-GB" altLang="en-US" dirty="0"/>
          </a:p>
        </p:txBody>
      </p:sp>
    </p:spTree>
    <p:extLst>
      <p:ext uri="{BB962C8B-B14F-4D97-AF65-F5344CB8AC3E}">
        <p14:creationId xmlns:p14="http://schemas.microsoft.com/office/powerpoint/2010/main" val="25298823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002060"/>
                </a:solidFill>
              </a:rPr>
              <a:t>Legal </a:t>
            </a:r>
            <a:r>
              <a:rPr lang="en-GB" b="1" u="sng" dirty="0" smtClean="0">
                <a:solidFill>
                  <a:srgbClr val="002060"/>
                </a:solidFill>
              </a:rPr>
              <a:t>Compliances/Licence</a:t>
            </a:r>
            <a:endParaRPr lang="en-GB" b="1" u="sng" dirty="0">
              <a:solidFill>
                <a:srgbClr val="002060"/>
              </a:solidFill>
            </a:endParaRPr>
          </a:p>
        </p:txBody>
      </p:sp>
      <p:sp>
        <p:nvSpPr>
          <p:cNvPr id="3" name="Content Placeholder 2"/>
          <p:cNvSpPr>
            <a:spLocks noGrp="1"/>
          </p:cNvSpPr>
          <p:nvPr>
            <p:ph idx="1"/>
          </p:nvPr>
        </p:nvSpPr>
        <p:spPr/>
        <p:txBody>
          <a:bodyPr/>
          <a:lstStyle/>
          <a:p>
            <a:pPr marL="0" indent="0" algn="just">
              <a:buNone/>
            </a:pPr>
            <a:r>
              <a:rPr lang="en-GB" sz="2800" dirty="0" smtClean="0"/>
              <a:t>Our </a:t>
            </a:r>
            <a:r>
              <a:rPr lang="en-GB" sz="2800" dirty="0"/>
              <a:t>Lease is from </a:t>
            </a:r>
            <a:r>
              <a:rPr lang="en-GB" sz="2800" b="1" dirty="0">
                <a:solidFill>
                  <a:srgbClr val="002060"/>
                </a:solidFill>
              </a:rPr>
              <a:t>Network rail infrastructure Limited</a:t>
            </a:r>
            <a:r>
              <a:rPr lang="en-GB" sz="2800" b="1" dirty="0" smtClean="0">
                <a:solidFill>
                  <a:srgbClr val="002060"/>
                </a:solidFill>
              </a:rPr>
              <a:t>.</a:t>
            </a:r>
          </a:p>
          <a:p>
            <a:pPr marL="0" indent="0" algn="just">
              <a:buNone/>
            </a:pPr>
            <a:r>
              <a:rPr lang="en-GB" sz="2800" dirty="0" smtClean="0"/>
              <a:t>Agreement </a:t>
            </a:r>
            <a:r>
              <a:rPr lang="en-GB" sz="2800" dirty="0"/>
              <a:t>between </a:t>
            </a:r>
            <a:r>
              <a:rPr lang="en-GB" sz="2800" b="1" dirty="0">
                <a:solidFill>
                  <a:srgbClr val="002060"/>
                </a:solidFill>
              </a:rPr>
              <a:t>London &amp; South Eastern Railway</a:t>
            </a:r>
            <a:r>
              <a:rPr lang="en-GB" sz="2800" dirty="0">
                <a:solidFill>
                  <a:srgbClr val="002060"/>
                </a:solidFill>
              </a:rPr>
              <a:t> </a:t>
            </a:r>
            <a:r>
              <a:rPr lang="en-GB" sz="2800" b="1" dirty="0">
                <a:solidFill>
                  <a:srgbClr val="002060"/>
                </a:solidFill>
              </a:rPr>
              <a:t>Limited</a:t>
            </a:r>
            <a:r>
              <a:rPr lang="en-GB" sz="2800" dirty="0">
                <a:solidFill>
                  <a:srgbClr val="002060"/>
                </a:solidFill>
              </a:rPr>
              <a:t> </a:t>
            </a:r>
            <a:r>
              <a:rPr lang="en-GB" sz="2800" dirty="0"/>
              <a:t>and </a:t>
            </a:r>
            <a:r>
              <a:rPr lang="en-GB" sz="2800" b="1" dirty="0">
                <a:solidFill>
                  <a:srgbClr val="002060"/>
                </a:solidFill>
              </a:rPr>
              <a:t>Dawn Impex London LTD</a:t>
            </a:r>
            <a:r>
              <a:rPr lang="en-GB" sz="2800" b="1" dirty="0" smtClean="0"/>
              <a:t>.</a:t>
            </a:r>
          </a:p>
          <a:p>
            <a:pPr marL="0" indent="0" algn="just">
              <a:buNone/>
            </a:pPr>
            <a:r>
              <a:rPr lang="en-GB" sz="2800" dirty="0" smtClean="0"/>
              <a:t>The </a:t>
            </a:r>
            <a:r>
              <a:rPr lang="en-GB" sz="2800" dirty="0"/>
              <a:t>licence is valid until </a:t>
            </a:r>
            <a:r>
              <a:rPr lang="en-GB" sz="2800" b="1" dirty="0">
                <a:solidFill>
                  <a:srgbClr val="002060"/>
                </a:solidFill>
              </a:rPr>
              <a:t>April 2019</a:t>
            </a:r>
            <a:r>
              <a:rPr lang="en-GB" sz="2800" dirty="0">
                <a:solidFill>
                  <a:srgbClr val="002060"/>
                </a:solidFill>
              </a:rPr>
              <a:t>, </a:t>
            </a:r>
            <a:r>
              <a:rPr lang="en-GB" sz="2800" dirty="0"/>
              <a:t>but it is renewable</a:t>
            </a:r>
            <a:r>
              <a:rPr lang="en-GB" sz="2400" dirty="0"/>
              <a:t>. </a:t>
            </a:r>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smtClean="0"/>
              <a:t>Mary March</a:t>
            </a:r>
            <a:endParaRPr lang="en-GB" altLang="en-US" dirty="0"/>
          </a:p>
        </p:txBody>
      </p:sp>
    </p:spTree>
    <p:extLst>
      <p:ext uri="{BB962C8B-B14F-4D97-AF65-F5344CB8AC3E}">
        <p14:creationId xmlns:p14="http://schemas.microsoft.com/office/powerpoint/2010/main" val="16757792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Legal </a:t>
            </a:r>
            <a:r>
              <a:rPr lang="en-GB" b="1" u="sng" dirty="0" smtClean="0">
                <a:solidFill>
                  <a:srgbClr val="002060"/>
                </a:solidFill>
              </a:rPr>
              <a:t>Compliances/ legal Status</a:t>
            </a:r>
            <a:endParaRPr lang="en-GB" dirty="0"/>
          </a:p>
        </p:txBody>
      </p:sp>
      <p:sp>
        <p:nvSpPr>
          <p:cNvPr id="3" name="Content Placeholder 2"/>
          <p:cNvSpPr>
            <a:spLocks noGrp="1"/>
          </p:cNvSpPr>
          <p:nvPr>
            <p:ph idx="1"/>
          </p:nvPr>
        </p:nvSpPr>
        <p:spPr/>
        <p:txBody>
          <a:bodyPr/>
          <a:lstStyle/>
          <a:p>
            <a:r>
              <a:rPr lang="en-GB" sz="2800" dirty="0"/>
              <a:t>To ensure the safety, health and welfare of people at work</a:t>
            </a:r>
          </a:p>
          <a:p>
            <a:r>
              <a:rPr lang="en-GB" sz="2800" dirty="0"/>
              <a:t>To conducts regularly instructions and trainings </a:t>
            </a:r>
          </a:p>
          <a:p>
            <a:r>
              <a:rPr lang="en-GB" sz="2800" dirty="0"/>
              <a:t>Providing </a:t>
            </a:r>
            <a:r>
              <a:rPr lang="en-GB" sz="2800" dirty="0" smtClean="0"/>
              <a:t>an evacuated </a:t>
            </a:r>
            <a:r>
              <a:rPr lang="en-GB" sz="2800" dirty="0"/>
              <a:t>plan at the work place in case of emergency</a:t>
            </a:r>
          </a:p>
          <a:p>
            <a:r>
              <a:rPr lang="en-GB" sz="2800" dirty="0"/>
              <a:t>Avoiding risk and hazards as providing safety facilities for the employees at the work place </a:t>
            </a:r>
            <a:endParaRPr lang="en-GB" sz="2800" dirty="0" smtClean="0"/>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smtClean="0"/>
              <a:t>Mary March</a:t>
            </a:r>
            <a:endParaRPr lang="en-GB" altLang="en-US" dirty="0"/>
          </a:p>
        </p:txBody>
      </p:sp>
    </p:spTree>
    <p:extLst>
      <p:ext uri="{BB962C8B-B14F-4D97-AF65-F5344CB8AC3E}">
        <p14:creationId xmlns:p14="http://schemas.microsoft.com/office/powerpoint/2010/main" val="31773891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u="sng" dirty="0">
                <a:solidFill>
                  <a:srgbClr val="002060"/>
                </a:solidFill>
              </a:rPr>
              <a:t>Management </a:t>
            </a:r>
            <a:r>
              <a:rPr lang="en-GB" sz="4000" b="1" u="sng" dirty="0" smtClean="0">
                <a:solidFill>
                  <a:srgbClr val="002060"/>
                </a:solidFill>
              </a:rPr>
              <a:t>process/Marketing </a:t>
            </a:r>
            <a:endParaRPr lang="en-GB" sz="4000" dirty="0"/>
          </a:p>
        </p:txBody>
      </p:sp>
      <p:sp>
        <p:nvSpPr>
          <p:cNvPr id="3" name="Content Placeholder 2"/>
          <p:cNvSpPr>
            <a:spLocks noGrp="1"/>
          </p:cNvSpPr>
          <p:nvPr>
            <p:ph idx="1"/>
          </p:nvPr>
        </p:nvSpPr>
        <p:spPr/>
        <p:txBody>
          <a:bodyPr/>
          <a:lstStyle/>
          <a:p>
            <a:pPr marL="0" indent="0" algn="ctr">
              <a:buNone/>
            </a:pPr>
            <a:r>
              <a:rPr lang="en-GB" u="sng" dirty="0" smtClean="0">
                <a:solidFill>
                  <a:srgbClr val="002060"/>
                </a:solidFill>
              </a:rPr>
              <a:t>Marketing situation</a:t>
            </a:r>
            <a:endParaRPr lang="en-GB" sz="2000" u="sng" dirty="0" smtClean="0">
              <a:solidFill>
                <a:srgbClr val="002060"/>
              </a:solidFill>
            </a:endParaRPr>
          </a:p>
          <a:p>
            <a:pPr algn="just"/>
            <a:r>
              <a:rPr lang="en-GB" sz="2000" b="1" dirty="0">
                <a:solidFill>
                  <a:srgbClr val="002060"/>
                </a:solidFill>
              </a:rPr>
              <a:t>Competition</a:t>
            </a:r>
            <a:r>
              <a:rPr lang="en-GB" sz="2000" dirty="0"/>
              <a:t> At present we have almost no competitor. Around the station there are no coffee shops within radius of a mile.</a:t>
            </a:r>
          </a:p>
          <a:p>
            <a:pPr algn="just"/>
            <a:r>
              <a:rPr lang="en-GB" sz="2000" b="1" dirty="0">
                <a:solidFill>
                  <a:srgbClr val="002060"/>
                </a:solidFill>
              </a:rPr>
              <a:t>Customers</a:t>
            </a:r>
            <a:r>
              <a:rPr lang="en-GB" sz="2000" dirty="0"/>
              <a:t> are very happy with the fresh coffee they buy, from our shop, on their way to work. Therefore, they do not bother to go any other place.</a:t>
            </a:r>
          </a:p>
          <a:p>
            <a:pPr algn="just"/>
            <a:r>
              <a:rPr lang="en-GB" sz="2000" b="1" dirty="0">
                <a:solidFill>
                  <a:srgbClr val="002060"/>
                </a:solidFill>
              </a:rPr>
              <a:t>Expectations</a:t>
            </a:r>
            <a:r>
              <a:rPr lang="en-GB" sz="2000" dirty="0"/>
              <a:t> There will be a huge increase in customers, hence increase in sales, once the Amusement park which is currently under construction is completed</a:t>
            </a:r>
            <a:r>
              <a:rPr lang="en-GB" sz="2000" dirty="0" smtClean="0"/>
              <a:t>.</a:t>
            </a:r>
          </a:p>
          <a:p>
            <a:pPr marL="0" indent="0" algn="just">
              <a:buNone/>
            </a:pPr>
            <a:endParaRPr lang="en-GB" sz="1200" dirty="0" smtClean="0"/>
          </a:p>
          <a:p>
            <a:pPr algn="just"/>
            <a:endParaRPr lang="en-GB" sz="2000" dirty="0"/>
          </a:p>
          <a:p>
            <a:pPr marL="0" indent="0" algn="ctr">
              <a:buNone/>
            </a:pPr>
            <a:endParaRPr lang="en-GB" u="sng" dirty="0">
              <a:solidFill>
                <a:srgbClr val="002060"/>
              </a:solidFill>
            </a:endParaRPr>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smtClean="0"/>
              <a:t>Mary March</a:t>
            </a:r>
            <a:endParaRPr lang="en-GB" altLang="en-US" dirty="0"/>
          </a:p>
        </p:txBody>
      </p:sp>
    </p:spTree>
    <p:extLst>
      <p:ext uri="{BB962C8B-B14F-4D97-AF65-F5344CB8AC3E}">
        <p14:creationId xmlns:p14="http://schemas.microsoft.com/office/powerpoint/2010/main" val="25925051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29600" cy="1143000"/>
          </a:xfrm>
        </p:spPr>
        <p:txBody>
          <a:bodyPr/>
          <a:lstStyle/>
          <a:p>
            <a:r>
              <a:rPr lang="en-GB" sz="4000" b="1" u="sng" dirty="0">
                <a:solidFill>
                  <a:srgbClr val="002060"/>
                </a:solidFill>
              </a:rPr>
              <a:t>Management </a:t>
            </a:r>
            <a:r>
              <a:rPr lang="en-GB" sz="4000" b="1" u="sng" dirty="0" smtClean="0">
                <a:solidFill>
                  <a:srgbClr val="002060"/>
                </a:solidFill>
              </a:rPr>
              <a:t>process/Marketing Cont.… </a:t>
            </a:r>
            <a:endParaRPr lang="en-GB" sz="4000" dirty="0"/>
          </a:p>
        </p:txBody>
      </p:sp>
      <p:sp>
        <p:nvSpPr>
          <p:cNvPr id="3" name="Content Placeholder 2"/>
          <p:cNvSpPr>
            <a:spLocks noGrp="1"/>
          </p:cNvSpPr>
          <p:nvPr>
            <p:ph idx="1"/>
          </p:nvPr>
        </p:nvSpPr>
        <p:spPr/>
        <p:txBody>
          <a:bodyPr/>
          <a:lstStyle/>
          <a:p>
            <a:pPr marL="0" indent="0" algn="ctr">
              <a:buNone/>
            </a:pPr>
            <a:r>
              <a:rPr lang="en-GB" u="sng" dirty="0" smtClean="0">
                <a:solidFill>
                  <a:srgbClr val="002060"/>
                </a:solidFill>
              </a:rPr>
              <a:t>Marketing Plan</a:t>
            </a:r>
          </a:p>
          <a:p>
            <a:r>
              <a:rPr lang="en-GB" sz="1800" b="1" dirty="0" smtClean="0">
                <a:solidFill>
                  <a:srgbClr val="002060"/>
                </a:solidFill>
              </a:rPr>
              <a:t>Offers</a:t>
            </a:r>
            <a:r>
              <a:rPr lang="en-GB" sz="1800" b="1" dirty="0"/>
              <a:t>:</a:t>
            </a:r>
            <a:r>
              <a:rPr lang="en-GB" sz="1800" dirty="0"/>
              <a:t> We have also introduced vouchers and discount codes to our regular customers to maintain loyalty.</a:t>
            </a:r>
          </a:p>
          <a:p>
            <a:r>
              <a:rPr lang="en-GB" sz="1800" b="1" dirty="0">
                <a:solidFill>
                  <a:srgbClr val="002060"/>
                </a:solidFill>
              </a:rPr>
              <a:t>Advertising</a:t>
            </a:r>
            <a:r>
              <a:rPr lang="en-GB" sz="1800" dirty="0">
                <a:solidFill>
                  <a:srgbClr val="002060"/>
                </a:solidFill>
              </a:rPr>
              <a:t> </a:t>
            </a:r>
            <a:r>
              <a:rPr lang="en-GB" sz="1800" dirty="0"/>
              <a:t>There are posters around the shop which helps attract more customers. Billboards around the area giving direction to the shop, word of mouth from friends and family and leafleting at various locations.</a:t>
            </a:r>
          </a:p>
          <a:p>
            <a:r>
              <a:rPr lang="en-GB" sz="1800" b="1" dirty="0">
                <a:solidFill>
                  <a:srgbClr val="002060"/>
                </a:solidFill>
              </a:rPr>
              <a:t>Marketing</a:t>
            </a:r>
            <a:r>
              <a:rPr lang="en-GB" sz="1800" dirty="0">
                <a:solidFill>
                  <a:srgbClr val="002060"/>
                </a:solidFill>
              </a:rPr>
              <a:t> </a:t>
            </a:r>
            <a:r>
              <a:rPr lang="en-GB" sz="1800" dirty="0"/>
              <a:t>Word of mouth is also one of our Marketing strategy.</a:t>
            </a:r>
          </a:p>
          <a:p>
            <a:r>
              <a:rPr lang="en-GB" sz="1800" b="1" dirty="0">
                <a:solidFill>
                  <a:srgbClr val="002060"/>
                </a:solidFill>
              </a:rPr>
              <a:t>Product variety </a:t>
            </a:r>
            <a:r>
              <a:rPr lang="en-GB" sz="1800" dirty="0"/>
              <a:t>Our product range is always available to meet our customer’s demand which is also one of our strongest marketing strategy.</a:t>
            </a:r>
          </a:p>
          <a:p>
            <a:r>
              <a:rPr lang="en-GB" sz="1800" b="1" dirty="0">
                <a:solidFill>
                  <a:srgbClr val="002060"/>
                </a:solidFill>
              </a:rPr>
              <a:t>Focus</a:t>
            </a:r>
            <a:r>
              <a:rPr lang="en-GB" sz="1800" dirty="0">
                <a:solidFill>
                  <a:srgbClr val="002060"/>
                </a:solidFill>
              </a:rPr>
              <a:t> </a:t>
            </a:r>
            <a:r>
              <a:rPr lang="en-GB" sz="1800" dirty="0"/>
              <a:t>Dawn’s main marketing strategy will be focused on getting new customers, retaining the existing customers, getting customers to spend more and come back more often</a:t>
            </a:r>
            <a:r>
              <a:rPr lang="en-GB" sz="1200" dirty="0"/>
              <a:t>. </a:t>
            </a:r>
            <a:r>
              <a:rPr lang="en-GB" sz="1200" dirty="0" smtClean="0"/>
              <a:t>(Sharif)</a:t>
            </a:r>
            <a:endParaRPr lang="en-GB" sz="1200" dirty="0"/>
          </a:p>
          <a:p>
            <a:pPr marL="0" indent="0" algn="ctr">
              <a:buNone/>
            </a:pPr>
            <a:endParaRPr lang="en-GB" sz="4400" u="sng" dirty="0">
              <a:solidFill>
                <a:srgbClr val="002060"/>
              </a:solidFill>
            </a:endParaRPr>
          </a:p>
          <a:p>
            <a:endParaRPr lang="en-GB" dirty="0"/>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smtClean="0"/>
              <a:t>Mary March</a:t>
            </a:r>
            <a:endParaRPr lang="en-GB" altLang="en-US" dirty="0"/>
          </a:p>
        </p:txBody>
      </p:sp>
    </p:spTree>
    <p:extLst>
      <p:ext uri="{BB962C8B-B14F-4D97-AF65-F5344CB8AC3E}">
        <p14:creationId xmlns:p14="http://schemas.microsoft.com/office/powerpoint/2010/main" val="5848038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sz="4000" b="1" u="sng" dirty="0">
                <a:solidFill>
                  <a:srgbClr val="002060"/>
                </a:solidFill>
              </a:rPr>
              <a:t>Management process/Marketing Cont… </a:t>
            </a:r>
            <a:endParaRPr lang="en-GB" sz="4000" dirty="0"/>
          </a:p>
        </p:txBody>
      </p:sp>
      <p:sp>
        <p:nvSpPr>
          <p:cNvPr id="3" name="Content Placeholder 2"/>
          <p:cNvSpPr>
            <a:spLocks noGrp="1"/>
          </p:cNvSpPr>
          <p:nvPr>
            <p:ph idx="1"/>
          </p:nvPr>
        </p:nvSpPr>
        <p:spPr>
          <a:xfrm>
            <a:off x="521595" y="1677474"/>
            <a:ext cx="8229600" cy="3917032"/>
          </a:xfrm>
        </p:spPr>
        <p:txBody>
          <a:bodyPr/>
          <a:lstStyle/>
          <a:p>
            <a:pPr marL="0" indent="0" algn="ctr">
              <a:buNone/>
            </a:pPr>
            <a:r>
              <a:rPr lang="en-GB" sz="2800" u="sng" dirty="0" smtClean="0">
                <a:solidFill>
                  <a:srgbClr val="002060"/>
                </a:solidFill>
              </a:rPr>
              <a:t>Marketing Strategy </a:t>
            </a:r>
          </a:p>
          <a:p>
            <a:r>
              <a:rPr lang="en-GB" sz="1800" dirty="0"/>
              <a:t>The </a:t>
            </a:r>
            <a:r>
              <a:rPr lang="en-GB" sz="1800" b="1" dirty="0">
                <a:solidFill>
                  <a:srgbClr val="002060"/>
                </a:solidFill>
              </a:rPr>
              <a:t>sales</a:t>
            </a:r>
            <a:r>
              <a:rPr lang="en-GB" sz="1800" dirty="0"/>
              <a:t> revenue of the company </a:t>
            </a:r>
            <a:r>
              <a:rPr lang="en-GB" sz="1800" b="1" dirty="0">
                <a:solidFill>
                  <a:srgbClr val="002060"/>
                </a:solidFill>
              </a:rPr>
              <a:t>increased from  first three years</a:t>
            </a:r>
            <a:r>
              <a:rPr lang="en-GB" sz="1800" b="1" dirty="0"/>
              <a:t>.</a:t>
            </a:r>
            <a:r>
              <a:rPr lang="en-GB" sz="1800" dirty="0"/>
              <a:t>  It </a:t>
            </a:r>
            <a:r>
              <a:rPr lang="en-GB" sz="1800" dirty="0" smtClean="0"/>
              <a:t>will </a:t>
            </a:r>
            <a:r>
              <a:rPr lang="en-GB" sz="1800" dirty="0"/>
              <a:t>strive to </a:t>
            </a:r>
            <a:r>
              <a:rPr lang="en-GB" sz="1800" b="1" dirty="0">
                <a:solidFill>
                  <a:srgbClr val="002060"/>
                </a:solidFill>
              </a:rPr>
              <a:t>maintain stable profit </a:t>
            </a:r>
            <a:r>
              <a:rPr lang="en-GB" sz="1800" dirty="0"/>
              <a:t>and reasonable operating expenses.</a:t>
            </a:r>
          </a:p>
          <a:p>
            <a:r>
              <a:rPr lang="en-GB" sz="1800" dirty="0"/>
              <a:t>In </a:t>
            </a:r>
            <a:r>
              <a:rPr lang="en-GB" sz="1800" b="1" dirty="0">
                <a:solidFill>
                  <a:srgbClr val="002060"/>
                </a:solidFill>
              </a:rPr>
              <a:t>2020</a:t>
            </a:r>
            <a:r>
              <a:rPr lang="en-GB" sz="1800" b="1" dirty="0"/>
              <a:t>, </a:t>
            </a:r>
            <a:r>
              <a:rPr lang="en-GB" sz="1800" dirty="0"/>
              <a:t>we aim to achieve a turn over which is margin </a:t>
            </a:r>
            <a:r>
              <a:rPr lang="en-GB" sz="1800" b="1" dirty="0" smtClean="0">
                <a:solidFill>
                  <a:srgbClr val="002060"/>
                </a:solidFill>
              </a:rPr>
              <a:t>double</a:t>
            </a:r>
            <a:r>
              <a:rPr lang="en-GB" sz="1800" dirty="0" smtClean="0"/>
              <a:t> that </a:t>
            </a:r>
            <a:r>
              <a:rPr lang="en-GB" sz="1800" dirty="0"/>
              <a:t>of </a:t>
            </a:r>
            <a:r>
              <a:rPr lang="en-GB" sz="1800" b="1" dirty="0">
                <a:solidFill>
                  <a:srgbClr val="002060"/>
                </a:solidFill>
              </a:rPr>
              <a:t>2017</a:t>
            </a:r>
            <a:r>
              <a:rPr lang="en-GB" sz="1800" dirty="0">
                <a:solidFill>
                  <a:srgbClr val="002060"/>
                </a:solidFill>
              </a:rPr>
              <a:t>.</a:t>
            </a:r>
          </a:p>
          <a:p>
            <a:r>
              <a:rPr lang="en-GB" sz="1800" b="1" dirty="0">
                <a:solidFill>
                  <a:srgbClr val="002060"/>
                </a:solidFill>
              </a:rPr>
              <a:t>The location is in very strategy place </a:t>
            </a:r>
            <a:r>
              <a:rPr lang="en-GB" sz="1800" dirty="0"/>
              <a:t>-  </a:t>
            </a:r>
            <a:r>
              <a:rPr lang="en-GB" sz="1800" dirty="0" smtClean="0"/>
              <a:t>it is  </a:t>
            </a:r>
            <a:r>
              <a:rPr lang="en-GB" sz="1800" dirty="0"/>
              <a:t>close </a:t>
            </a:r>
            <a:r>
              <a:rPr lang="en-GB" sz="1800" dirty="0">
                <a:solidFill>
                  <a:srgbClr val="002060"/>
                </a:solidFill>
              </a:rPr>
              <a:t>to </a:t>
            </a:r>
            <a:r>
              <a:rPr lang="en-GB" sz="1800" b="1" dirty="0" smtClean="0">
                <a:solidFill>
                  <a:srgbClr val="002060"/>
                </a:solidFill>
              </a:rPr>
              <a:t>Blue water </a:t>
            </a:r>
            <a:r>
              <a:rPr lang="en-GB" sz="1800" b="1" dirty="0">
                <a:solidFill>
                  <a:srgbClr val="002060"/>
                </a:solidFill>
              </a:rPr>
              <a:t>Shopping Mall. </a:t>
            </a:r>
            <a:r>
              <a:rPr lang="en-GB" sz="1800" dirty="0"/>
              <a:t>The train station is the primary route for passengers to visit the shopping mall or the amusement park.</a:t>
            </a:r>
          </a:p>
          <a:p>
            <a:r>
              <a:rPr lang="en-GB" sz="1800" b="1" dirty="0">
                <a:solidFill>
                  <a:srgbClr val="002060"/>
                </a:solidFill>
              </a:rPr>
              <a:t>Our</a:t>
            </a:r>
            <a:r>
              <a:rPr lang="en-GB" sz="1800" dirty="0">
                <a:solidFill>
                  <a:srgbClr val="002060"/>
                </a:solidFill>
              </a:rPr>
              <a:t> </a:t>
            </a:r>
            <a:r>
              <a:rPr lang="en-GB" sz="1800" b="1" dirty="0">
                <a:solidFill>
                  <a:srgbClr val="002060"/>
                </a:solidFill>
              </a:rPr>
              <a:t>marketing strategies </a:t>
            </a:r>
            <a:r>
              <a:rPr lang="en-GB" sz="1800" dirty="0"/>
              <a:t>has proven to bring success to the expansion of the company by </a:t>
            </a:r>
            <a:r>
              <a:rPr lang="en-GB" sz="1800" b="1" dirty="0">
                <a:solidFill>
                  <a:srgbClr val="002060"/>
                </a:solidFill>
              </a:rPr>
              <a:t>increasing its product range and open one more shop</a:t>
            </a:r>
            <a:r>
              <a:rPr lang="en-GB" sz="1800" b="1" dirty="0" smtClean="0">
                <a:solidFill>
                  <a:srgbClr val="002060"/>
                </a:solidFill>
              </a:rPr>
              <a:t>.</a:t>
            </a:r>
          </a:p>
          <a:p>
            <a:pPr marL="0" indent="0">
              <a:buNone/>
            </a:pPr>
            <a:endParaRPr lang="en-GB" sz="1200" dirty="0">
              <a:solidFill>
                <a:srgbClr val="002060"/>
              </a:solidFill>
            </a:endParaRPr>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smtClean="0"/>
              <a:t>Mary March</a:t>
            </a:r>
            <a:endParaRPr lang="en-GB" altLang="en-US" dirty="0"/>
          </a:p>
        </p:txBody>
      </p:sp>
      <p:sp>
        <p:nvSpPr>
          <p:cNvPr id="6" name="Rectangle 5"/>
          <p:cNvSpPr/>
          <p:nvPr/>
        </p:nvSpPr>
        <p:spPr>
          <a:xfrm>
            <a:off x="3993098" y="-697428"/>
            <a:ext cx="1005403" cy="369332"/>
          </a:xfrm>
          <a:prstGeom prst="rect">
            <a:avLst/>
          </a:prstGeom>
        </p:spPr>
        <p:txBody>
          <a:bodyPr wrap="none">
            <a:spAutoFit/>
          </a:bodyPr>
          <a:lstStyle/>
          <a:p>
            <a:r>
              <a:rPr lang="en-GB" b="1" dirty="0">
                <a:solidFill>
                  <a:prstClr val="black"/>
                </a:solidFill>
                <a:latin typeface="Myriad Pro"/>
              </a:rPr>
              <a:t>double</a:t>
            </a:r>
            <a:r>
              <a:rPr lang="en-GB" dirty="0">
                <a:solidFill>
                  <a:prstClr val="black"/>
                </a:solidFill>
                <a:latin typeface="Myriad Pro"/>
              </a:rPr>
              <a:t> </a:t>
            </a:r>
            <a:endParaRPr lang="en-GB" dirty="0"/>
          </a:p>
        </p:txBody>
      </p:sp>
    </p:spTree>
    <p:extLst>
      <p:ext uri="{BB962C8B-B14F-4D97-AF65-F5344CB8AC3E}">
        <p14:creationId xmlns:p14="http://schemas.microsoft.com/office/powerpoint/2010/main" val="6734564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lstStyle/>
          <a:p>
            <a:r>
              <a:rPr lang="en-GB" sz="4000" b="1" u="sng" dirty="0">
                <a:solidFill>
                  <a:srgbClr val="002060"/>
                </a:solidFill>
              </a:rPr>
              <a:t>Management process/Marketing Cont… </a:t>
            </a:r>
            <a:endParaRPr lang="en-GB" sz="4000" dirty="0"/>
          </a:p>
        </p:txBody>
      </p:sp>
      <p:sp>
        <p:nvSpPr>
          <p:cNvPr id="3" name="Content Placeholder 2"/>
          <p:cNvSpPr>
            <a:spLocks noGrp="1"/>
          </p:cNvSpPr>
          <p:nvPr>
            <p:ph idx="1"/>
          </p:nvPr>
        </p:nvSpPr>
        <p:spPr/>
        <p:txBody>
          <a:bodyPr/>
          <a:lstStyle/>
          <a:p>
            <a:pPr marL="0" indent="0" algn="ctr">
              <a:buNone/>
            </a:pPr>
            <a:r>
              <a:rPr lang="en-GB" sz="2800" u="sng" dirty="0" smtClean="0">
                <a:solidFill>
                  <a:srgbClr val="002060"/>
                </a:solidFill>
                <a:latin typeface="+mj-lt"/>
              </a:rPr>
              <a:t>Sales &amp; Prices</a:t>
            </a:r>
          </a:p>
          <a:p>
            <a:pPr eaLnBrk="1" fontAlgn="auto" hangingPunct="1">
              <a:spcBef>
                <a:spcPts val="700"/>
              </a:spcBef>
              <a:spcAft>
                <a:spcPts val="0"/>
              </a:spcAft>
              <a:buClr>
                <a:srgbClr val="DD8047"/>
              </a:buClr>
              <a:buSzPct val="60000"/>
            </a:pPr>
            <a:r>
              <a:rPr lang="en-GB" sz="2400" dirty="0">
                <a:solidFill>
                  <a:prstClr val="black"/>
                </a:solidFill>
              </a:rPr>
              <a:t>We sale approximately </a:t>
            </a:r>
            <a:r>
              <a:rPr lang="en-GB" sz="2400" b="1" dirty="0">
                <a:solidFill>
                  <a:srgbClr val="002060"/>
                </a:solidFill>
              </a:rPr>
              <a:t>£120 </a:t>
            </a:r>
            <a:r>
              <a:rPr lang="en-GB" sz="2400" dirty="0">
                <a:solidFill>
                  <a:prstClr val="black"/>
                </a:solidFill>
              </a:rPr>
              <a:t>of coffee products every day.</a:t>
            </a:r>
          </a:p>
          <a:p>
            <a:pPr eaLnBrk="1" fontAlgn="auto" hangingPunct="1">
              <a:spcBef>
                <a:spcPts val="700"/>
              </a:spcBef>
              <a:spcAft>
                <a:spcPts val="0"/>
              </a:spcAft>
              <a:buClr>
                <a:srgbClr val="DD8047"/>
              </a:buClr>
              <a:buSzPct val="60000"/>
            </a:pPr>
            <a:r>
              <a:rPr lang="en-GB" sz="2400" dirty="0">
                <a:solidFill>
                  <a:prstClr val="black"/>
                </a:solidFill>
              </a:rPr>
              <a:t>Other side products sale totals approximately </a:t>
            </a:r>
            <a:r>
              <a:rPr lang="en-GB" sz="2400" b="1" dirty="0" smtClean="0">
                <a:solidFill>
                  <a:srgbClr val="002060"/>
                </a:solidFill>
              </a:rPr>
              <a:t>£95 </a:t>
            </a:r>
            <a:r>
              <a:rPr lang="en-GB" sz="2400" dirty="0">
                <a:solidFill>
                  <a:prstClr val="black"/>
                </a:solidFill>
              </a:rPr>
              <a:t>daily.</a:t>
            </a:r>
          </a:p>
          <a:p>
            <a:pPr eaLnBrk="1" fontAlgn="auto" hangingPunct="1">
              <a:spcBef>
                <a:spcPts val="700"/>
              </a:spcBef>
              <a:spcAft>
                <a:spcPts val="0"/>
              </a:spcAft>
              <a:buClr>
                <a:srgbClr val="DD8047"/>
              </a:buClr>
              <a:buSzPct val="60000"/>
            </a:pPr>
            <a:r>
              <a:rPr lang="en-GB" sz="2400" dirty="0">
                <a:solidFill>
                  <a:prstClr val="black"/>
                </a:solidFill>
              </a:rPr>
              <a:t>The profit margin on coffee products are </a:t>
            </a:r>
            <a:r>
              <a:rPr lang="en-GB" sz="2400" b="1" dirty="0">
                <a:solidFill>
                  <a:srgbClr val="002060"/>
                </a:solidFill>
              </a:rPr>
              <a:t>80%.</a:t>
            </a:r>
          </a:p>
          <a:p>
            <a:pPr eaLnBrk="1" fontAlgn="auto" hangingPunct="1">
              <a:spcBef>
                <a:spcPts val="700"/>
              </a:spcBef>
              <a:spcAft>
                <a:spcPts val="0"/>
              </a:spcAft>
              <a:buClr>
                <a:srgbClr val="DD8047"/>
              </a:buClr>
              <a:buSzPct val="60000"/>
            </a:pPr>
            <a:r>
              <a:rPr lang="en-GB" sz="2400" dirty="0">
                <a:solidFill>
                  <a:prstClr val="black"/>
                </a:solidFill>
              </a:rPr>
              <a:t>On other products profit margin varies from </a:t>
            </a:r>
            <a:r>
              <a:rPr lang="en-GB" sz="2400" b="1" dirty="0">
                <a:solidFill>
                  <a:srgbClr val="002060"/>
                </a:solidFill>
              </a:rPr>
              <a:t>40%</a:t>
            </a:r>
            <a:r>
              <a:rPr lang="en-GB" sz="2400" dirty="0">
                <a:solidFill>
                  <a:srgbClr val="002060"/>
                </a:solidFill>
              </a:rPr>
              <a:t> </a:t>
            </a:r>
            <a:r>
              <a:rPr lang="en-GB" sz="2400" dirty="0">
                <a:solidFill>
                  <a:prstClr val="black"/>
                </a:solidFill>
              </a:rPr>
              <a:t>to </a:t>
            </a:r>
            <a:r>
              <a:rPr lang="en-GB" sz="2400" b="1" dirty="0">
                <a:solidFill>
                  <a:srgbClr val="002060"/>
                </a:solidFill>
              </a:rPr>
              <a:t>55</a:t>
            </a:r>
            <a:r>
              <a:rPr lang="en-GB" sz="2400" b="1" dirty="0" smtClean="0">
                <a:solidFill>
                  <a:srgbClr val="002060"/>
                </a:solidFill>
              </a:rPr>
              <a:t>%.</a:t>
            </a:r>
          </a:p>
          <a:p>
            <a:pPr eaLnBrk="1" fontAlgn="auto" hangingPunct="1">
              <a:spcBef>
                <a:spcPts val="700"/>
              </a:spcBef>
              <a:spcAft>
                <a:spcPts val="0"/>
              </a:spcAft>
              <a:buClr>
                <a:srgbClr val="DD8047"/>
              </a:buClr>
              <a:buSzPct val="60000"/>
            </a:pPr>
            <a:r>
              <a:rPr lang="en-GB" sz="2400" dirty="0"/>
              <a:t>The target market </a:t>
            </a:r>
            <a:r>
              <a:rPr lang="en-GB" sz="2400" dirty="0" smtClean="0"/>
              <a:t>is </a:t>
            </a:r>
            <a:r>
              <a:rPr lang="en-GB" sz="2400" dirty="0"/>
              <a:t>around the local area</a:t>
            </a:r>
            <a:r>
              <a:rPr lang="en-GB" sz="2400" dirty="0" smtClean="0"/>
              <a:t>. We are concentrated specifically in </a:t>
            </a:r>
            <a:r>
              <a:rPr lang="en-GB" sz="2400" dirty="0"/>
              <a:t>the working class </a:t>
            </a:r>
            <a:endParaRPr lang="en-GB" sz="1200" b="1" dirty="0">
              <a:solidFill>
                <a:prstClr val="black"/>
              </a:solidFill>
            </a:endParaRPr>
          </a:p>
          <a:p>
            <a:pPr marL="0" indent="0" algn="ctr">
              <a:buNone/>
            </a:pPr>
            <a:endParaRPr lang="en-GB" sz="2800" u="sng" dirty="0">
              <a:solidFill>
                <a:srgbClr val="002060"/>
              </a:solidFill>
              <a:latin typeface="+mj-lt"/>
            </a:endParaRPr>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smtClean="0"/>
              <a:t>Mary March</a:t>
            </a:r>
            <a:endParaRPr lang="en-GB" altLang="en-US" dirty="0"/>
          </a:p>
        </p:txBody>
      </p:sp>
    </p:spTree>
    <p:extLst>
      <p:ext uri="{BB962C8B-B14F-4D97-AF65-F5344CB8AC3E}">
        <p14:creationId xmlns:p14="http://schemas.microsoft.com/office/powerpoint/2010/main" val="20530633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u="sng" dirty="0">
                <a:solidFill>
                  <a:srgbClr val="002060"/>
                </a:solidFill>
              </a:rPr>
              <a:t>Management process/Marketing Cont… </a:t>
            </a:r>
            <a:endParaRPr lang="en-GB" sz="4000" dirty="0"/>
          </a:p>
        </p:txBody>
      </p:sp>
      <p:sp>
        <p:nvSpPr>
          <p:cNvPr id="3" name="Content Placeholder 2"/>
          <p:cNvSpPr>
            <a:spLocks noGrp="1"/>
          </p:cNvSpPr>
          <p:nvPr>
            <p:ph idx="1"/>
          </p:nvPr>
        </p:nvSpPr>
        <p:spPr>
          <a:xfrm>
            <a:off x="457200" y="1556792"/>
            <a:ext cx="8229600" cy="3917032"/>
          </a:xfrm>
        </p:spPr>
        <p:txBody>
          <a:bodyPr/>
          <a:lstStyle/>
          <a:p>
            <a:pPr marL="0" indent="0" algn="ctr">
              <a:buNone/>
            </a:pPr>
            <a:r>
              <a:rPr lang="en-GB" u="sng" dirty="0">
                <a:solidFill>
                  <a:srgbClr val="002060"/>
                </a:solidFill>
              </a:rPr>
              <a:t>Sales &amp; Prices</a:t>
            </a:r>
          </a:p>
          <a:p>
            <a:pPr algn="ctr"/>
            <a:endParaRPr lang="en-GB" dirty="0"/>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smtClean="0"/>
              <a:t>Mary March</a:t>
            </a:r>
            <a:endParaRPr lang="en-GB" altLang="en-US" dirty="0"/>
          </a:p>
        </p:txBody>
      </p:sp>
      <p:graphicFrame>
        <p:nvGraphicFramePr>
          <p:cNvPr id="6" name="Диаграма 2">
            <a:extLst>
              <a:ext uri="{FF2B5EF4-FFF2-40B4-BE49-F238E27FC236}">
                <a16:creationId xmlns="" xmlns:a16="http://schemas.microsoft.com/office/drawing/2014/main" id="{B03B9523-7D73-4D7D-9626-8B44153B3B0F}"/>
              </a:ext>
            </a:extLst>
          </p:cNvPr>
          <p:cNvGraphicFramePr/>
          <p:nvPr>
            <p:extLst>
              <p:ext uri="{D42A27DB-BD31-4B8C-83A1-F6EECF244321}">
                <p14:modId xmlns:p14="http://schemas.microsoft.com/office/powerpoint/2010/main" val="2731445161"/>
              </p:ext>
            </p:extLst>
          </p:nvPr>
        </p:nvGraphicFramePr>
        <p:xfrm>
          <a:off x="827584" y="2348880"/>
          <a:ext cx="7632848" cy="30963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11687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69228"/>
          </a:xfrm>
        </p:spPr>
        <p:txBody>
          <a:bodyPr/>
          <a:lstStyle/>
          <a:p>
            <a:r>
              <a:rPr lang="en-GB" sz="3600" b="1" u="sng" dirty="0">
                <a:solidFill>
                  <a:srgbClr val="002060"/>
                </a:solidFill>
              </a:rPr>
              <a:t>Management process/Marketing Cont.…  </a:t>
            </a:r>
          </a:p>
        </p:txBody>
      </p:sp>
      <p:pic>
        <p:nvPicPr>
          <p:cNvPr id="4" name="Picture 2"/>
          <p:cNvPicPr>
            <a:picLocks noGrp="1" noChangeAspect="1" noChangeArrowheads="1"/>
          </p:cNvPicPr>
          <p:nvPr>
            <p:ph sz="quarter" idx="1"/>
          </p:nvPr>
        </p:nvPicPr>
        <p:blipFill>
          <a:blip r:embed="rId2"/>
          <a:srcRect l="21418" t="11864" r="21529" b="5085"/>
          <a:stretch>
            <a:fillRect/>
          </a:stretch>
        </p:blipFill>
        <p:spPr bwMode="auto">
          <a:xfrm>
            <a:off x="5214942" y="1357298"/>
            <a:ext cx="3582134" cy="4081934"/>
          </a:xfrm>
          <a:prstGeom prst="rect">
            <a:avLst/>
          </a:prstGeom>
          <a:noFill/>
          <a:ln w="9525">
            <a:noFill/>
            <a:miter lim="800000"/>
            <a:headEnd/>
            <a:tailEnd/>
          </a:ln>
          <a:effectLst/>
        </p:spPr>
      </p:pic>
      <p:sp>
        <p:nvSpPr>
          <p:cNvPr id="5" name="Rectangle 4"/>
          <p:cNvSpPr/>
          <p:nvPr/>
        </p:nvSpPr>
        <p:spPr>
          <a:xfrm>
            <a:off x="500034" y="1285860"/>
            <a:ext cx="4572000" cy="4154984"/>
          </a:xfrm>
          <a:prstGeom prst="rect">
            <a:avLst/>
          </a:prstGeom>
        </p:spPr>
        <p:txBody>
          <a:bodyPr>
            <a:spAutoFit/>
          </a:bodyPr>
          <a:lstStyle/>
          <a:p>
            <a:r>
              <a:rPr lang="en-GB" sz="2400" u="sng" dirty="0" smtClean="0">
                <a:solidFill>
                  <a:srgbClr val="002060"/>
                </a:solidFill>
              </a:rPr>
              <a:t>The range of products includes</a:t>
            </a:r>
          </a:p>
          <a:p>
            <a:pPr marL="342900" indent="-342900">
              <a:buFont typeface="Arial" pitchFamily="34" charset="0"/>
              <a:buChar char="•"/>
            </a:pPr>
            <a:r>
              <a:rPr lang="en-GB" sz="2400" dirty="0" smtClean="0"/>
              <a:t>Coffee of various types</a:t>
            </a:r>
          </a:p>
          <a:p>
            <a:pPr marL="342900" indent="-342900">
              <a:buFont typeface="Arial" pitchFamily="34" charset="0"/>
              <a:buChar char="•"/>
            </a:pPr>
            <a:r>
              <a:rPr lang="en-GB" sz="2400" dirty="0" smtClean="0"/>
              <a:t>Croissant</a:t>
            </a:r>
          </a:p>
          <a:p>
            <a:pPr marL="342900" indent="-342900">
              <a:buFont typeface="Arial" pitchFamily="34" charset="0"/>
              <a:buChar char="•"/>
            </a:pPr>
            <a:r>
              <a:rPr lang="en-GB" sz="2400" dirty="0" smtClean="0"/>
              <a:t>Sandwiches</a:t>
            </a:r>
          </a:p>
          <a:p>
            <a:pPr marL="342900" indent="-342900">
              <a:buFont typeface="Arial" pitchFamily="34" charset="0"/>
              <a:buChar char="•"/>
            </a:pPr>
            <a:r>
              <a:rPr lang="en-GB" sz="2400" dirty="0" smtClean="0"/>
              <a:t>Soft Drinks</a:t>
            </a:r>
          </a:p>
          <a:p>
            <a:pPr marL="342900" indent="-342900">
              <a:buFont typeface="Arial" pitchFamily="34" charset="0"/>
              <a:buChar char="•"/>
            </a:pPr>
            <a:r>
              <a:rPr lang="en-GB" sz="2400" dirty="0" smtClean="0"/>
              <a:t>Snacks</a:t>
            </a:r>
          </a:p>
          <a:p>
            <a:pPr marL="342900" indent="-342900">
              <a:buFont typeface="Arial" pitchFamily="34" charset="0"/>
              <a:buChar char="•"/>
            </a:pPr>
            <a:r>
              <a:rPr lang="en-GB" sz="2400" dirty="0" smtClean="0"/>
              <a:t>Pasty</a:t>
            </a:r>
          </a:p>
          <a:p>
            <a:pPr marL="342900" indent="-342900">
              <a:buFont typeface="Arial" pitchFamily="34" charset="0"/>
              <a:buChar char="•"/>
            </a:pPr>
            <a:r>
              <a:rPr lang="en-GB" sz="2400" dirty="0" smtClean="0"/>
              <a:t>Cakes</a:t>
            </a:r>
          </a:p>
          <a:p>
            <a:pPr marL="342900" indent="-342900">
              <a:buFont typeface="Arial" pitchFamily="34" charset="0"/>
              <a:buChar char="•"/>
            </a:pPr>
            <a:r>
              <a:rPr lang="en-GB" sz="2400" dirty="0" smtClean="0"/>
              <a:t>Chocolates</a:t>
            </a:r>
          </a:p>
          <a:p>
            <a:pPr marL="342900" indent="-342900">
              <a:buFont typeface="Arial" pitchFamily="34" charset="0"/>
              <a:buChar char="•"/>
            </a:pPr>
            <a:r>
              <a:rPr lang="en-GB" sz="2400" dirty="0" smtClean="0"/>
              <a:t>Cigarettes</a:t>
            </a:r>
          </a:p>
          <a:p>
            <a:pPr marL="342900" indent="-342900">
              <a:buFont typeface="Arial" pitchFamily="34" charset="0"/>
              <a:buChar char="•"/>
            </a:pPr>
            <a:r>
              <a:rPr lang="en-GB" sz="2400" dirty="0" smtClean="0"/>
              <a:t>News papers &amp; magazines </a:t>
            </a:r>
            <a:endParaRPr lang="en-GB" sz="24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u="sng" dirty="0">
                <a:solidFill>
                  <a:srgbClr val="002060"/>
                </a:solidFill>
              </a:rPr>
              <a:t>Management process/Marketing Cont.… </a:t>
            </a:r>
            <a:endParaRPr lang="en-GB" sz="3600" dirty="0"/>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dirty="0"/>
          </a:p>
        </p:txBody>
      </p:sp>
      <p:graphicFrame>
        <p:nvGraphicFramePr>
          <p:cNvPr id="6" name="Content Placeholder 4"/>
          <p:cNvGraphicFramePr>
            <a:graphicFrameLocks noGrp="1"/>
          </p:cNvGraphicFramePr>
          <p:nvPr>
            <p:ph idx="1"/>
            <p:extLst>
              <p:ext uri="{D42A27DB-BD31-4B8C-83A1-F6EECF244321}">
                <p14:modId xmlns:p14="http://schemas.microsoft.com/office/powerpoint/2010/main" val="1945286677"/>
              </p:ext>
            </p:extLst>
          </p:nvPr>
        </p:nvGraphicFramePr>
        <p:xfrm>
          <a:off x="457200" y="1600200"/>
          <a:ext cx="8229600" cy="391636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306558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a:bodyPr>
          <a:lstStyle/>
          <a:p>
            <a:r>
              <a:rPr lang="en-GB" b="1" u="sng" dirty="0" smtClean="0">
                <a:solidFill>
                  <a:srgbClr val="002060"/>
                </a:solidFill>
              </a:rPr>
              <a:t>Management </a:t>
            </a:r>
            <a:r>
              <a:rPr lang="en-GB" b="1" u="sng" dirty="0" smtClean="0">
                <a:solidFill>
                  <a:srgbClr val="002060"/>
                </a:solidFill>
              </a:rPr>
              <a:t>Process/Finance </a:t>
            </a:r>
            <a:endParaRPr lang="en-GB" b="1" u="sng" dirty="0">
              <a:solidFill>
                <a:srgbClr val="002060"/>
              </a:solidFill>
            </a:endParaRPr>
          </a:p>
        </p:txBody>
      </p:sp>
      <p:sp>
        <p:nvSpPr>
          <p:cNvPr id="3" name="Content Placeholder 2"/>
          <p:cNvSpPr>
            <a:spLocks noGrp="1"/>
          </p:cNvSpPr>
          <p:nvPr>
            <p:ph sz="quarter" idx="1"/>
          </p:nvPr>
        </p:nvSpPr>
        <p:spPr>
          <a:xfrm>
            <a:off x="457200" y="1268760"/>
            <a:ext cx="8229600" cy="4248473"/>
          </a:xfrm>
        </p:spPr>
        <p:txBody>
          <a:bodyPr/>
          <a:lstStyle/>
          <a:p>
            <a:pPr marL="0" indent="0" algn="ctr">
              <a:buNone/>
            </a:pPr>
            <a:r>
              <a:rPr lang="en-GB" u="sng" dirty="0" smtClean="0">
                <a:solidFill>
                  <a:srgbClr val="002060"/>
                </a:solidFill>
              </a:rPr>
              <a:t>Financial Forecast</a:t>
            </a:r>
          </a:p>
          <a:p>
            <a:pPr marL="0" indent="0" algn="just">
              <a:buNone/>
            </a:pPr>
            <a:r>
              <a:rPr lang="en-GB" sz="2000" b="1" u="sng" dirty="0" smtClean="0">
                <a:solidFill>
                  <a:srgbClr val="002060"/>
                </a:solidFill>
              </a:rPr>
              <a:t>Incomes</a:t>
            </a:r>
            <a:r>
              <a:rPr lang="en-GB" sz="2000" b="1" dirty="0" smtClean="0">
                <a:solidFill>
                  <a:srgbClr val="002060"/>
                </a:solidFill>
              </a:rPr>
              <a:t> : </a:t>
            </a:r>
            <a:r>
              <a:rPr lang="en-GB" sz="2000" b="1" dirty="0" smtClean="0"/>
              <a:t>for 2016/2017 </a:t>
            </a:r>
            <a:r>
              <a:rPr lang="en-GB" sz="2000" dirty="0" smtClean="0"/>
              <a:t>we worn around 19% more than previous year  which bring to us net profit of  £7 000. This profit will be invest in;</a:t>
            </a:r>
          </a:p>
          <a:p>
            <a:pPr algn="just"/>
            <a:r>
              <a:rPr lang="en-GB" sz="2000" b="1" dirty="0" smtClean="0"/>
              <a:t>Advertising</a:t>
            </a:r>
          </a:p>
          <a:p>
            <a:pPr algn="just"/>
            <a:r>
              <a:rPr lang="en-GB" sz="2000" b="1" dirty="0" smtClean="0"/>
              <a:t>Expansion and renovation</a:t>
            </a:r>
          </a:p>
          <a:p>
            <a:pPr algn="just"/>
            <a:r>
              <a:rPr lang="en-GB" sz="2000" b="1" dirty="0" smtClean="0"/>
              <a:t>New products </a:t>
            </a:r>
          </a:p>
          <a:p>
            <a:pPr marL="0" indent="0" algn="just">
              <a:buNone/>
            </a:pPr>
            <a:r>
              <a:rPr lang="en-GB" sz="2000" b="1" u="sng" dirty="0" smtClean="0">
                <a:solidFill>
                  <a:srgbClr val="002060"/>
                </a:solidFill>
              </a:rPr>
              <a:t>Expenses</a:t>
            </a:r>
            <a:r>
              <a:rPr lang="en-GB" sz="2000" dirty="0" smtClean="0"/>
              <a:t>  (rent, salaries, taxes, others)  According to economic and political impact we expect  expenses increasing with 3%</a:t>
            </a:r>
          </a:p>
          <a:p>
            <a:pPr marL="0" indent="0" algn="just">
              <a:buNone/>
            </a:pPr>
            <a:r>
              <a:rPr lang="en-GB" sz="2000" b="1" u="sng" dirty="0" smtClean="0">
                <a:solidFill>
                  <a:srgbClr val="002060"/>
                </a:solidFill>
              </a:rPr>
              <a:t>Expectations: </a:t>
            </a:r>
            <a:r>
              <a:rPr lang="en-GB" sz="2000" dirty="0" smtClean="0"/>
              <a:t>It forthcoming opening of the Amusement park near to the shop which could raise incomes whit 28% per year and will  improve  the client range</a:t>
            </a:r>
            <a:r>
              <a:rPr lang="en-GB" sz="2000" dirty="0" smtClean="0"/>
              <a:t>.</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b="1" u="sng" dirty="0">
                <a:solidFill>
                  <a:srgbClr val="002060"/>
                </a:solidFill>
              </a:rPr>
              <a:t>Management Process/Finance </a:t>
            </a:r>
            <a:endParaRPr lang="en-GB" dirty="0"/>
          </a:p>
        </p:txBody>
      </p:sp>
      <p:sp>
        <p:nvSpPr>
          <p:cNvPr id="4" name="Content Placeholder 3"/>
          <p:cNvSpPr>
            <a:spLocks noGrp="1"/>
          </p:cNvSpPr>
          <p:nvPr>
            <p:ph idx="1"/>
          </p:nvPr>
        </p:nvSpPr>
        <p:spPr>
          <a:xfrm>
            <a:off x="467544" y="1412776"/>
            <a:ext cx="8229600" cy="3816424"/>
          </a:xfrm>
        </p:spPr>
        <p:txBody>
          <a:bodyPr/>
          <a:lstStyle/>
          <a:p>
            <a:pPr algn="ctr"/>
            <a:r>
              <a:rPr lang="en-GB" u="sng" dirty="0">
                <a:solidFill>
                  <a:srgbClr val="002060"/>
                </a:solidFill>
              </a:rPr>
              <a:t>Financial planning and </a:t>
            </a:r>
            <a:r>
              <a:rPr lang="en-GB" u="sng" dirty="0" smtClean="0">
                <a:solidFill>
                  <a:srgbClr val="002060"/>
                </a:solidFill>
              </a:rPr>
              <a:t>accountancy</a:t>
            </a:r>
          </a:p>
          <a:p>
            <a:pPr marL="0" indent="0" algn="just">
              <a:buNone/>
            </a:pPr>
            <a:r>
              <a:rPr lang="en-US" sz="2000" dirty="0" smtClean="0"/>
              <a:t>On average our sales for last three years it is noticed vary between </a:t>
            </a:r>
            <a:r>
              <a:rPr lang="en-GB" sz="2000" b="1" dirty="0" smtClean="0">
                <a:solidFill>
                  <a:srgbClr val="002060"/>
                </a:solidFill>
              </a:rPr>
              <a:t>£</a:t>
            </a:r>
            <a:r>
              <a:rPr lang="en-US" sz="2000" b="1" dirty="0" smtClean="0">
                <a:solidFill>
                  <a:srgbClr val="002060"/>
                </a:solidFill>
              </a:rPr>
              <a:t>57000 </a:t>
            </a:r>
            <a:r>
              <a:rPr lang="en-US" sz="2000" dirty="0" smtClean="0"/>
              <a:t>to </a:t>
            </a:r>
            <a:r>
              <a:rPr lang="en-US" sz="2000" b="1" dirty="0" smtClean="0">
                <a:solidFill>
                  <a:srgbClr val="002060"/>
                </a:solidFill>
              </a:rPr>
              <a:t>£67000</a:t>
            </a:r>
          </a:p>
          <a:p>
            <a:pPr marL="0" indent="0" algn="just">
              <a:buNone/>
            </a:pPr>
            <a:r>
              <a:rPr lang="en-US" sz="2000" dirty="0" smtClean="0"/>
              <a:t>Expenses are between </a:t>
            </a:r>
            <a:r>
              <a:rPr lang="en-US" sz="2000" b="1" dirty="0" smtClean="0">
                <a:solidFill>
                  <a:srgbClr val="002060"/>
                </a:solidFill>
              </a:rPr>
              <a:t>£40 000 </a:t>
            </a:r>
            <a:r>
              <a:rPr lang="en-US" sz="2000" dirty="0" smtClean="0"/>
              <a:t>and </a:t>
            </a:r>
            <a:r>
              <a:rPr lang="en-US" sz="2000" b="1" dirty="0" smtClean="0">
                <a:solidFill>
                  <a:srgbClr val="002060"/>
                </a:solidFill>
              </a:rPr>
              <a:t>£44 000 </a:t>
            </a:r>
            <a:r>
              <a:rPr lang="en-US" sz="2000" dirty="0" smtClean="0"/>
              <a:t>per years as that includes  salaries, taxes, marketing, rent, issues and etc...</a:t>
            </a:r>
          </a:p>
          <a:p>
            <a:pPr marL="0" indent="0" algn="just">
              <a:buNone/>
            </a:pPr>
            <a:r>
              <a:rPr lang="en-US" sz="2000" dirty="0" smtClean="0"/>
              <a:t>The net profit for last  years was increasing as measured from </a:t>
            </a:r>
            <a:r>
              <a:rPr lang="en-US" sz="2000" b="1" dirty="0" smtClean="0">
                <a:solidFill>
                  <a:srgbClr val="002060"/>
                </a:solidFill>
              </a:rPr>
              <a:t>£18 600 </a:t>
            </a:r>
            <a:r>
              <a:rPr lang="en-US" sz="2000" dirty="0" smtClean="0"/>
              <a:t>to </a:t>
            </a:r>
            <a:r>
              <a:rPr lang="en-US" sz="2000" b="1" dirty="0" smtClean="0">
                <a:solidFill>
                  <a:srgbClr val="002060"/>
                </a:solidFill>
              </a:rPr>
              <a:t>£25 600 </a:t>
            </a:r>
            <a:r>
              <a:rPr lang="en-US" sz="2000" dirty="0" smtClean="0"/>
              <a:t>which generate us around </a:t>
            </a:r>
            <a:r>
              <a:rPr lang="en-US" sz="2000" b="1" dirty="0" smtClean="0">
                <a:solidFill>
                  <a:srgbClr val="002060"/>
                </a:solidFill>
              </a:rPr>
              <a:t>£6 - £7000 </a:t>
            </a:r>
            <a:r>
              <a:rPr lang="en-US" sz="2000" dirty="0" smtClean="0"/>
              <a:t>net profit different between first and third years which shows that the shop is developing successfully.</a:t>
            </a:r>
          </a:p>
          <a:p>
            <a:pPr marL="0" indent="0" algn="just">
              <a:buNone/>
            </a:pPr>
            <a:r>
              <a:rPr lang="en-US" sz="1200" dirty="0" smtClean="0"/>
              <a:t>Mariyana</a:t>
            </a:r>
          </a:p>
          <a:p>
            <a:pPr marL="0" indent="0" algn="just">
              <a:buNone/>
            </a:pPr>
            <a:endParaRPr lang="en-GB" sz="1800" dirty="0" smtClean="0"/>
          </a:p>
          <a:p>
            <a:pPr algn="ctr"/>
            <a:endParaRPr lang="en-GB" dirty="0"/>
          </a:p>
        </p:txBody>
      </p:sp>
      <p:sp>
        <p:nvSpPr>
          <p:cNvPr id="3" name="Date Placeholder 2"/>
          <p:cNvSpPr>
            <a:spLocks noGrp="1"/>
          </p:cNvSpPr>
          <p:nvPr>
            <p:ph type="dt" sz="half" idx="10"/>
          </p:nvPr>
        </p:nvSpPr>
        <p:spPr/>
        <p:txBody>
          <a:bodyPr/>
          <a:lstStyle/>
          <a:p>
            <a:pPr>
              <a:defRPr/>
            </a:pPr>
            <a:fld id="{480BBCD1-CD8B-4104-B4E7-806E4F58A772}" type="datetime1">
              <a:rPr lang="en-GB" altLang="en-US" smtClean="0"/>
              <a:pPr>
                <a:defRPr/>
              </a:pPr>
              <a:t>09/12/2017</a:t>
            </a:fld>
            <a:endParaRPr lang="en-GB" altLang="en-US" dirty="0"/>
          </a:p>
        </p:txBody>
      </p:sp>
    </p:spTree>
    <p:extLst>
      <p:ext uri="{BB962C8B-B14F-4D97-AF65-F5344CB8AC3E}">
        <p14:creationId xmlns:p14="http://schemas.microsoft.com/office/powerpoint/2010/main" val="26702618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sz="3200" b="1" u="sng" dirty="0">
                <a:solidFill>
                  <a:srgbClr val="002060"/>
                </a:solidFill>
              </a:rPr>
              <a:t>Management Process/Finance </a:t>
            </a:r>
            <a:r>
              <a:rPr lang="en-GB" sz="3200" b="1" u="sng" dirty="0" smtClean="0">
                <a:solidFill>
                  <a:srgbClr val="002060"/>
                </a:solidFill>
              </a:rPr>
              <a:t>Cont…</a:t>
            </a:r>
            <a:endParaRPr lang="en-GB" sz="3200" dirty="0"/>
          </a:p>
        </p:txBody>
      </p:sp>
      <p:sp>
        <p:nvSpPr>
          <p:cNvPr id="4" name="Content Placeholder 2"/>
          <p:cNvSpPr>
            <a:spLocks noGrp="1"/>
          </p:cNvSpPr>
          <p:nvPr>
            <p:ph sz="quarter" idx="1"/>
          </p:nvPr>
        </p:nvSpPr>
        <p:spPr>
          <a:xfrm>
            <a:off x="395536" y="1124744"/>
            <a:ext cx="8229600" cy="4220454"/>
          </a:xfrm>
        </p:spPr>
        <p:txBody>
          <a:bodyPr/>
          <a:lstStyle/>
          <a:p>
            <a:pPr marL="0" indent="0" algn="ctr">
              <a:buNone/>
            </a:pPr>
            <a:r>
              <a:rPr lang="en-GB" dirty="0" smtClean="0">
                <a:solidFill>
                  <a:srgbClr val="002060"/>
                </a:solidFill>
              </a:rPr>
              <a:t> </a:t>
            </a:r>
            <a:r>
              <a:rPr lang="en-GB" sz="2800" u="sng" dirty="0" smtClean="0">
                <a:solidFill>
                  <a:srgbClr val="002060"/>
                </a:solidFill>
              </a:rPr>
              <a:t>Financial </a:t>
            </a:r>
            <a:r>
              <a:rPr lang="en-GB" sz="2800" u="sng" dirty="0">
                <a:solidFill>
                  <a:srgbClr val="002060"/>
                </a:solidFill>
              </a:rPr>
              <a:t>planning and </a:t>
            </a:r>
            <a:r>
              <a:rPr lang="en-GB" sz="2800" u="sng" dirty="0" smtClean="0">
                <a:solidFill>
                  <a:srgbClr val="002060"/>
                </a:solidFill>
              </a:rPr>
              <a:t>accountancy </a:t>
            </a:r>
            <a:r>
              <a:rPr lang="en-GB" sz="1800" u="sng" dirty="0" smtClean="0">
                <a:solidFill>
                  <a:srgbClr val="002060"/>
                </a:solidFill>
              </a:rPr>
              <a:t>(table)</a:t>
            </a:r>
            <a:endParaRPr lang="en-GB" sz="1800" u="sng" dirty="0" smtClean="0">
              <a:solidFill>
                <a:srgbClr val="002060"/>
              </a:solidFill>
            </a:endParaRPr>
          </a:p>
          <a:p>
            <a:pPr marL="0" indent="0" algn="ctr">
              <a:buNone/>
            </a:pPr>
            <a:r>
              <a:rPr lang="en-GB" u="sng" dirty="0" smtClean="0">
                <a:solidFill>
                  <a:srgbClr val="002060"/>
                </a:solidFill>
              </a:rPr>
              <a:t> </a:t>
            </a:r>
            <a:endParaRPr lang="en-GB" u="sng" dirty="0">
              <a:solidFill>
                <a:srgbClr val="002060"/>
              </a:solidFill>
            </a:endParaRPr>
          </a:p>
          <a:p>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1195374910"/>
              </p:ext>
            </p:extLst>
          </p:nvPr>
        </p:nvGraphicFramePr>
        <p:xfrm>
          <a:off x="755577" y="1916832"/>
          <a:ext cx="7624360" cy="3540311"/>
        </p:xfrm>
        <a:graphic>
          <a:graphicData uri="http://schemas.openxmlformats.org/drawingml/2006/table">
            <a:tbl>
              <a:tblPr firstRow="1" bandRow="1">
                <a:tableStyleId>{3C2FFA5D-87B4-456A-9821-1D502468CF0F}</a:tableStyleId>
              </a:tblPr>
              <a:tblGrid>
                <a:gridCol w="1431074"/>
                <a:gridCol w="1491188"/>
                <a:gridCol w="1567366"/>
                <a:gridCol w="1567366"/>
                <a:gridCol w="1567366"/>
              </a:tblGrid>
              <a:tr h="614231">
                <a:tc>
                  <a:txBody>
                    <a:bodyPr/>
                    <a:lstStyle/>
                    <a:p>
                      <a:r>
                        <a:rPr lang="en-GB" sz="1600" b="1" dirty="0" smtClean="0">
                          <a:solidFill>
                            <a:schemeClr val="bg1"/>
                          </a:solidFill>
                        </a:rPr>
                        <a:t>Sales</a:t>
                      </a:r>
                      <a:r>
                        <a:rPr lang="en-GB" sz="1600" b="1" baseline="0" dirty="0" smtClean="0">
                          <a:solidFill>
                            <a:schemeClr val="bg1"/>
                          </a:solidFill>
                        </a:rPr>
                        <a:t>/years</a:t>
                      </a:r>
                      <a:endParaRPr lang="en-GB" sz="1600" b="1" dirty="0">
                        <a:solidFill>
                          <a:schemeClr val="bg1"/>
                        </a:solidFill>
                      </a:endParaRPr>
                    </a:p>
                  </a:txBody>
                  <a:tcPr>
                    <a:solidFill>
                      <a:schemeClr val="accent6">
                        <a:lumMod val="75000"/>
                      </a:schemeClr>
                    </a:solidFill>
                  </a:tcPr>
                </a:tc>
                <a:tc>
                  <a:txBody>
                    <a:bodyPr/>
                    <a:lstStyle/>
                    <a:p>
                      <a:pPr algn="r"/>
                      <a:r>
                        <a:rPr lang="en-GB" dirty="0" smtClean="0"/>
                        <a:t>2014</a:t>
                      </a:r>
                      <a:endParaRPr lang="en-GB" dirty="0"/>
                    </a:p>
                  </a:txBody>
                  <a:tcPr>
                    <a:solidFill>
                      <a:srgbClr val="002060"/>
                    </a:solidFill>
                  </a:tcPr>
                </a:tc>
                <a:tc>
                  <a:txBody>
                    <a:bodyPr/>
                    <a:lstStyle/>
                    <a:p>
                      <a:pPr algn="r"/>
                      <a:r>
                        <a:rPr lang="en-GB" dirty="0" smtClean="0"/>
                        <a:t>2015</a:t>
                      </a:r>
                      <a:endParaRPr lang="en-GB" dirty="0"/>
                    </a:p>
                  </a:txBody>
                  <a:tcPr>
                    <a:solidFill>
                      <a:srgbClr val="002060"/>
                    </a:solidFill>
                  </a:tcPr>
                </a:tc>
                <a:tc>
                  <a:txBody>
                    <a:bodyPr/>
                    <a:lstStyle/>
                    <a:p>
                      <a:pPr algn="r"/>
                      <a:r>
                        <a:rPr lang="en-GB" dirty="0" smtClean="0"/>
                        <a:t>2016</a:t>
                      </a:r>
                      <a:endParaRPr lang="en-GB" dirty="0"/>
                    </a:p>
                  </a:txBody>
                  <a:tcPr>
                    <a:solidFill>
                      <a:srgbClr val="002060"/>
                    </a:solidFill>
                  </a:tcPr>
                </a:tc>
                <a:tc>
                  <a:txBody>
                    <a:bodyPr/>
                    <a:lstStyle/>
                    <a:p>
                      <a:pPr algn="r"/>
                      <a:r>
                        <a:rPr lang="en-GB" dirty="0" smtClean="0"/>
                        <a:t>2017</a:t>
                      </a:r>
                      <a:endParaRPr lang="en-GB" dirty="0"/>
                    </a:p>
                  </a:txBody>
                  <a:tcPr>
                    <a:solidFill>
                      <a:srgbClr val="002060"/>
                    </a:solidFill>
                  </a:tcPr>
                </a:tc>
              </a:tr>
              <a:tr h="350989">
                <a:tc>
                  <a:txBody>
                    <a:bodyPr/>
                    <a:lstStyle/>
                    <a:p>
                      <a:r>
                        <a:rPr lang="en-GB" dirty="0" smtClean="0"/>
                        <a:t>Sales </a:t>
                      </a:r>
                    </a:p>
                  </a:txBody>
                  <a:tcPr>
                    <a:solidFill>
                      <a:schemeClr val="accent6">
                        <a:lumMod val="60000"/>
                        <a:lumOff val="40000"/>
                      </a:schemeClr>
                    </a:solidFill>
                  </a:tcPr>
                </a:tc>
                <a:tc>
                  <a:txBody>
                    <a:bodyPr/>
                    <a:lstStyle/>
                    <a:p>
                      <a:pPr algn="r"/>
                      <a:r>
                        <a:rPr lang="en-GB" dirty="0" smtClean="0"/>
                        <a:t>57 089</a:t>
                      </a:r>
                      <a:endParaRPr lang="en-GB" dirty="0"/>
                    </a:p>
                  </a:txBody>
                  <a:tcPr/>
                </a:tc>
                <a:tc>
                  <a:txBody>
                    <a:bodyPr/>
                    <a:lstStyle/>
                    <a:p>
                      <a:pPr algn="r"/>
                      <a:r>
                        <a:rPr lang="en-GB" dirty="0" smtClean="0"/>
                        <a:t>62 860</a:t>
                      </a:r>
                      <a:endParaRPr lang="en-GB" dirty="0"/>
                    </a:p>
                  </a:txBody>
                  <a:tcPr/>
                </a:tc>
                <a:tc>
                  <a:txBody>
                    <a:bodyPr/>
                    <a:lstStyle/>
                    <a:p>
                      <a:pPr algn="r"/>
                      <a:r>
                        <a:rPr lang="en-GB" dirty="0" smtClean="0"/>
                        <a:t>64  810</a:t>
                      </a:r>
                      <a:endParaRPr lang="en-GB" dirty="0"/>
                    </a:p>
                  </a:txBody>
                  <a:tcPr/>
                </a:tc>
                <a:tc>
                  <a:txBody>
                    <a:bodyPr/>
                    <a:lstStyle/>
                    <a:p>
                      <a:pPr algn="r"/>
                      <a:r>
                        <a:rPr lang="en-GB" dirty="0" smtClean="0"/>
                        <a:t>67 780</a:t>
                      </a:r>
                      <a:endParaRPr lang="en-GB" dirty="0"/>
                    </a:p>
                  </a:txBody>
                  <a:tcPr/>
                </a:tc>
              </a:tr>
              <a:tr h="350989">
                <a:tc>
                  <a:txBody>
                    <a:bodyPr/>
                    <a:lstStyle/>
                    <a:p>
                      <a:r>
                        <a:rPr lang="en-GB" dirty="0" smtClean="0"/>
                        <a:t>Expenses</a:t>
                      </a:r>
                      <a:endParaRPr lang="en-GB" dirty="0"/>
                    </a:p>
                  </a:txBody>
                  <a:tcPr>
                    <a:solidFill>
                      <a:schemeClr val="accent6">
                        <a:lumMod val="60000"/>
                        <a:lumOff val="40000"/>
                      </a:schemeClr>
                    </a:solidFill>
                  </a:tcPr>
                </a:tc>
                <a:tc>
                  <a:txBody>
                    <a:bodyPr/>
                    <a:lstStyle/>
                    <a:p>
                      <a:pPr algn="r"/>
                      <a:r>
                        <a:rPr lang="en-GB" dirty="0" smtClean="0"/>
                        <a:t>2 050</a:t>
                      </a:r>
                      <a:endParaRPr lang="en-GB" dirty="0"/>
                    </a:p>
                  </a:txBody>
                  <a:tcPr/>
                </a:tc>
                <a:tc>
                  <a:txBody>
                    <a:bodyPr/>
                    <a:lstStyle/>
                    <a:p>
                      <a:pPr algn="r"/>
                      <a:r>
                        <a:rPr lang="en-GB" dirty="0" smtClean="0"/>
                        <a:t>2 180</a:t>
                      </a:r>
                      <a:endParaRPr lang="en-GB" dirty="0"/>
                    </a:p>
                  </a:txBody>
                  <a:tcPr/>
                </a:tc>
                <a:tc>
                  <a:txBody>
                    <a:bodyPr/>
                    <a:lstStyle/>
                    <a:p>
                      <a:pPr algn="r"/>
                      <a:r>
                        <a:rPr lang="en-GB" dirty="0" smtClean="0"/>
                        <a:t>2 590</a:t>
                      </a:r>
                      <a:endParaRPr lang="en-GB" dirty="0"/>
                    </a:p>
                  </a:txBody>
                  <a:tcPr/>
                </a:tc>
                <a:tc>
                  <a:txBody>
                    <a:bodyPr/>
                    <a:lstStyle/>
                    <a:p>
                      <a:pPr algn="r"/>
                      <a:r>
                        <a:rPr lang="en-GB" dirty="0" smtClean="0"/>
                        <a:t>3 100</a:t>
                      </a:r>
                      <a:endParaRPr lang="en-GB" dirty="0"/>
                    </a:p>
                  </a:txBody>
                  <a:tcPr/>
                </a:tc>
              </a:tr>
              <a:tr h="350989">
                <a:tc>
                  <a:txBody>
                    <a:bodyPr/>
                    <a:lstStyle/>
                    <a:p>
                      <a:r>
                        <a:rPr lang="en-GB" dirty="0" smtClean="0"/>
                        <a:t>Salaries</a:t>
                      </a:r>
                      <a:r>
                        <a:rPr lang="en-GB" baseline="0" dirty="0" smtClean="0"/>
                        <a:t> </a:t>
                      </a:r>
                      <a:endParaRPr lang="en-GB" dirty="0"/>
                    </a:p>
                  </a:txBody>
                  <a:tcPr>
                    <a:solidFill>
                      <a:schemeClr val="accent6">
                        <a:lumMod val="60000"/>
                        <a:lumOff val="40000"/>
                      </a:schemeClr>
                    </a:solidFill>
                  </a:tcPr>
                </a:tc>
                <a:tc>
                  <a:txBody>
                    <a:bodyPr/>
                    <a:lstStyle/>
                    <a:p>
                      <a:pPr algn="r"/>
                      <a:r>
                        <a:rPr lang="en-GB" dirty="0" smtClean="0"/>
                        <a:t>15</a:t>
                      </a:r>
                      <a:r>
                        <a:rPr lang="en-GB" baseline="0" dirty="0" smtClean="0"/>
                        <a:t> 110</a:t>
                      </a:r>
                      <a:endParaRPr lang="en-GB" dirty="0"/>
                    </a:p>
                  </a:txBody>
                  <a:tcPr/>
                </a:tc>
                <a:tc>
                  <a:txBody>
                    <a:bodyPr/>
                    <a:lstStyle/>
                    <a:p>
                      <a:pPr algn="r"/>
                      <a:r>
                        <a:rPr lang="en-GB" dirty="0" smtClean="0"/>
                        <a:t>16</a:t>
                      </a:r>
                      <a:r>
                        <a:rPr lang="en-GB" baseline="0" dirty="0" smtClean="0"/>
                        <a:t> 280</a:t>
                      </a:r>
                      <a:endParaRPr lang="en-GB" dirty="0"/>
                    </a:p>
                  </a:txBody>
                  <a:tcPr/>
                </a:tc>
                <a:tc>
                  <a:txBody>
                    <a:bodyPr/>
                    <a:lstStyle/>
                    <a:p>
                      <a:pPr algn="r"/>
                      <a:r>
                        <a:rPr lang="en-GB" dirty="0" smtClean="0"/>
                        <a:t>16</a:t>
                      </a:r>
                      <a:r>
                        <a:rPr lang="en-GB" baseline="0" dirty="0" smtClean="0"/>
                        <a:t> 500</a:t>
                      </a:r>
                      <a:endParaRPr lang="en-GB" dirty="0"/>
                    </a:p>
                  </a:txBody>
                  <a:tcPr/>
                </a:tc>
                <a:tc>
                  <a:txBody>
                    <a:bodyPr/>
                    <a:lstStyle/>
                    <a:p>
                      <a:pPr algn="r"/>
                      <a:r>
                        <a:rPr lang="en-GB" dirty="0" smtClean="0"/>
                        <a:t>16 980</a:t>
                      </a:r>
                      <a:endParaRPr lang="en-GB" dirty="0"/>
                    </a:p>
                  </a:txBody>
                  <a:tcPr/>
                </a:tc>
              </a:tr>
              <a:tr h="350989">
                <a:tc>
                  <a:txBody>
                    <a:bodyPr/>
                    <a:lstStyle/>
                    <a:p>
                      <a:r>
                        <a:rPr lang="en-GB" dirty="0" smtClean="0"/>
                        <a:t>Marketing</a:t>
                      </a:r>
                      <a:endParaRPr lang="en-GB" dirty="0"/>
                    </a:p>
                  </a:txBody>
                  <a:tcPr>
                    <a:solidFill>
                      <a:schemeClr val="accent6">
                        <a:lumMod val="60000"/>
                        <a:lumOff val="40000"/>
                      </a:schemeClr>
                    </a:solidFill>
                  </a:tcPr>
                </a:tc>
                <a:tc>
                  <a:txBody>
                    <a:bodyPr/>
                    <a:lstStyle/>
                    <a:p>
                      <a:pPr algn="r"/>
                      <a:r>
                        <a:rPr lang="en-GB" dirty="0" smtClean="0"/>
                        <a:t>120</a:t>
                      </a:r>
                      <a:endParaRPr lang="en-GB" dirty="0"/>
                    </a:p>
                  </a:txBody>
                  <a:tcPr/>
                </a:tc>
                <a:tc>
                  <a:txBody>
                    <a:bodyPr/>
                    <a:lstStyle/>
                    <a:p>
                      <a:pPr algn="r"/>
                      <a:r>
                        <a:rPr lang="en-GB" dirty="0" smtClean="0"/>
                        <a:t>120</a:t>
                      </a:r>
                      <a:endParaRPr lang="en-GB" dirty="0"/>
                    </a:p>
                  </a:txBody>
                  <a:tcPr/>
                </a:tc>
                <a:tc>
                  <a:txBody>
                    <a:bodyPr/>
                    <a:lstStyle/>
                    <a:p>
                      <a:pPr algn="r"/>
                      <a:r>
                        <a:rPr lang="en-GB" dirty="0" smtClean="0"/>
                        <a:t>120</a:t>
                      </a:r>
                      <a:endParaRPr lang="en-GB" dirty="0"/>
                    </a:p>
                  </a:txBody>
                  <a:tcPr/>
                </a:tc>
                <a:tc>
                  <a:txBody>
                    <a:bodyPr/>
                    <a:lstStyle/>
                    <a:p>
                      <a:pPr algn="r"/>
                      <a:r>
                        <a:rPr lang="en-GB" dirty="0" smtClean="0"/>
                        <a:t>120</a:t>
                      </a:r>
                      <a:endParaRPr lang="en-GB" dirty="0"/>
                    </a:p>
                  </a:txBody>
                  <a:tcPr/>
                </a:tc>
              </a:tr>
              <a:tr h="350989">
                <a:tc>
                  <a:txBody>
                    <a:bodyPr/>
                    <a:lstStyle/>
                    <a:p>
                      <a:r>
                        <a:rPr lang="en-GB" dirty="0" smtClean="0"/>
                        <a:t>Rent</a:t>
                      </a:r>
                      <a:endParaRPr lang="en-GB" dirty="0"/>
                    </a:p>
                  </a:txBody>
                  <a:tcPr>
                    <a:solidFill>
                      <a:schemeClr val="accent6">
                        <a:lumMod val="60000"/>
                        <a:lumOff val="40000"/>
                      </a:schemeClr>
                    </a:solidFill>
                  </a:tcPr>
                </a:tc>
                <a:tc>
                  <a:txBody>
                    <a:bodyPr/>
                    <a:lstStyle/>
                    <a:p>
                      <a:pPr algn="r"/>
                      <a:r>
                        <a:rPr lang="en-GB" dirty="0" smtClean="0"/>
                        <a:t>20</a:t>
                      </a:r>
                      <a:r>
                        <a:rPr lang="en-GB" baseline="0" dirty="0" smtClean="0"/>
                        <a:t> 00</a:t>
                      </a:r>
                      <a:endParaRPr lang="en-GB" dirty="0"/>
                    </a:p>
                  </a:txBody>
                  <a:tcPr/>
                </a:tc>
                <a:tc>
                  <a:txBody>
                    <a:bodyPr/>
                    <a:lstStyle/>
                    <a:p>
                      <a:pPr algn="r"/>
                      <a:r>
                        <a:rPr lang="en-GB" dirty="0" smtClean="0"/>
                        <a:t>20 000</a:t>
                      </a:r>
                      <a:endParaRPr lang="en-GB" dirty="0"/>
                    </a:p>
                  </a:txBody>
                  <a:tcPr/>
                </a:tc>
                <a:tc>
                  <a:txBody>
                    <a:bodyPr/>
                    <a:lstStyle/>
                    <a:p>
                      <a:pPr algn="r"/>
                      <a:r>
                        <a:rPr lang="en-GB" dirty="0" smtClean="0"/>
                        <a:t>20 000</a:t>
                      </a:r>
                      <a:endParaRPr lang="en-GB" dirty="0"/>
                    </a:p>
                  </a:txBody>
                  <a:tcPr/>
                </a:tc>
                <a:tc>
                  <a:txBody>
                    <a:bodyPr/>
                    <a:lstStyle/>
                    <a:p>
                      <a:pPr algn="r"/>
                      <a:r>
                        <a:rPr lang="en-GB" dirty="0" smtClean="0"/>
                        <a:t>20 000 </a:t>
                      </a:r>
                      <a:endParaRPr lang="en-GB" dirty="0"/>
                    </a:p>
                  </a:txBody>
                  <a:tcPr/>
                </a:tc>
              </a:tr>
              <a:tr h="350989">
                <a:tc>
                  <a:txBody>
                    <a:bodyPr/>
                    <a:lstStyle/>
                    <a:p>
                      <a:r>
                        <a:rPr lang="en-GB" dirty="0" smtClean="0"/>
                        <a:t>Issues </a:t>
                      </a:r>
                      <a:endParaRPr lang="en-GB" dirty="0"/>
                    </a:p>
                  </a:txBody>
                  <a:tcPr>
                    <a:solidFill>
                      <a:schemeClr val="accent6">
                        <a:lumMod val="60000"/>
                        <a:lumOff val="40000"/>
                      </a:schemeClr>
                    </a:solidFill>
                  </a:tcPr>
                </a:tc>
                <a:tc>
                  <a:txBody>
                    <a:bodyPr/>
                    <a:lstStyle/>
                    <a:p>
                      <a:pPr algn="r"/>
                      <a:r>
                        <a:rPr lang="en-GB" dirty="0" smtClean="0"/>
                        <a:t>110</a:t>
                      </a:r>
                      <a:endParaRPr lang="en-GB" dirty="0"/>
                    </a:p>
                  </a:txBody>
                  <a:tcPr/>
                </a:tc>
                <a:tc>
                  <a:txBody>
                    <a:bodyPr/>
                    <a:lstStyle/>
                    <a:p>
                      <a:pPr algn="r"/>
                      <a:r>
                        <a:rPr lang="en-GB" dirty="0" smtClean="0"/>
                        <a:t>165</a:t>
                      </a:r>
                      <a:endParaRPr lang="en-GB" dirty="0"/>
                    </a:p>
                  </a:txBody>
                  <a:tcPr/>
                </a:tc>
                <a:tc>
                  <a:txBody>
                    <a:bodyPr/>
                    <a:lstStyle/>
                    <a:p>
                      <a:pPr algn="r"/>
                      <a:r>
                        <a:rPr lang="en-GB" dirty="0" smtClean="0"/>
                        <a:t>178</a:t>
                      </a:r>
                      <a:endParaRPr lang="en-GB" dirty="0"/>
                    </a:p>
                  </a:txBody>
                  <a:tcPr/>
                </a:tc>
                <a:tc>
                  <a:txBody>
                    <a:bodyPr/>
                    <a:lstStyle/>
                    <a:p>
                      <a:pPr algn="r"/>
                      <a:r>
                        <a:rPr lang="en-GB" dirty="0" smtClean="0"/>
                        <a:t>192</a:t>
                      </a:r>
                      <a:endParaRPr lang="en-GB" dirty="0"/>
                    </a:p>
                  </a:txBody>
                  <a:tcPr/>
                </a:tc>
              </a:tr>
              <a:tr h="350989">
                <a:tc>
                  <a:txBody>
                    <a:bodyPr/>
                    <a:lstStyle/>
                    <a:p>
                      <a:r>
                        <a:rPr lang="en-GB" dirty="0" smtClean="0"/>
                        <a:t>Taxes</a:t>
                      </a:r>
                    </a:p>
                  </a:txBody>
                  <a:tcPr>
                    <a:solidFill>
                      <a:schemeClr val="accent6">
                        <a:lumMod val="60000"/>
                        <a:lumOff val="40000"/>
                      </a:schemeClr>
                    </a:solidFill>
                  </a:tcPr>
                </a:tc>
                <a:tc>
                  <a:txBody>
                    <a:bodyPr/>
                    <a:lstStyle/>
                    <a:p>
                      <a:pPr algn="r"/>
                      <a:r>
                        <a:rPr lang="en-GB" dirty="0" smtClean="0"/>
                        <a:t>1 100</a:t>
                      </a:r>
                      <a:endParaRPr lang="en-GB" dirty="0"/>
                    </a:p>
                  </a:txBody>
                  <a:tcPr/>
                </a:tc>
                <a:tc>
                  <a:txBody>
                    <a:bodyPr/>
                    <a:lstStyle/>
                    <a:p>
                      <a:pPr algn="r"/>
                      <a:r>
                        <a:rPr lang="en-GB" dirty="0" smtClean="0"/>
                        <a:t>1 467</a:t>
                      </a:r>
                      <a:endParaRPr lang="en-GB" dirty="0"/>
                    </a:p>
                  </a:txBody>
                  <a:tcPr/>
                </a:tc>
                <a:tc>
                  <a:txBody>
                    <a:bodyPr/>
                    <a:lstStyle/>
                    <a:p>
                      <a:pPr algn="r"/>
                      <a:r>
                        <a:rPr lang="en-GB" dirty="0" smtClean="0"/>
                        <a:t>1</a:t>
                      </a:r>
                      <a:r>
                        <a:rPr lang="en-GB" baseline="0" dirty="0" smtClean="0"/>
                        <a:t> 683</a:t>
                      </a:r>
                      <a:endParaRPr lang="en-GB" dirty="0"/>
                    </a:p>
                  </a:txBody>
                  <a:tcPr/>
                </a:tc>
                <a:tc>
                  <a:txBody>
                    <a:bodyPr/>
                    <a:lstStyle/>
                    <a:p>
                      <a:pPr algn="r"/>
                      <a:r>
                        <a:rPr lang="en-GB" dirty="0" smtClean="0"/>
                        <a:t>1 795</a:t>
                      </a:r>
                      <a:endParaRPr lang="en-GB" dirty="0"/>
                    </a:p>
                  </a:txBody>
                  <a:tcPr/>
                </a:tc>
              </a:tr>
              <a:tr h="350989">
                <a:tc>
                  <a:txBody>
                    <a:bodyPr/>
                    <a:lstStyle/>
                    <a:p>
                      <a:r>
                        <a:rPr lang="en-GB" b="1" dirty="0" smtClean="0">
                          <a:solidFill>
                            <a:schemeClr val="bg1"/>
                          </a:solidFill>
                        </a:rPr>
                        <a:t>Net</a:t>
                      </a:r>
                      <a:r>
                        <a:rPr lang="en-GB" b="1" baseline="0" dirty="0" smtClean="0">
                          <a:solidFill>
                            <a:schemeClr val="bg1"/>
                          </a:solidFill>
                        </a:rPr>
                        <a:t> Profit </a:t>
                      </a:r>
                      <a:endParaRPr lang="en-GB" b="1" dirty="0" smtClean="0">
                        <a:solidFill>
                          <a:schemeClr val="bg1"/>
                        </a:solidFill>
                      </a:endParaRPr>
                    </a:p>
                  </a:txBody>
                  <a:tcPr>
                    <a:solidFill>
                      <a:schemeClr val="accent4"/>
                    </a:solidFill>
                  </a:tcPr>
                </a:tc>
                <a:tc>
                  <a:txBody>
                    <a:bodyPr/>
                    <a:lstStyle/>
                    <a:p>
                      <a:pPr algn="r"/>
                      <a:r>
                        <a:rPr lang="en-GB" dirty="0" smtClean="0"/>
                        <a:t>18 599</a:t>
                      </a:r>
                      <a:endParaRPr lang="en-GB" dirty="0"/>
                    </a:p>
                  </a:txBody>
                  <a:tcPr>
                    <a:solidFill>
                      <a:srgbClr val="0070C0"/>
                    </a:solidFill>
                  </a:tcPr>
                </a:tc>
                <a:tc>
                  <a:txBody>
                    <a:bodyPr/>
                    <a:lstStyle/>
                    <a:p>
                      <a:pPr algn="r"/>
                      <a:r>
                        <a:rPr lang="en-GB" dirty="0" smtClean="0"/>
                        <a:t>22 648</a:t>
                      </a:r>
                      <a:endParaRPr lang="en-GB" dirty="0"/>
                    </a:p>
                  </a:txBody>
                  <a:tcPr>
                    <a:solidFill>
                      <a:srgbClr val="0070C0"/>
                    </a:solidFill>
                  </a:tcPr>
                </a:tc>
                <a:tc>
                  <a:txBody>
                    <a:bodyPr/>
                    <a:lstStyle/>
                    <a:p>
                      <a:pPr algn="r"/>
                      <a:r>
                        <a:rPr lang="en-GB" dirty="0" smtClean="0"/>
                        <a:t>23 739</a:t>
                      </a:r>
                      <a:endParaRPr lang="en-GB" dirty="0"/>
                    </a:p>
                  </a:txBody>
                  <a:tcPr>
                    <a:solidFill>
                      <a:srgbClr val="0070C0"/>
                    </a:solidFill>
                  </a:tcPr>
                </a:tc>
                <a:tc>
                  <a:txBody>
                    <a:bodyPr/>
                    <a:lstStyle/>
                    <a:p>
                      <a:pPr algn="r"/>
                      <a:r>
                        <a:rPr lang="en-GB" dirty="0" smtClean="0"/>
                        <a:t>25 593</a:t>
                      </a:r>
                      <a:endParaRPr lang="en-GB" dirty="0"/>
                    </a:p>
                  </a:txBody>
                  <a:tcPr>
                    <a:solidFill>
                      <a:srgbClr val="0070C0"/>
                    </a:solidFill>
                  </a:tcPr>
                </a:tc>
              </a:tr>
            </a:tbl>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Management Process/Finance </a:t>
            </a:r>
            <a:endParaRPr lang="en-GB" dirty="0"/>
          </a:p>
        </p:txBody>
      </p:sp>
      <p:sp>
        <p:nvSpPr>
          <p:cNvPr id="3" name="Content Placeholder 2"/>
          <p:cNvSpPr>
            <a:spLocks noGrp="1"/>
          </p:cNvSpPr>
          <p:nvPr>
            <p:ph sz="quarter" idx="1"/>
          </p:nvPr>
        </p:nvSpPr>
        <p:spPr/>
        <p:txBody>
          <a:bodyPr/>
          <a:lstStyle/>
          <a:p>
            <a:pPr marL="0" indent="0" algn="ctr">
              <a:buNone/>
            </a:pPr>
            <a:r>
              <a:rPr lang="en-GB" u="sng" dirty="0" smtClean="0">
                <a:solidFill>
                  <a:srgbClr val="002060"/>
                </a:solidFill>
              </a:rPr>
              <a:t>Financial Analysis</a:t>
            </a:r>
          </a:p>
          <a:p>
            <a:r>
              <a:rPr lang="en-GB" sz="2400" dirty="0"/>
              <a:t>We have invested </a:t>
            </a:r>
            <a:r>
              <a:rPr lang="en-GB" sz="2400" dirty="0">
                <a:solidFill>
                  <a:srgbClr val="002060"/>
                </a:solidFill>
              </a:rPr>
              <a:t>£30 000 </a:t>
            </a:r>
            <a:r>
              <a:rPr lang="en-GB" sz="2400" dirty="0"/>
              <a:t>as the initial investment towards setup and licensing costs etc.</a:t>
            </a:r>
          </a:p>
          <a:p>
            <a:r>
              <a:rPr lang="en-GB" sz="2400" dirty="0"/>
              <a:t>The turn over is </a:t>
            </a:r>
            <a:r>
              <a:rPr lang="en-GB" sz="2400" dirty="0">
                <a:solidFill>
                  <a:srgbClr val="002060"/>
                </a:solidFill>
              </a:rPr>
              <a:t>£65,000 .</a:t>
            </a:r>
          </a:p>
          <a:p>
            <a:r>
              <a:rPr lang="en-GB" sz="2400" dirty="0"/>
              <a:t>The net profit/operational income from the shop </a:t>
            </a:r>
            <a:r>
              <a:rPr lang="en-GB" sz="2400" dirty="0">
                <a:solidFill>
                  <a:srgbClr val="002060"/>
                </a:solidFill>
              </a:rPr>
              <a:t>£20,000 </a:t>
            </a:r>
            <a:r>
              <a:rPr lang="en-GB" sz="2400" dirty="0"/>
              <a:t>after deducting all expenses. </a:t>
            </a:r>
          </a:p>
          <a:p>
            <a:r>
              <a:rPr lang="en-GB" sz="2400" dirty="0"/>
              <a:t>Exp. rent, running &amp; labour cost and taxes is </a:t>
            </a:r>
            <a:r>
              <a:rPr lang="en-GB" sz="2400" dirty="0">
                <a:solidFill>
                  <a:srgbClr val="002060"/>
                </a:solidFill>
              </a:rPr>
              <a:t>£20, 000 </a:t>
            </a:r>
            <a:r>
              <a:rPr lang="en-GB" sz="2400" dirty="0"/>
              <a:t>per year.</a:t>
            </a:r>
          </a:p>
          <a:p>
            <a:pPr marL="0" indent="0">
              <a:buNone/>
            </a:pPr>
            <a:endParaRPr lang="en-GB" sz="12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lstStyle/>
          <a:p>
            <a:r>
              <a:rPr lang="en-GB" b="1" u="sng" dirty="0">
                <a:solidFill>
                  <a:srgbClr val="002060"/>
                </a:solidFill>
              </a:rPr>
              <a:t>Management Process/Administration </a:t>
            </a:r>
            <a:endParaRPr lang="en-GB" dirty="0"/>
          </a:p>
        </p:txBody>
      </p:sp>
      <p:sp>
        <p:nvSpPr>
          <p:cNvPr id="3" name="Content Placeholder 2"/>
          <p:cNvSpPr>
            <a:spLocks noGrp="1"/>
          </p:cNvSpPr>
          <p:nvPr>
            <p:ph idx="1"/>
          </p:nvPr>
        </p:nvSpPr>
        <p:spPr>
          <a:xfrm>
            <a:off x="457200" y="1484784"/>
            <a:ext cx="8229600" cy="4032449"/>
          </a:xfrm>
        </p:spPr>
        <p:txBody>
          <a:bodyPr/>
          <a:lstStyle/>
          <a:p>
            <a:pPr marL="0" lvl="0" indent="0" algn="ctr">
              <a:buNone/>
            </a:pPr>
            <a:r>
              <a:rPr lang="en-GB" sz="2800" u="sng" dirty="0">
                <a:solidFill>
                  <a:srgbClr val="002060"/>
                </a:solidFill>
              </a:rPr>
              <a:t>Management process</a:t>
            </a:r>
          </a:p>
          <a:p>
            <a:pPr marL="0" lvl="0" indent="0">
              <a:buNone/>
            </a:pPr>
            <a:r>
              <a:rPr lang="en-GB" sz="2000" dirty="0">
                <a:solidFill>
                  <a:prstClr val="black"/>
                </a:solidFill>
              </a:rPr>
              <a:t>There are two Directors  in the company. </a:t>
            </a:r>
          </a:p>
          <a:p>
            <a:pPr lvl="0"/>
            <a:r>
              <a:rPr lang="en-GB" sz="2000" b="1" dirty="0">
                <a:solidFill>
                  <a:prstClr val="black"/>
                </a:solidFill>
              </a:rPr>
              <a:t>Mr Mohd. Sharif </a:t>
            </a:r>
            <a:r>
              <a:rPr lang="en-GB" sz="2000" dirty="0">
                <a:solidFill>
                  <a:prstClr val="black"/>
                </a:solidFill>
              </a:rPr>
              <a:t> - </a:t>
            </a:r>
            <a:r>
              <a:rPr lang="en-GB" sz="2000" b="1" dirty="0">
                <a:solidFill>
                  <a:srgbClr val="002060"/>
                </a:solidFill>
              </a:rPr>
              <a:t>manager</a:t>
            </a:r>
            <a:r>
              <a:rPr lang="en-GB" sz="2000" dirty="0">
                <a:solidFill>
                  <a:srgbClr val="002060"/>
                </a:solidFill>
              </a:rPr>
              <a:t> </a:t>
            </a:r>
            <a:r>
              <a:rPr lang="en-GB" sz="2000" dirty="0">
                <a:solidFill>
                  <a:prstClr val="black"/>
                </a:solidFill>
              </a:rPr>
              <a:t>- Him responsibilities are include managing staff, ordering inventory, dealing with suppliers , developing a marketing strategy and perform other managerial duties. Also hi is  in charge of Human Resource and Operation.</a:t>
            </a:r>
          </a:p>
          <a:p>
            <a:pPr lvl="0"/>
            <a:r>
              <a:rPr lang="en-GB" sz="2000" b="1" dirty="0">
                <a:solidFill>
                  <a:prstClr val="black"/>
                </a:solidFill>
              </a:rPr>
              <a:t>Mariyana Bocheva- </a:t>
            </a:r>
            <a:r>
              <a:rPr lang="en-GB" sz="2000" b="1" dirty="0">
                <a:solidFill>
                  <a:srgbClr val="002060"/>
                </a:solidFill>
              </a:rPr>
              <a:t>accountant</a:t>
            </a:r>
            <a:r>
              <a:rPr lang="en-GB" sz="2000" dirty="0">
                <a:solidFill>
                  <a:prstClr val="black"/>
                </a:solidFill>
              </a:rPr>
              <a:t> He takes care of the Administration works and purchases, does accounting, calculates  the revenues and expenditures  </a:t>
            </a:r>
          </a:p>
          <a:p>
            <a:pPr marL="0" lvl="0" indent="0">
              <a:buNone/>
            </a:pPr>
            <a:r>
              <a:rPr lang="en-GB" sz="2000" dirty="0">
                <a:solidFill>
                  <a:prstClr val="black"/>
                </a:solidFill>
              </a:rPr>
              <a:t>In payroll, at the moment, we have three employees working under our supervision and paid on a weekly salary.  One </a:t>
            </a:r>
            <a:r>
              <a:rPr lang="en-GB" sz="2000" dirty="0">
                <a:solidFill>
                  <a:srgbClr val="002060"/>
                </a:solidFill>
              </a:rPr>
              <a:t>supervisor</a:t>
            </a:r>
            <a:r>
              <a:rPr lang="en-GB" sz="2000" dirty="0">
                <a:solidFill>
                  <a:prstClr val="black"/>
                </a:solidFill>
              </a:rPr>
              <a:t> and </a:t>
            </a:r>
            <a:r>
              <a:rPr lang="en-GB" sz="2000" dirty="0">
                <a:solidFill>
                  <a:srgbClr val="002060"/>
                </a:solidFill>
              </a:rPr>
              <a:t>two baristas</a:t>
            </a:r>
            <a:r>
              <a:rPr lang="en-GB" sz="2000" dirty="0" smtClean="0">
                <a:solidFill>
                  <a:srgbClr val="002060"/>
                </a:solidFill>
              </a:rPr>
              <a:t>. </a:t>
            </a:r>
            <a:endParaRPr lang="en-GB" sz="1100" dirty="0">
              <a:solidFill>
                <a:srgbClr val="002060"/>
              </a:solidFill>
            </a:endParaRPr>
          </a:p>
          <a:p>
            <a:endParaRPr lang="en-GB" dirty="0"/>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smtClean="0"/>
              <a:t>Mary March</a:t>
            </a:r>
            <a:endParaRPr lang="en-GB" altLang="en-US" dirty="0"/>
          </a:p>
        </p:txBody>
      </p:sp>
    </p:spTree>
    <p:extLst>
      <p:ext uri="{BB962C8B-B14F-4D97-AF65-F5344CB8AC3E}">
        <p14:creationId xmlns:p14="http://schemas.microsoft.com/office/powerpoint/2010/main" val="3005392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u="sng" dirty="0">
                <a:solidFill>
                  <a:srgbClr val="002060"/>
                </a:solidFill>
              </a:rPr>
              <a:t>Management Process/Administration </a:t>
            </a:r>
            <a:r>
              <a:rPr lang="en-GB" sz="3600" b="1" u="sng" dirty="0" smtClean="0">
                <a:solidFill>
                  <a:srgbClr val="002060"/>
                </a:solidFill>
              </a:rPr>
              <a:t>Cont</a:t>
            </a:r>
            <a:r>
              <a:rPr lang="en-GB" b="1" u="sng" dirty="0" smtClean="0">
                <a:solidFill>
                  <a:srgbClr val="002060"/>
                </a:solidFill>
              </a:rPr>
              <a:t>…</a:t>
            </a:r>
            <a:endParaRPr lang="en-GB" b="1" dirty="0"/>
          </a:p>
        </p:txBody>
      </p:sp>
      <p:sp>
        <p:nvSpPr>
          <p:cNvPr id="3" name="Content Placeholder 2"/>
          <p:cNvSpPr>
            <a:spLocks noGrp="1"/>
          </p:cNvSpPr>
          <p:nvPr>
            <p:ph sz="quarter" idx="1"/>
          </p:nvPr>
        </p:nvSpPr>
        <p:spPr/>
        <p:txBody>
          <a:bodyPr/>
          <a:lstStyle/>
          <a:p>
            <a:pPr algn="ctr">
              <a:buNone/>
            </a:pPr>
            <a:r>
              <a:rPr lang="en-GB" u="sng" dirty="0" smtClean="0">
                <a:solidFill>
                  <a:srgbClr val="002060"/>
                </a:solidFill>
              </a:rPr>
              <a:t>HR/Payroll</a:t>
            </a:r>
          </a:p>
          <a:p>
            <a:pPr marL="0" indent="0" algn="just">
              <a:buNone/>
            </a:pPr>
            <a:r>
              <a:rPr lang="en-GB" sz="2800" u="sng" dirty="0" smtClean="0">
                <a:solidFill>
                  <a:srgbClr val="002060"/>
                </a:solidFill>
              </a:rPr>
              <a:t>Investors</a:t>
            </a:r>
            <a:r>
              <a:rPr lang="en-GB" u="sng" dirty="0" smtClean="0">
                <a:solidFill>
                  <a:srgbClr val="002060"/>
                </a:solidFill>
              </a:rPr>
              <a:t> :</a:t>
            </a:r>
            <a:r>
              <a:rPr lang="en-GB" sz="2400" dirty="0" smtClean="0"/>
              <a:t>  </a:t>
            </a:r>
            <a:r>
              <a:rPr lang="en-GB" sz="1800" dirty="0" smtClean="0"/>
              <a:t>There is Two main investors in the shop – Mhd Sharif and Mariyana Bocheva, one supervisor, two main barista. We also have and some helping staff as a cleaner and k</a:t>
            </a:r>
            <a:r>
              <a:rPr lang="en-GB" sz="2000" dirty="0" smtClean="0"/>
              <a:t>itchen helper</a:t>
            </a:r>
          </a:p>
          <a:p>
            <a:pPr marL="0" indent="0">
              <a:buNone/>
            </a:pPr>
            <a:r>
              <a:rPr lang="en-GB" sz="2800" u="sng" dirty="0" smtClean="0">
                <a:solidFill>
                  <a:srgbClr val="002060"/>
                </a:solidFill>
              </a:rPr>
              <a:t>Duties: </a:t>
            </a:r>
          </a:p>
          <a:p>
            <a:r>
              <a:rPr lang="en-US" sz="1800" b="1" dirty="0" smtClean="0"/>
              <a:t>Administrator – </a:t>
            </a:r>
            <a:r>
              <a:rPr lang="en-US" sz="1800" dirty="0" smtClean="0"/>
              <a:t>makes schedule, accounting, wages shift, leading emailing and </a:t>
            </a:r>
            <a:r>
              <a:rPr lang="en-GB" sz="1800" dirty="0" smtClean="0"/>
              <a:t>calculates  </a:t>
            </a:r>
            <a:r>
              <a:rPr lang="en-GB" sz="1800" dirty="0"/>
              <a:t>the revenues and expenditures </a:t>
            </a:r>
            <a:endParaRPr lang="en-US" sz="1800" dirty="0" smtClean="0"/>
          </a:p>
          <a:p>
            <a:r>
              <a:rPr lang="en-US" sz="1800" b="1" dirty="0" smtClean="0"/>
              <a:t>HR –</a:t>
            </a:r>
            <a:r>
              <a:rPr lang="en-US" sz="1800" dirty="0" smtClean="0"/>
              <a:t> him </a:t>
            </a:r>
            <a:r>
              <a:rPr lang="en-GB" sz="1800" dirty="0" smtClean="0"/>
              <a:t>responsibilities </a:t>
            </a:r>
            <a:r>
              <a:rPr lang="en-GB" sz="1800" dirty="0"/>
              <a:t>are </a:t>
            </a:r>
            <a:r>
              <a:rPr lang="en-GB" sz="1800" dirty="0" smtClean="0"/>
              <a:t>managing and </a:t>
            </a:r>
            <a:r>
              <a:rPr lang="en-GB" sz="1800" dirty="0"/>
              <a:t>recruitment</a:t>
            </a:r>
            <a:r>
              <a:rPr lang="en-GB" sz="1800" dirty="0" smtClean="0"/>
              <a:t> </a:t>
            </a:r>
            <a:r>
              <a:rPr lang="en-GB" sz="1800" dirty="0"/>
              <a:t>staff, ordering inventory, dealing with </a:t>
            </a:r>
            <a:r>
              <a:rPr lang="en-GB" sz="1800" dirty="0" smtClean="0"/>
              <a:t>suppliers, </a:t>
            </a:r>
            <a:r>
              <a:rPr lang="en-GB" sz="1800" dirty="0"/>
              <a:t>developing a marketing strategy and perform other managerial </a:t>
            </a:r>
            <a:r>
              <a:rPr lang="en-GB" sz="1800" dirty="0" smtClean="0"/>
              <a:t>duties</a:t>
            </a:r>
            <a:r>
              <a:rPr lang="en-GB" sz="1800" dirty="0" smtClean="0"/>
              <a:t>.</a:t>
            </a:r>
          </a:p>
          <a:p>
            <a:pPr marL="0" indent="0">
              <a:buNone/>
            </a:pPr>
            <a:endParaRPr lang="en-GB" sz="1200" b="1" dirty="0"/>
          </a:p>
          <a:p>
            <a:pPr marL="0" indent="0">
              <a:buNone/>
            </a:pPr>
            <a:endParaRPr lang="en-GB" sz="2800" u="sng" dirty="0">
              <a:solidFill>
                <a:srgbClr val="002060"/>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u="sng" dirty="0" smtClean="0">
                <a:solidFill>
                  <a:srgbClr val="002060"/>
                </a:solidFill>
              </a:rPr>
              <a:t>Management Process/Administration Cont..</a:t>
            </a:r>
            <a:endParaRPr lang="en-GB" sz="4000" b="1" u="sng" dirty="0">
              <a:solidFill>
                <a:srgbClr val="002060"/>
              </a:solidFill>
            </a:endParaRPr>
          </a:p>
        </p:txBody>
      </p:sp>
      <p:sp>
        <p:nvSpPr>
          <p:cNvPr id="3" name="Content Placeholder 2"/>
          <p:cNvSpPr>
            <a:spLocks noGrp="1"/>
          </p:cNvSpPr>
          <p:nvPr>
            <p:ph sz="quarter" idx="1"/>
          </p:nvPr>
        </p:nvSpPr>
        <p:spPr/>
        <p:txBody>
          <a:bodyPr/>
          <a:lstStyle/>
          <a:p>
            <a:pPr marL="0" indent="0" algn="ctr">
              <a:buNone/>
            </a:pPr>
            <a:r>
              <a:rPr lang="en-GB" sz="2800" u="sng" dirty="0" smtClean="0">
                <a:solidFill>
                  <a:srgbClr val="002060"/>
                </a:solidFill>
              </a:rPr>
              <a:t>Training and development</a:t>
            </a:r>
          </a:p>
          <a:p>
            <a:pPr marL="0" indent="0">
              <a:buNone/>
            </a:pPr>
            <a:r>
              <a:rPr lang="en-GB" sz="2000" b="1" u="sng" dirty="0" smtClean="0">
                <a:solidFill>
                  <a:srgbClr val="002060"/>
                </a:solidFill>
              </a:rPr>
              <a:t>Training</a:t>
            </a:r>
            <a:r>
              <a:rPr lang="en-GB" sz="2000" dirty="0" smtClean="0"/>
              <a:t> Managerial </a:t>
            </a:r>
            <a:r>
              <a:rPr lang="en-GB" sz="2000" dirty="0"/>
              <a:t>skills will </a:t>
            </a:r>
            <a:r>
              <a:rPr lang="en-GB" sz="2000" dirty="0" smtClean="0"/>
              <a:t>be improve over </a:t>
            </a:r>
            <a:r>
              <a:rPr lang="en-GB" sz="2000" dirty="0"/>
              <a:t>the years. The rising costs during the period lead to an increase in the annual cash </a:t>
            </a:r>
            <a:r>
              <a:rPr lang="en-GB" sz="2000" dirty="0" smtClean="0"/>
              <a:t>flow</a:t>
            </a:r>
            <a:r>
              <a:rPr lang="en-GB" sz="2000" dirty="0" smtClean="0">
                <a:solidFill>
                  <a:srgbClr val="002060"/>
                </a:solidFill>
              </a:rPr>
              <a:t>. </a:t>
            </a:r>
            <a:r>
              <a:rPr lang="en-GB" sz="2000" dirty="0" smtClean="0"/>
              <a:t>Will do that providing regularly  meeting and training to reach and verifiable the excellent standard and </a:t>
            </a:r>
            <a:r>
              <a:rPr lang="en-GB" sz="2000" dirty="0" smtClean="0"/>
              <a:t>results.</a:t>
            </a:r>
            <a:endParaRPr lang="en-GB" sz="2000" dirty="0" smtClean="0"/>
          </a:p>
          <a:p>
            <a:pPr marL="0" indent="0">
              <a:buNone/>
            </a:pPr>
            <a:r>
              <a:rPr lang="en-GB" sz="2000" b="1" u="sng" dirty="0" smtClean="0">
                <a:solidFill>
                  <a:srgbClr val="002060"/>
                </a:solidFill>
              </a:rPr>
              <a:t>Development</a:t>
            </a:r>
            <a:r>
              <a:rPr lang="en-GB" sz="2000" dirty="0" smtClean="0"/>
              <a:t>  Continuous </a:t>
            </a:r>
            <a:r>
              <a:rPr lang="en-GB" sz="2000" dirty="0"/>
              <a:t>popularization of  </a:t>
            </a:r>
            <a:r>
              <a:rPr lang="en-GB" sz="2000" dirty="0" smtClean="0"/>
              <a:t>those kind of shops  </a:t>
            </a:r>
            <a:r>
              <a:rPr lang="en-GB" sz="2000" dirty="0"/>
              <a:t>and growing demand for this type of </a:t>
            </a:r>
            <a:r>
              <a:rPr lang="en-GB" sz="2000" dirty="0" smtClean="0"/>
              <a:t>thematic </a:t>
            </a:r>
            <a:r>
              <a:rPr lang="en-GB" sz="2000" dirty="0"/>
              <a:t>establishments are </a:t>
            </a:r>
            <a:r>
              <a:rPr lang="en-GB" sz="2000" dirty="0" smtClean="0"/>
              <a:t>expected. The accent will </a:t>
            </a:r>
            <a:r>
              <a:rPr lang="en-GB" sz="2000" dirty="0"/>
              <a:t>be </a:t>
            </a:r>
            <a:r>
              <a:rPr lang="en-GB" sz="2000" dirty="0" smtClean="0"/>
              <a:t>on daily </a:t>
            </a:r>
            <a:r>
              <a:rPr lang="en-GB" sz="2000" dirty="0"/>
              <a:t>constant and continuous </a:t>
            </a:r>
            <a:r>
              <a:rPr lang="en-GB" sz="2000" dirty="0" smtClean="0"/>
              <a:t>improvement, the </a:t>
            </a:r>
            <a:r>
              <a:rPr lang="en-GB" sz="2000" dirty="0"/>
              <a:t>essence is not just to serve drinks in well-appointed </a:t>
            </a:r>
            <a:r>
              <a:rPr lang="en-GB" sz="2000" dirty="0" smtClean="0"/>
              <a:t>café  </a:t>
            </a:r>
            <a:r>
              <a:rPr lang="en-GB" sz="2000" dirty="0"/>
              <a:t>but to leave a longer lasting impression. </a:t>
            </a:r>
            <a:endParaRPr lang="en-GB" sz="2000" dirty="0"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u="sng" dirty="0">
                <a:solidFill>
                  <a:srgbClr val="002060"/>
                </a:solidFill>
              </a:rPr>
              <a:t>Management Process/Administration Cont…</a:t>
            </a:r>
            <a:endParaRPr lang="en-GB" sz="3200" dirty="0"/>
          </a:p>
        </p:txBody>
      </p:sp>
      <p:sp>
        <p:nvSpPr>
          <p:cNvPr id="3" name="Content Placeholder 2"/>
          <p:cNvSpPr>
            <a:spLocks noGrp="1"/>
          </p:cNvSpPr>
          <p:nvPr>
            <p:ph sz="quarter" idx="1"/>
          </p:nvPr>
        </p:nvSpPr>
        <p:spPr/>
        <p:txBody>
          <a:bodyPr/>
          <a:lstStyle/>
          <a:p>
            <a:pPr marL="0" indent="0" algn="ctr">
              <a:buNone/>
            </a:pPr>
            <a:r>
              <a:rPr lang="en-GB" u="sng" dirty="0" smtClean="0">
                <a:solidFill>
                  <a:srgbClr val="002060"/>
                </a:solidFill>
              </a:rPr>
              <a:t>Work Schedule</a:t>
            </a:r>
          </a:p>
          <a:p>
            <a:pPr marL="0" indent="0">
              <a:buNone/>
            </a:pPr>
            <a:r>
              <a:rPr lang="en-GB" dirty="0" smtClean="0"/>
              <a:t>We are open from Monday – Saturday</a:t>
            </a:r>
          </a:p>
          <a:p>
            <a:pPr marL="0" indent="0">
              <a:buNone/>
            </a:pPr>
            <a:r>
              <a:rPr lang="en-GB" dirty="0" smtClean="0"/>
              <a:t>Each day has two shifts, morning and evening</a:t>
            </a:r>
          </a:p>
          <a:p>
            <a:r>
              <a:rPr lang="en-GB" dirty="0" smtClean="0">
                <a:solidFill>
                  <a:srgbClr val="002060"/>
                </a:solidFill>
              </a:rPr>
              <a:t>Morning shift </a:t>
            </a:r>
            <a:r>
              <a:rPr lang="en-GB" dirty="0" smtClean="0"/>
              <a:t>starts from 6am to 1pm</a:t>
            </a:r>
          </a:p>
          <a:p>
            <a:r>
              <a:rPr lang="en-GB" dirty="0" smtClean="0">
                <a:solidFill>
                  <a:srgbClr val="002060"/>
                </a:solidFill>
              </a:rPr>
              <a:t>Evening shift </a:t>
            </a:r>
            <a:r>
              <a:rPr lang="en-GB" dirty="0" smtClean="0"/>
              <a:t>starts from 3pm to </a:t>
            </a:r>
            <a:r>
              <a:rPr lang="en-GB" dirty="0" smtClean="0"/>
              <a:t>8pm</a:t>
            </a:r>
          </a:p>
          <a:p>
            <a:pPr marL="0" indent="0">
              <a:buNone/>
            </a:pPr>
            <a:endParaRPr lang="en-GB" dirty="0" smtClean="0"/>
          </a:p>
          <a:p>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42852"/>
            <a:ext cx="8229600" cy="1143000"/>
          </a:xfrm>
        </p:spPr>
        <p:txBody>
          <a:bodyPr/>
          <a:lstStyle/>
          <a:p>
            <a:r>
              <a:rPr lang="en-GB" u="sng" dirty="0" smtClean="0">
                <a:solidFill>
                  <a:srgbClr val="002060"/>
                </a:solidFill>
              </a:rPr>
              <a:t>SWOT Analysis</a:t>
            </a:r>
            <a:endParaRPr lang="en-GB" u="sng" dirty="0">
              <a:solidFill>
                <a:srgbClr val="002060"/>
              </a:solidFill>
            </a:endParaRPr>
          </a:p>
        </p:txBody>
      </p:sp>
      <p:graphicFrame>
        <p:nvGraphicFramePr>
          <p:cNvPr id="11" name="Diagram 10"/>
          <p:cNvGraphicFramePr/>
          <p:nvPr>
            <p:extLst>
              <p:ext uri="{D42A27DB-BD31-4B8C-83A1-F6EECF244321}">
                <p14:modId xmlns:p14="http://schemas.microsoft.com/office/powerpoint/2010/main" val="91360079"/>
              </p:ext>
            </p:extLst>
          </p:nvPr>
        </p:nvGraphicFramePr>
        <p:xfrm>
          <a:off x="179512" y="1285860"/>
          <a:ext cx="8964488"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solidFill>
                  <a:srgbClr val="002060"/>
                </a:solidFill>
              </a:rPr>
              <a:t>PESTLE analysis </a:t>
            </a:r>
            <a:endParaRPr lang="en-GB" u="sng" dirty="0">
              <a:solidFill>
                <a:srgbClr val="002060"/>
              </a:solidFill>
            </a:endParaRPr>
          </a:p>
        </p:txBody>
      </p:sp>
      <p:sp>
        <p:nvSpPr>
          <p:cNvPr id="3" name="Content Placeholder 2"/>
          <p:cNvSpPr>
            <a:spLocks noGrp="1"/>
          </p:cNvSpPr>
          <p:nvPr>
            <p:ph sz="quarter" idx="1"/>
          </p:nvPr>
        </p:nvSpPr>
        <p:spPr>
          <a:xfrm>
            <a:off x="428596" y="1340768"/>
            <a:ext cx="8229600" cy="4176464"/>
          </a:xfrm>
        </p:spPr>
        <p:txBody>
          <a:bodyPr numCol="1"/>
          <a:lstStyle/>
          <a:p>
            <a:pPr algn="just"/>
            <a:r>
              <a:rPr lang="en-GB" sz="1600" b="1" dirty="0" smtClean="0">
                <a:solidFill>
                  <a:srgbClr val="002060"/>
                </a:solidFill>
              </a:rPr>
              <a:t>Political</a:t>
            </a:r>
            <a:r>
              <a:rPr lang="en-GB" sz="1600" dirty="0" smtClean="0">
                <a:solidFill>
                  <a:srgbClr val="002060"/>
                </a:solidFill>
              </a:rPr>
              <a:t> </a:t>
            </a:r>
            <a:r>
              <a:rPr lang="en-GB" sz="1600" dirty="0" smtClean="0"/>
              <a:t>Because of the Brexit Impact the customers dropped with 11%, this has influenced of the sales with </a:t>
            </a:r>
            <a:r>
              <a:rPr lang="en-GB" sz="1600" dirty="0" smtClean="0"/>
              <a:t>8</a:t>
            </a:r>
            <a:r>
              <a:rPr lang="en-GB" sz="1600" dirty="0" smtClean="0"/>
              <a:t>% as well. </a:t>
            </a:r>
            <a:endParaRPr lang="en-GB" sz="1600" dirty="0" smtClean="0">
              <a:solidFill>
                <a:srgbClr val="002060"/>
              </a:solidFill>
            </a:endParaRPr>
          </a:p>
          <a:p>
            <a:pPr algn="just"/>
            <a:r>
              <a:rPr lang="en-GB" sz="1600" b="1" dirty="0" smtClean="0">
                <a:solidFill>
                  <a:srgbClr val="002060"/>
                </a:solidFill>
              </a:rPr>
              <a:t>Economical </a:t>
            </a:r>
            <a:r>
              <a:rPr lang="en-US" sz="1600" dirty="0" smtClean="0"/>
              <a:t>Globally, the world coffee export for the period between 2015/2016 is 77,6% As main exporting countries are Brazil, Vietnam and Colombia</a:t>
            </a:r>
            <a:r>
              <a:rPr lang="en-US" sz="1600" dirty="0" smtClean="0"/>
              <a:t>. Depending of these  values determine the price of the coffee beans that we buy.</a:t>
            </a:r>
            <a:endParaRPr lang="en-US" sz="1600" dirty="0" smtClean="0"/>
          </a:p>
          <a:p>
            <a:pPr algn="just"/>
            <a:r>
              <a:rPr lang="en-GB" sz="1600" b="1" dirty="0" smtClean="0">
                <a:solidFill>
                  <a:srgbClr val="002060"/>
                </a:solidFill>
              </a:rPr>
              <a:t>Social</a:t>
            </a:r>
            <a:r>
              <a:rPr lang="en-GB" sz="1600" dirty="0" smtClean="0">
                <a:solidFill>
                  <a:srgbClr val="002060"/>
                </a:solidFill>
              </a:rPr>
              <a:t> </a:t>
            </a:r>
            <a:r>
              <a:rPr lang="en-GB" sz="1600" dirty="0" smtClean="0"/>
              <a:t>The shop left positive effect of the people. We have facilities suitable for disabilities people, also we participate in charity and social events. </a:t>
            </a:r>
          </a:p>
          <a:p>
            <a:pPr algn="just"/>
            <a:r>
              <a:rPr lang="en-GB" sz="1600" b="1" dirty="0" smtClean="0">
                <a:solidFill>
                  <a:srgbClr val="002060"/>
                </a:solidFill>
              </a:rPr>
              <a:t>Technological</a:t>
            </a:r>
            <a:r>
              <a:rPr lang="en-GB" sz="1600" dirty="0" smtClean="0">
                <a:solidFill>
                  <a:srgbClr val="002060"/>
                </a:solidFill>
              </a:rPr>
              <a:t> </a:t>
            </a:r>
            <a:r>
              <a:rPr lang="en-GB" sz="1600" dirty="0" smtClean="0"/>
              <a:t>The new technological helps to our business in many aspects( advertising, better service, accounting, delivering)</a:t>
            </a:r>
            <a:r>
              <a:rPr lang="bg-BG" sz="1600" dirty="0" smtClean="0"/>
              <a:t> </a:t>
            </a:r>
            <a:r>
              <a:rPr lang="en-US" sz="1600" dirty="0" smtClean="0"/>
              <a:t>Also many </a:t>
            </a:r>
            <a:r>
              <a:rPr lang="en-US" sz="1600" dirty="0" smtClean="0"/>
              <a:t>students </a:t>
            </a:r>
            <a:r>
              <a:rPr lang="en-US" sz="1600" dirty="0" smtClean="0"/>
              <a:t>using </a:t>
            </a:r>
            <a:r>
              <a:rPr lang="en-US" sz="1600" dirty="0" smtClean="0"/>
              <a:t>the coffee shop as </a:t>
            </a:r>
            <a:r>
              <a:rPr lang="en-US" sz="1600" dirty="0" smtClean="0"/>
              <a:t>place when they can learn, study and communication.</a:t>
            </a:r>
            <a:endParaRPr lang="en-GB" sz="1600" dirty="0" smtClean="0">
              <a:solidFill>
                <a:srgbClr val="002060"/>
              </a:solidFill>
            </a:endParaRPr>
          </a:p>
          <a:p>
            <a:pPr algn="just"/>
            <a:r>
              <a:rPr lang="en-GB" sz="1600" b="1" dirty="0" smtClean="0">
                <a:solidFill>
                  <a:srgbClr val="002060"/>
                </a:solidFill>
              </a:rPr>
              <a:t>Legal</a:t>
            </a:r>
            <a:r>
              <a:rPr lang="en-GB" sz="1600" dirty="0" smtClean="0">
                <a:solidFill>
                  <a:srgbClr val="002060"/>
                </a:solidFill>
              </a:rPr>
              <a:t> </a:t>
            </a:r>
            <a:r>
              <a:rPr lang="en-GB" sz="1600" dirty="0" smtClean="0"/>
              <a:t>Our Shop is managing in accordance with government and HSA  regulations and norms.</a:t>
            </a:r>
            <a:endParaRPr lang="en-GB" sz="1600" dirty="0" smtClean="0">
              <a:solidFill>
                <a:srgbClr val="002060"/>
              </a:solidFill>
            </a:endParaRPr>
          </a:p>
          <a:p>
            <a:pPr algn="just"/>
            <a:r>
              <a:rPr lang="en-GB" sz="1600" b="1" dirty="0" smtClean="0">
                <a:solidFill>
                  <a:srgbClr val="002060"/>
                </a:solidFill>
              </a:rPr>
              <a:t>Environmental </a:t>
            </a:r>
            <a:r>
              <a:rPr lang="en-GB" sz="1600" dirty="0" smtClean="0"/>
              <a:t>The production and processing of the coffe</a:t>
            </a:r>
            <a:r>
              <a:rPr lang="en-GB" sz="1600" dirty="0" smtClean="0"/>
              <a:t>e must be carried accordance whit environmental protection requirements. As coffee shops owners, our duty is to comply with these environmental needs.</a:t>
            </a:r>
            <a:endParaRPr lang="en-GB" sz="16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002060"/>
                </a:solidFill>
              </a:rPr>
              <a:t>Conclusion</a:t>
            </a:r>
            <a:endParaRPr lang="en-GB" b="1" u="sng" dirty="0">
              <a:solidFill>
                <a:srgbClr val="002060"/>
              </a:solidFill>
            </a:endParaRPr>
          </a:p>
        </p:txBody>
      </p:sp>
      <p:sp>
        <p:nvSpPr>
          <p:cNvPr id="3" name="Content Placeholder 2"/>
          <p:cNvSpPr>
            <a:spLocks noGrp="1"/>
          </p:cNvSpPr>
          <p:nvPr>
            <p:ph sz="quarter" idx="1"/>
          </p:nvPr>
        </p:nvSpPr>
        <p:spPr>
          <a:xfrm>
            <a:off x="457200" y="1340768"/>
            <a:ext cx="8229600" cy="4176465"/>
          </a:xfrm>
        </p:spPr>
        <p:txBody>
          <a:bodyPr>
            <a:normAutofit/>
          </a:bodyPr>
          <a:lstStyle/>
          <a:p>
            <a:pPr algn="just"/>
            <a:r>
              <a:rPr lang="en-GB" sz="2000" dirty="0" smtClean="0"/>
              <a:t>Overall the coffee shop can be considered to be a successful business with quite noticeable growth. We have already started working on leasing and license a place in </a:t>
            </a:r>
            <a:r>
              <a:rPr lang="en-GB" sz="2000" dirty="0" smtClean="0">
                <a:solidFill>
                  <a:srgbClr val="002060"/>
                </a:solidFill>
              </a:rPr>
              <a:t>Blackheath, London </a:t>
            </a:r>
            <a:r>
              <a:rPr lang="en-GB" sz="2000" dirty="0" smtClean="0"/>
              <a:t>to open another branch of our great-tasting coffee shop.</a:t>
            </a:r>
          </a:p>
          <a:p>
            <a:pPr algn="just"/>
            <a:r>
              <a:rPr lang="en-GB" sz="2000" dirty="0" smtClean="0"/>
              <a:t>We are planning to invest more money on marketing and changing the layout of the shop.</a:t>
            </a:r>
          </a:p>
          <a:p>
            <a:pPr algn="just"/>
            <a:r>
              <a:rPr lang="en-GB" sz="2000" dirty="0" smtClean="0"/>
              <a:t>Increasing</a:t>
            </a:r>
            <a:r>
              <a:rPr lang="en-GB" sz="2000" dirty="0" smtClean="0">
                <a:solidFill>
                  <a:srgbClr val="002060"/>
                </a:solidFill>
              </a:rPr>
              <a:t> number of customers</a:t>
            </a:r>
            <a:r>
              <a:rPr lang="en-GB" sz="2000" dirty="0" smtClean="0"/>
              <a:t>, creating more returning customers and </a:t>
            </a:r>
            <a:r>
              <a:rPr lang="en-GB" sz="2000" dirty="0" smtClean="0">
                <a:solidFill>
                  <a:srgbClr val="002060"/>
                </a:solidFill>
              </a:rPr>
              <a:t>maintaining our standards </a:t>
            </a:r>
            <a:r>
              <a:rPr lang="en-GB" sz="2000" dirty="0" smtClean="0"/>
              <a:t>will always be our </a:t>
            </a:r>
            <a:r>
              <a:rPr lang="en-GB" sz="2000" dirty="0" smtClean="0"/>
              <a:t>goal.</a:t>
            </a:r>
            <a:endParaRPr lang="en-GB" sz="2800" dirty="0"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12648" y="152400"/>
            <a:ext cx="8153400" cy="5943600"/>
          </a:xfrm>
        </p:spPr>
        <p:txBody>
          <a:bodyPr>
            <a:normAutofit/>
          </a:bodyPr>
          <a:lstStyle/>
          <a:p>
            <a:endParaRPr lang="en-GB" dirty="0" smtClean="0"/>
          </a:p>
          <a:p>
            <a:pPr marL="0" indent="0" algn="ctr">
              <a:buNone/>
            </a:pPr>
            <a:r>
              <a:rPr lang="en-GB" sz="16600" dirty="0" smtClean="0">
                <a:solidFill>
                  <a:srgbClr val="002060"/>
                </a:solidFill>
                <a:latin typeface="French Script MT" pitchFamily="66" charset="0"/>
              </a:rPr>
              <a:t>Thank</a:t>
            </a:r>
            <a:r>
              <a:rPr lang="en-GB" sz="11500" dirty="0" smtClean="0">
                <a:solidFill>
                  <a:srgbClr val="002060"/>
                </a:solidFill>
                <a:latin typeface="French Script MT" pitchFamily="66" charset="0"/>
              </a:rPr>
              <a:t> </a:t>
            </a:r>
            <a:r>
              <a:rPr lang="en-GB" sz="16600" dirty="0" smtClean="0">
                <a:solidFill>
                  <a:srgbClr val="002060"/>
                </a:solidFill>
                <a:latin typeface="French Script MT" pitchFamily="66" charset="0"/>
              </a:rPr>
              <a:t>You</a:t>
            </a:r>
            <a:r>
              <a:rPr lang="en-GB" sz="11500" dirty="0" smtClean="0">
                <a:solidFill>
                  <a:srgbClr val="002060"/>
                </a:solidFill>
                <a:latin typeface="French Script MT" pitchFamily="66" charset="0"/>
              </a:rPr>
              <a:t>!</a:t>
            </a:r>
            <a:endParaRPr lang="en-GB" sz="11500" dirty="0">
              <a:solidFill>
                <a:srgbClr val="002060"/>
              </a:solidFill>
              <a:latin typeface="French Script MT" pitchFamily="66" charset="0"/>
            </a:endParaRPr>
          </a:p>
          <a:p>
            <a:pPr marL="0" indent="0" algn="ctr">
              <a:buNone/>
            </a:pPr>
            <a:r>
              <a:rPr lang="en-GB" dirty="0" smtClean="0">
                <a:solidFill>
                  <a:srgbClr val="FF0000"/>
                </a:solidFill>
              </a:rPr>
              <a:t>Any Question?  </a:t>
            </a:r>
            <a:endParaRPr lang="en-GB" dirty="0">
              <a:solidFill>
                <a:srgbClr val="FF0000"/>
              </a:solidFill>
            </a:endParaRPr>
          </a:p>
        </p:txBody>
      </p:sp>
    </p:spTree>
    <p:extLst>
      <p:ext uri="{BB962C8B-B14F-4D97-AF65-F5344CB8AC3E}">
        <p14:creationId xmlns:p14="http://schemas.microsoft.com/office/powerpoint/2010/main" val="6657382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06090"/>
          </a:xfrm>
        </p:spPr>
        <p:txBody>
          <a:bodyPr/>
          <a:lstStyle/>
          <a:p>
            <a:r>
              <a:rPr lang="en-GB" sz="3200" b="1" u="sng" dirty="0" smtClean="0">
                <a:solidFill>
                  <a:srgbClr val="002060"/>
                </a:solidFill>
              </a:rPr>
              <a:t>Report is created by:</a:t>
            </a:r>
            <a:endParaRPr lang="en-GB" sz="3200" b="1" u="sng" dirty="0">
              <a:solidFill>
                <a:srgbClr val="002060"/>
              </a:solidFill>
            </a:endParaRPr>
          </a:p>
        </p:txBody>
      </p:sp>
      <p:sp>
        <p:nvSpPr>
          <p:cNvPr id="3" name="Content Placeholder 2"/>
          <p:cNvSpPr>
            <a:spLocks noGrp="1"/>
          </p:cNvSpPr>
          <p:nvPr>
            <p:ph idx="1"/>
          </p:nvPr>
        </p:nvSpPr>
        <p:spPr>
          <a:xfrm>
            <a:off x="467544" y="1196752"/>
            <a:ext cx="8229600" cy="3888433"/>
          </a:xfrm>
        </p:spPr>
        <p:txBody>
          <a:bodyPr numCol="2"/>
          <a:lstStyle/>
          <a:p>
            <a:pPr marL="0" indent="0">
              <a:buNone/>
            </a:pPr>
            <a:r>
              <a:rPr lang="en-GB" sz="1800" dirty="0" smtClean="0"/>
              <a:t>Mhd Sharif: 10707654</a:t>
            </a:r>
          </a:p>
          <a:p>
            <a:r>
              <a:rPr lang="en-GB" sz="1100" b="1" dirty="0" smtClean="0"/>
              <a:t>Introduction</a:t>
            </a:r>
          </a:p>
          <a:p>
            <a:r>
              <a:rPr lang="en-GB" sz="1100" b="1" dirty="0" smtClean="0"/>
              <a:t>Aim and Objectives</a:t>
            </a:r>
          </a:p>
          <a:p>
            <a:r>
              <a:rPr lang="en-GB" sz="1100" b="1" dirty="0" smtClean="0"/>
              <a:t>Mission and Vision (both)</a:t>
            </a:r>
          </a:p>
          <a:p>
            <a:r>
              <a:rPr lang="en-GB" sz="1100" b="1" dirty="0" smtClean="0"/>
              <a:t>Company Description(both)</a:t>
            </a:r>
          </a:p>
          <a:p>
            <a:r>
              <a:rPr lang="en-GB" sz="1100" b="1" dirty="0" smtClean="0"/>
              <a:t>Legal Compliances/Licence</a:t>
            </a:r>
          </a:p>
          <a:p>
            <a:r>
              <a:rPr lang="en-GB" sz="1100" b="1" dirty="0" smtClean="0"/>
              <a:t>Management process/Marketing</a:t>
            </a:r>
          </a:p>
          <a:p>
            <a:pPr marL="0" indent="0">
              <a:buNone/>
            </a:pPr>
            <a:r>
              <a:rPr lang="en-GB" sz="1100" dirty="0" smtClean="0"/>
              <a:t>	Marketing Situation</a:t>
            </a:r>
          </a:p>
          <a:p>
            <a:pPr marL="0" indent="0">
              <a:buNone/>
            </a:pPr>
            <a:r>
              <a:rPr lang="en-GB" sz="1100" dirty="0" smtClean="0"/>
              <a:t>	Marketing Plan</a:t>
            </a:r>
          </a:p>
          <a:p>
            <a:pPr marL="0" indent="0">
              <a:buNone/>
            </a:pPr>
            <a:r>
              <a:rPr lang="en-GB" sz="1100" dirty="0" smtClean="0"/>
              <a:t>	Marketing Strategy (both)</a:t>
            </a:r>
          </a:p>
          <a:p>
            <a:pPr marL="0" indent="0">
              <a:buNone/>
            </a:pPr>
            <a:r>
              <a:rPr lang="en-GB" sz="1100" dirty="0" smtClean="0"/>
              <a:t>	The Range of Products</a:t>
            </a:r>
          </a:p>
          <a:p>
            <a:r>
              <a:rPr lang="en-GB" sz="1100" b="1" dirty="0" smtClean="0"/>
              <a:t>Management process/Finance</a:t>
            </a:r>
          </a:p>
          <a:p>
            <a:pPr marL="0" indent="0">
              <a:buNone/>
            </a:pPr>
            <a:r>
              <a:rPr lang="en-GB" sz="1100" dirty="0" smtClean="0"/>
              <a:t>	Financial Analysis</a:t>
            </a:r>
          </a:p>
          <a:p>
            <a:r>
              <a:rPr lang="en-GB" sz="1100" b="1" dirty="0" smtClean="0"/>
              <a:t>Management process/Administration</a:t>
            </a:r>
          </a:p>
          <a:p>
            <a:pPr marL="0" indent="0">
              <a:buNone/>
            </a:pPr>
            <a:r>
              <a:rPr lang="en-GB" sz="1100" dirty="0" smtClean="0"/>
              <a:t>	Adm. Management process</a:t>
            </a:r>
          </a:p>
          <a:p>
            <a:pPr marL="0" indent="0">
              <a:buNone/>
            </a:pPr>
            <a:r>
              <a:rPr lang="en-GB" sz="1100" dirty="0" smtClean="0"/>
              <a:t>	Work Schedule</a:t>
            </a:r>
          </a:p>
          <a:p>
            <a:pPr marL="0" indent="0">
              <a:buNone/>
            </a:pPr>
            <a:r>
              <a:rPr lang="en-GB" sz="1100" dirty="0" smtClean="0"/>
              <a:t>	Conclusion</a:t>
            </a:r>
          </a:p>
          <a:p>
            <a:pPr>
              <a:buFont typeface="+mj-lt"/>
              <a:buAutoNum type="arabicPeriod"/>
            </a:pPr>
            <a:endParaRPr lang="en-GB" sz="1400" dirty="0" smtClean="0"/>
          </a:p>
          <a:p>
            <a:pPr marL="0" indent="0">
              <a:buNone/>
            </a:pPr>
            <a:r>
              <a:rPr lang="en-GB" sz="1800" dirty="0" smtClean="0"/>
              <a:t>Mariyana Bocheva: 1706304</a:t>
            </a:r>
          </a:p>
          <a:p>
            <a:r>
              <a:rPr lang="en-GB" sz="1100" b="1" dirty="0" smtClean="0"/>
              <a:t>Mission and Vision (both)</a:t>
            </a:r>
          </a:p>
          <a:p>
            <a:r>
              <a:rPr lang="en-GB" sz="1100" b="1" dirty="0" smtClean="0"/>
              <a:t>Company Description (both)</a:t>
            </a:r>
          </a:p>
          <a:p>
            <a:r>
              <a:rPr lang="en-GB" sz="1100" b="1" dirty="0" smtClean="0"/>
              <a:t>Legal Compliances/Legal Status</a:t>
            </a:r>
          </a:p>
          <a:p>
            <a:r>
              <a:rPr lang="en-GB" sz="1100" b="1" dirty="0" smtClean="0"/>
              <a:t>Management Process/Marketing</a:t>
            </a:r>
          </a:p>
          <a:p>
            <a:pPr marL="0" indent="0">
              <a:buNone/>
            </a:pPr>
            <a:r>
              <a:rPr lang="en-GB" sz="1100" dirty="0" smtClean="0"/>
              <a:t>	Marketing Strategy (Both)</a:t>
            </a:r>
          </a:p>
          <a:p>
            <a:pPr marL="0" indent="0">
              <a:buNone/>
            </a:pPr>
            <a:r>
              <a:rPr lang="en-GB" sz="1100" dirty="0"/>
              <a:t>	</a:t>
            </a:r>
            <a:r>
              <a:rPr lang="en-GB" sz="1100" dirty="0" smtClean="0"/>
              <a:t>Sales and Price (</a:t>
            </a:r>
            <a:r>
              <a:rPr lang="en-GB" sz="1100" b="1" dirty="0" smtClean="0"/>
              <a:t>shape</a:t>
            </a:r>
            <a:r>
              <a:rPr lang="en-GB" sz="1100" dirty="0" smtClean="0"/>
              <a:t>)</a:t>
            </a:r>
          </a:p>
          <a:p>
            <a:pPr marL="0" indent="0">
              <a:buNone/>
            </a:pPr>
            <a:r>
              <a:rPr lang="en-GB" sz="1100" dirty="0" smtClean="0"/>
              <a:t>	Product/Sales in % (</a:t>
            </a:r>
            <a:r>
              <a:rPr lang="en-GB" sz="1100" b="1" dirty="0" smtClean="0"/>
              <a:t>Chart</a:t>
            </a:r>
            <a:r>
              <a:rPr lang="en-GB" sz="1100" dirty="0" smtClean="0"/>
              <a:t>)</a:t>
            </a:r>
          </a:p>
          <a:p>
            <a:r>
              <a:rPr lang="en-GB" sz="1100" b="1" dirty="0" smtClean="0"/>
              <a:t>Management process/Finance</a:t>
            </a:r>
          </a:p>
          <a:p>
            <a:pPr marL="0" indent="0">
              <a:buNone/>
            </a:pPr>
            <a:r>
              <a:rPr lang="en-GB" sz="1100" dirty="0" smtClean="0"/>
              <a:t>	Financial Forecast</a:t>
            </a:r>
          </a:p>
          <a:p>
            <a:pPr marL="0" indent="0">
              <a:buNone/>
            </a:pPr>
            <a:r>
              <a:rPr lang="en-GB" sz="1100" dirty="0" smtClean="0"/>
              <a:t>	Financial Planning and Accountancy</a:t>
            </a:r>
          </a:p>
          <a:p>
            <a:pPr marL="0" indent="0">
              <a:buNone/>
            </a:pPr>
            <a:r>
              <a:rPr lang="en-GB" sz="1100" dirty="0"/>
              <a:t>	</a:t>
            </a:r>
            <a:r>
              <a:rPr lang="en-GB" sz="1100" dirty="0" smtClean="0"/>
              <a:t>Financial Planning and Accounting(</a:t>
            </a:r>
            <a:r>
              <a:rPr lang="en-GB" sz="1100" b="1" dirty="0" smtClean="0"/>
              <a:t>Table</a:t>
            </a:r>
            <a:r>
              <a:rPr lang="en-GB" sz="1100" dirty="0" smtClean="0"/>
              <a:t>)</a:t>
            </a:r>
          </a:p>
          <a:p>
            <a:r>
              <a:rPr lang="en-GB" sz="1100" b="1" dirty="0" smtClean="0"/>
              <a:t>Management process/Administration</a:t>
            </a:r>
          </a:p>
          <a:p>
            <a:pPr marL="0" indent="0">
              <a:buNone/>
            </a:pPr>
            <a:r>
              <a:rPr lang="en-GB" sz="1100" dirty="0" smtClean="0"/>
              <a:t>	HR/Payroll</a:t>
            </a:r>
          </a:p>
          <a:p>
            <a:pPr marL="0" indent="0">
              <a:buNone/>
            </a:pPr>
            <a:r>
              <a:rPr lang="en-GB" sz="1100" dirty="0"/>
              <a:t>	</a:t>
            </a:r>
            <a:r>
              <a:rPr lang="en-GB" sz="1100" dirty="0" smtClean="0"/>
              <a:t>Training and Development</a:t>
            </a:r>
          </a:p>
          <a:p>
            <a:r>
              <a:rPr lang="en-GB" sz="1100" b="1" dirty="0" smtClean="0"/>
              <a:t>SWOT Analysis</a:t>
            </a:r>
          </a:p>
          <a:p>
            <a:r>
              <a:rPr lang="en-GB" sz="1100" b="1" dirty="0" smtClean="0"/>
              <a:t>PESTLE Analysis</a:t>
            </a:r>
          </a:p>
          <a:p>
            <a:endParaRPr lang="en-GB" sz="1800" dirty="0"/>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13/12/2017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dirty="0"/>
          </a:p>
        </p:txBody>
      </p:sp>
    </p:spTree>
    <p:extLst>
      <p:ext uri="{BB962C8B-B14F-4D97-AF65-F5344CB8AC3E}">
        <p14:creationId xmlns:p14="http://schemas.microsoft.com/office/powerpoint/2010/main" val="659656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err="1" smtClean="0">
                <a:solidFill>
                  <a:schemeClr val="tx2"/>
                </a:solidFill>
              </a:rPr>
              <a:t>Sorces</a:t>
            </a:r>
            <a:endParaRPr lang="en-GB" b="1" u="sng" dirty="0">
              <a:solidFill>
                <a:schemeClr val="tx2"/>
              </a:solidFill>
            </a:endParaRPr>
          </a:p>
        </p:txBody>
      </p:sp>
      <p:sp>
        <p:nvSpPr>
          <p:cNvPr id="3" name="Content Placeholder 2"/>
          <p:cNvSpPr>
            <a:spLocks noGrp="1"/>
          </p:cNvSpPr>
          <p:nvPr>
            <p:ph idx="1"/>
          </p:nvPr>
        </p:nvSpPr>
        <p:spPr/>
        <p:txBody>
          <a:bodyPr/>
          <a:lstStyle/>
          <a:p>
            <a:r>
              <a:rPr lang="en-GB" sz="2000" dirty="0"/>
              <a:t>World's Top Exports. 2017. </a:t>
            </a:r>
            <a:r>
              <a:rPr lang="en-GB" sz="2000" i="1" dirty="0"/>
              <a:t>Coffee Exports by Country</a:t>
            </a:r>
            <a:r>
              <a:rPr lang="en-GB" sz="2000" dirty="0"/>
              <a:t>. [ONLINE] Available at: </a:t>
            </a:r>
            <a:r>
              <a:rPr lang="en-GB" sz="2000" dirty="0">
                <a:hlinkClick r:id="rId2"/>
              </a:rPr>
              <a:t>http://www.worldstopexports.com/coffee-exports-country/</a:t>
            </a:r>
            <a:r>
              <a:rPr lang="en-GB" sz="2000" dirty="0"/>
              <a:t>. [Accessed 09 December 2017]</a:t>
            </a:r>
          </a:p>
        </p:txBody>
      </p:sp>
      <p:sp>
        <p:nvSpPr>
          <p:cNvPr id="4" name="Date Placeholder 3"/>
          <p:cNvSpPr>
            <a:spLocks noGrp="1"/>
          </p:cNvSpPr>
          <p:nvPr>
            <p:ph type="dt" sz="half" idx="10"/>
          </p:nvPr>
        </p:nvSpPr>
        <p:spPr/>
        <p:txBody>
          <a:bodyPr/>
          <a:lstStyle/>
          <a:p>
            <a:pPr>
              <a:defRPr/>
            </a:pPr>
            <a:fld id="{4B1C5A1A-2E00-4298-82E2-CEE3CB5666AA}" type="datetime1">
              <a:rPr lang="en-GB" altLang="en-US" smtClean="0"/>
              <a:pPr>
                <a:defRPr/>
              </a:pPr>
              <a:t>09/12/2017</a:t>
            </a:fld>
            <a:endParaRPr lang="en-GB" altLang="en-US" dirty="0"/>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dirty="0"/>
          </a:p>
        </p:txBody>
      </p:sp>
    </p:spTree>
    <p:extLst>
      <p:ext uri="{BB962C8B-B14F-4D97-AF65-F5344CB8AC3E}">
        <p14:creationId xmlns:p14="http://schemas.microsoft.com/office/powerpoint/2010/main" val="81909960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7094</TotalTime>
  <Words>1672</Words>
  <Application>Microsoft Office PowerPoint</Application>
  <PresentationFormat>On-screen Show (4:3)</PresentationFormat>
  <Paragraphs>285</Paragraphs>
  <Slides>29</Slides>
  <Notes>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20140311PresentationUWTSDTemplate</vt:lpstr>
      <vt:lpstr>        SMAL BUSINESS PLAN  coffee shop</vt:lpstr>
      <vt:lpstr>Contents</vt:lpstr>
      <vt:lpstr>Introduction</vt:lpstr>
      <vt:lpstr>Aim &amp; Objectives</vt:lpstr>
      <vt:lpstr>Mission &amp; Vision</vt:lpstr>
      <vt:lpstr>Company Description</vt:lpstr>
      <vt:lpstr>Legal Compliances/Licence</vt:lpstr>
      <vt:lpstr>Legal Compliances/ legal Status</vt:lpstr>
      <vt:lpstr>Management process/Marketing </vt:lpstr>
      <vt:lpstr>Management process/Marketing Cont.… </vt:lpstr>
      <vt:lpstr>Management process/Marketing Cont… </vt:lpstr>
      <vt:lpstr>Management process/Marketing Cont… </vt:lpstr>
      <vt:lpstr>Management process/Marketing Cont… </vt:lpstr>
      <vt:lpstr>Management process/Marketing Cont.…  </vt:lpstr>
      <vt:lpstr>Management process/Marketing Cont.… </vt:lpstr>
      <vt:lpstr>Management Process/Finance </vt:lpstr>
      <vt:lpstr>Management Process/Finance </vt:lpstr>
      <vt:lpstr>Management Process/Finance Cont…</vt:lpstr>
      <vt:lpstr>Management Process/Finance </vt:lpstr>
      <vt:lpstr>Management Process/Administration </vt:lpstr>
      <vt:lpstr>Management Process/Administration Cont…</vt:lpstr>
      <vt:lpstr>Management Process/Administration Cont..</vt:lpstr>
      <vt:lpstr>Management Process/Administration Cont…</vt:lpstr>
      <vt:lpstr>SWOT Analysis</vt:lpstr>
      <vt:lpstr>PESTLE analysis </vt:lpstr>
      <vt:lpstr>Conclusion</vt:lpstr>
      <vt:lpstr>PowerPoint Presentation</vt:lpstr>
      <vt:lpstr>Report is created by:</vt:lpstr>
      <vt:lpstr>Sorces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Milena</cp:lastModifiedBy>
  <cp:revision>126</cp:revision>
  <dcterms:created xsi:type="dcterms:W3CDTF">2004-11-12T17:24:38Z</dcterms:created>
  <dcterms:modified xsi:type="dcterms:W3CDTF">2017-12-13T22:53:18Z</dcterms:modified>
</cp:coreProperties>
</file>