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8" r:id="rId3"/>
    <p:sldId id="279" r:id="rId4"/>
    <p:sldId id="257" r:id="rId5"/>
    <p:sldId id="266" r:id="rId6"/>
    <p:sldId id="258" r:id="rId7"/>
    <p:sldId id="260" r:id="rId8"/>
    <p:sldId id="302" r:id="rId9"/>
    <p:sldId id="259" r:id="rId10"/>
    <p:sldId id="261" r:id="rId11"/>
    <p:sldId id="284" r:id="rId12"/>
    <p:sldId id="263" r:id="rId13"/>
    <p:sldId id="264" r:id="rId14"/>
    <p:sldId id="288" r:id="rId15"/>
    <p:sldId id="305" r:id="rId16"/>
    <p:sldId id="289" r:id="rId17"/>
    <p:sldId id="292" r:id="rId18"/>
    <p:sldId id="295" r:id="rId19"/>
    <p:sldId id="293" r:id="rId20"/>
    <p:sldId id="296" r:id="rId21"/>
    <p:sldId id="297" r:id="rId22"/>
    <p:sldId id="306" r:id="rId23"/>
    <p:sldId id="299" r:id="rId24"/>
    <p:sldId id="300" r:id="rId25"/>
    <p:sldId id="301" r:id="rId26"/>
    <p:sldId id="267" r:id="rId27"/>
    <p:sldId id="282" r:id="rId28"/>
    <p:sldId id="304" r:id="rId29"/>
    <p:sldId id="278" r:id="rId30"/>
    <p:sldId id="303" r:id="rId31"/>
    <p:sldId id="309" r:id="rId32"/>
    <p:sldId id="31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1FF49-0493-4A12-A950-1172E2659F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CE8FBC-6CF0-479F-B42E-ADDCE1BCFF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F83CC0-A604-4B06-A7F2-741D3114AFE7}"/>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5" name="Footer Placeholder 4">
            <a:extLst>
              <a:ext uri="{FF2B5EF4-FFF2-40B4-BE49-F238E27FC236}">
                <a16:creationId xmlns:a16="http://schemas.microsoft.com/office/drawing/2014/main" id="{43893956-DEEE-4F6C-90C9-C355DA2602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0B1A5B-B1BF-4F77-B469-1FE68BCE7B52}"/>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3038564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4EB3-212A-4299-81AE-8332A641F2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AAD3C1-B7A1-4A67-8090-8ACB691083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726AC7-00CD-4A98-B74E-57CE0A8A922C}"/>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5" name="Footer Placeholder 4">
            <a:extLst>
              <a:ext uri="{FF2B5EF4-FFF2-40B4-BE49-F238E27FC236}">
                <a16:creationId xmlns:a16="http://schemas.microsoft.com/office/drawing/2014/main" id="{6783EAE3-EADB-4DCB-A63D-1ACDEC4261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160BAC-6C8A-4E69-9630-DDDAE4E7D9DB}"/>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201063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B5833-8666-494D-8C09-5481B9FCE5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1C3418-CE6F-4A34-B243-1FBBA20827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5ADA97-E428-450B-823D-E7E0D9BBDC98}"/>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5" name="Footer Placeholder 4">
            <a:extLst>
              <a:ext uri="{FF2B5EF4-FFF2-40B4-BE49-F238E27FC236}">
                <a16:creationId xmlns:a16="http://schemas.microsoft.com/office/drawing/2014/main" id="{1E72AAD6-BF81-4D65-BCB5-2F3769BFC2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D32CF-A9DA-4D46-A3E6-C66D542920A5}"/>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2972611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D1D6E-597C-4086-B7C7-5A91CA5BC2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276B64-7EEA-4E0F-A992-41C4DEC811F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04FF86-04EA-4BA9-BA83-4F8E68235C8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633209-DA3F-4B3E-BE82-503B2A9DCFCF}"/>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6" name="Footer Placeholder 5">
            <a:extLst>
              <a:ext uri="{FF2B5EF4-FFF2-40B4-BE49-F238E27FC236}">
                <a16:creationId xmlns:a16="http://schemas.microsoft.com/office/drawing/2014/main" id="{4087E630-97CD-4596-98F1-4B2F9E6A90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E60A71-45B0-4ED4-8178-433494F1BDED}"/>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2125534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CC6C4-2A42-4585-802C-0211E5A263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B5AB46-08FE-4CC0-8684-AF09B95302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4407F0E-3FC7-42E0-AF7A-19BFECC7988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C21933-A777-485B-99FF-D3AC1D7ED0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A13A727-5643-4436-B8CA-E63818F5AB2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5C5976-D550-44AC-8205-B6A8E97CC2D8}"/>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8" name="Footer Placeholder 7">
            <a:extLst>
              <a:ext uri="{FF2B5EF4-FFF2-40B4-BE49-F238E27FC236}">
                <a16:creationId xmlns:a16="http://schemas.microsoft.com/office/drawing/2014/main" id="{1D873894-6907-463E-9D31-C9ABAFE8B1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8CDE36-6382-4AE5-8D1C-140A332AE528}"/>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2722118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7CF34-A2A9-446F-9B02-9BBE290E6A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1F2325-41D5-4564-8853-91D88A4E92BD}"/>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4" name="Footer Placeholder 3">
            <a:extLst>
              <a:ext uri="{FF2B5EF4-FFF2-40B4-BE49-F238E27FC236}">
                <a16:creationId xmlns:a16="http://schemas.microsoft.com/office/drawing/2014/main" id="{A0974A63-D64E-426E-94A4-CC9AE62A78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A60277-CA2B-4D88-9F32-AED0A3578E1E}"/>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1437919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3D05CF-AC56-48C5-B3FF-323434D890A3}"/>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3" name="Footer Placeholder 2">
            <a:extLst>
              <a:ext uri="{FF2B5EF4-FFF2-40B4-BE49-F238E27FC236}">
                <a16:creationId xmlns:a16="http://schemas.microsoft.com/office/drawing/2014/main" id="{F54BF77C-E93B-4B01-86D3-0D6FFC1126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D0E3C1-7E37-43AB-825C-F1627AAA3F0A}"/>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4066147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6A5C3-E8F0-4F65-B556-8D4DA2F88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97DD56-EBF3-4829-A320-6E101F4244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828977-A499-4242-8434-ABB696526B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AE3CB3A-BA54-4330-A7ED-AFB47B21AD37}"/>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6" name="Footer Placeholder 5">
            <a:extLst>
              <a:ext uri="{FF2B5EF4-FFF2-40B4-BE49-F238E27FC236}">
                <a16:creationId xmlns:a16="http://schemas.microsoft.com/office/drawing/2014/main" id="{E53D661F-C7F1-447E-AC9D-3A11D57B7C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A37D6B-5988-4AB3-9D96-A25060CDD683}"/>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2775128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BDEEF-8F2B-4FBF-8F88-CC300DB630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DEDE26-0328-4D37-A3D6-610776F2B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6CBB7F-7087-434C-BE63-FB783EF2AD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C4CC4ED-2A1E-4BA4-9809-DF6C8A53DFA6}"/>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6" name="Footer Placeholder 5">
            <a:extLst>
              <a:ext uri="{FF2B5EF4-FFF2-40B4-BE49-F238E27FC236}">
                <a16:creationId xmlns:a16="http://schemas.microsoft.com/office/drawing/2014/main" id="{7E967878-987E-43F9-BD05-1DE768A754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1E075F-7D15-444F-99FC-25222CAD2435}"/>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1296528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6BE26-10EC-4260-819F-C5C01E2039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78C77B-236A-4C5A-A750-BE5B86F8744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F7B0E-3D01-4065-A1D3-1B5941471DDB}"/>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5" name="Footer Placeholder 4">
            <a:extLst>
              <a:ext uri="{FF2B5EF4-FFF2-40B4-BE49-F238E27FC236}">
                <a16:creationId xmlns:a16="http://schemas.microsoft.com/office/drawing/2014/main" id="{DC81E88D-AEC3-44E9-9F89-C12C9BEBC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82AE04-2F05-4505-9FC8-E3671A67C07B}"/>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2319896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B9F9B2-D050-470C-BDFC-40B2BE8A92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3B2DBB-16B0-4473-9F88-EE41ABA2007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2E8DB3-F1CB-4E6C-A06A-AB73AAF23C88}"/>
              </a:ext>
            </a:extLst>
          </p:cNvPr>
          <p:cNvSpPr>
            <a:spLocks noGrp="1"/>
          </p:cNvSpPr>
          <p:nvPr>
            <p:ph type="dt" sz="half" idx="10"/>
          </p:nvPr>
        </p:nvSpPr>
        <p:spPr/>
        <p:txBody>
          <a:bodyPr/>
          <a:lstStyle/>
          <a:p>
            <a:fld id="{624311C6-1482-490E-A10C-EC40EC2A710E}" type="datetimeFigureOut">
              <a:rPr lang="en-GB" smtClean="0"/>
              <a:t>08/03/2019</a:t>
            </a:fld>
            <a:endParaRPr lang="en-GB"/>
          </a:p>
        </p:txBody>
      </p:sp>
      <p:sp>
        <p:nvSpPr>
          <p:cNvPr id="5" name="Footer Placeholder 4">
            <a:extLst>
              <a:ext uri="{FF2B5EF4-FFF2-40B4-BE49-F238E27FC236}">
                <a16:creationId xmlns:a16="http://schemas.microsoft.com/office/drawing/2014/main" id="{9164240F-197C-43C1-B823-D788C67C6F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A5F453-6814-42AE-922E-3E35F7150E1D}"/>
              </a:ext>
            </a:extLst>
          </p:cNvPr>
          <p:cNvSpPr>
            <a:spLocks noGrp="1"/>
          </p:cNvSpPr>
          <p:nvPr>
            <p:ph type="sldNum" sz="quarter" idx="12"/>
          </p:nvPr>
        </p:nvSpPr>
        <p:spPr/>
        <p:txBody>
          <a:bodyPr/>
          <a:lstStyle/>
          <a:p>
            <a:fld id="{01A4020F-1DC3-4784-9C7E-95FDC675664E}" type="slidenum">
              <a:rPr lang="en-GB" smtClean="0"/>
              <a:t>‹#›</a:t>
            </a:fld>
            <a:endParaRPr lang="en-GB"/>
          </a:p>
        </p:txBody>
      </p:sp>
    </p:spTree>
    <p:extLst>
      <p:ext uri="{BB962C8B-B14F-4D97-AF65-F5344CB8AC3E}">
        <p14:creationId xmlns:p14="http://schemas.microsoft.com/office/powerpoint/2010/main" val="2700536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FD67E3-D08E-4D98-9B73-562CF71DA1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D2F031-8A30-43F4-A834-4200485A72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A99AAB-B1A3-41F7-8627-F46E614ECF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4311C6-1482-490E-A10C-EC40EC2A710E}" type="datetimeFigureOut">
              <a:rPr lang="en-GB" smtClean="0"/>
              <a:t>08/03/2019</a:t>
            </a:fld>
            <a:endParaRPr lang="en-GB"/>
          </a:p>
        </p:txBody>
      </p:sp>
      <p:sp>
        <p:nvSpPr>
          <p:cNvPr id="5" name="Footer Placeholder 4">
            <a:extLst>
              <a:ext uri="{FF2B5EF4-FFF2-40B4-BE49-F238E27FC236}">
                <a16:creationId xmlns:a16="http://schemas.microsoft.com/office/drawing/2014/main" id="{69151022-DC91-4006-A5D7-C1566196A1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E47859-BFD1-461E-9539-F6858D0A77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A4020F-1DC3-4784-9C7E-95FDC675664E}" type="slidenum">
              <a:rPr lang="en-GB" smtClean="0"/>
              <a:t>‹#›</a:t>
            </a:fld>
            <a:endParaRPr lang="en-GB"/>
          </a:p>
        </p:txBody>
      </p:sp>
    </p:spTree>
    <p:extLst>
      <p:ext uri="{BB962C8B-B14F-4D97-AF65-F5344CB8AC3E}">
        <p14:creationId xmlns:p14="http://schemas.microsoft.com/office/powerpoint/2010/main" val="2385466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ommons.wikimedia.org/wiki/File:GRUBER_Logistics_Megatrailer_Varioplane_offen.jp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designingbuildings.co.uk/wiki/Goods" TargetMode="External"/><Relationship Id="rId2" Type="http://schemas.openxmlformats.org/officeDocument/2006/relationships/hyperlink" Target="https://www.designingbuildings.co.uk/wiki/Logistics_managemen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blue truck is parked on the side of a road&#10;&#10;Description generated with high confidence">
            <a:extLst>
              <a:ext uri="{FF2B5EF4-FFF2-40B4-BE49-F238E27FC236}">
                <a16:creationId xmlns:a16="http://schemas.microsoft.com/office/drawing/2014/main" id="{CC0312BC-A3B5-4F0C-AFBB-C80AA41A7860}"/>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6889" b="1"/>
          <a:stretch/>
        </p:blipFill>
        <p:spPr>
          <a:xfrm>
            <a:off x="20" y="1"/>
            <a:ext cx="12191980" cy="6857999"/>
          </a:xfrm>
          <a:prstGeom prst="rect">
            <a:avLst/>
          </a:prstGeom>
        </p:spPr>
      </p:pic>
      <p:sp>
        <p:nvSpPr>
          <p:cNvPr id="2" name="Title 1">
            <a:extLst>
              <a:ext uri="{FF2B5EF4-FFF2-40B4-BE49-F238E27FC236}">
                <a16:creationId xmlns:a16="http://schemas.microsoft.com/office/drawing/2014/main" id="{2188F872-A8FE-4672-8252-BD524F5FA9DF}"/>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Construction Logistics</a:t>
            </a:r>
          </a:p>
        </p:txBody>
      </p:sp>
      <p:sp>
        <p:nvSpPr>
          <p:cNvPr id="3" name="Subtitle 2">
            <a:extLst>
              <a:ext uri="{FF2B5EF4-FFF2-40B4-BE49-F238E27FC236}">
                <a16:creationId xmlns:a16="http://schemas.microsoft.com/office/drawing/2014/main" id="{A7C0EB9C-0C49-457A-ACBB-651785B4878B}"/>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
        <p:nvSpPr>
          <p:cNvPr id="6" name="TextBox 5">
            <a:extLst>
              <a:ext uri="{FF2B5EF4-FFF2-40B4-BE49-F238E27FC236}">
                <a16:creationId xmlns:a16="http://schemas.microsoft.com/office/drawing/2014/main" id="{F96223AC-8C41-4C3D-A7AE-96762608E926}"/>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ommons.wikimedia.org/wiki/File:GRUBER_Logistics_Megatrailer_Varioplane_offen.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720040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DAB7B-BAD1-4FBF-ACBF-BFC6D786B4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F96970-F781-4925-9CEE-386A57323E24}"/>
              </a:ext>
            </a:extLst>
          </p:cNvPr>
          <p:cNvSpPr>
            <a:spLocks noGrp="1"/>
          </p:cNvSpPr>
          <p:nvPr>
            <p:ph idx="1"/>
          </p:nvPr>
        </p:nvSpPr>
        <p:spPr/>
        <p:txBody>
          <a:bodyPr/>
          <a:lstStyle/>
          <a:p>
            <a:r>
              <a:rPr lang="en-GB" b="1" dirty="0"/>
              <a:t>Lo 1 Understand what Logistics management is</a:t>
            </a:r>
            <a:endParaRPr lang="en-GB" dirty="0"/>
          </a:p>
          <a:p>
            <a:r>
              <a:rPr lang="en-GB" b="1" dirty="0"/>
              <a:t>Lo 2 Understand the Construction Logistics Plan </a:t>
            </a:r>
            <a:endParaRPr lang="en-GB" dirty="0"/>
          </a:p>
          <a:p>
            <a:r>
              <a:rPr lang="en-GB" b="1" dirty="0"/>
              <a:t>Lo 3 Recognise the use of a Consolidation Centre</a:t>
            </a:r>
            <a:endParaRPr lang="en-GB" dirty="0"/>
          </a:p>
          <a:p>
            <a:r>
              <a:rPr lang="en-GB" b="1" dirty="0"/>
              <a:t>Lo 4 Understand a Waste management plan </a:t>
            </a:r>
            <a:endParaRPr lang="en-GB" dirty="0"/>
          </a:p>
          <a:p>
            <a:endParaRPr lang="en-GB" dirty="0"/>
          </a:p>
        </p:txBody>
      </p:sp>
    </p:spTree>
    <p:extLst>
      <p:ext uri="{BB962C8B-B14F-4D97-AF65-F5344CB8AC3E}">
        <p14:creationId xmlns:p14="http://schemas.microsoft.com/office/powerpoint/2010/main" val="3414204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0774A-B55F-4D54-8CA8-7139296CE283}"/>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hlinkClick r:id="rId2" tooltip="Logistics management">
                  <a:extLst>
                    <a:ext uri="{A12FA001-AC4F-418D-AE19-62706E023703}">
                      <ahyp:hlinkClr xmlns:ahyp="http://schemas.microsoft.com/office/drawing/2018/hyperlinkcolor" val="tx"/>
                    </a:ext>
                  </a:extLst>
                </a:hlinkClick>
              </a:rPr>
              <a:t>Logistics management</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BE6DC562-4C4E-43DA-A06A-97B93EDA93DC}"/>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It is the process of Planning, implementing and controlling supply chain functions between different locations. </a:t>
            </a:r>
          </a:p>
          <a:p>
            <a:r>
              <a:rPr lang="en-GB" dirty="0"/>
              <a:t>Effective logistics management is important and can enhance efficiency and productivity having a positive overall impact on cost and time. </a:t>
            </a:r>
          </a:p>
          <a:p>
            <a:r>
              <a:rPr lang="en-GB" u="sng" dirty="0">
                <a:hlinkClick r:id="rId3" tooltip="Goods">
                  <a:extLst>
                    <a:ext uri="{A12FA001-AC4F-418D-AE19-62706E023703}">
                      <ahyp:hlinkClr xmlns:ahyp="http://schemas.microsoft.com/office/drawing/2018/hyperlinkcolor" val="tx"/>
                    </a:ext>
                  </a:extLst>
                </a:hlinkClick>
              </a:rPr>
              <a:t>Good logistics management </a:t>
            </a:r>
            <a:r>
              <a:rPr lang="en-GB" dirty="0"/>
              <a:t>ensures the workforce are able to carry out required activities without delays caused by materials being  delivered to site. </a:t>
            </a:r>
          </a:p>
          <a:p>
            <a:r>
              <a:rPr lang="en-GB" dirty="0"/>
              <a:t>Logistics operators provide haulage services to the construction industry. They are responsible for abiding by the measures outlined in the CLP.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17149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C4C0F45-0F20-48EA-B010-968F8362C4DA}"/>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latin typeface="Arial" panose="020B0604020202020204" pitchFamily="34" charset="0"/>
                <a:cs typeface="Arial" panose="020B0604020202020204" pitchFamily="34" charset="0"/>
              </a:rPr>
              <a:t>Construction Logistics</a:t>
            </a:r>
          </a:p>
        </p:txBody>
      </p:sp>
      <p:sp>
        <p:nvSpPr>
          <p:cNvPr id="3" name="Content Placeholder 2">
            <a:extLst>
              <a:ext uri="{FF2B5EF4-FFF2-40B4-BE49-F238E27FC236}">
                <a16:creationId xmlns:a16="http://schemas.microsoft.com/office/drawing/2014/main" id="{216BC954-535C-401E-BD4C-5321EBE8F8F3}"/>
              </a:ext>
            </a:extLst>
          </p:cNvPr>
          <p:cNvSpPr>
            <a:spLocks noGrp="1"/>
          </p:cNvSpPr>
          <p:nvPr>
            <p:ph idx="1"/>
          </p:nvPr>
        </p:nvSpPr>
        <p:spPr>
          <a:xfrm>
            <a:off x="1179226" y="3092970"/>
            <a:ext cx="9833548" cy="2693976"/>
          </a:xfrm>
        </p:spPr>
        <p:txBody>
          <a:bodyPr>
            <a:noAutofit/>
          </a:bodyPr>
          <a:lstStyle/>
          <a:p>
            <a:pPr marL="0" indent="0">
              <a:buNone/>
            </a:pPr>
            <a:r>
              <a:rPr lang="en-GB" sz="3200" dirty="0">
                <a:solidFill>
                  <a:srgbClr val="000000"/>
                </a:solidFill>
                <a:latin typeface="Arial" panose="020B0604020202020204" pitchFamily="34" charset="0"/>
                <a:cs typeface="Arial" panose="020B0604020202020204" pitchFamily="34" charset="0"/>
              </a:rPr>
              <a:t>The construction phase of a development will have </a:t>
            </a:r>
          </a:p>
          <a:p>
            <a:r>
              <a:rPr lang="en-GB" sz="3200" dirty="0">
                <a:solidFill>
                  <a:srgbClr val="000000"/>
                </a:solidFill>
                <a:latin typeface="Arial" panose="020B0604020202020204" pitchFamily="34" charset="0"/>
                <a:cs typeface="Arial" panose="020B0604020202020204" pitchFamily="34" charset="0"/>
              </a:rPr>
              <a:t>Environmental impact </a:t>
            </a:r>
          </a:p>
          <a:p>
            <a:r>
              <a:rPr lang="en-GB" sz="3200" dirty="0">
                <a:solidFill>
                  <a:srgbClr val="000000"/>
                </a:solidFill>
                <a:latin typeface="Arial" panose="020B0604020202020204" pitchFamily="34" charset="0"/>
                <a:cs typeface="Arial" panose="020B0604020202020204" pitchFamily="34" charset="0"/>
              </a:rPr>
              <a:t>Safety and congestion impacts. </a:t>
            </a:r>
          </a:p>
          <a:p>
            <a:r>
              <a:rPr lang="en-GB" sz="3200" dirty="0">
                <a:solidFill>
                  <a:srgbClr val="000000"/>
                </a:solidFill>
                <a:latin typeface="Arial" panose="020B0604020202020204" pitchFamily="34" charset="0"/>
                <a:cs typeface="Arial" panose="020B0604020202020204" pitchFamily="34" charset="0"/>
              </a:rPr>
              <a:t>Impacts on the surrounding community. </a:t>
            </a:r>
          </a:p>
        </p:txBody>
      </p:sp>
    </p:spTree>
    <p:extLst>
      <p:ext uri="{BB962C8B-B14F-4D97-AF65-F5344CB8AC3E}">
        <p14:creationId xmlns:p14="http://schemas.microsoft.com/office/powerpoint/2010/main" val="187782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1DEBD-2BD5-4467-BBA9-2580D020A8E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D7844C7-CF95-46CD-A2E4-EC93720FBF62}"/>
              </a:ext>
            </a:extLst>
          </p:cNvPr>
          <p:cNvSpPr>
            <a:spLocks noGrp="1"/>
          </p:cNvSpPr>
          <p:nvPr>
            <p:ph idx="1"/>
          </p:nvPr>
        </p:nvSpPr>
        <p:spPr/>
        <p:txBody>
          <a:bodyPr/>
          <a:lstStyle/>
          <a:p>
            <a:pPr marL="0" indent="0">
              <a:buNone/>
            </a:pPr>
            <a:r>
              <a:rPr lang="en-GB" dirty="0">
                <a:solidFill>
                  <a:srgbClr val="000000"/>
                </a:solidFill>
                <a:latin typeface="Arial" panose="020B0604020202020204" pitchFamily="34" charset="0"/>
                <a:cs typeface="Arial" panose="020B0604020202020204" pitchFamily="34" charset="0"/>
              </a:rPr>
              <a:t>The impacts can vary depending on </a:t>
            </a:r>
          </a:p>
          <a:p>
            <a:r>
              <a:rPr lang="en-GB" dirty="0">
                <a:solidFill>
                  <a:srgbClr val="000000"/>
                </a:solidFill>
                <a:latin typeface="Arial" panose="020B0604020202020204" pitchFamily="34" charset="0"/>
                <a:cs typeface="Arial" panose="020B0604020202020204" pitchFamily="34" charset="0"/>
              </a:rPr>
              <a:t>The size of development</a:t>
            </a:r>
          </a:p>
          <a:p>
            <a:r>
              <a:rPr lang="en-GB" dirty="0">
                <a:solidFill>
                  <a:srgbClr val="000000"/>
                </a:solidFill>
                <a:latin typeface="Arial" panose="020B0604020202020204" pitchFamily="34" charset="0"/>
                <a:cs typeface="Arial" panose="020B0604020202020204" pitchFamily="34" charset="0"/>
              </a:rPr>
              <a:t>Timescale </a:t>
            </a:r>
          </a:p>
          <a:p>
            <a:r>
              <a:rPr lang="en-GB" dirty="0">
                <a:solidFill>
                  <a:srgbClr val="000000"/>
                </a:solidFill>
                <a:latin typeface="Arial" panose="020B0604020202020204" pitchFamily="34" charset="0"/>
                <a:cs typeface="Arial" panose="020B0604020202020204" pitchFamily="34" charset="0"/>
              </a:rPr>
              <a:t>Location of the development </a:t>
            </a:r>
          </a:p>
          <a:p>
            <a:r>
              <a:rPr lang="en-GB" dirty="0">
                <a:solidFill>
                  <a:srgbClr val="000000"/>
                </a:solidFill>
                <a:latin typeface="Arial" panose="020B0604020202020204" pitchFamily="34" charset="0"/>
                <a:cs typeface="Arial" panose="020B0604020202020204" pitchFamily="34" charset="0"/>
              </a:rPr>
              <a:t>Larger developments may take many years to construct </a:t>
            </a:r>
          </a:p>
          <a:p>
            <a:pPr marL="0" indent="0">
              <a:buNone/>
            </a:pPr>
            <a:r>
              <a:rPr lang="en-GB" dirty="0">
                <a:solidFill>
                  <a:srgbClr val="000000"/>
                </a:solidFill>
                <a:latin typeface="Arial" panose="020B0604020202020204" pitchFamily="34" charset="0"/>
                <a:cs typeface="Arial" panose="020B0604020202020204" pitchFamily="34" charset="0"/>
              </a:rPr>
              <a:t>The construction phase can have a greater impact than the operational phase. </a:t>
            </a:r>
          </a:p>
          <a:p>
            <a:endParaRPr lang="en-GB" dirty="0"/>
          </a:p>
        </p:txBody>
      </p:sp>
    </p:spTree>
    <p:extLst>
      <p:ext uri="{BB962C8B-B14F-4D97-AF65-F5344CB8AC3E}">
        <p14:creationId xmlns:p14="http://schemas.microsoft.com/office/powerpoint/2010/main" val="2687670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014B2-3698-4411-B736-A207D938F1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9A9BD4-2C8C-4B76-A054-8DED3EC04A56}"/>
              </a:ext>
            </a:extLst>
          </p:cNvPr>
          <p:cNvSpPr>
            <a:spLocks noGrp="1"/>
          </p:cNvSpPr>
          <p:nvPr>
            <p:ph idx="1"/>
          </p:nvPr>
        </p:nvSpPr>
        <p:spPr>
          <a:xfrm>
            <a:off x="838200" y="365125"/>
            <a:ext cx="10515600" cy="5811838"/>
          </a:xfrm>
        </p:spPr>
        <p:txBody>
          <a:bodyPr>
            <a:normAutofit/>
          </a:bodyPr>
          <a:lstStyle/>
          <a:p>
            <a:pPr marL="0" indent="0">
              <a:buNone/>
            </a:pPr>
            <a:r>
              <a:rPr lang="en-GB" dirty="0">
                <a:latin typeface="Arial" panose="020B0604020202020204" pitchFamily="34" charset="0"/>
                <a:cs typeface="Arial" panose="020B0604020202020204" pitchFamily="34" charset="0"/>
              </a:rPr>
              <a:t>Such activity can have a significant impact on the surrounding community especially if they are located near the work site for example</a:t>
            </a:r>
          </a:p>
          <a:p>
            <a:r>
              <a:rPr lang="en-GB" dirty="0">
                <a:latin typeface="Arial" panose="020B0604020202020204" pitchFamily="34" charset="0"/>
                <a:cs typeface="Arial" panose="020B0604020202020204" pitchFamily="34" charset="0"/>
              </a:rPr>
              <a:t>residential areas, </a:t>
            </a:r>
          </a:p>
          <a:p>
            <a:r>
              <a:rPr lang="en-GB" dirty="0">
                <a:latin typeface="Arial" panose="020B0604020202020204" pitchFamily="34" charset="0"/>
                <a:cs typeface="Arial" panose="020B0604020202020204" pitchFamily="34" charset="0"/>
              </a:rPr>
              <a:t>schools, </a:t>
            </a:r>
          </a:p>
          <a:p>
            <a:r>
              <a:rPr lang="en-GB" dirty="0">
                <a:latin typeface="Arial" panose="020B0604020202020204" pitchFamily="34" charset="0"/>
                <a:cs typeface="Arial" panose="020B0604020202020204" pitchFamily="34" charset="0"/>
              </a:rPr>
              <a:t>hospitals, </a:t>
            </a:r>
          </a:p>
          <a:p>
            <a:r>
              <a:rPr lang="en-GB" dirty="0">
                <a:latin typeface="Arial" panose="020B0604020202020204" pitchFamily="34" charset="0"/>
                <a:cs typeface="Arial" panose="020B0604020202020204" pitchFamily="34" charset="0"/>
              </a:rPr>
              <a:t>health centres, </a:t>
            </a:r>
          </a:p>
          <a:p>
            <a:r>
              <a:rPr lang="en-GB" dirty="0">
                <a:latin typeface="Arial" panose="020B0604020202020204" pitchFamily="34" charset="0"/>
                <a:cs typeface="Arial" panose="020B0604020202020204" pitchFamily="34" charset="0"/>
              </a:rPr>
              <a:t>community centres, </a:t>
            </a:r>
          </a:p>
          <a:p>
            <a:r>
              <a:rPr lang="en-GB" dirty="0">
                <a:latin typeface="Arial" panose="020B0604020202020204" pitchFamily="34" charset="0"/>
                <a:cs typeface="Arial" panose="020B0604020202020204" pitchFamily="34" charset="0"/>
              </a:rPr>
              <a:t>sports facilities, </a:t>
            </a:r>
          </a:p>
          <a:p>
            <a:r>
              <a:rPr lang="en-GB" dirty="0">
                <a:latin typeface="Arial" panose="020B0604020202020204" pitchFamily="34" charset="0"/>
                <a:cs typeface="Arial" panose="020B0604020202020204" pitchFamily="34" charset="0"/>
              </a:rPr>
              <a:t>transport hubs, </a:t>
            </a:r>
          </a:p>
          <a:p>
            <a:r>
              <a:rPr lang="en-GB" dirty="0">
                <a:latin typeface="Arial" panose="020B0604020202020204" pitchFamily="34" charset="0"/>
                <a:cs typeface="Arial" panose="020B0604020202020204" pitchFamily="34" charset="0"/>
              </a:rPr>
              <a:t>Cycle Super Highways, </a:t>
            </a:r>
          </a:p>
          <a:p>
            <a:pPr marL="0" indent="0">
              <a:buNone/>
            </a:pPr>
            <a:endParaRPr lang="en-GB" dirty="0"/>
          </a:p>
        </p:txBody>
      </p:sp>
    </p:spTree>
    <p:extLst>
      <p:ext uri="{BB962C8B-B14F-4D97-AF65-F5344CB8AC3E}">
        <p14:creationId xmlns:p14="http://schemas.microsoft.com/office/powerpoint/2010/main" val="143297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40C2200-4F34-433D-8465-CCE41ECEE655}"/>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latin typeface="Arial" panose="020B0604020202020204" pitchFamily="34" charset="0"/>
                <a:cs typeface="Arial" panose="020B0604020202020204" pitchFamily="34" charset="0"/>
              </a:rPr>
              <a:t>Construction Logistics Plan</a:t>
            </a:r>
          </a:p>
        </p:txBody>
      </p:sp>
      <p:sp>
        <p:nvSpPr>
          <p:cNvPr id="3" name="Content Placeholder 2">
            <a:extLst>
              <a:ext uri="{FF2B5EF4-FFF2-40B4-BE49-F238E27FC236}">
                <a16:creationId xmlns:a16="http://schemas.microsoft.com/office/drawing/2014/main" id="{0EF9A7DD-764A-4B64-88A7-328B0CF4CB6A}"/>
              </a:ext>
            </a:extLst>
          </p:cNvPr>
          <p:cNvSpPr>
            <a:spLocks noGrp="1"/>
          </p:cNvSpPr>
          <p:nvPr>
            <p:ph idx="1"/>
          </p:nvPr>
        </p:nvSpPr>
        <p:spPr>
          <a:xfrm>
            <a:off x="1179074" y="2527433"/>
            <a:ext cx="9833548" cy="3781088"/>
          </a:xfrm>
        </p:spPr>
        <p:txBody>
          <a:bodyPr>
            <a:noAutofit/>
          </a:bodyPr>
          <a:lstStyle/>
          <a:p>
            <a:pPr marL="0" indent="0">
              <a:buNone/>
            </a:pPr>
            <a:r>
              <a:rPr lang="en-GB" sz="3200" dirty="0">
                <a:solidFill>
                  <a:srgbClr val="000000"/>
                </a:solidFill>
                <a:latin typeface="Arial" panose="020B0604020202020204" pitchFamily="34" charset="0"/>
                <a:cs typeface="Arial" panose="020B0604020202020204" pitchFamily="34" charset="0"/>
              </a:rPr>
              <a:t>A CLP is an important management tool for planners, developers and construction contractors and focuses specifically on construction supply chains and how their impact on the road network can be reduced. </a:t>
            </a:r>
          </a:p>
          <a:p>
            <a:pPr marL="0" indent="0">
              <a:buNone/>
            </a:pPr>
            <a:r>
              <a:rPr lang="en-GB" sz="3200" dirty="0">
                <a:solidFill>
                  <a:srgbClr val="000000"/>
                </a:solidFill>
                <a:latin typeface="Arial" panose="020B0604020202020204" pitchFamily="34" charset="0"/>
                <a:cs typeface="Arial" panose="020B0604020202020204" pitchFamily="34" charset="0"/>
              </a:rPr>
              <a:t>The construction supply chain covers all movements of goods, waste and servicing activity to and from site. </a:t>
            </a:r>
          </a:p>
          <a:p>
            <a:pPr marL="0" indent="0">
              <a:buNone/>
            </a:pPr>
            <a:endParaRPr lang="en-GB" sz="32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946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B051-C973-4B15-982D-8CB8B94B645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64BA097-E909-485E-A6D1-C641C240C050}"/>
              </a:ext>
            </a:extLst>
          </p:cNvPr>
          <p:cNvSpPr>
            <a:spLocks noGrp="1"/>
          </p:cNvSpPr>
          <p:nvPr>
            <p:ph idx="1"/>
          </p:nvPr>
        </p:nvSpPr>
        <p:spPr>
          <a:xfrm>
            <a:off x="838200" y="365125"/>
            <a:ext cx="10515600" cy="5811838"/>
          </a:xfrm>
        </p:spPr>
        <p:txBody>
          <a:bodyPr>
            <a:normAutofit lnSpcReduction="10000"/>
          </a:bodyPr>
          <a:lstStyle/>
          <a:p>
            <a:pPr marL="0" indent="0">
              <a:buNone/>
            </a:pPr>
            <a:r>
              <a:rPr lang="en-GB" sz="3200" dirty="0">
                <a:latin typeface="Arial" panose="020B0604020202020204" pitchFamily="34" charset="0"/>
                <a:cs typeface="Arial" panose="020B0604020202020204" pitchFamily="34" charset="0"/>
              </a:rPr>
              <a:t>Local Planning Authorities (LPA) are responsible for approving planning, </a:t>
            </a:r>
            <a:r>
              <a:rPr lang="en-GB" sz="3200" dirty="0"/>
              <a:t>the Outline and the Detailed CLP</a:t>
            </a:r>
            <a:r>
              <a:rPr lang="en-GB" sz="3200" dirty="0">
                <a:latin typeface="Arial" panose="020B0604020202020204" pitchFamily="34" charset="0"/>
                <a:cs typeface="Arial" panose="020B0604020202020204" pitchFamily="34" charset="0"/>
              </a:rPr>
              <a:t> applications also </a:t>
            </a:r>
            <a:r>
              <a:rPr lang="en-GB" sz="3200" dirty="0"/>
              <a:t>reviewing </a:t>
            </a:r>
            <a:r>
              <a:rPr lang="en-GB" sz="3200" dirty="0">
                <a:latin typeface="Arial" panose="020B0604020202020204" pitchFamily="34" charset="0"/>
                <a:cs typeface="Arial" panose="020B0604020202020204" pitchFamily="34" charset="0"/>
              </a:rPr>
              <a:t>. </a:t>
            </a:r>
          </a:p>
          <a:p>
            <a:pPr marL="0" indent="0">
              <a:buNone/>
            </a:pPr>
            <a:r>
              <a:rPr lang="en-GB" sz="3200" dirty="0">
                <a:latin typeface="Arial" panose="020B0604020202020204" pitchFamily="34" charset="0"/>
                <a:cs typeface="Arial" panose="020B0604020202020204" pitchFamily="34" charset="0"/>
              </a:rPr>
              <a:t>LPAs must make a judgement on a case by case basis as to whether a development proposal will generate significant impacts on the road network. </a:t>
            </a:r>
          </a:p>
          <a:p>
            <a:pPr marL="0" indent="0">
              <a:buNone/>
            </a:pPr>
            <a:r>
              <a:rPr lang="en-GB" sz="3200" dirty="0"/>
              <a:t>Also responsible for ensuring construction is carried out according to the terms of the CLP. </a:t>
            </a:r>
          </a:p>
          <a:p>
            <a:pPr marL="0" indent="0">
              <a:buNone/>
            </a:pPr>
            <a:r>
              <a:rPr lang="en-GB" sz="3200" dirty="0"/>
              <a:t>Responding to complaints raised by the community and follow them up with the developer. Developers hold overall responsibility for the management of the development. They are responsible for agreeing the terms of the CLP and ensuring that their contractors conform with the agreed measures. </a:t>
            </a:r>
          </a:p>
          <a:p>
            <a:pPr marL="0" indent="0">
              <a:buNone/>
            </a:pPr>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33046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A3EE-45EE-40B7-8711-058FB2CDEB7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Construction Logistics Plan</a:t>
            </a:r>
          </a:p>
        </p:txBody>
      </p:sp>
      <p:sp>
        <p:nvSpPr>
          <p:cNvPr id="3" name="Content Placeholder 2">
            <a:extLst>
              <a:ext uri="{FF2B5EF4-FFF2-40B4-BE49-F238E27FC236}">
                <a16:creationId xmlns:a16="http://schemas.microsoft.com/office/drawing/2014/main" id="{A3B177D2-1384-4158-AB33-83580AD42D5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The purpose of a Construction Logistics Plan (CLP) is to ensure that CLPs of high quality are produced to minimise the impact on the road network. </a:t>
            </a:r>
          </a:p>
          <a:p>
            <a:pPr marL="0" indent="0">
              <a:buNone/>
            </a:pPr>
            <a:r>
              <a:rPr lang="en-GB" dirty="0">
                <a:latin typeface="Arial" panose="020B0604020202020204" pitchFamily="34" charset="0"/>
                <a:cs typeface="Arial" panose="020B0604020202020204" pitchFamily="34" charset="0"/>
              </a:rPr>
              <a:t>Well-planned construction logistics will reduce: </a:t>
            </a:r>
          </a:p>
          <a:p>
            <a:pPr marL="0" indent="0">
              <a:buNone/>
            </a:pPr>
            <a:r>
              <a:rPr lang="en-GB" dirty="0">
                <a:latin typeface="Arial" panose="020B0604020202020204" pitchFamily="34" charset="0"/>
                <a:cs typeface="Arial" panose="020B0604020202020204" pitchFamily="34" charset="0"/>
              </a:rPr>
              <a:t>• Environmental impact: Lower vehicle emissions and noise levels </a:t>
            </a:r>
          </a:p>
          <a:p>
            <a:pPr marL="0" indent="0">
              <a:buNone/>
            </a:pPr>
            <a:r>
              <a:rPr lang="en-GB" dirty="0">
                <a:latin typeface="Arial" panose="020B0604020202020204" pitchFamily="34" charset="0"/>
                <a:cs typeface="Arial" panose="020B0604020202020204" pitchFamily="34" charset="0"/>
              </a:rPr>
              <a:t>• Road risk: Improving the safety of road users </a:t>
            </a:r>
          </a:p>
          <a:p>
            <a:pPr marL="0" indent="0">
              <a:buNone/>
            </a:pPr>
            <a:r>
              <a:rPr lang="en-GB" dirty="0">
                <a:latin typeface="Arial" panose="020B0604020202020204" pitchFamily="34" charset="0"/>
                <a:cs typeface="Arial" panose="020B0604020202020204" pitchFamily="34" charset="0"/>
              </a:rPr>
              <a:t>• Congestion: Reduced vehicle trips, particularly in peak periods </a:t>
            </a:r>
          </a:p>
          <a:p>
            <a:pPr marL="0" indent="0">
              <a:buNone/>
            </a:pPr>
            <a:r>
              <a:rPr lang="en-GB" dirty="0">
                <a:latin typeface="Arial" panose="020B0604020202020204" pitchFamily="34" charset="0"/>
                <a:cs typeface="Arial" panose="020B0604020202020204" pitchFamily="34" charset="0"/>
              </a:rPr>
              <a:t>• Cost: Efficient working practices and reduced deliveries </a:t>
            </a:r>
          </a:p>
        </p:txBody>
      </p:sp>
    </p:spTree>
    <p:extLst>
      <p:ext uri="{BB962C8B-B14F-4D97-AF65-F5344CB8AC3E}">
        <p14:creationId xmlns:p14="http://schemas.microsoft.com/office/powerpoint/2010/main" val="35639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A6C95-9F4A-40AE-B8D1-3F99EDA3418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There are two types of CLPs that may be required</a:t>
            </a:r>
            <a:endParaRPr lang="en-GB" dirty="0"/>
          </a:p>
        </p:txBody>
      </p:sp>
      <p:sp>
        <p:nvSpPr>
          <p:cNvPr id="3" name="Content Placeholder 2">
            <a:extLst>
              <a:ext uri="{FF2B5EF4-FFF2-40B4-BE49-F238E27FC236}">
                <a16:creationId xmlns:a16="http://schemas.microsoft.com/office/drawing/2014/main" id="{1B96D6DA-FE85-4008-BFBB-22364B8D617C}"/>
              </a:ext>
            </a:extLst>
          </p:cNvPr>
          <p:cNvSpPr>
            <a:spLocks noGrp="1"/>
          </p:cNvSpPr>
          <p:nvPr>
            <p:ph idx="1"/>
          </p:nvPr>
        </p:nvSpPr>
        <p:spPr/>
        <p:txBody>
          <a:bodyPr>
            <a:normAutofit/>
          </a:bodyPr>
          <a:lstStyle/>
          <a:p>
            <a:pPr marL="0" indent="0">
              <a:buNone/>
            </a:pPr>
            <a:r>
              <a:rPr lang="en-GB" dirty="0"/>
              <a:t>Outline CLP Planning</a:t>
            </a:r>
          </a:p>
          <a:p>
            <a:r>
              <a:rPr lang="en-GB" dirty="0"/>
              <a:t> specialists typically write this for planning approval. </a:t>
            </a:r>
          </a:p>
          <a:p>
            <a:r>
              <a:rPr lang="en-GB" dirty="0"/>
              <a:t>Work with the developer and local authority planners to help define which planned measures can be agreed at the planning stage for medium and high impact developments. </a:t>
            </a:r>
          </a:p>
          <a:p>
            <a:r>
              <a:rPr lang="en-GB" dirty="0"/>
              <a:t>As detailed design has likely not occurred and a contractor has likely not been commissioned at this stage, the Outline CLP will contain fewer details than the Detailed CLP.</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3103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9C2C0-4A52-433A-9662-AE5524C4F133}"/>
              </a:ext>
            </a:extLst>
          </p:cNvPr>
          <p:cNvSpPr>
            <a:spLocks noGrp="1"/>
          </p:cNvSpPr>
          <p:nvPr>
            <p:ph type="title"/>
          </p:nvPr>
        </p:nvSpPr>
        <p:spPr/>
        <p:txBody>
          <a:bodyPr/>
          <a:lstStyle/>
          <a:p>
            <a:r>
              <a:rPr lang="en-GB" dirty="0"/>
              <a:t>Detailed CLPs </a:t>
            </a:r>
          </a:p>
        </p:txBody>
      </p:sp>
      <p:sp>
        <p:nvSpPr>
          <p:cNvPr id="3" name="Content Placeholder 2">
            <a:extLst>
              <a:ext uri="{FF2B5EF4-FFF2-40B4-BE49-F238E27FC236}">
                <a16:creationId xmlns:a16="http://schemas.microsoft.com/office/drawing/2014/main" id="{27CECC83-9C2A-465E-82F1-496114616F6C}"/>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Contractors typically write the Detailed CLPs which reflect the actual plans for the construction of the site. </a:t>
            </a:r>
          </a:p>
          <a:p>
            <a:r>
              <a:rPr lang="en-GB" dirty="0">
                <a:latin typeface="Arial" panose="020B0604020202020204" pitchFamily="34" charset="0"/>
                <a:cs typeface="Arial" panose="020B0604020202020204" pitchFamily="34" charset="0"/>
              </a:rPr>
              <a:t>Contractors are responsible for the day-to-day management of the construction site. They are responsible for ensuring that the CLP and the agreed Planned Measures are implemented on the site.</a:t>
            </a:r>
          </a:p>
          <a:p>
            <a:r>
              <a:rPr lang="en-GB" dirty="0">
                <a:latin typeface="Arial" panose="020B0604020202020204" pitchFamily="34" charset="0"/>
                <a:cs typeface="Arial" panose="020B0604020202020204" pitchFamily="34" charset="0"/>
              </a:rPr>
              <a:t>Submitted to a planning authority at the post-granted discharge of conditions stage and provides the planning authority with the detail of the logistics activity expected during the construction programme and are a condition of the planning approval.</a:t>
            </a:r>
          </a:p>
          <a:p>
            <a:r>
              <a:rPr lang="en-GB" dirty="0">
                <a:latin typeface="Arial" panose="020B0604020202020204" pitchFamily="34" charset="0"/>
                <a:cs typeface="Arial" panose="020B0604020202020204" pitchFamily="34" charset="0"/>
              </a:rPr>
              <a:t>These extensive plans are required to be produced for medium and high impact sites and are produced during the pre-construction stage and need to be updated throughout construction. </a:t>
            </a:r>
          </a:p>
          <a:p>
            <a:r>
              <a:rPr lang="en-GB" dirty="0">
                <a:latin typeface="Arial" panose="020B0604020202020204" pitchFamily="34" charset="0"/>
                <a:cs typeface="Arial" panose="020B0604020202020204" pitchFamily="34" charset="0"/>
              </a:rPr>
              <a:t>An up to date CLP should be maintained as a live document throughout construction. </a:t>
            </a:r>
          </a:p>
          <a:p>
            <a:endParaRPr lang="en-GB" dirty="0"/>
          </a:p>
        </p:txBody>
      </p:sp>
    </p:spTree>
    <p:extLst>
      <p:ext uri="{BB962C8B-B14F-4D97-AF65-F5344CB8AC3E}">
        <p14:creationId xmlns:p14="http://schemas.microsoft.com/office/powerpoint/2010/main" val="2488499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05B4E-9BA9-4EF4-82AD-C3A6E58C983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Community Considerations </a:t>
            </a:r>
          </a:p>
        </p:txBody>
      </p:sp>
      <p:sp>
        <p:nvSpPr>
          <p:cNvPr id="3" name="Content Placeholder 2">
            <a:extLst>
              <a:ext uri="{FF2B5EF4-FFF2-40B4-BE49-F238E27FC236}">
                <a16:creationId xmlns:a16="http://schemas.microsoft.com/office/drawing/2014/main" id="{D81F47C3-F481-45A9-9D82-17661CBA22B2}"/>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These include, amongst others: </a:t>
            </a:r>
          </a:p>
          <a:p>
            <a:pPr marL="0" indent="0">
              <a:buNone/>
            </a:pPr>
            <a:r>
              <a:rPr lang="en-GB" dirty="0">
                <a:latin typeface="Arial" panose="020B0604020202020204" pitchFamily="34" charset="0"/>
                <a:cs typeface="Arial" panose="020B0604020202020204" pitchFamily="34" charset="0"/>
              </a:rPr>
              <a:t>•  The CLP policies of the Local Plan (if any) </a:t>
            </a:r>
          </a:p>
          <a:p>
            <a:pPr marL="0" indent="0">
              <a:buNone/>
            </a:pPr>
            <a:r>
              <a:rPr lang="en-GB" dirty="0">
                <a:latin typeface="Arial" panose="020B0604020202020204" pitchFamily="34" charset="0"/>
                <a:cs typeface="Arial" panose="020B0604020202020204" pitchFamily="34" charset="0"/>
              </a:rPr>
              <a:t>•  The scale of the proposed development and its potential for construction impacts </a:t>
            </a:r>
          </a:p>
          <a:p>
            <a:pPr marL="0" indent="0">
              <a:buNone/>
            </a:pPr>
            <a:r>
              <a:rPr lang="en-GB" dirty="0">
                <a:latin typeface="Arial" panose="020B0604020202020204" pitchFamily="34" charset="0"/>
                <a:cs typeface="Arial" panose="020B0604020202020204" pitchFamily="34" charset="0"/>
              </a:rPr>
              <a:t>•  Community considerations </a:t>
            </a:r>
          </a:p>
          <a:p>
            <a:pPr marL="0" indent="0">
              <a:buNone/>
            </a:pPr>
            <a:r>
              <a:rPr lang="en-GB" dirty="0">
                <a:latin typeface="Arial" panose="020B0604020202020204" pitchFamily="34" charset="0"/>
                <a:cs typeface="Arial" panose="020B0604020202020204" pitchFamily="34" charset="0"/>
              </a:rPr>
              <a:t>•  Programme and the duration of scheduled works </a:t>
            </a:r>
          </a:p>
          <a:p>
            <a:pPr marL="0" indent="0">
              <a:buNone/>
            </a:pPr>
            <a:r>
              <a:rPr lang="en-GB" dirty="0">
                <a:latin typeface="Arial" panose="020B0604020202020204" pitchFamily="34" charset="0"/>
                <a:cs typeface="Arial" panose="020B0604020202020204" pitchFamily="34" charset="0"/>
              </a:rPr>
              <a:t>•  Impact on other priorities/strategies (such as promoting walking and cycling) </a:t>
            </a:r>
          </a:p>
          <a:p>
            <a:pPr marL="0" indent="0">
              <a:buNone/>
            </a:pPr>
            <a:r>
              <a:rPr lang="en-GB" dirty="0">
                <a:latin typeface="Arial" panose="020B0604020202020204" pitchFamily="34" charset="0"/>
                <a:cs typeface="Arial" panose="020B0604020202020204" pitchFamily="34" charset="0"/>
              </a:rPr>
              <a:t>•  The cumulative impacts of multiple developments within a particular area </a:t>
            </a:r>
          </a:p>
        </p:txBody>
      </p:sp>
    </p:spTree>
    <p:extLst>
      <p:ext uri="{BB962C8B-B14F-4D97-AF65-F5344CB8AC3E}">
        <p14:creationId xmlns:p14="http://schemas.microsoft.com/office/powerpoint/2010/main" val="3541993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B072-3384-4536-80D7-7B81BEAD2FDB}"/>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D034031A-413E-48B1-8028-D284383C372F}"/>
              </a:ext>
            </a:extLst>
          </p:cNvPr>
          <p:cNvPicPr>
            <a:picLocks noGrp="1" noChangeAspect="1"/>
          </p:cNvPicPr>
          <p:nvPr>
            <p:ph idx="1"/>
          </p:nvPr>
        </p:nvPicPr>
        <p:blipFill rotWithShape="1">
          <a:blip r:embed="rId2"/>
          <a:srcRect l="7865" t="31380" r="28925" b="8158"/>
          <a:stretch/>
        </p:blipFill>
        <p:spPr>
          <a:xfrm>
            <a:off x="838200" y="2181007"/>
            <a:ext cx="10171922" cy="4518515"/>
          </a:xfrm>
          <a:prstGeom prst="rect">
            <a:avLst/>
          </a:prstGeom>
        </p:spPr>
      </p:pic>
      <p:sp>
        <p:nvSpPr>
          <p:cNvPr id="5" name="Rectangle 4">
            <a:extLst>
              <a:ext uri="{FF2B5EF4-FFF2-40B4-BE49-F238E27FC236}">
                <a16:creationId xmlns:a16="http://schemas.microsoft.com/office/drawing/2014/main" id="{0A95A09C-07B5-4C9C-AABA-DE915A016409}"/>
              </a:ext>
            </a:extLst>
          </p:cNvPr>
          <p:cNvSpPr/>
          <p:nvPr/>
        </p:nvSpPr>
        <p:spPr>
          <a:xfrm>
            <a:off x="925585" y="365125"/>
            <a:ext cx="10171922" cy="1815882"/>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The two stages are shown below with the activities that typically occur during each stage. Depending on the circumstances of certain projects, the activities shown below may not occur in the order specified.</a:t>
            </a:r>
          </a:p>
        </p:txBody>
      </p:sp>
    </p:spTree>
    <p:extLst>
      <p:ext uri="{BB962C8B-B14F-4D97-AF65-F5344CB8AC3E}">
        <p14:creationId xmlns:p14="http://schemas.microsoft.com/office/powerpoint/2010/main" val="1345918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9B31-9913-449F-90AF-DFA84545A34C}"/>
              </a:ext>
            </a:extLst>
          </p:cNvPr>
          <p:cNvSpPr>
            <a:spLocks noGrp="1"/>
          </p:cNvSpPr>
          <p:nvPr>
            <p:ph type="title"/>
          </p:nvPr>
        </p:nvSpPr>
        <p:spPr/>
        <p:txBody>
          <a:bodyPr/>
          <a:lstStyle/>
          <a:p>
            <a:r>
              <a:rPr lang="en-GB" dirty="0"/>
              <a:t>The CLP </a:t>
            </a:r>
          </a:p>
        </p:txBody>
      </p:sp>
      <p:sp>
        <p:nvSpPr>
          <p:cNvPr id="3" name="Content Placeholder 2">
            <a:extLst>
              <a:ext uri="{FF2B5EF4-FFF2-40B4-BE49-F238E27FC236}">
                <a16:creationId xmlns:a16="http://schemas.microsoft.com/office/drawing/2014/main" id="{1E9D2F2A-8DE8-4967-8CD6-3C640BB8A29D}"/>
              </a:ext>
            </a:extLst>
          </p:cNvPr>
          <p:cNvSpPr>
            <a:spLocks noGrp="1"/>
          </p:cNvSpPr>
          <p:nvPr>
            <p:ph idx="1"/>
          </p:nvPr>
        </p:nvSpPr>
        <p:spPr/>
        <p:txBody>
          <a:bodyPr>
            <a:normAutofit/>
          </a:bodyPr>
          <a:lstStyle/>
          <a:p>
            <a:pPr marL="0" indent="0">
              <a:buNone/>
            </a:pPr>
            <a:r>
              <a:rPr lang="en-GB" dirty="0"/>
              <a:t>Introduction</a:t>
            </a:r>
          </a:p>
          <a:p>
            <a:r>
              <a:rPr lang="en-GB" dirty="0"/>
              <a:t> Should provide high level information including the developer name, the site location and land use and a summary of works. </a:t>
            </a:r>
          </a:p>
          <a:p>
            <a:r>
              <a:rPr lang="en-GB" dirty="0"/>
              <a:t>The individual responsible for preparing the CLP must be identified and on the title page of the CLP, </a:t>
            </a:r>
          </a:p>
          <a:p>
            <a:r>
              <a:rPr lang="en-GB" dirty="0"/>
              <a:t>The individual responsible for approving the CLP must also be identified. </a:t>
            </a:r>
          </a:p>
        </p:txBody>
      </p:sp>
    </p:spTree>
    <p:extLst>
      <p:ext uri="{BB962C8B-B14F-4D97-AF65-F5344CB8AC3E}">
        <p14:creationId xmlns:p14="http://schemas.microsoft.com/office/powerpoint/2010/main" val="4366659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5958-6C37-4FA3-B612-1C7DDE344D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734AFA-F0EA-4E4A-9C4D-9A7E824E6922}"/>
              </a:ext>
            </a:extLst>
          </p:cNvPr>
          <p:cNvSpPr>
            <a:spLocks noGrp="1"/>
          </p:cNvSpPr>
          <p:nvPr>
            <p:ph idx="1"/>
          </p:nvPr>
        </p:nvSpPr>
        <p:spPr/>
        <p:txBody>
          <a:bodyPr/>
          <a:lstStyle/>
          <a:p>
            <a:pPr marL="0" indent="0">
              <a:buNone/>
            </a:pPr>
            <a:r>
              <a:rPr lang="en-GB" dirty="0"/>
              <a:t>The following information should also be included, under these headings:</a:t>
            </a:r>
          </a:p>
          <a:p>
            <a:r>
              <a:rPr lang="en-GB" dirty="0"/>
              <a:t>Objectives of the CLP</a:t>
            </a:r>
          </a:p>
          <a:p>
            <a:r>
              <a:rPr lang="en-GB" dirty="0"/>
              <a:t>Site context </a:t>
            </a:r>
          </a:p>
          <a:p>
            <a:r>
              <a:rPr lang="en-GB" dirty="0"/>
              <a:t>Development proposals </a:t>
            </a:r>
          </a:p>
          <a:p>
            <a:r>
              <a:rPr lang="en-GB" dirty="0"/>
              <a:t>CLP structure</a:t>
            </a:r>
          </a:p>
          <a:p>
            <a:endParaRPr lang="en-GB" dirty="0"/>
          </a:p>
        </p:txBody>
      </p:sp>
    </p:spTree>
    <p:extLst>
      <p:ext uri="{BB962C8B-B14F-4D97-AF65-F5344CB8AC3E}">
        <p14:creationId xmlns:p14="http://schemas.microsoft.com/office/powerpoint/2010/main" val="1250909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4C746-C4E4-4C9B-9BD8-93E63F5A8294}"/>
              </a:ext>
            </a:extLst>
          </p:cNvPr>
          <p:cNvSpPr>
            <a:spLocks noGrp="1"/>
          </p:cNvSpPr>
          <p:nvPr>
            <p:ph type="title"/>
          </p:nvPr>
        </p:nvSpPr>
        <p:spPr/>
        <p:txBody>
          <a:bodyPr/>
          <a:lstStyle/>
          <a:p>
            <a:r>
              <a:rPr lang="en-GB" dirty="0"/>
              <a:t>Plans</a:t>
            </a:r>
          </a:p>
        </p:txBody>
      </p:sp>
      <p:sp>
        <p:nvSpPr>
          <p:cNvPr id="3" name="Content Placeholder 2">
            <a:extLst>
              <a:ext uri="{FF2B5EF4-FFF2-40B4-BE49-F238E27FC236}">
                <a16:creationId xmlns:a16="http://schemas.microsoft.com/office/drawing/2014/main" id="{61523663-001C-4E45-B86D-17A54B388D08}"/>
              </a:ext>
            </a:extLst>
          </p:cNvPr>
          <p:cNvSpPr>
            <a:spLocks noGrp="1"/>
          </p:cNvSpPr>
          <p:nvPr>
            <p:ph idx="1"/>
          </p:nvPr>
        </p:nvSpPr>
        <p:spPr>
          <a:xfrm>
            <a:off x="838200" y="1400621"/>
            <a:ext cx="10515600" cy="5270635"/>
          </a:xfrm>
        </p:spPr>
        <p:txBody>
          <a:bodyPr>
            <a:normAutofit fontScale="70000" lnSpcReduction="20000"/>
          </a:bodyPr>
          <a:lstStyle/>
          <a:p>
            <a:pPr marL="0" indent="0">
              <a:buNone/>
            </a:pPr>
            <a:r>
              <a:rPr lang="en-GB" sz="3400" dirty="0">
                <a:latin typeface="Arial" panose="020B0604020202020204" pitchFamily="34" charset="0"/>
                <a:cs typeface="Arial" panose="020B0604020202020204" pitchFamily="34" charset="0"/>
              </a:rPr>
              <a:t>Regional plan with a scale smaller than 1:15,000 showing: </a:t>
            </a:r>
          </a:p>
          <a:p>
            <a:r>
              <a:rPr lang="en-GB" sz="3400" dirty="0">
                <a:latin typeface="Arial" panose="020B0604020202020204" pitchFamily="34" charset="0"/>
                <a:cs typeface="Arial" panose="020B0604020202020204" pitchFamily="34" charset="0"/>
              </a:rPr>
              <a:t>The location of the work site(s) in the context of main roads, routes, water ways, railways and other key infrastructure </a:t>
            </a:r>
          </a:p>
          <a:p>
            <a:r>
              <a:rPr lang="en-GB" sz="3400" dirty="0">
                <a:latin typeface="Arial" panose="020B0604020202020204" pitchFamily="34" charset="0"/>
                <a:cs typeface="Arial" panose="020B0604020202020204" pitchFamily="34" charset="0"/>
              </a:rPr>
              <a:t>Freight delivery infrastructure</a:t>
            </a:r>
          </a:p>
          <a:p>
            <a:pPr marL="0" indent="0">
              <a:buNone/>
            </a:pPr>
            <a:r>
              <a:rPr lang="en-GB" sz="3400" dirty="0">
                <a:latin typeface="Arial" panose="020B0604020202020204" pitchFamily="34" charset="0"/>
                <a:cs typeface="Arial" panose="020B0604020202020204" pitchFamily="34" charset="0"/>
              </a:rPr>
              <a:t>Local context plan with a scale of between 1:2,000 and 1:3,000 showing: </a:t>
            </a:r>
          </a:p>
          <a:p>
            <a:pPr marL="0" indent="0">
              <a:buNone/>
            </a:pPr>
            <a:r>
              <a:rPr lang="en-GB" sz="3400" dirty="0">
                <a:latin typeface="Arial" panose="020B0604020202020204" pitchFamily="34" charset="0"/>
                <a:cs typeface="Arial" panose="020B0604020202020204" pitchFamily="34" charset="0"/>
              </a:rPr>
              <a:t>• The location of the site in the context of surrounding roads, footways, cycle routes and other infrastructure </a:t>
            </a:r>
          </a:p>
          <a:p>
            <a:pPr marL="0" indent="0">
              <a:buNone/>
            </a:pPr>
            <a:r>
              <a:rPr lang="en-GB" sz="3400" dirty="0">
                <a:latin typeface="Arial" panose="020B0604020202020204" pitchFamily="34" charset="0"/>
                <a:cs typeface="Arial" panose="020B0604020202020204" pitchFamily="34" charset="0"/>
              </a:rPr>
              <a:t>• Potential marshalling areas </a:t>
            </a:r>
          </a:p>
          <a:p>
            <a:pPr marL="0" indent="0">
              <a:buNone/>
            </a:pPr>
            <a:r>
              <a:rPr lang="en-GB" sz="3400" dirty="0">
                <a:latin typeface="Arial" panose="020B0604020202020204" pitchFamily="34" charset="0"/>
                <a:cs typeface="Arial" panose="020B0604020202020204" pitchFamily="34" charset="0"/>
              </a:rPr>
              <a:t>• Freight delivery infrastructure (e.g. consolidation centres) </a:t>
            </a:r>
          </a:p>
          <a:p>
            <a:pPr marL="0" indent="0">
              <a:buNone/>
            </a:pPr>
            <a:r>
              <a:rPr lang="en-GB" sz="3400" dirty="0">
                <a:latin typeface="Arial" panose="020B0604020202020204" pitchFamily="34" charset="0"/>
                <a:cs typeface="Arial" panose="020B0604020202020204" pitchFamily="34" charset="0"/>
              </a:rPr>
              <a:t>Community considerations</a:t>
            </a:r>
          </a:p>
          <a:p>
            <a:r>
              <a:rPr lang="en-GB" sz="3400" dirty="0">
                <a:latin typeface="Arial" panose="020B0604020202020204" pitchFamily="34" charset="0"/>
                <a:cs typeface="Arial" panose="020B0604020202020204" pitchFamily="34" charset="0"/>
              </a:rPr>
              <a:t>Site boundary plan with a scale of between 1:500 and 1:1,000 showing: </a:t>
            </a:r>
          </a:p>
          <a:p>
            <a:r>
              <a:rPr lang="en-GB" sz="3400" dirty="0">
                <a:latin typeface="Arial" panose="020B0604020202020204" pitchFamily="34" charset="0"/>
                <a:cs typeface="Arial" panose="020B0604020202020204" pitchFamily="34" charset="0"/>
              </a:rPr>
              <a:t>The local context of the area with a fine level of detail (OS data) as currently provisioned highlighting the extent of footways, other buildings, cycle lanes and road markings </a:t>
            </a:r>
          </a:p>
          <a:p>
            <a:r>
              <a:rPr lang="en-GB" sz="3400" dirty="0">
                <a:latin typeface="Arial" panose="020B0604020202020204" pitchFamily="34" charset="0"/>
                <a:cs typeface="Arial" panose="020B0604020202020204" pitchFamily="34" charset="0"/>
              </a:rPr>
              <a:t>Community considerations</a:t>
            </a:r>
          </a:p>
          <a:p>
            <a:endParaRPr lang="en-GB" dirty="0"/>
          </a:p>
        </p:txBody>
      </p:sp>
    </p:spTree>
    <p:extLst>
      <p:ext uri="{BB962C8B-B14F-4D97-AF65-F5344CB8AC3E}">
        <p14:creationId xmlns:p14="http://schemas.microsoft.com/office/powerpoint/2010/main" val="3393516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14FC2-C4D6-439E-9C40-85FBFDECC0F9}"/>
              </a:ext>
            </a:extLst>
          </p:cNvPr>
          <p:cNvSpPr>
            <a:spLocks noGrp="1"/>
          </p:cNvSpPr>
          <p:nvPr>
            <p:ph type="title"/>
          </p:nvPr>
        </p:nvSpPr>
        <p:spPr/>
        <p:txBody>
          <a:bodyPr/>
          <a:lstStyle/>
          <a:p>
            <a:r>
              <a:rPr lang="en-GB" dirty="0"/>
              <a:t>Infrastructure Phase</a:t>
            </a:r>
          </a:p>
        </p:txBody>
      </p:sp>
      <p:sp>
        <p:nvSpPr>
          <p:cNvPr id="3" name="Content Placeholder 2">
            <a:extLst>
              <a:ext uri="{FF2B5EF4-FFF2-40B4-BE49-F238E27FC236}">
                <a16:creationId xmlns:a16="http://schemas.microsoft.com/office/drawing/2014/main" id="{FAB59635-4FD8-433B-9838-7821271C3D83}"/>
              </a:ext>
            </a:extLst>
          </p:cNvPr>
          <p:cNvSpPr>
            <a:spLocks noGrp="1"/>
          </p:cNvSpPr>
          <p:nvPr>
            <p:ph idx="1"/>
          </p:nvPr>
        </p:nvSpPr>
        <p:spPr/>
        <p:txBody>
          <a:bodyPr/>
          <a:lstStyle/>
          <a:p>
            <a:r>
              <a:rPr lang="en-GB" dirty="0"/>
              <a:t>1. Site establishment, clearance and alterations – Includes establishing welfare accommodation, clearing the site of debris and existing buildings and alterations to existing infrastructure (e.g. utilities). </a:t>
            </a:r>
          </a:p>
          <a:p>
            <a:r>
              <a:rPr lang="en-GB" dirty="0"/>
              <a:t>2. Excavation and foundations – Typically includes removing excavated material from the site and excavating. </a:t>
            </a:r>
          </a:p>
          <a:p>
            <a:r>
              <a:rPr lang="en-GB" dirty="0"/>
              <a:t>3. Sub-structure – Below ground works include foundations and basement walls. Plant installation can also occur</a:t>
            </a:r>
          </a:p>
        </p:txBody>
      </p:sp>
    </p:spTree>
    <p:extLst>
      <p:ext uri="{BB962C8B-B14F-4D97-AF65-F5344CB8AC3E}">
        <p14:creationId xmlns:p14="http://schemas.microsoft.com/office/powerpoint/2010/main" val="1315153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0636B-1D97-4E02-9156-2117DC5B11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15D573-DFC0-49BC-90C2-37D505D27CB3}"/>
              </a:ext>
            </a:extLst>
          </p:cNvPr>
          <p:cNvSpPr>
            <a:spLocks noGrp="1"/>
          </p:cNvSpPr>
          <p:nvPr>
            <p:ph idx="1"/>
          </p:nvPr>
        </p:nvSpPr>
        <p:spPr/>
        <p:txBody>
          <a:bodyPr/>
          <a:lstStyle/>
          <a:p>
            <a:r>
              <a:rPr lang="en-GB" dirty="0"/>
              <a:t>4. Super-structure – Includes the above ground structural elements of the infrastructure. </a:t>
            </a:r>
          </a:p>
          <a:p>
            <a:r>
              <a:rPr lang="en-GB" dirty="0"/>
              <a:t>5. Services and systems installation – Infrastructure projects typically have extensive and complex systems. These can include mechanical, electrical and plumbing (MEP) systems, but also specialised systems (e.g. signalling, electrical, water). </a:t>
            </a:r>
          </a:p>
          <a:p>
            <a:r>
              <a:rPr lang="en-GB" dirty="0"/>
              <a:t>6. Fit-out, testing and commissioning – Includes all mechanical, electrical, and plumbing installation and testing of newly installed systems.</a:t>
            </a:r>
          </a:p>
        </p:txBody>
      </p:sp>
    </p:spTree>
    <p:extLst>
      <p:ext uri="{BB962C8B-B14F-4D97-AF65-F5344CB8AC3E}">
        <p14:creationId xmlns:p14="http://schemas.microsoft.com/office/powerpoint/2010/main" val="658743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7C4B4-6FBB-4A21-9127-B681615E0627}"/>
              </a:ext>
            </a:extLst>
          </p:cNvPr>
          <p:cNvSpPr>
            <a:spLocks noGrp="1"/>
          </p:cNvSpPr>
          <p:nvPr>
            <p:ph type="title"/>
          </p:nvPr>
        </p:nvSpPr>
        <p:spPr/>
        <p:txBody>
          <a:bodyPr/>
          <a:lstStyle/>
          <a:p>
            <a:br>
              <a:rPr lang="en-GB" dirty="0"/>
            </a:br>
            <a:endParaRPr lang="en-GB" dirty="0"/>
          </a:p>
        </p:txBody>
      </p:sp>
      <p:sp>
        <p:nvSpPr>
          <p:cNvPr id="3" name="Content Placeholder 2">
            <a:extLst>
              <a:ext uri="{FF2B5EF4-FFF2-40B4-BE49-F238E27FC236}">
                <a16:creationId xmlns:a16="http://schemas.microsoft.com/office/drawing/2014/main" id="{AFD21D00-7FC5-437A-A032-088CF0EC8227}"/>
              </a:ext>
            </a:extLst>
          </p:cNvPr>
          <p:cNvSpPr>
            <a:spLocks noGrp="1"/>
          </p:cNvSpPr>
          <p:nvPr>
            <p:ph idx="1"/>
          </p:nvPr>
        </p:nvSpPr>
        <p:spPr>
          <a:xfrm>
            <a:off x="580622" y="365125"/>
            <a:ext cx="10515600" cy="6127750"/>
          </a:xfrm>
        </p:spPr>
        <p:txBody>
          <a:bodyPr>
            <a:normAutofit/>
          </a:bodyPr>
          <a:lstStyle/>
          <a:p>
            <a:pPr marL="0" indent="0">
              <a:buNone/>
            </a:pPr>
            <a:r>
              <a:rPr lang="en-GB" sz="3200" dirty="0">
                <a:latin typeface="Arial" panose="020B0604020202020204" pitchFamily="34" charset="0"/>
                <a:cs typeface="Arial" panose="020B0604020202020204" pitchFamily="34" charset="0"/>
              </a:rPr>
              <a:t>Medium impact site </a:t>
            </a:r>
          </a:p>
          <a:p>
            <a:pPr marL="0" indent="0">
              <a:buNone/>
            </a:pPr>
            <a:r>
              <a:rPr lang="en-GB" sz="3200" dirty="0">
                <a:latin typeface="Arial" panose="020B0604020202020204" pitchFamily="34" charset="0"/>
                <a:cs typeface="Arial" panose="020B0604020202020204" pitchFamily="34" charset="0"/>
              </a:rPr>
              <a:t>For developments with a medium impact, the overall programme will need to be identified including the start of demolition/enabling works and the peak period of activity. </a:t>
            </a:r>
          </a:p>
          <a:p>
            <a:pPr marL="0" indent="0">
              <a:buNone/>
            </a:pPr>
            <a:r>
              <a:rPr lang="en-GB" sz="3200" dirty="0">
                <a:latin typeface="Arial" panose="020B0604020202020204" pitchFamily="34" charset="0"/>
                <a:cs typeface="Arial" panose="020B0604020202020204" pitchFamily="34" charset="0"/>
              </a:rPr>
              <a:t>High impact site </a:t>
            </a:r>
          </a:p>
          <a:p>
            <a:pPr marL="0" indent="0">
              <a:buNone/>
            </a:pPr>
            <a:r>
              <a:rPr lang="en-GB" sz="3200" dirty="0">
                <a:latin typeface="Arial" panose="020B0604020202020204" pitchFamily="34" charset="0"/>
                <a:cs typeface="Arial" panose="020B0604020202020204" pitchFamily="34" charset="0"/>
              </a:rPr>
              <a:t>For developments with a high impact, the pre-contract engagement of a contractor or construction logistics expert is suggested to ensure the Outline CLP is as accurate and realistic as possible. The programme for the works should be defined, including start and end dates for each phase of construction and a description of how works are expected to occur during each phases.</a:t>
            </a:r>
          </a:p>
        </p:txBody>
      </p:sp>
    </p:spTree>
    <p:extLst>
      <p:ext uri="{BB962C8B-B14F-4D97-AF65-F5344CB8AC3E}">
        <p14:creationId xmlns:p14="http://schemas.microsoft.com/office/powerpoint/2010/main" val="488110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6DEBF-A58B-4B56-9CC6-A3C153231C04}"/>
              </a:ext>
            </a:extLst>
          </p:cNvPr>
          <p:cNvSpPr>
            <a:spLocks noGrp="1"/>
          </p:cNvSpPr>
          <p:nvPr>
            <p:ph type="title"/>
          </p:nvPr>
        </p:nvSpPr>
        <p:spPr/>
        <p:txBody>
          <a:bodyPr/>
          <a:lstStyle/>
          <a:p>
            <a:r>
              <a:rPr lang="en-GB" dirty="0"/>
              <a:t> Vehicle routing and site access </a:t>
            </a:r>
          </a:p>
        </p:txBody>
      </p:sp>
      <p:sp>
        <p:nvSpPr>
          <p:cNvPr id="3" name="Content Placeholder 2">
            <a:extLst>
              <a:ext uri="{FF2B5EF4-FFF2-40B4-BE49-F238E27FC236}">
                <a16:creationId xmlns:a16="http://schemas.microsoft.com/office/drawing/2014/main" id="{0725A6E4-734C-4112-80BD-0CE32737AF85}"/>
              </a:ext>
            </a:extLst>
          </p:cNvPr>
          <p:cNvSpPr>
            <a:spLocks noGrp="1"/>
          </p:cNvSpPr>
          <p:nvPr>
            <p:ph idx="1"/>
          </p:nvPr>
        </p:nvSpPr>
        <p:spPr/>
        <p:txBody>
          <a:bodyPr/>
          <a:lstStyle/>
          <a:p>
            <a:r>
              <a:rPr lang="en-GB" dirty="0"/>
              <a:t>Regional plan with a scale smaller than 1:15,000 showing: </a:t>
            </a:r>
          </a:p>
          <a:p>
            <a:r>
              <a:rPr lang="en-GB" dirty="0"/>
              <a:t>Strategic roads that are likely to be used to access the site </a:t>
            </a:r>
          </a:p>
          <a:p>
            <a:r>
              <a:rPr lang="en-GB" dirty="0"/>
              <a:t> Freight delivery infrastructure </a:t>
            </a:r>
          </a:p>
          <a:p>
            <a:endParaRPr lang="en-GB" dirty="0"/>
          </a:p>
        </p:txBody>
      </p:sp>
    </p:spTree>
    <p:extLst>
      <p:ext uri="{BB962C8B-B14F-4D97-AF65-F5344CB8AC3E}">
        <p14:creationId xmlns:p14="http://schemas.microsoft.com/office/powerpoint/2010/main" val="1322834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A91B-06AF-420A-9303-F9FF2368639C}"/>
              </a:ext>
            </a:extLst>
          </p:cNvPr>
          <p:cNvSpPr>
            <a:spLocks noGrp="1"/>
          </p:cNvSpPr>
          <p:nvPr>
            <p:ph type="title"/>
          </p:nvPr>
        </p:nvSpPr>
        <p:spPr/>
        <p:txBody>
          <a:bodyPr/>
          <a:lstStyle/>
          <a:p>
            <a:r>
              <a:rPr lang="en-GB" dirty="0"/>
              <a:t> Estimated vehicle movements </a:t>
            </a:r>
          </a:p>
        </p:txBody>
      </p:sp>
      <p:sp>
        <p:nvSpPr>
          <p:cNvPr id="3" name="Content Placeholder 2">
            <a:extLst>
              <a:ext uri="{FF2B5EF4-FFF2-40B4-BE49-F238E27FC236}">
                <a16:creationId xmlns:a16="http://schemas.microsoft.com/office/drawing/2014/main" id="{8A3B9ED9-76A7-442D-A71E-B61233E0489F}"/>
              </a:ext>
            </a:extLst>
          </p:cNvPr>
          <p:cNvSpPr>
            <a:spLocks noGrp="1"/>
          </p:cNvSpPr>
          <p:nvPr>
            <p:ph idx="1"/>
          </p:nvPr>
        </p:nvSpPr>
        <p:spPr/>
        <p:txBody>
          <a:bodyPr>
            <a:normAutofit lnSpcReduction="10000"/>
          </a:bodyPr>
          <a:lstStyle/>
          <a:p>
            <a:r>
              <a:rPr lang="en-GB" dirty="0"/>
              <a:t>Provide an estimate of the number of trips associated with the construction of the development. This will vary between phases and will require close cooperation with all subcontractors. The applicant will estimate of the number of vehicles arriving on site during each of the six phases of construction.</a:t>
            </a:r>
          </a:p>
          <a:p>
            <a:r>
              <a:rPr lang="en-GB" dirty="0"/>
              <a:t> Vehicle movement numbers provided must be realistic and proportionate to the size of the development. As part of the estimation exercise, the size of any vehicle holding areas and capacity of any vehicle unloading points should also be reported. The peak number of vehicles arriving on site should never exceed the site’s capacity to accommodate said vehicles.</a:t>
            </a:r>
          </a:p>
        </p:txBody>
      </p:sp>
    </p:spTree>
    <p:extLst>
      <p:ext uri="{BB962C8B-B14F-4D97-AF65-F5344CB8AC3E}">
        <p14:creationId xmlns:p14="http://schemas.microsoft.com/office/powerpoint/2010/main" val="1285374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B2DA6-DE85-42AA-97FB-BAC45BC0C84E}"/>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E2C11A35-CB86-4E0B-ABAC-0B03B0F411B0}"/>
              </a:ext>
            </a:extLst>
          </p:cNvPr>
          <p:cNvPicPr>
            <a:picLocks noGrp="1" noChangeAspect="1"/>
          </p:cNvPicPr>
          <p:nvPr>
            <p:ph idx="1"/>
          </p:nvPr>
        </p:nvPicPr>
        <p:blipFill rotWithShape="1">
          <a:blip r:embed="rId2"/>
          <a:srcRect l="25431" t="26026" r="20690" b="37801"/>
          <a:stretch/>
        </p:blipFill>
        <p:spPr>
          <a:xfrm>
            <a:off x="753815" y="365125"/>
            <a:ext cx="10684370" cy="6002119"/>
          </a:xfrm>
          <a:prstGeom prst="rect">
            <a:avLst/>
          </a:prstGeom>
        </p:spPr>
      </p:pic>
    </p:spTree>
    <p:extLst>
      <p:ext uri="{BB962C8B-B14F-4D97-AF65-F5344CB8AC3E}">
        <p14:creationId xmlns:p14="http://schemas.microsoft.com/office/powerpoint/2010/main" val="390401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096C9-4207-46BF-B613-72E23C8961B9}"/>
              </a:ext>
            </a:extLst>
          </p:cNvPr>
          <p:cNvSpPr>
            <a:spLocks noGrp="1"/>
          </p:cNvSpPr>
          <p:nvPr>
            <p:ph type="title"/>
          </p:nvPr>
        </p:nvSpPr>
        <p:spPr/>
        <p:txBody>
          <a:bodyPr/>
          <a:lstStyle/>
          <a:p>
            <a:r>
              <a:rPr lang="en-GB" dirty="0"/>
              <a:t>Use of logistics and consolidation centres </a:t>
            </a:r>
          </a:p>
        </p:txBody>
      </p:sp>
      <p:sp>
        <p:nvSpPr>
          <p:cNvPr id="3" name="Content Placeholder 2">
            <a:extLst>
              <a:ext uri="{FF2B5EF4-FFF2-40B4-BE49-F238E27FC236}">
                <a16:creationId xmlns:a16="http://schemas.microsoft.com/office/drawing/2014/main" id="{28F9F725-26D0-490B-874C-2B91252F36FF}"/>
              </a:ext>
            </a:extLst>
          </p:cNvPr>
          <p:cNvSpPr>
            <a:spLocks noGrp="1"/>
          </p:cNvSpPr>
          <p:nvPr>
            <p:ph idx="1"/>
          </p:nvPr>
        </p:nvSpPr>
        <p:spPr/>
        <p:txBody>
          <a:bodyPr>
            <a:noAutofit/>
          </a:bodyPr>
          <a:lstStyle/>
          <a:p>
            <a:r>
              <a:rPr lang="en-GB" sz="3200" dirty="0">
                <a:latin typeface="Arial" panose="020B0604020202020204" pitchFamily="34" charset="0"/>
                <a:cs typeface="Arial" panose="020B0604020202020204" pitchFamily="34" charset="0"/>
              </a:rPr>
              <a:t>Reduced environmental impact through a reduction in road miles run</a:t>
            </a:r>
          </a:p>
          <a:p>
            <a:r>
              <a:rPr lang="en-GB" sz="3200" dirty="0">
                <a:latin typeface="Arial" panose="020B0604020202020204" pitchFamily="34" charset="0"/>
                <a:cs typeface="Arial" panose="020B0604020202020204" pitchFamily="34" charset="0"/>
              </a:rPr>
              <a:t>Improved safety as a result of fewer vehicle movements </a:t>
            </a:r>
          </a:p>
          <a:p>
            <a:r>
              <a:rPr lang="en-GB" sz="3200" dirty="0">
                <a:latin typeface="Arial" panose="020B0604020202020204" pitchFamily="34" charset="0"/>
                <a:cs typeface="Arial" panose="020B0604020202020204" pitchFamily="34" charset="0"/>
              </a:rPr>
              <a:t>Increased security of supply through provision of a ‘storage buffer’ for long lead items  </a:t>
            </a:r>
          </a:p>
          <a:p>
            <a:r>
              <a:rPr lang="en-GB" sz="3200" dirty="0">
                <a:latin typeface="Arial" panose="020B0604020202020204" pitchFamily="34" charset="0"/>
                <a:cs typeface="Arial" panose="020B0604020202020204" pitchFamily="34" charset="0"/>
              </a:rPr>
              <a:t>Reduced likelihood of damage or theft to materials as a result of less on-site storage  </a:t>
            </a:r>
          </a:p>
          <a:p>
            <a:r>
              <a:rPr lang="en-GB" sz="3200" dirty="0">
                <a:latin typeface="Arial" panose="020B0604020202020204" pitchFamily="34" charset="0"/>
                <a:cs typeface="Arial" panose="020B0604020202020204" pitchFamily="34" charset="0"/>
              </a:rPr>
              <a:t>Reduced construction and delivery costs through reduced fuel costs</a:t>
            </a:r>
          </a:p>
        </p:txBody>
      </p:sp>
    </p:spTree>
    <p:extLst>
      <p:ext uri="{BB962C8B-B14F-4D97-AF65-F5344CB8AC3E}">
        <p14:creationId xmlns:p14="http://schemas.microsoft.com/office/powerpoint/2010/main" val="868747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45A5-8446-42F1-9FEF-4DEF5EBA715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Re-use of material on site</a:t>
            </a:r>
            <a:endParaRPr lang="en-GB" dirty="0"/>
          </a:p>
        </p:txBody>
      </p:sp>
      <p:sp>
        <p:nvSpPr>
          <p:cNvPr id="3" name="Content Placeholder 2">
            <a:extLst>
              <a:ext uri="{FF2B5EF4-FFF2-40B4-BE49-F238E27FC236}">
                <a16:creationId xmlns:a16="http://schemas.microsoft.com/office/drawing/2014/main" id="{18388CDE-D120-42BD-9AE0-7BB2EF638EAC}"/>
              </a:ext>
            </a:extLst>
          </p:cNvPr>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The benefits of re-using materials on-site are: </a:t>
            </a:r>
          </a:p>
          <a:p>
            <a:pPr marL="0" indent="0">
              <a:buNone/>
            </a:pPr>
            <a:r>
              <a:rPr lang="en-GB" dirty="0">
                <a:latin typeface="Arial" panose="020B0604020202020204" pitchFamily="34" charset="0"/>
                <a:cs typeface="Arial" panose="020B0604020202020204" pitchFamily="34" charset="0"/>
              </a:rPr>
              <a:t>• A reduction in vehicle movements delivering new material to site </a:t>
            </a:r>
          </a:p>
          <a:p>
            <a:pPr marL="0" indent="0">
              <a:buNone/>
            </a:pPr>
            <a:r>
              <a:rPr lang="en-GB" dirty="0">
                <a:latin typeface="Arial" panose="020B0604020202020204" pitchFamily="34" charset="0"/>
                <a:cs typeface="Arial" panose="020B0604020202020204" pitchFamily="34" charset="0"/>
              </a:rPr>
              <a:t>• A reduction in vehicle movements removing waste material from site. </a:t>
            </a:r>
          </a:p>
          <a:p>
            <a:pPr marL="0" indent="0">
              <a:buNone/>
            </a:pPr>
            <a:r>
              <a:rPr lang="en-GB" dirty="0">
                <a:latin typeface="Arial" panose="020B0604020202020204" pitchFamily="34" charset="0"/>
                <a:cs typeface="Arial" panose="020B0604020202020204" pitchFamily="34" charset="0"/>
              </a:rPr>
              <a:t>Such as re-using crushing of demolished structures to create aggregate. </a:t>
            </a:r>
          </a:p>
          <a:p>
            <a:pPr marL="0" indent="0">
              <a:buNone/>
            </a:pPr>
            <a:r>
              <a:rPr lang="en-GB" dirty="0">
                <a:latin typeface="Arial" panose="020B0604020202020204" pitchFamily="34" charset="0"/>
                <a:cs typeface="Arial" panose="020B0604020202020204" pitchFamily="34" charset="0"/>
              </a:rPr>
              <a:t>Reusing materials on site can help to reduce costs, vehicles movements and environmental impact by reusing materials that are already owned and on site. This reuse also reduces the need for additional materials with the associated environmental and financial benefits that follow.</a:t>
            </a:r>
          </a:p>
        </p:txBody>
      </p:sp>
    </p:spTree>
    <p:extLst>
      <p:ext uri="{BB962C8B-B14F-4D97-AF65-F5344CB8AC3E}">
        <p14:creationId xmlns:p14="http://schemas.microsoft.com/office/powerpoint/2010/main" val="650287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1FB8-3278-45CC-964E-7871099C0122}"/>
              </a:ext>
            </a:extLst>
          </p:cNvPr>
          <p:cNvSpPr>
            <a:spLocks noGrp="1"/>
          </p:cNvSpPr>
          <p:nvPr>
            <p:ph type="title"/>
          </p:nvPr>
        </p:nvSpPr>
        <p:spPr/>
        <p:txBody>
          <a:bodyPr/>
          <a:lstStyle/>
          <a:p>
            <a:r>
              <a:rPr lang="en-GB" dirty="0"/>
              <a:t>Smart procurement</a:t>
            </a:r>
          </a:p>
        </p:txBody>
      </p:sp>
      <p:sp>
        <p:nvSpPr>
          <p:cNvPr id="3" name="Content Placeholder 2">
            <a:extLst>
              <a:ext uri="{FF2B5EF4-FFF2-40B4-BE49-F238E27FC236}">
                <a16:creationId xmlns:a16="http://schemas.microsoft.com/office/drawing/2014/main" id="{51A6DFF2-D848-48FF-BE0F-64E99EEFE33E}"/>
              </a:ext>
            </a:extLst>
          </p:cNvPr>
          <p:cNvSpPr>
            <a:spLocks noGrp="1"/>
          </p:cNvSpPr>
          <p:nvPr>
            <p:ph idx="1"/>
          </p:nvPr>
        </p:nvSpPr>
        <p:spPr/>
        <p:txBody>
          <a:bodyPr>
            <a:normAutofit fontScale="92500" lnSpcReduction="20000"/>
          </a:bodyPr>
          <a:lstStyle/>
          <a:p>
            <a:r>
              <a:rPr lang="en-GB" dirty="0"/>
              <a:t>Procurement of suppliers is an often overlooked means by which the number of vehicle movements associated with a development can be reduced. </a:t>
            </a:r>
          </a:p>
          <a:p>
            <a:r>
              <a:rPr lang="en-GB" dirty="0"/>
              <a:t>Select a supplier who can, via their approach to logistics, help minimise the number of vehicle movements. </a:t>
            </a:r>
          </a:p>
          <a:p>
            <a:r>
              <a:rPr lang="en-GB" dirty="0"/>
              <a:t>Environmental benefit may be derived through their sourcing of materials, location of their freight delivery infrastructure, willingness to collaborate with other suppliers or use of alternative delivery modes. </a:t>
            </a:r>
          </a:p>
          <a:p>
            <a:r>
              <a:rPr lang="en-GB" dirty="0"/>
              <a:t>Smart procurement can improve safety through specification of the safest and most suitable vehicles, process and equipment. </a:t>
            </a:r>
          </a:p>
          <a:p>
            <a:r>
              <a:rPr lang="en-GB" dirty="0"/>
              <a:t>Can reduce cost as consolidation of logistics activity can create economies of scale and the management of fewer suppliers be more efficient. </a:t>
            </a:r>
          </a:p>
        </p:txBody>
      </p:sp>
    </p:spTree>
    <p:extLst>
      <p:ext uri="{BB962C8B-B14F-4D97-AF65-F5344CB8AC3E}">
        <p14:creationId xmlns:p14="http://schemas.microsoft.com/office/powerpoint/2010/main" val="31875857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C992-B28A-49BA-AB10-2CE3E17E76FC}"/>
              </a:ext>
            </a:extLst>
          </p:cNvPr>
          <p:cNvSpPr>
            <a:spLocks noGrp="1"/>
          </p:cNvSpPr>
          <p:nvPr>
            <p:ph type="title"/>
          </p:nvPr>
        </p:nvSpPr>
        <p:spPr/>
        <p:txBody>
          <a:bodyPr/>
          <a:lstStyle/>
          <a:p>
            <a:r>
              <a:rPr lang="en-GB" dirty="0"/>
              <a:t>Waste management </a:t>
            </a:r>
          </a:p>
        </p:txBody>
      </p:sp>
      <p:sp>
        <p:nvSpPr>
          <p:cNvPr id="3" name="Content Placeholder 2">
            <a:extLst>
              <a:ext uri="{FF2B5EF4-FFF2-40B4-BE49-F238E27FC236}">
                <a16:creationId xmlns:a16="http://schemas.microsoft.com/office/drawing/2014/main" id="{920AD20A-A1EC-43FA-9587-530C66213131}"/>
              </a:ext>
            </a:extLst>
          </p:cNvPr>
          <p:cNvSpPr>
            <a:spLocks noGrp="1"/>
          </p:cNvSpPr>
          <p:nvPr>
            <p:ph idx="1"/>
          </p:nvPr>
        </p:nvSpPr>
        <p:spPr/>
        <p:txBody>
          <a:bodyPr/>
          <a:lstStyle/>
          <a:p>
            <a:r>
              <a:rPr lang="en-GB" dirty="0"/>
              <a:t>There must be a policy to manage waste and recycling on site. Reduction in waste benefits the company financially by minimising use of materials.</a:t>
            </a:r>
          </a:p>
          <a:p>
            <a:r>
              <a:rPr lang="en-GB" dirty="0"/>
              <a:t>Waste and Resources Action Programme (WRAP) has a specific page on its website (www.wrap.org.uk) for construction companies and organisations, with tools, templates and apps for reducing waste.</a:t>
            </a:r>
          </a:p>
          <a:p>
            <a:endParaRPr lang="en-GB" dirty="0"/>
          </a:p>
        </p:txBody>
      </p:sp>
    </p:spTree>
    <p:extLst>
      <p:ext uri="{BB962C8B-B14F-4D97-AF65-F5344CB8AC3E}">
        <p14:creationId xmlns:p14="http://schemas.microsoft.com/office/powerpoint/2010/main" val="4778059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F23A0-CAB7-47FB-AFFF-538745C9CD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4A0DF6-E100-4CF8-B22E-3ECAA5021F37}"/>
              </a:ext>
            </a:extLst>
          </p:cNvPr>
          <p:cNvSpPr>
            <a:spLocks noGrp="1"/>
          </p:cNvSpPr>
          <p:nvPr>
            <p:ph idx="1"/>
          </p:nvPr>
        </p:nvSpPr>
        <p:spPr/>
        <p:txBody>
          <a:bodyPr>
            <a:normAutofit/>
          </a:bodyPr>
          <a:lstStyle/>
          <a:p>
            <a:r>
              <a:rPr lang="en-GB" dirty="0"/>
              <a:t>Tackle waste in a pro-active way; implementing the “Reduce-Reuse-Recycle” Strategies to minimise the volume of waste produced. Waste segregation strategies are developed should be implemented in line with the overall logistics plan for the site.  </a:t>
            </a:r>
          </a:p>
          <a:p>
            <a:r>
              <a:rPr lang="en-GB" dirty="0"/>
              <a:t> To deliver and service waste skips from site ensure that a Certificate of Registration under the Control of Pollution (Amendment) Act 1989. </a:t>
            </a:r>
          </a:p>
          <a:p>
            <a:r>
              <a:rPr lang="en-GB" dirty="0"/>
              <a:t>The recycling site should have a permit number and that up to 90% of waste materials taken off site will be recycled. Non-recyclables will be taken to Landfill</a:t>
            </a:r>
          </a:p>
        </p:txBody>
      </p:sp>
    </p:spTree>
    <p:extLst>
      <p:ext uri="{BB962C8B-B14F-4D97-AF65-F5344CB8AC3E}">
        <p14:creationId xmlns:p14="http://schemas.microsoft.com/office/powerpoint/2010/main" val="20808006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9679E-48BF-4986-BC1D-7385937B2C2A}"/>
              </a:ext>
            </a:extLst>
          </p:cNvPr>
          <p:cNvSpPr>
            <a:spLocks noGrp="1"/>
          </p:cNvSpPr>
          <p:nvPr>
            <p:ph type="title"/>
          </p:nvPr>
        </p:nvSpPr>
        <p:spPr/>
        <p:txBody>
          <a:bodyPr/>
          <a:lstStyle/>
          <a:p>
            <a:endParaRPr lang="en-GB"/>
          </a:p>
        </p:txBody>
      </p:sp>
      <p:pic>
        <p:nvPicPr>
          <p:cNvPr id="4" name="Reuse_ Opportunities for better use of waste construction materials">
            <a:hlinkClick r:id="" action="ppaction://media"/>
            <a:extLst>
              <a:ext uri="{FF2B5EF4-FFF2-40B4-BE49-F238E27FC236}">
                <a16:creationId xmlns:a16="http://schemas.microsoft.com/office/drawing/2014/main" id="{497E7F73-A0CC-4AB1-B1B4-9FB0F7B29C9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16068" y="249624"/>
            <a:ext cx="10537731" cy="5927339"/>
          </a:xfrm>
        </p:spPr>
      </p:pic>
    </p:spTree>
    <p:extLst>
      <p:ext uri="{BB962C8B-B14F-4D97-AF65-F5344CB8AC3E}">
        <p14:creationId xmlns:p14="http://schemas.microsoft.com/office/powerpoint/2010/main" val="1062366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33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0A665-942D-4C76-BEF9-D1E1796882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84B8E6-5A03-4118-8446-23202D147341}"/>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A material logistics case study focussing on the use of a Construction Consolidation Centre (CCC) during the fit out phase. </a:t>
            </a:r>
          </a:p>
          <a:p>
            <a:r>
              <a:rPr lang="en-GB" dirty="0">
                <a:latin typeface="Arial" panose="020B0604020202020204" pitchFamily="34" charset="0"/>
                <a:cs typeface="Arial" panose="020B0604020202020204" pitchFamily="34" charset="0"/>
              </a:rPr>
              <a:t>Reducing waste and carbon emissions through the use of a Construction Consolidation Centre, on site logistics specialist and reverse logistics  </a:t>
            </a:r>
          </a:p>
          <a:p>
            <a:pPr marL="0" indent="0">
              <a:buNone/>
            </a:pPr>
            <a:r>
              <a:rPr lang="en-GB" dirty="0">
                <a:latin typeface="Arial" panose="020B0604020202020204" pitchFamily="34" charset="0"/>
                <a:cs typeface="Arial" panose="020B0604020202020204" pitchFamily="34" charset="0"/>
              </a:rPr>
              <a:t>Key points  </a:t>
            </a:r>
          </a:p>
          <a:p>
            <a:r>
              <a:rPr lang="en-GB" dirty="0">
                <a:latin typeface="Arial" panose="020B0604020202020204" pitchFamily="34" charset="0"/>
                <a:cs typeface="Arial" panose="020B0604020202020204" pitchFamily="34" charset="0"/>
              </a:rPr>
              <a:t>fewer delivery vehicle journeys as a result of consolidation, leading to a reduction in carbon emissions.  </a:t>
            </a:r>
          </a:p>
          <a:p>
            <a:r>
              <a:rPr lang="en-GB" dirty="0">
                <a:latin typeface="Arial" panose="020B0604020202020204" pitchFamily="34" charset="0"/>
                <a:cs typeface="Arial" panose="020B0604020202020204" pitchFamily="34" charset="0"/>
              </a:rPr>
              <a:t>A delivery </a:t>
            </a:r>
            <a:r>
              <a:rPr lang="en-GB">
                <a:latin typeface="Arial" panose="020B0604020202020204" pitchFamily="34" charset="0"/>
                <a:cs typeface="Arial" panose="020B0604020202020204" pitchFamily="34" charset="0"/>
              </a:rPr>
              <a:t>accuracy as </a:t>
            </a:r>
            <a:r>
              <a:rPr lang="en-GB" dirty="0">
                <a:latin typeface="Arial" panose="020B0604020202020204" pitchFamily="34" charset="0"/>
                <a:cs typeface="Arial" panose="020B0604020202020204" pitchFamily="34" charset="0"/>
              </a:rPr>
              <a:t>vehicles arriving within ±15 minutes of required time and with the correct load - thereby avoiding congestion and waiting time. Studies have shown that typically in the industry only 40% of deliveries arrive within ±30 min of the scheduled slot.  </a:t>
            </a:r>
          </a:p>
          <a:p>
            <a:r>
              <a:rPr lang="en-GB" dirty="0">
                <a:latin typeface="Arial" panose="020B0604020202020204" pitchFamily="34" charset="0"/>
                <a:cs typeface="Arial" panose="020B0604020202020204" pitchFamily="34" charset="0"/>
              </a:rPr>
              <a:t>Plasterboard waste, using CCC, running at 6.4%. This compares extremely favourably with the industry average of 22.5% and exceeds by a wide margin the 15% target set in the Contractors and Developers Voluntary Agreement in 2008.</a:t>
            </a:r>
          </a:p>
        </p:txBody>
      </p:sp>
      <p:sp>
        <p:nvSpPr>
          <p:cNvPr id="4" name="Rectangle 3">
            <a:extLst>
              <a:ext uri="{FF2B5EF4-FFF2-40B4-BE49-F238E27FC236}">
                <a16:creationId xmlns:a16="http://schemas.microsoft.com/office/drawing/2014/main" id="{1EFFB529-542B-49F8-A013-261191BB0118}"/>
              </a:ext>
            </a:extLst>
          </p:cNvPr>
          <p:cNvSpPr/>
          <p:nvPr/>
        </p:nvSpPr>
        <p:spPr>
          <a:xfrm>
            <a:off x="3048000" y="1028343"/>
            <a:ext cx="6096000" cy="369332"/>
          </a:xfrm>
          <a:prstGeom prst="rect">
            <a:avLst/>
          </a:prstGeom>
        </p:spPr>
        <p:txBody>
          <a:bodyPr>
            <a:spAutoFit/>
          </a:bodyPr>
          <a:lstStyle/>
          <a:p>
            <a:r>
              <a:rPr lang="en-GB" dirty="0"/>
              <a:t> </a:t>
            </a:r>
          </a:p>
        </p:txBody>
      </p:sp>
    </p:spTree>
    <p:extLst>
      <p:ext uri="{BB962C8B-B14F-4D97-AF65-F5344CB8AC3E}">
        <p14:creationId xmlns:p14="http://schemas.microsoft.com/office/powerpoint/2010/main" val="37840021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CCA6D-EF57-4991-A495-5F2DAE8D0362}"/>
              </a:ext>
            </a:extLst>
          </p:cNvPr>
          <p:cNvSpPr>
            <a:spLocks noGrp="1"/>
          </p:cNvSpPr>
          <p:nvPr>
            <p:ph type="title"/>
          </p:nvPr>
        </p:nvSpPr>
        <p:spPr/>
        <p:txBody>
          <a:bodyPr/>
          <a:lstStyle/>
          <a:p>
            <a:endParaRPr lang="en-GB"/>
          </a:p>
        </p:txBody>
      </p:sp>
      <p:pic>
        <p:nvPicPr>
          <p:cNvPr id="4" name="What is Logistics Management_ Definition &amp; Importance in Supply Chain _ AIMS Lecture">
            <a:hlinkClick r:id="" action="ppaction://media"/>
            <a:extLst>
              <a:ext uri="{FF2B5EF4-FFF2-40B4-BE49-F238E27FC236}">
                <a16:creationId xmlns:a16="http://schemas.microsoft.com/office/drawing/2014/main" id="{32EBF665-D095-4B5E-9891-1E68A8CE539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60811" y="262072"/>
            <a:ext cx="10515600" cy="5914891"/>
          </a:xfrm>
        </p:spPr>
      </p:pic>
    </p:spTree>
    <p:extLst>
      <p:ext uri="{BB962C8B-B14F-4D97-AF65-F5344CB8AC3E}">
        <p14:creationId xmlns:p14="http://schemas.microsoft.com/office/powerpoint/2010/main" val="3136816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1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4FF4-03DB-41E9-94BF-16EAECAF006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19B6A46-023A-4E2D-AD09-2027A96BDB64}"/>
              </a:ext>
            </a:extLst>
          </p:cNvPr>
          <p:cNvSpPr>
            <a:spLocks noGrp="1"/>
          </p:cNvSpPr>
          <p:nvPr>
            <p:ph idx="1"/>
          </p:nvPr>
        </p:nvSpPr>
        <p:spPr/>
        <p:txBody>
          <a:bodyPr/>
          <a:lstStyle/>
          <a:p>
            <a:r>
              <a:rPr lang="en-GB" b="1" dirty="0"/>
              <a:t>Understand what Logistics management is</a:t>
            </a:r>
            <a:endParaRPr lang="en-GB" dirty="0"/>
          </a:p>
          <a:p>
            <a:r>
              <a:rPr lang="en-GB" b="1" dirty="0"/>
              <a:t>Complete a Construction Logistics Plan </a:t>
            </a:r>
            <a:endParaRPr lang="en-GB" dirty="0"/>
          </a:p>
          <a:p>
            <a:r>
              <a:rPr lang="en-GB" b="1" dirty="0"/>
              <a:t>Understand why we use a Consolidation Centre</a:t>
            </a:r>
            <a:endParaRPr lang="en-GB" dirty="0"/>
          </a:p>
          <a:p>
            <a:r>
              <a:rPr lang="en-GB" b="1" dirty="0"/>
              <a:t>Understand what Waste management is </a:t>
            </a:r>
            <a:endParaRPr lang="en-GB" dirty="0"/>
          </a:p>
          <a:p>
            <a:endParaRPr lang="en-GB" dirty="0"/>
          </a:p>
        </p:txBody>
      </p:sp>
    </p:spTree>
    <p:extLst>
      <p:ext uri="{BB962C8B-B14F-4D97-AF65-F5344CB8AC3E}">
        <p14:creationId xmlns:p14="http://schemas.microsoft.com/office/powerpoint/2010/main" val="1282340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9FE28-C241-497A-BE62-C89B56D71B3A}"/>
              </a:ext>
            </a:extLst>
          </p:cNvPr>
          <p:cNvSpPr>
            <a:spLocks noGrp="1"/>
          </p:cNvSpPr>
          <p:nvPr>
            <p:ph type="title"/>
          </p:nvPr>
        </p:nvSpPr>
        <p:spPr/>
        <p:txBody>
          <a:bodyPr/>
          <a:lstStyle/>
          <a:p>
            <a:r>
              <a:rPr lang="en-GB"/>
              <a:t>Taking 'The Greatest Show On Earth' On The Road Is A Total Circus</a:t>
            </a:r>
          </a:p>
        </p:txBody>
      </p:sp>
      <p:sp>
        <p:nvSpPr>
          <p:cNvPr id="3" name="Content Placeholder 2">
            <a:extLst>
              <a:ext uri="{FF2B5EF4-FFF2-40B4-BE49-F238E27FC236}">
                <a16:creationId xmlns:a16="http://schemas.microsoft.com/office/drawing/2014/main" id="{4C1433D4-4CC0-4506-AFF5-4FAFE16602C9}"/>
              </a:ext>
            </a:extLst>
          </p:cNvPr>
          <p:cNvSpPr>
            <a:spLocks noGrp="1"/>
          </p:cNvSpPr>
          <p:nvPr>
            <p:ph idx="1"/>
          </p:nvPr>
        </p:nvSpPr>
        <p:spPr/>
        <p:txBody>
          <a:bodyPr/>
          <a:lstStyle/>
          <a:p>
            <a:r>
              <a:rPr lang="en-GB" dirty="0"/>
              <a:t>A kingdom on wheels, a city that folds itself up like an umbrella - that's how McClure's Magazine described the Barnum &amp; Bailey Circus in 1895. The magazine wrote that the logistics were so impressive that the U.S. Army studied its methods.</a:t>
            </a:r>
          </a:p>
        </p:txBody>
      </p:sp>
    </p:spTree>
    <p:extLst>
      <p:ext uri="{BB962C8B-B14F-4D97-AF65-F5344CB8AC3E}">
        <p14:creationId xmlns:p14="http://schemas.microsoft.com/office/powerpoint/2010/main" val="26573179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TotalTime>
  <Words>2097</Words>
  <Application>Microsoft Office PowerPoint</Application>
  <PresentationFormat>Widescreen</PresentationFormat>
  <Paragraphs>144</Paragraphs>
  <Slides>32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Construction Logistics</vt:lpstr>
      <vt:lpstr>PowerPoint Presentation</vt:lpstr>
      <vt:lpstr>Logistics management </vt:lpstr>
      <vt:lpstr>Construction Logistics</vt:lpstr>
      <vt:lpstr>PowerPoint Presentation</vt:lpstr>
      <vt:lpstr>PowerPoint Presentation</vt:lpstr>
      <vt:lpstr>Construction Logistics Plan</vt:lpstr>
      <vt:lpstr>PowerPoint Presentation</vt:lpstr>
      <vt:lpstr>Construction Logistics Plan</vt:lpstr>
      <vt:lpstr>There are two types of CLPs that may be required</vt:lpstr>
      <vt:lpstr>Detailed CLPs </vt:lpstr>
      <vt:lpstr>Community Considerations </vt:lpstr>
      <vt:lpstr>PowerPoint Presentation</vt:lpstr>
      <vt:lpstr>The CLP </vt:lpstr>
      <vt:lpstr>PowerPoint Presentation</vt:lpstr>
      <vt:lpstr>Plans</vt:lpstr>
      <vt:lpstr>Infrastructure Phase</vt:lpstr>
      <vt:lpstr>PowerPoint Presentation</vt:lpstr>
      <vt:lpstr> </vt:lpstr>
      <vt:lpstr> Vehicle routing and site access </vt:lpstr>
      <vt:lpstr> Estimated vehicle movements </vt:lpstr>
      <vt:lpstr>PowerPoint Presentation</vt:lpstr>
      <vt:lpstr>Use of logistics and consolidation centres </vt:lpstr>
      <vt:lpstr>Re-use of material on site</vt:lpstr>
      <vt:lpstr>Smart procurement</vt:lpstr>
      <vt:lpstr>Waste management </vt:lpstr>
      <vt:lpstr>PowerPoint Presentation</vt:lpstr>
      <vt:lpstr>PowerPoint Presentation</vt:lpstr>
      <vt:lpstr>PowerPoint Presentation</vt:lpstr>
      <vt:lpstr>PowerPoint Presentation</vt:lpstr>
      <vt:lpstr>Summary</vt:lpstr>
      <vt:lpstr>Taking 'The Greatest Show On Earth' On The Road Is A Total Circus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Construction Logistics</dc:title>
  <dc:creator>Chris</dc:creator>
  <cp:lastModifiedBy>Chris</cp:lastModifiedBy>
  <cp:revision>32</cp:revision>
  <dcterms:created xsi:type="dcterms:W3CDTF">2019-02-20T14:58:25Z</dcterms:created>
  <dcterms:modified xsi:type="dcterms:W3CDTF">2019-03-08T08:13:32Z</dcterms:modified>
</cp:coreProperties>
</file>