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11"/>
  </p:notesMasterIdLst>
  <p:sldIdLst>
    <p:sldId id="256" r:id="rId2"/>
    <p:sldId id="258" r:id="rId3"/>
    <p:sldId id="259" r:id="rId4"/>
    <p:sldId id="261" r:id="rId5"/>
    <p:sldId id="262" r:id="rId6"/>
    <p:sldId id="265" r:id="rId7"/>
    <p:sldId id="264" r:id="rId8"/>
    <p:sldId id="266" r:id="rId9"/>
    <p:sldId id="25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ony humphries" initials="th" lastIdx="1" clrIdx="0">
    <p:extLst>
      <p:ext uri="{19B8F6BF-5375-455C-9EA6-DF929625EA0E}">
        <p15:presenceInfo xmlns:p15="http://schemas.microsoft.com/office/powerpoint/2012/main" userId="fa7768bdc8309b2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3284" autoAdjust="0"/>
  </p:normalViewPr>
  <p:slideViewPr>
    <p:cSldViewPr snapToGrid="0">
      <p:cViewPr varScale="1">
        <p:scale>
          <a:sx n="53" d="100"/>
          <a:sy n="53" d="100"/>
        </p:scale>
        <p:origin x="14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09T22:06:42.394"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23B940-19DC-44A9-A8FB-5656E6A81CFD}" type="datetimeFigureOut">
              <a:rPr lang="en-GB" smtClean="0"/>
              <a:t>14/03/2021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6BD242-9CAB-4FB8-A738-320624E364C9}" type="slidenum">
              <a:rPr lang="en-GB" smtClean="0"/>
              <a:t>‹#›</a:t>
            </a:fld>
            <a:endParaRPr lang="en-GB"/>
          </a:p>
        </p:txBody>
      </p:sp>
    </p:spTree>
    <p:extLst>
      <p:ext uri="{BB962C8B-B14F-4D97-AF65-F5344CB8AC3E}">
        <p14:creationId xmlns:p14="http://schemas.microsoft.com/office/powerpoint/2010/main" val="4200595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6BD242-9CAB-4FB8-A738-320624E364C9}" type="slidenum">
              <a:rPr lang="en-GB" smtClean="0"/>
              <a:t>2</a:t>
            </a:fld>
            <a:endParaRPr lang="en-GB"/>
          </a:p>
        </p:txBody>
      </p:sp>
    </p:spTree>
    <p:extLst>
      <p:ext uri="{BB962C8B-B14F-4D97-AF65-F5344CB8AC3E}">
        <p14:creationId xmlns:p14="http://schemas.microsoft.com/office/powerpoint/2010/main" val="10150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6C6BD242-9CAB-4FB8-A738-320624E364C9}" type="slidenum">
              <a:rPr lang="en-GB" smtClean="0"/>
              <a:t>3</a:t>
            </a:fld>
            <a:endParaRPr lang="en-GB"/>
          </a:p>
        </p:txBody>
      </p:sp>
    </p:spTree>
    <p:extLst>
      <p:ext uri="{BB962C8B-B14F-4D97-AF65-F5344CB8AC3E}">
        <p14:creationId xmlns:p14="http://schemas.microsoft.com/office/powerpoint/2010/main" val="785277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6BD242-9CAB-4FB8-A738-320624E364C9}" type="slidenum">
              <a:rPr lang="en-GB" smtClean="0"/>
              <a:t>4</a:t>
            </a:fld>
            <a:endParaRPr lang="en-GB"/>
          </a:p>
        </p:txBody>
      </p:sp>
    </p:spTree>
    <p:extLst>
      <p:ext uri="{BB962C8B-B14F-4D97-AF65-F5344CB8AC3E}">
        <p14:creationId xmlns:p14="http://schemas.microsoft.com/office/powerpoint/2010/main" val="2080922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C6BD242-9CAB-4FB8-A738-320624E364C9}" type="slidenum">
              <a:rPr lang="en-GB" smtClean="0"/>
              <a:t>5</a:t>
            </a:fld>
            <a:endParaRPr lang="en-GB"/>
          </a:p>
        </p:txBody>
      </p:sp>
    </p:spTree>
    <p:extLst>
      <p:ext uri="{BB962C8B-B14F-4D97-AF65-F5344CB8AC3E}">
        <p14:creationId xmlns:p14="http://schemas.microsoft.com/office/powerpoint/2010/main" val="3314884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6BD242-9CAB-4FB8-A738-320624E364C9}" type="slidenum">
              <a:rPr lang="en-GB" smtClean="0"/>
              <a:t>6</a:t>
            </a:fld>
            <a:endParaRPr lang="en-GB"/>
          </a:p>
        </p:txBody>
      </p:sp>
    </p:spTree>
    <p:extLst>
      <p:ext uri="{BB962C8B-B14F-4D97-AF65-F5344CB8AC3E}">
        <p14:creationId xmlns:p14="http://schemas.microsoft.com/office/powerpoint/2010/main" val="2079574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C6BD242-9CAB-4FB8-A738-320624E364C9}" type="slidenum">
              <a:rPr lang="en-GB" smtClean="0"/>
              <a:t>7</a:t>
            </a:fld>
            <a:endParaRPr lang="en-GB"/>
          </a:p>
        </p:txBody>
      </p:sp>
    </p:spTree>
    <p:extLst>
      <p:ext uri="{BB962C8B-B14F-4D97-AF65-F5344CB8AC3E}">
        <p14:creationId xmlns:p14="http://schemas.microsoft.com/office/powerpoint/2010/main" val="771415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23BF71-38B7-8642-BFCE-EDAE9BD0CBAF}" type="datetimeFigureOut">
              <a:rPr lang="en-US" smtClean="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9157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981CDE-9BE7-C544-8ACB-7077DFC4270F}" type="datetimeFigureOut">
              <a:rPr lang="en-US" smtClean="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3709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5BA285-9698-1B45-8319-D90A8C63F150}" type="datetimeFigureOut">
              <a:rPr lang="en-US" smtClean="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4612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6CD42-43FF-B740-998F-DCC3802C4CE3}" type="datetimeFigureOut">
              <a:rPr lang="en-US" smtClean="0"/>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93994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0FFBD-2EE4-8547-BBAE-A1AC91C8D77E}" type="datetimeFigureOut">
              <a:rPr lang="en-US" smtClean="0"/>
              <a:t>3/14/2021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3393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5A2352-D7AC-F242-9256-A4477BCBF354}" type="datetimeFigureOut">
              <a:rPr lang="en-US" smtClean="0"/>
              <a:t>3/14/2021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02979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CFC6A-9AE6-404D-9FDD-168B477B9C90}" type="datetimeFigureOut">
              <a:rPr lang="en-US" smtClean="0"/>
              <a:t>3/14/2021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0946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CFCDFD-B4CF-A241-8D71-E814B10BEAF4}" type="datetimeFigureOut">
              <a:rPr lang="en-US" smtClean="0"/>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73386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A7B589-FD4B-7E46-869A-CBADC5FC564E}" type="datetimeFigureOut">
              <a:rPr lang="en-US" smtClean="0"/>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4365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D8A92E-5FF9-8143-81B3-CCB531513398}" type="datetimeFigureOut">
              <a:rPr lang="en-US" smtClean="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4243126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D8A92E-5FF9-8143-81B3-CCB531513398}" type="datetimeFigureOut">
              <a:rPr lang="en-US" smtClean="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0509028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3940854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970477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5857148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B025CB-9D18-264E-A945-2D020344C9DA}" type="datetimeFigureOut">
              <a:rPr lang="en-US" smtClean="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39236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EFB6C-7E96-8F41-8872-189CA1C59F84}" type="datetimeFigureOut">
              <a:rPr lang="en-US" smtClean="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66561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CD8A92E-5FF9-8143-81B3-CCB531513398}" type="datetimeFigureOut">
              <a:rPr lang="en-US" smtClean="0"/>
              <a:t>3/14/2021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238009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en.hesperian.org/hhg/Helping_Children_Who_Are_Deaf:Sexual_abuse_causes_lasting_harm" TargetMode="External"/><Relationship Id="rId2" Type="http://schemas.openxmlformats.org/officeDocument/2006/relationships/hyperlink" Target="https://www.ft.com/content/6abda90e-70bf-11e9-bf5c-6eeb837566c5" TargetMode="External"/><Relationship Id="rId1" Type="http://schemas.openxmlformats.org/officeDocument/2006/relationships/slideLayout" Target="../slideLayouts/slideLayout2.xml"/><Relationship Id="rId5" Type="http://schemas.openxmlformats.org/officeDocument/2006/relationships/hyperlink" Target="https://www.safeguarding.wales/chi/" TargetMode="External"/><Relationship Id="rId4" Type="http://schemas.openxmlformats.org/officeDocument/2006/relationships/hyperlink" Target="https://www.nspcc.org.uk/what-is-child-abuse/types-of-abus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who.int/news-room/fact-sheets/detail/female-genital-mutilation" TargetMode="External"/><Relationship Id="rId2" Type="http://schemas.openxmlformats.org/officeDocument/2006/relationships/hyperlink" Target="https://www.snapcymru.org/families-fir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7ED0-8947-4E98-A0B2-B05CA6B7CF8C}"/>
              </a:ext>
            </a:extLst>
          </p:cNvPr>
          <p:cNvSpPr>
            <a:spLocks noGrp="1"/>
          </p:cNvSpPr>
          <p:nvPr>
            <p:ph type="ctrTitle"/>
          </p:nvPr>
        </p:nvSpPr>
        <p:spPr/>
        <p:txBody>
          <a:bodyPr/>
          <a:lstStyle/>
          <a:p>
            <a:r>
              <a:rPr lang="en-US" dirty="0"/>
              <a:t>Keeping children safe</a:t>
            </a:r>
            <a:endParaRPr lang="en-GB" dirty="0"/>
          </a:p>
        </p:txBody>
      </p:sp>
      <p:sp>
        <p:nvSpPr>
          <p:cNvPr id="3" name="Subtitle 2">
            <a:extLst>
              <a:ext uri="{FF2B5EF4-FFF2-40B4-BE49-F238E27FC236}">
                <a16:creationId xmlns:a16="http://schemas.microsoft.com/office/drawing/2014/main" id="{4958B389-ADF9-455D-BD33-14B65C2E326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28851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285591-2700-42D9-A89D-47652F357062}"/>
              </a:ext>
            </a:extLst>
          </p:cNvPr>
          <p:cNvSpPr>
            <a:spLocks noGrp="1"/>
          </p:cNvSpPr>
          <p:nvPr>
            <p:ph type="title"/>
          </p:nvPr>
        </p:nvSpPr>
        <p:spPr>
          <a:xfrm>
            <a:off x="649224" y="645106"/>
            <a:ext cx="3650279" cy="1259894"/>
          </a:xfrm>
        </p:spPr>
        <p:txBody>
          <a:bodyPr>
            <a:normAutofit/>
          </a:bodyPr>
          <a:lstStyle/>
          <a:p>
            <a:r>
              <a:rPr lang="en-US"/>
              <a:t>Types of abuse</a:t>
            </a:r>
            <a:endParaRPr lang="en-GB"/>
          </a:p>
        </p:txBody>
      </p:sp>
      <p:sp>
        <p:nvSpPr>
          <p:cNvPr id="1029" name="Rectangle 72">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2EB3245-50D4-4C68-9D82-57052247F9E8}"/>
              </a:ext>
            </a:extLst>
          </p:cNvPr>
          <p:cNvSpPr>
            <a:spLocks noGrp="1"/>
          </p:cNvSpPr>
          <p:nvPr>
            <p:ph idx="1"/>
          </p:nvPr>
        </p:nvSpPr>
        <p:spPr>
          <a:xfrm>
            <a:off x="649225" y="2133600"/>
            <a:ext cx="4364312" cy="3922875"/>
          </a:xfrm>
        </p:spPr>
        <p:txBody>
          <a:bodyPr>
            <a:normAutofit/>
          </a:bodyPr>
          <a:lstStyle/>
          <a:p>
            <a:pPr>
              <a:lnSpc>
                <a:spcPct val="90000"/>
              </a:lnSpc>
            </a:pPr>
            <a:r>
              <a:rPr lang="en-US" sz="1100" dirty="0"/>
              <a:t>Physical – When someone hurts or harms a child or young person physically intentionally.</a:t>
            </a:r>
          </a:p>
          <a:p>
            <a:pPr>
              <a:lnSpc>
                <a:spcPct val="90000"/>
              </a:lnSpc>
            </a:pPr>
            <a:r>
              <a:rPr lang="en-US" sz="1100" dirty="0"/>
              <a:t>Sexual</a:t>
            </a:r>
            <a:r>
              <a:rPr lang="en-GB" sz="1100" dirty="0"/>
              <a:t> – When a child or young person is tricked or forced into sexual acts.</a:t>
            </a:r>
          </a:p>
          <a:p>
            <a:pPr>
              <a:lnSpc>
                <a:spcPct val="90000"/>
              </a:lnSpc>
            </a:pPr>
            <a:r>
              <a:rPr lang="en-GB" sz="1100" dirty="0"/>
              <a:t>Neglect – When someone continuously fails to meet a young person's basic needs.</a:t>
            </a:r>
          </a:p>
          <a:p>
            <a:pPr>
              <a:lnSpc>
                <a:spcPct val="90000"/>
              </a:lnSpc>
            </a:pPr>
            <a:r>
              <a:rPr lang="en-US" sz="1100" dirty="0"/>
              <a:t>Emotional/psychological – When someone continuously mistreats a child’s emotionally e.g., humiliation, name calling and threats.</a:t>
            </a:r>
          </a:p>
          <a:p>
            <a:pPr>
              <a:lnSpc>
                <a:spcPct val="90000"/>
              </a:lnSpc>
            </a:pPr>
            <a:r>
              <a:rPr lang="en-US" sz="1100" dirty="0"/>
              <a:t>Exploitation – When a child is taken advantage of for the personal gain of the abuser.</a:t>
            </a:r>
          </a:p>
          <a:p>
            <a:pPr>
              <a:lnSpc>
                <a:spcPct val="90000"/>
              </a:lnSpc>
            </a:pPr>
            <a:endParaRPr lang="en-US" sz="1100" dirty="0"/>
          </a:p>
          <a:p>
            <a:pPr marL="0" indent="0">
              <a:lnSpc>
                <a:spcPct val="90000"/>
              </a:lnSpc>
              <a:buNone/>
            </a:pPr>
            <a:r>
              <a:rPr lang="en-US" sz="1100" dirty="0"/>
              <a:t>McCoy &amp; Keen (2014), NSPCC (2021) </a:t>
            </a:r>
          </a:p>
        </p:txBody>
      </p:sp>
      <p:pic>
        <p:nvPicPr>
          <p:cNvPr id="1026" name="Picture 2" descr="Maslow's Hierarchy of Needs | Simply Psychology">
            <a:extLst>
              <a:ext uri="{FF2B5EF4-FFF2-40B4-BE49-F238E27FC236}">
                <a16:creationId xmlns:a16="http://schemas.microsoft.com/office/drawing/2014/main" id="{EAE231F6-992A-4BDA-8475-37993D443DD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25980" y="1432440"/>
            <a:ext cx="6953577" cy="3650627"/>
          </a:xfrm>
          <a:prstGeom prst="rect">
            <a:avLst/>
          </a:prstGeom>
          <a:noFill/>
          <a:extLst>
            <a:ext uri="{909E8E84-426E-40DD-AFC4-6F175D3DCCD1}">
              <a14:hiddenFill xmlns:a14="http://schemas.microsoft.com/office/drawing/2010/main">
                <a:solidFill>
                  <a:srgbClr val="FFFFFF"/>
                </a:solidFill>
              </a14:hiddenFill>
            </a:ext>
          </a:extLst>
        </p:spPr>
      </p:pic>
      <p:sp>
        <p:nvSpPr>
          <p:cNvPr id="1030"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6E46400-3C36-4FF7-BED8-EC5FADB42366}"/>
              </a:ext>
            </a:extLst>
          </p:cNvPr>
          <p:cNvSpPr txBox="1"/>
          <p:nvPr/>
        </p:nvSpPr>
        <p:spPr>
          <a:xfrm>
            <a:off x="8581292" y="5303520"/>
            <a:ext cx="2110154" cy="923330"/>
          </a:xfrm>
          <a:prstGeom prst="rect">
            <a:avLst/>
          </a:prstGeom>
          <a:noFill/>
        </p:spPr>
        <p:txBody>
          <a:bodyPr wrap="square" rtlCol="0">
            <a:spAutoFit/>
          </a:bodyPr>
          <a:lstStyle/>
          <a:p>
            <a:r>
              <a:rPr lang="en-US" dirty="0"/>
              <a:t>Murphy &amp; Rasmussen, (2020(</a:t>
            </a:r>
            <a:endParaRPr lang="en-GB" dirty="0"/>
          </a:p>
        </p:txBody>
      </p:sp>
    </p:spTree>
    <p:extLst>
      <p:ext uri="{BB962C8B-B14F-4D97-AF65-F5344CB8AC3E}">
        <p14:creationId xmlns:p14="http://schemas.microsoft.com/office/powerpoint/2010/main" val="3033157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D03AE-2E60-4611-9036-17674FE4F65B}"/>
              </a:ext>
            </a:extLst>
          </p:cNvPr>
          <p:cNvSpPr>
            <a:spLocks noGrp="1"/>
          </p:cNvSpPr>
          <p:nvPr>
            <p:ph type="title"/>
          </p:nvPr>
        </p:nvSpPr>
        <p:spPr/>
        <p:txBody>
          <a:bodyPr/>
          <a:lstStyle/>
          <a:p>
            <a:r>
              <a:rPr lang="en-US" dirty="0"/>
              <a:t>Wales safeguarding procedures 2020 and Welsh policy</a:t>
            </a:r>
            <a:endParaRPr lang="en-GB" dirty="0"/>
          </a:p>
        </p:txBody>
      </p:sp>
      <p:sp>
        <p:nvSpPr>
          <p:cNvPr id="4" name="Text Placeholder 3">
            <a:extLst>
              <a:ext uri="{FF2B5EF4-FFF2-40B4-BE49-F238E27FC236}">
                <a16:creationId xmlns:a16="http://schemas.microsoft.com/office/drawing/2014/main" id="{7BB68E0D-6664-4B59-81C5-737657F1E55F}"/>
              </a:ext>
            </a:extLst>
          </p:cNvPr>
          <p:cNvSpPr>
            <a:spLocks noGrp="1"/>
          </p:cNvSpPr>
          <p:nvPr>
            <p:ph type="body" idx="1"/>
          </p:nvPr>
        </p:nvSpPr>
        <p:spPr>
          <a:xfrm>
            <a:off x="1572768" y="1969475"/>
            <a:ext cx="5359337" cy="579490"/>
          </a:xfrm>
        </p:spPr>
        <p:txBody>
          <a:bodyPr/>
          <a:lstStyle/>
          <a:p>
            <a:r>
              <a:rPr lang="en-US" dirty="0"/>
              <a:t>Wales safeguarding procedures</a:t>
            </a:r>
            <a:endParaRPr lang="en-GB" dirty="0"/>
          </a:p>
        </p:txBody>
      </p:sp>
      <p:sp>
        <p:nvSpPr>
          <p:cNvPr id="3" name="Content Placeholder 2">
            <a:extLst>
              <a:ext uri="{FF2B5EF4-FFF2-40B4-BE49-F238E27FC236}">
                <a16:creationId xmlns:a16="http://schemas.microsoft.com/office/drawing/2014/main" id="{21E4340D-5BC8-4268-9434-CB00BFC29B34}"/>
              </a:ext>
            </a:extLst>
          </p:cNvPr>
          <p:cNvSpPr>
            <a:spLocks noGrp="1"/>
          </p:cNvSpPr>
          <p:nvPr>
            <p:ph sz="half" idx="2"/>
          </p:nvPr>
        </p:nvSpPr>
        <p:spPr>
          <a:xfrm>
            <a:off x="1188720" y="2548966"/>
            <a:ext cx="5743385" cy="3684924"/>
          </a:xfrm>
        </p:spPr>
        <p:txBody>
          <a:bodyPr>
            <a:normAutofit fontScale="85000" lnSpcReduction="20000"/>
          </a:bodyPr>
          <a:lstStyle/>
          <a:p>
            <a:r>
              <a:rPr lang="en-US" dirty="0"/>
              <a:t>(</a:t>
            </a:r>
            <a:r>
              <a:rPr lang="en-US" b="1" dirty="0"/>
              <a:t>Section one)</a:t>
            </a:r>
            <a:r>
              <a:rPr lang="en-US" dirty="0"/>
              <a:t>Safeguarding principles and effective practice: children</a:t>
            </a:r>
          </a:p>
          <a:p>
            <a:r>
              <a:rPr lang="en-US" b="1" dirty="0"/>
              <a:t>(Section two)</a:t>
            </a:r>
            <a:r>
              <a:rPr lang="en-US" dirty="0"/>
              <a:t>The duty to report a child at risk of abuse, neglect and/or harm</a:t>
            </a:r>
          </a:p>
          <a:p>
            <a:r>
              <a:rPr lang="en-US" b="1" dirty="0"/>
              <a:t>(Section three part 1)</a:t>
            </a:r>
            <a:r>
              <a:rPr lang="en-US" dirty="0"/>
              <a:t>Responding to a report of a child at risk of harm, abuse and/or neglect</a:t>
            </a:r>
          </a:p>
          <a:p>
            <a:r>
              <a:rPr lang="en-US" b="1" dirty="0"/>
              <a:t>(Section three part 2)</a:t>
            </a:r>
            <a:r>
              <a:rPr lang="en-US" dirty="0"/>
              <a:t>Decision making and the initial child protection conferences </a:t>
            </a:r>
          </a:p>
          <a:p>
            <a:r>
              <a:rPr lang="en-US" b="1" dirty="0"/>
              <a:t>(Section four)</a:t>
            </a:r>
            <a:r>
              <a:rPr lang="en-US" dirty="0"/>
              <a:t>Planning and intervention for children on the child protection register</a:t>
            </a:r>
          </a:p>
          <a:p>
            <a:r>
              <a:rPr lang="en-US" b="1" dirty="0"/>
              <a:t>(Section five) </a:t>
            </a:r>
            <a:r>
              <a:rPr lang="en-US" dirty="0"/>
              <a:t>Safeguarding allegations/concerns about practitioners and those in positions of trust </a:t>
            </a:r>
          </a:p>
          <a:p>
            <a:r>
              <a:rPr lang="en-US" b="1" dirty="0"/>
              <a:t>(Section six)</a:t>
            </a:r>
            <a:r>
              <a:rPr lang="en-US" dirty="0"/>
              <a:t>All wales practice guides</a:t>
            </a:r>
          </a:p>
          <a:p>
            <a:pPr marL="0" indent="0">
              <a:buNone/>
            </a:pPr>
            <a:r>
              <a:rPr lang="en-GB" dirty="0"/>
              <a:t>(Welsh Government, 2020). </a:t>
            </a:r>
          </a:p>
        </p:txBody>
      </p:sp>
      <p:sp>
        <p:nvSpPr>
          <p:cNvPr id="5" name="Text Placeholder 4">
            <a:extLst>
              <a:ext uri="{FF2B5EF4-FFF2-40B4-BE49-F238E27FC236}">
                <a16:creationId xmlns:a16="http://schemas.microsoft.com/office/drawing/2014/main" id="{D29950C3-9BF3-401E-8996-3CDCFDD3B948}"/>
              </a:ext>
            </a:extLst>
          </p:cNvPr>
          <p:cNvSpPr>
            <a:spLocks noGrp="1"/>
          </p:cNvSpPr>
          <p:nvPr>
            <p:ph type="body" sz="quarter" idx="3"/>
          </p:nvPr>
        </p:nvSpPr>
        <p:spPr>
          <a:xfrm>
            <a:off x="7166957" y="1969475"/>
            <a:ext cx="4338674" cy="576262"/>
          </a:xfrm>
        </p:spPr>
        <p:txBody>
          <a:bodyPr/>
          <a:lstStyle/>
          <a:p>
            <a:r>
              <a:rPr lang="en-US" dirty="0"/>
              <a:t>Welsh policy</a:t>
            </a:r>
            <a:endParaRPr lang="en-GB" dirty="0"/>
          </a:p>
        </p:txBody>
      </p:sp>
      <p:sp>
        <p:nvSpPr>
          <p:cNvPr id="6" name="Content Placeholder 5">
            <a:extLst>
              <a:ext uri="{FF2B5EF4-FFF2-40B4-BE49-F238E27FC236}">
                <a16:creationId xmlns:a16="http://schemas.microsoft.com/office/drawing/2014/main" id="{786DBE18-2C0F-4A43-B545-A256E2DA57D2}"/>
              </a:ext>
            </a:extLst>
          </p:cNvPr>
          <p:cNvSpPr>
            <a:spLocks noGrp="1"/>
          </p:cNvSpPr>
          <p:nvPr>
            <p:ph sz="quarter" idx="4"/>
          </p:nvPr>
        </p:nvSpPr>
        <p:spPr/>
        <p:txBody>
          <a:bodyPr>
            <a:normAutofit/>
          </a:bodyPr>
          <a:lstStyle/>
          <a:p>
            <a:r>
              <a:rPr lang="en-US" dirty="0"/>
              <a:t>Safeguarding children and young people from sexual exploitation (Welsh Government, 2010)</a:t>
            </a:r>
          </a:p>
          <a:p>
            <a:r>
              <a:rPr lang="en-US" dirty="0"/>
              <a:t>Working together to safeguard people (Welsh Government, 2019)</a:t>
            </a:r>
            <a:endParaRPr lang="en-GB" dirty="0"/>
          </a:p>
        </p:txBody>
      </p:sp>
      <p:pic>
        <p:nvPicPr>
          <p:cNvPr id="2050" name="Picture 2" descr="Wales Safeguarding Procedures - Children in Wales">
            <a:extLst>
              <a:ext uri="{FF2B5EF4-FFF2-40B4-BE49-F238E27FC236}">
                <a16:creationId xmlns:a16="http://schemas.microsoft.com/office/drawing/2014/main" id="{65CA154E-ABEE-4C9C-B2E3-53D2A3C31F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6957" y="4929130"/>
            <a:ext cx="4568952" cy="137068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8335BC3-FA83-4CC9-9820-8BCE4C75E4B1}"/>
              </a:ext>
            </a:extLst>
          </p:cNvPr>
          <p:cNvSpPr txBox="1"/>
          <p:nvPr/>
        </p:nvSpPr>
        <p:spPr>
          <a:xfrm>
            <a:off x="7717537" y="6299816"/>
            <a:ext cx="3988722" cy="307777"/>
          </a:xfrm>
          <a:prstGeom prst="rect">
            <a:avLst/>
          </a:prstGeom>
          <a:noFill/>
        </p:spPr>
        <p:txBody>
          <a:bodyPr wrap="square" rtlCol="0">
            <a:spAutoFit/>
          </a:bodyPr>
          <a:lstStyle/>
          <a:p>
            <a:r>
              <a:rPr lang="en-GB" sz="1400" dirty="0"/>
              <a:t>safeguarding. Wales, (2020)</a:t>
            </a:r>
          </a:p>
        </p:txBody>
      </p:sp>
    </p:spTree>
    <p:extLst>
      <p:ext uri="{BB962C8B-B14F-4D97-AF65-F5344CB8AC3E}">
        <p14:creationId xmlns:p14="http://schemas.microsoft.com/office/powerpoint/2010/main" val="3791470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4B2A0-98C4-4CE2-82C9-9D2563B66310}"/>
              </a:ext>
            </a:extLst>
          </p:cNvPr>
          <p:cNvSpPr>
            <a:spLocks noGrp="1"/>
          </p:cNvSpPr>
          <p:nvPr>
            <p:ph type="title"/>
          </p:nvPr>
        </p:nvSpPr>
        <p:spPr>
          <a:xfrm>
            <a:off x="2592926" y="624110"/>
            <a:ext cx="4790008" cy="1280890"/>
          </a:xfrm>
        </p:spPr>
        <p:txBody>
          <a:bodyPr>
            <a:normAutofit/>
          </a:bodyPr>
          <a:lstStyle/>
          <a:p>
            <a:r>
              <a:rPr lang="en-US"/>
              <a:t>Victoria Climbie</a:t>
            </a:r>
            <a:endParaRPr lang="en-GB" dirty="0"/>
          </a:p>
        </p:txBody>
      </p:sp>
      <p:sp>
        <p:nvSpPr>
          <p:cNvPr id="3078" name="Content Placeholder 3077">
            <a:extLst>
              <a:ext uri="{FF2B5EF4-FFF2-40B4-BE49-F238E27FC236}">
                <a16:creationId xmlns:a16="http://schemas.microsoft.com/office/drawing/2014/main" id="{F87669D7-ED60-457D-A94E-4FF5E0712279}"/>
              </a:ext>
            </a:extLst>
          </p:cNvPr>
          <p:cNvSpPr>
            <a:spLocks noGrp="1"/>
          </p:cNvSpPr>
          <p:nvPr>
            <p:ph idx="1"/>
          </p:nvPr>
        </p:nvSpPr>
        <p:spPr>
          <a:xfrm>
            <a:off x="2589213" y="2040467"/>
            <a:ext cx="4802188" cy="3870755"/>
          </a:xfrm>
        </p:spPr>
        <p:txBody>
          <a:bodyPr>
            <a:normAutofit/>
          </a:bodyPr>
          <a:lstStyle/>
          <a:p>
            <a:r>
              <a:rPr lang="en-US" dirty="0"/>
              <a:t>Died in February 2000 of hypothermia </a:t>
            </a:r>
          </a:p>
          <a:p>
            <a:r>
              <a:rPr lang="en-US" dirty="0"/>
              <a:t>Sustained 128 injuries</a:t>
            </a:r>
          </a:p>
          <a:p>
            <a:r>
              <a:rPr lang="en-US" dirty="0"/>
              <a:t>All done in the hand of her Aunt and her Aunts boyfriend</a:t>
            </a:r>
          </a:p>
          <a:p>
            <a:r>
              <a:rPr lang="en-US" dirty="0"/>
              <a:t>Dr Nathanial Cary, says this was the worse case of abuse he had seen in his career </a:t>
            </a:r>
          </a:p>
          <a:p>
            <a:r>
              <a:rPr lang="en-US" dirty="0"/>
              <a:t>Failed by so many professionals </a:t>
            </a:r>
          </a:p>
          <a:p>
            <a:r>
              <a:rPr lang="en-US" dirty="0"/>
              <a:t>Laming report 2003 </a:t>
            </a:r>
          </a:p>
          <a:p>
            <a:pPr marL="0" indent="0">
              <a:buNone/>
            </a:pPr>
            <a:r>
              <a:rPr lang="en-US" dirty="0"/>
              <a:t>(Holt, 2001). </a:t>
            </a:r>
          </a:p>
          <a:p>
            <a:pPr marL="0" indent="0">
              <a:buNone/>
            </a:pPr>
            <a:endParaRPr lang="en-US" dirty="0"/>
          </a:p>
          <a:p>
            <a:endParaRPr lang="en-US" dirty="0"/>
          </a:p>
        </p:txBody>
      </p:sp>
      <p:pic>
        <p:nvPicPr>
          <p:cNvPr id="3074" name="Picture 2" descr="Murder of Victoria Climbié - Wikipedia">
            <a:extLst>
              <a:ext uri="{FF2B5EF4-FFF2-40B4-BE49-F238E27FC236}">
                <a16:creationId xmlns:a16="http://schemas.microsoft.com/office/drawing/2014/main" id="{64C82920-D7CB-4047-92C6-7DE9F11B44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91"/>
          <a:stretch/>
        </p:blipFill>
        <p:spPr bwMode="auto">
          <a:xfrm>
            <a:off x="7736146" y="711199"/>
            <a:ext cx="3768466" cy="54192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D7D8D21-06E9-48F8-A5C8-7694E6A608B6}"/>
              </a:ext>
            </a:extLst>
          </p:cNvPr>
          <p:cNvSpPr txBox="1"/>
          <p:nvPr/>
        </p:nvSpPr>
        <p:spPr>
          <a:xfrm>
            <a:off x="7736146" y="6327648"/>
            <a:ext cx="3364992" cy="369332"/>
          </a:xfrm>
          <a:prstGeom prst="rect">
            <a:avLst/>
          </a:prstGeom>
          <a:noFill/>
        </p:spPr>
        <p:txBody>
          <a:bodyPr wrap="square" rtlCol="0">
            <a:spAutoFit/>
          </a:bodyPr>
          <a:lstStyle/>
          <a:p>
            <a:r>
              <a:rPr lang="en-US" dirty="0"/>
              <a:t>Wikipedia, (2021). </a:t>
            </a:r>
            <a:endParaRPr lang="en-GB" dirty="0"/>
          </a:p>
        </p:txBody>
      </p:sp>
    </p:spTree>
    <p:extLst>
      <p:ext uri="{BB962C8B-B14F-4D97-AF65-F5344CB8AC3E}">
        <p14:creationId xmlns:p14="http://schemas.microsoft.com/office/powerpoint/2010/main" val="2186770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E383E-2C34-44F8-9E4E-1B1172095589}"/>
              </a:ext>
            </a:extLst>
          </p:cNvPr>
          <p:cNvSpPr>
            <a:spLocks noGrp="1"/>
          </p:cNvSpPr>
          <p:nvPr>
            <p:ph type="title"/>
          </p:nvPr>
        </p:nvSpPr>
        <p:spPr/>
        <p:txBody>
          <a:bodyPr/>
          <a:lstStyle/>
          <a:p>
            <a:r>
              <a:rPr lang="en-US" dirty="0"/>
              <a:t>Female Genital mutilation (FGM)</a:t>
            </a:r>
            <a:endParaRPr lang="en-GB" dirty="0"/>
          </a:p>
        </p:txBody>
      </p:sp>
      <p:sp>
        <p:nvSpPr>
          <p:cNvPr id="4" name="Text Placeholder 3">
            <a:extLst>
              <a:ext uri="{FF2B5EF4-FFF2-40B4-BE49-F238E27FC236}">
                <a16:creationId xmlns:a16="http://schemas.microsoft.com/office/drawing/2014/main" id="{EC1AA968-5C49-4CBA-90D1-4399865B23D9}"/>
              </a:ext>
            </a:extLst>
          </p:cNvPr>
          <p:cNvSpPr>
            <a:spLocks noGrp="1"/>
          </p:cNvSpPr>
          <p:nvPr>
            <p:ph idx="1"/>
          </p:nvPr>
        </p:nvSpPr>
        <p:spPr>
          <a:xfrm>
            <a:off x="482600" y="2133600"/>
            <a:ext cx="11022012" cy="2019300"/>
          </a:xfrm>
        </p:spPr>
        <p:txBody>
          <a:bodyPr>
            <a:normAutofit/>
          </a:bodyPr>
          <a:lstStyle/>
          <a:p>
            <a:r>
              <a:rPr lang="en-US" dirty="0"/>
              <a:t>Burrage (2015) define FGM as “all procedures that involve partial or total removal of the external female genitalia, or other injury to the female genital organs for non-medical reasons”.</a:t>
            </a:r>
          </a:p>
          <a:p>
            <a:r>
              <a:rPr lang="en-US" dirty="0"/>
              <a:t>Consider cultural competence is an approach that supports professionals to understand their own culture and the culture of others ensuring that they are not exercising on any bias they may have. (</a:t>
            </a:r>
            <a:r>
              <a:rPr lang="en-GB" dirty="0"/>
              <a:t>Burnell &amp; Schnackenberg, 2015).</a:t>
            </a:r>
          </a:p>
        </p:txBody>
      </p:sp>
      <p:pic>
        <p:nvPicPr>
          <p:cNvPr id="1030" name="Picture 6" descr="Sexual abuse causes lasting harm - Hesperian Health Guid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0" y="3368675"/>
            <a:ext cx="3333750" cy="3314700"/>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3">
            <a:extLst>
              <a:ext uri="{FF2B5EF4-FFF2-40B4-BE49-F238E27FC236}">
                <a16:creationId xmlns:a16="http://schemas.microsoft.com/office/drawing/2014/main" id="{EC1AA968-5C49-4CBA-90D1-4399865B23D9}"/>
              </a:ext>
            </a:extLst>
          </p:cNvPr>
          <p:cNvSpPr txBox="1">
            <a:spLocks/>
          </p:cNvSpPr>
          <p:nvPr/>
        </p:nvSpPr>
        <p:spPr>
          <a:xfrm>
            <a:off x="482600" y="4016375"/>
            <a:ext cx="8153400" cy="2019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Alexander (2014) discusses the intergenerational cycle of violence which posits that individual who have experienced trauma and violence from their parents are more likely to do this to their children. This is supported by Bandura’s social learning theory which explains that children recreate what they see, and this becomes their norm (Akpan &amp; Kennedy, 2020).</a:t>
            </a:r>
          </a:p>
          <a:p>
            <a:endParaRPr lang="en-GB" dirty="0"/>
          </a:p>
        </p:txBody>
      </p:sp>
      <p:sp>
        <p:nvSpPr>
          <p:cNvPr id="5" name="TextBox 4"/>
          <p:cNvSpPr txBox="1"/>
          <p:nvPr/>
        </p:nvSpPr>
        <p:spPr>
          <a:xfrm>
            <a:off x="8636000" y="6596876"/>
            <a:ext cx="3302000" cy="276999"/>
          </a:xfrm>
          <a:prstGeom prst="rect">
            <a:avLst/>
          </a:prstGeom>
          <a:noFill/>
        </p:spPr>
        <p:txBody>
          <a:bodyPr wrap="square" rtlCol="0">
            <a:spAutoFit/>
          </a:bodyPr>
          <a:lstStyle/>
          <a:p>
            <a:r>
              <a:rPr lang="en-GB" sz="1200" dirty="0"/>
              <a:t>Hesperian Health Guides, (2020)</a:t>
            </a:r>
          </a:p>
        </p:txBody>
      </p:sp>
    </p:spTree>
    <p:extLst>
      <p:ext uri="{BB962C8B-B14F-4D97-AF65-F5344CB8AC3E}">
        <p14:creationId xmlns:p14="http://schemas.microsoft.com/office/powerpoint/2010/main" val="3331352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9CA03-C033-45DE-A65A-75893AD02F8D}"/>
              </a:ext>
            </a:extLst>
          </p:cNvPr>
          <p:cNvSpPr>
            <a:spLocks noGrp="1"/>
          </p:cNvSpPr>
          <p:nvPr>
            <p:ph type="title"/>
          </p:nvPr>
        </p:nvSpPr>
        <p:spPr/>
        <p:txBody>
          <a:bodyPr/>
          <a:lstStyle/>
          <a:p>
            <a:r>
              <a:rPr lang="en-US" dirty="0"/>
              <a:t>Far-Right extremism</a:t>
            </a:r>
            <a:endParaRPr lang="en-GB" dirty="0"/>
          </a:p>
        </p:txBody>
      </p:sp>
      <p:sp>
        <p:nvSpPr>
          <p:cNvPr id="3" name="Content Placeholder 2">
            <a:extLst>
              <a:ext uri="{FF2B5EF4-FFF2-40B4-BE49-F238E27FC236}">
                <a16:creationId xmlns:a16="http://schemas.microsoft.com/office/drawing/2014/main" id="{914BC713-781D-4866-BDC4-49796685638B}"/>
              </a:ext>
            </a:extLst>
          </p:cNvPr>
          <p:cNvSpPr>
            <a:spLocks noGrp="1"/>
          </p:cNvSpPr>
          <p:nvPr>
            <p:ph idx="1"/>
          </p:nvPr>
        </p:nvSpPr>
        <p:spPr>
          <a:xfrm>
            <a:off x="2589212" y="1540189"/>
            <a:ext cx="8915400" cy="3777622"/>
          </a:xfrm>
        </p:spPr>
        <p:txBody>
          <a:bodyPr/>
          <a:lstStyle/>
          <a:p>
            <a:r>
              <a:rPr lang="en-GB" dirty="0"/>
              <a:t>According to Welsh government, the respect and resilience policy 2016, states, “It is also important that the safeguarding arrangements go further than preventative measures and include provision for active promotion of a safe environment and a culture of safety for learners.“</a:t>
            </a:r>
          </a:p>
          <a:p>
            <a:pPr marL="0" indent="0">
              <a:buNone/>
            </a:pPr>
            <a:endParaRPr lang="en-GB" dirty="0"/>
          </a:p>
        </p:txBody>
      </p:sp>
      <p:pic>
        <p:nvPicPr>
          <p:cNvPr id="1026" name="Picture 2" descr="UK far-right extremism: hate spreads from the fringe | Financial Times">
            <a:extLst>
              <a:ext uri="{FF2B5EF4-FFF2-40B4-BE49-F238E27FC236}">
                <a16:creationId xmlns:a16="http://schemas.microsoft.com/office/drawing/2014/main" id="{21A5E647-169A-4B40-922B-1C9AB44A3A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5521" y="2821079"/>
            <a:ext cx="5738622" cy="32136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7FFC283-4049-48DB-8328-58ED72590777}"/>
              </a:ext>
            </a:extLst>
          </p:cNvPr>
          <p:cNvSpPr txBox="1"/>
          <p:nvPr/>
        </p:nvSpPr>
        <p:spPr>
          <a:xfrm>
            <a:off x="3204591" y="6188171"/>
            <a:ext cx="6126480" cy="369332"/>
          </a:xfrm>
          <a:prstGeom prst="rect">
            <a:avLst/>
          </a:prstGeom>
          <a:noFill/>
        </p:spPr>
        <p:txBody>
          <a:bodyPr wrap="square" rtlCol="0">
            <a:spAutoFit/>
          </a:bodyPr>
          <a:lstStyle/>
          <a:p>
            <a:r>
              <a:rPr lang="en-GB" dirty="0"/>
              <a:t>(Financial times, 2021). </a:t>
            </a:r>
          </a:p>
        </p:txBody>
      </p:sp>
    </p:spTree>
    <p:extLst>
      <p:ext uri="{BB962C8B-B14F-4D97-AF65-F5344CB8AC3E}">
        <p14:creationId xmlns:p14="http://schemas.microsoft.com/office/powerpoint/2010/main" val="144061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4B8E-17BF-44B0-8168-B4A3AFFF0713}"/>
              </a:ext>
            </a:extLst>
          </p:cNvPr>
          <p:cNvSpPr>
            <a:spLocks noGrp="1"/>
          </p:cNvSpPr>
          <p:nvPr>
            <p:ph type="title"/>
          </p:nvPr>
        </p:nvSpPr>
        <p:spPr/>
        <p:txBody>
          <a:bodyPr/>
          <a:lstStyle/>
          <a:p>
            <a:r>
              <a:rPr lang="en-US" dirty="0"/>
              <a:t>Team around the child &amp; Training</a:t>
            </a:r>
            <a:endParaRPr lang="en-GB" dirty="0"/>
          </a:p>
        </p:txBody>
      </p:sp>
      <p:sp>
        <p:nvSpPr>
          <p:cNvPr id="6" name="Text Placeholder 5">
            <a:extLst>
              <a:ext uri="{FF2B5EF4-FFF2-40B4-BE49-F238E27FC236}">
                <a16:creationId xmlns:a16="http://schemas.microsoft.com/office/drawing/2014/main" id="{A67154F5-CE10-4345-8042-CFE9E30A20E0}"/>
              </a:ext>
            </a:extLst>
          </p:cNvPr>
          <p:cNvSpPr>
            <a:spLocks noGrp="1"/>
          </p:cNvSpPr>
          <p:nvPr>
            <p:ph type="body" idx="1"/>
          </p:nvPr>
        </p:nvSpPr>
        <p:spPr>
          <a:xfrm>
            <a:off x="2764292" y="1393213"/>
            <a:ext cx="3992732" cy="576262"/>
          </a:xfrm>
        </p:spPr>
        <p:txBody>
          <a:bodyPr/>
          <a:lstStyle/>
          <a:p>
            <a:r>
              <a:rPr lang="en-US" dirty="0"/>
              <a:t>Team around the child</a:t>
            </a:r>
            <a:endParaRPr lang="en-GB" dirty="0"/>
          </a:p>
        </p:txBody>
      </p:sp>
      <p:sp>
        <p:nvSpPr>
          <p:cNvPr id="7" name="Content Placeholder 6">
            <a:extLst>
              <a:ext uri="{FF2B5EF4-FFF2-40B4-BE49-F238E27FC236}">
                <a16:creationId xmlns:a16="http://schemas.microsoft.com/office/drawing/2014/main" id="{68BB32F6-22CF-4966-98D5-7C5243B002B7}"/>
              </a:ext>
            </a:extLst>
          </p:cNvPr>
          <p:cNvSpPr>
            <a:spLocks noGrp="1"/>
          </p:cNvSpPr>
          <p:nvPr>
            <p:ph sz="half" idx="2"/>
          </p:nvPr>
        </p:nvSpPr>
        <p:spPr>
          <a:xfrm>
            <a:off x="2449261" y="1969475"/>
            <a:ext cx="4342893" cy="3354060"/>
          </a:xfrm>
        </p:spPr>
        <p:txBody>
          <a:bodyPr/>
          <a:lstStyle/>
          <a:p>
            <a:r>
              <a:rPr lang="en-GB" dirty="0">
                <a:latin typeface="+mj-lt"/>
              </a:rPr>
              <a:t>According to Limbrick (2001)</a:t>
            </a:r>
            <a:r>
              <a:rPr lang="en-GB" dirty="0">
                <a:solidFill>
                  <a:schemeClr val="tx1"/>
                </a:solidFill>
                <a:latin typeface="+mj-lt"/>
              </a:rPr>
              <a:t>”</a:t>
            </a:r>
            <a:r>
              <a:rPr lang="en-GB" i="0" dirty="0">
                <a:solidFill>
                  <a:schemeClr val="tx1"/>
                </a:solidFill>
                <a:effectLst/>
                <a:latin typeface="+mj-lt"/>
              </a:rPr>
              <a:t>The Team Around the Child approach as a whole system of child and family support. In this approach to disabled children, a small individualised team or TAC (the Team Around the Child) is established around each child and family.”</a:t>
            </a:r>
          </a:p>
          <a:p>
            <a:endParaRPr lang="en-GB" dirty="0">
              <a:solidFill>
                <a:srgbClr val="FF0000"/>
              </a:solidFill>
            </a:endParaRPr>
          </a:p>
        </p:txBody>
      </p:sp>
      <p:sp>
        <p:nvSpPr>
          <p:cNvPr id="8" name="Text Placeholder 7">
            <a:extLst>
              <a:ext uri="{FF2B5EF4-FFF2-40B4-BE49-F238E27FC236}">
                <a16:creationId xmlns:a16="http://schemas.microsoft.com/office/drawing/2014/main" id="{B99E1B18-F386-4C5A-BC9F-5ED1F9EB5033}"/>
              </a:ext>
            </a:extLst>
          </p:cNvPr>
          <p:cNvSpPr>
            <a:spLocks noGrp="1"/>
          </p:cNvSpPr>
          <p:nvPr>
            <p:ph type="body" sz="quarter" idx="3"/>
          </p:nvPr>
        </p:nvSpPr>
        <p:spPr>
          <a:xfrm>
            <a:off x="7428207" y="1393213"/>
            <a:ext cx="3999001" cy="576262"/>
          </a:xfrm>
        </p:spPr>
        <p:txBody>
          <a:bodyPr/>
          <a:lstStyle/>
          <a:p>
            <a:r>
              <a:rPr lang="en-US" dirty="0"/>
              <a:t>Training</a:t>
            </a:r>
            <a:endParaRPr lang="en-GB" dirty="0"/>
          </a:p>
        </p:txBody>
      </p:sp>
      <p:sp>
        <p:nvSpPr>
          <p:cNvPr id="9" name="Content Placeholder 8">
            <a:extLst>
              <a:ext uri="{FF2B5EF4-FFF2-40B4-BE49-F238E27FC236}">
                <a16:creationId xmlns:a16="http://schemas.microsoft.com/office/drawing/2014/main" id="{9A4DE4E7-BF8E-4668-B280-C3C1196D24BD}"/>
              </a:ext>
            </a:extLst>
          </p:cNvPr>
          <p:cNvSpPr>
            <a:spLocks noGrp="1"/>
          </p:cNvSpPr>
          <p:nvPr>
            <p:ph sz="quarter" idx="4"/>
          </p:nvPr>
        </p:nvSpPr>
        <p:spPr>
          <a:xfrm>
            <a:off x="7072055" y="1905000"/>
            <a:ext cx="4338674" cy="3354060"/>
          </a:xfrm>
        </p:spPr>
        <p:txBody>
          <a:bodyPr/>
          <a:lstStyle/>
          <a:p>
            <a:r>
              <a:rPr lang="en-US" dirty="0"/>
              <a:t>Continual professional development</a:t>
            </a:r>
          </a:p>
          <a:p>
            <a:r>
              <a:rPr lang="en-US" dirty="0"/>
              <a:t>Annual statutory safeguarding training which act to refresh our knowledge of what safeguarding is and the importance of it.</a:t>
            </a:r>
            <a:endParaRPr lang="en-GB" dirty="0"/>
          </a:p>
        </p:txBody>
      </p:sp>
      <p:pic>
        <p:nvPicPr>
          <p:cNvPr id="2050" name="Picture 2" descr="Families First - SNAP CymruSNAP Cymru">
            <a:extLst>
              <a:ext uri="{FF2B5EF4-FFF2-40B4-BE49-F238E27FC236}">
                <a16:creationId xmlns:a16="http://schemas.microsoft.com/office/drawing/2014/main" id="{B52DBB4A-3469-481A-A747-08B7127D1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2759" y="4632683"/>
            <a:ext cx="1701690" cy="16642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6D2BEF7-F747-415F-A247-08285DDF9EB9}"/>
              </a:ext>
            </a:extLst>
          </p:cNvPr>
          <p:cNvSpPr txBox="1"/>
          <p:nvPr/>
        </p:nvSpPr>
        <p:spPr>
          <a:xfrm>
            <a:off x="3694176" y="6296891"/>
            <a:ext cx="2688335" cy="369332"/>
          </a:xfrm>
          <a:prstGeom prst="rect">
            <a:avLst/>
          </a:prstGeom>
          <a:noFill/>
        </p:spPr>
        <p:txBody>
          <a:bodyPr wrap="square" rtlCol="0">
            <a:spAutoFit/>
          </a:bodyPr>
          <a:lstStyle/>
          <a:p>
            <a:r>
              <a:rPr lang="en-GB" dirty="0"/>
              <a:t>(Snap Cymru, 2021).</a:t>
            </a:r>
          </a:p>
        </p:txBody>
      </p:sp>
    </p:spTree>
    <p:extLst>
      <p:ext uri="{BB962C8B-B14F-4D97-AF65-F5344CB8AC3E}">
        <p14:creationId xmlns:p14="http://schemas.microsoft.com/office/powerpoint/2010/main" val="1599745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2754-1F16-465D-B1FD-A6EBC52B543A}"/>
              </a:ext>
            </a:extLst>
          </p:cNvPr>
          <p:cNvSpPr>
            <a:spLocks noGrp="1"/>
          </p:cNvSpPr>
          <p:nvPr>
            <p:ph type="title"/>
          </p:nvPr>
        </p:nvSpPr>
        <p:spPr>
          <a:xfrm>
            <a:off x="2592925" y="347472"/>
            <a:ext cx="8911687" cy="1557528"/>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80A53E61-210B-40F4-8620-090B5BE18B74}"/>
              </a:ext>
            </a:extLst>
          </p:cNvPr>
          <p:cNvSpPr>
            <a:spLocks noGrp="1"/>
          </p:cNvSpPr>
          <p:nvPr>
            <p:ph idx="1"/>
          </p:nvPr>
        </p:nvSpPr>
        <p:spPr>
          <a:xfrm>
            <a:off x="2589212" y="933418"/>
            <a:ext cx="8915400" cy="5705126"/>
          </a:xfrm>
        </p:spPr>
        <p:txBody>
          <a:bodyPr>
            <a:normAutofit fontScale="85000" lnSpcReduction="20000"/>
          </a:bodyPr>
          <a:lstStyle/>
          <a:p>
            <a:r>
              <a:rPr lang="en-GB" dirty="0"/>
              <a:t>Akpan. B &amp; Kennedy. T (2020), </a:t>
            </a:r>
            <a:r>
              <a:rPr lang="en-GB" i="1" dirty="0"/>
              <a:t>Education in theory and practice</a:t>
            </a:r>
            <a:r>
              <a:rPr lang="en-GB" dirty="0"/>
              <a:t>, Springer Nature Switzerland, Cham.</a:t>
            </a:r>
          </a:p>
          <a:p>
            <a:r>
              <a:rPr lang="en-GB" dirty="0"/>
              <a:t>Alexander. P (2014), </a:t>
            </a:r>
            <a:r>
              <a:rPr lang="en-GB" i="1" dirty="0"/>
              <a:t>intergenerational cycles of trauma and violence</a:t>
            </a:r>
            <a:r>
              <a:rPr lang="en-GB" dirty="0"/>
              <a:t>, W. W. Norton &amp; Company, New York.</a:t>
            </a:r>
          </a:p>
          <a:p>
            <a:r>
              <a:rPr lang="en-GB" dirty="0"/>
              <a:t>Bond D and Warrell H , (2019), </a:t>
            </a:r>
            <a:r>
              <a:rPr lang="en-GB" i="1" dirty="0"/>
              <a:t>UK-Far Right extremism: Hate Spreads from the Fringe. Financial times: UK Available at: </a:t>
            </a:r>
            <a:r>
              <a:rPr lang="en-GB" i="1" dirty="0">
                <a:hlinkClick r:id="rId2"/>
              </a:rPr>
              <a:t>https://www.ft.com/content/6abda90e-70bf-11e9-bf5c-6eeb837566c5</a:t>
            </a:r>
            <a:r>
              <a:rPr lang="en-GB" i="1" dirty="0"/>
              <a:t> [Accessed on 14/03/2019]. </a:t>
            </a:r>
          </a:p>
          <a:p>
            <a:r>
              <a:rPr lang="en-GB" dirty="0"/>
              <a:t>Burnell. B &amp; Schnackenberg. L, (2015), </a:t>
            </a:r>
            <a:r>
              <a:rPr lang="en-GB" i="1" dirty="0"/>
              <a:t>The ethics of cultural competence in higher education, </a:t>
            </a:r>
            <a:r>
              <a:rPr lang="en-GB" dirty="0"/>
              <a:t>Apple academic press, Oakville.</a:t>
            </a:r>
            <a:endParaRPr lang="en-GB" i="1" dirty="0"/>
          </a:p>
          <a:p>
            <a:r>
              <a:rPr lang="en-US" dirty="0"/>
              <a:t>Burrage. H (2015), </a:t>
            </a:r>
            <a:r>
              <a:rPr lang="en-US" i="1" dirty="0"/>
              <a:t>Eradicating female genital mutilation, </a:t>
            </a:r>
            <a:r>
              <a:rPr lang="en-US" dirty="0"/>
              <a:t>Ashgate, Surrey.</a:t>
            </a:r>
          </a:p>
          <a:p>
            <a:r>
              <a:rPr lang="en-GB" dirty="0"/>
              <a:t>Hesperian Health Guides, (2020), </a:t>
            </a:r>
            <a:r>
              <a:rPr lang="en-GB" i="1" dirty="0"/>
              <a:t>Sexual abuse causes lasting harm, </a:t>
            </a:r>
            <a:r>
              <a:rPr lang="en-GB" dirty="0"/>
              <a:t>en.hesperian.org, available at: </a:t>
            </a:r>
            <a:r>
              <a:rPr lang="en-GB" dirty="0">
                <a:hlinkClick r:id="rId3"/>
              </a:rPr>
              <a:t>https://en.hesperian.org/hhg/Helping_Children_Who_Are_Deaf:Sexual_abuse_causes_lasting_harm</a:t>
            </a:r>
            <a:r>
              <a:rPr lang="en-GB" dirty="0"/>
              <a:t>, [accessed on 10/03/2021].</a:t>
            </a:r>
          </a:p>
          <a:p>
            <a:r>
              <a:rPr lang="en-GB" dirty="0"/>
              <a:t>Limbrick P (2001) </a:t>
            </a:r>
            <a:r>
              <a:rPr lang="en-GB" b="0" i="1" dirty="0">
                <a:effectLst/>
                <a:latin typeface="Google Sans"/>
              </a:rPr>
              <a:t>Multi-Agency Service Coordination for Children with Complex Needs and Their Families. </a:t>
            </a:r>
            <a:r>
              <a:rPr lang="en-GB" b="0" dirty="0">
                <a:effectLst/>
                <a:latin typeface="Google Sans"/>
              </a:rPr>
              <a:t>Interconnections: United States. </a:t>
            </a:r>
          </a:p>
          <a:p>
            <a:r>
              <a:rPr lang="en-US" dirty="0"/>
              <a:t>McCoy. M &amp; Keen. S (2014), </a:t>
            </a:r>
            <a:r>
              <a:rPr lang="en-US" i="1" dirty="0"/>
              <a:t>Child abuse &amp; neglect, </a:t>
            </a:r>
            <a:r>
              <a:rPr lang="en-US" dirty="0"/>
              <a:t>2</a:t>
            </a:r>
            <a:r>
              <a:rPr lang="en-US" baseline="30000" dirty="0"/>
              <a:t>nd</a:t>
            </a:r>
            <a:r>
              <a:rPr lang="en-US" dirty="0"/>
              <a:t> Ed, Psychology press, East Sussex.</a:t>
            </a:r>
          </a:p>
          <a:p>
            <a:r>
              <a:rPr lang="en-US" dirty="0"/>
              <a:t>Murphy. D &amp; Rasmussen. A (2020), </a:t>
            </a:r>
            <a:r>
              <a:rPr lang="en-US" i="1" dirty="0"/>
              <a:t>Child abuse, child exploitation and criminal justice responses, </a:t>
            </a:r>
            <a:r>
              <a:rPr lang="en-US" dirty="0"/>
              <a:t>Rowman &amp; Littlefield, London.</a:t>
            </a:r>
          </a:p>
          <a:p>
            <a:r>
              <a:rPr lang="en-US" dirty="0"/>
              <a:t>NSPCC (2021), </a:t>
            </a:r>
            <a:r>
              <a:rPr lang="en-US" i="1" dirty="0"/>
              <a:t>Types of abuse, </a:t>
            </a:r>
            <a:r>
              <a:rPr lang="en-US" dirty="0"/>
              <a:t>www.nspcc.org.uk</a:t>
            </a:r>
            <a:r>
              <a:rPr lang="en-US" i="1" dirty="0"/>
              <a:t>, </a:t>
            </a:r>
            <a:r>
              <a:rPr lang="en-US" dirty="0"/>
              <a:t>available at: </a:t>
            </a:r>
            <a:r>
              <a:rPr lang="en-US" dirty="0">
                <a:hlinkClick r:id="rId4"/>
              </a:rPr>
              <a:t>https://www.nspcc.org.uk/what-is-child-abuse/types-of-abuse/</a:t>
            </a:r>
            <a:r>
              <a:rPr lang="en-US" dirty="0"/>
              <a:t>, [accessed on 09/03/2021].</a:t>
            </a:r>
          </a:p>
          <a:p>
            <a:r>
              <a:rPr lang="en-US" dirty="0"/>
              <a:t>Safeguarding. Wales (2020), </a:t>
            </a:r>
            <a:r>
              <a:rPr lang="en-US" i="1" dirty="0"/>
              <a:t>All Wales Safeguarding Procedures.</a:t>
            </a:r>
            <a:r>
              <a:rPr lang="en-US" dirty="0"/>
              <a:t> Available at: </a:t>
            </a:r>
            <a:r>
              <a:rPr lang="en-US" dirty="0">
                <a:hlinkClick r:id="rId5"/>
              </a:rPr>
              <a:t>https://www.safeguarding.wales/chi/</a:t>
            </a:r>
            <a:r>
              <a:rPr lang="en-US" dirty="0"/>
              <a:t>, [accessed on 09/03/2021].</a:t>
            </a:r>
          </a:p>
          <a:p>
            <a:pPr marL="0" indent="0">
              <a:buNone/>
            </a:pPr>
            <a:endParaRPr lang="en-US" dirty="0"/>
          </a:p>
          <a:p>
            <a:endParaRPr lang="en-GB" dirty="0"/>
          </a:p>
        </p:txBody>
      </p:sp>
    </p:spTree>
    <p:extLst>
      <p:ext uri="{BB962C8B-B14F-4D97-AF65-F5344CB8AC3E}">
        <p14:creationId xmlns:p14="http://schemas.microsoft.com/office/powerpoint/2010/main" val="1187294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2754-1F16-465D-B1FD-A6EBC52B543A}"/>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80A53E61-210B-40F4-8620-090B5BE18B74}"/>
              </a:ext>
            </a:extLst>
          </p:cNvPr>
          <p:cNvSpPr>
            <a:spLocks noGrp="1"/>
          </p:cNvSpPr>
          <p:nvPr>
            <p:ph idx="1"/>
          </p:nvPr>
        </p:nvSpPr>
        <p:spPr>
          <a:xfrm>
            <a:off x="2589212" y="1243584"/>
            <a:ext cx="8915400" cy="5614416"/>
          </a:xfrm>
        </p:spPr>
        <p:txBody>
          <a:bodyPr>
            <a:normAutofit lnSpcReduction="10000"/>
          </a:bodyPr>
          <a:lstStyle/>
          <a:p>
            <a:r>
              <a:rPr lang="en-GB" dirty="0"/>
              <a:t>Snap Cymru (2021), </a:t>
            </a:r>
            <a:r>
              <a:rPr lang="en-GB" i="1" dirty="0"/>
              <a:t>Families First. </a:t>
            </a:r>
            <a:r>
              <a:rPr lang="en-GB" dirty="0"/>
              <a:t>Snap Cymru: Wales. Available at: </a:t>
            </a:r>
            <a:r>
              <a:rPr lang="en-GB" dirty="0">
                <a:hlinkClick r:id="rId2"/>
              </a:rPr>
              <a:t>https://www.snapcymru.org/families-first/</a:t>
            </a:r>
            <a:r>
              <a:rPr lang="en-GB" dirty="0"/>
              <a:t> [Accessed on 14/02/2021]. </a:t>
            </a:r>
            <a:endParaRPr lang="en-US" dirty="0"/>
          </a:p>
          <a:p>
            <a:r>
              <a:rPr lang="en-US" dirty="0"/>
              <a:t>Welsh Government, (2010), Safeguarding children &amp; young people from sexual exploitation </a:t>
            </a:r>
            <a:r>
              <a:rPr lang="en-US" i="1" dirty="0"/>
              <a:t>. Welsh Government: Cardiff. </a:t>
            </a:r>
          </a:p>
          <a:p>
            <a:r>
              <a:rPr lang="en-GB" dirty="0"/>
              <a:t>Welsh Government (2016) </a:t>
            </a:r>
            <a:r>
              <a:rPr lang="en-GB" i="1" dirty="0"/>
              <a:t>The Respect and Resilience: Developing Community Cohesion. </a:t>
            </a:r>
            <a:r>
              <a:rPr lang="en-GB" dirty="0"/>
              <a:t>Welsh Government. Cardiff. </a:t>
            </a:r>
          </a:p>
          <a:p>
            <a:r>
              <a:rPr lang="en-US" dirty="0"/>
              <a:t>Welsh Government, (2019) </a:t>
            </a:r>
            <a:r>
              <a:rPr lang="en-US" i="1" dirty="0"/>
              <a:t>Working together to safeguard people.</a:t>
            </a:r>
            <a:r>
              <a:rPr lang="en-US" dirty="0"/>
              <a:t> Welsh Government: Cardiff. </a:t>
            </a:r>
            <a:endParaRPr lang="en-GB" dirty="0"/>
          </a:p>
          <a:p>
            <a:r>
              <a:rPr lang="en-US" dirty="0"/>
              <a:t>Welsh Government, (2020) </a:t>
            </a:r>
            <a:r>
              <a:rPr lang="en-US" i="1" dirty="0"/>
              <a:t>Wales Safeguarding Procedures. Welsh Government: Cardiff. </a:t>
            </a:r>
            <a:endParaRPr lang="en-GB" dirty="0"/>
          </a:p>
          <a:p>
            <a:r>
              <a:rPr lang="en-GB" dirty="0"/>
              <a:t>World Health Organisation (2020), </a:t>
            </a:r>
            <a:r>
              <a:rPr lang="en-GB" i="1" dirty="0"/>
              <a:t>Female genital mutilation, </a:t>
            </a:r>
            <a:r>
              <a:rPr lang="en-GB" dirty="0"/>
              <a:t>WHO.int, available at: </a:t>
            </a:r>
            <a:r>
              <a:rPr lang="en-GB" dirty="0">
                <a:hlinkClick r:id="rId3"/>
              </a:rPr>
              <a:t>https://www.who.int/news-room/fact-sheets/detail/female-genital-mutilation</a:t>
            </a:r>
            <a:r>
              <a:rPr lang="en-GB" dirty="0"/>
              <a:t>, [accessed on 10/03/2021].</a:t>
            </a:r>
          </a:p>
          <a:p>
            <a:r>
              <a:rPr lang="en-GB" dirty="0"/>
              <a:t>Welsh Government (2017) </a:t>
            </a:r>
            <a:r>
              <a:rPr lang="en-GB" i="1" dirty="0"/>
              <a:t>Families First: Programme Guidance. </a:t>
            </a:r>
            <a:r>
              <a:rPr lang="en-GB" dirty="0"/>
              <a:t>Welsh Government: Cardiff. </a:t>
            </a:r>
          </a:p>
          <a:p>
            <a:r>
              <a:rPr lang="en-US" dirty="0"/>
              <a:t>United Nations (1989), </a:t>
            </a:r>
            <a:r>
              <a:rPr lang="en-US" i="1" dirty="0"/>
              <a:t> united nations convention on the rights of the child, </a:t>
            </a:r>
            <a:r>
              <a:rPr lang="en-US" dirty="0"/>
              <a:t>United nations, Switzerland.</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7644632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315</TotalTime>
  <Words>1123</Words>
  <Application>Microsoft Office PowerPoint</Application>
  <PresentationFormat>Widescreen</PresentationFormat>
  <Paragraphs>77</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Google Sans</vt:lpstr>
      <vt:lpstr>Wingdings 3</vt:lpstr>
      <vt:lpstr>Wisp</vt:lpstr>
      <vt:lpstr>Keeping children safe</vt:lpstr>
      <vt:lpstr>Types of abuse</vt:lpstr>
      <vt:lpstr>Wales safeguarding procedures 2020 and Welsh policy</vt:lpstr>
      <vt:lpstr>Victoria Climbie</vt:lpstr>
      <vt:lpstr>Female Genital mutilation (FGM)</vt:lpstr>
      <vt:lpstr>Far-Right extremism</vt:lpstr>
      <vt:lpstr>Team around the child &amp; Training</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Keeping children safe</dc:title>
  <dc:creator>tony humphries</dc:creator>
  <cp:lastModifiedBy>Patricia Daisy Duffy (1804766)</cp:lastModifiedBy>
  <cp:revision>25</cp:revision>
  <dcterms:created xsi:type="dcterms:W3CDTF">2021-03-09T20:28:50Z</dcterms:created>
  <dcterms:modified xsi:type="dcterms:W3CDTF">2021-03-14T11:34:23Z</dcterms:modified>
</cp:coreProperties>
</file>