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6.xml" ContentType="application/vnd.openxmlformats-officedocument.theme+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18.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19.xml" ContentType="application/vnd.openxmlformats-officedocument.theme+xml"/>
  <Override PartName="/ppt/slideLayouts/slideLayout80.xml" ContentType="application/vnd.openxmlformats-officedocument.presentationml.slideLayout+xml"/>
  <Override PartName="/ppt/theme/theme20.xml" ContentType="application/vnd.openxmlformats-officedocument.theme+xml"/>
  <Override PartName="/ppt/slideLayouts/slideLayout81.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 id="2147483740" r:id="rId20"/>
    <p:sldMasterId id="2147483742" r:id="rId21"/>
    <p:sldMasterId id="2147483748" r:id="rId22"/>
    <p:sldMasterId id="2147483760" r:id="rId23"/>
    <p:sldMasterId id="2147483762" r:id="rId24"/>
  </p:sldMasterIdLst>
  <p:notesMasterIdLst>
    <p:notesMasterId r:id="rId69"/>
  </p:notesMasterIdLst>
  <p:handoutMasterIdLst>
    <p:handoutMasterId r:id="rId70"/>
  </p:handoutMasterIdLst>
  <p:sldIdLst>
    <p:sldId id="422" r:id="rId25"/>
    <p:sldId id="475" r:id="rId26"/>
    <p:sldId id="476" r:id="rId27"/>
    <p:sldId id="351" r:id="rId28"/>
    <p:sldId id="315" r:id="rId29"/>
    <p:sldId id="374" r:id="rId30"/>
    <p:sldId id="477" r:id="rId31"/>
    <p:sldId id="478" r:id="rId32"/>
    <p:sldId id="442" r:id="rId33"/>
    <p:sldId id="416" r:id="rId34"/>
    <p:sldId id="410" r:id="rId35"/>
    <p:sldId id="467" r:id="rId36"/>
    <p:sldId id="274" r:id="rId37"/>
    <p:sldId id="275" r:id="rId38"/>
    <p:sldId id="277" r:id="rId39"/>
    <p:sldId id="367" r:id="rId40"/>
    <p:sldId id="368" r:id="rId41"/>
    <p:sldId id="369" r:id="rId42"/>
    <p:sldId id="370" r:id="rId43"/>
    <p:sldId id="371" r:id="rId44"/>
    <p:sldId id="372" r:id="rId45"/>
    <p:sldId id="375" r:id="rId46"/>
    <p:sldId id="373" r:id="rId47"/>
    <p:sldId id="452" r:id="rId48"/>
    <p:sldId id="457" r:id="rId49"/>
    <p:sldId id="293" r:id="rId50"/>
    <p:sldId id="297" r:id="rId51"/>
    <p:sldId id="298" r:id="rId52"/>
    <p:sldId id="299" r:id="rId53"/>
    <p:sldId id="260" r:id="rId54"/>
    <p:sldId id="256" r:id="rId55"/>
    <p:sldId id="276" r:id="rId56"/>
    <p:sldId id="287" r:id="rId57"/>
    <p:sldId id="282" r:id="rId58"/>
    <p:sldId id="259" r:id="rId59"/>
    <p:sldId id="283" r:id="rId60"/>
    <p:sldId id="285" r:id="rId61"/>
    <p:sldId id="288" r:id="rId62"/>
    <p:sldId id="486" r:id="rId63"/>
    <p:sldId id="479" r:id="rId64"/>
    <p:sldId id="365" r:id="rId65"/>
    <p:sldId id="461" r:id="rId66"/>
    <p:sldId id="480" r:id="rId67"/>
    <p:sldId id="481" r:id="rId6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 Parry" initials="JGP" lastIdx="1" clrIdx="0">
    <p:extLst>
      <p:ext uri="{19B8F6BF-5375-455C-9EA6-DF929625EA0E}">
        <p15:presenceInfo xmlns:p15="http://schemas.microsoft.com/office/powerpoint/2012/main" userId="Jayne Griffith Par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052336-EF19-4A53-9C62-FA3238699C2E}" v="166" dt="2023-02-05T11:54:46.2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75337" autoAdjust="0"/>
  </p:normalViewPr>
  <p:slideViewPr>
    <p:cSldViewPr>
      <p:cViewPr varScale="1">
        <p:scale>
          <a:sx n="79" d="100"/>
          <a:sy n="79" d="100"/>
        </p:scale>
        <p:origin x="2406" y="9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xml"/><Relationship Id="rId21" Type="http://schemas.openxmlformats.org/officeDocument/2006/relationships/slideMaster" Target="slideMasters/slideMaster18.xml"/><Relationship Id="rId42" Type="http://schemas.openxmlformats.org/officeDocument/2006/relationships/slide" Target="slides/slide18.xml"/><Relationship Id="rId47" Type="http://schemas.openxmlformats.org/officeDocument/2006/relationships/slide" Target="slides/slide23.xml"/><Relationship Id="rId63" Type="http://schemas.openxmlformats.org/officeDocument/2006/relationships/slide" Target="slides/slide39.xml"/><Relationship Id="rId68" Type="http://schemas.openxmlformats.org/officeDocument/2006/relationships/slide" Target="slides/slide4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5.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8.xml"/><Relationship Id="rId37" Type="http://schemas.openxmlformats.org/officeDocument/2006/relationships/slide" Target="slides/slide13.xml"/><Relationship Id="rId40" Type="http://schemas.openxmlformats.org/officeDocument/2006/relationships/slide" Target="slides/slide16.xml"/><Relationship Id="rId45" Type="http://schemas.openxmlformats.org/officeDocument/2006/relationships/slide" Target="slides/slide21.xml"/><Relationship Id="rId53" Type="http://schemas.openxmlformats.org/officeDocument/2006/relationships/slide" Target="slides/slide29.xml"/><Relationship Id="rId58" Type="http://schemas.openxmlformats.org/officeDocument/2006/relationships/slide" Target="slides/slide34.xml"/><Relationship Id="rId66" Type="http://schemas.openxmlformats.org/officeDocument/2006/relationships/slide" Target="slides/slide42.xml"/><Relationship Id="rId74"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37.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3.xml"/><Relationship Id="rId30" Type="http://schemas.openxmlformats.org/officeDocument/2006/relationships/slide" Target="slides/slide6.xml"/><Relationship Id="rId35" Type="http://schemas.openxmlformats.org/officeDocument/2006/relationships/slide" Target="slides/slide11.xml"/><Relationship Id="rId43" Type="http://schemas.openxmlformats.org/officeDocument/2006/relationships/slide" Target="slides/slide19.xml"/><Relationship Id="rId48" Type="http://schemas.openxmlformats.org/officeDocument/2006/relationships/slide" Target="slides/slide24.xml"/><Relationship Id="rId56" Type="http://schemas.openxmlformats.org/officeDocument/2006/relationships/slide" Target="slides/slide32.xml"/><Relationship Id="rId64" Type="http://schemas.openxmlformats.org/officeDocument/2006/relationships/slide" Target="slides/slide40.xml"/><Relationship Id="rId69"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2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1.xml"/><Relationship Id="rId33" Type="http://schemas.openxmlformats.org/officeDocument/2006/relationships/slide" Target="slides/slide9.xml"/><Relationship Id="rId38" Type="http://schemas.openxmlformats.org/officeDocument/2006/relationships/slide" Target="slides/slide14.xml"/><Relationship Id="rId46" Type="http://schemas.openxmlformats.org/officeDocument/2006/relationships/slide" Target="slides/slide22.xml"/><Relationship Id="rId59" Type="http://schemas.openxmlformats.org/officeDocument/2006/relationships/slide" Target="slides/slide35.xml"/><Relationship Id="rId67" Type="http://schemas.openxmlformats.org/officeDocument/2006/relationships/slide" Target="slides/slide43.xml"/><Relationship Id="rId20" Type="http://schemas.openxmlformats.org/officeDocument/2006/relationships/slideMaster" Target="slideMasters/slideMaster17.xml"/><Relationship Id="rId41" Type="http://schemas.openxmlformats.org/officeDocument/2006/relationships/slide" Target="slides/slide17.xml"/><Relationship Id="rId54" Type="http://schemas.openxmlformats.org/officeDocument/2006/relationships/slide" Target="slides/slide30.xml"/><Relationship Id="rId62" Type="http://schemas.openxmlformats.org/officeDocument/2006/relationships/slide" Target="slides/slide38.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4.xml"/><Relationship Id="rId36" Type="http://schemas.openxmlformats.org/officeDocument/2006/relationships/slide" Target="slides/slide12.xml"/><Relationship Id="rId49" Type="http://schemas.openxmlformats.org/officeDocument/2006/relationships/slide" Target="slides/slide25.xml"/><Relationship Id="rId57" Type="http://schemas.openxmlformats.org/officeDocument/2006/relationships/slide" Target="slides/slide33.xml"/><Relationship Id="rId10" Type="http://schemas.openxmlformats.org/officeDocument/2006/relationships/slideMaster" Target="slideMasters/slideMaster7.xml"/><Relationship Id="rId31" Type="http://schemas.openxmlformats.org/officeDocument/2006/relationships/slide" Target="slides/slide7.xml"/><Relationship Id="rId44" Type="http://schemas.openxmlformats.org/officeDocument/2006/relationships/slide" Target="slides/slide20.xml"/><Relationship Id="rId52" Type="http://schemas.openxmlformats.org/officeDocument/2006/relationships/slide" Target="slides/slide28.xml"/><Relationship Id="rId60" Type="http://schemas.openxmlformats.org/officeDocument/2006/relationships/slide" Target="slides/slide36.xml"/><Relationship Id="rId65" Type="http://schemas.openxmlformats.org/officeDocument/2006/relationships/slide" Target="slides/slide4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5.xml"/><Relationship Id="rId34" Type="http://schemas.openxmlformats.org/officeDocument/2006/relationships/slide" Target="slides/slide10.xml"/><Relationship Id="rId50" Type="http://schemas.openxmlformats.org/officeDocument/2006/relationships/slide" Target="slides/slide26.xml"/><Relationship Id="rId55" Type="http://schemas.openxmlformats.org/officeDocument/2006/relationships/slide" Target="slides/slide31.xml"/><Relationship Id="rId76" Type="http://schemas.microsoft.com/office/2015/10/relationships/revisionInfo" Target="revisionInfo.xml"/><Relationship Id="rId7" Type="http://schemas.openxmlformats.org/officeDocument/2006/relationships/slideMaster" Target="slideMasters/slideMaster4.xml"/><Relationship Id="rId71"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ADD113-17F9-43EB-B9AE-D4CF8795F3C7}" type="doc">
      <dgm:prSet loTypeId="urn:microsoft.com/office/officeart/2008/layout/LinedList" loCatId="list" qsTypeId="urn:microsoft.com/office/officeart/2005/8/quickstyle/simple2" qsCatId="simple" csTypeId="urn:microsoft.com/office/officeart/2005/8/colors/accent5_2" csCatId="accent5"/>
      <dgm:spPr/>
      <dgm:t>
        <a:bodyPr/>
        <a:lstStyle/>
        <a:p>
          <a:endParaRPr lang="en-US"/>
        </a:p>
      </dgm:t>
    </dgm:pt>
    <dgm:pt modelId="{D33F0C96-15DC-499D-A213-0B81FCDF5112}">
      <dgm:prSet/>
      <dgm:spPr/>
      <dgm:t>
        <a:bodyPr/>
        <a:lstStyle/>
        <a:p>
          <a:r>
            <a:rPr lang="en-GB"/>
            <a:t>Advertising messages should be congruent with the values of local culture has been long advocated (Zhang and Gelb, 1996; Boddewyn et al., 1986; Belk et al., 1985; Harris, 1984; Hornik, 1980; Buzzell, 1968). </a:t>
          </a:r>
          <a:endParaRPr lang="en-US"/>
        </a:p>
      </dgm:t>
    </dgm:pt>
    <dgm:pt modelId="{2A1ADDA3-4203-4314-9BAC-01269F8C8A32}" type="parTrans" cxnId="{6F8A16EB-E43D-4B2D-AC5B-7A52BD5CC88B}">
      <dgm:prSet/>
      <dgm:spPr/>
      <dgm:t>
        <a:bodyPr/>
        <a:lstStyle/>
        <a:p>
          <a:endParaRPr lang="en-US"/>
        </a:p>
      </dgm:t>
    </dgm:pt>
    <dgm:pt modelId="{650413CF-8BE9-455A-AF3B-37AC2BC7720A}" type="sibTrans" cxnId="{6F8A16EB-E43D-4B2D-AC5B-7A52BD5CC88B}">
      <dgm:prSet/>
      <dgm:spPr/>
      <dgm:t>
        <a:bodyPr/>
        <a:lstStyle/>
        <a:p>
          <a:endParaRPr lang="en-US"/>
        </a:p>
      </dgm:t>
    </dgm:pt>
    <dgm:pt modelId="{33DE35BD-6D62-4607-AB9D-E4D9C5F9BE20}">
      <dgm:prSet/>
      <dgm:spPr/>
      <dgm:t>
        <a:bodyPr/>
        <a:lstStyle/>
        <a:p>
          <a:r>
            <a:rPr lang="en-GB"/>
            <a:t>Pollay and Gallagher (1990) summarized this position by noting that cultural values are the core of advertising messages and typical advertisements endorse, glamorize and reinforce cultural values. </a:t>
          </a:r>
          <a:endParaRPr lang="en-US"/>
        </a:p>
      </dgm:t>
    </dgm:pt>
    <dgm:pt modelId="{D08B6D66-1B12-4D09-8093-9B9AD203462B}" type="parTrans" cxnId="{CE4F3E95-5579-4FFD-8996-38C2F4DB094C}">
      <dgm:prSet/>
      <dgm:spPr/>
      <dgm:t>
        <a:bodyPr/>
        <a:lstStyle/>
        <a:p>
          <a:endParaRPr lang="en-US"/>
        </a:p>
      </dgm:t>
    </dgm:pt>
    <dgm:pt modelId="{87892305-020A-4115-B9EC-AD7CA9914E54}" type="sibTrans" cxnId="{CE4F3E95-5579-4FFD-8996-38C2F4DB094C}">
      <dgm:prSet/>
      <dgm:spPr/>
      <dgm:t>
        <a:bodyPr/>
        <a:lstStyle/>
        <a:p>
          <a:endParaRPr lang="en-US"/>
        </a:p>
      </dgm:t>
    </dgm:pt>
    <dgm:pt modelId="{3F48F551-7D18-419E-B1FB-A153CEBA63CD}">
      <dgm:prSet/>
      <dgm:spPr/>
      <dgm:t>
        <a:bodyPr/>
        <a:lstStyle/>
        <a:p>
          <a:r>
            <a:rPr lang="en-GB"/>
            <a:t>Empirical studies have found that advertisements reflecting (some) local cultural values are more persuasive than those that ignore them (Gregory and Munch, 1997; Taylor et al., 1997; Han and Shavitt, 1994; Hong et al., 1987; Madden et al., 1986; Marquez, 1975).</a:t>
          </a:r>
          <a:endParaRPr lang="en-US"/>
        </a:p>
      </dgm:t>
    </dgm:pt>
    <dgm:pt modelId="{E2BF6450-7EA8-4E1A-9B5A-8A5BE3BB2875}" type="parTrans" cxnId="{542D31F4-994B-4E19-99E3-3AE6A0E8678A}">
      <dgm:prSet/>
      <dgm:spPr/>
      <dgm:t>
        <a:bodyPr/>
        <a:lstStyle/>
        <a:p>
          <a:endParaRPr lang="en-US"/>
        </a:p>
      </dgm:t>
    </dgm:pt>
    <dgm:pt modelId="{B2419F34-B368-4F33-9C9C-D9B7DF4AFADA}" type="sibTrans" cxnId="{542D31F4-994B-4E19-99E3-3AE6A0E8678A}">
      <dgm:prSet/>
      <dgm:spPr/>
      <dgm:t>
        <a:bodyPr/>
        <a:lstStyle/>
        <a:p>
          <a:endParaRPr lang="en-US"/>
        </a:p>
      </dgm:t>
    </dgm:pt>
    <dgm:pt modelId="{9969028E-F175-42A7-A2EE-FA667BA8F4FC}" type="pres">
      <dgm:prSet presAssocID="{D7ADD113-17F9-43EB-B9AE-D4CF8795F3C7}" presName="vert0" presStyleCnt="0">
        <dgm:presLayoutVars>
          <dgm:dir/>
          <dgm:animOne val="branch"/>
          <dgm:animLvl val="lvl"/>
        </dgm:presLayoutVars>
      </dgm:prSet>
      <dgm:spPr/>
    </dgm:pt>
    <dgm:pt modelId="{914F8F9F-9ECC-4E38-B8FA-1BAD504DF0CB}" type="pres">
      <dgm:prSet presAssocID="{D33F0C96-15DC-499D-A213-0B81FCDF5112}" presName="thickLine" presStyleLbl="alignNode1" presStyleIdx="0" presStyleCnt="3"/>
      <dgm:spPr/>
    </dgm:pt>
    <dgm:pt modelId="{6DB10706-39DF-4DD2-A740-F6A2130910F9}" type="pres">
      <dgm:prSet presAssocID="{D33F0C96-15DC-499D-A213-0B81FCDF5112}" presName="horz1" presStyleCnt="0"/>
      <dgm:spPr/>
    </dgm:pt>
    <dgm:pt modelId="{584C6D45-AE6C-47D2-8015-900D8807D6C4}" type="pres">
      <dgm:prSet presAssocID="{D33F0C96-15DC-499D-A213-0B81FCDF5112}" presName="tx1" presStyleLbl="revTx" presStyleIdx="0" presStyleCnt="3"/>
      <dgm:spPr/>
    </dgm:pt>
    <dgm:pt modelId="{A50EB190-B433-4D72-9111-41EECC78347D}" type="pres">
      <dgm:prSet presAssocID="{D33F0C96-15DC-499D-A213-0B81FCDF5112}" presName="vert1" presStyleCnt="0"/>
      <dgm:spPr/>
    </dgm:pt>
    <dgm:pt modelId="{1CA46C63-3E07-4A9A-A6BA-A2DA24C48268}" type="pres">
      <dgm:prSet presAssocID="{33DE35BD-6D62-4607-AB9D-E4D9C5F9BE20}" presName="thickLine" presStyleLbl="alignNode1" presStyleIdx="1" presStyleCnt="3"/>
      <dgm:spPr/>
    </dgm:pt>
    <dgm:pt modelId="{273A10AB-0E52-4E0C-9C2A-3181FC24B7BE}" type="pres">
      <dgm:prSet presAssocID="{33DE35BD-6D62-4607-AB9D-E4D9C5F9BE20}" presName="horz1" presStyleCnt="0"/>
      <dgm:spPr/>
    </dgm:pt>
    <dgm:pt modelId="{215D857B-4C4E-45B0-B984-1BC72855B950}" type="pres">
      <dgm:prSet presAssocID="{33DE35BD-6D62-4607-AB9D-E4D9C5F9BE20}" presName="tx1" presStyleLbl="revTx" presStyleIdx="1" presStyleCnt="3"/>
      <dgm:spPr/>
    </dgm:pt>
    <dgm:pt modelId="{F9E4571E-705E-45CB-AD67-6064506E1E33}" type="pres">
      <dgm:prSet presAssocID="{33DE35BD-6D62-4607-AB9D-E4D9C5F9BE20}" presName="vert1" presStyleCnt="0"/>
      <dgm:spPr/>
    </dgm:pt>
    <dgm:pt modelId="{D17686A6-71D2-4532-8D79-CC7D054FA73C}" type="pres">
      <dgm:prSet presAssocID="{3F48F551-7D18-419E-B1FB-A153CEBA63CD}" presName="thickLine" presStyleLbl="alignNode1" presStyleIdx="2" presStyleCnt="3"/>
      <dgm:spPr/>
    </dgm:pt>
    <dgm:pt modelId="{E76BF1C1-D8C0-4F96-B222-DD2ED532D231}" type="pres">
      <dgm:prSet presAssocID="{3F48F551-7D18-419E-B1FB-A153CEBA63CD}" presName="horz1" presStyleCnt="0"/>
      <dgm:spPr/>
    </dgm:pt>
    <dgm:pt modelId="{054B4EEF-6393-4586-9D69-43929FF63E43}" type="pres">
      <dgm:prSet presAssocID="{3F48F551-7D18-419E-B1FB-A153CEBA63CD}" presName="tx1" presStyleLbl="revTx" presStyleIdx="2" presStyleCnt="3"/>
      <dgm:spPr/>
    </dgm:pt>
    <dgm:pt modelId="{073D12F0-DD05-4E6A-8DCE-7A248D836CCF}" type="pres">
      <dgm:prSet presAssocID="{3F48F551-7D18-419E-B1FB-A153CEBA63CD}" presName="vert1" presStyleCnt="0"/>
      <dgm:spPr/>
    </dgm:pt>
  </dgm:ptLst>
  <dgm:cxnLst>
    <dgm:cxn modelId="{98FDB53F-A2C4-470D-BC9A-298BE5171C50}" type="presOf" srcId="{D33F0C96-15DC-499D-A213-0B81FCDF5112}" destId="{584C6D45-AE6C-47D2-8015-900D8807D6C4}" srcOrd="0" destOrd="0" presId="urn:microsoft.com/office/officeart/2008/layout/LinedList"/>
    <dgm:cxn modelId="{BE599979-DFE4-4126-BF29-E54B2A2E72E0}" type="presOf" srcId="{D7ADD113-17F9-43EB-B9AE-D4CF8795F3C7}" destId="{9969028E-F175-42A7-A2EE-FA667BA8F4FC}" srcOrd="0" destOrd="0" presId="urn:microsoft.com/office/officeart/2008/layout/LinedList"/>
    <dgm:cxn modelId="{CE4F3E95-5579-4FFD-8996-38C2F4DB094C}" srcId="{D7ADD113-17F9-43EB-B9AE-D4CF8795F3C7}" destId="{33DE35BD-6D62-4607-AB9D-E4D9C5F9BE20}" srcOrd="1" destOrd="0" parTransId="{D08B6D66-1B12-4D09-8093-9B9AD203462B}" sibTransId="{87892305-020A-4115-B9EC-AD7CA9914E54}"/>
    <dgm:cxn modelId="{A4CD41C6-6134-4886-96B4-AD301B8A5A56}" type="presOf" srcId="{33DE35BD-6D62-4607-AB9D-E4D9C5F9BE20}" destId="{215D857B-4C4E-45B0-B984-1BC72855B950}" srcOrd="0" destOrd="0" presId="urn:microsoft.com/office/officeart/2008/layout/LinedList"/>
    <dgm:cxn modelId="{6F8A16EB-E43D-4B2D-AC5B-7A52BD5CC88B}" srcId="{D7ADD113-17F9-43EB-B9AE-D4CF8795F3C7}" destId="{D33F0C96-15DC-499D-A213-0B81FCDF5112}" srcOrd="0" destOrd="0" parTransId="{2A1ADDA3-4203-4314-9BAC-01269F8C8A32}" sibTransId="{650413CF-8BE9-455A-AF3B-37AC2BC7720A}"/>
    <dgm:cxn modelId="{542D31F4-994B-4E19-99E3-3AE6A0E8678A}" srcId="{D7ADD113-17F9-43EB-B9AE-D4CF8795F3C7}" destId="{3F48F551-7D18-419E-B1FB-A153CEBA63CD}" srcOrd="2" destOrd="0" parTransId="{E2BF6450-7EA8-4E1A-9B5A-8A5BE3BB2875}" sibTransId="{B2419F34-B368-4F33-9C9C-D9B7DF4AFADA}"/>
    <dgm:cxn modelId="{1D2775FD-16F2-4A8F-9C34-B4AE2D9C3161}" type="presOf" srcId="{3F48F551-7D18-419E-B1FB-A153CEBA63CD}" destId="{054B4EEF-6393-4586-9D69-43929FF63E43}" srcOrd="0" destOrd="0" presId="urn:microsoft.com/office/officeart/2008/layout/LinedList"/>
    <dgm:cxn modelId="{B09B69AA-AB77-43CD-A198-0BFCF3DDB126}" type="presParOf" srcId="{9969028E-F175-42A7-A2EE-FA667BA8F4FC}" destId="{914F8F9F-9ECC-4E38-B8FA-1BAD504DF0CB}" srcOrd="0" destOrd="0" presId="urn:microsoft.com/office/officeart/2008/layout/LinedList"/>
    <dgm:cxn modelId="{A859508B-914A-4853-91EF-A7760B90C591}" type="presParOf" srcId="{9969028E-F175-42A7-A2EE-FA667BA8F4FC}" destId="{6DB10706-39DF-4DD2-A740-F6A2130910F9}" srcOrd="1" destOrd="0" presId="urn:microsoft.com/office/officeart/2008/layout/LinedList"/>
    <dgm:cxn modelId="{9A236097-2F87-41B0-81C0-CC0B29C82841}" type="presParOf" srcId="{6DB10706-39DF-4DD2-A740-F6A2130910F9}" destId="{584C6D45-AE6C-47D2-8015-900D8807D6C4}" srcOrd="0" destOrd="0" presId="urn:microsoft.com/office/officeart/2008/layout/LinedList"/>
    <dgm:cxn modelId="{797020BD-844A-4518-9EC9-2E4A364E52CD}" type="presParOf" srcId="{6DB10706-39DF-4DD2-A740-F6A2130910F9}" destId="{A50EB190-B433-4D72-9111-41EECC78347D}" srcOrd="1" destOrd="0" presId="urn:microsoft.com/office/officeart/2008/layout/LinedList"/>
    <dgm:cxn modelId="{603BABF3-EFC2-43CD-8187-81C3CC6BAEA7}" type="presParOf" srcId="{9969028E-F175-42A7-A2EE-FA667BA8F4FC}" destId="{1CA46C63-3E07-4A9A-A6BA-A2DA24C48268}" srcOrd="2" destOrd="0" presId="urn:microsoft.com/office/officeart/2008/layout/LinedList"/>
    <dgm:cxn modelId="{B7D1F447-6117-4643-8435-B14A58F9C9D6}" type="presParOf" srcId="{9969028E-F175-42A7-A2EE-FA667BA8F4FC}" destId="{273A10AB-0E52-4E0C-9C2A-3181FC24B7BE}" srcOrd="3" destOrd="0" presId="urn:microsoft.com/office/officeart/2008/layout/LinedList"/>
    <dgm:cxn modelId="{C4A7E63C-6DB6-4925-85E3-AF3583ABE722}" type="presParOf" srcId="{273A10AB-0E52-4E0C-9C2A-3181FC24B7BE}" destId="{215D857B-4C4E-45B0-B984-1BC72855B950}" srcOrd="0" destOrd="0" presId="urn:microsoft.com/office/officeart/2008/layout/LinedList"/>
    <dgm:cxn modelId="{9E8BFD47-2B61-4BDD-91AC-8D72D78D3447}" type="presParOf" srcId="{273A10AB-0E52-4E0C-9C2A-3181FC24B7BE}" destId="{F9E4571E-705E-45CB-AD67-6064506E1E33}" srcOrd="1" destOrd="0" presId="urn:microsoft.com/office/officeart/2008/layout/LinedList"/>
    <dgm:cxn modelId="{7D174CE3-DB1E-41D8-BDC7-901C7C9DCEE5}" type="presParOf" srcId="{9969028E-F175-42A7-A2EE-FA667BA8F4FC}" destId="{D17686A6-71D2-4532-8D79-CC7D054FA73C}" srcOrd="4" destOrd="0" presId="urn:microsoft.com/office/officeart/2008/layout/LinedList"/>
    <dgm:cxn modelId="{C6922C50-EDEB-4107-8A3B-CFBF8BE01E31}" type="presParOf" srcId="{9969028E-F175-42A7-A2EE-FA667BA8F4FC}" destId="{E76BF1C1-D8C0-4F96-B222-DD2ED532D231}" srcOrd="5" destOrd="0" presId="urn:microsoft.com/office/officeart/2008/layout/LinedList"/>
    <dgm:cxn modelId="{75230A10-4B9F-43B3-BC20-5D18907DFD27}" type="presParOf" srcId="{E76BF1C1-D8C0-4F96-B222-DD2ED532D231}" destId="{054B4EEF-6393-4586-9D69-43929FF63E43}" srcOrd="0" destOrd="0" presId="urn:microsoft.com/office/officeart/2008/layout/LinedList"/>
    <dgm:cxn modelId="{FEE90C48-E946-42BF-90B2-47012F71DFF0}" type="presParOf" srcId="{E76BF1C1-D8C0-4F96-B222-DD2ED532D231}" destId="{073D12F0-DD05-4E6A-8DCE-7A248D836CCF}"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F8F9F-9ECC-4E38-B8FA-1BAD504DF0CB}">
      <dsp:nvSpPr>
        <dsp:cNvPr id="0" name=""/>
        <dsp:cNvSpPr/>
      </dsp:nvSpPr>
      <dsp:spPr>
        <a:xfrm>
          <a:off x="0" y="1197"/>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84C6D45-AE6C-47D2-8015-900D8807D6C4}">
      <dsp:nvSpPr>
        <dsp:cNvPr id="0" name=""/>
        <dsp:cNvSpPr/>
      </dsp:nvSpPr>
      <dsp:spPr>
        <a:xfrm>
          <a:off x="0" y="1197"/>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Advertising messages should be congruent with the values of local culture has been long advocated (Zhang and Gelb, 1996; Boddewyn et al., 1986; Belk et al., 1985; Harris, 1984; Hornik, 1980; Buzzell, 1968). </a:t>
          </a:r>
          <a:endParaRPr lang="en-US" sz="1200" kern="1200"/>
        </a:p>
      </dsp:txBody>
      <dsp:txXfrm>
        <a:off x="0" y="1197"/>
        <a:ext cx="5614060" cy="816763"/>
      </dsp:txXfrm>
    </dsp:sp>
    <dsp:sp modelId="{1CA46C63-3E07-4A9A-A6BA-A2DA24C48268}">
      <dsp:nvSpPr>
        <dsp:cNvPr id="0" name=""/>
        <dsp:cNvSpPr/>
      </dsp:nvSpPr>
      <dsp:spPr>
        <a:xfrm>
          <a:off x="0" y="817961"/>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15D857B-4C4E-45B0-B984-1BC72855B950}">
      <dsp:nvSpPr>
        <dsp:cNvPr id="0" name=""/>
        <dsp:cNvSpPr/>
      </dsp:nvSpPr>
      <dsp:spPr>
        <a:xfrm>
          <a:off x="0" y="817961"/>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Pollay and Gallagher (1990) summarized this position by noting that cultural values are the core of advertising messages and typical advertisements endorse, glamorize and reinforce cultural values. </a:t>
          </a:r>
          <a:endParaRPr lang="en-US" sz="1200" kern="1200"/>
        </a:p>
      </dsp:txBody>
      <dsp:txXfrm>
        <a:off x="0" y="817961"/>
        <a:ext cx="5614060" cy="816763"/>
      </dsp:txXfrm>
    </dsp:sp>
    <dsp:sp modelId="{D17686A6-71D2-4532-8D79-CC7D054FA73C}">
      <dsp:nvSpPr>
        <dsp:cNvPr id="0" name=""/>
        <dsp:cNvSpPr/>
      </dsp:nvSpPr>
      <dsp:spPr>
        <a:xfrm>
          <a:off x="0" y="1634725"/>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54B4EEF-6393-4586-9D69-43929FF63E43}">
      <dsp:nvSpPr>
        <dsp:cNvPr id="0" name=""/>
        <dsp:cNvSpPr/>
      </dsp:nvSpPr>
      <dsp:spPr>
        <a:xfrm>
          <a:off x="0" y="1634725"/>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Empirical studies have found that advertisements reflecting (some) local cultural values are more persuasive than those that ignore them (Gregory and Munch, 1997; Taylor et al., 1997; Han and Shavitt, 1994; Hong et al., 1987; Madden et al., 1986; Marquez, 1975).</a:t>
          </a:r>
          <a:endParaRPr lang="en-US" sz="1200" kern="1200"/>
        </a:p>
      </dsp:txBody>
      <dsp:txXfrm>
        <a:off x="0" y="1634725"/>
        <a:ext cx="5614060" cy="81676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06/02/2023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0AD800-86E1-4221-A827-DF8FF1E55102}" type="datetimeFigureOut">
              <a:rPr lang="en-GB" smtClean="0"/>
              <a:t>06/02/2023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4F5602-060E-4B41-B6B2-6DE0F8D6B4BC}" type="slidenum">
              <a:rPr lang="en-GB" smtClean="0"/>
              <a:t>‹#›</a:t>
            </a:fld>
            <a:endParaRPr lang="en-GB"/>
          </a:p>
        </p:txBody>
      </p:sp>
    </p:spTree>
    <p:extLst>
      <p:ext uri="{BB962C8B-B14F-4D97-AF65-F5344CB8AC3E}">
        <p14:creationId xmlns:p14="http://schemas.microsoft.com/office/powerpoint/2010/main" val="1713938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usw-elta.teachable.com/courses/marketing-strategy1/lectures/3950682"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98CD88-6CC6-4FCE-AAD4-3DFA75E26F7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3214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52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in order to gather the information on what our customers needs and wants, we do market research </a:t>
            </a:r>
          </a:p>
          <a:p>
            <a:r>
              <a:rPr lang="en-GB" dirty="0"/>
              <a:t>Have any of you taken part in market research? </a:t>
            </a:r>
          </a:p>
          <a:p>
            <a:r>
              <a:rPr lang="en-GB" dirty="0"/>
              <a:t>Who has received a phone call for a survey? Or been stopped by someone?</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2416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watch this video on brands that you will recognise make some notes.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4796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6340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Quantitative vs qualitative question example:</a:t>
            </a:r>
          </a:p>
          <a:p>
            <a:endParaRPr lang="en-GB" dirty="0"/>
          </a:p>
          <a:p>
            <a:r>
              <a:rPr lang="en-GB" dirty="0"/>
              <a:t>Quantitative – Do you like this product?  (binary yes or no answer) can be quantified and assigned numerical values.</a:t>
            </a:r>
          </a:p>
          <a:p>
            <a:endParaRPr lang="en-GB" dirty="0"/>
          </a:p>
          <a:p>
            <a:r>
              <a:rPr lang="en-GB" dirty="0"/>
              <a:t>Qualitative – How do you feel about this product? (forces an explanation) responses will need to include descriptions and provides opportunity to explain and justify, cannot be easily numerically assigned.   </a:t>
            </a:r>
          </a:p>
          <a:p>
            <a:pPr marL="0" indent="0">
              <a:lnSpc>
                <a:spcPct val="120000"/>
              </a:lnSpc>
              <a:buNone/>
            </a:pPr>
            <a:endParaRPr lang="en-GB" sz="1200"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6043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ways to target, who, when and how many we target can have impact.</a:t>
            </a:r>
          </a:p>
          <a:p>
            <a:r>
              <a:rPr lang="en-GB" dirty="0"/>
              <a:t>Can be affected by events social/political/leisure etc,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marketers we must consider going to where our target market go, this can be physical or online. How we interpret data must take into consideration how the data was gathered    </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8456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8483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it important to set goals, </a:t>
            </a:r>
            <a:r>
              <a:rPr lang="en-GB" dirty="0" err="1"/>
              <a:t>e.g</a:t>
            </a:r>
            <a:r>
              <a:rPr lang="en-GB" dirty="0"/>
              <a:t> shared vison for all, keeps us on track, helps identify all areas that need to be considered, consistency etc...  </a:t>
            </a:r>
          </a:p>
        </p:txBody>
      </p:sp>
      <p:sp>
        <p:nvSpPr>
          <p:cNvPr id="4" name="Slide Number Placeholder 3"/>
          <p:cNvSpPr>
            <a:spLocks noGrp="1"/>
          </p:cNvSpPr>
          <p:nvPr>
            <p:ph type="sldNum" sz="quarter" idx="5"/>
          </p:nvPr>
        </p:nvSpPr>
        <p:spPr/>
        <p:txBody>
          <a:bodyPr/>
          <a:lstStyle/>
          <a:p>
            <a:fld id="{5C4F5602-060E-4B41-B6B2-6DE0F8D6B4BC}" type="slidenum">
              <a:rPr lang="en-GB" smtClean="0"/>
              <a:t>16</a:t>
            </a:fld>
            <a:endParaRPr lang="en-GB"/>
          </a:p>
        </p:txBody>
      </p:sp>
    </p:spTree>
    <p:extLst>
      <p:ext uri="{BB962C8B-B14F-4D97-AF65-F5344CB8AC3E}">
        <p14:creationId xmlns:p14="http://schemas.microsoft.com/office/powerpoint/2010/main" val="473777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7DD3BEBB-1D0B-4872-976F-CCC7F21D4AA7}"/>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655C76BF-14F8-42C9-938D-83EE696EEE4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latin typeface="Arial" panose="020B0604020202020204" pitchFamily="34" charset="0"/>
                <a:cs typeface="Arial" panose="020B0604020202020204" pitchFamily="34" charset="0"/>
              </a:rPr>
              <a:t>Ansofs</a:t>
            </a:r>
            <a:r>
              <a:rPr lang="en-US" altLang="en-US" dirty="0">
                <a:latin typeface="Arial" panose="020B0604020202020204" pitchFamily="34" charset="0"/>
                <a:cs typeface="Arial" panose="020B0604020202020204" pitchFamily="34" charset="0"/>
              </a:rPr>
              <a:t> matrix offers a number of market development strategies </a:t>
            </a:r>
          </a:p>
        </p:txBody>
      </p:sp>
    </p:spTree>
    <p:extLst>
      <p:ext uri="{BB962C8B-B14F-4D97-AF65-F5344CB8AC3E}">
        <p14:creationId xmlns:p14="http://schemas.microsoft.com/office/powerpoint/2010/main" val="3174990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b="1" dirty="0"/>
              <a:t>So what are these strategies? And how do they compare?</a:t>
            </a:r>
          </a:p>
          <a:p>
            <a:pPr eaLnBrk="1" hangingPunct="1"/>
            <a:endParaRPr lang="en-US" b="1" dirty="0"/>
          </a:p>
          <a:p>
            <a:pPr eaLnBrk="1" hangingPunct="1"/>
            <a:r>
              <a:rPr lang="en-US" b="1" dirty="0"/>
              <a:t>MP: It involves marketing existing </a:t>
            </a:r>
            <a:r>
              <a:rPr lang="en-US" b="1" dirty="0" err="1"/>
              <a:t>Pdcts</a:t>
            </a:r>
            <a:r>
              <a:rPr lang="en-US" b="1" dirty="0"/>
              <a:t> onto existing </a:t>
            </a:r>
            <a:r>
              <a:rPr lang="en-US" b="1" dirty="0" err="1"/>
              <a:t>Mkts</a:t>
            </a:r>
            <a:r>
              <a:rPr lang="en-US" b="1" dirty="0"/>
              <a:t> – only better. It is a strategy that aims at doing better one is already doing well.</a:t>
            </a:r>
            <a:endParaRPr lang="en-US" dirty="0"/>
          </a:p>
          <a:p>
            <a:pPr eaLnBrk="1" hangingPunct="1"/>
            <a:r>
              <a:rPr lang="en-US" b="1" dirty="0"/>
              <a:t>Objective is to increase market share, reduce churn and expand revenues (through ARPU)</a:t>
            </a:r>
            <a:r>
              <a:rPr lang="en-US" dirty="0"/>
              <a:t>.</a:t>
            </a:r>
          </a:p>
          <a:p>
            <a:pPr eaLnBrk="1" hangingPunct="1"/>
            <a:endParaRPr lang="en-US" dirty="0"/>
          </a:p>
          <a:p>
            <a:pPr eaLnBrk="1" hangingPunct="1"/>
            <a:r>
              <a:rPr lang="en-US" b="1" dirty="0"/>
              <a:t>Ways to do it</a:t>
            </a:r>
            <a:r>
              <a:rPr lang="en-US" dirty="0"/>
              <a:t>: brand investment, customer care, added functionalities, online support tools, etc. but also bundling – selling you more than what you bargained for.</a:t>
            </a:r>
          </a:p>
          <a:p>
            <a:pPr eaLnBrk="1" hangingPunct="1"/>
            <a:endParaRPr lang="en-US" dirty="0"/>
          </a:p>
          <a:p>
            <a:pPr eaLnBrk="1" hangingPunct="1"/>
            <a:r>
              <a:rPr lang="en-US" b="1" dirty="0"/>
              <a:t>Low risk strategy as it is based on what the firm has already been doing for some time</a:t>
            </a:r>
            <a:r>
              <a:rPr lang="en-US" dirty="0"/>
              <a:t> - you try to be better at it.</a:t>
            </a:r>
          </a:p>
          <a:p>
            <a:pPr eaLnBrk="1" hangingPunct="1"/>
            <a:r>
              <a:rPr lang="en-US" dirty="0"/>
              <a:t>Low risk, high success rate, as earlier examples demonstrate.</a:t>
            </a:r>
          </a:p>
          <a:p>
            <a:pPr eaLnBrk="1" hangingPunct="1"/>
            <a:endParaRPr lang="en-US" dirty="0"/>
          </a:p>
          <a:p>
            <a:pPr eaLnBrk="1" hangingPunct="1"/>
            <a:r>
              <a:rPr lang="en-US" b="1" dirty="0"/>
              <a:t>Importantly, the cost of MP and other LGS can (sometimes) be identified through advertising expenses, etc.</a:t>
            </a:r>
            <a:r>
              <a:rPr lang="en-US" dirty="0"/>
              <a:t> </a:t>
            </a:r>
          </a:p>
        </p:txBody>
      </p:sp>
    </p:spTree>
    <p:extLst>
      <p:ext uri="{BB962C8B-B14F-4D97-AF65-F5344CB8AC3E}">
        <p14:creationId xmlns:p14="http://schemas.microsoft.com/office/powerpoint/2010/main" val="973155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GB" b="1" dirty="0"/>
              <a:t>PD: new product to existing market </a:t>
            </a:r>
            <a:r>
              <a:rPr lang="en-GB" b="1" dirty="0">
                <a:sym typeface="Wingdings" pitchFamily="2" charset="2"/>
              </a:rPr>
              <a:t></a:t>
            </a:r>
            <a:r>
              <a:rPr lang="en-GB" b="1" dirty="0"/>
              <a:t> implies substantial modifications to existing products to extend the lifecycle of the product</a:t>
            </a:r>
            <a:r>
              <a:rPr lang="en-GB" dirty="0"/>
              <a:t>.</a:t>
            </a:r>
          </a:p>
          <a:p>
            <a:pPr eaLnBrk="1" hangingPunct="1">
              <a:buFont typeface="Wingdings" pitchFamily="2" charset="2"/>
              <a:buChar char="à"/>
            </a:pPr>
            <a:r>
              <a:rPr lang="en-GB" dirty="0"/>
              <a:t>Example: the 5</a:t>
            </a:r>
            <a:r>
              <a:rPr lang="en-GB" baseline="30000" dirty="0"/>
              <a:t>th</a:t>
            </a:r>
            <a:r>
              <a:rPr lang="en-GB" dirty="0"/>
              <a:t>, 6</a:t>
            </a:r>
            <a:r>
              <a:rPr lang="en-GB" baseline="30000" dirty="0"/>
              <a:t>th</a:t>
            </a:r>
            <a:r>
              <a:rPr lang="en-GB" dirty="0"/>
              <a:t>, or 7</a:t>
            </a:r>
            <a:r>
              <a:rPr lang="en-GB" baseline="30000" dirty="0"/>
              <a:t>th</a:t>
            </a:r>
            <a:r>
              <a:rPr lang="en-GB" dirty="0"/>
              <a:t> edition of a textbook. Most of the material used remains the same, only incremental changes are implemented</a:t>
            </a:r>
          </a:p>
          <a:p>
            <a:pPr eaLnBrk="1" hangingPunct="1">
              <a:buFont typeface="Wingdings" pitchFamily="2" charset="2"/>
              <a:buChar char="à"/>
            </a:pPr>
            <a:r>
              <a:rPr lang="en-GB" dirty="0"/>
              <a:t>Walkman, ~CD player, mp3 player, largely</a:t>
            </a:r>
            <a:r>
              <a:rPr lang="en-GB" baseline="0" dirty="0"/>
              <a:t> modified product for similar customers</a:t>
            </a:r>
          </a:p>
          <a:p>
            <a:pPr eaLnBrk="1" hangingPunct="1">
              <a:buFont typeface="Wingdings" pitchFamily="2" charset="2"/>
              <a:buChar char="à"/>
            </a:pPr>
            <a:endParaRPr lang="en-GB" baseline="0" dirty="0"/>
          </a:p>
          <a:p>
            <a:pPr eaLnBrk="1" hangingPunct="1">
              <a:buFont typeface="Wingdings" pitchFamily="2" charset="2"/>
              <a:buChar char="à"/>
            </a:pPr>
            <a:r>
              <a:rPr lang="en-GB" baseline="0" dirty="0"/>
              <a:t>Expensive and risky. Example: Hospitals upgrading online patient files and medical records. </a:t>
            </a:r>
            <a:endParaRPr lang="en-GB" dirty="0"/>
          </a:p>
          <a:p>
            <a:pPr eaLnBrk="1" hangingPunct="1"/>
            <a:endParaRPr lang="en-GB" dirty="0"/>
          </a:p>
        </p:txBody>
      </p:sp>
    </p:spTree>
    <p:extLst>
      <p:ext uri="{BB962C8B-B14F-4D97-AF65-F5344CB8AC3E}">
        <p14:creationId xmlns:p14="http://schemas.microsoft.com/office/powerpoint/2010/main" val="2613750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b="1" dirty="0"/>
              <a:t>MD – offering existing products in new markets</a:t>
            </a:r>
            <a:r>
              <a:rPr lang="en-US" dirty="0"/>
              <a:t> </a:t>
            </a:r>
            <a:r>
              <a:rPr lang="en-US" dirty="0">
                <a:sym typeface="Wingdings" pitchFamily="2" charset="2"/>
              </a:rPr>
              <a:t> </a:t>
            </a:r>
            <a:r>
              <a:rPr lang="en-US" dirty="0"/>
              <a:t>similar to a </a:t>
            </a:r>
            <a:r>
              <a:rPr lang="en-US" dirty="0" err="1"/>
              <a:t>strat</a:t>
            </a:r>
            <a:r>
              <a:rPr lang="en-US" dirty="0"/>
              <a:t> of </a:t>
            </a:r>
            <a:r>
              <a:rPr lang="en-US" dirty="0" err="1"/>
              <a:t>specialisation</a:t>
            </a:r>
            <a:r>
              <a:rPr lang="en-US" dirty="0"/>
              <a:t>.</a:t>
            </a:r>
          </a:p>
          <a:p>
            <a:pPr eaLnBrk="1" hangingPunct="1"/>
            <a:r>
              <a:rPr lang="en-US" b="1" dirty="0"/>
              <a:t> Aim: to try and reach out to consumers or markets that were not the original target market by making changes to products and making them more suited to the needs of related markets</a:t>
            </a:r>
            <a:endParaRPr lang="en-US" dirty="0"/>
          </a:p>
          <a:p>
            <a:pPr eaLnBrk="1" hangingPunct="1"/>
            <a:r>
              <a:rPr lang="en-US" dirty="0">
                <a:sym typeface="Wingdings" pitchFamily="2" charset="2"/>
              </a:rPr>
              <a:t> </a:t>
            </a:r>
            <a:r>
              <a:rPr lang="en-US" dirty="0"/>
              <a:t>Low risk, as product is based on firm's own resources and capabilities. Can be very successful, but danger in loosing sight of your main market. </a:t>
            </a:r>
          </a:p>
          <a:p>
            <a:pPr eaLnBrk="1" hangingPunct="1"/>
            <a:endParaRPr lang="en-GB" dirty="0"/>
          </a:p>
          <a:p>
            <a:pPr eaLnBrk="1" hangingPunct="1"/>
            <a:r>
              <a:rPr lang="en-GB" b="1" dirty="0"/>
              <a:t>Can also be a source of cost</a:t>
            </a:r>
            <a:r>
              <a:rPr lang="en-GB" dirty="0"/>
              <a:t>: need to make changes to the products to suit related markets’ tastes and usages.</a:t>
            </a:r>
          </a:p>
          <a:p>
            <a:pPr eaLnBrk="1" hangingPunct="1"/>
            <a:endParaRPr lang="en-GB" dirty="0"/>
          </a:p>
          <a:p>
            <a:r>
              <a:rPr lang="en-GB" sz="1200" b="0" i="0" kern="1200" dirty="0">
                <a:solidFill>
                  <a:schemeClr val="tx1"/>
                </a:solidFill>
                <a:effectLst/>
                <a:latin typeface="+mn-lt"/>
                <a:ea typeface="+mn-ea"/>
                <a:cs typeface="+mn-cs"/>
              </a:rPr>
              <a:t>I read a fascinating story about a baking soda manufacturer whose sales were declining because more ladies were working full time and so were not doing as much baking anymore. The baking soda manufacturer surveyed their clients and discovered that their clients were actually using baking soda for dozens of uses that were nothing to do with baking. They used baking soda as a fridge deodorant, a washing powder, a stain remover and much more.</a:t>
            </a:r>
          </a:p>
          <a:p>
            <a:r>
              <a:rPr lang="en-GB" sz="1200" b="0" i="0" kern="1200" dirty="0">
                <a:solidFill>
                  <a:schemeClr val="tx1"/>
                </a:solidFill>
                <a:effectLst/>
                <a:latin typeface="+mn-lt"/>
                <a:ea typeface="+mn-ea"/>
                <a:cs typeface="+mn-cs"/>
              </a:rPr>
              <a:t>The baking soda manufacturer created a wide range of brand new products like fridge deodorizers, laundry powders </a:t>
            </a:r>
            <a:r>
              <a:rPr lang="en-GB" sz="1200" b="0" i="0" kern="1200" dirty="0" err="1">
                <a:solidFill>
                  <a:schemeClr val="tx1"/>
                </a:solidFill>
                <a:effectLst/>
                <a:latin typeface="+mn-lt"/>
                <a:ea typeface="+mn-ea"/>
                <a:cs typeface="+mn-cs"/>
              </a:rPr>
              <a:t>etc</a:t>
            </a:r>
            <a:r>
              <a:rPr lang="en-GB" sz="1200" b="0" i="0" kern="1200" dirty="0">
                <a:solidFill>
                  <a:schemeClr val="tx1"/>
                </a:solidFill>
                <a:effectLst/>
                <a:latin typeface="+mn-lt"/>
                <a:ea typeface="+mn-ea"/>
                <a:cs typeface="+mn-cs"/>
              </a:rPr>
              <a:t> based on this feedback. And they made millions of dollars of brand new sales as a result of these new uses for baking soda.</a:t>
            </a:r>
          </a:p>
          <a:p>
            <a:pPr eaLnBrk="1" hangingPunct="1"/>
            <a:endParaRPr lang="en-US" dirty="0"/>
          </a:p>
        </p:txBody>
      </p:sp>
    </p:spTree>
    <p:extLst>
      <p:ext uri="{BB962C8B-B14F-4D97-AF65-F5344CB8AC3E}">
        <p14:creationId xmlns:p14="http://schemas.microsoft.com/office/powerpoint/2010/main" val="28407431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Diversification drivers- less of a concern for marketers when managing an existing brand</a:t>
            </a:r>
          </a:p>
          <a:p>
            <a:r>
              <a:rPr lang="fi-FI" sz="2400" i="1" dirty="0" err="1">
                <a:solidFill>
                  <a:srgbClr val="0070C0"/>
                </a:solidFill>
              </a:rPr>
              <a:t>Synergies</a:t>
            </a:r>
            <a:r>
              <a:rPr lang="fi-FI" sz="2400" dirty="0">
                <a:solidFill>
                  <a:srgbClr val="0070C0"/>
                </a:solidFill>
              </a:rPr>
              <a:t> </a:t>
            </a:r>
            <a:r>
              <a:rPr lang="fi-FI" sz="2400" dirty="0" err="1"/>
              <a:t>with</a:t>
            </a:r>
            <a:r>
              <a:rPr lang="fi-FI" sz="2400" dirty="0"/>
              <a:t> </a:t>
            </a:r>
            <a:r>
              <a:rPr lang="fi-FI" sz="2400" dirty="0" err="1"/>
              <a:t>already</a:t>
            </a:r>
            <a:r>
              <a:rPr lang="fi-FI" sz="2400" dirty="0"/>
              <a:t> </a:t>
            </a:r>
            <a:r>
              <a:rPr lang="fi-FI" sz="2400" dirty="0" err="1"/>
              <a:t>existing</a:t>
            </a:r>
            <a:r>
              <a:rPr lang="fi-FI" sz="2400" dirty="0"/>
              <a:t> </a:t>
            </a:r>
            <a:r>
              <a:rPr lang="fi-FI" sz="2400" i="1" dirty="0">
                <a:solidFill>
                  <a:srgbClr val="0070C0"/>
                </a:solidFill>
              </a:rPr>
              <a:t>products</a:t>
            </a:r>
          </a:p>
          <a:p>
            <a:pPr lvl="1"/>
            <a:r>
              <a:rPr lang="fi-FI" i="1" dirty="0" err="1"/>
              <a:t>Similar</a:t>
            </a:r>
            <a:r>
              <a:rPr lang="fi-FI" i="1" dirty="0"/>
              <a:t> </a:t>
            </a:r>
            <a:r>
              <a:rPr lang="fi-FI" i="1" dirty="0" err="1"/>
              <a:t>materials</a:t>
            </a:r>
            <a:r>
              <a:rPr lang="fi-FI" i="1" dirty="0"/>
              <a:t>, </a:t>
            </a:r>
            <a:r>
              <a:rPr lang="fi-FI" i="1" dirty="0" err="1"/>
              <a:t>can</a:t>
            </a:r>
            <a:r>
              <a:rPr lang="fi-FI" i="1" dirty="0"/>
              <a:t> </a:t>
            </a:r>
            <a:r>
              <a:rPr lang="fi-FI" i="1" dirty="0" err="1"/>
              <a:t>utilize</a:t>
            </a:r>
            <a:r>
              <a:rPr lang="fi-FI" i="1" dirty="0"/>
              <a:t> </a:t>
            </a:r>
            <a:r>
              <a:rPr lang="fi-FI" i="1" dirty="0" err="1"/>
              <a:t>same</a:t>
            </a:r>
            <a:r>
              <a:rPr lang="fi-FI" i="1" dirty="0"/>
              <a:t> </a:t>
            </a:r>
            <a:r>
              <a:rPr lang="fi-FI" i="1" dirty="0" err="1"/>
              <a:t>manufacturing</a:t>
            </a:r>
            <a:r>
              <a:rPr lang="fi-FI" i="1" dirty="0"/>
              <a:t> </a:t>
            </a:r>
            <a:r>
              <a:rPr lang="fi-FI" i="1" dirty="0" err="1"/>
              <a:t>plants</a:t>
            </a:r>
            <a:r>
              <a:rPr lang="fi-FI" i="1" dirty="0"/>
              <a:t>, </a:t>
            </a:r>
            <a:r>
              <a:rPr lang="fi-FI" i="1" dirty="0" err="1"/>
              <a:t>machines</a:t>
            </a:r>
            <a:r>
              <a:rPr lang="fi-FI" i="1" dirty="0"/>
              <a:t>, </a:t>
            </a:r>
            <a:r>
              <a:rPr lang="fi-FI" i="1" dirty="0" err="1"/>
              <a:t>processess</a:t>
            </a:r>
            <a:r>
              <a:rPr lang="fi-FI" i="1" dirty="0"/>
              <a:t> etc.</a:t>
            </a:r>
          </a:p>
          <a:p>
            <a:r>
              <a:rPr lang="fi-FI" sz="2400" i="1" dirty="0" err="1">
                <a:solidFill>
                  <a:srgbClr val="0070C0"/>
                </a:solidFill>
              </a:rPr>
              <a:t>Synergies</a:t>
            </a:r>
            <a:r>
              <a:rPr lang="fi-FI" sz="2400" dirty="0">
                <a:solidFill>
                  <a:srgbClr val="0070C0"/>
                </a:solidFill>
              </a:rPr>
              <a:t> </a:t>
            </a:r>
            <a:r>
              <a:rPr lang="fi-FI" sz="2400" dirty="0" err="1"/>
              <a:t>with</a:t>
            </a:r>
            <a:r>
              <a:rPr lang="fi-FI" sz="2400" dirty="0"/>
              <a:t> </a:t>
            </a:r>
            <a:r>
              <a:rPr lang="fi-FI" sz="2400" dirty="0" err="1"/>
              <a:t>already</a:t>
            </a:r>
            <a:r>
              <a:rPr lang="fi-FI" sz="2400" dirty="0"/>
              <a:t> </a:t>
            </a:r>
            <a:r>
              <a:rPr lang="fi-FI" sz="2400" dirty="0" err="1"/>
              <a:t>existing</a:t>
            </a:r>
            <a:r>
              <a:rPr lang="fi-FI" sz="2400" dirty="0"/>
              <a:t> </a:t>
            </a:r>
            <a:r>
              <a:rPr lang="fi-FI" sz="2400" i="1" dirty="0" err="1">
                <a:solidFill>
                  <a:srgbClr val="0070C0"/>
                </a:solidFill>
              </a:rPr>
              <a:t>skills</a:t>
            </a:r>
            <a:r>
              <a:rPr lang="fi-FI" sz="2400" dirty="0">
                <a:solidFill>
                  <a:srgbClr val="0070C0"/>
                </a:solidFill>
              </a:rPr>
              <a:t> </a:t>
            </a:r>
            <a:r>
              <a:rPr lang="fi-FI" sz="2400" dirty="0"/>
              <a:t>and </a:t>
            </a:r>
            <a:r>
              <a:rPr lang="fi-FI" sz="2400" i="1" dirty="0" err="1">
                <a:solidFill>
                  <a:srgbClr val="0070C0"/>
                </a:solidFill>
              </a:rPr>
              <a:t>competencies</a:t>
            </a:r>
            <a:endParaRPr lang="fi-FI" sz="2400" i="1" dirty="0">
              <a:solidFill>
                <a:srgbClr val="0070C0"/>
              </a:solidFill>
            </a:endParaRPr>
          </a:p>
          <a:p>
            <a:pPr lvl="1"/>
            <a:r>
              <a:rPr lang="fi-FI" i="1" dirty="0" err="1"/>
              <a:t>Leadership</a:t>
            </a:r>
            <a:r>
              <a:rPr lang="fi-FI" i="1" dirty="0"/>
              <a:t> </a:t>
            </a:r>
            <a:r>
              <a:rPr lang="fi-FI" i="1" dirty="0" err="1"/>
              <a:t>capabilities</a:t>
            </a:r>
            <a:r>
              <a:rPr lang="fi-FI" i="1" dirty="0"/>
              <a:t>, </a:t>
            </a:r>
            <a:r>
              <a:rPr lang="fi-FI" i="1" dirty="0" err="1"/>
              <a:t>experience</a:t>
            </a:r>
            <a:r>
              <a:rPr lang="fi-FI" i="1" dirty="0"/>
              <a:t>, </a:t>
            </a:r>
            <a:r>
              <a:rPr lang="fi-FI" i="1" dirty="0" err="1"/>
              <a:t>knowledge</a:t>
            </a:r>
            <a:r>
              <a:rPr lang="fi-FI" i="1" dirty="0"/>
              <a:t> of </a:t>
            </a:r>
            <a:r>
              <a:rPr lang="fi-FI" i="1" dirty="0" err="1"/>
              <a:t>markets</a:t>
            </a:r>
            <a:r>
              <a:rPr lang="fi-FI" i="1" dirty="0"/>
              <a:t> and </a:t>
            </a:r>
            <a:r>
              <a:rPr lang="fi-FI" i="1" dirty="0" err="1"/>
              <a:t>customers</a:t>
            </a:r>
            <a:endParaRPr lang="fi-FI" i="1" dirty="0"/>
          </a:p>
          <a:p>
            <a:r>
              <a:rPr lang="fi-FI" sz="2400" dirty="0" err="1"/>
              <a:t>Often</a:t>
            </a:r>
            <a:r>
              <a:rPr lang="fi-FI" sz="2400" dirty="0"/>
              <a:t> </a:t>
            </a:r>
            <a:r>
              <a:rPr lang="fi-FI" sz="2400" dirty="0" err="1"/>
              <a:t>acts</a:t>
            </a:r>
            <a:r>
              <a:rPr lang="fi-FI" sz="2400" dirty="0"/>
              <a:t> as </a:t>
            </a:r>
            <a:r>
              <a:rPr lang="fi-FI" sz="2400" dirty="0" err="1"/>
              <a:t>platform</a:t>
            </a:r>
            <a:r>
              <a:rPr lang="fi-FI" sz="2400" dirty="0"/>
              <a:t> for </a:t>
            </a:r>
            <a:r>
              <a:rPr lang="fi-FI" sz="2400" dirty="0" err="1">
                <a:solidFill>
                  <a:srgbClr val="0070C0"/>
                </a:solidFill>
              </a:rPr>
              <a:t>international</a:t>
            </a:r>
            <a:r>
              <a:rPr lang="fi-FI" sz="2400" dirty="0">
                <a:solidFill>
                  <a:srgbClr val="0070C0"/>
                </a:solidFill>
              </a:rPr>
              <a:t> </a:t>
            </a:r>
            <a:r>
              <a:rPr lang="fi-FI" sz="2400" dirty="0" err="1">
                <a:solidFill>
                  <a:srgbClr val="0070C0"/>
                </a:solidFill>
              </a:rPr>
              <a:t>expansion</a:t>
            </a:r>
            <a:endParaRPr lang="fi-FI" sz="2400" dirty="0">
              <a:solidFill>
                <a:srgbClr val="0070C0"/>
              </a:solidFill>
            </a:endParaRPr>
          </a:p>
          <a:p>
            <a:pPr lvl="1"/>
            <a:r>
              <a:rPr lang="fi-FI" dirty="0" err="1"/>
              <a:t>Taking</a:t>
            </a:r>
            <a:r>
              <a:rPr lang="fi-FI" dirty="0"/>
              <a:t> </a:t>
            </a:r>
            <a:r>
              <a:rPr lang="fi-FI" dirty="0" err="1"/>
              <a:t>core</a:t>
            </a:r>
            <a:r>
              <a:rPr lang="fi-FI" dirty="0"/>
              <a:t> </a:t>
            </a:r>
            <a:r>
              <a:rPr lang="fi-FI" dirty="0" err="1"/>
              <a:t>competence</a:t>
            </a:r>
            <a:r>
              <a:rPr lang="fi-FI" dirty="0"/>
              <a:t> on </a:t>
            </a:r>
            <a:r>
              <a:rPr lang="fi-FI" dirty="0" err="1"/>
              <a:t>step</a:t>
            </a:r>
            <a:r>
              <a:rPr lang="fi-FI" dirty="0"/>
              <a:t> </a:t>
            </a:r>
            <a:r>
              <a:rPr lang="fi-FI" dirty="0" err="1"/>
              <a:t>further</a:t>
            </a:r>
            <a:endParaRPr lang="fi-FI" dirty="0"/>
          </a:p>
          <a:p>
            <a:pPr lvl="1"/>
            <a:r>
              <a:rPr lang="fi-FI" i="1" dirty="0"/>
              <a:t>i.e. </a:t>
            </a:r>
            <a:r>
              <a:rPr lang="fi-FI" i="1" dirty="0" err="1"/>
              <a:t>Higher</a:t>
            </a:r>
            <a:r>
              <a:rPr lang="fi-FI" i="1" dirty="0"/>
              <a:t> </a:t>
            </a:r>
            <a:r>
              <a:rPr lang="fi-FI" i="1" dirty="0" err="1"/>
              <a:t>value</a:t>
            </a:r>
            <a:r>
              <a:rPr lang="fi-FI" i="1" dirty="0"/>
              <a:t> </a:t>
            </a:r>
            <a:r>
              <a:rPr lang="fi-FI" i="1" dirty="0" err="1"/>
              <a:t>product</a:t>
            </a:r>
            <a:r>
              <a:rPr lang="fi-FI" i="1" dirty="0"/>
              <a:t> for </a:t>
            </a:r>
            <a:r>
              <a:rPr lang="fi-FI" i="1" dirty="0" err="1"/>
              <a:t>developed</a:t>
            </a:r>
            <a:r>
              <a:rPr lang="fi-FI" i="1" dirty="0"/>
              <a:t> </a:t>
            </a:r>
            <a:r>
              <a:rPr lang="fi-FI" i="1" dirty="0" err="1"/>
              <a:t>markets</a:t>
            </a:r>
            <a:r>
              <a:rPr lang="fi-FI" i="1" dirty="0"/>
              <a:t> and </a:t>
            </a:r>
            <a:r>
              <a:rPr lang="fi-FI" i="1" dirty="0" err="1"/>
              <a:t>more</a:t>
            </a:r>
            <a:r>
              <a:rPr lang="fi-FI" i="1" dirty="0"/>
              <a:t> </a:t>
            </a:r>
            <a:r>
              <a:rPr lang="fi-FI" i="1" dirty="0" err="1"/>
              <a:t>streamlined</a:t>
            </a:r>
            <a:r>
              <a:rPr lang="fi-FI" i="1" dirty="0"/>
              <a:t> version for </a:t>
            </a:r>
            <a:r>
              <a:rPr lang="fi-FI" i="1" dirty="0" err="1"/>
              <a:t>emerging</a:t>
            </a:r>
            <a:r>
              <a:rPr lang="fi-FI" i="1" dirty="0"/>
              <a:t> </a:t>
            </a:r>
            <a:r>
              <a:rPr lang="fi-FI" i="1" dirty="0" err="1"/>
              <a:t>economies</a:t>
            </a:r>
            <a:endParaRPr lang="fi-FI" i="1" dirty="0"/>
          </a:p>
          <a:p>
            <a:r>
              <a:rPr lang="fi-FI" sz="2400" dirty="0" err="1">
                <a:solidFill>
                  <a:srgbClr val="0070C0"/>
                </a:solidFill>
              </a:rPr>
              <a:t>Scale</a:t>
            </a:r>
            <a:r>
              <a:rPr lang="fi-FI" sz="2400" dirty="0"/>
              <a:t> and </a:t>
            </a:r>
            <a:r>
              <a:rPr lang="fi-FI" sz="2400" dirty="0" err="1">
                <a:solidFill>
                  <a:srgbClr val="0070C0"/>
                </a:solidFill>
              </a:rPr>
              <a:t>scope</a:t>
            </a:r>
            <a:r>
              <a:rPr lang="fi-FI" sz="2400" dirty="0"/>
              <a:t> of </a:t>
            </a:r>
            <a:r>
              <a:rPr lang="fi-FI" sz="2400" dirty="0" err="1"/>
              <a:t>operations</a:t>
            </a:r>
            <a:endParaRPr lang="fi-FI" sz="2400" dirty="0"/>
          </a:p>
          <a:p>
            <a:pPr lvl="1"/>
            <a:r>
              <a:rPr lang="fi-FI" dirty="0" err="1"/>
              <a:t>Potentially</a:t>
            </a:r>
            <a:r>
              <a:rPr lang="fi-FI" dirty="0"/>
              <a:t> </a:t>
            </a:r>
            <a:r>
              <a:rPr lang="fi-FI" dirty="0" err="1"/>
              <a:t>higher</a:t>
            </a:r>
            <a:r>
              <a:rPr lang="fi-FI" dirty="0"/>
              <a:t> </a:t>
            </a:r>
            <a:r>
              <a:rPr lang="fi-FI" dirty="0" err="1"/>
              <a:t>degree</a:t>
            </a:r>
            <a:r>
              <a:rPr lang="fi-FI" dirty="0"/>
              <a:t> of </a:t>
            </a:r>
            <a:r>
              <a:rPr lang="fi-FI" dirty="0" err="1"/>
              <a:t>benefits</a:t>
            </a:r>
            <a:r>
              <a:rPr lang="fi-FI" dirty="0"/>
              <a:t> </a:t>
            </a:r>
            <a:r>
              <a:rPr lang="fi-FI" dirty="0" err="1"/>
              <a:t>than</a:t>
            </a:r>
            <a:r>
              <a:rPr lang="fi-FI" dirty="0"/>
              <a:t> in </a:t>
            </a:r>
            <a:r>
              <a:rPr lang="fi-FI" dirty="0" err="1"/>
              <a:t>unrelated</a:t>
            </a:r>
            <a:r>
              <a:rPr lang="fi-FI" dirty="0"/>
              <a:t> </a:t>
            </a:r>
            <a:r>
              <a:rPr lang="fi-FI" dirty="0" err="1"/>
              <a:t>diversification</a:t>
            </a:r>
            <a:endParaRPr lang="fi-FI" dirty="0"/>
          </a:p>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30</a:t>
            </a:fld>
            <a:endParaRPr lang="en-GB"/>
          </a:p>
        </p:txBody>
      </p:sp>
    </p:spTree>
    <p:extLst>
      <p:ext uri="{BB962C8B-B14F-4D97-AF65-F5344CB8AC3E}">
        <p14:creationId xmlns:p14="http://schemas.microsoft.com/office/powerpoint/2010/main" val="1564851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likely strategic opportunities available may be internationalisation </a:t>
            </a:r>
          </a:p>
        </p:txBody>
      </p:sp>
      <p:sp>
        <p:nvSpPr>
          <p:cNvPr id="4" name="Slide Number Placeholder 3"/>
          <p:cNvSpPr>
            <a:spLocks noGrp="1"/>
          </p:cNvSpPr>
          <p:nvPr>
            <p:ph type="sldNum" sz="quarter" idx="5"/>
          </p:nvPr>
        </p:nvSpPr>
        <p:spPr/>
        <p:txBody>
          <a:bodyPr/>
          <a:lstStyle/>
          <a:p>
            <a:fld id="{5C4F5602-060E-4B41-B6B2-6DE0F8D6B4BC}" type="slidenum">
              <a:rPr lang="en-GB" smtClean="0"/>
              <a:t>31</a:t>
            </a:fld>
            <a:endParaRPr lang="en-GB"/>
          </a:p>
        </p:txBody>
      </p:sp>
    </p:spTree>
    <p:extLst>
      <p:ext uri="{BB962C8B-B14F-4D97-AF65-F5344CB8AC3E}">
        <p14:creationId xmlns:p14="http://schemas.microsoft.com/office/powerpoint/2010/main" val="4150591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Overal</a:t>
            </a:r>
            <a:r>
              <a:rPr lang="en-GB" dirty="0"/>
              <a:t> we can look at international marketing in 3 ways –</a:t>
            </a:r>
          </a:p>
          <a:p>
            <a:r>
              <a:rPr lang="en-GB" dirty="0"/>
              <a:t>Global – the same in every way except for language, (lower cost, easier to implement, metrics can be general)</a:t>
            </a:r>
          </a:p>
          <a:p>
            <a:r>
              <a:rPr lang="en-GB" dirty="0" err="1"/>
              <a:t>Glocal</a:t>
            </a:r>
            <a:r>
              <a:rPr lang="en-GB" dirty="0"/>
              <a:t> -  same artistic approach and overall aim, but culture, nuances and message can be adapted)</a:t>
            </a:r>
          </a:p>
          <a:p>
            <a:r>
              <a:rPr lang="en-GB" dirty="0"/>
              <a:t>Local – highly tailored approach marketing “nodes” where strategy will be devised and implemented locally (branding is often still centralised).   </a:t>
            </a:r>
          </a:p>
        </p:txBody>
      </p:sp>
      <p:sp>
        <p:nvSpPr>
          <p:cNvPr id="4" name="Slide Number Placeholder 3"/>
          <p:cNvSpPr>
            <a:spLocks noGrp="1"/>
          </p:cNvSpPr>
          <p:nvPr>
            <p:ph type="sldNum" sz="quarter" idx="5"/>
          </p:nvPr>
        </p:nvSpPr>
        <p:spPr/>
        <p:txBody>
          <a:bodyPr/>
          <a:lstStyle/>
          <a:p>
            <a:fld id="{5C4F5602-060E-4B41-B6B2-6DE0F8D6B4BC}" type="slidenum">
              <a:rPr lang="en-GB" smtClean="0"/>
              <a:t>32</a:t>
            </a:fld>
            <a:endParaRPr lang="en-GB"/>
          </a:p>
        </p:txBody>
      </p:sp>
    </p:spTree>
    <p:extLst>
      <p:ext uri="{BB962C8B-B14F-4D97-AF65-F5344CB8AC3E}">
        <p14:creationId xmlns:p14="http://schemas.microsoft.com/office/powerpoint/2010/main" val="27682535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33</a:t>
            </a:fld>
            <a:endParaRPr lang="en-GB"/>
          </a:p>
        </p:txBody>
      </p:sp>
    </p:spTree>
    <p:extLst>
      <p:ext uri="{BB962C8B-B14F-4D97-AF65-F5344CB8AC3E}">
        <p14:creationId xmlns:p14="http://schemas.microsoft.com/office/powerpoint/2010/main" val="4104061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recap on what we have looked at with Brands. </a:t>
            </a:r>
          </a:p>
        </p:txBody>
      </p:sp>
      <p:sp>
        <p:nvSpPr>
          <p:cNvPr id="4" name="Slide Number Placeholder 3"/>
          <p:cNvSpPr>
            <a:spLocks noGrp="1"/>
          </p:cNvSpPr>
          <p:nvPr>
            <p:ph type="sldNum" sz="quarter" idx="5"/>
          </p:nvPr>
        </p:nvSpPr>
        <p:spPr/>
        <p:txBody>
          <a:bodyPr/>
          <a:lstStyle/>
          <a:p>
            <a:fld id="{5C4F5602-060E-4B41-B6B2-6DE0F8D6B4BC}" type="slidenum">
              <a:rPr lang="en-GB" smtClean="0"/>
              <a:t>34</a:t>
            </a:fld>
            <a:endParaRPr lang="en-GB"/>
          </a:p>
        </p:txBody>
      </p:sp>
    </p:spTree>
    <p:extLst>
      <p:ext uri="{BB962C8B-B14F-4D97-AF65-F5344CB8AC3E}">
        <p14:creationId xmlns:p14="http://schemas.microsoft.com/office/powerpoint/2010/main" val="28009009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discusses marketing examples of linguistic and cultural failure in internationalisation </a:t>
            </a:r>
          </a:p>
        </p:txBody>
      </p:sp>
      <p:sp>
        <p:nvSpPr>
          <p:cNvPr id="4" name="Slide Number Placeholder 3"/>
          <p:cNvSpPr>
            <a:spLocks noGrp="1"/>
          </p:cNvSpPr>
          <p:nvPr>
            <p:ph type="sldNum" sz="quarter" idx="5"/>
          </p:nvPr>
        </p:nvSpPr>
        <p:spPr/>
        <p:txBody>
          <a:bodyPr/>
          <a:lstStyle/>
          <a:p>
            <a:fld id="{5C4F5602-060E-4B41-B6B2-6DE0F8D6B4BC}" type="slidenum">
              <a:rPr lang="en-GB" smtClean="0"/>
              <a:t>35</a:t>
            </a:fld>
            <a:endParaRPr lang="en-GB"/>
          </a:p>
        </p:txBody>
      </p:sp>
    </p:spTree>
    <p:extLst>
      <p:ext uri="{BB962C8B-B14F-4D97-AF65-F5344CB8AC3E}">
        <p14:creationId xmlns:p14="http://schemas.microsoft.com/office/powerpoint/2010/main" val="3340732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a:t>
            </a:r>
          </a:p>
        </p:txBody>
      </p:sp>
      <p:sp>
        <p:nvSpPr>
          <p:cNvPr id="4" name="Slide Number Placeholder 3"/>
          <p:cNvSpPr>
            <a:spLocks noGrp="1"/>
          </p:cNvSpPr>
          <p:nvPr>
            <p:ph type="sldNum" sz="quarter" idx="5"/>
          </p:nvPr>
        </p:nvSpPr>
        <p:spPr/>
        <p:txBody>
          <a:bodyPr/>
          <a:lstStyle/>
          <a:p>
            <a:fld id="{5C4F5602-060E-4B41-B6B2-6DE0F8D6B4BC}" type="slidenum">
              <a:rPr lang="en-GB" smtClean="0"/>
              <a:t>37</a:t>
            </a:fld>
            <a:endParaRPr lang="en-GB"/>
          </a:p>
        </p:txBody>
      </p:sp>
    </p:spTree>
    <p:extLst>
      <p:ext uri="{BB962C8B-B14F-4D97-AF65-F5344CB8AC3E}">
        <p14:creationId xmlns:p14="http://schemas.microsoft.com/office/powerpoint/2010/main" val="31356261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The Marketing Mix | UWTSD MIX (teachable.com)</a:t>
            </a:r>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61AA1B0-6674-47E2-A806-BB52131062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68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671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06/02/2023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00213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5538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8986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6406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458251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364864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4063855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544761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65936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71529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883248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281672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82913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95309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33189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440400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748366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21868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620000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018805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348955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6863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870175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68336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03034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89789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54297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12677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321244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36225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88353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541350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36601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373777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0313407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432877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14014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1802600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2521925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500793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214772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005711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8335298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2/6/2023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518802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662717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269713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768923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753488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26113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140349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050266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54932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833097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0389708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28235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177010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170876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42692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618484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86746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99503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994525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911122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7414805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0114417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4" y="1516008"/>
            <a:ext cx="3870325" cy="3608442"/>
          </a:xfrm>
          <a:prstGeom prst="rect">
            <a:avLst/>
          </a:prstGeom>
          <a:ln>
            <a:noFill/>
          </a:ln>
        </p:spPr>
        <p:txBody>
          <a:bodyPr/>
          <a:lstStyle>
            <a:lvl1pPr marL="0" indent="0">
              <a:buNone/>
              <a:defRPr sz="1875">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08319633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2/6/2023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480646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3375"/>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6463550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394698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42"/>
            <a:ext cx="7886700" cy="2852737"/>
          </a:xfrm>
          <a:prstGeom prst="rect">
            <a:avLst/>
          </a:prstGeom>
        </p:spPr>
        <p:txBody>
          <a:bodyPr anchor="b"/>
          <a:lstStyle>
            <a:lvl1pPr>
              <a:defRPr sz="3375"/>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7"/>
            <a:ext cx="7886700" cy="1500187"/>
          </a:xfrm>
          <a:prstGeom prst="rect">
            <a:avLst/>
          </a:prstGeo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912210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1160830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9"/>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9" y="1681163"/>
            <a:ext cx="3868737"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9"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121930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2338364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6198634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9"/>
            <a:ext cx="4629150" cy="4873625"/>
          </a:xfrm>
          <a:prstGeom prst="rect">
            <a:avLst/>
          </a:prstGeo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9285982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9"/>
            <a:ext cx="4629150" cy="4873625"/>
          </a:xfrm>
          <a:prstGeom prst="rect">
            <a:avLst/>
          </a:prstGeo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233412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84510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6"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2"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4"/>
            <a:ext cx="2057400" cy="365125"/>
          </a:xfrm>
          <a:prstGeom prst="rect">
            <a:avLst/>
          </a:prstGeom>
        </p:spPr>
        <p:txBody>
          <a:bodyPr/>
          <a:lstStyle/>
          <a:p>
            <a:fld id="{F07C6424-41DD-AF49-8D0A-B20A782F8B5F}" type="datetimeFigureOut">
              <a:rPr lang="en-US" smtClean="0"/>
              <a:t>2/6/2023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4"/>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7884622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2"/>
            <a:ext cx="3880287" cy="3607785"/>
          </a:xfrm>
          <a:prstGeom prst="rect">
            <a:avLst/>
          </a:prstGeom>
        </p:spPr>
        <p:txBody>
          <a:bodyPr/>
          <a:lstStyle>
            <a:lvl1pPr>
              <a:defRPr sz="1406">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388875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882593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1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5.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6.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17.xml"/><Relationship Id="rId1" Type="http://schemas.openxmlformats.org/officeDocument/2006/relationships/slideLayout" Target="../slideLayouts/slideLayout65.xml"/></Relationships>
</file>

<file path=ppt/slideMasters/_rels/slideMaster18.xml.rels><?xml version="1.0" encoding="UTF-8" standalone="yes"?>
<Relationships xmlns="http://schemas.openxmlformats.org/package/2006/relationships"><Relationship Id="rId3" Type="http://schemas.openxmlformats.org/officeDocument/2006/relationships/slideLayout" Target="../slideLayouts/slideLayout6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5" Type="http://schemas.openxmlformats.org/officeDocument/2006/relationships/image" Target="../media/image7.png"/><Relationship Id="rId4"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image" Target="../media/image16.png"/><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19.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0.xml"/><Relationship Id="rId1" Type="http://schemas.openxmlformats.org/officeDocument/2006/relationships/slideLayout" Target="../slideLayouts/slideLayout80.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1.xml"/><Relationship Id="rId1"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248198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802466190"/>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5411194"/>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4541002"/>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13328046"/>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066738755"/>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657566336"/>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249438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6321175"/>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102625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09014443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924276926"/>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56381494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3987959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61135445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967101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431064982"/>
      </p:ext>
    </p:extLst>
  </p:cSld>
  <p:clrMap bg1="lt1" tx1="dk1" bg2="lt2" tx2="dk2" accent1="accent1" accent2="accent2" accent3="accent3" accent4="accent4" accent5="accent5" accent6="accent6" hlink="hlink" folHlink="folHlink"/>
  <p:sldLayoutIdLst>
    <p:sldLayoutId id="2147483741"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56657645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000499223"/>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56927827"/>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24351036"/>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6.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hyperlink" Target="http://mariapcclass.blogspot.com/2016/04/market-research-project.html"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video" Target="https://www.youtube.com/embed/NSavcu-cIs0?feature=oembed" TargetMode="External"/><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9.xml"/><Relationship Id="rId1" Type="http://schemas.openxmlformats.org/officeDocument/2006/relationships/video" Target="https://www.youtube.com/embed/axBKzmrjLT8?start=129&amp;feature=oembed" TargetMode="External"/><Relationship Id="rId5" Type="http://schemas.openxmlformats.org/officeDocument/2006/relationships/image" Target="../media/image52.jpeg"/><Relationship Id="rId4" Type="http://schemas.openxmlformats.org/officeDocument/2006/relationships/image" Target="../media/image5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56.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20.xml"/><Relationship Id="rId7" Type="http://schemas.openxmlformats.org/officeDocument/2006/relationships/diagramQuickStyle" Target="../diagrams/quickStyle1.xml"/><Relationship Id="rId2" Type="http://schemas.openxmlformats.org/officeDocument/2006/relationships/slideLayout" Target="../slideLayouts/slideLayout15.xml"/><Relationship Id="rId1" Type="http://schemas.openxmlformats.org/officeDocument/2006/relationships/video" Target="https://www.youtube.com/embed/-N-T0gCe2iM?feature=oembed" TargetMode="Externa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66.jpeg"/><Relationship Id="rId4" Type="http://schemas.openxmlformats.org/officeDocument/2006/relationships/image" Target="../media/image65.jpeg"/><Relationship Id="rId9" Type="http://schemas.microsoft.com/office/2007/relationships/diagramDrawing" Target="../diagrams/drawing1.xml"/></Relationships>
</file>

<file path=ppt/slides/_rels/slide3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28.png"/><Relationship Id="rId7" Type="http://schemas.openxmlformats.org/officeDocument/2006/relationships/image" Target="../media/image73.pn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72.png"/><Relationship Id="rId5" Type="http://schemas.openxmlformats.org/officeDocument/2006/relationships/image" Target="../media/image71.jpeg"/><Relationship Id="rId4" Type="http://schemas.openxmlformats.org/officeDocument/2006/relationships/image" Target="../media/image7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hyperlink" Target="http://www.westga.edu/~bquest/2011/greenwashing11.pdf" TargetMode="Externa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52355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17D5-EC98-47E5-81CF-6B48C453BD0F}"/>
              </a:ext>
            </a:extLst>
          </p:cNvPr>
          <p:cNvSpPr>
            <a:spLocks noGrp="1"/>
          </p:cNvSpPr>
          <p:nvPr>
            <p:ph type="title"/>
          </p:nvPr>
        </p:nvSpPr>
        <p:spPr>
          <a:xfrm>
            <a:off x="1385647" y="2672917"/>
            <a:ext cx="2910215" cy="2705839"/>
          </a:xfrm>
        </p:spPr>
        <p:txBody>
          <a:bodyPr/>
          <a:lstStyle/>
          <a:p>
            <a:pPr algn="ctr"/>
            <a:r>
              <a:rPr lang="en-GB" i="1" dirty="0">
                <a:solidFill>
                  <a:schemeClr val="bg1"/>
                </a:solidFill>
              </a:rPr>
              <a:t>Marketing Essentials</a:t>
            </a:r>
            <a:br>
              <a:rPr lang="en-GB" i="1" dirty="0">
                <a:solidFill>
                  <a:schemeClr val="bg1"/>
                </a:solidFill>
              </a:rPr>
            </a:br>
            <a:r>
              <a:rPr lang="en-GB" i="1" dirty="0">
                <a:solidFill>
                  <a:schemeClr val="bg1"/>
                </a:solidFill>
              </a:rPr>
              <a:t>BMIH4005</a:t>
            </a:r>
            <a:endParaRPr lang="en-GB" dirty="0"/>
          </a:p>
        </p:txBody>
      </p:sp>
      <p:sp>
        <p:nvSpPr>
          <p:cNvPr id="3" name="Rectangle 2">
            <a:extLst>
              <a:ext uri="{FF2B5EF4-FFF2-40B4-BE49-F238E27FC236}">
                <a16:creationId xmlns:a16="http://schemas.microsoft.com/office/drawing/2014/main" id="{8A3B6604-B71E-4035-B088-FCB06B9B330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60543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1547664" y="1646802"/>
            <a:ext cx="6234170" cy="3672408"/>
          </a:xfrm>
        </p:spPr>
        <p:txBody>
          <a:bodyPr/>
          <a:lstStyle/>
          <a:p>
            <a:pPr>
              <a:buFont typeface="Wingdings" panose="05000000000000000000" pitchFamily="2" charset="2"/>
              <a:buChar char="Ø"/>
            </a:pPr>
            <a:r>
              <a:rPr lang="en-GB" sz="1800" dirty="0"/>
              <a:t>Before we start</a:t>
            </a:r>
            <a:br>
              <a:rPr lang="en-GB" sz="1125" dirty="0"/>
            </a:br>
            <a:br>
              <a:rPr lang="en-GB" sz="1125" dirty="0"/>
            </a:br>
            <a:r>
              <a:rPr lang="en-GB" sz="1125" dirty="0"/>
              <a:t>As there are quite a few of us here, please ensure that your microphone is muted during all teaching until you are asked a question or there is a group discussion to prevent background noise.</a:t>
            </a:r>
            <a:br>
              <a:rPr lang="en-GB" sz="1125" dirty="0"/>
            </a:br>
            <a:br>
              <a:rPr lang="en-GB" sz="1125" dirty="0"/>
            </a:br>
            <a:r>
              <a:rPr lang="en-GB" sz="1200" dirty="0"/>
              <a:t> You should attend every class and have a private space to work so that you can  concentrate fully on the lesson. </a:t>
            </a:r>
            <a:br>
              <a:rPr lang="en-GB" sz="1200" dirty="0"/>
            </a:br>
            <a:br>
              <a:rPr lang="en-GB" sz="1200" dirty="0"/>
            </a:br>
            <a:r>
              <a:rPr lang="en-GB" sz="1200" dirty="0"/>
              <a:t> </a:t>
            </a:r>
            <a:r>
              <a:rPr lang="en-GB" sz="1200" u="sng" dirty="0"/>
              <a:t>You should not be at work, shopping, driving or caring for children.  If you cannot fulfil this criteria you will be removed and marked as absent.</a:t>
            </a:r>
            <a:br>
              <a:rPr lang="en-GB" sz="1200" dirty="0"/>
            </a:br>
            <a:br>
              <a:rPr lang="en-GB" sz="1125" dirty="0"/>
            </a:br>
            <a:br>
              <a:rPr lang="en-GB" sz="1125" dirty="0"/>
            </a:br>
            <a:r>
              <a:rPr lang="en-GB" sz="1125" dirty="0">
                <a:solidFill>
                  <a:srgbClr val="FF0000"/>
                </a:solidFill>
                <a:highlight>
                  <a:srgbClr val="FFFF00"/>
                </a:highlight>
              </a:rPr>
              <a:t>Your camera must be always on during lectures please.  - </a:t>
            </a:r>
            <a:r>
              <a:rPr lang="en-GB" sz="1125" dirty="0"/>
              <a:t>use the Teams university background to protect your privacy.</a:t>
            </a:r>
            <a:br>
              <a:rPr lang="en-GB" sz="1125" dirty="0">
                <a:solidFill>
                  <a:srgbClr val="FF0000"/>
                </a:solidFill>
                <a:highlight>
                  <a:srgbClr val="FFFF00"/>
                </a:highlight>
              </a:rPr>
            </a:br>
            <a:br>
              <a:rPr lang="en-GB" sz="1125" dirty="0">
                <a:solidFill>
                  <a:srgbClr val="FF0000"/>
                </a:solidFill>
                <a:highlight>
                  <a:srgbClr val="FFFF00"/>
                </a:highlight>
              </a:rPr>
            </a:br>
            <a:r>
              <a:rPr lang="en-GB" sz="1125" dirty="0">
                <a:solidFill>
                  <a:srgbClr val="FF0000"/>
                </a:solidFill>
                <a:highlight>
                  <a:srgbClr val="FFFF00"/>
                </a:highlight>
              </a:rPr>
              <a:t>YOU must join via a laptop or PC/MAC </a:t>
            </a:r>
            <a:br>
              <a:rPr lang="en-GB" sz="1125" dirty="0">
                <a:solidFill>
                  <a:srgbClr val="FF0000"/>
                </a:solidFill>
                <a:highlight>
                  <a:srgbClr val="FFFF00"/>
                </a:highlight>
              </a:rPr>
            </a:br>
            <a:br>
              <a:rPr lang="en-GB" sz="1125" dirty="0">
                <a:solidFill>
                  <a:srgbClr val="FF0000"/>
                </a:solidFill>
                <a:highlight>
                  <a:srgbClr val="FFFF00"/>
                </a:highlight>
              </a:rPr>
            </a:br>
            <a:r>
              <a:rPr lang="en-GB" sz="1125" dirty="0">
                <a:solidFill>
                  <a:srgbClr val="FF0000"/>
                </a:solidFill>
                <a:highlight>
                  <a:srgbClr val="FFFF00"/>
                </a:highlight>
              </a:rPr>
              <a:t>You will be removed and logged as absent if you fail to adhere to these</a:t>
            </a:r>
            <a:br>
              <a:rPr lang="en-GB" sz="1125" dirty="0"/>
            </a:br>
            <a:br>
              <a:rPr lang="en-GB" sz="1125" dirty="0"/>
            </a:br>
            <a:r>
              <a:rPr lang="en-GB" sz="1125" dirty="0"/>
              <a:t>This and all sessions will be recorded so that you can watch it again</a:t>
            </a:r>
            <a:br>
              <a:rPr lang="en-GB" sz="1125" dirty="0"/>
            </a:br>
            <a:endParaRPr lang="en-GB" sz="1125" dirty="0"/>
          </a:p>
        </p:txBody>
      </p:sp>
      <p:sp>
        <p:nvSpPr>
          <p:cNvPr id="3" name="Rectangle 2">
            <a:extLst>
              <a:ext uri="{FF2B5EF4-FFF2-40B4-BE49-F238E27FC236}">
                <a16:creationId xmlns:a16="http://schemas.microsoft.com/office/drawing/2014/main" id="{C806AB84-6630-4180-AB3C-1E86750506AF}"/>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4581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xfrm>
            <a:off x="2971250" y="1696600"/>
            <a:ext cx="4436269" cy="351326"/>
          </a:xfrm>
        </p:spPr>
        <p:txBody>
          <a:bodyPr/>
          <a:lstStyle/>
          <a:p>
            <a:r>
              <a:rPr lang="en-GB" sz="2400" b="1" dirty="0">
                <a:solidFill>
                  <a:schemeClr val="bg1"/>
                </a:solidFill>
              </a:rPr>
              <a:t>Why is this important?</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1"/>
          </p:nvPr>
        </p:nvSpPr>
        <p:spPr>
          <a:xfrm>
            <a:off x="239591" y="2102120"/>
            <a:ext cx="8807694" cy="2653761"/>
          </a:xfrm>
        </p:spPr>
        <p:txBody>
          <a:bodyPr/>
          <a:lstStyle/>
          <a:p>
            <a:pPr marL="0" indent="0">
              <a:buNone/>
            </a:pPr>
            <a:r>
              <a:rPr lang="en-GB" sz="1350" dirty="0">
                <a:solidFill>
                  <a:schemeClr val="bg1"/>
                </a:solidFill>
              </a:rPr>
              <a:t>-This is a Full Time University course and as such the University definitions of engagement and decorum apply as they would in a physical classroom.</a:t>
            </a:r>
          </a:p>
          <a:p>
            <a:pPr marL="0" indent="0">
              <a:buNone/>
            </a:pPr>
            <a:endParaRPr lang="en-GB" sz="1350" dirty="0">
              <a:solidFill>
                <a:schemeClr val="bg1"/>
              </a:solidFill>
            </a:endParaRPr>
          </a:p>
          <a:p>
            <a:pPr marL="0" indent="0">
              <a:buNone/>
            </a:pPr>
            <a:r>
              <a:rPr lang="en-GB" sz="135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350" dirty="0">
              <a:solidFill>
                <a:schemeClr val="bg1"/>
              </a:solidFill>
            </a:endParaRPr>
          </a:p>
          <a:p>
            <a:pPr marL="0" indent="0">
              <a:buNone/>
            </a:pPr>
            <a:r>
              <a:rPr lang="en-GB" sz="1350" dirty="0">
                <a:solidFill>
                  <a:schemeClr val="bg1"/>
                </a:solidFill>
              </a:rPr>
              <a:t>-You should be using a </a:t>
            </a:r>
            <a:r>
              <a:rPr lang="en-GB" sz="1350" b="1" dirty="0">
                <a:solidFill>
                  <a:schemeClr val="bg1"/>
                </a:solidFill>
              </a:rPr>
              <a:t>desktop or laptop device </a:t>
            </a:r>
            <a:r>
              <a:rPr lang="en-GB" sz="1350" dirty="0">
                <a:solidFill>
                  <a:schemeClr val="bg1"/>
                </a:solidFill>
              </a:rPr>
              <a:t>with a camera, speakers and a microphone so that you will be able to engage in the session on equal footing with your classmates. </a:t>
            </a:r>
          </a:p>
          <a:p>
            <a:pPr marL="0" indent="0">
              <a:buNone/>
            </a:pPr>
            <a:endParaRPr lang="en-GB" sz="1350" dirty="0">
              <a:solidFill>
                <a:schemeClr val="bg1"/>
              </a:solidFill>
            </a:endParaRPr>
          </a:p>
          <a:p>
            <a:pPr marL="0" indent="0">
              <a:buNone/>
            </a:pPr>
            <a:r>
              <a:rPr lang="en-GB" sz="135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350" dirty="0">
                <a:solidFill>
                  <a:schemeClr val="bg1"/>
                </a:solidFill>
              </a:rPr>
            </a:br>
            <a:endParaRPr lang="en-GB" sz="1350" dirty="0">
              <a:solidFill>
                <a:schemeClr val="bg1"/>
              </a:solidFill>
            </a:endParaRPr>
          </a:p>
          <a:p>
            <a:pPr marL="0" indent="0">
              <a:buNone/>
            </a:pPr>
            <a:br>
              <a:rPr lang="en-GB" sz="1350" b="1" dirty="0"/>
            </a:br>
            <a:endParaRPr lang="en-GB" sz="1350" b="1" dirty="0"/>
          </a:p>
        </p:txBody>
      </p:sp>
    </p:spTree>
    <p:extLst>
      <p:ext uri="{BB962C8B-B14F-4D97-AF65-F5344CB8AC3E}">
        <p14:creationId xmlns:p14="http://schemas.microsoft.com/office/powerpoint/2010/main" val="3973563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D641C6F-9E90-5273-1D0D-C5646A52090E}"/>
              </a:ext>
            </a:extLst>
          </p:cNvPr>
          <p:cNvSpPr>
            <a:spLocks noGrp="1"/>
          </p:cNvSpPr>
          <p:nvPr>
            <p:ph type="title"/>
          </p:nvPr>
        </p:nvSpPr>
        <p:spPr>
          <a:xfrm>
            <a:off x="154390" y="765190"/>
            <a:ext cx="2337155" cy="1331905"/>
          </a:xfrm>
        </p:spPr>
        <p:txBody>
          <a:bodyPr anchor="ctr">
            <a:normAutofit/>
          </a:bodyPr>
          <a:lstStyle/>
          <a:p>
            <a:r>
              <a:rPr lang="en-GB" altLang="en-US" sz="3150" dirty="0">
                <a:latin typeface="Trebuchet MS" panose="020B0603020202020204" pitchFamily="34" charset="0"/>
              </a:rPr>
              <a:t>Recap</a:t>
            </a:r>
          </a:p>
        </p:txBody>
      </p:sp>
      <p:sp>
        <p:nvSpPr>
          <p:cNvPr id="11272" name="Freeform: Shape 11271">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03547" y="857250"/>
            <a:ext cx="4095740" cy="51435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panose="020F0502020204030204"/>
            </a:endParaRPr>
          </a:p>
        </p:txBody>
      </p:sp>
      <p:sp>
        <p:nvSpPr>
          <p:cNvPr id="11274" name="Freeform: Shape 11273">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126" y="857250"/>
            <a:ext cx="3937160" cy="51435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panose="020F0502020204030204"/>
            </a:endParaRPr>
          </a:p>
        </p:txBody>
      </p:sp>
      <p:sp>
        <p:nvSpPr>
          <p:cNvPr id="11273" name="Content Placeholder 2">
            <a:extLst>
              <a:ext uri="{FF2B5EF4-FFF2-40B4-BE49-F238E27FC236}">
                <a16:creationId xmlns:a16="http://schemas.microsoft.com/office/drawing/2014/main" id="{6F459408-7760-02B0-4CDC-E8685775AE49}"/>
              </a:ext>
            </a:extLst>
          </p:cNvPr>
          <p:cNvSpPr>
            <a:spLocks noGrp="1"/>
          </p:cNvSpPr>
          <p:nvPr>
            <p:ph idx="1"/>
          </p:nvPr>
        </p:nvSpPr>
        <p:spPr>
          <a:xfrm>
            <a:off x="231178" y="1872762"/>
            <a:ext cx="2418947" cy="1331905"/>
          </a:xfrm>
        </p:spPr>
        <p:txBody>
          <a:bodyPr anchor="ctr">
            <a:normAutofit/>
          </a:bodyPr>
          <a:lstStyle/>
          <a:p>
            <a:pPr marL="0" indent="0">
              <a:buNone/>
            </a:pPr>
            <a:r>
              <a:rPr lang="en-GB" altLang="en-US" sz="1425" dirty="0">
                <a:latin typeface="Trebuchet MS" panose="020B0603020202020204" pitchFamily="34" charset="0"/>
              </a:rPr>
              <a:t>Last week gave an overview of…</a:t>
            </a:r>
            <a:endParaRPr lang="en-GB" altLang="en-US" sz="1425" dirty="0">
              <a:solidFill>
                <a:schemeClr val="bg1"/>
              </a:solidFill>
              <a:latin typeface="Trebuchet MS" panose="020B0603020202020204" pitchFamily="34" charset="0"/>
            </a:endParaRPr>
          </a:p>
        </p:txBody>
      </p:sp>
      <p:pic>
        <p:nvPicPr>
          <p:cNvPr id="2" name="Picture 1">
            <a:extLst>
              <a:ext uri="{FF2B5EF4-FFF2-40B4-BE49-F238E27FC236}">
                <a16:creationId xmlns:a16="http://schemas.microsoft.com/office/drawing/2014/main" id="{C3604A0B-1FC6-FD62-DA6D-92161F276CF3}"/>
              </a:ext>
            </a:extLst>
          </p:cNvPr>
          <p:cNvPicPr>
            <a:picLocks noChangeAspect="1"/>
          </p:cNvPicPr>
          <p:nvPr/>
        </p:nvPicPr>
        <p:blipFill rotWithShape="1">
          <a:blip r:embed="rId3"/>
          <a:srcRect t="752" b="69269"/>
          <a:stretch/>
        </p:blipFill>
        <p:spPr>
          <a:xfrm>
            <a:off x="1213168" y="7038540"/>
            <a:ext cx="3770993" cy="637777"/>
          </a:xfrm>
          <a:prstGeom prst="rect">
            <a:avLst/>
          </a:prstGeom>
        </p:spPr>
      </p:pic>
      <p:pic>
        <p:nvPicPr>
          <p:cNvPr id="4" name="Picture 3">
            <a:extLst>
              <a:ext uri="{FF2B5EF4-FFF2-40B4-BE49-F238E27FC236}">
                <a16:creationId xmlns:a16="http://schemas.microsoft.com/office/drawing/2014/main" id="{03B755A0-B7DF-93FE-680B-AEF3E265D1FA}"/>
              </a:ext>
            </a:extLst>
          </p:cNvPr>
          <p:cNvPicPr>
            <a:picLocks noChangeAspect="1"/>
          </p:cNvPicPr>
          <p:nvPr/>
        </p:nvPicPr>
        <p:blipFill rotWithShape="1">
          <a:blip r:embed="rId4"/>
          <a:srcRect l="38450" t="33733" r="38188" b="32571"/>
          <a:stretch/>
        </p:blipFill>
        <p:spPr>
          <a:xfrm>
            <a:off x="3051308" y="7752210"/>
            <a:ext cx="1381211" cy="1350150"/>
          </a:xfrm>
          <a:prstGeom prst="rect">
            <a:avLst/>
          </a:prstGeom>
        </p:spPr>
      </p:pic>
      <p:pic>
        <p:nvPicPr>
          <p:cNvPr id="5" name="Picture 4">
            <a:extLst>
              <a:ext uri="{FF2B5EF4-FFF2-40B4-BE49-F238E27FC236}">
                <a16:creationId xmlns:a16="http://schemas.microsoft.com/office/drawing/2014/main" id="{8A1EC23A-E0FD-A176-6335-A11F812A03AB}"/>
              </a:ext>
            </a:extLst>
          </p:cNvPr>
          <p:cNvPicPr>
            <a:picLocks noChangeAspect="1"/>
          </p:cNvPicPr>
          <p:nvPr/>
        </p:nvPicPr>
        <p:blipFill rotWithShape="1">
          <a:blip r:embed="rId5"/>
          <a:srcRect l="9051" t="6295" r="27163" b="57087"/>
          <a:stretch/>
        </p:blipFill>
        <p:spPr>
          <a:xfrm>
            <a:off x="5190974" y="6999963"/>
            <a:ext cx="2808312" cy="1074786"/>
          </a:xfrm>
          <a:prstGeom prst="rect">
            <a:avLst/>
          </a:prstGeom>
        </p:spPr>
      </p:pic>
      <p:pic>
        <p:nvPicPr>
          <p:cNvPr id="3" name="Picture 5" descr="Shape&#10;&#10;Description automatically generated">
            <a:extLst>
              <a:ext uri="{FF2B5EF4-FFF2-40B4-BE49-F238E27FC236}">
                <a16:creationId xmlns:a16="http://schemas.microsoft.com/office/drawing/2014/main" id="{74D7E043-2BB8-06B9-D274-909250D80D3B}"/>
              </a:ext>
            </a:extLst>
          </p:cNvPr>
          <p:cNvPicPr>
            <a:picLocks noChangeAspect="1"/>
          </p:cNvPicPr>
          <p:nvPr/>
        </p:nvPicPr>
        <p:blipFill>
          <a:blip r:embed="rId6"/>
          <a:stretch>
            <a:fillRect/>
          </a:stretch>
        </p:blipFill>
        <p:spPr>
          <a:xfrm>
            <a:off x="4065917" y="-14832"/>
            <a:ext cx="3933369" cy="3628895"/>
          </a:xfrm>
          <a:prstGeom prst="rect">
            <a:avLst/>
          </a:prstGeom>
        </p:spPr>
      </p:pic>
      <p:sp>
        <p:nvSpPr>
          <p:cNvPr id="6" name="TextBox 5">
            <a:extLst>
              <a:ext uri="{FF2B5EF4-FFF2-40B4-BE49-F238E27FC236}">
                <a16:creationId xmlns:a16="http://schemas.microsoft.com/office/drawing/2014/main" id="{BF0C0887-4752-B721-DC59-CDB5D5CA992E}"/>
              </a:ext>
            </a:extLst>
          </p:cNvPr>
          <p:cNvSpPr txBox="1"/>
          <p:nvPr/>
        </p:nvSpPr>
        <p:spPr>
          <a:xfrm>
            <a:off x="5951417" y="3151531"/>
            <a:ext cx="2509719" cy="71558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defTabSz="342900"/>
            <a:r>
              <a:rPr lang="en-US" sz="1350" dirty="0">
                <a:solidFill>
                  <a:schemeClr val="bg1"/>
                </a:solidFill>
                <a:latin typeface="Calibri" panose="020F0502020204030204"/>
                <a:cs typeface="Calibri"/>
              </a:rPr>
              <a:t>Who is accredited as the  author of the Marketing mix? </a:t>
            </a:r>
          </a:p>
          <a:p>
            <a:pPr defTabSz="342900">
              <a:defRPr/>
            </a:pPr>
            <a:endParaRPr lang="en-GB" sz="1350" kern="0" dirty="0">
              <a:solidFill>
                <a:prstClr val="black"/>
              </a:solidFill>
              <a:latin typeface="Abadi" panose="020B0604020202020204" pitchFamily="34" charset="0"/>
            </a:endParaRPr>
          </a:p>
        </p:txBody>
      </p:sp>
      <p:sp>
        <p:nvSpPr>
          <p:cNvPr id="7" name="TextBox 6">
            <a:extLst>
              <a:ext uri="{FF2B5EF4-FFF2-40B4-BE49-F238E27FC236}">
                <a16:creationId xmlns:a16="http://schemas.microsoft.com/office/drawing/2014/main" id="{A1448DA3-EF20-C99A-705F-E3EAAB13E219}"/>
              </a:ext>
            </a:extLst>
          </p:cNvPr>
          <p:cNvSpPr txBox="1"/>
          <p:nvPr/>
        </p:nvSpPr>
        <p:spPr>
          <a:xfrm>
            <a:off x="3936114" y="4151724"/>
            <a:ext cx="2509719" cy="71558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defTabSz="342900"/>
            <a:r>
              <a:rPr lang="en-US" sz="1350" dirty="0">
                <a:solidFill>
                  <a:schemeClr val="bg1"/>
                </a:solidFill>
                <a:latin typeface="Calibri" panose="020F0502020204030204"/>
                <a:cs typeface="Calibri"/>
              </a:rPr>
              <a:t>Booms and Bitner wrote 3 extra P’s, what were they and why? </a:t>
            </a:r>
          </a:p>
          <a:p>
            <a:pPr defTabSz="342900">
              <a:defRPr/>
            </a:pPr>
            <a:endParaRPr lang="en-GB" sz="1350" kern="0" dirty="0">
              <a:solidFill>
                <a:prstClr val="black"/>
              </a:solidFill>
              <a:latin typeface="Abadi" panose="020B0604020202020204" pitchFamily="34" charset="0"/>
            </a:endParaRPr>
          </a:p>
        </p:txBody>
      </p:sp>
      <p:sp>
        <p:nvSpPr>
          <p:cNvPr id="8" name="TextBox 7">
            <a:extLst>
              <a:ext uri="{FF2B5EF4-FFF2-40B4-BE49-F238E27FC236}">
                <a16:creationId xmlns:a16="http://schemas.microsoft.com/office/drawing/2014/main" id="{BA6455F7-3BA6-4C5D-55C0-6DA4D59E9230}"/>
              </a:ext>
            </a:extLst>
          </p:cNvPr>
          <p:cNvSpPr txBox="1"/>
          <p:nvPr/>
        </p:nvSpPr>
        <p:spPr>
          <a:xfrm>
            <a:off x="6327422" y="5013176"/>
            <a:ext cx="2452415" cy="50783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defTabSz="342900"/>
            <a:r>
              <a:rPr lang="en-US" sz="1350" dirty="0">
                <a:solidFill>
                  <a:schemeClr val="bg1"/>
                </a:solidFill>
                <a:latin typeface="Calibri"/>
                <a:cs typeface="Calibri"/>
              </a:rPr>
              <a:t>When we say Place! What do we mean? </a:t>
            </a: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114AC25-2C41-6DDC-094F-D84DC5F44618}"/>
              </a:ext>
            </a:extLst>
          </p:cNvPr>
          <p:cNvSpPr>
            <a:spLocks noGrp="1"/>
          </p:cNvSpPr>
          <p:nvPr>
            <p:ph type="title"/>
          </p:nvPr>
        </p:nvSpPr>
        <p:spPr>
          <a:xfrm>
            <a:off x="5148064" y="-849826"/>
            <a:ext cx="4536504" cy="2889114"/>
          </a:xfrm>
        </p:spPr>
        <p:txBody>
          <a:bodyPr vert="horz" lIns="91440" tIns="45720" rIns="91440" bIns="45720" rtlCol="0" anchor="b">
            <a:normAutofit/>
          </a:bodyPr>
          <a:lstStyle/>
          <a:p>
            <a:r>
              <a:rPr lang="en-US" altLang="en-US" sz="4700" dirty="0"/>
              <a:t>Objectives</a:t>
            </a:r>
          </a:p>
        </p:txBody>
      </p:sp>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107504" y="116632"/>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4906FF90-D4F6-82BF-86D7-5C8A501DDF81}"/>
              </a:ext>
            </a:extLst>
          </p:cNvPr>
          <p:cNvSpPr txBox="1"/>
          <p:nvPr/>
        </p:nvSpPr>
        <p:spPr>
          <a:xfrm>
            <a:off x="5480417" y="2144395"/>
            <a:ext cx="4879910" cy="830997"/>
          </a:xfrm>
          <a:prstGeom prst="rect">
            <a:avLst/>
          </a:prstGeom>
          <a:noFill/>
        </p:spPr>
        <p:txBody>
          <a:bodyPr wrap="square">
            <a:spAutoFit/>
          </a:bodyPr>
          <a:lstStyle/>
          <a:p>
            <a:r>
              <a:rPr lang="en-GB" sz="4800" dirty="0">
                <a:latin typeface="+mj-lt"/>
              </a:rPr>
              <a:t>Strategy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7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8CAA456-5F1C-6924-B649-32DAC64A58D5}"/>
              </a:ext>
            </a:extLst>
          </p:cNvPr>
          <p:cNvSpPr>
            <a:spLocks noGrp="1"/>
          </p:cNvSpPr>
          <p:nvPr>
            <p:ph type="title"/>
          </p:nvPr>
        </p:nvSpPr>
        <p:spPr>
          <a:xfrm>
            <a:off x="524746" y="1052736"/>
            <a:ext cx="2712642" cy="4376572"/>
          </a:xfrm>
        </p:spPr>
        <p:txBody>
          <a:bodyPr anchor="ctr">
            <a:normAutofit/>
          </a:bodyPr>
          <a:lstStyle/>
          <a:p>
            <a:r>
              <a:rPr lang="en-GB" altLang="en-US" sz="3900" dirty="0">
                <a:latin typeface="Trebuchet MS" panose="020B0603020202020204" pitchFamily="34" charset="0"/>
              </a:rPr>
              <a:t>Setting Objectives</a:t>
            </a:r>
          </a:p>
        </p:txBody>
      </p:sp>
      <p:sp>
        <p:nvSpPr>
          <p:cNvPr id="15367" name="Freeform: Shape 15366">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0727" y="0"/>
            <a:ext cx="5460987"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369" name="Freeform: Shape 15368">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2168" y="0"/>
            <a:ext cx="5249546"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370" name="Content Placeholder 2">
            <a:extLst>
              <a:ext uri="{FF2B5EF4-FFF2-40B4-BE49-F238E27FC236}">
                <a16:creationId xmlns:a16="http://schemas.microsoft.com/office/drawing/2014/main" id="{7C009D8A-E016-9322-AC6C-5DAD3195F2AE}"/>
              </a:ext>
            </a:extLst>
          </p:cNvPr>
          <p:cNvSpPr>
            <a:spLocks noGrp="1"/>
          </p:cNvSpPr>
          <p:nvPr>
            <p:ph idx="1"/>
          </p:nvPr>
        </p:nvSpPr>
        <p:spPr>
          <a:xfrm>
            <a:off x="4088068" y="548680"/>
            <a:ext cx="4857746" cy="3356992"/>
          </a:xfrm>
        </p:spPr>
        <p:txBody>
          <a:bodyPr anchor="ctr">
            <a:normAutofit/>
          </a:bodyPr>
          <a:lstStyle/>
          <a:p>
            <a:pPr>
              <a:buFont typeface="Arial" charset="0"/>
              <a:buChar char="•"/>
              <a:defRPr/>
            </a:pPr>
            <a:r>
              <a:rPr lang="en-GB" sz="1900" dirty="0">
                <a:solidFill>
                  <a:schemeClr val="bg1"/>
                </a:solidFill>
                <a:latin typeface="Trebuchet MS" panose="020B0603020202020204" pitchFamily="34" charset="0"/>
              </a:rPr>
              <a:t>Objectives should be quantified in terms of success or failure criteria</a:t>
            </a:r>
          </a:p>
          <a:p>
            <a:pPr marL="0" indent="0">
              <a:buNone/>
              <a:defRPr/>
            </a:pPr>
            <a:r>
              <a:rPr lang="en-GB" sz="1900" dirty="0">
                <a:solidFill>
                  <a:schemeClr val="bg1"/>
                </a:solidFill>
                <a:latin typeface="Trebuchet MS" panose="020B0603020202020204" pitchFamily="34" charset="0"/>
              </a:rPr>
              <a:t>Why?</a:t>
            </a:r>
          </a:p>
          <a:p>
            <a:pPr marL="0" indent="0">
              <a:buNone/>
              <a:defRPr/>
            </a:pPr>
            <a:endParaRPr lang="en-GB" sz="1900" dirty="0">
              <a:solidFill>
                <a:schemeClr val="bg1"/>
              </a:solidFill>
              <a:latin typeface="Trebuchet MS" panose="020B0603020202020204" pitchFamily="34" charset="0"/>
            </a:endParaRPr>
          </a:p>
          <a:p>
            <a:pPr marL="0" indent="0">
              <a:buNone/>
              <a:defRPr/>
            </a:pPr>
            <a:endParaRPr lang="en-GB" sz="1900" dirty="0">
              <a:solidFill>
                <a:schemeClr val="bg1"/>
              </a:solidFill>
              <a:latin typeface="Trebuchet MS" panose="020B0603020202020204" pitchFamily="34" charset="0"/>
            </a:endParaRPr>
          </a:p>
          <a:p>
            <a:pPr>
              <a:buFont typeface="Arial" charset="0"/>
              <a:buChar char="•"/>
              <a:defRPr/>
            </a:pPr>
            <a:r>
              <a:rPr lang="en-GB" sz="1900" dirty="0">
                <a:solidFill>
                  <a:schemeClr val="bg1"/>
                </a:solidFill>
                <a:latin typeface="Trebuchet MS" panose="020B0603020202020204" pitchFamily="34" charset="0"/>
              </a:rPr>
              <a:t>Timescales should be set</a:t>
            </a:r>
          </a:p>
          <a:p>
            <a:pPr>
              <a:buFont typeface="Arial" charset="0"/>
              <a:buChar char="•"/>
              <a:defRPr/>
            </a:pPr>
            <a:r>
              <a:rPr lang="en-GB" sz="1900" dirty="0">
                <a:solidFill>
                  <a:schemeClr val="bg1"/>
                </a:solidFill>
                <a:latin typeface="Trebuchet MS" panose="020B0603020202020204" pitchFamily="34" charset="0"/>
              </a:rPr>
              <a:t>Communications objectives relate what effect there should be on the mind of the consumer</a:t>
            </a:r>
          </a:p>
          <a:p>
            <a:pPr marL="0" indent="0">
              <a:buNone/>
              <a:defRPr/>
            </a:pPr>
            <a:endParaRPr lang="en-GB" sz="1900" dirty="0">
              <a:solidFill>
                <a:schemeClr val="bg1"/>
              </a:solidFill>
              <a:latin typeface="Trebuchet MS" panose="020B0603020202020204" pitchFamily="34" charset="0"/>
            </a:endParaRPr>
          </a:p>
        </p:txBody>
      </p:sp>
    </p:spTree>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Diagram, text&#10;&#10;Description automatically generated with medium confidence">
            <a:extLst>
              <a:ext uri="{FF2B5EF4-FFF2-40B4-BE49-F238E27FC236}">
                <a16:creationId xmlns:a16="http://schemas.microsoft.com/office/drawing/2014/main" id="{C50AD018-E4CA-4265-8787-D3DE71E1D824}"/>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661931" y="46213"/>
            <a:ext cx="5820138" cy="4365104"/>
          </a:xfrm>
          <a:prstGeom prst="rect">
            <a:avLst/>
          </a:prstGeom>
        </p:spPr>
      </p:pic>
      <p:sp>
        <p:nvSpPr>
          <p:cNvPr id="2" name="Text Placeholder 3">
            <a:extLst>
              <a:ext uri="{FF2B5EF4-FFF2-40B4-BE49-F238E27FC236}">
                <a16:creationId xmlns:a16="http://schemas.microsoft.com/office/drawing/2014/main" id="{AEF233E8-E635-A47B-7C50-E99CBF69738C}"/>
              </a:ext>
            </a:extLst>
          </p:cNvPr>
          <p:cNvSpPr txBox="1">
            <a:spLocks/>
          </p:cNvSpPr>
          <p:nvPr/>
        </p:nvSpPr>
        <p:spPr>
          <a:xfrm>
            <a:off x="599571" y="4293096"/>
            <a:ext cx="7944858" cy="2795232"/>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Market Research:</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GB" altLang="en-US" sz="1800" b="0" i="1" u="none" strike="noStrike" kern="1200" cap="none" spc="0" normalizeH="0" baseline="0" noProof="0" dirty="0">
                <a:ln>
                  <a:noFill/>
                </a:ln>
                <a:solidFill>
                  <a:prstClr val="black"/>
                </a:solidFill>
                <a:effectLst/>
                <a:uLnTx/>
                <a:uFillTx/>
                <a:latin typeface="Calibri" panose="020F0502020204030204"/>
                <a:ea typeface="+mn-ea"/>
                <a:cs typeface="+mn-cs"/>
              </a:rPr>
              <a:t>The systematic design, collection, analysis and reporting of data relevant to a specific marketing situation facing an organisation”</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Calibri" panose="020F0502020204030204"/>
                <a:ea typeface="+mn-ea"/>
                <a:cs typeface="+mn-cs"/>
              </a:rPr>
              <a:t>(Kotler 2014)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2566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arket Research | The Purpose of Market Research Explained | Lego, Gymshark &amp; Apple Examples">
            <a:hlinkClick r:id="" action="ppaction://media"/>
            <a:extLst>
              <a:ext uri="{FF2B5EF4-FFF2-40B4-BE49-F238E27FC236}">
                <a16:creationId xmlns:a16="http://schemas.microsoft.com/office/drawing/2014/main" id="{498CC818-1736-4521-9E2D-0CF6730F5CD1}"/>
              </a:ext>
            </a:extLst>
          </p:cNvPr>
          <p:cNvPicPr>
            <a:picLocks noGrp="1" noRot="1" noChangeAspect="1"/>
          </p:cNvPicPr>
          <p:nvPr>
            <p:ph idx="1"/>
            <a:videoFile r:link="rId1"/>
          </p:nvPr>
        </p:nvPicPr>
        <p:blipFill>
          <a:blip r:embed="rId4"/>
          <a:stretch>
            <a:fillRect/>
          </a:stretch>
        </p:blipFill>
        <p:spPr>
          <a:xfrm>
            <a:off x="0" y="0"/>
            <a:ext cx="9144000" cy="6021288"/>
          </a:xfrm>
          <a:prstGeom prst="rect">
            <a:avLst/>
          </a:prstGeom>
        </p:spPr>
      </p:pic>
    </p:spTree>
    <p:extLst>
      <p:ext uri="{BB962C8B-B14F-4D97-AF65-F5344CB8AC3E}">
        <p14:creationId xmlns:p14="http://schemas.microsoft.com/office/powerpoint/2010/main" val="219798610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858E37E-FD2D-43C8-980E-4B5903F40737}"/>
              </a:ext>
            </a:extLst>
          </p:cNvPr>
          <p:cNvPicPr>
            <a:picLocks noChangeAspect="1"/>
          </p:cNvPicPr>
          <p:nvPr/>
        </p:nvPicPr>
        <p:blipFill>
          <a:blip r:embed="rId2"/>
          <a:stretch>
            <a:fillRect/>
          </a:stretch>
        </p:blipFill>
        <p:spPr>
          <a:xfrm>
            <a:off x="5868144" y="404664"/>
            <a:ext cx="3243479" cy="2664296"/>
          </a:xfrm>
          <a:prstGeom prst="rect">
            <a:avLst/>
          </a:prstGeom>
          <a:noFill/>
        </p:spPr>
      </p:pic>
      <p:sp>
        <p:nvSpPr>
          <p:cNvPr id="2" name="Title 1">
            <a:extLst>
              <a:ext uri="{FF2B5EF4-FFF2-40B4-BE49-F238E27FC236}">
                <a16:creationId xmlns:a16="http://schemas.microsoft.com/office/drawing/2014/main" id="{647768BF-0F40-4A85-8984-16F216E7CEB9}"/>
              </a:ext>
            </a:extLst>
          </p:cNvPr>
          <p:cNvSpPr>
            <a:spLocks noGrp="1"/>
          </p:cNvSpPr>
          <p:nvPr>
            <p:ph type="title"/>
          </p:nvPr>
        </p:nvSpPr>
        <p:spPr>
          <a:xfrm>
            <a:off x="457200" y="274638"/>
            <a:ext cx="8229600" cy="778098"/>
          </a:xfrm>
        </p:spPr>
        <p:txBody>
          <a:bodyPr anchor="ctr">
            <a:normAutofit/>
          </a:bodyPr>
          <a:lstStyle/>
          <a:p>
            <a:pPr>
              <a:lnSpc>
                <a:spcPct val="90000"/>
              </a:lnSpc>
            </a:pPr>
            <a:r>
              <a:rPr lang="en-GB" sz="2800" dirty="0">
                <a:solidFill>
                  <a:schemeClr val="tx2"/>
                </a:solidFill>
              </a:rPr>
              <a:t>Market Research</a:t>
            </a:r>
          </a:p>
        </p:txBody>
      </p:sp>
      <p:sp>
        <p:nvSpPr>
          <p:cNvPr id="6" name="TextBox 5">
            <a:extLst>
              <a:ext uri="{FF2B5EF4-FFF2-40B4-BE49-F238E27FC236}">
                <a16:creationId xmlns:a16="http://schemas.microsoft.com/office/drawing/2014/main" id="{A5608F64-1E15-953B-B6F0-BDDFECEFC42B}"/>
              </a:ext>
            </a:extLst>
          </p:cNvPr>
          <p:cNvSpPr txBox="1"/>
          <p:nvPr/>
        </p:nvSpPr>
        <p:spPr>
          <a:xfrm>
            <a:off x="299849" y="1081639"/>
            <a:ext cx="4572000" cy="480131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Allows a company to determine whether a new strategy, product or service is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feasible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Helps companies identify and develop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new sectors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in the marketplace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Enables companies to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test the demand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for a new service, product or feature before actually launching it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Boosts the overall success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of marketing, advertising and promotional campaigns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Assesses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current market trends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to allow companies to develop strategies to adapt to these trends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Helps companies determine the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optimal product placement for a product</a:t>
            </a:r>
          </a:p>
        </p:txBody>
      </p:sp>
    </p:spTree>
    <p:extLst>
      <p:ext uri="{BB962C8B-B14F-4D97-AF65-F5344CB8AC3E}">
        <p14:creationId xmlns:p14="http://schemas.microsoft.com/office/powerpoint/2010/main" val="1600903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CA5BBD-8079-439E-B8DD-D472E9AF04EA}"/>
              </a:ext>
            </a:extLst>
          </p:cNvPr>
          <p:cNvSpPr>
            <a:spLocks noGrp="1"/>
          </p:cNvSpPr>
          <p:nvPr>
            <p:ph sz="half" idx="1"/>
          </p:nvPr>
        </p:nvSpPr>
        <p:spPr>
          <a:xfrm>
            <a:off x="0" y="1196752"/>
            <a:ext cx="9073009" cy="4608512"/>
          </a:xfrm>
        </p:spPr>
        <p:txBody>
          <a:bodyPr>
            <a:noAutofit/>
          </a:bodyPr>
          <a:lstStyle/>
          <a:p>
            <a:pPr marL="0" indent="0">
              <a:lnSpc>
                <a:spcPct val="120000"/>
              </a:lnSpc>
              <a:buNone/>
            </a:pPr>
            <a:r>
              <a:rPr lang="en-GB" sz="1600" b="1" dirty="0"/>
              <a:t>Secondary</a:t>
            </a:r>
            <a:r>
              <a:rPr lang="en-GB" sz="1600" dirty="0"/>
              <a:t> research involves: </a:t>
            </a:r>
          </a:p>
          <a:p>
            <a:pPr marL="0" indent="0">
              <a:lnSpc>
                <a:spcPct val="120000"/>
              </a:lnSpc>
              <a:buNone/>
            </a:pPr>
            <a:r>
              <a:rPr lang="en-GB" sz="1600" dirty="0"/>
              <a:t>Assessing data that has been </a:t>
            </a:r>
            <a:r>
              <a:rPr lang="en-GB" sz="1600" b="1" dirty="0"/>
              <a:t>collected and published by others. </a:t>
            </a:r>
          </a:p>
          <a:p>
            <a:pPr>
              <a:lnSpc>
                <a:spcPct val="120000"/>
              </a:lnSpc>
            </a:pPr>
            <a:r>
              <a:rPr lang="en-GB" sz="1600" dirty="0"/>
              <a:t>Online statistical information</a:t>
            </a:r>
          </a:p>
          <a:p>
            <a:pPr>
              <a:lnSpc>
                <a:spcPct val="120000"/>
              </a:lnSpc>
            </a:pPr>
            <a:r>
              <a:rPr lang="en-GB" sz="1600" dirty="0"/>
              <a:t>Books, library, published company information etc,</a:t>
            </a:r>
          </a:p>
          <a:p>
            <a:pPr marL="0" indent="0">
              <a:lnSpc>
                <a:spcPct val="120000"/>
              </a:lnSpc>
              <a:buNone/>
            </a:pPr>
            <a:endParaRPr lang="en-GB" sz="1600" dirty="0"/>
          </a:p>
          <a:p>
            <a:pPr marL="0" indent="0">
              <a:lnSpc>
                <a:spcPct val="120000"/>
              </a:lnSpc>
              <a:buNone/>
            </a:pPr>
            <a:r>
              <a:rPr lang="en-GB" sz="1600" b="1" dirty="0"/>
              <a:t>Primary market research include</a:t>
            </a:r>
            <a:r>
              <a:rPr lang="en-GB" sz="1600" dirty="0"/>
              <a:t>:</a:t>
            </a:r>
          </a:p>
          <a:p>
            <a:pPr marL="0" indent="0">
              <a:lnSpc>
                <a:spcPct val="120000"/>
              </a:lnSpc>
              <a:buNone/>
            </a:pPr>
            <a:r>
              <a:rPr lang="en-GB" sz="1600" dirty="0"/>
              <a:t>Gathered </a:t>
            </a:r>
            <a:r>
              <a:rPr lang="en-GB" sz="1600" b="1" dirty="0"/>
              <a:t>first hand </a:t>
            </a:r>
            <a:r>
              <a:rPr lang="en-GB" sz="1600" dirty="0"/>
              <a:t>from the target markets / customers/ source you want to know about.</a:t>
            </a:r>
          </a:p>
          <a:p>
            <a:pPr>
              <a:lnSpc>
                <a:spcPct val="120000"/>
              </a:lnSpc>
            </a:pPr>
            <a:r>
              <a:rPr lang="en-GB" sz="1600" dirty="0"/>
              <a:t>Interviews</a:t>
            </a:r>
          </a:p>
          <a:p>
            <a:pPr>
              <a:lnSpc>
                <a:spcPct val="120000"/>
              </a:lnSpc>
            </a:pPr>
            <a:r>
              <a:rPr lang="en-GB" sz="1600" dirty="0"/>
              <a:t>Focus groups. </a:t>
            </a:r>
          </a:p>
          <a:p>
            <a:pPr>
              <a:lnSpc>
                <a:spcPct val="120000"/>
              </a:lnSpc>
            </a:pPr>
            <a:r>
              <a:rPr lang="en-GB" sz="1600" dirty="0"/>
              <a:t>Questionnaires / surveys</a:t>
            </a:r>
          </a:p>
        </p:txBody>
      </p:sp>
      <p:sp>
        <p:nvSpPr>
          <p:cNvPr id="4" name="Title 1">
            <a:extLst>
              <a:ext uri="{FF2B5EF4-FFF2-40B4-BE49-F238E27FC236}">
                <a16:creationId xmlns:a16="http://schemas.microsoft.com/office/drawing/2014/main" id="{BC6C4565-B2E7-2EC2-F7DB-869830A2111B}"/>
              </a:ext>
            </a:extLst>
          </p:cNvPr>
          <p:cNvSpPr>
            <a:spLocks noGrp="1"/>
          </p:cNvSpPr>
          <p:nvPr>
            <p:ph type="title"/>
          </p:nvPr>
        </p:nvSpPr>
        <p:spPr>
          <a:xfrm>
            <a:off x="971600" y="-531440"/>
            <a:ext cx="7886700" cy="1325563"/>
          </a:xfrm>
        </p:spPr>
        <p:txBody>
          <a:bodyPr/>
          <a:lstStyle/>
          <a:p>
            <a:br>
              <a:rPr lang="en-GB" dirty="0"/>
            </a:br>
            <a:r>
              <a:rPr lang="en-GB" dirty="0"/>
              <a:t>Primary and secondary data</a:t>
            </a:r>
            <a:br>
              <a:rPr lang="en-GB" dirty="0"/>
            </a:br>
            <a:endParaRPr lang="en-GB" dirty="0"/>
          </a:p>
        </p:txBody>
      </p:sp>
    </p:spTree>
    <p:extLst>
      <p:ext uri="{BB962C8B-B14F-4D97-AF65-F5344CB8AC3E}">
        <p14:creationId xmlns:p14="http://schemas.microsoft.com/office/powerpoint/2010/main" val="2526303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83AD7-2A11-1CFE-C0FC-B4C614842308}"/>
              </a:ext>
            </a:extLst>
          </p:cNvPr>
          <p:cNvSpPr>
            <a:spLocks noGrp="1"/>
          </p:cNvSpPr>
          <p:nvPr>
            <p:ph type="title"/>
          </p:nvPr>
        </p:nvSpPr>
        <p:spPr/>
        <p:txBody>
          <a:bodyPr/>
          <a:lstStyle/>
          <a:p>
            <a:r>
              <a:rPr lang="en-GB" dirty="0"/>
              <a:t>Quantitative vs Qualitative </a:t>
            </a:r>
          </a:p>
        </p:txBody>
      </p:sp>
      <p:pic>
        <p:nvPicPr>
          <p:cNvPr id="8" name="Picture 7">
            <a:extLst>
              <a:ext uri="{FF2B5EF4-FFF2-40B4-BE49-F238E27FC236}">
                <a16:creationId xmlns:a16="http://schemas.microsoft.com/office/drawing/2014/main" id="{FB23C182-7FEF-C855-B1BF-50A6ACA91E92}"/>
              </a:ext>
            </a:extLst>
          </p:cNvPr>
          <p:cNvPicPr>
            <a:picLocks noChangeAspect="1"/>
          </p:cNvPicPr>
          <p:nvPr/>
        </p:nvPicPr>
        <p:blipFill>
          <a:blip r:embed="rId3">
            <a:grayscl/>
          </a:blip>
          <a:stretch>
            <a:fillRect/>
          </a:stretch>
        </p:blipFill>
        <p:spPr>
          <a:xfrm>
            <a:off x="179512" y="1382138"/>
            <a:ext cx="6319484" cy="4015506"/>
          </a:xfrm>
          <a:prstGeom prst="rect">
            <a:avLst/>
          </a:prstGeom>
        </p:spPr>
      </p:pic>
      <p:pic>
        <p:nvPicPr>
          <p:cNvPr id="1026" name="Picture 2" descr="See the source image">
            <a:extLst>
              <a:ext uri="{FF2B5EF4-FFF2-40B4-BE49-F238E27FC236}">
                <a16:creationId xmlns:a16="http://schemas.microsoft.com/office/drawing/2014/main" id="{7E90FAF7-26B7-B0C2-BCEC-7A27A2F7042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097345"/>
            <a:ext cx="4385737" cy="281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90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FCFBD-956A-4342-B75E-279CAC368685}"/>
              </a:ext>
            </a:extLst>
          </p:cNvPr>
          <p:cNvSpPr>
            <a:spLocks noGrp="1"/>
          </p:cNvSpPr>
          <p:nvPr>
            <p:ph type="title"/>
          </p:nvPr>
        </p:nvSpPr>
        <p:spPr>
          <a:xfrm>
            <a:off x="360759" y="3752849"/>
            <a:ext cx="2468166" cy="2452687"/>
          </a:xfrm>
        </p:spPr>
        <p:txBody>
          <a:bodyPr anchor="ctr">
            <a:normAutofit/>
          </a:bodyPr>
          <a:lstStyle/>
          <a:p>
            <a:r>
              <a:rPr lang="en-GB" dirty="0"/>
              <a:t>Sample Selection </a:t>
            </a:r>
          </a:p>
        </p:txBody>
      </p:sp>
      <p:sp>
        <p:nvSpPr>
          <p:cNvPr id="3" name="Content Placeholder 2">
            <a:extLst>
              <a:ext uri="{FF2B5EF4-FFF2-40B4-BE49-F238E27FC236}">
                <a16:creationId xmlns:a16="http://schemas.microsoft.com/office/drawing/2014/main" id="{FE7D742F-B8A0-41E6-AFBA-94903CDADB31}"/>
              </a:ext>
            </a:extLst>
          </p:cNvPr>
          <p:cNvSpPr>
            <a:spLocks noGrp="1"/>
          </p:cNvSpPr>
          <p:nvPr>
            <p:ph idx="1"/>
          </p:nvPr>
        </p:nvSpPr>
        <p:spPr>
          <a:xfrm>
            <a:off x="2777259" y="4133146"/>
            <a:ext cx="6005982" cy="2452687"/>
          </a:xfrm>
        </p:spPr>
        <p:txBody>
          <a:bodyPr anchor="ctr">
            <a:normAutofit/>
          </a:bodyPr>
          <a:lstStyle/>
          <a:p>
            <a:r>
              <a:rPr lang="en-GB" sz="1600" dirty="0"/>
              <a:t>The marketing researcher should not just choose the nearest convenient sample, since “without a defensible sampling strategy, the results of the study may be ambiguous or misleading” </a:t>
            </a:r>
          </a:p>
          <a:p>
            <a:pPr marL="0" indent="0">
              <a:buNone/>
            </a:pPr>
            <a:r>
              <a:rPr lang="en-GB" sz="1600" dirty="0"/>
              <a:t>(</a:t>
            </a:r>
            <a:r>
              <a:rPr lang="en-GB" sz="1600" dirty="0" err="1"/>
              <a:t>Lonner</a:t>
            </a:r>
            <a:r>
              <a:rPr lang="en-GB" sz="1600" dirty="0"/>
              <a:t> and Berry, 1986)</a:t>
            </a:r>
          </a:p>
          <a:p>
            <a:endParaRPr lang="en-GB" sz="1600" dirty="0"/>
          </a:p>
        </p:txBody>
      </p:sp>
      <p:pic>
        <p:nvPicPr>
          <p:cNvPr id="8" name="Picture 7" descr="Diagram&#10;&#10;Description automatically generated">
            <a:extLst>
              <a:ext uri="{FF2B5EF4-FFF2-40B4-BE49-F238E27FC236}">
                <a16:creationId xmlns:a16="http://schemas.microsoft.com/office/drawing/2014/main" id="{B4E3745D-82C2-E678-2B13-192030B1267B}"/>
              </a:ext>
            </a:extLst>
          </p:cNvPr>
          <p:cNvPicPr>
            <a:picLocks noChangeAspect="1"/>
          </p:cNvPicPr>
          <p:nvPr/>
        </p:nvPicPr>
        <p:blipFill rotWithShape="1">
          <a:blip r:embed="rId3">
            <a:extLst>
              <a:ext uri="{28A0092B-C50C-407E-A947-70E740481C1C}">
                <a14:useLocalDpi xmlns:a14="http://schemas.microsoft.com/office/drawing/2010/main" val="0"/>
              </a:ext>
            </a:extLst>
          </a:blip>
          <a:srcRect t="13550"/>
          <a:stretch/>
        </p:blipFill>
        <p:spPr>
          <a:xfrm>
            <a:off x="539553" y="332322"/>
            <a:ext cx="5184576" cy="2408214"/>
          </a:xfrm>
          <a:prstGeom prst="rect">
            <a:avLst/>
          </a:prstGeom>
        </p:spPr>
      </p:pic>
      <p:pic>
        <p:nvPicPr>
          <p:cNvPr id="4" name="Picture 3">
            <a:extLst>
              <a:ext uri="{FF2B5EF4-FFF2-40B4-BE49-F238E27FC236}">
                <a16:creationId xmlns:a16="http://schemas.microsoft.com/office/drawing/2014/main" id="{07777140-4F7A-D01F-6CAA-AB1616ECC83D}"/>
              </a:ext>
            </a:extLst>
          </p:cNvPr>
          <p:cNvPicPr>
            <a:picLocks noChangeAspect="1"/>
          </p:cNvPicPr>
          <p:nvPr/>
        </p:nvPicPr>
        <p:blipFill>
          <a:blip r:embed="rId4"/>
          <a:stretch>
            <a:fillRect/>
          </a:stretch>
        </p:blipFill>
        <p:spPr>
          <a:xfrm>
            <a:off x="3275856" y="2549991"/>
            <a:ext cx="5747489" cy="1787110"/>
          </a:xfrm>
          <a:prstGeom prst="rect">
            <a:avLst/>
          </a:prstGeom>
        </p:spPr>
      </p:pic>
    </p:spTree>
    <p:extLst>
      <p:ext uri="{BB962C8B-B14F-4D97-AF65-F5344CB8AC3E}">
        <p14:creationId xmlns:p14="http://schemas.microsoft.com/office/powerpoint/2010/main" val="3333778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5D8D398-9F04-4F7B-A544-1C4B81D09074}"/>
              </a:ext>
            </a:extLst>
          </p:cNvPr>
          <p:cNvSpPr>
            <a:spLocks noGrp="1"/>
          </p:cNvSpPr>
          <p:nvPr>
            <p:ph type="title"/>
          </p:nvPr>
        </p:nvSpPr>
        <p:spPr>
          <a:xfrm>
            <a:off x="66291" y="365125"/>
            <a:ext cx="3424431" cy="1938076"/>
          </a:xfrm>
        </p:spPr>
        <p:txBody>
          <a:bodyPr>
            <a:normAutofit/>
          </a:bodyPr>
          <a:lstStyle/>
          <a:p>
            <a:r>
              <a:rPr lang="en-GB" dirty="0"/>
              <a:t>Response Bias</a:t>
            </a:r>
          </a:p>
        </p:txBody>
      </p:sp>
      <p:sp>
        <p:nvSpPr>
          <p:cNvPr id="3" name="Content Placeholder 2">
            <a:extLst>
              <a:ext uri="{FF2B5EF4-FFF2-40B4-BE49-F238E27FC236}">
                <a16:creationId xmlns:a16="http://schemas.microsoft.com/office/drawing/2014/main" id="{9640EE1C-6207-4CDF-8B38-AD9204731E26}"/>
              </a:ext>
            </a:extLst>
          </p:cNvPr>
          <p:cNvSpPr>
            <a:spLocks noGrp="1"/>
          </p:cNvSpPr>
          <p:nvPr>
            <p:ph idx="1"/>
          </p:nvPr>
        </p:nvSpPr>
        <p:spPr>
          <a:xfrm>
            <a:off x="219211" y="1196752"/>
            <a:ext cx="3337802" cy="7416824"/>
          </a:xfrm>
        </p:spPr>
        <p:txBody>
          <a:bodyPr>
            <a:normAutofit/>
          </a:bodyPr>
          <a:lstStyle/>
          <a:p>
            <a:pPr marL="0" indent="0">
              <a:buNone/>
            </a:pPr>
            <a:r>
              <a:rPr lang="en-GB" sz="1600" dirty="0"/>
              <a:t>Bias is a generic term for all nuisance factors threatening validity” </a:t>
            </a:r>
          </a:p>
          <a:p>
            <a:pPr marL="0" indent="0">
              <a:buNone/>
            </a:pPr>
            <a:r>
              <a:rPr lang="en-GB" sz="1600" dirty="0"/>
              <a:t>(Van de </a:t>
            </a:r>
            <a:r>
              <a:rPr lang="en-GB" sz="1600" dirty="0" err="1"/>
              <a:t>Vijver</a:t>
            </a:r>
            <a:r>
              <a:rPr lang="en-GB" sz="1600" dirty="0"/>
              <a:t> and Leung, 1997) </a:t>
            </a:r>
          </a:p>
          <a:p>
            <a:pPr marL="0" indent="0">
              <a:buNone/>
            </a:pPr>
            <a:r>
              <a:rPr lang="en-GB" sz="1600" dirty="0"/>
              <a:t>Response bias consists of two phenomena                                                  </a:t>
            </a:r>
          </a:p>
          <a:p>
            <a:pPr marL="0" indent="0">
              <a:buNone/>
            </a:pPr>
            <a:r>
              <a:rPr lang="en-GB" sz="1600" dirty="0"/>
              <a:t>‘response sets’ and ‘response style’. </a:t>
            </a:r>
          </a:p>
          <a:p>
            <a:pPr marL="0" indent="0">
              <a:buNone/>
            </a:pPr>
            <a:r>
              <a:rPr lang="en-GB" sz="1600" dirty="0"/>
              <a:t>‘Response sets’ Desire, at either a conscious or an unconscious level, to give a particular picture of oneself by the way one responds” and includes social desirability bias and acquiescence </a:t>
            </a:r>
          </a:p>
          <a:p>
            <a:pPr marL="0" indent="0">
              <a:buNone/>
            </a:pPr>
            <a:r>
              <a:rPr lang="en-GB" sz="1600" dirty="0"/>
              <a:t>‘Response style’ Respondent’s tendency to answer in a manner that is unrelated to test content, but which is related to the form of the stimulus, is referred to as response style  </a:t>
            </a:r>
          </a:p>
          <a:p>
            <a:pPr marL="0" indent="0">
              <a:buNone/>
            </a:pPr>
            <a:r>
              <a:rPr lang="en-GB" sz="1600" dirty="0"/>
              <a:t>(Watkins and Cheung, 1995) </a:t>
            </a:r>
          </a:p>
          <a:p>
            <a:pPr marL="0" indent="0">
              <a:buNone/>
            </a:pPr>
            <a:endParaRPr lang="en-GB" sz="1200" dirty="0"/>
          </a:p>
        </p:txBody>
      </p:sp>
      <p:pic>
        <p:nvPicPr>
          <p:cNvPr id="4" name="Picture 3">
            <a:extLst>
              <a:ext uri="{FF2B5EF4-FFF2-40B4-BE49-F238E27FC236}">
                <a16:creationId xmlns:a16="http://schemas.microsoft.com/office/drawing/2014/main" id="{07708678-CAF3-4D6F-AE5C-A3635288E001}"/>
              </a:ext>
            </a:extLst>
          </p:cNvPr>
          <p:cNvPicPr>
            <a:picLocks noChangeAspect="1"/>
          </p:cNvPicPr>
          <p:nvPr/>
        </p:nvPicPr>
        <p:blipFill rotWithShape="1">
          <a:blip r:embed="rId3"/>
          <a:srcRect r="1617" b="3"/>
          <a:stretch/>
        </p:blipFill>
        <p:spPr>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A323EBD3-BFD6-7C61-99AE-E468F0EE0239}"/>
              </a:ext>
            </a:extLst>
          </p:cNvPr>
          <p:cNvPicPr>
            <a:picLocks noChangeAspect="1"/>
          </p:cNvPicPr>
          <p:nvPr/>
        </p:nvPicPr>
        <p:blipFill rotWithShape="1">
          <a:blip r:embed="rId4"/>
          <a:srcRect l="1128" r="4931" b="-4"/>
          <a:stretch/>
        </p:blipFill>
        <p:spPr>
          <a:xfrm>
            <a:off x="3490722" y="3802961"/>
            <a:ext cx="5658609"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2587228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text, flag&#10;&#10;Description automatically generated">
            <a:extLst>
              <a:ext uri="{FF2B5EF4-FFF2-40B4-BE49-F238E27FC236}">
                <a16:creationId xmlns:a16="http://schemas.microsoft.com/office/drawing/2014/main" id="{02A8D6B9-F4BF-4EFC-8303-25D3F0A99354}"/>
              </a:ext>
            </a:extLst>
          </p:cNvPr>
          <p:cNvPicPr>
            <a:picLocks noChangeAspect="1"/>
          </p:cNvPicPr>
          <p:nvPr/>
        </p:nvPicPr>
        <p:blipFill>
          <a:blip r:embed="rId2"/>
          <a:stretch>
            <a:fillRect/>
          </a:stretch>
        </p:blipFill>
        <p:spPr>
          <a:xfrm>
            <a:off x="112384" y="1234131"/>
            <a:ext cx="3339122" cy="2422843"/>
          </a:xfrm>
          <a:prstGeom prst="rect">
            <a:avLst/>
          </a:prstGeom>
        </p:spPr>
      </p:pic>
      <p:sp>
        <p:nvSpPr>
          <p:cNvPr id="5" name="TextBox 4">
            <a:extLst>
              <a:ext uri="{FF2B5EF4-FFF2-40B4-BE49-F238E27FC236}">
                <a16:creationId xmlns:a16="http://schemas.microsoft.com/office/drawing/2014/main" id="{5CA1A471-B597-4084-8613-AEDBD70235F0}"/>
              </a:ext>
            </a:extLst>
          </p:cNvPr>
          <p:cNvSpPr txBox="1"/>
          <p:nvPr/>
        </p:nvSpPr>
        <p:spPr>
          <a:xfrm>
            <a:off x="3697940" y="74235"/>
            <a:ext cx="5323712" cy="670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Take 3</a:t>
            </a:r>
            <a:r>
              <a:rPr lang="en-GB" sz="2000" b="1" dirty="0">
                <a:solidFill>
                  <a:prstClr val="black"/>
                </a:solidFill>
                <a:latin typeface="Calibri" panose="020F0502020204030204"/>
              </a:rPr>
              <a:t>0</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mins in groups using whiteboard to brain storm</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Think about </a:t>
            </a:r>
            <a:r>
              <a:rPr kumimoji="0" lang="en-GB" sz="2000" b="1" i="0" u="sng" strike="noStrike" kern="1200" cap="none" spc="0" normalizeH="0" baseline="0" noProof="0" dirty="0">
                <a:ln>
                  <a:noFill/>
                </a:ln>
                <a:solidFill>
                  <a:srgbClr val="0070C0"/>
                </a:solidFill>
                <a:effectLst/>
                <a:uLnTx/>
                <a:uFillTx/>
                <a:latin typeface="Calibri" panose="020F0502020204030204"/>
                <a:ea typeface="+mn-ea"/>
                <a:cs typeface="+mn-cs"/>
              </a:rPr>
              <a:t>a new product or service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for a customer segment at a family destination hotel!</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And consider the best way to go about market research for this product.</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Think about what you would like to know about the target market (identify the segment)? Needs and wants </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Put together several questions-</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What would you need to know if you were to introduce that new product or service to that target market.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220FA0-803F-43DD-8BC0-49DECD4CD0B7}"/>
              </a:ext>
            </a:extLst>
          </p:cNvPr>
          <p:cNvPicPr>
            <a:picLocks noChangeAspect="1"/>
          </p:cNvPicPr>
          <p:nvPr/>
        </p:nvPicPr>
        <p:blipFill>
          <a:blip r:embed="rId3"/>
          <a:stretch>
            <a:fillRect/>
          </a:stretch>
        </p:blipFill>
        <p:spPr>
          <a:xfrm>
            <a:off x="144016" y="4149080"/>
            <a:ext cx="3563888" cy="1048603"/>
          </a:xfrm>
          <a:prstGeom prst="rect">
            <a:avLst/>
          </a:prstGeom>
        </p:spPr>
      </p:pic>
    </p:spTree>
    <p:extLst>
      <p:ext uri="{BB962C8B-B14F-4D97-AF65-F5344CB8AC3E}">
        <p14:creationId xmlns:p14="http://schemas.microsoft.com/office/powerpoint/2010/main" val="378946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8435" name="Title 2">
            <a:extLst>
              <a:ext uri="{FF2B5EF4-FFF2-40B4-BE49-F238E27FC236}">
                <a16:creationId xmlns:a16="http://schemas.microsoft.com/office/drawing/2014/main" id="{66DE8181-92EC-0161-633A-618ABCEC2F92}"/>
              </a:ext>
            </a:extLst>
          </p:cNvPr>
          <p:cNvSpPr>
            <a:spLocks noGrp="1"/>
          </p:cNvSpPr>
          <p:nvPr>
            <p:ph type="title"/>
          </p:nvPr>
        </p:nvSpPr>
        <p:spPr>
          <a:xfrm>
            <a:off x="412527" y="2394016"/>
            <a:ext cx="3958000" cy="1325563"/>
          </a:xfrm>
        </p:spPr>
        <p:txBody>
          <a:bodyPr>
            <a:normAutofit/>
          </a:bodyPr>
          <a:lstStyle/>
          <a:p>
            <a:pPr eaLnBrk="1" hangingPunct="1"/>
            <a:r>
              <a:rPr lang="en-US" altLang="en-US" dirty="0">
                <a:latin typeface="Trebuchet MS" panose="020B0603020202020204" pitchFamily="34" charset="0"/>
              </a:rPr>
              <a:t>S.M.A.R.T. Goals are…</a:t>
            </a:r>
          </a:p>
        </p:txBody>
      </p:sp>
      <p:sp>
        <p:nvSpPr>
          <p:cNvPr id="18434" name="Content Placeholder 1">
            <a:extLst>
              <a:ext uri="{FF2B5EF4-FFF2-40B4-BE49-F238E27FC236}">
                <a16:creationId xmlns:a16="http://schemas.microsoft.com/office/drawing/2014/main" id="{6BD7D7F6-943A-5368-A874-D5AB26ACB2CA}"/>
              </a:ext>
            </a:extLst>
          </p:cNvPr>
          <p:cNvSpPr>
            <a:spLocks noGrp="1"/>
          </p:cNvSpPr>
          <p:nvPr>
            <p:ph idx="1"/>
          </p:nvPr>
        </p:nvSpPr>
        <p:spPr>
          <a:xfrm>
            <a:off x="491197" y="3821721"/>
            <a:ext cx="3954666" cy="3181684"/>
          </a:xfrm>
        </p:spPr>
        <p:txBody>
          <a:bodyPr anchor="t">
            <a:normAutofit/>
          </a:bodyPr>
          <a:lstStyle/>
          <a:p>
            <a:pPr eaLnBrk="1" hangingPunct="1"/>
            <a:r>
              <a:rPr lang="en-US" altLang="en-US" sz="1600" dirty="0">
                <a:latin typeface="Trebuchet MS" panose="020B0603020202020204" pitchFamily="34" charset="0"/>
              </a:rPr>
              <a:t>Specific</a:t>
            </a:r>
          </a:p>
          <a:p>
            <a:pPr eaLnBrk="1" hangingPunct="1"/>
            <a:r>
              <a:rPr lang="en-US" altLang="en-US" sz="1600" dirty="0">
                <a:latin typeface="Trebuchet MS" panose="020B0603020202020204" pitchFamily="34" charset="0"/>
              </a:rPr>
              <a:t>Measurable</a:t>
            </a:r>
          </a:p>
          <a:p>
            <a:pPr eaLnBrk="1" hangingPunct="1"/>
            <a:r>
              <a:rPr lang="en-US" altLang="en-US" sz="1600" dirty="0">
                <a:latin typeface="Trebuchet MS" panose="020B0603020202020204" pitchFamily="34" charset="0"/>
              </a:rPr>
              <a:t>Attainable</a:t>
            </a:r>
          </a:p>
          <a:p>
            <a:pPr eaLnBrk="1" hangingPunct="1"/>
            <a:r>
              <a:rPr lang="en-US" altLang="en-US" sz="1600" dirty="0">
                <a:latin typeface="Trebuchet MS" panose="020B0603020202020204" pitchFamily="34" charset="0"/>
              </a:rPr>
              <a:t>Realistic</a:t>
            </a:r>
          </a:p>
          <a:p>
            <a:pPr eaLnBrk="1" hangingPunct="1"/>
            <a:r>
              <a:rPr lang="en-US" altLang="en-US" sz="1600" dirty="0">
                <a:latin typeface="Trebuchet MS" panose="020B0603020202020204" pitchFamily="34" charset="0"/>
              </a:rPr>
              <a:t>Timely</a:t>
            </a:r>
          </a:p>
        </p:txBody>
      </p:sp>
      <p:sp>
        <p:nvSpPr>
          <p:cNvPr id="18441"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35435" y="581159"/>
            <a:ext cx="4108564"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436" name="Picture 3">
            <a:extLst>
              <a:ext uri="{FF2B5EF4-FFF2-40B4-BE49-F238E27FC236}">
                <a16:creationId xmlns:a16="http://schemas.microsoft.com/office/drawing/2014/main" id="{C613FEBB-8FA9-3C8B-A88E-0B459D2BB0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87" t="634" r="35553" b="-634"/>
          <a:stretch/>
        </p:blipFill>
        <p:spPr bwMode="auto">
          <a:xfrm>
            <a:off x="5169987" y="760562"/>
            <a:ext cx="397401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02210136-1D28-F71A-38EA-4393D8D26E99}"/>
              </a:ext>
            </a:extLst>
          </p:cNvPr>
          <p:cNvSpPr txBox="1">
            <a:spLocks/>
          </p:cNvSpPr>
          <p:nvPr/>
        </p:nvSpPr>
        <p:spPr>
          <a:xfrm>
            <a:off x="182428" y="913399"/>
            <a:ext cx="5169987" cy="46085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GB" sz="1600" b="1" dirty="0"/>
              <a:t>We have identified from market research and our situational analysis that there are opportunities/weaknesses to address… </a:t>
            </a:r>
          </a:p>
          <a:p>
            <a:pPr marL="0" indent="0">
              <a:lnSpc>
                <a:spcPct val="120000"/>
              </a:lnSpc>
              <a:buFont typeface="Arial" panose="020B0604020202020204" pitchFamily="34" charset="0"/>
              <a:buNone/>
            </a:pPr>
            <a:r>
              <a:rPr lang="en-GB" sz="1600" b="1" dirty="0"/>
              <a:t>Lets be SMART!</a:t>
            </a:r>
          </a:p>
        </p:txBody>
      </p:sp>
      <p:sp>
        <p:nvSpPr>
          <p:cNvPr id="3" name="Title 1">
            <a:extLst>
              <a:ext uri="{FF2B5EF4-FFF2-40B4-BE49-F238E27FC236}">
                <a16:creationId xmlns:a16="http://schemas.microsoft.com/office/drawing/2014/main" id="{51232B41-0273-7552-B6D1-9FE4E4CE60BA}"/>
              </a:ext>
            </a:extLst>
          </p:cNvPr>
          <p:cNvSpPr txBox="1">
            <a:spLocks/>
          </p:cNvSpPr>
          <p:nvPr/>
        </p:nvSpPr>
        <p:spPr>
          <a:xfrm>
            <a:off x="165216" y="-436608"/>
            <a:ext cx="78867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dirty="0"/>
            </a:br>
            <a:r>
              <a:rPr lang="en-GB" dirty="0"/>
              <a:t>What now?</a:t>
            </a:r>
            <a:br>
              <a:rPr lang="en-GB" dirty="0"/>
            </a:br>
            <a:endParaRPr lang="en-GB"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4">
                                            <p:txEl>
                                              <p:pRg st="0" end="0"/>
                                            </p:txEl>
                                          </p:spTgt>
                                        </p:tgtEl>
                                        <p:attrNameLst>
                                          <p:attrName>style.visibility</p:attrName>
                                        </p:attrNameLst>
                                      </p:cBhvr>
                                      <p:to>
                                        <p:strVal val="visible"/>
                                      </p:to>
                                    </p:set>
                                    <p:animEffect transition="in" filter="fade">
                                      <p:cBhvr>
                                        <p:cTn id="10" dur="500"/>
                                        <p:tgtEl>
                                          <p:spTgt spid="1843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434">
                                            <p:txEl>
                                              <p:pRg st="1" end="1"/>
                                            </p:txEl>
                                          </p:spTgt>
                                        </p:tgtEl>
                                        <p:attrNameLst>
                                          <p:attrName>style.visibility</p:attrName>
                                        </p:attrNameLst>
                                      </p:cBhvr>
                                      <p:to>
                                        <p:strVal val="visible"/>
                                      </p:to>
                                    </p:set>
                                    <p:animEffect transition="in" filter="fade">
                                      <p:cBhvr>
                                        <p:cTn id="15" dur="500"/>
                                        <p:tgtEl>
                                          <p:spTgt spid="1843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434">
                                            <p:txEl>
                                              <p:pRg st="2" end="2"/>
                                            </p:txEl>
                                          </p:spTgt>
                                        </p:tgtEl>
                                        <p:attrNameLst>
                                          <p:attrName>style.visibility</p:attrName>
                                        </p:attrNameLst>
                                      </p:cBhvr>
                                      <p:to>
                                        <p:strVal val="visible"/>
                                      </p:to>
                                    </p:set>
                                    <p:animEffect transition="in" filter="fade">
                                      <p:cBhvr>
                                        <p:cTn id="20" dur="500"/>
                                        <p:tgtEl>
                                          <p:spTgt spid="18434">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434">
                                            <p:txEl>
                                              <p:pRg st="3" end="3"/>
                                            </p:txEl>
                                          </p:spTgt>
                                        </p:tgtEl>
                                        <p:attrNameLst>
                                          <p:attrName>style.visibility</p:attrName>
                                        </p:attrNameLst>
                                      </p:cBhvr>
                                      <p:to>
                                        <p:strVal val="visible"/>
                                      </p:to>
                                    </p:set>
                                    <p:animEffect transition="in" filter="fade">
                                      <p:cBhvr>
                                        <p:cTn id="25" dur="500"/>
                                        <p:tgtEl>
                                          <p:spTgt spid="18434">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8434">
                                            <p:txEl>
                                              <p:pRg st="4" end="4"/>
                                            </p:txEl>
                                          </p:spTgt>
                                        </p:tgtEl>
                                        <p:attrNameLst>
                                          <p:attrName>style.visibility</p:attrName>
                                        </p:attrNameLst>
                                      </p:cBhvr>
                                      <p:to>
                                        <p:strVal val="visible"/>
                                      </p:to>
                                    </p:set>
                                    <p:animEffect transition="in" filter="fade">
                                      <p:cBhvr>
                                        <p:cTn id="30" dur="500"/>
                                        <p:tgtEl>
                                          <p:spTgt spid="184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EF0A08B-C843-AFBD-13B1-5A683FA4F75F}"/>
              </a:ext>
            </a:extLst>
          </p:cNvPr>
          <p:cNvSpPr>
            <a:spLocks noGrp="1"/>
          </p:cNvSpPr>
          <p:nvPr>
            <p:ph type="title"/>
          </p:nvPr>
        </p:nvSpPr>
        <p:spPr>
          <a:xfrm>
            <a:off x="323528" y="332656"/>
            <a:ext cx="3958000" cy="1325563"/>
          </a:xfrm>
        </p:spPr>
        <p:txBody>
          <a:bodyPr>
            <a:normAutofit/>
          </a:bodyPr>
          <a:lstStyle/>
          <a:p>
            <a:pPr eaLnBrk="1" fontAlgn="auto" hangingPunct="1">
              <a:spcAft>
                <a:spcPts val="0"/>
              </a:spcAft>
              <a:defRPr/>
            </a:pPr>
            <a:r>
              <a:rPr lang="en-US" dirty="0">
                <a:latin typeface="Trebuchet MS" panose="020B0603020202020204" pitchFamily="34" charset="0"/>
              </a:rPr>
              <a:t>Specific</a:t>
            </a:r>
          </a:p>
        </p:txBody>
      </p:sp>
      <p:sp>
        <p:nvSpPr>
          <p:cNvPr id="19458" name="Content Placeholder 1">
            <a:extLst>
              <a:ext uri="{FF2B5EF4-FFF2-40B4-BE49-F238E27FC236}">
                <a16:creationId xmlns:a16="http://schemas.microsoft.com/office/drawing/2014/main" id="{FE1B182D-6B46-CEE9-F045-A5BEA9AFB78F}"/>
              </a:ext>
            </a:extLst>
          </p:cNvPr>
          <p:cNvSpPr>
            <a:spLocks noGrp="1"/>
          </p:cNvSpPr>
          <p:nvPr>
            <p:ph idx="1"/>
          </p:nvPr>
        </p:nvSpPr>
        <p:spPr>
          <a:xfrm>
            <a:off x="133340" y="1658218"/>
            <a:ext cx="4902094" cy="3859013"/>
          </a:xfrm>
        </p:spPr>
        <p:txBody>
          <a:bodyPr anchor="t">
            <a:normAutofit/>
          </a:bodyPr>
          <a:lstStyle/>
          <a:p>
            <a:pPr eaLnBrk="1" hangingPunct="1"/>
            <a:r>
              <a:rPr lang="en-US" altLang="en-US" sz="1200" dirty="0">
                <a:latin typeface="Trebuchet MS" panose="020B0603020202020204" pitchFamily="34" charset="0"/>
              </a:rPr>
              <a:t>Specific goals answer the following questions:</a:t>
            </a:r>
          </a:p>
          <a:p>
            <a:pPr eaLnBrk="1" hangingPunct="1">
              <a:buFont typeface="Wingdings 3" panose="05040102010807070707" pitchFamily="18" charset="2"/>
              <a:buNone/>
            </a:pPr>
            <a:endParaRPr lang="en-US" altLang="en-US" sz="1200" dirty="0">
              <a:latin typeface="Trebuchet MS" panose="020B0603020202020204" pitchFamily="34" charset="0"/>
            </a:endParaRPr>
          </a:p>
          <a:p>
            <a:pPr eaLnBrk="1" hangingPunct="1">
              <a:buFont typeface="Wingdings 3" panose="05040102010807070707" pitchFamily="18" charset="2"/>
              <a:buNone/>
            </a:pPr>
            <a:r>
              <a:rPr lang="en-US" altLang="en-US" sz="1200" dirty="0">
                <a:latin typeface="Trebuchet MS" panose="020B0603020202020204" pitchFamily="34" charset="0"/>
              </a:rPr>
              <a:t>		Who:       Who is involved? </a:t>
            </a:r>
          </a:p>
          <a:p>
            <a:pPr eaLnBrk="1" hangingPunct="1">
              <a:buFont typeface="Wingdings 3" panose="05040102010807070707" pitchFamily="18" charset="2"/>
              <a:buNone/>
            </a:pPr>
            <a:r>
              <a:rPr lang="en-US" altLang="en-US" sz="1200" dirty="0">
                <a:latin typeface="Trebuchet MS" panose="020B0603020202020204" pitchFamily="34" charset="0"/>
              </a:rPr>
              <a:t>		What:      What do I want to accomplish?</a:t>
            </a:r>
          </a:p>
          <a:p>
            <a:pPr eaLnBrk="1" hangingPunct="1">
              <a:buFont typeface="Wingdings 3" panose="05040102010807070707" pitchFamily="18" charset="2"/>
              <a:buNone/>
            </a:pPr>
            <a:r>
              <a:rPr lang="en-US" altLang="en-US" sz="1200" dirty="0">
                <a:latin typeface="Trebuchet MS" panose="020B0603020202020204" pitchFamily="34" charset="0"/>
              </a:rPr>
              <a:t>		Where:    Identify a location.</a:t>
            </a:r>
          </a:p>
          <a:p>
            <a:pPr eaLnBrk="1" hangingPunct="1">
              <a:buFont typeface="Wingdings 3" panose="05040102010807070707" pitchFamily="18" charset="2"/>
              <a:buNone/>
            </a:pPr>
            <a:r>
              <a:rPr lang="en-US" altLang="en-US" sz="1200" dirty="0">
                <a:latin typeface="Trebuchet MS" panose="020B0603020202020204" pitchFamily="34" charset="0"/>
              </a:rPr>
              <a:t>		When:     Establish a time frame.</a:t>
            </a:r>
          </a:p>
          <a:p>
            <a:pPr eaLnBrk="1" hangingPunct="1">
              <a:buFont typeface="Wingdings 3" panose="05040102010807070707" pitchFamily="18" charset="2"/>
              <a:buNone/>
            </a:pPr>
            <a:r>
              <a:rPr lang="en-US" altLang="en-US" sz="1200" dirty="0">
                <a:latin typeface="Trebuchet MS" panose="020B0603020202020204" pitchFamily="34" charset="0"/>
              </a:rPr>
              <a:t>		Which:    Identify requirements/constraints. </a:t>
            </a:r>
          </a:p>
          <a:p>
            <a:pPr eaLnBrk="1" hangingPunct="1">
              <a:buFont typeface="Wingdings 3" panose="05040102010807070707" pitchFamily="18" charset="2"/>
              <a:buNone/>
            </a:pPr>
            <a:r>
              <a:rPr lang="en-US" altLang="en-US" sz="1200" dirty="0">
                <a:latin typeface="Trebuchet MS" panose="020B0603020202020204" pitchFamily="34" charset="0"/>
              </a:rPr>
              <a:t>		Why:       Specific reasons, purpose or 		     </a:t>
            </a:r>
          </a:p>
          <a:p>
            <a:pPr eaLnBrk="1" hangingPunct="1">
              <a:buFont typeface="Wingdings 3" panose="05040102010807070707" pitchFamily="18" charset="2"/>
              <a:buNone/>
            </a:pPr>
            <a:r>
              <a:rPr lang="en-US" altLang="en-US" sz="1200" dirty="0">
                <a:latin typeface="Trebuchet MS" panose="020B0603020202020204" pitchFamily="34" charset="0"/>
              </a:rPr>
              <a:t>                                  benefits of accomplishing the goal. </a:t>
            </a:r>
          </a:p>
          <a:p>
            <a:pPr eaLnBrk="1" hangingPunct="1"/>
            <a:endParaRPr lang="en-US" altLang="en-US" sz="1200" dirty="0">
              <a:latin typeface="Trebuchet MS" panose="020B0603020202020204" pitchFamily="34" charset="0"/>
            </a:endParaRPr>
          </a:p>
        </p:txBody>
      </p:sp>
      <p:sp>
        <p:nvSpPr>
          <p:cNvPr id="19464"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35435" y="581159"/>
            <a:ext cx="4108564"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461" name="Picture 19459" descr="Magnifying glass and question mark">
            <a:extLst>
              <a:ext uri="{FF2B5EF4-FFF2-40B4-BE49-F238E27FC236}">
                <a16:creationId xmlns:a16="http://schemas.microsoft.com/office/drawing/2014/main" id="{B670A64A-E98A-BA2C-7EA9-D5BE84179666}"/>
              </a:ext>
            </a:extLst>
          </p:cNvPr>
          <p:cNvPicPr>
            <a:picLocks noChangeAspect="1"/>
          </p:cNvPicPr>
          <p:nvPr/>
        </p:nvPicPr>
        <p:blipFill rotWithShape="1">
          <a:blip r:embed="rId2"/>
          <a:srcRect l="33493" r="29846" b="1"/>
          <a:stretch/>
        </p:blipFill>
        <p:spPr>
          <a:xfrm>
            <a:off x="5169987" y="760562"/>
            <a:ext cx="397401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5A77388-0CF2-2BD9-BBD1-7102B0FDE880}"/>
              </a:ext>
            </a:extLst>
          </p:cNvPr>
          <p:cNvSpPr>
            <a:spLocks noGrp="1"/>
          </p:cNvSpPr>
          <p:nvPr>
            <p:ph type="title"/>
          </p:nvPr>
        </p:nvSpPr>
        <p:spPr>
          <a:xfrm>
            <a:off x="4675747" y="803325"/>
            <a:ext cx="3985902" cy="1325563"/>
          </a:xfrm>
        </p:spPr>
        <p:txBody>
          <a:bodyPr>
            <a:normAutofit/>
          </a:bodyPr>
          <a:lstStyle/>
          <a:p>
            <a:pPr eaLnBrk="1" fontAlgn="auto" hangingPunct="1">
              <a:spcAft>
                <a:spcPts val="0"/>
              </a:spcAft>
              <a:defRPr/>
            </a:pPr>
            <a:r>
              <a:rPr lang="en-US" dirty="0">
                <a:latin typeface="Trebuchet MS" panose="020B0603020202020204" pitchFamily="34" charset="0"/>
              </a:rPr>
              <a:t>Measurable</a:t>
            </a:r>
          </a:p>
        </p:txBody>
      </p:sp>
      <p:sp>
        <p:nvSpPr>
          <p:cNvPr id="20488" name="Freeform: Shape 20487">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485" name="Picture 20483" descr="Different coloured question marks">
            <a:extLst>
              <a:ext uri="{FF2B5EF4-FFF2-40B4-BE49-F238E27FC236}">
                <a16:creationId xmlns:a16="http://schemas.microsoft.com/office/drawing/2014/main" id="{687C0EDC-F779-F638-2366-ECB6670F1231}"/>
              </a:ext>
            </a:extLst>
          </p:cNvPr>
          <p:cNvPicPr>
            <a:picLocks noChangeAspect="1"/>
          </p:cNvPicPr>
          <p:nvPr/>
        </p:nvPicPr>
        <p:blipFill rotWithShape="1">
          <a:blip r:embed="rId2"/>
          <a:srcRect l="28008" r="31394"/>
          <a:stretch/>
        </p:blipFill>
        <p:spPr>
          <a:xfrm>
            <a:off x="1" y="-2"/>
            <a:ext cx="4081394"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20482" name="Content Placeholder 1">
            <a:extLst>
              <a:ext uri="{FF2B5EF4-FFF2-40B4-BE49-F238E27FC236}">
                <a16:creationId xmlns:a16="http://schemas.microsoft.com/office/drawing/2014/main" id="{4216D541-5382-8561-EAC1-D3CC96714E25}"/>
              </a:ext>
            </a:extLst>
          </p:cNvPr>
          <p:cNvSpPr>
            <a:spLocks noGrp="1"/>
          </p:cNvSpPr>
          <p:nvPr>
            <p:ph idx="1"/>
          </p:nvPr>
        </p:nvSpPr>
        <p:spPr>
          <a:xfrm>
            <a:off x="4675746" y="2279018"/>
            <a:ext cx="3985908" cy="3375920"/>
          </a:xfrm>
        </p:spPr>
        <p:txBody>
          <a:bodyPr anchor="t">
            <a:normAutofit/>
          </a:bodyPr>
          <a:lstStyle/>
          <a:p>
            <a:pPr eaLnBrk="1" hangingPunct="1"/>
            <a:r>
              <a:rPr lang="en-US" altLang="en-US" sz="1600">
                <a:latin typeface="Trebuchet MS" panose="020B0603020202020204" pitchFamily="34" charset="0"/>
              </a:rPr>
              <a:t>To determine if your goal is measurable, ask questions such as</a:t>
            </a:r>
          </a:p>
          <a:p>
            <a:pPr eaLnBrk="1" hangingPunct="1">
              <a:buFont typeface="Wingdings 3" panose="05040102010807070707" pitchFamily="18" charset="2"/>
              <a:buNone/>
            </a:pPr>
            <a:endParaRPr lang="en-US" altLang="en-US" sz="1600">
              <a:latin typeface="Trebuchet MS" panose="020B0603020202020204" pitchFamily="34" charset="0"/>
            </a:endParaRPr>
          </a:p>
          <a:p>
            <a:pPr lvl="1" eaLnBrk="1" hangingPunct="1"/>
            <a:r>
              <a:rPr lang="en-US" altLang="en-US" sz="1600">
                <a:latin typeface="Trebuchet MS" panose="020B0603020202020204" pitchFamily="34" charset="0"/>
              </a:rPr>
              <a:t>How much? </a:t>
            </a:r>
          </a:p>
          <a:p>
            <a:pPr lvl="1" eaLnBrk="1" hangingPunct="1"/>
            <a:r>
              <a:rPr lang="en-US" altLang="en-US" sz="1600">
                <a:latin typeface="Trebuchet MS" panose="020B0603020202020204" pitchFamily="34" charset="0"/>
              </a:rPr>
              <a:t>How many? </a:t>
            </a:r>
          </a:p>
          <a:p>
            <a:pPr lvl="1" eaLnBrk="1" hangingPunct="1"/>
            <a:r>
              <a:rPr lang="en-US" altLang="en-US" sz="1600">
                <a:latin typeface="Trebuchet MS" panose="020B0603020202020204" pitchFamily="34" charset="0"/>
              </a:rPr>
              <a:t>How will I know when it is accomplished? </a:t>
            </a:r>
          </a:p>
          <a:p>
            <a:pPr eaLnBrk="1" hangingPunct="1"/>
            <a:endParaRPr lang="en-US" altLang="en-US" sz="1600">
              <a:latin typeface="Trebuchet MS" panose="020B0603020202020204" pitchFamily="34" charset="0"/>
            </a:endParaRPr>
          </a:p>
        </p:txBody>
      </p:sp>
    </p:spTree>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B5DEE1-4E76-723F-14AC-05D226923D87}"/>
              </a:ext>
            </a:extLst>
          </p:cNvPr>
          <p:cNvSpPr>
            <a:spLocks noGrp="1"/>
          </p:cNvSpPr>
          <p:nvPr>
            <p:ph type="title"/>
          </p:nvPr>
        </p:nvSpPr>
        <p:spPr>
          <a:xfrm>
            <a:off x="600823" y="1396289"/>
            <a:ext cx="3958000" cy="1325563"/>
          </a:xfrm>
        </p:spPr>
        <p:txBody>
          <a:bodyPr>
            <a:normAutofit/>
          </a:bodyPr>
          <a:lstStyle/>
          <a:p>
            <a:pPr eaLnBrk="1" fontAlgn="auto" hangingPunct="1">
              <a:spcAft>
                <a:spcPts val="0"/>
              </a:spcAft>
              <a:defRPr/>
            </a:pPr>
            <a:r>
              <a:rPr lang="en-US">
                <a:latin typeface="Trebuchet MS" panose="020B0603020202020204" pitchFamily="34" charset="0"/>
              </a:rPr>
              <a:t>A</a:t>
            </a:r>
            <a:r>
              <a:rPr lang="en-US" dirty="0">
                <a:latin typeface="Trebuchet MS" panose="020B0603020202020204" pitchFamily="34" charset="0"/>
              </a:rPr>
              <a:t>ttainable</a:t>
            </a:r>
          </a:p>
        </p:txBody>
      </p:sp>
      <p:sp>
        <p:nvSpPr>
          <p:cNvPr id="21506" name="Content Placeholder 1">
            <a:extLst>
              <a:ext uri="{FF2B5EF4-FFF2-40B4-BE49-F238E27FC236}">
                <a16:creationId xmlns:a16="http://schemas.microsoft.com/office/drawing/2014/main" id="{7B4CF427-E4AA-E5E7-B23C-7F36BAD32113}"/>
              </a:ext>
            </a:extLst>
          </p:cNvPr>
          <p:cNvSpPr>
            <a:spLocks noGrp="1"/>
          </p:cNvSpPr>
          <p:nvPr>
            <p:ph idx="1"/>
          </p:nvPr>
        </p:nvSpPr>
        <p:spPr>
          <a:xfrm>
            <a:off x="604157" y="2871982"/>
            <a:ext cx="3954666" cy="3181684"/>
          </a:xfrm>
        </p:spPr>
        <p:txBody>
          <a:bodyPr anchor="t">
            <a:normAutofit/>
          </a:bodyPr>
          <a:lstStyle/>
          <a:p>
            <a:pPr eaLnBrk="1" hangingPunct="1"/>
            <a:r>
              <a:rPr lang="en-US" altLang="en-US" sz="1600">
                <a:latin typeface="Trebuchet MS" panose="020B0603020202020204" pitchFamily="34" charset="0"/>
              </a:rPr>
              <a:t>The goal is “do-able”</a:t>
            </a:r>
          </a:p>
          <a:p>
            <a:pPr eaLnBrk="1" hangingPunct="1"/>
            <a:r>
              <a:rPr lang="en-US" altLang="en-US" sz="1600">
                <a:latin typeface="Trebuchet MS" panose="020B0603020202020204" pitchFamily="34" charset="0"/>
              </a:rPr>
              <a:t>It is action-oriented</a:t>
            </a:r>
          </a:p>
          <a:p>
            <a:pPr eaLnBrk="1" hangingPunct="1"/>
            <a:r>
              <a:rPr lang="en-US" altLang="en-US" sz="1600">
                <a:latin typeface="Trebuchet MS" panose="020B0603020202020204" pitchFamily="34" charset="0"/>
              </a:rPr>
              <a:t>It is “within reach”</a:t>
            </a:r>
          </a:p>
        </p:txBody>
      </p:sp>
      <p:sp>
        <p:nvSpPr>
          <p:cNvPr id="21512"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35435" y="581159"/>
            <a:ext cx="4108564"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509" name="Picture 21507" descr="Football goal in the net">
            <a:extLst>
              <a:ext uri="{FF2B5EF4-FFF2-40B4-BE49-F238E27FC236}">
                <a16:creationId xmlns:a16="http://schemas.microsoft.com/office/drawing/2014/main" id="{95051B61-9DD6-0380-70AD-91A3F6FD21B2}"/>
              </a:ext>
            </a:extLst>
          </p:cNvPr>
          <p:cNvPicPr>
            <a:picLocks noChangeAspect="1"/>
          </p:cNvPicPr>
          <p:nvPr/>
        </p:nvPicPr>
        <p:blipFill rotWithShape="1">
          <a:blip r:embed="rId2"/>
          <a:srcRect l="15537" r="40959" b="1"/>
          <a:stretch/>
        </p:blipFill>
        <p:spPr>
          <a:xfrm>
            <a:off x="5169987" y="760562"/>
            <a:ext cx="397401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CABD17-FCEB-77D9-4A6A-E90DD8FEB4F3}"/>
              </a:ext>
            </a:extLst>
          </p:cNvPr>
          <p:cNvSpPr>
            <a:spLocks noGrp="1"/>
          </p:cNvSpPr>
          <p:nvPr>
            <p:ph type="title"/>
          </p:nvPr>
        </p:nvSpPr>
        <p:spPr>
          <a:xfrm>
            <a:off x="4975600" y="1396289"/>
            <a:ext cx="3754752" cy="1325563"/>
          </a:xfrm>
        </p:spPr>
        <p:txBody>
          <a:bodyPr>
            <a:normAutofit/>
          </a:bodyPr>
          <a:lstStyle/>
          <a:p>
            <a:pPr eaLnBrk="1" fontAlgn="auto" hangingPunct="1">
              <a:spcAft>
                <a:spcPts val="0"/>
              </a:spcAft>
              <a:defRPr/>
            </a:pPr>
            <a:r>
              <a:rPr lang="en-US">
                <a:latin typeface="Trebuchet MS" panose="020B0603020202020204" pitchFamily="34" charset="0"/>
              </a:rPr>
              <a:t>R</a:t>
            </a:r>
            <a:r>
              <a:rPr lang="en-US" dirty="0">
                <a:latin typeface="Trebuchet MS" panose="020B0603020202020204" pitchFamily="34" charset="0"/>
              </a:rPr>
              <a:t>ealistic</a:t>
            </a:r>
          </a:p>
        </p:txBody>
      </p:sp>
      <p:sp>
        <p:nvSpPr>
          <p:cNvPr id="22536" name="Freeform: Shape 22535">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2533" name="Picture 22531" descr="An arrow hitting a bull's eye target">
            <a:extLst>
              <a:ext uri="{FF2B5EF4-FFF2-40B4-BE49-F238E27FC236}">
                <a16:creationId xmlns:a16="http://schemas.microsoft.com/office/drawing/2014/main" id="{C84FE475-89D6-47B5-3D42-F965A32937FC}"/>
              </a:ext>
            </a:extLst>
          </p:cNvPr>
          <p:cNvPicPr>
            <a:picLocks noChangeAspect="1"/>
          </p:cNvPicPr>
          <p:nvPr/>
        </p:nvPicPr>
        <p:blipFill rotWithShape="1">
          <a:blip r:embed="rId2"/>
          <a:srcRect l="17526" r="16594"/>
          <a:stretch/>
        </p:blipFill>
        <p:spPr>
          <a:xfrm>
            <a:off x="20" y="10"/>
            <a:ext cx="4518095"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22530" name="Content Placeholder 1">
            <a:extLst>
              <a:ext uri="{FF2B5EF4-FFF2-40B4-BE49-F238E27FC236}">
                <a16:creationId xmlns:a16="http://schemas.microsoft.com/office/drawing/2014/main" id="{CBE6253E-EB8A-9FC8-642E-12F6EC9EAAD4}"/>
              </a:ext>
            </a:extLst>
          </p:cNvPr>
          <p:cNvSpPr>
            <a:spLocks noGrp="1"/>
          </p:cNvSpPr>
          <p:nvPr>
            <p:ph idx="1"/>
          </p:nvPr>
        </p:nvSpPr>
        <p:spPr>
          <a:xfrm>
            <a:off x="4978933" y="2871982"/>
            <a:ext cx="3753055" cy="3181684"/>
          </a:xfrm>
        </p:spPr>
        <p:txBody>
          <a:bodyPr anchor="t">
            <a:normAutofit/>
          </a:bodyPr>
          <a:lstStyle/>
          <a:p>
            <a:pPr eaLnBrk="1" hangingPunct="1"/>
            <a:r>
              <a:rPr lang="en-US" altLang="en-US" sz="1600">
                <a:latin typeface="Trebuchet MS" panose="020B0603020202020204" pitchFamily="34" charset="0"/>
              </a:rPr>
              <a:t>The goal must be an objective toward which you are both willing and able to work.</a:t>
            </a:r>
          </a:p>
          <a:p>
            <a:pPr eaLnBrk="1" hangingPunct="1"/>
            <a:r>
              <a:rPr lang="en-US" altLang="en-US" sz="1600">
                <a:latin typeface="Trebuchet MS" panose="020B0603020202020204" pitchFamily="34" charset="0"/>
              </a:rPr>
              <a:t>Again, it must be “do-able”</a:t>
            </a:r>
          </a:p>
          <a:p>
            <a:pPr eaLnBrk="1" hangingPunct="1"/>
            <a:r>
              <a:rPr lang="en-US" altLang="en-US" sz="1600">
                <a:latin typeface="Trebuchet MS" panose="020B0603020202020204" pitchFamily="34" charset="0"/>
              </a:rPr>
              <a:t>People must believe it can be accomplished</a:t>
            </a:r>
          </a:p>
        </p:txBody>
      </p:sp>
    </p:spTree>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385F3DA-9A91-571B-1991-92EF2E2B236F}"/>
              </a:ext>
            </a:extLst>
          </p:cNvPr>
          <p:cNvSpPr>
            <a:spLocks noGrp="1"/>
          </p:cNvSpPr>
          <p:nvPr>
            <p:ph type="title"/>
          </p:nvPr>
        </p:nvSpPr>
        <p:spPr>
          <a:xfrm>
            <a:off x="4975600" y="1396289"/>
            <a:ext cx="3754752" cy="1325563"/>
          </a:xfrm>
        </p:spPr>
        <p:txBody>
          <a:bodyPr>
            <a:normAutofit/>
          </a:bodyPr>
          <a:lstStyle/>
          <a:p>
            <a:pPr eaLnBrk="1" fontAlgn="auto" hangingPunct="1">
              <a:spcAft>
                <a:spcPts val="0"/>
              </a:spcAft>
              <a:defRPr/>
            </a:pPr>
            <a:r>
              <a:rPr lang="en-US">
                <a:latin typeface="Trebuchet MS" panose="020B0603020202020204" pitchFamily="34" charset="0"/>
              </a:rPr>
              <a:t>T</a:t>
            </a:r>
            <a:r>
              <a:rPr lang="en-US" dirty="0">
                <a:latin typeface="Trebuchet MS" panose="020B0603020202020204" pitchFamily="34" charset="0"/>
              </a:rPr>
              <a:t>imely</a:t>
            </a:r>
          </a:p>
        </p:txBody>
      </p:sp>
      <p:sp>
        <p:nvSpPr>
          <p:cNvPr id="23560" name="Freeform: Shape 23559">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3557" name="Picture 23555" descr="Half face clock on a wall">
            <a:extLst>
              <a:ext uri="{FF2B5EF4-FFF2-40B4-BE49-F238E27FC236}">
                <a16:creationId xmlns:a16="http://schemas.microsoft.com/office/drawing/2014/main" id="{E1A798FE-0A3C-8C61-2476-201A81777BEE}"/>
              </a:ext>
            </a:extLst>
          </p:cNvPr>
          <p:cNvPicPr>
            <a:picLocks noChangeAspect="1"/>
          </p:cNvPicPr>
          <p:nvPr/>
        </p:nvPicPr>
        <p:blipFill rotWithShape="1">
          <a:blip r:embed="rId2"/>
          <a:srcRect l="36709" r="15856" b="-2"/>
          <a:stretch/>
        </p:blipFill>
        <p:spPr>
          <a:xfrm>
            <a:off x="20" y="10"/>
            <a:ext cx="4518095"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23554" name="Content Placeholder 1">
            <a:extLst>
              <a:ext uri="{FF2B5EF4-FFF2-40B4-BE49-F238E27FC236}">
                <a16:creationId xmlns:a16="http://schemas.microsoft.com/office/drawing/2014/main" id="{786D7D04-F065-DE19-53E5-D6B030C90B4B}"/>
              </a:ext>
            </a:extLst>
          </p:cNvPr>
          <p:cNvSpPr>
            <a:spLocks noGrp="1"/>
          </p:cNvSpPr>
          <p:nvPr>
            <p:ph idx="1"/>
          </p:nvPr>
        </p:nvSpPr>
        <p:spPr>
          <a:xfrm>
            <a:off x="4978933" y="2871982"/>
            <a:ext cx="3753055" cy="3181684"/>
          </a:xfrm>
        </p:spPr>
        <p:txBody>
          <a:bodyPr anchor="t">
            <a:normAutofit/>
          </a:bodyPr>
          <a:lstStyle/>
          <a:p>
            <a:pPr eaLnBrk="1" hangingPunct="1"/>
            <a:r>
              <a:rPr lang="en-US" altLang="en-US" sz="1600">
                <a:latin typeface="Trebuchet MS" panose="020B0603020202020204" pitchFamily="34" charset="0"/>
              </a:rPr>
              <a:t>You should establish a timeframe</a:t>
            </a:r>
          </a:p>
          <a:p>
            <a:pPr eaLnBrk="1" hangingPunct="1"/>
            <a:r>
              <a:rPr lang="en-US" altLang="en-US" sz="1600">
                <a:latin typeface="Trebuchet MS" panose="020B0603020202020204" pitchFamily="34" charset="0"/>
              </a:rPr>
              <a:t>The timeframe </a:t>
            </a:r>
            <a:r>
              <a:rPr lang="en-US" altLang="en-US" sz="1600" b="1" i="1">
                <a:latin typeface="Trebuchet MS" panose="020B0603020202020204" pitchFamily="34" charset="0"/>
              </a:rPr>
              <a:t>must  </a:t>
            </a:r>
            <a:r>
              <a:rPr lang="en-US" altLang="en-US" sz="1600">
                <a:latin typeface="Trebuchet MS" panose="020B0603020202020204" pitchFamily="34" charset="0"/>
              </a:rPr>
              <a:t>be realistic</a:t>
            </a:r>
          </a:p>
          <a:p>
            <a:pPr eaLnBrk="1" hangingPunct="1"/>
            <a:r>
              <a:rPr lang="en-US" altLang="en-US" sz="1600">
                <a:latin typeface="Trebuchet MS" panose="020B0603020202020204" pitchFamily="34" charset="0"/>
              </a:rPr>
              <a:t>Everyone needs to know the timeframe…make it public</a:t>
            </a:r>
          </a:p>
        </p:txBody>
      </p:sp>
    </p:spTree>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8CAA456-5F1C-6924-B649-32DAC64A58D5}"/>
              </a:ext>
            </a:extLst>
          </p:cNvPr>
          <p:cNvSpPr>
            <a:spLocks noGrp="1"/>
          </p:cNvSpPr>
          <p:nvPr>
            <p:ph type="title"/>
          </p:nvPr>
        </p:nvSpPr>
        <p:spPr>
          <a:xfrm>
            <a:off x="2067455" y="-1738196"/>
            <a:ext cx="3599175" cy="4376572"/>
          </a:xfrm>
        </p:spPr>
        <p:txBody>
          <a:bodyPr anchor="ctr">
            <a:normAutofit/>
          </a:bodyPr>
          <a:lstStyle/>
          <a:p>
            <a:r>
              <a:rPr lang="en-GB" altLang="en-US" sz="4800" dirty="0">
                <a:latin typeface="Trebuchet MS" panose="020B0603020202020204" pitchFamily="34" charset="0"/>
              </a:rPr>
              <a:t>Objectives</a:t>
            </a:r>
          </a:p>
        </p:txBody>
      </p:sp>
      <p:sp>
        <p:nvSpPr>
          <p:cNvPr id="2" name="Title 2">
            <a:extLst>
              <a:ext uri="{FF2B5EF4-FFF2-40B4-BE49-F238E27FC236}">
                <a16:creationId xmlns:a16="http://schemas.microsoft.com/office/drawing/2014/main" id="{97D03695-F7DC-A479-57E7-133E4AE7C597}"/>
              </a:ext>
            </a:extLst>
          </p:cNvPr>
          <p:cNvSpPr txBox="1">
            <a:spLocks/>
          </p:cNvSpPr>
          <p:nvPr/>
        </p:nvSpPr>
        <p:spPr>
          <a:xfrm>
            <a:off x="331091" y="922083"/>
            <a:ext cx="6260912" cy="1325563"/>
          </a:xfrm>
          <a:prstGeom prst="rect">
            <a:avLst/>
          </a:prstGeom>
        </p:spPr>
        <p:txBody>
          <a:bodyP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latin typeface="Trebuchet MS" panose="020B0603020202020204" pitchFamily="34" charset="0"/>
              </a:rPr>
              <a:t>For assessment 2:</a:t>
            </a:r>
          </a:p>
          <a:p>
            <a:r>
              <a:rPr lang="en-US" altLang="en-US" dirty="0">
                <a:latin typeface="Trebuchet MS" panose="020B0603020202020204" pitchFamily="34" charset="0"/>
              </a:rPr>
              <a:t>Set objectives based on the weaknesses/challenges found in the situational analysis and market research.</a:t>
            </a:r>
          </a:p>
        </p:txBody>
      </p:sp>
      <p:sp>
        <p:nvSpPr>
          <p:cNvPr id="3" name="Content Placeholder 1">
            <a:extLst>
              <a:ext uri="{FF2B5EF4-FFF2-40B4-BE49-F238E27FC236}">
                <a16:creationId xmlns:a16="http://schemas.microsoft.com/office/drawing/2014/main" id="{31D15EE1-6718-9714-1C7D-9BB6974FDBDC}"/>
              </a:ext>
            </a:extLst>
          </p:cNvPr>
          <p:cNvSpPr txBox="1">
            <a:spLocks/>
          </p:cNvSpPr>
          <p:nvPr/>
        </p:nvSpPr>
        <p:spPr>
          <a:xfrm>
            <a:off x="218534" y="2577629"/>
            <a:ext cx="4085438" cy="3181684"/>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600" dirty="0">
                <a:latin typeface="Trebuchet MS" panose="020B0603020202020204" pitchFamily="34" charset="0"/>
              </a:rPr>
              <a:t>Specific - What are you going to do?  (be specific, don’t be vague)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Measurable – what will be achieved?  Quantitative metric.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Attainable – This is ‘Do-able’ because?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Realistic – what's the likely outcome?</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Timely – What is the deadline?</a:t>
            </a:r>
          </a:p>
        </p:txBody>
      </p:sp>
      <p:pic>
        <p:nvPicPr>
          <p:cNvPr id="4" name="Picture 3" descr="C:\Users\Debbie\Pictures\Microsoft Clip Organizer\j0439243.jpg">
            <a:extLst>
              <a:ext uri="{FF2B5EF4-FFF2-40B4-BE49-F238E27FC236}">
                <a16:creationId xmlns:a16="http://schemas.microsoft.com/office/drawing/2014/main" id="{3640B9C7-2E45-8314-E8EC-CF5F35FCA61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670" r="24663" b="2"/>
          <a:stretch/>
        </p:blipFill>
        <p:spPr bwMode="auto">
          <a:xfrm>
            <a:off x="7397518" y="-26775"/>
            <a:ext cx="1744689" cy="259228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9A0BE0EC-0A10-EB89-A961-41B3FCCAC502}"/>
              </a:ext>
            </a:extLst>
          </p:cNvPr>
          <p:cNvSpPr txBox="1"/>
          <p:nvPr/>
        </p:nvSpPr>
        <p:spPr>
          <a:xfrm>
            <a:off x="4269492" y="2558407"/>
            <a:ext cx="4655974" cy="830997"/>
          </a:xfrm>
          <a:prstGeom prst="rect">
            <a:avLst/>
          </a:prstGeom>
          <a:noFill/>
        </p:spPr>
        <p:txBody>
          <a:bodyPr wrap="square">
            <a:spAutoFit/>
          </a:bodyPr>
          <a:lstStyle/>
          <a:p>
            <a:pPr algn="ctr"/>
            <a:r>
              <a:rPr lang="en-GB" sz="1200" dirty="0"/>
              <a:t> “I am going to manage a promotional campaign targeting (Customer segment/profile) addressing the concerns raised from examining customer feedback and reviews (Found from your situational analysis 5C’s)……” </a:t>
            </a:r>
          </a:p>
        </p:txBody>
      </p:sp>
      <p:sp>
        <p:nvSpPr>
          <p:cNvPr id="10" name="TextBox 9">
            <a:extLst>
              <a:ext uri="{FF2B5EF4-FFF2-40B4-BE49-F238E27FC236}">
                <a16:creationId xmlns:a16="http://schemas.microsoft.com/office/drawing/2014/main" id="{E39A8E78-2453-FDF5-1E7E-A903857B5103}"/>
              </a:ext>
            </a:extLst>
          </p:cNvPr>
          <p:cNvSpPr txBox="1"/>
          <p:nvPr/>
        </p:nvSpPr>
        <p:spPr>
          <a:xfrm>
            <a:off x="4269492" y="3414424"/>
            <a:ext cx="4655974" cy="461665"/>
          </a:xfrm>
          <a:prstGeom prst="rect">
            <a:avLst/>
          </a:prstGeom>
          <a:noFill/>
        </p:spPr>
        <p:txBody>
          <a:bodyPr wrap="square">
            <a:spAutoFit/>
          </a:bodyPr>
          <a:lstStyle/>
          <a:p>
            <a:r>
              <a:rPr lang="en-GB" sz="1200" dirty="0"/>
              <a:t> “I will attract 1000 new customers and 100,000 online customer interactions over an 18 month campaign…….”</a:t>
            </a:r>
          </a:p>
        </p:txBody>
      </p:sp>
      <p:sp>
        <p:nvSpPr>
          <p:cNvPr id="11" name="TextBox 10">
            <a:extLst>
              <a:ext uri="{FF2B5EF4-FFF2-40B4-BE49-F238E27FC236}">
                <a16:creationId xmlns:a16="http://schemas.microsoft.com/office/drawing/2014/main" id="{137019B3-8C47-24FE-4077-F72A660F246D}"/>
              </a:ext>
            </a:extLst>
          </p:cNvPr>
          <p:cNvSpPr txBox="1"/>
          <p:nvPr/>
        </p:nvSpPr>
        <p:spPr>
          <a:xfrm>
            <a:off x="4264016" y="4155242"/>
            <a:ext cx="4655974" cy="276999"/>
          </a:xfrm>
          <a:prstGeom prst="rect">
            <a:avLst/>
          </a:prstGeom>
          <a:noFill/>
        </p:spPr>
        <p:txBody>
          <a:bodyPr wrap="square">
            <a:spAutoFit/>
          </a:bodyPr>
          <a:lstStyle/>
          <a:p>
            <a:r>
              <a:rPr lang="en-GB" sz="1200" dirty="0"/>
              <a:t>“ 55 new customers, 5,555 interactions per month over 18 months….” </a:t>
            </a:r>
          </a:p>
        </p:txBody>
      </p:sp>
      <p:sp>
        <p:nvSpPr>
          <p:cNvPr id="13" name="TextBox 12">
            <a:extLst>
              <a:ext uri="{FF2B5EF4-FFF2-40B4-BE49-F238E27FC236}">
                <a16:creationId xmlns:a16="http://schemas.microsoft.com/office/drawing/2014/main" id="{0FCE5DD6-A196-B63F-91C2-E3E1A0C17901}"/>
              </a:ext>
            </a:extLst>
          </p:cNvPr>
          <p:cNvSpPr txBox="1"/>
          <p:nvPr/>
        </p:nvSpPr>
        <p:spPr>
          <a:xfrm>
            <a:off x="4292615" y="4707563"/>
            <a:ext cx="4655974" cy="461665"/>
          </a:xfrm>
          <a:prstGeom prst="rect">
            <a:avLst/>
          </a:prstGeom>
          <a:noFill/>
        </p:spPr>
        <p:txBody>
          <a:bodyPr wrap="square">
            <a:spAutoFit/>
          </a:bodyPr>
          <a:lstStyle/>
          <a:p>
            <a:r>
              <a:rPr lang="en-GB" sz="1200" dirty="0"/>
              <a:t>“This will elevate customers concerns, raise brand awareness and attract a realistic return…….”   </a:t>
            </a:r>
          </a:p>
        </p:txBody>
      </p:sp>
      <p:sp>
        <p:nvSpPr>
          <p:cNvPr id="14" name="TextBox 13">
            <a:extLst>
              <a:ext uri="{FF2B5EF4-FFF2-40B4-BE49-F238E27FC236}">
                <a16:creationId xmlns:a16="http://schemas.microsoft.com/office/drawing/2014/main" id="{5F89EE76-D69B-936C-AF59-E08501EBAF27}"/>
              </a:ext>
            </a:extLst>
          </p:cNvPr>
          <p:cNvSpPr txBox="1"/>
          <p:nvPr/>
        </p:nvSpPr>
        <p:spPr>
          <a:xfrm>
            <a:off x="4372387" y="5499211"/>
            <a:ext cx="4655974" cy="276999"/>
          </a:xfrm>
          <a:prstGeom prst="rect">
            <a:avLst/>
          </a:prstGeom>
          <a:noFill/>
        </p:spPr>
        <p:txBody>
          <a:bodyPr wrap="square">
            <a:spAutoFit/>
          </a:bodyPr>
          <a:lstStyle/>
          <a:p>
            <a:r>
              <a:rPr lang="en-GB" sz="1200" dirty="0"/>
              <a:t>“By When?”</a:t>
            </a:r>
          </a:p>
        </p:txBody>
      </p:sp>
      <p:pic>
        <p:nvPicPr>
          <p:cNvPr id="15" name="Picture 14">
            <a:extLst>
              <a:ext uri="{FF2B5EF4-FFF2-40B4-BE49-F238E27FC236}">
                <a16:creationId xmlns:a16="http://schemas.microsoft.com/office/drawing/2014/main" id="{486A432F-B137-FB5D-21BF-4AB963BDCA47}"/>
              </a:ext>
            </a:extLst>
          </p:cNvPr>
          <p:cNvPicPr>
            <a:picLocks noChangeAspect="1"/>
          </p:cNvPicPr>
          <p:nvPr/>
        </p:nvPicPr>
        <p:blipFill rotWithShape="1">
          <a:blip r:embed="rId3"/>
          <a:srcRect l="37632" t="18918" r="12710" b="65306"/>
          <a:stretch/>
        </p:blipFill>
        <p:spPr>
          <a:xfrm>
            <a:off x="106809" y="142511"/>
            <a:ext cx="1944216" cy="6151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P spid="11"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a:extLst>
              <a:ext uri="{FF2B5EF4-FFF2-40B4-BE49-F238E27FC236}">
                <a16:creationId xmlns:a16="http://schemas.microsoft.com/office/drawing/2014/main" id="{E62EDAE3-B489-BB01-6639-8E7C77050215}"/>
              </a:ext>
            </a:extLst>
          </p:cNvPr>
          <p:cNvSpPr>
            <a:spLocks noGrp="1"/>
          </p:cNvSpPr>
          <p:nvPr>
            <p:ph type="title"/>
          </p:nvPr>
        </p:nvSpPr>
        <p:spPr>
          <a:noFill/>
        </p:spPr>
        <p:txBody>
          <a:bodyPr/>
          <a:lstStyle/>
          <a:p>
            <a:pPr eaLnBrk="1" hangingPunct="1"/>
            <a:r>
              <a:rPr lang="en-US" altLang="en-US" dirty="0">
                <a:latin typeface="Trebuchet MS" panose="020B0603020202020204" pitchFamily="34" charset="0"/>
              </a:rPr>
              <a:t>Task 10 mins</a:t>
            </a:r>
          </a:p>
        </p:txBody>
      </p:sp>
      <p:sp>
        <p:nvSpPr>
          <p:cNvPr id="24580" name="TextBox 5">
            <a:extLst>
              <a:ext uri="{FF2B5EF4-FFF2-40B4-BE49-F238E27FC236}">
                <a16:creationId xmlns:a16="http://schemas.microsoft.com/office/drawing/2014/main" id="{D8CC5D9F-2FB2-896E-144C-362692786EC4}"/>
              </a:ext>
            </a:extLst>
          </p:cNvPr>
          <p:cNvSpPr txBox="1">
            <a:spLocks noChangeArrowheads="1"/>
          </p:cNvSpPr>
          <p:nvPr/>
        </p:nvSpPr>
        <p:spPr bwMode="auto">
          <a:xfrm>
            <a:off x="407467" y="413415"/>
            <a:ext cx="78486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rial" panose="020B0604020202020204" pitchFamily="34" charset="0"/>
              </a:rPr>
              <a:t>Craft a personal professional goal and type in the chat box</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rial" panose="020B0604020202020204" pitchFamily="34" charset="0"/>
            </a:endParaRPr>
          </a:p>
        </p:txBody>
      </p:sp>
      <p:sp>
        <p:nvSpPr>
          <p:cNvPr id="24581" name="TextBox 6">
            <a:extLst>
              <a:ext uri="{FF2B5EF4-FFF2-40B4-BE49-F238E27FC236}">
                <a16:creationId xmlns:a16="http://schemas.microsoft.com/office/drawing/2014/main" id="{023F75F2-172D-B0BE-3EEC-EE51ADAAB709}"/>
              </a:ext>
            </a:extLst>
          </p:cNvPr>
          <p:cNvSpPr txBox="1">
            <a:spLocks noChangeArrowheads="1"/>
          </p:cNvSpPr>
          <p:nvPr/>
        </p:nvSpPr>
        <p:spPr bwMode="auto">
          <a:xfrm>
            <a:off x="407467" y="2753828"/>
            <a:ext cx="3432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altLang="en-US" sz="1800" b="1" i="1" u="none" strike="noStrike" kern="1200" cap="none" spc="0" normalizeH="0" baseline="0" noProof="0" dirty="0">
                <a:ln>
                  <a:noFill/>
                </a:ln>
                <a:solidFill>
                  <a:prstClr val="black"/>
                </a:solidFill>
                <a:effectLst/>
                <a:uLnTx/>
                <a:uFillTx/>
                <a:latin typeface="Trebuchet MS" panose="020B0603020202020204" pitchFamily="34" charset="0"/>
                <a:ea typeface="+mn-ea"/>
                <a:cs typeface="Arial" panose="020B0604020202020204" pitchFamily="34" charset="0"/>
              </a:rPr>
              <a:t>Use the S.M.A.R.T. techniques</a:t>
            </a:r>
          </a:p>
        </p:txBody>
      </p:sp>
      <p:pic>
        <p:nvPicPr>
          <p:cNvPr id="5122" name="Picture 2" descr="See the source image">
            <a:extLst>
              <a:ext uri="{FF2B5EF4-FFF2-40B4-BE49-F238E27FC236}">
                <a16:creationId xmlns:a16="http://schemas.microsoft.com/office/drawing/2014/main" id="{5E742DF4-4340-216B-1637-7C723FC1B3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7467" y="3123716"/>
            <a:ext cx="5832648" cy="25841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97E116A4-B08A-49C8-234F-B31B0C2E176C}"/>
              </a:ext>
            </a:extLst>
          </p:cNvPr>
          <p:cNvSpPr>
            <a:spLocks noGrp="1"/>
          </p:cNvSpPr>
          <p:nvPr>
            <p:ph type="title"/>
          </p:nvPr>
        </p:nvSpPr>
        <p:spPr>
          <a:xfrm>
            <a:off x="4393717" y="291615"/>
            <a:ext cx="3754752" cy="1325563"/>
          </a:xfrm>
        </p:spPr>
        <p:txBody>
          <a:bodyPr>
            <a:normAutofit/>
          </a:bodyPr>
          <a:lstStyle/>
          <a:p>
            <a:r>
              <a:rPr lang="en-GB" altLang="en-US" dirty="0">
                <a:latin typeface="Trebuchet MS" panose="020B0603020202020204" pitchFamily="34" charset="0"/>
              </a:rPr>
              <a:t>Strategy</a:t>
            </a:r>
          </a:p>
        </p:txBody>
      </p:sp>
      <p:pic>
        <p:nvPicPr>
          <p:cNvPr id="26629" name="Picture 26628" descr="A yellow chessboard and chess pieces">
            <a:extLst>
              <a:ext uri="{FF2B5EF4-FFF2-40B4-BE49-F238E27FC236}">
                <a16:creationId xmlns:a16="http://schemas.microsoft.com/office/drawing/2014/main" id="{20491FE1-CDFE-6516-251E-B3B0F5AC1D38}"/>
              </a:ext>
            </a:extLst>
          </p:cNvPr>
          <p:cNvPicPr>
            <a:picLocks noChangeAspect="1"/>
          </p:cNvPicPr>
          <p:nvPr/>
        </p:nvPicPr>
        <p:blipFill rotWithShape="1">
          <a:blip r:embed="rId2"/>
          <a:srcRect l="36017" t="8933" r="30617"/>
          <a:stretch/>
        </p:blipFill>
        <p:spPr>
          <a:xfrm>
            <a:off x="0" y="0"/>
            <a:ext cx="4067945" cy="541783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pic>
        <p:nvPicPr>
          <p:cNvPr id="15" name="Picture 14">
            <a:extLst>
              <a:ext uri="{FF2B5EF4-FFF2-40B4-BE49-F238E27FC236}">
                <a16:creationId xmlns:a16="http://schemas.microsoft.com/office/drawing/2014/main" id="{864EBE40-4BFD-4A2A-95D3-7329EE993105}"/>
              </a:ext>
            </a:extLst>
          </p:cNvPr>
          <p:cNvPicPr>
            <a:picLocks noChangeAspect="1"/>
          </p:cNvPicPr>
          <p:nvPr/>
        </p:nvPicPr>
        <p:blipFill rotWithShape="1">
          <a:blip r:embed="rId3"/>
          <a:srcRect l="41665" t="34273" r="9289" b="50000"/>
          <a:stretch/>
        </p:blipFill>
        <p:spPr>
          <a:xfrm>
            <a:off x="6695728" y="240388"/>
            <a:ext cx="2448272" cy="781883"/>
          </a:xfrm>
          <a:prstGeom prst="rect">
            <a:avLst/>
          </a:prstGeom>
        </p:spPr>
      </p:pic>
      <p:sp>
        <p:nvSpPr>
          <p:cNvPr id="5" name="Content Placeholder 5">
            <a:extLst>
              <a:ext uri="{FF2B5EF4-FFF2-40B4-BE49-F238E27FC236}">
                <a16:creationId xmlns:a16="http://schemas.microsoft.com/office/drawing/2014/main" id="{BB6D9476-3A37-3225-E24D-7980ACD4FFEF}"/>
              </a:ext>
            </a:extLst>
          </p:cNvPr>
          <p:cNvSpPr txBox="1">
            <a:spLocks/>
          </p:cNvSpPr>
          <p:nvPr/>
        </p:nvSpPr>
        <p:spPr>
          <a:xfrm>
            <a:off x="3993704" y="1439563"/>
            <a:ext cx="5150296" cy="4902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Seeking opportunities to minimize costs and maximize benefits often identified through customer interactions, market research and internal audits  </a:t>
            </a:r>
          </a:p>
          <a:p>
            <a:r>
              <a:rPr lang="en-US" dirty="0"/>
              <a:t>Marketing strategy is the way </a:t>
            </a:r>
            <a:r>
              <a:rPr lang="en-US" dirty="0" err="1"/>
              <a:t>organisations</a:t>
            </a:r>
            <a:r>
              <a:rPr lang="en-US" dirty="0"/>
              <a:t> create value through the </a:t>
            </a:r>
            <a:r>
              <a:rPr lang="en-US" b="1" dirty="0"/>
              <a:t>coordination and configuration </a:t>
            </a:r>
            <a:r>
              <a:rPr lang="en-US" dirty="0"/>
              <a:t>of its activities (The Marketing mix!)</a:t>
            </a:r>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Espace réservé du numéro de diapositive 1"/>
          <p:cNvSpPr>
            <a:spLocks noGrp="1"/>
          </p:cNvSpPr>
          <p:nvPr>
            <p:ph type="sldNum" sz="quarter" idx="12"/>
          </p:nvPr>
        </p:nvSpPr>
        <p:spPr>
          <a:xfrm>
            <a:off x="6457950" y="6356351"/>
            <a:ext cx="2057400" cy="365125"/>
          </a:xfrm>
        </p:spPr>
        <p:txBody>
          <a:bodyPr vert="horz" lIns="91440" tIns="45720" rIns="91440" bIns="45720" rtlCol="0" anchor="ctr">
            <a:normAutofit/>
          </a:bodyPr>
          <a:lstStyle/>
          <a:p>
            <a:pPr algn="r" defTabSz="914400">
              <a:spcAft>
                <a:spcPts val="600"/>
              </a:spcAft>
            </a:pPr>
            <a:fld id="{CA474A6A-D2DE-E348-BD5B-9CFD0E02C68D}" type="slidenum">
              <a:rPr lang="en-US" sz="1050">
                <a:solidFill>
                  <a:srgbClr val="FFFFFF"/>
                </a:solidFill>
              </a:rPr>
              <a:pPr algn="r" defTabSz="914400">
                <a:spcAft>
                  <a:spcPts val="600"/>
                </a:spcAft>
              </a:pPr>
              <a:t>25</a:t>
            </a:fld>
            <a:endParaRPr lang="en-US" sz="1050">
              <a:solidFill>
                <a:srgbClr val="FFFFFF"/>
              </a:solidFill>
            </a:endParaRPr>
          </a:p>
        </p:txBody>
      </p:sp>
      <p:sp>
        <p:nvSpPr>
          <p:cNvPr id="8" name="ZoneTexte 11"/>
          <p:cNvSpPr txBox="1"/>
          <p:nvPr/>
        </p:nvSpPr>
        <p:spPr>
          <a:xfrm>
            <a:off x="3635896" y="807095"/>
            <a:ext cx="3102644" cy="461665"/>
          </a:xfrm>
          <a:prstGeom prst="rect">
            <a:avLst/>
          </a:prstGeom>
          <a:noFill/>
        </p:spPr>
        <p:txBody>
          <a:bodyPr wrap="none" rtlCol="0">
            <a:spAutoFit/>
          </a:bodyPr>
          <a:lstStyle/>
          <a:p>
            <a:pPr>
              <a:spcAft>
                <a:spcPts val="600"/>
              </a:spcAft>
            </a:pPr>
            <a:r>
              <a:rPr lang="en-GB" sz="2400" b="1" dirty="0">
                <a:solidFill>
                  <a:srgbClr val="0070C0"/>
                </a:solidFill>
                <a:latin typeface="Bell Gothic Std Light" charset="0"/>
                <a:ea typeface="Bell Gothic Std Light" charset="0"/>
                <a:cs typeface="Bell Gothic Std Light" charset="0"/>
              </a:rPr>
              <a:t>Selling what to whom?</a:t>
            </a:r>
          </a:p>
        </p:txBody>
      </p:sp>
      <p:pic>
        <p:nvPicPr>
          <p:cNvPr id="2" name="Picture 1">
            <a:extLst>
              <a:ext uri="{FF2B5EF4-FFF2-40B4-BE49-F238E27FC236}">
                <a16:creationId xmlns:a16="http://schemas.microsoft.com/office/drawing/2014/main" id="{555CDF89-C999-3623-3BA7-51F43D4BDC0F}"/>
              </a:ext>
            </a:extLst>
          </p:cNvPr>
          <p:cNvPicPr>
            <a:picLocks noChangeAspect="1"/>
          </p:cNvPicPr>
          <p:nvPr/>
        </p:nvPicPr>
        <p:blipFill>
          <a:blip r:embed="rId4"/>
          <a:stretch>
            <a:fillRect/>
          </a:stretch>
        </p:blipFill>
        <p:spPr>
          <a:xfrm>
            <a:off x="961306" y="166328"/>
            <a:ext cx="6525344" cy="6525344"/>
          </a:xfrm>
          <a:prstGeom prst="rect">
            <a:avLst/>
          </a:prstGeom>
        </p:spPr>
      </p:pic>
      <p:pic>
        <p:nvPicPr>
          <p:cNvPr id="11" name="Online Media 10" title="Ansoff Matrix | Overview, Strategies and Practical Examples">
            <a:hlinkClick r:id="" action="ppaction://media"/>
            <a:extLst>
              <a:ext uri="{FF2B5EF4-FFF2-40B4-BE49-F238E27FC236}">
                <a16:creationId xmlns:a16="http://schemas.microsoft.com/office/drawing/2014/main" id="{D454D2E1-36C5-DC80-7175-6AA7F351F328}"/>
              </a:ext>
            </a:extLst>
          </p:cNvPr>
          <p:cNvPicPr>
            <a:picLocks noRot="1" noChangeAspect="1"/>
          </p:cNvPicPr>
          <p:nvPr>
            <a:videoFile r:link="rId1"/>
          </p:nvPr>
        </p:nvPicPr>
        <p:blipFill>
          <a:blip r:embed="rId5"/>
          <a:stretch>
            <a:fillRect/>
          </a:stretch>
        </p:blipFill>
        <p:spPr>
          <a:xfrm>
            <a:off x="109415" y="807095"/>
            <a:ext cx="8925169" cy="5042720"/>
          </a:xfrm>
          <a:prstGeom prst="rect">
            <a:avLst/>
          </a:prstGeom>
        </p:spPr>
      </p:pic>
    </p:spTree>
    <p:extLst>
      <p:ext uri="{BB962C8B-B14F-4D97-AF65-F5344CB8AC3E}">
        <p14:creationId xmlns:p14="http://schemas.microsoft.com/office/powerpoint/2010/main" val="184783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8" fill="hold" display="0">
                  <p:stCondLst>
                    <p:cond delay="indefinite"/>
                  </p:stCondLst>
                </p:cTn>
                <p:tgtEl>
                  <p:spTgt spid="11"/>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dirty="0"/>
              <a:t>Ansoff product/market growth matrix</a:t>
            </a:r>
          </a:p>
        </p:txBody>
      </p:sp>
      <p:sp>
        <p:nvSpPr>
          <p:cNvPr id="3" name="Content Placeholder 2"/>
          <p:cNvSpPr>
            <a:spLocks noGrp="1"/>
          </p:cNvSpPr>
          <p:nvPr>
            <p:ph idx="1"/>
          </p:nvPr>
        </p:nvSpPr>
        <p:spPr/>
        <p:txBody>
          <a:bodyPr>
            <a:normAutofit fontScale="92500"/>
          </a:bodyPr>
          <a:lstStyle/>
          <a:p>
            <a:r>
              <a:rPr lang="en-GB" b="0" dirty="0"/>
              <a:t>Purpose: help managers consider whether/how to grow their business through </a:t>
            </a:r>
            <a:r>
              <a:rPr lang="en-GB" b="1" dirty="0"/>
              <a:t>existing</a:t>
            </a:r>
            <a:r>
              <a:rPr lang="en-GB" b="0" dirty="0"/>
              <a:t> or </a:t>
            </a:r>
            <a:r>
              <a:rPr lang="en-GB" b="1" dirty="0"/>
              <a:t>new products </a:t>
            </a:r>
            <a:r>
              <a:rPr lang="en-GB" b="0" dirty="0"/>
              <a:t>or in </a:t>
            </a:r>
            <a:r>
              <a:rPr lang="en-GB" b="1" dirty="0"/>
              <a:t>existing</a:t>
            </a:r>
            <a:r>
              <a:rPr lang="en-GB" b="0" dirty="0"/>
              <a:t> or </a:t>
            </a:r>
            <a:r>
              <a:rPr lang="en-GB" b="1" dirty="0"/>
              <a:t>new markets</a:t>
            </a:r>
          </a:p>
          <a:p>
            <a:pPr lvl="1"/>
            <a:r>
              <a:rPr lang="en-GB" dirty="0"/>
              <a:t>Evaluate degree of risk </a:t>
            </a:r>
          </a:p>
          <a:p>
            <a:pPr lvl="2"/>
            <a:r>
              <a:rPr lang="en-GB" b="0" dirty="0"/>
              <a:t>Risk increases proportionally to the degree of change</a:t>
            </a:r>
          </a:p>
          <a:p>
            <a:pPr lvl="2"/>
            <a:endParaRPr lang="en-GB" dirty="0"/>
          </a:p>
          <a:p>
            <a:r>
              <a:rPr lang="en-GB" dirty="0"/>
              <a:t>Demonstrates four basic corporate level strategies</a:t>
            </a:r>
          </a:p>
          <a:p>
            <a:pPr lvl="1"/>
            <a:r>
              <a:rPr lang="en-GB" dirty="0"/>
              <a:t>Market penetration (existing products in existing markets)</a:t>
            </a:r>
          </a:p>
          <a:p>
            <a:pPr lvl="1"/>
            <a:r>
              <a:rPr lang="en-GB" dirty="0"/>
              <a:t>New product development (new products in existing markets)</a:t>
            </a:r>
          </a:p>
          <a:p>
            <a:pPr lvl="1"/>
            <a:r>
              <a:rPr lang="en-GB" dirty="0"/>
              <a:t>Market development (existing products in new markets)</a:t>
            </a:r>
          </a:p>
          <a:p>
            <a:pPr lvl="1"/>
            <a:r>
              <a:rPr lang="en-GB" dirty="0"/>
              <a:t>Conglomerate diversification (New products for new markets)</a:t>
            </a:r>
          </a:p>
        </p:txBody>
      </p:sp>
    </p:spTree>
    <p:extLst>
      <p:ext uri="{BB962C8B-B14F-4D97-AF65-F5344CB8AC3E}">
        <p14:creationId xmlns:p14="http://schemas.microsoft.com/office/powerpoint/2010/main" val="3449054864"/>
      </p:ext>
    </p:extLst>
  </p:cSld>
  <p:clrMapOvr>
    <a:masterClrMapping/>
  </p:clrMapOvr>
  <p:transition spd="slow">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08600" y="227998"/>
            <a:ext cx="7886700" cy="1325563"/>
          </a:xfrm>
        </p:spPr>
        <p:txBody>
          <a:bodyPr>
            <a:normAutofit/>
          </a:bodyPr>
          <a:lstStyle/>
          <a:p>
            <a:pPr eaLnBrk="1" hangingPunct="1"/>
            <a:r>
              <a:rPr lang="en-US" sz="3000" dirty="0"/>
              <a:t>Market Penetration</a:t>
            </a:r>
          </a:p>
        </p:txBody>
      </p:sp>
      <p:sp>
        <p:nvSpPr>
          <p:cNvPr id="20483" name="Rectangle 3"/>
          <p:cNvSpPr>
            <a:spLocks noGrp="1" noChangeArrowheads="1"/>
          </p:cNvSpPr>
          <p:nvPr>
            <p:ph idx="1"/>
          </p:nvPr>
        </p:nvSpPr>
        <p:spPr>
          <a:xfrm>
            <a:off x="289057" y="1271252"/>
            <a:ext cx="7886700" cy="3676592"/>
          </a:xfrm>
        </p:spPr>
        <p:txBody>
          <a:bodyPr/>
          <a:lstStyle/>
          <a:p>
            <a:pPr marL="0" indent="0">
              <a:buNone/>
            </a:pPr>
            <a:r>
              <a:rPr lang="en-US" sz="1200" b="1" dirty="0"/>
              <a:t>Objectives</a:t>
            </a:r>
          </a:p>
          <a:p>
            <a:r>
              <a:rPr lang="en-US" sz="1200" dirty="0"/>
              <a:t>Existing products to existing markets – only better</a:t>
            </a:r>
          </a:p>
          <a:p>
            <a:r>
              <a:rPr lang="en-US" sz="1200" dirty="0"/>
              <a:t>To seek assertively to </a:t>
            </a:r>
            <a:r>
              <a:rPr lang="en-US" sz="1200" dirty="0">
                <a:solidFill>
                  <a:srgbClr val="FF0000"/>
                </a:solidFill>
              </a:rPr>
              <a:t>increase market share</a:t>
            </a:r>
          </a:p>
          <a:p>
            <a:r>
              <a:rPr lang="en-US" sz="1200" dirty="0">
                <a:solidFill>
                  <a:srgbClr val="FF0000"/>
                </a:solidFill>
              </a:rPr>
              <a:t>Maintain existing </a:t>
            </a:r>
            <a:r>
              <a:rPr lang="en-US" sz="1200" dirty="0"/>
              <a:t>customers and </a:t>
            </a:r>
            <a:r>
              <a:rPr lang="en-US" sz="1200" dirty="0">
                <a:solidFill>
                  <a:srgbClr val="FF0000"/>
                </a:solidFill>
              </a:rPr>
              <a:t>reduce defecting </a:t>
            </a:r>
            <a:r>
              <a:rPr lang="en-US" sz="1200" dirty="0"/>
              <a:t>customers</a:t>
            </a:r>
          </a:p>
        </p:txBody>
      </p:sp>
      <p:sp>
        <p:nvSpPr>
          <p:cNvPr id="20484" name="Rectangle 4"/>
          <p:cNvSpPr>
            <a:spLocks noChangeArrowheads="1"/>
          </p:cNvSpPr>
          <p:nvPr/>
        </p:nvSpPr>
        <p:spPr bwMode="auto">
          <a:xfrm>
            <a:off x="169514" y="3661249"/>
            <a:ext cx="4393700" cy="1169194"/>
          </a:xfrm>
          <a:prstGeom prst="rect">
            <a:avLst/>
          </a:prstGeom>
          <a:noFill/>
          <a:ln w="9525">
            <a:noFill/>
            <a:miter lim="800000"/>
            <a:headEnd/>
            <a:tailEnd/>
          </a:ln>
        </p:spPr>
        <p:txBody>
          <a:bodyPr/>
          <a:lstStyle/>
          <a:p>
            <a:pPr fontAlgn="base">
              <a:lnSpc>
                <a:spcPct val="90000"/>
              </a:lnSpc>
              <a:spcBef>
                <a:spcPct val="0"/>
              </a:spcBef>
              <a:spcAft>
                <a:spcPct val="40000"/>
              </a:spcAft>
            </a:pPr>
            <a:r>
              <a:rPr lang="en-US" sz="1350" b="1" dirty="0"/>
              <a:t>Advantages</a:t>
            </a:r>
            <a:endParaRPr lang="en-US" sz="1350" dirty="0"/>
          </a:p>
          <a:p>
            <a:pPr marL="338138" lvl="1" indent="-202406" fontAlgn="base">
              <a:lnSpc>
                <a:spcPct val="90000"/>
              </a:lnSpc>
              <a:spcBef>
                <a:spcPct val="0"/>
              </a:spcBef>
              <a:spcAft>
                <a:spcPct val="40000"/>
              </a:spcAft>
              <a:buFontTx/>
              <a:buChar char="•"/>
            </a:pPr>
            <a:r>
              <a:rPr lang="en-US" sz="1200" dirty="0"/>
              <a:t>strategy based on </a:t>
            </a:r>
            <a:r>
              <a:rPr lang="en-US" sz="1200" dirty="0">
                <a:solidFill>
                  <a:srgbClr val="FF0000"/>
                </a:solidFill>
              </a:rPr>
              <a:t>known skills </a:t>
            </a:r>
            <a:r>
              <a:rPr lang="en-US" sz="1200" dirty="0"/>
              <a:t>and capabilities --&gt; very low risk strategy..!</a:t>
            </a:r>
          </a:p>
          <a:p>
            <a:pPr marL="338138" lvl="1" indent="-202406" fontAlgn="base">
              <a:lnSpc>
                <a:spcPct val="90000"/>
              </a:lnSpc>
              <a:spcBef>
                <a:spcPct val="0"/>
              </a:spcBef>
              <a:spcAft>
                <a:spcPct val="40000"/>
              </a:spcAft>
              <a:buFontTx/>
              <a:buChar char="•"/>
            </a:pPr>
            <a:r>
              <a:rPr lang="en-US" sz="1200" dirty="0"/>
              <a:t>production and marketing skills can be developed and improved to create a competitive advantage.</a:t>
            </a:r>
          </a:p>
          <a:p>
            <a:pPr marL="338138" lvl="1" indent="-202406" fontAlgn="base">
              <a:lnSpc>
                <a:spcPct val="90000"/>
              </a:lnSpc>
              <a:spcBef>
                <a:spcPct val="0"/>
              </a:spcBef>
              <a:spcAft>
                <a:spcPct val="40000"/>
              </a:spcAft>
              <a:buFontTx/>
              <a:buChar char="•"/>
            </a:pPr>
            <a:r>
              <a:rPr lang="en-US" sz="1200" dirty="0">
                <a:solidFill>
                  <a:srgbClr val="FF0000"/>
                </a:solidFill>
              </a:rPr>
              <a:t>Costs</a:t>
            </a:r>
            <a:r>
              <a:rPr lang="en-US" sz="1200" dirty="0"/>
              <a:t> can often be effectively identified (i.e. advertising/promotions)</a:t>
            </a:r>
          </a:p>
        </p:txBody>
      </p:sp>
      <p:sp>
        <p:nvSpPr>
          <p:cNvPr id="20485" name="Rectangle 5"/>
          <p:cNvSpPr>
            <a:spLocks noChangeArrowheads="1"/>
          </p:cNvSpPr>
          <p:nvPr/>
        </p:nvSpPr>
        <p:spPr bwMode="auto">
          <a:xfrm>
            <a:off x="305979" y="2425863"/>
            <a:ext cx="3881438" cy="1042988"/>
          </a:xfrm>
          <a:prstGeom prst="rect">
            <a:avLst/>
          </a:prstGeom>
          <a:noFill/>
          <a:ln w="9525">
            <a:noFill/>
            <a:miter lim="800000"/>
            <a:headEnd/>
            <a:tailEnd/>
          </a:ln>
        </p:spPr>
        <p:txBody>
          <a:bodyPr/>
          <a:lstStyle/>
          <a:p>
            <a:pPr fontAlgn="base">
              <a:lnSpc>
                <a:spcPct val="90000"/>
              </a:lnSpc>
              <a:spcBef>
                <a:spcPct val="0"/>
              </a:spcBef>
              <a:spcAft>
                <a:spcPct val="40000"/>
              </a:spcAft>
            </a:pPr>
            <a:r>
              <a:rPr lang="en-US" sz="1350" b="1" dirty="0"/>
              <a:t>What does it involve?</a:t>
            </a:r>
          </a:p>
          <a:p>
            <a:pPr marL="339329" lvl="1" indent="-202406" fontAlgn="base">
              <a:lnSpc>
                <a:spcPct val="90000"/>
              </a:lnSpc>
              <a:spcBef>
                <a:spcPct val="0"/>
              </a:spcBef>
              <a:spcAft>
                <a:spcPct val="40000"/>
              </a:spcAft>
              <a:buFontTx/>
              <a:buChar char="•"/>
            </a:pPr>
            <a:r>
              <a:rPr lang="en-US" sz="1200" dirty="0"/>
              <a:t>concentrating on core capabilities</a:t>
            </a:r>
          </a:p>
          <a:p>
            <a:pPr marL="339329" lvl="1" indent="-202406" fontAlgn="base">
              <a:lnSpc>
                <a:spcPct val="90000"/>
              </a:lnSpc>
              <a:spcBef>
                <a:spcPct val="0"/>
              </a:spcBef>
              <a:spcAft>
                <a:spcPct val="40000"/>
              </a:spcAft>
              <a:buFontTx/>
              <a:buChar char="•"/>
            </a:pPr>
            <a:r>
              <a:rPr lang="en-US" sz="1200" dirty="0"/>
              <a:t>investment in brand, brand identity, functionality, support tools, and bundling</a:t>
            </a:r>
          </a:p>
          <a:p>
            <a:pPr marL="339329" lvl="1" indent="-202406" fontAlgn="base">
              <a:lnSpc>
                <a:spcPct val="90000"/>
              </a:lnSpc>
              <a:spcBef>
                <a:spcPct val="0"/>
              </a:spcBef>
              <a:spcAft>
                <a:spcPct val="40000"/>
              </a:spcAft>
              <a:buFontTx/>
              <a:buChar char="•"/>
            </a:pPr>
            <a:r>
              <a:rPr lang="en-US" sz="1200" dirty="0"/>
              <a:t>Knowing customers</a:t>
            </a:r>
          </a:p>
        </p:txBody>
      </p:sp>
      <p:pic>
        <p:nvPicPr>
          <p:cNvPr id="19" name="Picture 2"/>
          <p:cNvPicPr>
            <a:picLocks noChangeAspect="1" noChangeArrowheads="1"/>
          </p:cNvPicPr>
          <p:nvPr/>
        </p:nvPicPr>
        <p:blipFill>
          <a:blip r:embed="rId3" cstate="print"/>
          <a:srcRect/>
          <a:stretch>
            <a:fillRect/>
          </a:stretch>
        </p:blipFill>
        <p:spPr bwMode="auto">
          <a:xfrm>
            <a:off x="4459812" y="1792879"/>
            <a:ext cx="4195145" cy="2974401"/>
          </a:xfrm>
          <a:prstGeom prst="rect">
            <a:avLst/>
          </a:prstGeom>
          <a:noFill/>
          <a:ln w="9525">
            <a:noFill/>
            <a:miter lim="800000"/>
            <a:headEnd/>
            <a:tailEnd/>
          </a:ln>
        </p:spPr>
      </p:pic>
      <p:sp>
        <p:nvSpPr>
          <p:cNvPr id="2" name="Oval 1"/>
          <p:cNvSpPr/>
          <p:nvPr/>
        </p:nvSpPr>
        <p:spPr>
          <a:xfrm>
            <a:off x="5652120" y="2133975"/>
            <a:ext cx="488424" cy="58377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2098528691"/>
      </p:ext>
    </p:extLst>
  </p:cSld>
  <p:clrMapOvr>
    <a:masterClrMapping/>
  </p:clrMapOvr>
  <p:transition spd="slow">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a:bodyPr>
          <a:lstStyle/>
          <a:p>
            <a:pPr eaLnBrk="1" hangingPunct="1"/>
            <a:r>
              <a:rPr lang="en-US" sz="3000" dirty="0"/>
              <a:t>Product Development</a:t>
            </a:r>
          </a:p>
        </p:txBody>
      </p:sp>
      <p:sp>
        <p:nvSpPr>
          <p:cNvPr id="24579" name="Rectangle 3"/>
          <p:cNvSpPr>
            <a:spLocks noGrp="1" noChangeArrowheads="1"/>
          </p:cNvSpPr>
          <p:nvPr>
            <p:ph idx="1"/>
          </p:nvPr>
        </p:nvSpPr>
        <p:spPr>
          <a:xfrm>
            <a:off x="105451" y="1218829"/>
            <a:ext cx="6383597" cy="3676592"/>
          </a:xfrm>
        </p:spPr>
        <p:txBody>
          <a:bodyPr/>
          <a:lstStyle/>
          <a:p>
            <a:pPr marL="0" indent="0">
              <a:buNone/>
            </a:pPr>
            <a:r>
              <a:rPr lang="en-US" sz="1350" b="1" dirty="0"/>
              <a:t>What does it involve?</a:t>
            </a:r>
            <a:endParaRPr lang="en-US" sz="1350" dirty="0"/>
          </a:p>
          <a:p>
            <a:pPr marL="214313" lvl="1"/>
            <a:r>
              <a:rPr lang="en-US" sz="1200" dirty="0"/>
              <a:t>making substantial modifications or additions to present products in order to increase their market penetration within </a:t>
            </a:r>
            <a:r>
              <a:rPr lang="en-US" sz="1200" u="sng" dirty="0"/>
              <a:t>existing</a:t>
            </a:r>
            <a:r>
              <a:rPr lang="en-US" sz="1200" dirty="0"/>
              <a:t> customer groups</a:t>
            </a:r>
          </a:p>
          <a:p>
            <a:pPr marL="214313" lvl="1"/>
            <a:r>
              <a:rPr lang="en-US" sz="1200" dirty="0"/>
              <a:t>i.e. new edition of a textbook</a:t>
            </a:r>
          </a:p>
          <a:p>
            <a:pPr marL="514350" lvl="2"/>
            <a:r>
              <a:rPr lang="en-US" sz="1050" dirty="0"/>
              <a:t>most material remains the same and only incremental changes are implemented</a:t>
            </a:r>
          </a:p>
          <a:p>
            <a:pPr marL="214313" lvl="1"/>
            <a:endParaRPr lang="en-US" sz="1200" dirty="0"/>
          </a:p>
          <a:p>
            <a:pPr marL="214313" lvl="1"/>
            <a:r>
              <a:rPr lang="en-US" sz="1200" dirty="0"/>
              <a:t>often linked to an attempt to extend or prolong the product life cycle</a:t>
            </a:r>
          </a:p>
          <a:p>
            <a:pPr lvl="1" eaLnBrk="1" hangingPunct="1">
              <a:lnSpc>
                <a:spcPct val="90000"/>
              </a:lnSpc>
            </a:pPr>
            <a:endParaRPr lang="en-US" sz="1200" dirty="0"/>
          </a:p>
        </p:txBody>
      </p:sp>
      <p:pic>
        <p:nvPicPr>
          <p:cNvPr id="20" name="Picture 2"/>
          <p:cNvPicPr>
            <a:picLocks noChangeAspect="1" noChangeArrowheads="1"/>
          </p:cNvPicPr>
          <p:nvPr/>
        </p:nvPicPr>
        <p:blipFill>
          <a:blip r:embed="rId3" cstate="print"/>
          <a:srcRect/>
          <a:stretch>
            <a:fillRect/>
          </a:stretch>
        </p:blipFill>
        <p:spPr bwMode="auto">
          <a:xfrm>
            <a:off x="5444575" y="1138649"/>
            <a:ext cx="3593973" cy="2548164"/>
          </a:xfrm>
          <a:prstGeom prst="rect">
            <a:avLst/>
          </a:prstGeom>
          <a:noFill/>
          <a:ln w="9525">
            <a:noFill/>
            <a:miter lim="800000"/>
            <a:headEnd/>
            <a:tailEnd/>
          </a:ln>
        </p:spPr>
      </p:pic>
      <p:pic>
        <p:nvPicPr>
          <p:cNvPr id="73730" name="Picture 2"/>
          <p:cNvPicPr>
            <a:picLocks noChangeAspect="1" noChangeArrowheads="1"/>
          </p:cNvPicPr>
          <p:nvPr/>
        </p:nvPicPr>
        <p:blipFill>
          <a:blip r:embed="rId4" cstate="print"/>
          <a:srcRect/>
          <a:stretch>
            <a:fillRect/>
          </a:stretch>
        </p:blipFill>
        <p:spPr bwMode="auto">
          <a:xfrm>
            <a:off x="-1117885" y="5127728"/>
            <a:ext cx="6858000" cy="689223"/>
          </a:xfrm>
          <a:prstGeom prst="rect">
            <a:avLst/>
          </a:prstGeom>
          <a:noFill/>
          <a:ln w="9525">
            <a:noFill/>
            <a:miter lim="800000"/>
            <a:headEnd/>
            <a:tailEnd/>
          </a:ln>
        </p:spPr>
      </p:pic>
      <p:sp>
        <p:nvSpPr>
          <p:cNvPr id="2" name="TextBox 1"/>
          <p:cNvSpPr txBox="1"/>
          <p:nvPr/>
        </p:nvSpPr>
        <p:spPr>
          <a:xfrm>
            <a:off x="105451" y="4923590"/>
            <a:ext cx="4102790" cy="715581"/>
          </a:xfrm>
          <a:prstGeom prst="rect">
            <a:avLst/>
          </a:prstGeom>
          <a:noFill/>
        </p:spPr>
        <p:txBody>
          <a:bodyPr wrap="none" rtlCol="0">
            <a:spAutoFit/>
          </a:bodyPr>
          <a:lstStyle/>
          <a:p>
            <a:pPr marL="214313" indent="-214313" fontAlgn="base">
              <a:spcBef>
                <a:spcPct val="0"/>
              </a:spcBef>
              <a:spcAft>
                <a:spcPct val="0"/>
              </a:spcAft>
              <a:buFont typeface="Arial" panose="020B0604020202020204" pitchFamily="34" charset="0"/>
              <a:buChar char="•"/>
            </a:pPr>
            <a:r>
              <a:rPr lang="en-GB" sz="1350" dirty="0">
                <a:solidFill>
                  <a:srgbClr val="000000"/>
                </a:solidFill>
              </a:rPr>
              <a:t>Can be </a:t>
            </a:r>
            <a:r>
              <a:rPr lang="en-GB" sz="1350" dirty="0">
                <a:solidFill>
                  <a:srgbClr val="FF0000"/>
                </a:solidFill>
              </a:rPr>
              <a:t>expensive</a:t>
            </a:r>
            <a:r>
              <a:rPr lang="en-GB" sz="1350" dirty="0">
                <a:solidFill>
                  <a:srgbClr val="000000"/>
                </a:solidFill>
              </a:rPr>
              <a:t> and </a:t>
            </a:r>
            <a:r>
              <a:rPr lang="en-GB" sz="1350" dirty="0">
                <a:solidFill>
                  <a:srgbClr val="FF0000"/>
                </a:solidFill>
              </a:rPr>
              <a:t>risky</a:t>
            </a:r>
          </a:p>
          <a:p>
            <a:pPr marL="557213" lvl="1" indent="-214313" fontAlgn="base">
              <a:spcBef>
                <a:spcPct val="0"/>
              </a:spcBef>
              <a:spcAft>
                <a:spcPct val="0"/>
              </a:spcAft>
              <a:buFont typeface="Arial" panose="020B0604020202020204" pitchFamily="34" charset="0"/>
              <a:buChar char="•"/>
            </a:pPr>
            <a:r>
              <a:rPr lang="en-GB" sz="1350" dirty="0"/>
              <a:t>Need to master new technologies &amp; capabilities</a:t>
            </a:r>
          </a:p>
          <a:p>
            <a:pPr marL="557213" lvl="1" indent="-214313" fontAlgn="base">
              <a:spcBef>
                <a:spcPct val="0"/>
              </a:spcBef>
              <a:spcAft>
                <a:spcPct val="0"/>
              </a:spcAft>
              <a:buFont typeface="Arial" panose="020B0604020202020204" pitchFamily="34" charset="0"/>
              <a:buChar char="•"/>
            </a:pPr>
            <a:r>
              <a:rPr lang="en-GB" sz="1350" dirty="0"/>
              <a:t>Delays and increased costs</a:t>
            </a: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020" y="3787806"/>
            <a:ext cx="917873" cy="75366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8500" y="3811024"/>
            <a:ext cx="848678" cy="70723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7324" y="3686813"/>
            <a:ext cx="930504" cy="95565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9576" y="3645263"/>
            <a:ext cx="929738" cy="107156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Right Arrow 2"/>
          <p:cNvSpPr/>
          <p:nvPr/>
        </p:nvSpPr>
        <p:spPr>
          <a:xfrm>
            <a:off x="1411300" y="3964614"/>
            <a:ext cx="34290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Right Arrow 11"/>
          <p:cNvSpPr/>
          <p:nvPr/>
        </p:nvSpPr>
        <p:spPr>
          <a:xfrm>
            <a:off x="2954350" y="3964614"/>
            <a:ext cx="34290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Right Arrow 12"/>
          <p:cNvSpPr/>
          <p:nvPr/>
        </p:nvSpPr>
        <p:spPr>
          <a:xfrm>
            <a:off x="4443263" y="3964614"/>
            <a:ext cx="34290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7668344" y="1537885"/>
            <a:ext cx="400050" cy="40005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4" name="Picture 3">
            <a:extLst>
              <a:ext uri="{FF2B5EF4-FFF2-40B4-BE49-F238E27FC236}">
                <a16:creationId xmlns:a16="http://schemas.microsoft.com/office/drawing/2014/main" id="{02A07D5C-7074-C425-A0E3-FE21F953208E}"/>
              </a:ext>
            </a:extLst>
          </p:cNvPr>
          <p:cNvPicPr>
            <a:picLocks noChangeAspect="1"/>
          </p:cNvPicPr>
          <p:nvPr/>
        </p:nvPicPr>
        <p:blipFill>
          <a:blip r:embed="rId9"/>
          <a:stretch>
            <a:fillRect/>
          </a:stretch>
        </p:blipFill>
        <p:spPr>
          <a:xfrm>
            <a:off x="6296776" y="3670208"/>
            <a:ext cx="960787" cy="960787"/>
          </a:xfrm>
          <a:prstGeom prst="rect">
            <a:avLst/>
          </a:prstGeom>
        </p:spPr>
      </p:pic>
      <p:sp>
        <p:nvSpPr>
          <p:cNvPr id="5" name="Right Arrow 12">
            <a:extLst>
              <a:ext uri="{FF2B5EF4-FFF2-40B4-BE49-F238E27FC236}">
                <a16:creationId xmlns:a16="http://schemas.microsoft.com/office/drawing/2014/main" id="{39AD79D9-30F2-2E6B-56A8-0A620A4AE720}"/>
              </a:ext>
            </a:extLst>
          </p:cNvPr>
          <p:cNvSpPr/>
          <p:nvPr/>
        </p:nvSpPr>
        <p:spPr>
          <a:xfrm>
            <a:off x="5953876" y="4001794"/>
            <a:ext cx="34290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6" name="Picture 5">
            <a:extLst>
              <a:ext uri="{FF2B5EF4-FFF2-40B4-BE49-F238E27FC236}">
                <a16:creationId xmlns:a16="http://schemas.microsoft.com/office/drawing/2014/main" id="{A5F95780-ED21-9A40-1FB5-8C0AB45F43D0}"/>
              </a:ext>
            </a:extLst>
          </p:cNvPr>
          <p:cNvPicPr>
            <a:picLocks noChangeAspect="1"/>
          </p:cNvPicPr>
          <p:nvPr/>
        </p:nvPicPr>
        <p:blipFill>
          <a:blip r:embed="rId10"/>
          <a:stretch>
            <a:fillRect/>
          </a:stretch>
        </p:blipFill>
        <p:spPr>
          <a:xfrm>
            <a:off x="7279021" y="3822886"/>
            <a:ext cx="1781559" cy="936461"/>
          </a:xfrm>
          <a:prstGeom prst="rect">
            <a:avLst/>
          </a:prstGeom>
        </p:spPr>
      </p:pic>
    </p:spTree>
    <p:extLst>
      <p:ext uri="{BB962C8B-B14F-4D97-AF65-F5344CB8AC3E}">
        <p14:creationId xmlns:p14="http://schemas.microsoft.com/office/powerpoint/2010/main" val="376317676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5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5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eaLnBrk="1" hangingPunct="1"/>
            <a:r>
              <a:rPr lang="en-US" sz="3000" dirty="0"/>
              <a:t>Market Development</a:t>
            </a:r>
          </a:p>
        </p:txBody>
      </p:sp>
      <p:sp>
        <p:nvSpPr>
          <p:cNvPr id="23555" name="Rectangle 3"/>
          <p:cNvSpPr>
            <a:spLocks noGrp="1" noChangeArrowheads="1"/>
          </p:cNvSpPr>
          <p:nvPr>
            <p:ph idx="1"/>
          </p:nvPr>
        </p:nvSpPr>
        <p:spPr>
          <a:xfrm>
            <a:off x="326646" y="1943101"/>
            <a:ext cx="5059086" cy="3676592"/>
          </a:xfrm>
        </p:spPr>
        <p:txBody>
          <a:bodyPr/>
          <a:lstStyle/>
          <a:p>
            <a:pPr marL="0" indent="0">
              <a:buNone/>
            </a:pPr>
            <a:r>
              <a:rPr lang="en-US" sz="1200" b="1" dirty="0"/>
              <a:t>Objectives</a:t>
            </a:r>
            <a:endParaRPr lang="en-US" sz="1200" dirty="0"/>
          </a:p>
          <a:p>
            <a:pPr marL="214313" lvl="1"/>
            <a:r>
              <a:rPr lang="en-US" sz="1200" dirty="0"/>
              <a:t>to recruit new customers for existing products</a:t>
            </a:r>
            <a:endParaRPr lang="en-US" sz="1200" b="1" dirty="0"/>
          </a:p>
          <a:p>
            <a:pPr marL="214313" lvl="1">
              <a:buNone/>
            </a:pPr>
            <a:r>
              <a:rPr lang="en-US" sz="1200" b="1" dirty="0"/>
              <a:t>What does it involve?</a:t>
            </a:r>
            <a:endParaRPr lang="en-US" sz="1200" dirty="0"/>
          </a:p>
          <a:p>
            <a:pPr marL="214313" lvl="1"/>
            <a:r>
              <a:rPr lang="en-US" sz="1200" dirty="0"/>
              <a:t>Tapping into related market areas</a:t>
            </a:r>
          </a:p>
          <a:p>
            <a:pPr marL="0" indent="0">
              <a:buNone/>
            </a:pPr>
            <a:r>
              <a:rPr lang="en-US" sz="1200" b="1" dirty="0"/>
              <a:t>Key themes</a:t>
            </a:r>
          </a:p>
          <a:p>
            <a:pPr marL="214313" lvl="1"/>
            <a:r>
              <a:rPr lang="en-US" sz="1200" dirty="0"/>
              <a:t>good option when product development is risky and/or expensive</a:t>
            </a:r>
          </a:p>
          <a:p>
            <a:pPr marL="214313" lvl="1"/>
            <a:r>
              <a:rPr lang="en-US" sz="1200" dirty="0"/>
              <a:t>small modifications to increase attractiveness to new segments (remember: modification always increases cost of production!)</a:t>
            </a:r>
          </a:p>
          <a:p>
            <a:pPr marL="214313" lvl="1"/>
            <a:r>
              <a:rPr lang="en-US" sz="1200" dirty="0"/>
              <a:t>new uses for a product or service</a:t>
            </a:r>
          </a:p>
          <a:p>
            <a:pPr marL="214313" lvl="1"/>
            <a:r>
              <a:rPr lang="en-US" sz="1200" dirty="0"/>
              <a:t>appropriateness for different countries with particular tastes or requirements</a:t>
            </a:r>
          </a:p>
          <a:p>
            <a:pPr marL="214313" lvl="1"/>
            <a:r>
              <a:rPr lang="en-US" sz="1200" dirty="0"/>
              <a:t>marketing and branding skills vital for attracting new customers</a:t>
            </a:r>
          </a:p>
          <a:p>
            <a:pPr marL="214313" lvl="1"/>
            <a:r>
              <a:rPr lang="en-US" sz="1200" dirty="0"/>
              <a:t>coordination challenges (similar products for different tastes)</a:t>
            </a:r>
          </a:p>
          <a:p>
            <a:pPr marL="0" lvl="1" indent="0">
              <a:buNone/>
            </a:pPr>
            <a:r>
              <a:rPr lang="en-US" sz="1200" dirty="0">
                <a:solidFill>
                  <a:srgbClr val="FF0000"/>
                </a:solidFill>
              </a:rPr>
              <a:t>Important to remember what the main market is..!</a:t>
            </a:r>
          </a:p>
          <a:p>
            <a:pPr marL="214313" lvl="1"/>
            <a:endParaRPr lang="en-US" sz="1200" dirty="0"/>
          </a:p>
        </p:txBody>
      </p:sp>
      <p:pic>
        <p:nvPicPr>
          <p:cNvPr id="17" name="Picture 2"/>
          <p:cNvPicPr>
            <a:picLocks noChangeAspect="1" noChangeArrowheads="1"/>
          </p:cNvPicPr>
          <p:nvPr/>
        </p:nvPicPr>
        <p:blipFill>
          <a:blip r:embed="rId3" cstate="print"/>
          <a:srcRect/>
          <a:stretch>
            <a:fillRect/>
          </a:stretch>
        </p:blipFill>
        <p:spPr bwMode="auto">
          <a:xfrm>
            <a:off x="4915477" y="2132856"/>
            <a:ext cx="4228523" cy="2998067"/>
          </a:xfrm>
          <a:prstGeom prst="rect">
            <a:avLst/>
          </a:prstGeom>
          <a:noFill/>
          <a:ln w="9525">
            <a:noFill/>
            <a:miter lim="800000"/>
            <a:headEnd/>
            <a:tailEnd/>
          </a:ln>
        </p:spPr>
      </p:pic>
      <p:sp>
        <p:nvSpPr>
          <p:cNvPr id="7" name="Oval 6"/>
          <p:cNvSpPr/>
          <p:nvPr/>
        </p:nvSpPr>
        <p:spPr>
          <a:xfrm>
            <a:off x="6156176" y="3789040"/>
            <a:ext cx="432048" cy="39029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1382017553"/>
      </p:ext>
    </p:extLst>
  </p:cSld>
  <p:clrMapOvr>
    <a:masterClrMapping/>
  </p:clrMapOvr>
  <p:transition spd="slow">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title"/>
          </p:nvPr>
        </p:nvSpPr>
        <p:spPr/>
        <p:txBody>
          <a:bodyPr>
            <a:normAutofit/>
          </a:bodyPr>
          <a:lstStyle/>
          <a:p>
            <a:r>
              <a:rPr lang="fi-FI" sz="3000" dirty="0"/>
              <a:t>Summary</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302" y="2084541"/>
            <a:ext cx="4400549" cy="31145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1459685" y="1943101"/>
            <a:ext cx="1554061" cy="957955"/>
          </a:xfrm>
          <a:prstGeom prst="rect">
            <a:avLst/>
          </a:prstGeom>
          <a:noFill/>
        </p:spPr>
        <p:txBody>
          <a:bodyPr wrap="square" rtlCol="0">
            <a:spAutoFit/>
          </a:bodyPr>
          <a:lstStyle/>
          <a:p>
            <a:r>
              <a:rPr lang="en-GB" sz="1125" dirty="0">
                <a:solidFill>
                  <a:srgbClr val="000000"/>
                </a:solidFill>
              </a:rPr>
              <a:t>Increase market share</a:t>
            </a:r>
          </a:p>
          <a:p>
            <a:pPr marL="214313" indent="-214313">
              <a:buFont typeface="Arial" panose="020B0604020202020204" pitchFamily="34" charset="0"/>
              <a:buChar char="•"/>
            </a:pPr>
            <a:r>
              <a:rPr lang="en-GB" sz="1125" dirty="0">
                <a:solidFill>
                  <a:srgbClr val="000000"/>
                </a:solidFill>
              </a:rPr>
              <a:t>Sales, promotion, advertising</a:t>
            </a:r>
          </a:p>
          <a:p>
            <a:pPr marL="214313" indent="-214313">
              <a:buFont typeface="Arial" panose="020B0604020202020204" pitchFamily="34" charset="0"/>
              <a:buChar char="•"/>
            </a:pPr>
            <a:r>
              <a:rPr lang="en-GB" sz="1125" dirty="0">
                <a:solidFill>
                  <a:srgbClr val="000000"/>
                </a:solidFill>
              </a:rPr>
              <a:t>Dominance in growth markets</a:t>
            </a:r>
          </a:p>
        </p:txBody>
      </p:sp>
      <p:cxnSp>
        <p:nvCxnSpPr>
          <p:cNvPr id="7" name="Straight Arrow Connector 6"/>
          <p:cNvCxnSpPr>
            <a:cxnSpLocks/>
            <a:stCxn id="3" idx="3"/>
          </p:cNvCxnSpPr>
          <p:nvPr/>
        </p:nvCxnSpPr>
        <p:spPr>
          <a:xfrm>
            <a:off x="3013746" y="2422079"/>
            <a:ext cx="1243931" cy="549722"/>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28725" y="4425451"/>
            <a:ext cx="2000250" cy="784830"/>
          </a:xfrm>
          <a:prstGeom prst="rect">
            <a:avLst/>
          </a:prstGeom>
          <a:noFill/>
        </p:spPr>
        <p:txBody>
          <a:bodyPr wrap="square" rtlCol="0">
            <a:spAutoFit/>
          </a:bodyPr>
          <a:lstStyle/>
          <a:p>
            <a:r>
              <a:rPr lang="en-GB" sz="1125" dirty="0">
                <a:solidFill>
                  <a:srgbClr val="000000"/>
                </a:solidFill>
              </a:rPr>
              <a:t>Selling existing to new markets</a:t>
            </a:r>
          </a:p>
          <a:p>
            <a:pPr marL="214313" indent="-214313">
              <a:buFont typeface="Arial" panose="020B0604020202020204" pitchFamily="34" charset="0"/>
              <a:buChar char="•"/>
            </a:pPr>
            <a:r>
              <a:rPr lang="en-GB" sz="1125" dirty="0">
                <a:solidFill>
                  <a:srgbClr val="000000"/>
                </a:solidFill>
              </a:rPr>
              <a:t>International expansion</a:t>
            </a:r>
          </a:p>
          <a:p>
            <a:pPr marL="214313" indent="-214313">
              <a:buFont typeface="Arial" panose="020B0604020202020204" pitchFamily="34" charset="0"/>
              <a:buChar char="•"/>
            </a:pPr>
            <a:r>
              <a:rPr lang="en-GB" sz="1125" dirty="0">
                <a:solidFill>
                  <a:srgbClr val="000000"/>
                </a:solidFill>
              </a:rPr>
              <a:t>New distribution channels (i.e. online)</a:t>
            </a:r>
          </a:p>
        </p:txBody>
      </p:sp>
      <p:cxnSp>
        <p:nvCxnSpPr>
          <p:cNvPr id="10" name="Straight Arrow Connector 9"/>
          <p:cNvCxnSpPr/>
          <p:nvPr/>
        </p:nvCxnSpPr>
        <p:spPr>
          <a:xfrm flipV="1">
            <a:off x="3257550" y="4400550"/>
            <a:ext cx="800100" cy="38254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072313" y="1892269"/>
            <a:ext cx="2000250" cy="1131079"/>
          </a:xfrm>
          <a:prstGeom prst="rect">
            <a:avLst/>
          </a:prstGeom>
          <a:noFill/>
        </p:spPr>
        <p:txBody>
          <a:bodyPr wrap="square" rtlCol="0">
            <a:spAutoFit/>
          </a:bodyPr>
          <a:lstStyle/>
          <a:p>
            <a:r>
              <a:rPr lang="en-GB" sz="1125" dirty="0">
                <a:solidFill>
                  <a:srgbClr val="000000"/>
                </a:solidFill>
              </a:rPr>
              <a:t>New products to existing markets</a:t>
            </a:r>
          </a:p>
          <a:p>
            <a:pPr marL="214313" indent="-214313">
              <a:buFont typeface="Arial" panose="020B0604020202020204" pitchFamily="34" charset="0"/>
              <a:buChar char="•"/>
            </a:pPr>
            <a:r>
              <a:rPr lang="en-GB" sz="1125" dirty="0">
                <a:solidFill>
                  <a:srgbClr val="000000"/>
                </a:solidFill>
              </a:rPr>
              <a:t>R&amp;D</a:t>
            </a:r>
          </a:p>
          <a:p>
            <a:pPr marL="214313" indent="-214313">
              <a:buFont typeface="Arial" panose="020B0604020202020204" pitchFamily="34" charset="0"/>
              <a:buChar char="•"/>
            </a:pPr>
            <a:r>
              <a:rPr lang="en-GB" sz="1125" dirty="0">
                <a:solidFill>
                  <a:srgbClr val="000000"/>
                </a:solidFill>
              </a:rPr>
              <a:t>New dimensions to old products</a:t>
            </a:r>
          </a:p>
          <a:p>
            <a:pPr marL="214313" indent="-214313">
              <a:buFont typeface="Arial" panose="020B0604020202020204" pitchFamily="34" charset="0"/>
              <a:buChar char="•"/>
            </a:pPr>
            <a:r>
              <a:rPr lang="en-GB" sz="1125" dirty="0">
                <a:solidFill>
                  <a:srgbClr val="000000"/>
                </a:solidFill>
              </a:rPr>
              <a:t>Insight into customers</a:t>
            </a:r>
          </a:p>
        </p:txBody>
      </p:sp>
      <p:cxnSp>
        <p:nvCxnSpPr>
          <p:cNvPr id="14" name="Straight Arrow Connector 13"/>
          <p:cNvCxnSpPr>
            <a:cxnSpLocks/>
            <a:stCxn id="13" idx="1"/>
          </p:cNvCxnSpPr>
          <p:nvPr/>
        </p:nvCxnSpPr>
        <p:spPr>
          <a:xfrm flipH="1">
            <a:off x="6354661" y="2457809"/>
            <a:ext cx="717652" cy="420163"/>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6AC955B-E1F8-3147-8501-C64E55CFB4BF}"/>
              </a:ext>
            </a:extLst>
          </p:cNvPr>
          <p:cNvSpPr txBox="1"/>
          <p:nvPr/>
        </p:nvSpPr>
        <p:spPr>
          <a:xfrm>
            <a:off x="7230577" y="4424740"/>
            <a:ext cx="1828799" cy="1304203"/>
          </a:xfrm>
          <a:prstGeom prst="rect">
            <a:avLst/>
          </a:prstGeom>
          <a:noFill/>
        </p:spPr>
        <p:txBody>
          <a:bodyPr wrap="square" rtlCol="0">
            <a:spAutoFit/>
          </a:bodyPr>
          <a:lstStyle/>
          <a:p>
            <a:r>
              <a:rPr lang="en-GB" sz="1125" dirty="0">
                <a:solidFill>
                  <a:srgbClr val="000000"/>
                </a:solidFill>
              </a:rPr>
              <a:t>A more corporate decision looking at new products to new customers.</a:t>
            </a:r>
          </a:p>
          <a:p>
            <a:pPr marL="214313" indent="-214313">
              <a:buFont typeface="Arial" panose="020B0604020202020204" pitchFamily="34" charset="0"/>
              <a:buChar char="•"/>
            </a:pPr>
            <a:r>
              <a:rPr lang="en-GB" sz="1125" dirty="0">
                <a:solidFill>
                  <a:srgbClr val="000000"/>
                </a:solidFill>
              </a:rPr>
              <a:t>Mergers &amp; acquisitions</a:t>
            </a:r>
          </a:p>
          <a:p>
            <a:pPr marL="214313" indent="-214313">
              <a:buFont typeface="Arial" panose="020B0604020202020204" pitchFamily="34" charset="0"/>
              <a:buChar char="•"/>
            </a:pPr>
            <a:r>
              <a:rPr lang="en-GB" sz="1125" dirty="0">
                <a:solidFill>
                  <a:srgbClr val="000000"/>
                </a:solidFill>
              </a:rPr>
              <a:t>Portfolio management</a:t>
            </a:r>
          </a:p>
          <a:p>
            <a:pPr marL="214313" indent="-214313">
              <a:buFont typeface="Arial" panose="020B0604020202020204" pitchFamily="34" charset="0"/>
              <a:buChar char="•"/>
            </a:pPr>
            <a:r>
              <a:rPr lang="en-GB" sz="1125" dirty="0">
                <a:solidFill>
                  <a:srgbClr val="000000"/>
                </a:solidFill>
              </a:rPr>
              <a:t>New brands new business models</a:t>
            </a:r>
          </a:p>
        </p:txBody>
      </p:sp>
      <p:cxnSp>
        <p:nvCxnSpPr>
          <p:cNvPr id="6" name="Straight Arrow Connector 5">
            <a:extLst>
              <a:ext uri="{FF2B5EF4-FFF2-40B4-BE49-F238E27FC236}">
                <a16:creationId xmlns:a16="http://schemas.microsoft.com/office/drawing/2014/main" id="{5BC8AED6-5CEB-8F0D-5B4A-B954E7148B6B}"/>
              </a:ext>
            </a:extLst>
          </p:cNvPr>
          <p:cNvCxnSpPr>
            <a:cxnSpLocks/>
          </p:cNvCxnSpPr>
          <p:nvPr/>
        </p:nvCxnSpPr>
        <p:spPr>
          <a:xfrm flipH="1" flipV="1">
            <a:off x="6563699" y="4630278"/>
            <a:ext cx="508614" cy="28222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863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additive="base">
                                        <p:cTn id="31" dur="500" fill="hold"/>
                                        <p:tgtEl>
                                          <p:spTgt spid="2050"/>
                                        </p:tgtEl>
                                        <p:attrNameLst>
                                          <p:attrName>ppt_x</p:attrName>
                                        </p:attrNameLst>
                                      </p:cBhvr>
                                      <p:tavLst>
                                        <p:tav tm="0">
                                          <p:val>
                                            <p:strVal val="#ppt_x"/>
                                          </p:val>
                                        </p:tav>
                                        <p:tav tm="100000">
                                          <p:val>
                                            <p:strVal val="#ppt_x"/>
                                          </p:val>
                                        </p:tav>
                                      </p:tavLst>
                                    </p:anim>
                                    <p:anim calcmode="lin" valueType="num">
                                      <p:cBhvr additive="base">
                                        <p:cTn id="32" dur="500" fill="hold"/>
                                        <p:tgtEl>
                                          <p:spTgt spid="205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3"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634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 y="256540"/>
            <a:ext cx="877824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1700" y="5768204"/>
            <a:ext cx="4800600" cy="0"/>
          </a:xfrm>
          <a:prstGeom prst="line">
            <a:avLst/>
          </a:prstGeom>
          <a:ln>
            <a:solidFill>
              <a:srgbClr val="56344E"/>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B4969E8-0089-436C-B0C7-047C2F4748BC}"/>
              </a:ext>
            </a:extLst>
          </p:cNvPr>
          <p:cNvSpPr>
            <a:spLocks noGrp="1"/>
          </p:cNvSpPr>
          <p:nvPr>
            <p:ph type="ctrTitle"/>
          </p:nvPr>
        </p:nvSpPr>
        <p:spPr>
          <a:xfrm>
            <a:off x="832485" y="4277356"/>
            <a:ext cx="7475220" cy="1560320"/>
          </a:xfrm>
        </p:spPr>
        <p:txBody>
          <a:bodyPr>
            <a:normAutofit/>
          </a:bodyPr>
          <a:lstStyle/>
          <a:p>
            <a:r>
              <a:rPr lang="en-GB" sz="4300">
                <a:solidFill>
                  <a:srgbClr val="56344E"/>
                </a:solidFill>
              </a:rPr>
              <a:t>Internationalisation, Advertising &amp; Branding Strategy  </a:t>
            </a:r>
          </a:p>
        </p:txBody>
      </p:sp>
      <p:pic>
        <p:nvPicPr>
          <p:cNvPr id="5" name="Picture 4">
            <a:extLst>
              <a:ext uri="{FF2B5EF4-FFF2-40B4-BE49-F238E27FC236}">
                <a16:creationId xmlns:a16="http://schemas.microsoft.com/office/drawing/2014/main" id="{D8B9D4B9-E3DD-D28F-46AF-0AEAF8630F5D}"/>
              </a:ext>
            </a:extLst>
          </p:cNvPr>
          <p:cNvPicPr>
            <a:picLocks noChangeAspect="1"/>
          </p:cNvPicPr>
          <p:nvPr/>
        </p:nvPicPr>
        <p:blipFill rotWithShape="1">
          <a:blip r:embed="rId3"/>
          <a:srcRect r="2" b="27320"/>
          <a:stretch/>
        </p:blipFill>
        <p:spPr>
          <a:xfrm>
            <a:off x="182880" y="256540"/>
            <a:ext cx="8778240" cy="3764276"/>
          </a:xfrm>
          <a:prstGeom prst="rect">
            <a:avLst/>
          </a:prstGeom>
        </p:spPr>
      </p:pic>
    </p:spTree>
    <p:extLst>
      <p:ext uri="{BB962C8B-B14F-4D97-AF65-F5344CB8AC3E}">
        <p14:creationId xmlns:p14="http://schemas.microsoft.com/office/powerpoint/2010/main" val="34401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DA948-69B9-4AFA-882C-76027DBDA62B}"/>
              </a:ext>
            </a:extLst>
          </p:cNvPr>
          <p:cNvSpPr>
            <a:spLocks noGrp="1"/>
          </p:cNvSpPr>
          <p:nvPr>
            <p:ph type="title"/>
          </p:nvPr>
        </p:nvSpPr>
        <p:spPr>
          <a:xfrm>
            <a:off x="360759" y="3752849"/>
            <a:ext cx="2468166" cy="2452687"/>
          </a:xfrm>
        </p:spPr>
        <p:txBody>
          <a:bodyPr anchor="ctr">
            <a:normAutofit/>
          </a:bodyPr>
          <a:lstStyle/>
          <a:p>
            <a:r>
              <a:rPr lang="en-GB" sz="3100"/>
              <a:t>Current Advocacy: Three Approaches  </a:t>
            </a:r>
          </a:p>
        </p:txBody>
      </p:sp>
      <p:sp>
        <p:nvSpPr>
          <p:cNvPr id="3" name="Content Placeholder 2">
            <a:extLst>
              <a:ext uri="{FF2B5EF4-FFF2-40B4-BE49-F238E27FC236}">
                <a16:creationId xmlns:a16="http://schemas.microsoft.com/office/drawing/2014/main" id="{AEF90A70-4DCC-49E4-A154-71BED6FE9D36}"/>
              </a:ext>
            </a:extLst>
          </p:cNvPr>
          <p:cNvSpPr>
            <a:spLocks noGrp="1"/>
          </p:cNvSpPr>
          <p:nvPr>
            <p:ph idx="1"/>
          </p:nvPr>
        </p:nvSpPr>
        <p:spPr>
          <a:xfrm>
            <a:off x="3167986" y="3752850"/>
            <a:ext cx="5614060" cy="2452687"/>
          </a:xfrm>
        </p:spPr>
        <p:txBody>
          <a:bodyPr anchor="ctr">
            <a:normAutofit/>
          </a:bodyPr>
          <a:lstStyle/>
          <a:p>
            <a:r>
              <a:rPr lang="en-GB" sz="1200" b="1" dirty="0"/>
              <a:t>Global- </a:t>
            </a:r>
            <a:r>
              <a:rPr lang="en-GB" sz="1200" dirty="0"/>
              <a:t>One message no change but translated.</a:t>
            </a:r>
          </a:p>
          <a:p>
            <a:r>
              <a:rPr lang="en-GB" sz="1200" b="1" dirty="0" err="1"/>
              <a:t>Glocal</a:t>
            </a:r>
            <a:r>
              <a:rPr lang="en-GB" sz="1200" b="1" dirty="0"/>
              <a:t> - </a:t>
            </a:r>
            <a:r>
              <a:rPr lang="en-GB" sz="1200" dirty="0"/>
              <a:t>standardized creative strategy with highly adapted execution depending on audience.</a:t>
            </a:r>
          </a:p>
          <a:p>
            <a:r>
              <a:rPr lang="en-GB" sz="1200" b="1" dirty="0"/>
              <a:t>Local </a:t>
            </a:r>
            <a:r>
              <a:rPr lang="en-GB" sz="1200" dirty="0"/>
              <a:t>Highly adapted creative strategy accompanied with highly adapted execution, often made and managed locally to capture the social prevalent trends and idealisms (large scale coordination). </a:t>
            </a:r>
          </a:p>
        </p:txBody>
      </p:sp>
      <p:pic>
        <p:nvPicPr>
          <p:cNvPr id="4" name="Picture 3">
            <a:extLst>
              <a:ext uri="{FF2B5EF4-FFF2-40B4-BE49-F238E27FC236}">
                <a16:creationId xmlns:a16="http://schemas.microsoft.com/office/drawing/2014/main" id="{7F459F8A-77EA-5FA3-6CBE-6A43320D4464}"/>
              </a:ext>
            </a:extLst>
          </p:cNvPr>
          <p:cNvPicPr>
            <a:picLocks noChangeAspect="1"/>
          </p:cNvPicPr>
          <p:nvPr/>
        </p:nvPicPr>
        <p:blipFill>
          <a:blip r:embed="rId3"/>
          <a:stretch>
            <a:fillRect/>
          </a:stretch>
        </p:blipFill>
        <p:spPr>
          <a:xfrm>
            <a:off x="-3245" y="-1"/>
            <a:ext cx="9144000" cy="3752849"/>
          </a:xfrm>
          <a:prstGeom prst="rect">
            <a:avLst/>
          </a:prstGeom>
        </p:spPr>
      </p:pic>
    </p:spTree>
    <p:extLst>
      <p:ext uri="{BB962C8B-B14F-4D97-AF65-F5344CB8AC3E}">
        <p14:creationId xmlns:p14="http://schemas.microsoft.com/office/powerpoint/2010/main" val="251091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068FB-287D-4E02-BE5D-EC6821A36240}"/>
              </a:ext>
            </a:extLst>
          </p:cNvPr>
          <p:cNvSpPr>
            <a:spLocks noGrp="1"/>
          </p:cNvSpPr>
          <p:nvPr>
            <p:ph type="title"/>
          </p:nvPr>
        </p:nvSpPr>
        <p:spPr>
          <a:xfrm>
            <a:off x="4355976" y="95669"/>
            <a:ext cx="3985902" cy="1325563"/>
          </a:xfrm>
        </p:spPr>
        <p:txBody>
          <a:bodyPr>
            <a:normAutofit/>
          </a:bodyPr>
          <a:lstStyle/>
          <a:p>
            <a:r>
              <a:rPr lang="en-GB" sz="3400" dirty="0"/>
              <a:t>What is International Branding?  </a:t>
            </a:r>
          </a:p>
        </p:txBody>
      </p:sp>
      <p:sp>
        <p:nvSpPr>
          <p:cNvPr id="6"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D507A253-E9B8-4F33-B3B9-8B87A1696145}"/>
              </a:ext>
            </a:extLst>
          </p:cNvPr>
          <p:cNvPicPr>
            <a:picLocks noChangeAspect="1"/>
          </p:cNvPicPr>
          <p:nvPr/>
        </p:nvPicPr>
        <p:blipFill rotWithShape="1">
          <a:blip r:embed="rId3"/>
          <a:srcRect l="27041" r="23423"/>
          <a:stretch/>
        </p:blipFill>
        <p:spPr>
          <a:xfrm>
            <a:off x="1" y="-2"/>
            <a:ext cx="4081394"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3" name="Content Placeholder 2">
            <a:extLst>
              <a:ext uri="{FF2B5EF4-FFF2-40B4-BE49-F238E27FC236}">
                <a16:creationId xmlns:a16="http://schemas.microsoft.com/office/drawing/2014/main" id="{2065F18C-0272-4C49-994C-D595F85E783D}"/>
              </a:ext>
            </a:extLst>
          </p:cNvPr>
          <p:cNvSpPr>
            <a:spLocks noGrp="1"/>
          </p:cNvSpPr>
          <p:nvPr>
            <p:ph idx="1"/>
          </p:nvPr>
        </p:nvSpPr>
        <p:spPr>
          <a:xfrm>
            <a:off x="4499992" y="1583901"/>
            <a:ext cx="4392488" cy="4071037"/>
          </a:xfrm>
        </p:spPr>
        <p:txBody>
          <a:bodyPr anchor="t">
            <a:normAutofit fontScale="92500" lnSpcReduction="10000"/>
          </a:bodyPr>
          <a:lstStyle/>
          <a:p>
            <a:r>
              <a:rPr lang="en-GB" sz="1600" dirty="0"/>
              <a:t>According to </a:t>
            </a:r>
            <a:r>
              <a:rPr lang="en-GB" sz="1600" dirty="0" err="1"/>
              <a:t>Whitelock</a:t>
            </a:r>
            <a:r>
              <a:rPr lang="en-GB" sz="1600" dirty="0"/>
              <a:t> and </a:t>
            </a:r>
            <a:r>
              <a:rPr lang="en-GB" sz="1600" dirty="0" err="1"/>
              <a:t>Fastoso</a:t>
            </a:r>
            <a:r>
              <a:rPr lang="en-GB" sz="1600" dirty="0"/>
              <a:t> (2007, p. 266), “international branding is a field within international marketing concerned with the challenges that companies face when their brands cross national borders. These challenges relate to the essence of the brand in terms of brand name, brand visual (e.g. logo, colours) and sound elements (e.g. jingles, music), and brand personality”.</a:t>
            </a:r>
          </a:p>
          <a:p>
            <a:r>
              <a:rPr lang="en-GB" sz="1600" dirty="0">
                <a:solidFill>
                  <a:srgbClr val="FFFFFF"/>
                </a:solidFill>
              </a:rPr>
              <a:t>More recently, however, international branding appears to apply to the whole complex of decisions involved in the development of a brand at an international level. </a:t>
            </a:r>
          </a:p>
          <a:p>
            <a:r>
              <a:rPr lang="en-GB" sz="1600" dirty="0">
                <a:solidFill>
                  <a:srgbClr val="FFFFFF"/>
                </a:solidFill>
              </a:rPr>
              <a:t>de </a:t>
            </a:r>
            <a:r>
              <a:rPr lang="en-GB" sz="1600" dirty="0" err="1">
                <a:solidFill>
                  <a:srgbClr val="FFFFFF"/>
                </a:solidFill>
              </a:rPr>
              <a:t>Chernatony</a:t>
            </a:r>
            <a:r>
              <a:rPr lang="en-GB" sz="1600" dirty="0">
                <a:solidFill>
                  <a:srgbClr val="FFFFFF"/>
                </a:solidFill>
              </a:rPr>
              <a:t> et al. (1995, p. 10), for instance, talk about the “international brand‐planning process” as one that affects decisions in relation to two elements of a brand: the brand's “core essence” (i.e. brand personality and positioning), and the brand's “execution” (through, e.g. media and advertising). </a:t>
            </a:r>
          </a:p>
          <a:p>
            <a:endParaRPr lang="en-GB" sz="1600" dirty="0"/>
          </a:p>
          <a:p>
            <a:endParaRPr lang="en-GB" sz="1600" dirty="0"/>
          </a:p>
        </p:txBody>
      </p:sp>
    </p:spTree>
    <p:extLst>
      <p:ext uri="{BB962C8B-B14F-4D97-AF65-F5344CB8AC3E}">
        <p14:creationId xmlns:p14="http://schemas.microsoft.com/office/powerpoint/2010/main" val="2086666124"/>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10AC6-2A4B-4352-A37E-46398AC99756}"/>
              </a:ext>
            </a:extLst>
          </p:cNvPr>
          <p:cNvSpPr>
            <a:spLocks noGrp="1"/>
          </p:cNvSpPr>
          <p:nvPr>
            <p:ph type="title"/>
          </p:nvPr>
        </p:nvSpPr>
        <p:spPr>
          <a:xfrm>
            <a:off x="628650" y="1131094"/>
            <a:ext cx="7886700" cy="994172"/>
          </a:xfrm>
        </p:spPr>
        <p:txBody>
          <a:bodyPr/>
          <a:lstStyle/>
          <a:p>
            <a:r>
              <a:rPr lang="en-GB"/>
              <a:t>Brands: The Fundamentals </a:t>
            </a:r>
            <a:endParaRPr lang="en-GB" dirty="0"/>
          </a:p>
        </p:txBody>
      </p:sp>
      <p:sp>
        <p:nvSpPr>
          <p:cNvPr id="3" name="Content Placeholder 2">
            <a:extLst>
              <a:ext uri="{FF2B5EF4-FFF2-40B4-BE49-F238E27FC236}">
                <a16:creationId xmlns:a16="http://schemas.microsoft.com/office/drawing/2014/main" id="{4284E478-75DA-4801-9BAB-ED8D64DD9FA8}"/>
              </a:ext>
            </a:extLst>
          </p:cNvPr>
          <p:cNvSpPr>
            <a:spLocks noGrp="1"/>
          </p:cNvSpPr>
          <p:nvPr>
            <p:ph idx="1"/>
          </p:nvPr>
        </p:nvSpPr>
        <p:spPr>
          <a:xfrm>
            <a:off x="628650" y="2226469"/>
            <a:ext cx="7886700" cy="3263504"/>
          </a:xfrm>
        </p:spPr>
        <p:txBody>
          <a:bodyPr>
            <a:normAutofit fontScale="70000" lnSpcReduction="20000"/>
          </a:bodyPr>
          <a:lstStyle/>
          <a:p>
            <a:r>
              <a:rPr lang="en-GB" dirty="0"/>
              <a:t>A brand includes a unique name, symbol, logo, colour, or registered trademark as well as a unique package design (</a:t>
            </a:r>
            <a:r>
              <a:rPr lang="en-GB" dirty="0" err="1"/>
              <a:t>Foroudi</a:t>
            </a:r>
            <a:r>
              <a:rPr lang="en-GB" dirty="0"/>
              <a:t> et al., 2017).</a:t>
            </a:r>
          </a:p>
          <a:p>
            <a:r>
              <a:rPr lang="en-GB" dirty="0"/>
              <a:t> A brand plays an important role in no(</a:t>
            </a:r>
            <a:r>
              <a:rPr lang="en-GB" dirty="0" err="1"/>
              <a:t>Jin</a:t>
            </a:r>
            <a:r>
              <a:rPr lang="en-GB" dirty="0"/>
              <a:t> et al., 2019).  </a:t>
            </a:r>
          </a:p>
          <a:p>
            <a:r>
              <a:rPr lang="en-GB" dirty="0"/>
              <a:t>notifying consumers about the maker of a product A brand protects consumers and producers from competitors who attempt to provide similar products in a competitive market. </a:t>
            </a:r>
          </a:p>
          <a:p>
            <a:r>
              <a:rPr lang="en-GB" dirty="0"/>
              <a:t>Kotler and Armstrong (1996) argued that a company defines its brand not only as its own product or service, but also by reference to design, a name, a trademark, or all of these elements that it uses to differentiate its products or services from those of its competitors. </a:t>
            </a:r>
          </a:p>
          <a:p>
            <a:r>
              <a:rPr lang="en-GB" dirty="0"/>
              <a:t>A brand can be described as a “cluster of values” (de </a:t>
            </a:r>
            <a:r>
              <a:rPr lang="en-GB" dirty="0" err="1"/>
              <a:t>Chernatony</a:t>
            </a:r>
            <a:r>
              <a:rPr lang="en-GB" dirty="0"/>
              <a:t>, 2009, p. 104).</a:t>
            </a:r>
          </a:p>
        </p:txBody>
      </p:sp>
    </p:spTree>
    <p:extLst>
      <p:ext uri="{BB962C8B-B14F-4D97-AF65-F5344CB8AC3E}">
        <p14:creationId xmlns:p14="http://schemas.microsoft.com/office/powerpoint/2010/main" val="18590902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91949-039D-4BED-B93A-7FDF38B6C990}"/>
              </a:ext>
            </a:extLst>
          </p:cNvPr>
          <p:cNvSpPr>
            <a:spLocks noGrp="1"/>
          </p:cNvSpPr>
          <p:nvPr>
            <p:ph type="title"/>
          </p:nvPr>
        </p:nvSpPr>
        <p:spPr>
          <a:xfrm>
            <a:off x="361954" y="3412439"/>
            <a:ext cx="2468166" cy="2452687"/>
          </a:xfrm>
        </p:spPr>
        <p:txBody>
          <a:bodyPr anchor="ctr">
            <a:normAutofit/>
          </a:bodyPr>
          <a:lstStyle/>
          <a:p>
            <a:r>
              <a:rPr lang="en-GB" sz="3100" dirty="0"/>
              <a:t>The International Problem </a:t>
            </a:r>
          </a:p>
        </p:txBody>
      </p:sp>
      <p:pic>
        <p:nvPicPr>
          <p:cNvPr id="2050" name="Picture 2" descr="See the source image">
            <a:extLst>
              <a:ext uri="{FF2B5EF4-FFF2-40B4-BE49-F238E27FC236}">
                <a16:creationId xmlns:a16="http://schemas.microsoft.com/office/drawing/2014/main" id="{592E0EB6-0E1E-9B77-968A-14A8A8A5BB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740" b="26041"/>
          <a:stretch/>
        </p:blipFill>
        <p:spPr bwMode="auto">
          <a:xfrm>
            <a:off x="-8722" y="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graphicFrame>
        <p:nvGraphicFramePr>
          <p:cNvPr id="11" name="Content Placeholder 2">
            <a:extLst>
              <a:ext uri="{FF2B5EF4-FFF2-40B4-BE49-F238E27FC236}">
                <a16:creationId xmlns:a16="http://schemas.microsoft.com/office/drawing/2014/main" id="{9CF7C533-0E31-B7CA-C822-739C141D3118}"/>
              </a:ext>
            </a:extLst>
          </p:cNvPr>
          <p:cNvGraphicFramePr>
            <a:graphicFrameLocks noGrp="1"/>
          </p:cNvGraphicFramePr>
          <p:nvPr>
            <p:ph idx="1"/>
            <p:extLst>
              <p:ext uri="{D42A27DB-BD31-4B8C-83A1-F6EECF244321}">
                <p14:modId xmlns:p14="http://schemas.microsoft.com/office/powerpoint/2010/main" val="564239168"/>
              </p:ext>
            </p:extLst>
          </p:nvPr>
        </p:nvGraphicFramePr>
        <p:xfrm>
          <a:off x="3167986" y="3752850"/>
          <a:ext cx="5614060" cy="24526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Online Media 3" title="Top Ten International Marketing Fails (And What We Can Learn From Them)">
            <a:hlinkClick r:id="" action="ppaction://media"/>
            <a:extLst>
              <a:ext uri="{FF2B5EF4-FFF2-40B4-BE49-F238E27FC236}">
                <a16:creationId xmlns:a16="http://schemas.microsoft.com/office/drawing/2014/main" id="{28733CD4-19BB-451C-917B-4E6840901DDE}"/>
              </a:ext>
            </a:extLst>
          </p:cNvPr>
          <p:cNvPicPr>
            <a:picLocks noRot="1" noChangeAspect="1"/>
          </p:cNvPicPr>
          <p:nvPr>
            <a:videoFile r:link="rId1"/>
          </p:nvPr>
        </p:nvPicPr>
        <p:blipFill>
          <a:blip r:embed="rId10"/>
          <a:stretch>
            <a:fillRect/>
          </a:stretch>
        </p:blipFill>
        <p:spPr>
          <a:xfrm>
            <a:off x="270310" y="634842"/>
            <a:ext cx="8603380" cy="4860910"/>
          </a:xfrm>
          <a:prstGeom prst="rect">
            <a:avLst/>
          </a:prstGeom>
        </p:spPr>
      </p:pic>
    </p:spTree>
    <p:extLst>
      <p:ext uri="{BB962C8B-B14F-4D97-AF65-F5344CB8AC3E}">
        <p14:creationId xmlns:p14="http://schemas.microsoft.com/office/powerpoint/2010/main" val="244051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8" fill="hold" display="0">
                  <p:stCondLst>
                    <p:cond delay="indefinite"/>
                  </p:stCondLst>
                </p:cTn>
                <p:tgtEl>
                  <p:spTgt spid="4"/>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D59A6D-4347-45B4-9ABA-3FF7F2D74D05}"/>
              </a:ext>
            </a:extLst>
          </p:cNvPr>
          <p:cNvPicPr>
            <a:picLocks noChangeAspect="1"/>
          </p:cNvPicPr>
          <p:nvPr/>
        </p:nvPicPr>
        <p:blipFill rotWithShape="1">
          <a:blip r:embed="rId2">
            <a:duotone>
              <a:prstClr val="black"/>
              <a:schemeClr val="tx2">
                <a:tint val="45000"/>
                <a:satMod val="400000"/>
              </a:schemeClr>
            </a:duotone>
            <a:alphaModFix amt="35000"/>
          </a:blip>
          <a:srcRect t="11996" b="5384"/>
          <a:stretch/>
        </p:blipFill>
        <p:spPr>
          <a:xfrm>
            <a:off x="-14" y="10"/>
            <a:ext cx="9143999" cy="6855948"/>
          </a:xfrm>
          <a:prstGeom prst="rect">
            <a:avLst/>
          </a:prstGeom>
        </p:spPr>
      </p:pic>
      <p:sp>
        <p:nvSpPr>
          <p:cNvPr id="2" name="Title 1">
            <a:extLst>
              <a:ext uri="{FF2B5EF4-FFF2-40B4-BE49-F238E27FC236}">
                <a16:creationId xmlns:a16="http://schemas.microsoft.com/office/drawing/2014/main" id="{ADABA5E4-67A8-4B4C-ADE2-B71E99DEC438}"/>
              </a:ext>
            </a:extLst>
          </p:cNvPr>
          <p:cNvSpPr>
            <a:spLocks noGrp="1"/>
          </p:cNvSpPr>
          <p:nvPr>
            <p:ph type="title"/>
          </p:nvPr>
        </p:nvSpPr>
        <p:spPr>
          <a:xfrm>
            <a:off x="600823" y="1396289"/>
            <a:ext cx="3958000" cy="1325563"/>
          </a:xfrm>
        </p:spPr>
        <p:txBody>
          <a:bodyPr>
            <a:normAutofit/>
          </a:bodyPr>
          <a:lstStyle/>
          <a:p>
            <a:r>
              <a:rPr lang="en-GB"/>
              <a:t>Identity </a:t>
            </a:r>
          </a:p>
        </p:txBody>
      </p:sp>
      <p:sp>
        <p:nvSpPr>
          <p:cNvPr id="3" name="Content Placeholder 2">
            <a:extLst>
              <a:ext uri="{FF2B5EF4-FFF2-40B4-BE49-F238E27FC236}">
                <a16:creationId xmlns:a16="http://schemas.microsoft.com/office/drawing/2014/main" id="{88816D16-F75F-48BA-BD9B-14DB2F270145}"/>
              </a:ext>
            </a:extLst>
          </p:cNvPr>
          <p:cNvSpPr>
            <a:spLocks noGrp="1"/>
          </p:cNvSpPr>
          <p:nvPr>
            <p:ph idx="1"/>
          </p:nvPr>
        </p:nvSpPr>
        <p:spPr>
          <a:xfrm>
            <a:off x="604157" y="2871982"/>
            <a:ext cx="3954666" cy="3181684"/>
          </a:xfrm>
        </p:spPr>
        <p:txBody>
          <a:bodyPr anchor="t">
            <a:normAutofit/>
          </a:bodyPr>
          <a:lstStyle/>
          <a:p>
            <a:r>
              <a:rPr lang="en-GB" sz="1600" dirty="0"/>
              <a:t>The term “identity” is widely used in various academic disciplines such as psychology, sociology, communications and marketing. Identity generally connotes individuality, uniqueness or the characteristics or distinctiveness of a given person, organization, product, or service (</a:t>
            </a:r>
            <a:r>
              <a:rPr lang="en-GB" sz="1600" dirty="0" err="1"/>
              <a:t>Ghodeswar</a:t>
            </a:r>
            <a:r>
              <a:rPr lang="en-GB" sz="1600" dirty="0"/>
              <a:t>, 2008)</a:t>
            </a:r>
          </a:p>
        </p:txBody>
      </p:sp>
      <p:sp>
        <p:nvSpPr>
          <p:cNvPr id="22"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35435" y="581159"/>
            <a:ext cx="4108564"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7A21338-5786-4009-A36B-58B25D2061C6}"/>
              </a:ext>
            </a:extLst>
          </p:cNvPr>
          <p:cNvPicPr>
            <a:picLocks noChangeAspect="1"/>
          </p:cNvPicPr>
          <p:nvPr/>
        </p:nvPicPr>
        <p:blipFill rotWithShape="1">
          <a:blip r:embed="rId3"/>
          <a:srcRect l="24006" r="32327" b="2"/>
          <a:stretch/>
        </p:blipFill>
        <p:spPr>
          <a:xfrm>
            <a:off x="5170008" y="760562"/>
            <a:ext cx="3974012"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34686728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AF917-673F-4D2E-B498-75033BCDE455}"/>
              </a:ext>
            </a:extLst>
          </p:cNvPr>
          <p:cNvSpPr>
            <a:spLocks noGrp="1"/>
          </p:cNvSpPr>
          <p:nvPr>
            <p:ph type="title"/>
          </p:nvPr>
        </p:nvSpPr>
        <p:spPr>
          <a:xfrm>
            <a:off x="360759" y="3752849"/>
            <a:ext cx="2468166" cy="2452687"/>
          </a:xfrm>
        </p:spPr>
        <p:txBody>
          <a:bodyPr anchor="ctr">
            <a:normAutofit/>
          </a:bodyPr>
          <a:lstStyle/>
          <a:p>
            <a:r>
              <a:rPr lang="en-GB" sz="3100"/>
              <a:t>Aaker’s Brand Personality Dimension Model  </a:t>
            </a:r>
          </a:p>
        </p:txBody>
      </p:sp>
      <p:pic>
        <p:nvPicPr>
          <p:cNvPr id="4" name="Content Placeholder 3">
            <a:extLst>
              <a:ext uri="{FF2B5EF4-FFF2-40B4-BE49-F238E27FC236}">
                <a16:creationId xmlns:a16="http://schemas.microsoft.com/office/drawing/2014/main" id="{6E0C5397-C5E8-479B-8A6F-26880C132084}"/>
              </a:ext>
            </a:extLst>
          </p:cNvPr>
          <p:cNvPicPr>
            <a:picLocks noChangeAspect="1"/>
          </p:cNvPicPr>
          <p:nvPr/>
        </p:nvPicPr>
        <p:blipFill rotWithShape="1">
          <a:blip r:embed="rId3" cstate="print"/>
          <a:srcRect t="7176" b="-33"/>
          <a:stretch/>
        </p:blipFill>
        <p:spPr>
          <a:xfrm>
            <a:off x="717273" y="0"/>
            <a:ext cx="7599143" cy="4149080"/>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8" name="Content Placeholder 7">
            <a:extLst>
              <a:ext uri="{FF2B5EF4-FFF2-40B4-BE49-F238E27FC236}">
                <a16:creationId xmlns:a16="http://schemas.microsoft.com/office/drawing/2014/main" id="{1725054E-F466-4BC6-9C7E-115606F93C38}"/>
              </a:ext>
            </a:extLst>
          </p:cNvPr>
          <p:cNvSpPr>
            <a:spLocks noGrp="1"/>
          </p:cNvSpPr>
          <p:nvPr>
            <p:ph idx="1"/>
          </p:nvPr>
        </p:nvSpPr>
        <p:spPr>
          <a:xfrm>
            <a:off x="3186251" y="3645024"/>
            <a:ext cx="5614060" cy="2452687"/>
          </a:xfrm>
        </p:spPr>
        <p:txBody>
          <a:bodyPr anchor="ctr">
            <a:normAutofit/>
          </a:bodyPr>
          <a:lstStyle/>
          <a:p>
            <a:r>
              <a:rPr lang="en-GB" sz="1600" dirty="0"/>
              <a:t>Brand personality reflects “the set of human characteristics associated with a brand” (Aaker, 1997). </a:t>
            </a:r>
          </a:p>
          <a:p>
            <a:r>
              <a:rPr lang="en-GB" sz="1600" dirty="0"/>
              <a:t>Brand personality forms part of a brand image held by consumers and refers to the </a:t>
            </a:r>
            <a:r>
              <a:rPr lang="en-GB" sz="1600" dirty="0" err="1"/>
              <a:t>anthropomorphisation</a:t>
            </a:r>
            <a:r>
              <a:rPr lang="en-GB" sz="1600" dirty="0"/>
              <a:t> of brands  (Aaker, 1997)</a:t>
            </a:r>
          </a:p>
          <a:p>
            <a:r>
              <a:rPr lang="en-GB" sz="1600" dirty="0"/>
              <a:t>Brands are treated like a person with whom one  might like to form a relationship</a:t>
            </a:r>
            <a:endParaRPr lang="en-US" sz="1600" dirty="0"/>
          </a:p>
        </p:txBody>
      </p:sp>
    </p:spTree>
    <p:extLst>
      <p:ext uri="{BB962C8B-B14F-4D97-AF65-F5344CB8AC3E}">
        <p14:creationId xmlns:p14="http://schemas.microsoft.com/office/powerpoint/2010/main" val="2807190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BEC29-169E-4FBD-8BE2-EA31628C2A50}"/>
              </a:ext>
            </a:extLst>
          </p:cNvPr>
          <p:cNvSpPr>
            <a:spLocks noGrp="1"/>
          </p:cNvSpPr>
          <p:nvPr>
            <p:ph type="title"/>
          </p:nvPr>
        </p:nvSpPr>
        <p:spPr>
          <a:xfrm>
            <a:off x="607553" y="2780928"/>
            <a:ext cx="2620772" cy="3697685"/>
          </a:xfrm>
        </p:spPr>
        <p:txBody>
          <a:bodyPr>
            <a:normAutofit/>
          </a:bodyPr>
          <a:lstStyle/>
          <a:p>
            <a:pPr algn="r"/>
            <a:r>
              <a:rPr lang="en-GB" dirty="0"/>
              <a:t>Simply……</a:t>
            </a:r>
          </a:p>
        </p:txBody>
      </p:sp>
      <p:sp>
        <p:nvSpPr>
          <p:cNvPr id="3" name="Content Placeholder 2">
            <a:extLst>
              <a:ext uri="{FF2B5EF4-FFF2-40B4-BE49-F238E27FC236}">
                <a16:creationId xmlns:a16="http://schemas.microsoft.com/office/drawing/2014/main" id="{B5ABB96F-C566-41BF-9DDD-AB59DECAB7BA}"/>
              </a:ext>
            </a:extLst>
          </p:cNvPr>
          <p:cNvSpPr>
            <a:spLocks noGrp="1"/>
          </p:cNvSpPr>
          <p:nvPr>
            <p:ph idx="1"/>
          </p:nvPr>
        </p:nvSpPr>
        <p:spPr>
          <a:xfrm>
            <a:off x="3732024" y="1580158"/>
            <a:ext cx="4783327" cy="3697685"/>
          </a:xfrm>
        </p:spPr>
        <p:txBody>
          <a:bodyPr anchor="ctr">
            <a:normAutofit/>
          </a:bodyPr>
          <a:lstStyle/>
          <a:p>
            <a:r>
              <a:rPr lang="en-GB" sz="1650"/>
              <a:t>International branding shares the basic brand management and development techniques as the domestic counterpart, except that a firm must operate in an unfamiliar macro-marketing environment. </a:t>
            </a:r>
          </a:p>
          <a:p>
            <a:r>
              <a:rPr lang="en-GB" sz="1650"/>
              <a:t>The macro-marketing environment in any overseas market comprises, economic, sociocultural and technological elements (Preble, Rau, &amp; Reichel, 1988; Subramanian, Fernandes, &amp; Harper, 1993).  </a:t>
            </a:r>
          </a:p>
          <a:p>
            <a:r>
              <a:rPr lang="en-GB" sz="1650"/>
              <a:t>Compared with a firm’s domestic customers, customers within an overseas market may also have different tastes, preferences, values, expectations, and behaviours. </a:t>
            </a:r>
          </a:p>
        </p:txBody>
      </p:sp>
    </p:spTree>
    <p:extLst>
      <p:ext uri="{BB962C8B-B14F-4D97-AF65-F5344CB8AC3E}">
        <p14:creationId xmlns:p14="http://schemas.microsoft.com/office/powerpoint/2010/main" val="5560571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Shape&#10;&#10;Description automatically generated">
            <a:extLst>
              <a:ext uri="{FF2B5EF4-FFF2-40B4-BE49-F238E27FC236}">
                <a16:creationId xmlns:a16="http://schemas.microsoft.com/office/drawing/2014/main" id="{8C629097-B0FF-4211-8C9C-7AE4646711B0}"/>
              </a:ext>
            </a:extLst>
          </p:cNvPr>
          <p:cNvPicPr>
            <a:picLocks noChangeAspect="1"/>
          </p:cNvPicPr>
          <p:nvPr/>
        </p:nvPicPr>
        <p:blipFill>
          <a:blip r:embed="rId3"/>
          <a:stretch>
            <a:fillRect/>
          </a:stretch>
        </p:blipFill>
        <p:spPr>
          <a:xfrm>
            <a:off x="24074" y="616323"/>
            <a:ext cx="3111500" cy="2870645"/>
          </a:xfrm>
          <a:prstGeom prst="rect">
            <a:avLst/>
          </a:prstGeom>
        </p:spPr>
      </p:pic>
      <p:sp>
        <p:nvSpPr>
          <p:cNvPr id="6" name="TextBox 5">
            <a:extLst>
              <a:ext uri="{FF2B5EF4-FFF2-40B4-BE49-F238E27FC236}">
                <a16:creationId xmlns:a16="http://schemas.microsoft.com/office/drawing/2014/main" id="{F0572689-BD03-4511-9813-0F29957C0A7E}"/>
              </a:ext>
            </a:extLst>
          </p:cNvPr>
          <p:cNvSpPr txBox="1"/>
          <p:nvPr/>
        </p:nvSpPr>
        <p:spPr>
          <a:xfrm>
            <a:off x="239137" y="37789"/>
            <a:ext cx="5792874" cy="500137"/>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2800" b="1" dirty="0">
                <a:solidFill>
                  <a:srgbClr val="0070C0"/>
                </a:solidFill>
                <a:latin typeface="Calibri" panose="020F0502020204030204"/>
              </a:rPr>
              <a:t>Strategy</a:t>
            </a:r>
          </a:p>
        </p:txBody>
      </p:sp>
      <p:sp>
        <p:nvSpPr>
          <p:cNvPr id="7" name="TextBox 6">
            <a:extLst>
              <a:ext uri="{FF2B5EF4-FFF2-40B4-BE49-F238E27FC236}">
                <a16:creationId xmlns:a16="http://schemas.microsoft.com/office/drawing/2014/main" id="{FFBFFA69-01A2-4D79-AA30-02FA55D601FC}"/>
              </a:ext>
            </a:extLst>
          </p:cNvPr>
          <p:cNvSpPr txBox="1"/>
          <p:nvPr/>
        </p:nvSpPr>
        <p:spPr>
          <a:xfrm>
            <a:off x="4031940" y="1121718"/>
            <a:ext cx="3824478" cy="484748"/>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br>
              <a:rPr lang="en-US" sz="1350" dirty="0">
                <a:solidFill>
                  <a:prstClr val="black"/>
                </a:solidFill>
                <a:latin typeface="Calibri" panose="020F0502020204030204"/>
              </a:rPr>
            </a:br>
            <a:endParaRPr lang="en-US" sz="1350" dirty="0">
              <a:solidFill>
                <a:prstClr val="black"/>
              </a:solidFill>
              <a:latin typeface="Calibri" panose="020F0502020204030204"/>
            </a:endParaRPr>
          </a:p>
        </p:txBody>
      </p:sp>
      <p:sp>
        <p:nvSpPr>
          <p:cNvPr id="3" name="TextBox 2">
            <a:extLst>
              <a:ext uri="{FF2B5EF4-FFF2-40B4-BE49-F238E27FC236}">
                <a16:creationId xmlns:a16="http://schemas.microsoft.com/office/drawing/2014/main" id="{B2BC6A5A-E315-3520-AD82-B89CBB7D2CA8}"/>
              </a:ext>
            </a:extLst>
          </p:cNvPr>
          <p:cNvSpPr txBox="1"/>
          <p:nvPr/>
        </p:nvSpPr>
        <p:spPr>
          <a:xfrm>
            <a:off x="3113440" y="2677825"/>
            <a:ext cx="1549281" cy="507831"/>
          </a:xfrm>
          <a:prstGeom prst="rect">
            <a:avLst/>
          </a:prstGeom>
          <a:noFill/>
        </p:spPr>
        <p:txBody>
          <a:bodyPr wrap="square">
            <a:spAutoFit/>
          </a:bodyPr>
          <a:lstStyle/>
          <a:p>
            <a:r>
              <a:rPr lang="en-GB" sz="1350" dirty="0">
                <a:solidFill>
                  <a:prstClr val="black"/>
                </a:solidFill>
                <a:latin typeface="Calibri" panose="020F0502020204030204"/>
              </a:rPr>
              <a:t>Jerome-</a:t>
            </a:r>
          </a:p>
          <a:p>
            <a:r>
              <a:rPr lang="en-GB" sz="1350" dirty="0">
                <a:solidFill>
                  <a:prstClr val="black"/>
                </a:solidFill>
                <a:latin typeface="Calibri" panose="020F0502020204030204"/>
              </a:rPr>
              <a:t>(McCarthy, 1960) </a:t>
            </a:r>
          </a:p>
        </p:txBody>
      </p:sp>
      <p:pic>
        <p:nvPicPr>
          <p:cNvPr id="2050" name="Picture 2" descr="Eugene Jerome McCarthy - 213 - Marketing Mix">
            <a:extLst>
              <a:ext uri="{FF2B5EF4-FFF2-40B4-BE49-F238E27FC236}">
                <a16:creationId xmlns:a16="http://schemas.microsoft.com/office/drawing/2014/main" id="{FD104DE4-B89F-F7C3-4506-E8CCB1F5BA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8125" y="806876"/>
            <a:ext cx="1421367" cy="17925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ernard Henry Booms">
            <a:extLst>
              <a:ext uri="{FF2B5EF4-FFF2-40B4-BE49-F238E27FC236}">
                <a16:creationId xmlns:a16="http://schemas.microsoft.com/office/drawing/2014/main" id="{1527B3EA-1754-5F2A-0238-5B225F73DE9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261" r="10951"/>
          <a:stretch/>
        </p:blipFill>
        <p:spPr bwMode="auto">
          <a:xfrm>
            <a:off x="259975" y="3820257"/>
            <a:ext cx="928688" cy="130016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ary Jo Bitner biography, a service marketing guru | ToolsHero">
            <a:extLst>
              <a:ext uri="{FF2B5EF4-FFF2-40B4-BE49-F238E27FC236}">
                <a16:creationId xmlns:a16="http://schemas.microsoft.com/office/drawing/2014/main" id="{19643568-C26D-4F96-89A9-2927F6B417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1804" y="3816124"/>
            <a:ext cx="928688" cy="13001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D0C0138-704B-D870-9971-B8437D56DFDC}"/>
              </a:ext>
            </a:extLst>
          </p:cNvPr>
          <p:cNvSpPr txBox="1"/>
          <p:nvPr/>
        </p:nvSpPr>
        <p:spPr>
          <a:xfrm>
            <a:off x="145329" y="5171583"/>
            <a:ext cx="2932796" cy="507831"/>
          </a:xfrm>
          <a:prstGeom prst="rect">
            <a:avLst/>
          </a:prstGeom>
          <a:noFill/>
        </p:spPr>
        <p:txBody>
          <a:bodyPr wrap="square">
            <a:spAutoFit/>
          </a:bodyPr>
          <a:lstStyle/>
          <a:p>
            <a:r>
              <a:rPr lang="en-GB" sz="1350" dirty="0">
                <a:solidFill>
                  <a:prstClr val="black"/>
                </a:solidFill>
                <a:latin typeface="Calibri" panose="020F0502020204030204"/>
              </a:rPr>
              <a:t>Bernard &amp; Mary </a:t>
            </a:r>
          </a:p>
          <a:p>
            <a:r>
              <a:rPr lang="en-GB" sz="1350" dirty="0">
                <a:solidFill>
                  <a:prstClr val="black"/>
                </a:solidFill>
                <a:latin typeface="Calibri" panose="020F0502020204030204"/>
              </a:rPr>
              <a:t>(Booms &amp; Bitner, 1981) </a:t>
            </a:r>
          </a:p>
        </p:txBody>
      </p:sp>
      <p:pic>
        <p:nvPicPr>
          <p:cNvPr id="9" name="Picture 8">
            <a:extLst>
              <a:ext uri="{FF2B5EF4-FFF2-40B4-BE49-F238E27FC236}">
                <a16:creationId xmlns:a16="http://schemas.microsoft.com/office/drawing/2014/main" id="{793486C9-7FCE-D03A-A7B2-76610FB26C65}"/>
              </a:ext>
            </a:extLst>
          </p:cNvPr>
          <p:cNvPicPr>
            <a:picLocks noChangeAspect="1"/>
          </p:cNvPicPr>
          <p:nvPr/>
        </p:nvPicPr>
        <p:blipFill>
          <a:blip r:embed="rId7"/>
          <a:stretch>
            <a:fillRect/>
          </a:stretch>
        </p:blipFill>
        <p:spPr>
          <a:xfrm>
            <a:off x="2309379" y="3693150"/>
            <a:ext cx="2353342" cy="2011102"/>
          </a:xfrm>
          <a:prstGeom prst="rect">
            <a:avLst/>
          </a:prstGeom>
        </p:spPr>
      </p:pic>
      <p:pic>
        <p:nvPicPr>
          <p:cNvPr id="2" name="Picture 4">
            <a:extLst>
              <a:ext uri="{FF2B5EF4-FFF2-40B4-BE49-F238E27FC236}">
                <a16:creationId xmlns:a16="http://schemas.microsoft.com/office/drawing/2014/main" id="{7FECAF76-1DB8-B363-C693-A7BE01E0F045}"/>
              </a:ext>
            </a:extLst>
          </p:cNvPr>
          <p:cNvPicPr>
            <a:picLocks noChangeAspect="1"/>
          </p:cNvPicPr>
          <p:nvPr/>
        </p:nvPicPr>
        <p:blipFill>
          <a:blip r:embed="rId8"/>
          <a:stretch>
            <a:fillRect/>
          </a:stretch>
        </p:blipFill>
        <p:spPr>
          <a:xfrm>
            <a:off x="-1712" y="6208068"/>
            <a:ext cx="9173109" cy="649167"/>
          </a:xfrm>
          <a:prstGeom prst="rect">
            <a:avLst/>
          </a:prstGeom>
        </p:spPr>
      </p:pic>
      <p:sp>
        <p:nvSpPr>
          <p:cNvPr id="8" name="Content Placeholder 2">
            <a:extLst>
              <a:ext uri="{FF2B5EF4-FFF2-40B4-BE49-F238E27FC236}">
                <a16:creationId xmlns:a16="http://schemas.microsoft.com/office/drawing/2014/main" id="{E28496C8-0726-531C-6B36-C12D85E41D66}"/>
              </a:ext>
            </a:extLst>
          </p:cNvPr>
          <p:cNvSpPr>
            <a:spLocks noGrp="1"/>
          </p:cNvSpPr>
          <p:nvPr>
            <p:ph idx="1"/>
          </p:nvPr>
        </p:nvSpPr>
        <p:spPr>
          <a:xfrm>
            <a:off x="4643206" y="806876"/>
            <a:ext cx="4425176" cy="4176464"/>
          </a:xfrm>
        </p:spPr>
        <p:txBody>
          <a:bodyPr anchor="t">
            <a:noAutofit/>
          </a:bodyPr>
          <a:lstStyle/>
          <a:p>
            <a:pPr marL="0" indent="0">
              <a:buNone/>
            </a:pPr>
            <a:r>
              <a:rPr lang="en-GB" altLang="en-US" sz="1400" dirty="0">
                <a:latin typeface="Trebuchet MS" panose="020B0603020202020204" pitchFamily="34" charset="0"/>
              </a:rPr>
              <a:t>Strategy summarises how your new objectives will be achieved –</a:t>
            </a:r>
          </a:p>
          <a:p>
            <a:pPr marL="0" indent="0">
              <a:buNone/>
            </a:pPr>
            <a:r>
              <a:rPr lang="en-GB" altLang="en-US" sz="1400" dirty="0">
                <a:latin typeface="Trebuchet MS" panose="020B0603020202020204" pitchFamily="34" charset="0"/>
              </a:rPr>
              <a:t>We may need to revisit the brands value proposition. </a:t>
            </a:r>
            <a:r>
              <a:rPr lang="en-GB" sz="1400" dirty="0"/>
              <a:t>A value proposition is the “the full mix of benefits on which a product is differentiated and positioned. It is the answer to the customer’s question ‘why should I buy your product?’” - Kotler et al. (2018, p.232).</a:t>
            </a:r>
            <a:endParaRPr lang="en-GB" altLang="en-US" sz="1400" dirty="0">
              <a:latin typeface="Trebuchet MS" panose="020B0603020202020204" pitchFamily="34" charset="0"/>
            </a:endParaRPr>
          </a:p>
          <a:p>
            <a:pPr marL="0" indent="0">
              <a:buNone/>
            </a:pPr>
            <a:r>
              <a:rPr lang="en-GB" altLang="en-US" sz="1400" dirty="0">
                <a:latin typeface="Trebuchet MS" panose="020B0603020202020204" pitchFamily="34" charset="0"/>
              </a:rPr>
              <a:t>How will you communicate the value proposition, how will it be delivered – The Marketing Mix!</a:t>
            </a:r>
          </a:p>
          <a:p>
            <a:pPr marL="0" indent="0">
              <a:buNone/>
            </a:pPr>
            <a:endParaRPr lang="en-GB" altLang="en-US" sz="1400" dirty="0">
              <a:latin typeface="Trebuchet MS" panose="020B0603020202020204" pitchFamily="34" charset="0"/>
            </a:endParaRPr>
          </a:p>
          <a:p>
            <a:pPr marL="0" indent="0">
              <a:buNone/>
            </a:pPr>
            <a:endParaRPr lang="en-GB" altLang="en-US" sz="1400" dirty="0">
              <a:latin typeface="Trebuchet MS" panose="020B0603020202020204" pitchFamily="34" charset="0"/>
            </a:endParaRPr>
          </a:p>
          <a:p>
            <a:pPr marL="0" indent="0">
              <a:buNone/>
            </a:pPr>
            <a:endParaRPr lang="en-GB" altLang="en-US" sz="1400" dirty="0">
              <a:latin typeface="Trebuchet MS" panose="020B0603020202020204" pitchFamily="34" charset="0"/>
            </a:endParaRPr>
          </a:p>
          <a:p>
            <a:pPr marL="0" indent="0">
              <a:buNone/>
            </a:pPr>
            <a:r>
              <a:rPr lang="en-GB" altLang="en-US" sz="1400" dirty="0">
                <a:latin typeface="Trebuchet MS" panose="020B0603020202020204" pitchFamily="34" charset="0"/>
              </a:rPr>
              <a:t>A change of strategy means a change in the marketing mix (our current methods)</a:t>
            </a:r>
          </a:p>
          <a:p>
            <a:pPr marL="0" indent="0">
              <a:buNone/>
            </a:pPr>
            <a:r>
              <a:rPr lang="en-GB" altLang="en-US" sz="1400" dirty="0">
                <a:latin typeface="Trebuchet MS" panose="020B0603020202020204" pitchFamily="34" charset="0"/>
              </a:rPr>
              <a:t>Once SMART targets are identified each ‘P’ will need to be examined to gear towards the new strategy. </a:t>
            </a:r>
          </a:p>
          <a:p>
            <a:pPr marL="0" indent="0">
              <a:buNone/>
            </a:pPr>
            <a:r>
              <a:rPr lang="en-GB" altLang="en-US" sz="1400" dirty="0" err="1">
                <a:latin typeface="Trebuchet MS" panose="020B0603020202020204" pitchFamily="34" charset="0"/>
              </a:rPr>
              <a:t>e.g</a:t>
            </a:r>
            <a:r>
              <a:rPr lang="en-GB" altLang="en-US" sz="1400" dirty="0">
                <a:latin typeface="Trebuchet MS" panose="020B0603020202020204" pitchFamily="34" charset="0"/>
              </a:rPr>
              <a:t> – if the organisation decides that we need to focus on changing the brands reputation we due to poor reviews we may need to find out which area is lacking in performance and re address.</a:t>
            </a:r>
          </a:p>
        </p:txBody>
      </p:sp>
    </p:spTree>
    <p:extLst>
      <p:ext uri="{BB962C8B-B14F-4D97-AF65-F5344CB8AC3E}">
        <p14:creationId xmlns:p14="http://schemas.microsoft.com/office/powerpoint/2010/main" val="12779319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107504" y="2780928"/>
            <a:ext cx="5915025" cy="1604665"/>
          </a:xfrm>
        </p:spPr>
        <p:txBody>
          <a:bodyPr/>
          <a:lstStyle/>
          <a:p>
            <a:r>
              <a:rPr lang="en-GB" dirty="0"/>
              <a:t>Next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1"/>
          </p:nvPr>
        </p:nvSpPr>
        <p:spPr>
          <a:xfrm>
            <a:off x="251520" y="4869160"/>
            <a:ext cx="5915025" cy="2168712"/>
          </a:xfrm>
        </p:spPr>
        <p:txBody>
          <a:bodyPr/>
          <a:lstStyle/>
          <a:p>
            <a:r>
              <a:rPr lang="en-GB" sz="2000" dirty="0">
                <a:solidFill>
                  <a:schemeClr val="tx1"/>
                </a:solidFill>
              </a:rPr>
              <a:t>Tactics Communications mix RACE and communications channels. </a:t>
            </a:r>
          </a:p>
          <a:p>
            <a:r>
              <a:rPr lang="en-GB" sz="2000" dirty="0">
                <a:solidFill>
                  <a:schemeClr val="tx1"/>
                </a:solidFill>
              </a:rPr>
              <a:t>Action Gannt charts for comms schedule  Control metrics and measuring success. </a:t>
            </a:r>
          </a:p>
          <a:p>
            <a:endParaRPr lang="en-GB" sz="2000" dirty="0">
              <a:solidFill>
                <a:schemeClr val="tx1"/>
              </a:solidFill>
            </a:endParaRPr>
          </a:p>
          <a:p>
            <a:endParaRPr lang="en-GB" sz="2000" dirty="0">
              <a:solidFill>
                <a:schemeClr val="tx1"/>
              </a:solidFill>
            </a:endParaRPr>
          </a:p>
          <a:p>
            <a:endParaRPr lang="en-GB" dirty="0"/>
          </a:p>
        </p:txBody>
      </p:sp>
      <p:sp>
        <p:nvSpPr>
          <p:cNvPr id="6" name="Title 1">
            <a:extLst>
              <a:ext uri="{FF2B5EF4-FFF2-40B4-BE49-F238E27FC236}">
                <a16:creationId xmlns:a16="http://schemas.microsoft.com/office/drawing/2014/main" id="{C19BF4F0-52DD-94F7-F8DF-EA4FDA03C866}"/>
              </a:ext>
            </a:extLst>
          </p:cNvPr>
          <p:cNvSpPr txBox="1">
            <a:spLocks/>
          </p:cNvSpPr>
          <p:nvPr/>
        </p:nvSpPr>
        <p:spPr>
          <a:xfrm>
            <a:off x="251484" y="548680"/>
            <a:ext cx="5915025" cy="1604665"/>
          </a:xfrm>
          <a:prstGeom prst="rect">
            <a:avLst/>
          </a:prstGeom>
        </p:spPr>
        <p:txBody>
          <a:bodyPr anchor="b"/>
          <a:lstStyle>
            <a:lvl1pPr algn="l" defTabSz="514350" rtl="0" eaLnBrk="1" latinLnBrk="0" hangingPunct="1">
              <a:lnSpc>
                <a:spcPct val="90000"/>
              </a:lnSpc>
              <a:spcBef>
                <a:spcPct val="0"/>
              </a:spcBef>
              <a:buNone/>
              <a:defRPr sz="3375" kern="1200">
                <a:solidFill>
                  <a:schemeClr val="tx1"/>
                </a:solidFill>
                <a:latin typeface="+mj-lt"/>
                <a:ea typeface="+mj-ea"/>
                <a:cs typeface="+mj-cs"/>
              </a:defRPr>
            </a:lvl1pPr>
          </a:lstStyle>
          <a:p>
            <a:r>
              <a:rPr lang="en-GB" dirty="0"/>
              <a:t>What time we have left is an opportunity to ask questions and receive guidance for your 1</a:t>
            </a:r>
            <a:r>
              <a:rPr lang="en-GB" baseline="30000" dirty="0"/>
              <a:t>st</a:t>
            </a:r>
            <a:r>
              <a:rPr lang="en-GB" dirty="0"/>
              <a:t> assessment. </a:t>
            </a:r>
          </a:p>
        </p:txBody>
      </p:sp>
    </p:spTree>
    <p:extLst>
      <p:ext uri="{BB962C8B-B14F-4D97-AF65-F5344CB8AC3E}">
        <p14:creationId xmlns:p14="http://schemas.microsoft.com/office/powerpoint/2010/main" val="40780129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E543-D65B-4F60-B50F-194DFC1677A1}"/>
              </a:ext>
            </a:extLst>
          </p:cNvPr>
          <p:cNvSpPr>
            <a:spLocks noGrp="1"/>
          </p:cNvSpPr>
          <p:nvPr>
            <p:ph type="title"/>
          </p:nvPr>
        </p:nvSpPr>
        <p:spPr>
          <a:xfrm>
            <a:off x="462372" y="116632"/>
            <a:ext cx="8219256" cy="202034"/>
          </a:xfrm>
        </p:spPr>
        <p:txBody>
          <a:bodyPr>
            <a:normAutofit fontScale="90000"/>
          </a:bodyPr>
          <a:lstStyle/>
          <a:p>
            <a:r>
              <a:rPr lang="en-GB" sz="1400" b="1" dirty="0">
                <a:solidFill>
                  <a:schemeClr val="tx2"/>
                </a:solidFill>
              </a:rPr>
              <a:t>References</a:t>
            </a:r>
          </a:p>
        </p:txBody>
      </p:sp>
      <p:sp>
        <p:nvSpPr>
          <p:cNvPr id="3" name="Content Placeholder 2">
            <a:extLst>
              <a:ext uri="{FF2B5EF4-FFF2-40B4-BE49-F238E27FC236}">
                <a16:creationId xmlns:a16="http://schemas.microsoft.com/office/drawing/2014/main" id="{657B2B21-1033-45EE-A1A9-38A45B5CD293}"/>
              </a:ext>
            </a:extLst>
          </p:cNvPr>
          <p:cNvSpPr>
            <a:spLocks noGrp="1"/>
          </p:cNvSpPr>
          <p:nvPr>
            <p:ph idx="1"/>
          </p:nvPr>
        </p:nvSpPr>
        <p:spPr>
          <a:xfrm>
            <a:off x="179512" y="476672"/>
            <a:ext cx="9144000" cy="5357192"/>
          </a:xfrm>
        </p:spPr>
        <p:txBody>
          <a:bodyPr>
            <a:noAutofit/>
          </a:bodyPr>
          <a:lstStyle/>
          <a:p>
            <a:pPr marL="0" indent="0">
              <a:buNone/>
            </a:pPr>
            <a:r>
              <a:rPr lang="en-GB" sz="1400" dirty="0">
                <a:effectLst/>
              </a:rPr>
              <a:t>Aaker, J.L. (1997) “Dimensions of brand personality,” </a:t>
            </a:r>
            <a:r>
              <a:rPr lang="en-GB" sz="1400" i="1" dirty="0">
                <a:effectLst/>
              </a:rPr>
              <a:t>Journal of Marketing Research</a:t>
            </a:r>
            <a:r>
              <a:rPr lang="en-GB" sz="1400" dirty="0">
                <a:effectLst/>
              </a:rPr>
              <a:t>, 34(3), pp. 347–356. Available at: https://doi.org/10.1177/002224379703400304. </a:t>
            </a:r>
          </a:p>
          <a:p>
            <a:pPr marL="0" indent="0">
              <a:buNone/>
            </a:pPr>
            <a:r>
              <a:rPr lang="en-GB" sz="1400" dirty="0"/>
              <a:t>Brookes, </a:t>
            </a:r>
            <a:r>
              <a:rPr lang="en-GB" sz="1400" dirty="0" err="1"/>
              <a:t>M.Alinay,L</a:t>
            </a:r>
            <a:r>
              <a:rPr lang="en-GB" sz="1400" dirty="0"/>
              <a:t>. and </a:t>
            </a:r>
            <a:r>
              <a:rPr lang="en-GB" sz="1400" dirty="0" err="1"/>
              <a:t>Atkas,G</a:t>
            </a:r>
            <a:r>
              <a:rPr lang="en-GB" sz="1400" dirty="0"/>
              <a:t> (2015) opportunistic behaviour in hospitality franchise agreements. </a:t>
            </a:r>
            <a:r>
              <a:rPr lang="en-GB" sz="1400" i="1" dirty="0"/>
              <a:t>International journal of hospitality Management</a:t>
            </a:r>
            <a:r>
              <a:rPr lang="en-GB" sz="1400" dirty="0"/>
              <a:t>, 46,120-129</a:t>
            </a:r>
          </a:p>
          <a:p>
            <a:pPr marL="0" indent="0">
              <a:buNone/>
            </a:pPr>
            <a:r>
              <a:rPr lang="en-GB" sz="1400" dirty="0" err="1"/>
              <a:t>Connell,J</a:t>
            </a:r>
            <a:r>
              <a:rPr lang="en-GB" sz="1400" dirty="0"/>
              <a:t> .(1992) Branding hotel portfolios. </a:t>
            </a:r>
            <a:r>
              <a:rPr lang="en-GB" sz="1400" i="1" dirty="0"/>
              <a:t>International Journal of contemporary Hospitality management</a:t>
            </a:r>
            <a:r>
              <a:rPr lang="en-GB" sz="1400" dirty="0"/>
              <a:t> 4,26-32</a:t>
            </a:r>
          </a:p>
          <a:p>
            <a:pPr marL="0" indent="0">
              <a:buNone/>
            </a:pPr>
            <a:r>
              <a:rPr lang="en-GB" sz="1400" dirty="0"/>
              <a:t>De </a:t>
            </a:r>
            <a:r>
              <a:rPr lang="en-GB" sz="1400" dirty="0" err="1"/>
              <a:t>Chertony</a:t>
            </a:r>
            <a:r>
              <a:rPr lang="en-GB" sz="1400" dirty="0"/>
              <a:t> ,L. and </a:t>
            </a:r>
            <a:r>
              <a:rPr lang="en-GB" sz="1400" dirty="0" err="1"/>
              <a:t>Dall’Olmo</a:t>
            </a:r>
            <a:r>
              <a:rPr lang="en-GB" sz="1400" dirty="0"/>
              <a:t> Riley, F (1998) a positioning analysis of hotel brands experts' interpretations. </a:t>
            </a:r>
            <a:r>
              <a:rPr lang="en-GB" sz="1400" i="1" dirty="0"/>
              <a:t>Journal of marketing management</a:t>
            </a:r>
            <a:r>
              <a:rPr lang="en-GB" sz="1400" dirty="0"/>
              <a:t>, 14, 417-444</a:t>
            </a:r>
          </a:p>
          <a:p>
            <a:pPr marL="0" indent="0">
              <a:buNone/>
            </a:pPr>
            <a:r>
              <a:rPr lang="en-GB" sz="1400" dirty="0"/>
              <a:t>Delmas, M.A  and </a:t>
            </a:r>
            <a:r>
              <a:rPr lang="en-GB" sz="1400" dirty="0" err="1"/>
              <a:t>Burbano</a:t>
            </a:r>
            <a:r>
              <a:rPr lang="en-GB" sz="1400" dirty="0"/>
              <a:t>, V.C (2011) The drivers of greenwashing. California Management Review, 54(1), 64-87.</a:t>
            </a:r>
          </a:p>
          <a:p>
            <a:pPr marL="0" indent="0">
              <a:buNone/>
            </a:pPr>
            <a:r>
              <a:rPr lang="en-GB" sz="1400" dirty="0"/>
              <a:t>Dev, C.S Morgan, M.S and Shoemaker, S (1995) a positioning analysis of hotel brands, </a:t>
            </a:r>
            <a:r>
              <a:rPr lang="en-GB" sz="1400" i="1" dirty="0"/>
              <a:t>Cornell Hotel &amp; Restaurant Quarterly</a:t>
            </a:r>
            <a:r>
              <a:rPr lang="en-GB" sz="1400" dirty="0"/>
              <a:t>, 36, 48-55</a:t>
            </a:r>
          </a:p>
          <a:p>
            <a:pPr marL="0" indent="0">
              <a:buNone/>
            </a:pPr>
            <a:r>
              <a:rPr lang="en-GB" sz="1400" dirty="0"/>
              <a:t>Emery, B. (2012) Sustainable Marketing. Harlow: Pearson Education.</a:t>
            </a:r>
          </a:p>
          <a:p>
            <a:pPr marL="0" indent="0">
              <a:buNone/>
            </a:pPr>
            <a:r>
              <a:rPr lang="en-GB" sz="1400" dirty="0"/>
              <a:t>Fishbein ,M. and Ajzen, I. (1975) Belief, Attitude, Intention and Behaviour: </a:t>
            </a:r>
            <a:r>
              <a:rPr lang="en-GB" sz="1400" i="1" dirty="0"/>
              <a:t>An introduction to theory and Research</a:t>
            </a:r>
            <a:r>
              <a:rPr lang="en-GB" sz="1400" dirty="0"/>
              <a:t>. Reading, MA: </a:t>
            </a:r>
            <a:r>
              <a:rPr lang="en-GB" sz="1400" dirty="0" err="1"/>
              <a:t>Addision</a:t>
            </a:r>
            <a:r>
              <a:rPr lang="en-GB" sz="1400" dirty="0"/>
              <a:t> Wesley.</a:t>
            </a:r>
          </a:p>
          <a:p>
            <a:pPr marL="0" indent="0">
              <a:buNone/>
            </a:pPr>
            <a:r>
              <a:rPr lang="en-GB" sz="1400" dirty="0" err="1"/>
              <a:t>Frambacja</a:t>
            </a:r>
            <a:r>
              <a:rPr lang="en-GB" sz="1400" dirty="0"/>
              <a:t>, R.T </a:t>
            </a:r>
            <a:r>
              <a:rPr lang="en-GB" sz="1400" dirty="0" err="1"/>
              <a:t>Prahbhub</a:t>
            </a:r>
            <a:r>
              <a:rPr lang="en-GB" sz="1400" dirty="0"/>
              <a:t>, J. and </a:t>
            </a:r>
            <a:r>
              <a:rPr lang="en-GB" sz="1400" dirty="0" err="1"/>
              <a:t>Verhallence</a:t>
            </a:r>
            <a:r>
              <a:rPr lang="en-GB" sz="1400" dirty="0"/>
              <a:t>, T.M.M (2003) The influence of business strategy on product activity; the role of market orientation. </a:t>
            </a:r>
            <a:r>
              <a:rPr lang="en-GB" sz="1400" i="1" dirty="0"/>
              <a:t>Journal of international Research in marketing</a:t>
            </a:r>
            <a:r>
              <a:rPr lang="en-GB" sz="1400" dirty="0"/>
              <a:t>, 20,377-397.</a:t>
            </a:r>
          </a:p>
          <a:p>
            <a:pPr marL="0" indent="0">
              <a:buNone/>
            </a:pPr>
            <a:r>
              <a:rPr lang="en-GB" sz="1400" b="0" i="0" dirty="0" err="1">
                <a:solidFill>
                  <a:srgbClr val="232323"/>
                </a:solidFill>
                <a:effectLst/>
                <a:latin typeface="Verdana" panose="020B0604030504040204" pitchFamily="34" charset="0"/>
              </a:rPr>
              <a:t>Ghodeswar</a:t>
            </a:r>
            <a:r>
              <a:rPr lang="en-GB" sz="1400" b="0" i="0" dirty="0">
                <a:solidFill>
                  <a:srgbClr val="232323"/>
                </a:solidFill>
                <a:effectLst/>
                <a:latin typeface="Verdana" panose="020B0604030504040204" pitchFamily="34" charset="0"/>
              </a:rPr>
              <a:t>, M.B. (2008) Building Brand Identity in Competitive Market: A Conceptual Model. Journal of Product and Brand Management, 17, 4-12. </a:t>
            </a:r>
            <a:r>
              <a:rPr lang="en-GB" sz="1400" dirty="0" err="1"/>
              <a:t>Jones,P</a:t>
            </a:r>
            <a:r>
              <a:rPr lang="en-GB" sz="1400" dirty="0"/>
              <a:t> (1999) multiunit management in the hospitality industry: a late C20 phenomenon. </a:t>
            </a:r>
            <a:r>
              <a:rPr lang="en-GB" sz="1400" i="1" dirty="0"/>
              <a:t>Journal of contemporary Hospitality Management </a:t>
            </a:r>
            <a:r>
              <a:rPr lang="en-GB" sz="1400" dirty="0"/>
              <a:t>,11,1155-1645.</a:t>
            </a:r>
          </a:p>
          <a:p>
            <a:pPr marL="0" indent="0">
              <a:buNone/>
            </a:pPr>
            <a:r>
              <a:rPr lang="en-GB" sz="1400" dirty="0" err="1"/>
              <a:t>Jin</a:t>
            </a:r>
            <a:r>
              <a:rPr lang="en-GB" sz="1400" dirty="0"/>
              <a:t>, C.H., Yoon, M.S. and Lee, J.Y. (2019) “The influence of Brand </a:t>
            </a:r>
            <a:r>
              <a:rPr lang="en-GB" sz="1400" dirty="0" err="1"/>
              <a:t>Color</a:t>
            </a:r>
            <a:r>
              <a:rPr lang="en-GB" sz="1400" dirty="0"/>
              <a:t> Identity on Brand Association and loyalty,” </a:t>
            </a:r>
            <a:r>
              <a:rPr lang="en-GB" sz="1400" i="1" dirty="0"/>
              <a:t>Journal of Product &amp; Brand Management</a:t>
            </a:r>
            <a:r>
              <a:rPr lang="en-GB" sz="1400" dirty="0"/>
              <a:t>, 28(1), pp. 50–62. Available at: https://doi.org/10.1108/jpbm-09-2017-1587. </a:t>
            </a:r>
          </a:p>
          <a:p>
            <a:pPr marL="0" indent="0">
              <a:buNone/>
            </a:pPr>
            <a:r>
              <a:rPr lang="en-GB" sz="1400" dirty="0" err="1"/>
              <a:t>Kotler,P</a:t>
            </a:r>
            <a:r>
              <a:rPr lang="en-GB" sz="1400" dirty="0"/>
              <a:t> (2003) Marketing management,11thEd.Upper Saddle River, NJ. Pearson Prentice Hall</a:t>
            </a:r>
          </a:p>
        </p:txBody>
      </p:sp>
    </p:spTree>
    <p:extLst>
      <p:ext uri="{BB962C8B-B14F-4D97-AF65-F5344CB8AC3E}">
        <p14:creationId xmlns:p14="http://schemas.microsoft.com/office/powerpoint/2010/main" val="497631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E543-D65B-4F60-B50F-194DFC1677A1}"/>
              </a:ext>
            </a:extLst>
          </p:cNvPr>
          <p:cNvSpPr>
            <a:spLocks noGrp="1"/>
          </p:cNvSpPr>
          <p:nvPr>
            <p:ph type="title"/>
          </p:nvPr>
        </p:nvSpPr>
        <p:spPr>
          <a:xfrm>
            <a:off x="462372" y="116632"/>
            <a:ext cx="8219256" cy="202034"/>
          </a:xfrm>
        </p:spPr>
        <p:txBody>
          <a:bodyPr>
            <a:normAutofit fontScale="90000"/>
          </a:bodyPr>
          <a:lstStyle/>
          <a:p>
            <a:r>
              <a:rPr lang="en-GB" sz="1400" b="1" dirty="0">
                <a:solidFill>
                  <a:schemeClr val="tx2"/>
                </a:solidFill>
              </a:rPr>
              <a:t>References</a:t>
            </a:r>
          </a:p>
        </p:txBody>
      </p:sp>
      <p:sp>
        <p:nvSpPr>
          <p:cNvPr id="3" name="Content Placeholder 2">
            <a:extLst>
              <a:ext uri="{FF2B5EF4-FFF2-40B4-BE49-F238E27FC236}">
                <a16:creationId xmlns:a16="http://schemas.microsoft.com/office/drawing/2014/main" id="{657B2B21-1033-45EE-A1A9-38A45B5CD293}"/>
              </a:ext>
            </a:extLst>
          </p:cNvPr>
          <p:cNvSpPr>
            <a:spLocks noGrp="1"/>
          </p:cNvSpPr>
          <p:nvPr>
            <p:ph idx="1"/>
          </p:nvPr>
        </p:nvSpPr>
        <p:spPr>
          <a:xfrm>
            <a:off x="107504" y="476672"/>
            <a:ext cx="9144000" cy="5357192"/>
          </a:xfrm>
        </p:spPr>
        <p:txBody>
          <a:bodyPr>
            <a:noAutofit/>
          </a:bodyPr>
          <a:lstStyle/>
          <a:p>
            <a:pPr marL="0" indent="0">
              <a:buNone/>
            </a:pPr>
            <a:r>
              <a:rPr lang="en-GB" sz="1400" dirty="0"/>
              <a:t>Kotler, P. and </a:t>
            </a:r>
            <a:r>
              <a:rPr lang="en-GB" sz="1400" dirty="0" err="1"/>
              <a:t>Armstong</a:t>
            </a:r>
            <a:r>
              <a:rPr lang="en-GB" sz="1400" dirty="0"/>
              <a:t>, G. (2018) Principles of Marketing, 1tth </a:t>
            </a:r>
            <a:r>
              <a:rPr lang="en-GB" sz="1400" dirty="0" err="1"/>
              <a:t>Edn</a:t>
            </a:r>
            <a:r>
              <a:rPr lang="en-GB" sz="1400" dirty="0"/>
              <a:t>. </a:t>
            </a:r>
            <a:r>
              <a:rPr lang="en-GB" sz="1400" dirty="0" err="1"/>
              <a:t>Harlow:Pearson</a:t>
            </a:r>
            <a:r>
              <a:rPr lang="en-GB" sz="1400" dirty="0"/>
              <a:t>.</a:t>
            </a:r>
          </a:p>
          <a:p>
            <a:pPr marL="0" indent="0">
              <a:buNone/>
            </a:pPr>
            <a:r>
              <a:rPr lang="en-GB" sz="1400" dirty="0"/>
              <a:t>Mcdonalds.com. 2018. The Financials - McDonald's Franchise | McDonald's UK. [online] Available at: &lt;https://www.mcdonalds.com/gb/en-gb/franchising/the-financials. &gt; [Accessed 9 June 2022].</a:t>
            </a:r>
          </a:p>
          <a:p>
            <a:pPr marL="0" indent="0">
              <a:buNone/>
            </a:pPr>
            <a:r>
              <a:rPr lang="en-GB" sz="1400" dirty="0" err="1"/>
              <a:t>Moravcikova</a:t>
            </a:r>
            <a:r>
              <a:rPr lang="en-GB" sz="1400" dirty="0"/>
              <a:t> ,D. </a:t>
            </a:r>
            <a:r>
              <a:rPr lang="en-GB" sz="1400" dirty="0" err="1"/>
              <a:t>Krizanova</a:t>
            </a:r>
            <a:r>
              <a:rPr lang="en-GB" sz="1400" dirty="0"/>
              <a:t>, </a:t>
            </a:r>
            <a:r>
              <a:rPr lang="en-GB" sz="1400" dirty="0" err="1"/>
              <a:t>A.Kliestikova,J</a:t>
            </a:r>
            <a:r>
              <a:rPr lang="en-GB" sz="1400" dirty="0"/>
              <a:t>. and </a:t>
            </a:r>
            <a:r>
              <a:rPr lang="en-GB" sz="1400" dirty="0" err="1"/>
              <a:t>Rypakova</a:t>
            </a:r>
            <a:r>
              <a:rPr lang="en-GB" sz="1400" dirty="0"/>
              <a:t>, M. (2017) Green marketing as the source of the competitive advantage of the business. Sustainability, 9 (12), 2218</a:t>
            </a:r>
          </a:p>
          <a:p>
            <a:pPr marL="0" indent="0">
              <a:buNone/>
            </a:pPr>
            <a:r>
              <a:rPr lang="en-GB" sz="1400" dirty="0" err="1"/>
              <a:t>Ottman</a:t>
            </a:r>
            <a:r>
              <a:rPr lang="en-GB" sz="1400" dirty="0"/>
              <a:t>, J.A. and </a:t>
            </a:r>
            <a:r>
              <a:rPr lang="en-GB" sz="1400" dirty="0" err="1"/>
              <a:t>Reailly</a:t>
            </a:r>
            <a:r>
              <a:rPr lang="en-GB" sz="1400" dirty="0"/>
              <a:t>, W.R (1998) Green marketing: Opportunity for innovation, 2</a:t>
            </a:r>
            <a:r>
              <a:rPr lang="en-GB" sz="1400" baseline="30000" dirty="0"/>
              <a:t>nd</a:t>
            </a:r>
            <a:r>
              <a:rPr lang="en-GB" sz="1400" dirty="0"/>
              <a:t> </a:t>
            </a:r>
            <a:r>
              <a:rPr lang="en-GB" sz="1400" dirty="0" err="1"/>
              <a:t>Edn</a:t>
            </a:r>
            <a:r>
              <a:rPr lang="en-GB" sz="1400" dirty="0"/>
              <a:t>. Upper saddle River, NJ: Prentice Hall.</a:t>
            </a:r>
          </a:p>
          <a:p>
            <a:pPr marL="0" indent="0">
              <a:buNone/>
            </a:pPr>
            <a:r>
              <a:rPr lang="en-GB" sz="1400" dirty="0"/>
              <a:t>Porter ,M.E. (1980) Competitive strategy: Techniques for analysing industries and competitors. New York, Free Press</a:t>
            </a:r>
          </a:p>
          <a:p>
            <a:pPr marL="0" indent="0">
              <a:buNone/>
            </a:pPr>
            <a:r>
              <a:rPr lang="en-GB" sz="1400" dirty="0" err="1"/>
              <a:t>Ries</a:t>
            </a:r>
            <a:r>
              <a:rPr lang="en-GB" sz="1400" dirty="0"/>
              <a:t> ,A. and </a:t>
            </a:r>
            <a:r>
              <a:rPr lang="en-GB" sz="1400" dirty="0" err="1"/>
              <a:t>Trout,J</a:t>
            </a:r>
            <a:r>
              <a:rPr lang="en-GB" sz="1400" dirty="0"/>
              <a:t>. (1986) Marketing Warfare. New York, </a:t>
            </a:r>
            <a:r>
              <a:rPr lang="en-GB" sz="1400" dirty="0" err="1"/>
              <a:t>McGraw-hill</a:t>
            </a:r>
            <a:r>
              <a:rPr lang="en-GB" sz="1400" dirty="0"/>
              <a:t>.</a:t>
            </a:r>
          </a:p>
          <a:p>
            <a:pPr marL="0" indent="0">
              <a:buNone/>
            </a:pPr>
            <a:r>
              <a:rPr lang="en-GB" sz="1400" dirty="0"/>
              <a:t>Ross, D and Deck Jr, D.W (2011) Student guide to greenwashing. </a:t>
            </a:r>
            <a:r>
              <a:rPr lang="en-GB" sz="1400" dirty="0" err="1"/>
              <a:t>Bquest</a:t>
            </a:r>
            <a:r>
              <a:rPr lang="en-GB" sz="1400" dirty="0"/>
              <a:t>, pp. 1-20. Available at </a:t>
            </a:r>
            <a:r>
              <a:rPr lang="en-GB" sz="1400" dirty="0">
                <a:hlinkClick r:id="rId2"/>
              </a:rPr>
              <a:t>www.westga.edu/~bquest/2011/greenwashing11.pdf</a:t>
            </a:r>
            <a:r>
              <a:rPr lang="en-GB" sz="1400" dirty="0"/>
              <a:t> (</a:t>
            </a:r>
            <a:r>
              <a:rPr lang="en-GB" sz="1400"/>
              <a:t>accessed 17/11/2022)</a:t>
            </a:r>
            <a:endParaRPr lang="en-GB" sz="1400" dirty="0"/>
          </a:p>
          <a:p>
            <a:pPr marL="0" indent="0">
              <a:buNone/>
            </a:pPr>
            <a:r>
              <a:rPr lang="en-GB" sz="1400" dirty="0" err="1"/>
              <a:t>Signori,S</a:t>
            </a:r>
            <a:r>
              <a:rPr lang="en-GB" sz="1400" dirty="0"/>
              <a:t>. and </a:t>
            </a:r>
            <a:r>
              <a:rPr lang="en-GB" sz="1400" dirty="0" err="1"/>
              <a:t>Forno</a:t>
            </a:r>
            <a:r>
              <a:rPr lang="en-GB" sz="1400" dirty="0"/>
              <a:t>, F (2016) Closing the attitude-behaviour gap: The case of solidarity Purchase groups. Agriculture and Agricultural Science Procedia, 8, 475-81.</a:t>
            </a:r>
          </a:p>
          <a:p>
            <a:pPr marL="0" indent="0">
              <a:buNone/>
            </a:pPr>
            <a:r>
              <a:rPr lang="en-GB" sz="1400" dirty="0"/>
              <a:t>J </a:t>
            </a:r>
            <a:r>
              <a:rPr lang="en-GB" sz="1400" dirty="0" err="1"/>
              <a:t>Whitelock</a:t>
            </a:r>
            <a:r>
              <a:rPr lang="en-GB" sz="1400" dirty="0"/>
              <a:t> &amp; F. </a:t>
            </a:r>
            <a:r>
              <a:rPr lang="en-GB" sz="1400" dirty="0" err="1"/>
              <a:t>Fastoso</a:t>
            </a:r>
            <a:r>
              <a:rPr lang="en-GB" sz="1400" dirty="0"/>
              <a:t> (2007). Understanding International Branding: Defining the Domain and Reviewing the Literature. International Marketing Review, 24(3), 252-270.</a:t>
            </a:r>
          </a:p>
        </p:txBody>
      </p:sp>
    </p:spTree>
    <p:extLst>
      <p:ext uri="{BB962C8B-B14F-4D97-AF65-F5344CB8AC3E}">
        <p14:creationId xmlns:p14="http://schemas.microsoft.com/office/powerpoint/2010/main" val="24341487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519633" y="2408180"/>
            <a:ext cx="3252268" cy="1718604"/>
          </a:xfrm>
        </p:spPr>
        <p:txBody>
          <a:bodyPr/>
          <a:lstStyle/>
          <a:p>
            <a:r>
              <a:rPr lang="en-GB" sz="1350" b="1" dirty="0"/>
              <a:t>I look forward to seeing you next week.</a:t>
            </a:r>
            <a:br>
              <a:rPr lang="en-GB" sz="1350" b="1" dirty="0"/>
            </a:br>
            <a:br>
              <a:rPr lang="en-GB" sz="1350" b="1" dirty="0"/>
            </a:br>
            <a:r>
              <a:rPr lang="en-GB" sz="1350" b="1" dirty="0"/>
              <a:t>If you have any questions in the meantime, please send an email from your </a:t>
            </a:r>
            <a:r>
              <a:rPr lang="en-GB" sz="1350" b="1" i="1" u="sng" dirty="0"/>
              <a:t>student account</a:t>
            </a:r>
            <a:br>
              <a:rPr lang="en-GB" sz="1350" b="1" i="1" u="sng" dirty="0"/>
            </a:br>
            <a:br>
              <a:rPr lang="en-GB" sz="1350" b="1" i="1" u="sng" dirty="0"/>
            </a:br>
            <a:r>
              <a:rPr lang="en-GB" sz="1350" b="1" i="1" u="sng" dirty="0"/>
              <a:t>Lecturer@uwtsd.ac.uk</a:t>
            </a:r>
            <a:endParaRPr lang="en-GB" u="sng" dirty="0"/>
          </a:p>
        </p:txBody>
      </p:sp>
    </p:spTree>
    <p:extLst>
      <p:ext uri="{BB962C8B-B14F-4D97-AF65-F5344CB8AC3E}">
        <p14:creationId xmlns:p14="http://schemas.microsoft.com/office/powerpoint/2010/main" val="223117701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82548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ags/tag2.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2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1_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1" ma:contentTypeDescription="Create a new document." ma:contentTypeScope="" ma:versionID="b65a3e336cea8c74fa0c5a368c5b1696">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fce68d316607088cb9749be62d59522a"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a9011b83-75e8-4023-a1ec-1f7c9b2f4798}"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823195FB-DFE8-4417-8BAF-EBDB8FB93A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 ds:uri="58fca413-3b36-4298-af2b-d24aa1f4750f"/>
    <ds:schemaRef ds:uri="1084fe36-8241-4751-a893-1fa9f44ff207"/>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4309</Words>
  <Application>Microsoft Office PowerPoint</Application>
  <PresentationFormat>On-screen Show (4:3)</PresentationFormat>
  <Paragraphs>344</Paragraphs>
  <Slides>44</Slides>
  <Notes>22</Notes>
  <HiddenSlides>0</HiddenSlides>
  <MMClips>3</MMClips>
  <ScaleCrop>false</ScaleCrop>
  <HeadingPairs>
    <vt:vector size="6" baseType="variant">
      <vt:variant>
        <vt:lpstr>Fonts Used</vt:lpstr>
      </vt:variant>
      <vt:variant>
        <vt:i4>9</vt:i4>
      </vt:variant>
      <vt:variant>
        <vt:lpstr>Theme</vt:lpstr>
      </vt:variant>
      <vt:variant>
        <vt:i4>21</vt:i4>
      </vt:variant>
      <vt:variant>
        <vt:lpstr>Slide Titles</vt:lpstr>
      </vt:variant>
      <vt:variant>
        <vt:i4>44</vt:i4>
      </vt:variant>
    </vt:vector>
  </HeadingPairs>
  <TitlesOfParts>
    <vt:vector size="74" baseType="lpstr">
      <vt:lpstr>Bell Gothic Std Light</vt:lpstr>
      <vt:lpstr>Abadi</vt:lpstr>
      <vt:lpstr>Arial</vt:lpstr>
      <vt:lpstr>Calibri</vt:lpstr>
      <vt:lpstr>Calibri Light</vt:lpstr>
      <vt:lpstr>Trebuchet MS</vt:lpstr>
      <vt:lpstr>Verdana</vt:lpstr>
      <vt:lpstr>Wingdings</vt:lpstr>
      <vt:lpstr>Wingdings 3</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1_Title Slide 1</vt:lpstr>
      <vt:lpstr>1_Sub Title 1</vt:lpstr>
      <vt:lpstr>1_Text Break Info Slide 2</vt:lpstr>
      <vt:lpstr>2_Title Slide 1</vt:lpstr>
      <vt:lpstr>1_Holding PAge</vt:lpstr>
      <vt:lpstr>PowerPoint Presentation</vt:lpstr>
      <vt:lpstr>Marketing Essentials BMIH4005</vt:lpstr>
      <vt:lpstr>Before we start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If you cannot fulfil this criteria you will be removed and marked as absent.   Your camera must be always on during lectures please.  - use the Teams university background to protect your privacy.  YOU must join via a laptop or PC/MAC   You will be removed and logged as absent if you fail to adhere to these  This and all sessions will be recorded so that you can watch it again </vt:lpstr>
      <vt:lpstr>Why is this important?</vt:lpstr>
      <vt:lpstr>Recap</vt:lpstr>
      <vt:lpstr>Objectives</vt:lpstr>
      <vt:lpstr>Setting Objectives</vt:lpstr>
      <vt:lpstr>PowerPoint Presentation</vt:lpstr>
      <vt:lpstr>PowerPoint Presentation</vt:lpstr>
      <vt:lpstr>Market Research</vt:lpstr>
      <vt:lpstr> Primary and secondary data </vt:lpstr>
      <vt:lpstr>Quantitative vs Qualitative </vt:lpstr>
      <vt:lpstr>Sample Selection </vt:lpstr>
      <vt:lpstr>Response Bias</vt:lpstr>
      <vt:lpstr>PowerPoint Presentation</vt:lpstr>
      <vt:lpstr>S.M.A.R.T. Goals are…</vt:lpstr>
      <vt:lpstr>Specific</vt:lpstr>
      <vt:lpstr>Measurable</vt:lpstr>
      <vt:lpstr>Attainable</vt:lpstr>
      <vt:lpstr>Realistic</vt:lpstr>
      <vt:lpstr>Timely</vt:lpstr>
      <vt:lpstr>Objectives</vt:lpstr>
      <vt:lpstr>Task 10 mins</vt:lpstr>
      <vt:lpstr>Strategy</vt:lpstr>
      <vt:lpstr>PowerPoint Presentation</vt:lpstr>
      <vt:lpstr>Ansoff product/market growth matrix</vt:lpstr>
      <vt:lpstr>Market Penetration</vt:lpstr>
      <vt:lpstr>Product Development</vt:lpstr>
      <vt:lpstr>Market Development</vt:lpstr>
      <vt:lpstr>Summary</vt:lpstr>
      <vt:lpstr>Internationalisation, Advertising &amp; Branding Strategy  </vt:lpstr>
      <vt:lpstr>Current Advocacy: Three Approaches  </vt:lpstr>
      <vt:lpstr>What is International Branding?  </vt:lpstr>
      <vt:lpstr>Brands: The Fundamentals </vt:lpstr>
      <vt:lpstr>The International Problem </vt:lpstr>
      <vt:lpstr>Identity </vt:lpstr>
      <vt:lpstr>Aaker’s Brand Personality Dimension Model  </vt:lpstr>
      <vt:lpstr>Simply……</vt:lpstr>
      <vt:lpstr>PowerPoint Presentation</vt:lpstr>
      <vt:lpstr>Next Week!</vt:lpstr>
      <vt:lpstr>References</vt:lpstr>
      <vt:lpstr>References</vt:lpstr>
      <vt:lpstr>I look forward to seeing you next week.  If you have any questions in the meantime, please send an email from your student account  Lecturer@uwtsd.ac.uk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Christopher Wilkin</cp:lastModifiedBy>
  <cp:revision>13</cp:revision>
  <dcterms:created xsi:type="dcterms:W3CDTF">2020-11-18T16:37:49Z</dcterms:created>
  <dcterms:modified xsi:type="dcterms:W3CDTF">2023-02-06T13:30:38Z</dcterms:modified>
</cp:coreProperties>
</file>