
<file path=[Content_Types].xml><?xml version="1.0" encoding="utf-8"?>
<Types xmlns="http://schemas.openxmlformats.org/package/2006/content-types">
  <Default Extension="png" ContentType="image/png"/>
  <Default Extension="svg" ContentType="image/svg+xml"/>
  <Default Extension="jpeg" ContentType="image/jpeg"/>
  <Default Extension="glb" ContentType="model/gltf.binary"/>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0"/>
  </p:notesMasterIdLst>
  <p:sldIdLst>
    <p:sldId id="256" r:id="rId2"/>
    <p:sldId id="257" r:id="rId3"/>
    <p:sldId id="258" r:id="rId4"/>
    <p:sldId id="260" r:id="rId5"/>
    <p:sldId id="259" r:id="rId6"/>
    <p:sldId id="262" r:id="rId7"/>
    <p:sldId id="264"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heda Khatun" initials="RK" lastIdx="1" clrIdx="0">
    <p:extLst>
      <p:ext uri="{19B8F6BF-5375-455C-9EA6-DF929625EA0E}">
        <p15:presenceInfo xmlns:p15="http://schemas.microsoft.com/office/powerpoint/2012/main" userId="Raheda Khatu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B27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8-20T09:31:29.268"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F14-B1FC-495B-917D-7DCAF3AF99C9}" type="datetimeFigureOut">
              <a:rPr lang="en-GB" smtClean="0"/>
              <a:t>23/08/2018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DCA0DE-4788-474B-82C4-272301A6EFAA}" type="slidenum">
              <a:rPr lang="en-GB" smtClean="0"/>
              <a:t>‹#›</a:t>
            </a:fld>
            <a:endParaRPr lang="en-GB" dirty="0"/>
          </a:p>
        </p:txBody>
      </p:sp>
    </p:spTree>
    <p:extLst>
      <p:ext uri="{BB962C8B-B14F-4D97-AF65-F5344CB8AC3E}">
        <p14:creationId xmlns:p14="http://schemas.microsoft.com/office/powerpoint/2010/main" val="1290662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endParaRPr lang="en-GB" dirty="0"/>
          </a:p>
          <a:p>
            <a:r>
              <a:rPr lang="en-GB" dirty="0"/>
              <a:t>Shazada- we are here to offer our knowledge and expertise and advice you on how you can introduce exceptional team working in to your company</a:t>
            </a:r>
          </a:p>
          <a:p>
            <a:endParaRPr lang="en-GB" dirty="0"/>
          </a:p>
          <a:p>
            <a:endParaRPr lang="en-GB" dirty="0"/>
          </a:p>
        </p:txBody>
      </p:sp>
      <p:sp>
        <p:nvSpPr>
          <p:cNvPr id="4" name="Slide Number Placeholder 3"/>
          <p:cNvSpPr>
            <a:spLocks noGrp="1"/>
          </p:cNvSpPr>
          <p:nvPr>
            <p:ph type="sldNum" sz="quarter" idx="10"/>
          </p:nvPr>
        </p:nvSpPr>
        <p:spPr/>
        <p:txBody>
          <a:bodyPr/>
          <a:lstStyle/>
          <a:p>
            <a:fld id="{2CDCA0DE-4788-474B-82C4-272301A6EFAA}" type="slidenum">
              <a:rPr lang="en-GB" smtClean="0"/>
              <a:t>1</a:t>
            </a:fld>
            <a:endParaRPr lang="en-GB" dirty="0"/>
          </a:p>
        </p:txBody>
      </p:sp>
    </p:spTree>
    <p:extLst>
      <p:ext uri="{BB962C8B-B14F-4D97-AF65-F5344CB8AC3E}">
        <p14:creationId xmlns:p14="http://schemas.microsoft.com/office/powerpoint/2010/main" val="3786138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DCA0DE-4788-474B-82C4-272301A6EFAA}" type="slidenum">
              <a:rPr lang="en-GB" smtClean="0"/>
              <a:t>2</a:t>
            </a:fld>
            <a:endParaRPr lang="en-GB" dirty="0"/>
          </a:p>
        </p:txBody>
      </p:sp>
    </p:spTree>
    <p:extLst>
      <p:ext uri="{BB962C8B-B14F-4D97-AF65-F5344CB8AC3E}">
        <p14:creationId xmlns:p14="http://schemas.microsoft.com/office/powerpoint/2010/main" val="2487031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out taking any credit from belbins discovery of nine different team roles. Here is a few belbins team roles I’d like to suggest for you. I feel like this team roles will be successful in your organization. First one is plant- tends to be highly creative and good at solving problems in unconventional ways. I think a person with its kind of characteristics will be able to keep your costumers very happy and satisfied with the service you may provide .for example a waiter that has a fast way of thinking can solve any problems with costumers with out a conflict. And fulfil customers request. Second one is shapers- provides the necessary drive to ensure that the team keeps moving and does not lose focus or momentum. Yet again this kind of mind set in your employees I believe this can achieve a high level of successful business because at the end of the day everyone gets tired and sometime  frustrated. A person with good skills on keeping the team going with good motivation can influence other staff members on keeping their focus on work with out hurting anyone feelings. Last of all is  co- Ordinator- needed to focus on the teams objectives, draw out team members and delegate work appropriately. I would highly recommend a person with abilities of co- ordination to take on this role. I consider  this role to be given to someone that may be running the kitchen because with good co-ordination I feel as tho the kitchen area will be runned smoothly.</a:t>
            </a:r>
          </a:p>
        </p:txBody>
      </p:sp>
      <p:sp>
        <p:nvSpPr>
          <p:cNvPr id="4" name="Slide Number Placeholder 3"/>
          <p:cNvSpPr>
            <a:spLocks noGrp="1"/>
          </p:cNvSpPr>
          <p:nvPr>
            <p:ph type="sldNum" sz="quarter" idx="10"/>
          </p:nvPr>
        </p:nvSpPr>
        <p:spPr/>
        <p:txBody>
          <a:bodyPr/>
          <a:lstStyle/>
          <a:p>
            <a:fld id="{2CDCA0DE-4788-474B-82C4-272301A6EFAA}" type="slidenum">
              <a:rPr lang="en-GB" smtClean="0"/>
              <a:t>3</a:t>
            </a:fld>
            <a:endParaRPr lang="en-GB" dirty="0"/>
          </a:p>
        </p:txBody>
      </p:sp>
    </p:spTree>
    <p:extLst>
      <p:ext uri="{BB962C8B-B14F-4D97-AF65-F5344CB8AC3E}">
        <p14:creationId xmlns:p14="http://schemas.microsoft.com/office/powerpoint/2010/main" val="355208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Stages of team development</a:t>
            </a:r>
          </a:p>
          <a:p>
            <a:endParaRPr lang="en-GB" dirty="0"/>
          </a:p>
          <a:p>
            <a:r>
              <a:rPr lang="en-GB" dirty="0"/>
              <a:t>Many groups generally pass through a predictable sequence in their evaluation in forming into an effective team</a:t>
            </a:r>
          </a:p>
          <a:p>
            <a:endParaRPr lang="en-GB" dirty="0"/>
          </a:p>
          <a:p>
            <a:r>
              <a:rPr lang="en-GB" dirty="0"/>
              <a:t>`Tuckman(1965) identified 5 stage process which describe the formation of groups’</a:t>
            </a:r>
          </a:p>
          <a:p>
            <a:endParaRPr lang="en-GB" dirty="0"/>
          </a:p>
          <a:p>
            <a:r>
              <a:rPr lang="en-GB" dirty="0"/>
              <a:t>Forming- this is the 1</a:t>
            </a:r>
            <a:r>
              <a:rPr lang="en-GB" baseline="30000" dirty="0"/>
              <a:t>st</a:t>
            </a:r>
            <a:r>
              <a:rPr lang="en-GB" dirty="0"/>
              <a:t> stage of team development, when you will be putting a collection of people together. &gt; introducing rules and objectives when the group as there will be a great deal uncertainty </a:t>
            </a:r>
          </a:p>
          <a:p>
            <a:endParaRPr lang="en-GB" dirty="0"/>
          </a:p>
          <a:p>
            <a:r>
              <a:rPr lang="en-GB" dirty="0"/>
              <a:t>Storming- this is the 2</a:t>
            </a:r>
            <a:r>
              <a:rPr lang="en-GB" baseline="30000" dirty="0"/>
              <a:t>nd</a:t>
            </a:r>
            <a:r>
              <a:rPr lang="en-GB" dirty="0"/>
              <a:t> stage, this is when disagreements and conflict will start amongst team members for control and leadership. &gt; personalities will clash</a:t>
            </a:r>
          </a:p>
          <a:p>
            <a:endParaRPr lang="en-GB" dirty="0"/>
          </a:p>
          <a:p>
            <a:r>
              <a:rPr lang="en-GB" dirty="0"/>
              <a:t>Norming- things will have started setting down at this stage, roles will have been allocated so the team members will know their roles and responsibilities</a:t>
            </a:r>
          </a:p>
          <a:p>
            <a:endParaRPr lang="en-GB" dirty="0"/>
          </a:p>
          <a:p>
            <a:r>
              <a:rPr lang="en-GB" dirty="0"/>
              <a:t>Performing- things will Have started setting down at this stage, roles will have been allocated so the team members will know their roles and responsibilities.</a:t>
            </a:r>
          </a:p>
          <a:p>
            <a:endParaRPr lang="en-GB" dirty="0"/>
          </a:p>
          <a:p>
            <a:r>
              <a:rPr lang="en-GB" dirty="0"/>
              <a:t>Performing- the structure of the group is fully formed and functional and they will be focused on performing the task</a:t>
            </a:r>
          </a:p>
          <a:p>
            <a:endParaRPr lang="en-GB" dirty="0"/>
          </a:p>
          <a:p>
            <a:r>
              <a:rPr lang="en-GB" dirty="0"/>
              <a:t>Dissolving- for permeant work groups like in your company this will be the last stage in their development and will continue to work effectually together</a:t>
            </a:r>
          </a:p>
          <a:p>
            <a:endParaRPr lang="en-GB" dirty="0"/>
          </a:p>
          <a:p>
            <a:r>
              <a:rPr lang="en-GB" dirty="0"/>
              <a:t>Please note not all groups follow these stages in order, it all depends on individuals and purpose stages can be skipped</a:t>
            </a:r>
          </a:p>
        </p:txBody>
      </p:sp>
      <p:sp>
        <p:nvSpPr>
          <p:cNvPr id="4" name="Slide Number Placeholder 3"/>
          <p:cNvSpPr>
            <a:spLocks noGrp="1"/>
          </p:cNvSpPr>
          <p:nvPr>
            <p:ph type="sldNum" sz="quarter" idx="10"/>
          </p:nvPr>
        </p:nvSpPr>
        <p:spPr/>
        <p:txBody>
          <a:bodyPr/>
          <a:lstStyle/>
          <a:p>
            <a:fld id="{2CDCA0DE-4788-474B-82C4-272301A6EFAA}" type="slidenum">
              <a:rPr lang="en-GB" smtClean="0"/>
              <a:t>5</a:t>
            </a:fld>
            <a:endParaRPr lang="en-GB" dirty="0"/>
          </a:p>
        </p:txBody>
      </p:sp>
    </p:spTree>
    <p:extLst>
      <p:ext uri="{BB962C8B-B14F-4D97-AF65-F5344CB8AC3E}">
        <p14:creationId xmlns:p14="http://schemas.microsoft.com/office/powerpoint/2010/main" val="1389558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980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9847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16011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313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1078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5187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7702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481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8544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4769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78565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36381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52620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3774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8/23/2018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71596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1068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9071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8/23/2018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48892902"/>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reflectionsoninstructionalcoaching.blogspot.com/2012/03/apples-and-oranges.html" TargetMode="External"/><Relationship Id="rId7" Type="http://schemas.openxmlformats.org/officeDocument/2006/relationships/comments" Target="../comments/comment1.xml"/><Relationship Id="rId2" Type="http://schemas.openxmlformats.org/officeDocument/2006/relationships/image" Target="../media/image11.jpg"/><Relationship Id="rId1" Type="http://schemas.openxmlformats.org/officeDocument/2006/relationships/slideLayout" Target="../slideLayouts/slideLayout7.xml"/><Relationship Id="rId6" Type="http://schemas.openxmlformats.org/officeDocument/2006/relationships/hyperlink" Target="http://www.publicdomainpictures.net/view-image.php?image=27381&amp;picture=hjartan-6&amp;jazyk=SE" TargetMode="External"/><Relationship Id="rId5" Type="http://schemas.openxmlformats.org/officeDocument/2006/relationships/image" Target="../media/image12.jpg"/><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17.png"/><Relationship Id="rId3" Type="http://schemas.openxmlformats.org/officeDocument/2006/relationships/image" Target="../media/image13.jpeg"/><Relationship Id="rId7" Type="http://schemas.microsoft.com/office/2017/06/relationships/model3d" Target="../media/model3d2.glb"/><Relationship Id="rId12" Type="http://schemas.openxmlformats.org/officeDocument/2006/relationships/image" Target="../media/image16.png"/><Relationship Id="rId17" Type="http://schemas.openxmlformats.org/officeDocument/2006/relationships/hyperlink" Target="https://kenyaemploymentlaw.com/2016/06/06/separation-part-ii/" TargetMode="External"/><Relationship Id="rId2" Type="http://schemas.openxmlformats.org/officeDocument/2006/relationships/notesSlide" Target="../notesSlides/notesSlide4.xml"/><Relationship Id="rId16"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image" Target="../media/image14.png"/><Relationship Id="rId11" Type="http://schemas.openxmlformats.org/officeDocument/2006/relationships/image" Target="../media/image16.png"/><Relationship Id="rId5" Type="http://schemas.openxmlformats.org/officeDocument/2006/relationships/image" Target="../media/image14.png"/><Relationship Id="rId15" Type="http://schemas.openxmlformats.org/officeDocument/2006/relationships/hyperlink" Target="https://creativecommons.org/licenses/by-nc/3.0/" TargetMode="External"/><Relationship Id="rId10" Type="http://schemas.microsoft.com/office/2017/06/relationships/model3d" Target="../media/model3d3.glb"/><Relationship Id="rId4" Type="http://schemas.microsoft.com/office/2017/06/relationships/model3d" Target="../media/model3d1.glb"/><Relationship Id="rId9" Type="http://schemas.openxmlformats.org/officeDocument/2006/relationships/image" Target="../media/image15.png"/><Relationship Id="rId14" Type="http://schemas.openxmlformats.org/officeDocument/2006/relationships/hyperlink" Target="http://www.pngall.com/team-work-pn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79DE8-7F2D-40AB-9EA0-DA7927A05473}"/>
              </a:ext>
            </a:extLst>
          </p:cNvPr>
          <p:cNvSpPr>
            <a:spLocks noGrp="1"/>
          </p:cNvSpPr>
          <p:nvPr>
            <p:ph type="ctrTitle"/>
          </p:nvPr>
        </p:nvSpPr>
        <p:spPr>
          <a:xfrm>
            <a:off x="7400518" y="1447800"/>
            <a:ext cx="4143781" cy="3096987"/>
          </a:xfrm>
        </p:spPr>
        <p:txBody>
          <a:bodyPr>
            <a:normAutofit/>
          </a:bodyPr>
          <a:lstStyle/>
          <a:p>
            <a:pPr>
              <a:lnSpc>
                <a:spcPct val="90000"/>
              </a:lnSpc>
            </a:pPr>
            <a:r>
              <a:rPr lang="en-GB" sz="5000" b="1" dirty="0"/>
              <a:t>RSR consultancy services</a:t>
            </a:r>
            <a:br>
              <a:rPr lang="en-GB" sz="5000" dirty="0"/>
            </a:br>
            <a:endParaRPr lang="en-GB" sz="5000" dirty="0"/>
          </a:p>
        </p:txBody>
      </p:sp>
      <p:sp>
        <p:nvSpPr>
          <p:cNvPr id="3" name="Subtitle 2">
            <a:extLst>
              <a:ext uri="{FF2B5EF4-FFF2-40B4-BE49-F238E27FC236}">
                <a16:creationId xmlns:a16="http://schemas.microsoft.com/office/drawing/2014/main" id="{8C2D7711-DE18-4266-9D9F-812054C17BFE}"/>
              </a:ext>
            </a:extLst>
          </p:cNvPr>
          <p:cNvSpPr>
            <a:spLocks noGrp="1"/>
          </p:cNvSpPr>
          <p:nvPr>
            <p:ph type="subTitle" idx="1"/>
          </p:nvPr>
        </p:nvSpPr>
        <p:spPr>
          <a:xfrm>
            <a:off x="7400518" y="4740729"/>
            <a:ext cx="4143781" cy="1469570"/>
          </a:xfrm>
        </p:spPr>
        <p:txBody>
          <a:bodyPr>
            <a:normAutofit/>
          </a:bodyPr>
          <a:lstStyle/>
          <a:p>
            <a:r>
              <a:rPr lang="en-GB" sz="1800" i="1" dirty="0">
                <a:latin typeface="Bahnschrift" panose="020B0502040204020203" pitchFamily="34" charset="0"/>
              </a:rPr>
              <a:t>Providing an outstanding consultancy service to businesses in effective team work and communications skills</a:t>
            </a:r>
            <a:r>
              <a:rPr lang="en-GB" sz="1800" i="1" dirty="0"/>
              <a:t>.</a:t>
            </a:r>
          </a:p>
        </p:txBody>
      </p:sp>
      <p:sp>
        <p:nvSpPr>
          <p:cNvPr id="71" name="Rectangle 70">
            <a:extLst>
              <a:ext uri="{FF2B5EF4-FFF2-40B4-BE49-F238E27FC236}">
                <a16:creationId xmlns:a16="http://schemas.microsoft.com/office/drawing/2014/main" id="{A4667456-16BD-4003-8B29-A394A1088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056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27">
            <a:extLst>
              <a:ext uri="{FF2B5EF4-FFF2-40B4-BE49-F238E27FC236}">
                <a16:creationId xmlns:a16="http://schemas.microsoft.com/office/drawing/2014/main" id="{492537EF-1513-4325-ABCA-5CD3B6A4E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964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75" name="Freeform 5">
            <a:extLst>
              <a:ext uri="{FF2B5EF4-FFF2-40B4-BE49-F238E27FC236}">
                <a16:creationId xmlns:a16="http://schemas.microsoft.com/office/drawing/2014/main" id="{73916812-20C2-44E4-91E7-EBB4B94EB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289456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Image result for restaurant logo">
            <a:extLst>
              <a:ext uri="{FF2B5EF4-FFF2-40B4-BE49-F238E27FC236}">
                <a16:creationId xmlns:a16="http://schemas.microsoft.com/office/drawing/2014/main" id="{45FA10F6-E14E-4975-87FD-2B6F03E703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0423" y="2625899"/>
            <a:ext cx="4150780" cy="3331001"/>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976591E-3769-46F7-B2CD-4730B57BCBAE}"/>
              </a:ext>
            </a:extLst>
          </p:cNvPr>
          <p:cNvPicPr>
            <a:picLocks noChangeAspect="1"/>
          </p:cNvPicPr>
          <p:nvPr/>
        </p:nvPicPr>
        <p:blipFill rotWithShape="1">
          <a:blip r:embed="rId5"/>
          <a:srcRect l="6688" t="-25530" r="8516" b="25531"/>
          <a:stretch/>
        </p:blipFill>
        <p:spPr>
          <a:xfrm>
            <a:off x="8899350" y="-269175"/>
            <a:ext cx="2836349" cy="2123995"/>
          </a:xfrm>
          <a:prstGeom prst="rect">
            <a:avLst/>
          </a:prstGeom>
          <a:effectLst/>
        </p:spPr>
      </p:pic>
      <p:sp>
        <p:nvSpPr>
          <p:cNvPr id="5" name="TextBox 4">
            <a:extLst>
              <a:ext uri="{FF2B5EF4-FFF2-40B4-BE49-F238E27FC236}">
                <a16:creationId xmlns:a16="http://schemas.microsoft.com/office/drawing/2014/main" id="{AE60EFA4-EA14-422E-8D4E-CC015773B515}"/>
              </a:ext>
            </a:extLst>
          </p:cNvPr>
          <p:cNvSpPr txBox="1"/>
          <p:nvPr/>
        </p:nvSpPr>
        <p:spPr>
          <a:xfrm>
            <a:off x="1367690" y="1263134"/>
            <a:ext cx="5002416" cy="461665"/>
          </a:xfrm>
          <a:prstGeom prst="rect">
            <a:avLst/>
          </a:prstGeom>
          <a:noFill/>
        </p:spPr>
        <p:txBody>
          <a:bodyPr wrap="square" rtlCol="0">
            <a:spAutoFit/>
          </a:bodyPr>
          <a:lstStyle/>
          <a:p>
            <a:r>
              <a:rPr lang="en-GB" sz="2400" dirty="0">
                <a:solidFill>
                  <a:srgbClr val="FF0000"/>
                </a:solidFill>
              </a:rPr>
              <a:t>Implanting team working at:</a:t>
            </a:r>
          </a:p>
        </p:txBody>
      </p:sp>
    </p:spTree>
    <p:extLst>
      <p:ext uri="{BB962C8B-B14F-4D97-AF65-F5344CB8AC3E}">
        <p14:creationId xmlns:p14="http://schemas.microsoft.com/office/powerpoint/2010/main" val="208393263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mph" presetSubtype="0" fill="hold" grpId="0" nodeType="clickEffect">
                                  <p:stCondLst>
                                    <p:cond delay="0"/>
                                  </p:stCondLst>
                                  <p:childTnLst>
                                    <p:animEffect transition="out" filter="fade">
                                      <p:cBhvr>
                                        <p:cTn id="17" dur="500" tmFilter="0, 0; .2, .5; .8, .5; 1, 0"/>
                                        <p:tgtEl>
                                          <p:spTgt spid="3">
                                            <p:txEl>
                                              <p:pRg st="0" end="0"/>
                                            </p:txEl>
                                          </p:spTgt>
                                        </p:tgtEl>
                                      </p:cBhvr>
                                    </p:animEffect>
                                    <p:animScale>
                                      <p:cBhvr>
                                        <p:cTn id="18" dur="250" autoRev="1" fill="hold"/>
                                        <p:tgtEl>
                                          <p:spTgt spid="3">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95F8568-0EF7-42E8-94F7-DEC299043D75}"/>
              </a:ext>
            </a:extLst>
          </p:cNvPr>
          <p:cNvSpPr txBox="1"/>
          <p:nvPr/>
        </p:nvSpPr>
        <p:spPr>
          <a:xfrm>
            <a:off x="204972" y="2464010"/>
            <a:ext cx="3545059" cy="1200329"/>
          </a:xfrm>
          <a:prstGeom prst="rect">
            <a:avLst/>
          </a:prstGeom>
          <a:noFill/>
        </p:spPr>
        <p:txBody>
          <a:bodyPr wrap="square" rtlCol="0">
            <a:spAutoFit/>
          </a:bodyPr>
          <a:lstStyle/>
          <a:p>
            <a:r>
              <a:rPr lang="en-GB" sz="3600" dirty="0">
                <a:solidFill>
                  <a:schemeClr val="accent3">
                    <a:lumMod val="75000"/>
                  </a:schemeClr>
                </a:solidFill>
              </a:rPr>
              <a:t>Creativity and learning</a:t>
            </a:r>
          </a:p>
        </p:txBody>
      </p:sp>
      <p:sp>
        <p:nvSpPr>
          <p:cNvPr id="6" name="TextBox 5">
            <a:extLst>
              <a:ext uri="{FF2B5EF4-FFF2-40B4-BE49-F238E27FC236}">
                <a16:creationId xmlns:a16="http://schemas.microsoft.com/office/drawing/2014/main" id="{0064EA5B-A89B-41FD-B243-1B1E8BEE37C1}"/>
              </a:ext>
            </a:extLst>
          </p:cNvPr>
          <p:cNvSpPr txBox="1"/>
          <p:nvPr/>
        </p:nvSpPr>
        <p:spPr>
          <a:xfrm>
            <a:off x="7640841" y="5495341"/>
            <a:ext cx="2855741" cy="646331"/>
          </a:xfrm>
          <a:prstGeom prst="rect">
            <a:avLst/>
          </a:prstGeom>
          <a:noFill/>
        </p:spPr>
        <p:txBody>
          <a:bodyPr wrap="square" rtlCol="0">
            <a:spAutoFit/>
          </a:bodyPr>
          <a:lstStyle/>
          <a:p>
            <a:r>
              <a:rPr lang="en-GB" sz="3600" dirty="0">
                <a:solidFill>
                  <a:schemeClr val="accent3">
                    <a:lumMod val="75000"/>
                  </a:schemeClr>
                </a:solidFill>
              </a:rPr>
              <a:t>Builds</a:t>
            </a:r>
            <a:r>
              <a:rPr lang="en-GB" sz="3600" dirty="0"/>
              <a:t> </a:t>
            </a:r>
            <a:r>
              <a:rPr lang="en-GB" sz="3600" dirty="0">
                <a:solidFill>
                  <a:schemeClr val="accent3">
                    <a:lumMod val="75000"/>
                  </a:schemeClr>
                </a:solidFill>
              </a:rPr>
              <a:t>trust</a:t>
            </a:r>
            <a:r>
              <a:rPr lang="en-GB" sz="3600" dirty="0"/>
              <a:t> </a:t>
            </a:r>
          </a:p>
        </p:txBody>
      </p:sp>
      <p:sp>
        <p:nvSpPr>
          <p:cNvPr id="8" name="TextBox 7">
            <a:extLst>
              <a:ext uri="{FF2B5EF4-FFF2-40B4-BE49-F238E27FC236}">
                <a16:creationId xmlns:a16="http://schemas.microsoft.com/office/drawing/2014/main" id="{8AA741E5-5528-4281-A254-E480A7544EE7}"/>
              </a:ext>
            </a:extLst>
          </p:cNvPr>
          <p:cNvSpPr txBox="1"/>
          <p:nvPr/>
        </p:nvSpPr>
        <p:spPr>
          <a:xfrm>
            <a:off x="1127185" y="5586186"/>
            <a:ext cx="3237875" cy="1200329"/>
          </a:xfrm>
          <a:prstGeom prst="rect">
            <a:avLst/>
          </a:prstGeom>
          <a:noFill/>
        </p:spPr>
        <p:txBody>
          <a:bodyPr wrap="square" rtlCol="0">
            <a:spAutoFit/>
          </a:bodyPr>
          <a:lstStyle/>
          <a:p>
            <a:r>
              <a:rPr lang="en-GB" sz="3600" dirty="0">
                <a:solidFill>
                  <a:schemeClr val="accent3">
                    <a:lumMod val="75000"/>
                  </a:schemeClr>
                </a:solidFill>
              </a:rPr>
              <a:t>Healthy risk taking.</a:t>
            </a:r>
          </a:p>
        </p:txBody>
      </p:sp>
      <p:sp>
        <p:nvSpPr>
          <p:cNvPr id="9" name="TextBox 8">
            <a:extLst>
              <a:ext uri="{FF2B5EF4-FFF2-40B4-BE49-F238E27FC236}">
                <a16:creationId xmlns:a16="http://schemas.microsoft.com/office/drawing/2014/main" id="{3C0ACE6D-8F46-4573-A262-3A5DD0650014}"/>
              </a:ext>
            </a:extLst>
          </p:cNvPr>
          <p:cNvSpPr txBox="1"/>
          <p:nvPr/>
        </p:nvSpPr>
        <p:spPr>
          <a:xfrm>
            <a:off x="4939115" y="55848"/>
            <a:ext cx="3184643" cy="1200329"/>
          </a:xfrm>
          <a:prstGeom prst="rect">
            <a:avLst/>
          </a:prstGeom>
          <a:noFill/>
        </p:spPr>
        <p:txBody>
          <a:bodyPr wrap="square" rtlCol="0">
            <a:spAutoFit/>
          </a:bodyPr>
          <a:lstStyle/>
          <a:p>
            <a:r>
              <a:rPr lang="en-GB" sz="3600" dirty="0">
                <a:solidFill>
                  <a:schemeClr val="accent3">
                    <a:lumMod val="75000"/>
                  </a:schemeClr>
                </a:solidFill>
              </a:rPr>
              <a:t>Makes work more fun</a:t>
            </a:r>
          </a:p>
        </p:txBody>
      </p:sp>
      <p:sp>
        <p:nvSpPr>
          <p:cNvPr id="10" name="Flowchart: Decision 9">
            <a:extLst>
              <a:ext uri="{FF2B5EF4-FFF2-40B4-BE49-F238E27FC236}">
                <a16:creationId xmlns:a16="http://schemas.microsoft.com/office/drawing/2014/main" id="{98B95D7E-F344-499B-9EA6-420A59B95C82}"/>
              </a:ext>
            </a:extLst>
          </p:cNvPr>
          <p:cNvSpPr/>
          <p:nvPr/>
        </p:nvSpPr>
        <p:spPr>
          <a:xfrm>
            <a:off x="3366667" y="1650673"/>
            <a:ext cx="5313941" cy="3844668"/>
          </a:xfrm>
          <a:prstGeom prst="flowChartDecision">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D0B9069D-F346-4DD8-9F6A-756C586A5E6F}"/>
              </a:ext>
            </a:extLst>
          </p:cNvPr>
          <p:cNvSpPr txBox="1"/>
          <p:nvPr/>
        </p:nvSpPr>
        <p:spPr>
          <a:xfrm>
            <a:off x="4582587" y="2603511"/>
            <a:ext cx="2570921" cy="1938992"/>
          </a:xfrm>
          <a:prstGeom prst="rect">
            <a:avLst/>
          </a:prstGeom>
          <a:noFill/>
        </p:spPr>
        <p:txBody>
          <a:bodyPr wrap="square" rtlCol="0">
            <a:spAutoFit/>
          </a:bodyPr>
          <a:lstStyle/>
          <a:p>
            <a:pPr algn="ctr"/>
            <a:r>
              <a:rPr lang="en-GB" sz="4000" b="1" dirty="0">
                <a:solidFill>
                  <a:srgbClr val="FF0000"/>
                </a:solidFill>
              </a:rPr>
              <a:t>of team working! Benefits</a:t>
            </a:r>
          </a:p>
        </p:txBody>
      </p:sp>
      <p:pic>
        <p:nvPicPr>
          <p:cNvPr id="13" name="Graphic 12" descr="Arrow: Clockwise curve">
            <a:extLst>
              <a:ext uri="{FF2B5EF4-FFF2-40B4-BE49-F238E27FC236}">
                <a16:creationId xmlns:a16="http://schemas.microsoft.com/office/drawing/2014/main" id="{F8980C53-0F89-4B89-9C57-3FC8D5FBC3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3855928">
            <a:off x="1511984" y="-122715"/>
            <a:ext cx="1994480" cy="2652239"/>
          </a:xfrm>
          <a:prstGeom prst="rect">
            <a:avLst/>
          </a:prstGeom>
        </p:spPr>
      </p:pic>
      <p:pic>
        <p:nvPicPr>
          <p:cNvPr id="14" name="Graphic 13" descr="Arrow: Clockwise curve">
            <a:extLst>
              <a:ext uri="{FF2B5EF4-FFF2-40B4-BE49-F238E27FC236}">
                <a16:creationId xmlns:a16="http://schemas.microsoft.com/office/drawing/2014/main" id="{D50CDDF8-5ADC-4826-9759-51B5DD1D9C9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8457980">
            <a:off x="8214784" y="-576644"/>
            <a:ext cx="1994480" cy="2652239"/>
          </a:xfrm>
          <a:prstGeom prst="rect">
            <a:avLst/>
          </a:prstGeom>
        </p:spPr>
      </p:pic>
      <p:pic>
        <p:nvPicPr>
          <p:cNvPr id="15" name="Graphic 14" descr="Arrow: Clockwise curve">
            <a:extLst>
              <a:ext uri="{FF2B5EF4-FFF2-40B4-BE49-F238E27FC236}">
                <a16:creationId xmlns:a16="http://schemas.microsoft.com/office/drawing/2014/main" id="{778A41EE-A70C-4687-917F-9C866FA05A4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3778442">
            <a:off x="9499341" y="2963164"/>
            <a:ext cx="1994480" cy="2691491"/>
          </a:xfrm>
          <a:prstGeom prst="rect">
            <a:avLst/>
          </a:prstGeom>
        </p:spPr>
      </p:pic>
      <p:pic>
        <p:nvPicPr>
          <p:cNvPr id="16" name="Graphic 15" descr="Arrow: Clockwise curve">
            <a:extLst>
              <a:ext uri="{FF2B5EF4-FFF2-40B4-BE49-F238E27FC236}">
                <a16:creationId xmlns:a16="http://schemas.microsoft.com/office/drawing/2014/main" id="{67BD5D70-540B-451A-B067-03DD0C3073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7169084">
            <a:off x="5241964" y="4787404"/>
            <a:ext cx="1994480" cy="2652239"/>
          </a:xfrm>
          <a:prstGeom prst="rect">
            <a:avLst/>
          </a:prstGeom>
        </p:spPr>
      </p:pic>
      <p:pic>
        <p:nvPicPr>
          <p:cNvPr id="17" name="Graphic 16" descr="Arrow: Clockwise curve">
            <a:extLst>
              <a:ext uri="{FF2B5EF4-FFF2-40B4-BE49-F238E27FC236}">
                <a16:creationId xmlns:a16="http://schemas.microsoft.com/office/drawing/2014/main" id="{51A1B2F5-501D-4376-87CF-4CCFEB1A9C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9962496">
            <a:off x="609427" y="3563199"/>
            <a:ext cx="1994480" cy="2652239"/>
          </a:xfrm>
          <a:prstGeom prst="rect">
            <a:avLst/>
          </a:prstGeom>
        </p:spPr>
      </p:pic>
      <p:sp>
        <p:nvSpPr>
          <p:cNvPr id="2" name="TextBox 1">
            <a:extLst>
              <a:ext uri="{FF2B5EF4-FFF2-40B4-BE49-F238E27FC236}">
                <a16:creationId xmlns:a16="http://schemas.microsoft.com/office/drawing/2014/main" id="{4CDA309C-6543-4306-87B3-A056B5654CE7}"/>
              </a:ext>
            </a:extLst>
          </p:cNvPr>
          <p:cNvSpPr txBox="1"/>
          <p:nvPr/>
        </p:nvSpPr>
        <p:spPr>
          <a:xfrm>
            <a:off x="9701096" y="1650673"/>
            <a:ext cx="2141207" cy="1015663"/>
          </a:xfrm>
          <a:prstGeom prst="rect">
            <a:avLst/>
          </a:prstGeom>
          <a:noFill/>
        </p:spPr>
        <p:txBody>
          <a:bodyPr wrap="square" rtlCol="0">
            <a:spAutoFit/>
          </a:bodyPr>
          <a:lstStyle/>
          <a:p>
            <a:r>
              <a:rPr lang="en-GB" sz="3600" dirty="0" err="1">
                <a:solidFill>
                  <a:schemeClr val="accent3">
                    <a:lumMod val="75000"/>
                  </a:schemeClr>
                </a:solidFill>
              </a:rPr>
              <a:t>Boosted</a:t>
            </a:r>
            <a:r>
              <a:rPr lang="en-GB" sz="2400" dirty="0" err="1">
                <a:solidFill>
                  <a:schemeClr val="accent3">
                    <a:lumMod val="75000"/>
                  </a:schemeClr>
                </a:solidFill>
              </a:rPr>
              <a:t>productivity</a:t>
            </a:r>
            <a:r>
              <a:rPr lang="en-GB" sz="2400" dirty="0">
                <a:highlight>
                  <a:srgbClr val="FFFF00"/>
                </a:highlight>
              </a:rPr>
              <a:t> </a:t>
            </a:r>
          </a:p>
        </p:txBody>
      </p:sp>
    </p:spTree>
    <p:extLst>
      <p:ext uri="{BB962C8B-B14F-4D97-AF65-F5344CB8AC3E}">
        <p14:creationId xmlns:p14="http://schemas.microsoft.com/office/powerpoint/2010/main" val="3218363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15" presetClass="emph" presetSubtype="0" grpId="0" nodeType="clickEffect">
                                  <p:stCondLst>
                                    <p:cond delay="0"/>
                                  </p:stCondLst>
                                  <p:iterate type="lt">
                                    <p:tmAbs val="25"/>
                                  </p:iterate>
                                  <p:childTnLst>
                                    <p:set>
                                      <p:cBhvr override="childStyle">
                                        <p:cTn id="23" dur="indefinite"/>
                                        <p:tgtEl>
                                          <p:spTgt spid="9"/>
                                        </p:tgtEl>
                                        <p:attrNameLst>
                                          <p:attrName>style.fontWeight</p:attrName>
                                        </p:attrNameLst>
                                      </p:cBhvr>
                                      <p:to>
                                        <p:strVal val="bold"/>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1000"/>
                                        <p:tgtEl>
                                          <p:spTgt spid="14"/>
                                        </p:tgtEl>
                                      </p:cBhvr>
                                    </p:animEffect>
                                    <p:anim calcmode="lin" valueType="num">
                                      <p:cBhvr>
                                        <p:cTn id="29" dur="1000" fill="hold"/>
                                        <p:tgtEl>
                                          <p:spTgt spid="14"/>
                                        </p:tgtEl>
                                        <p:attrNameLst>
                                          <p:attrName>ppt_x</p:attrName>
                                        </p:attrNameLst>
                                      </p:cBhvr>
                                      <p:tavLst>
                                        <p:tav tm="0">
                                          <p:val>
                                            <p:strVal val="#ppt_x"/>
                                          </p:val>
                                        </p:tav>
                                        <p:tav tm="100000">
                                          <p:val>
                                            <p:strVal val="#ppt_x"/>
                                          </p:val>
                                        </p:tav>
                                      </p:tavLst>
                                    </p:anim>
                                    <p:anim calcmode="lin" valueType="num">
                                      <p:cBhvr>
                                        <p:cTn id="3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2" presetClass="emph" presetSubtype="0" fill="hold" grpId="0" nodeType="clickEffect">
                                  <p:stCondLst>
                                    <p:cond delay="0"/>
                                  </p:stCondLst>
                                  <p:childTnLst>
                                    <p:animRot by="120000">
                                      <p:cBhvr>
                                        <p:cTn id="41" dur="100" fill="hold">
                                          <p:stCondLst>
                                            <p:cond delay="0"/>
                                          </p:stCondLst>
                                        </p:cTn>
                                        <p:tgtEl>
                                          <p:spTgt spid="6"/>
                                        </p:tgtEl>
                                        <p:attrNameLst>
                                          <p:attrName>r</p:attrName>
                                        </p:attrNameLst>
                                      </p:cBhvr>
                                    </p:animRot>
                                    <p:animRot by="-240000">
                                      <p:cBhvr>
                                        <p:cTn id="42" dur="200" fill="hold">
                                          <p:stCondLst>
                                            <p:cond delay="200"/>
                                          </p:stCondLst>
                                        </p:cTn>
                                        <p:tgtEl>
                                          <p:spTgt spid="6"/>
                                        </p:tgtEl>
                                        <p:attrNameLst>
                                          <p:attrName>r</p:attrName>
                                        </p:attrNameLst>
                                      </p:cBhvr>
                                    </p:animRot>
                                    <p:animRot by="240000">
                                      <p:cBhvr>
                                        <p:cTn id="43" dur="200" fill="hold">
                                          <p:stCondLst>
                                            <p:cond delay="400"/>
                                          </p:stCondLst>
                                        </p:cTn>
                                        <p:tgtEl>
                                          <p:spTgt spid="6"/>
                                        </p:tgtEl>
                                        <p:attrNameLst>
                                          <p:attrName>r</p:attrName>
                                        </p:attrNameLst>
                                      </p:cBhvr>
                                    </p:animRot>
                                    <p:animRot by="-240000">
                                      <p:cBhvr>
                                        <p:cTn id="44" dur="200" fill="hold">
                                          <p:stCondLst>
                                            <p:cond delay="600"/>
                                          </p:stCondLst>
                                        </p:cTn>
                                        <p:tgtEl>
                                          <p:spTgt spid="6"/>
                                        </p:tgtEl>
                                        <p:attrNameLst>
                                          <p:attrName>r</p:attrName>
                                        </p:attrNameLst>
                                      </p:cBhvr>
                                    </p:animRot>
                                    <p:animRot by="120000">
                                      <p:cBhvr>
                                        <p:cTn id="45" dur="200" fill="hold">
                                          <p:stCondLst>
                                            <p:cond delay="800"/>
                                          </p:stCondLst>
                                        </p:cTn>
                                        <p:tgtEl>
                                          <p:spTgt spid="6"/>
                                        </p:tgtEl>
                                        <p:attrNameLst>
                                          <p:attrName>r</p:attrName>
                                        </p:attrNameLst>
                                      </p:cBhvr>
                                    </p:animRot>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1000"/>
                                        <p:tgtEl>
                                          <p:spTgt spid="16"/>
                                        </p:tgtEl>
                                      </p:cBhvr>
                                    </p:animEffect>
                                    <p:anim calcmode="lin" valueType="num">
                                      <p:cBhvr>
                                        <p:cTn id="51" dur="1000" fill="hold"/>
                                        <p:tgtEl>
                                          <p:spTgt spid="16"/>
                                        </p:tgtEl>
                                        <p:attrNameLst>
                                          <p:attrName>ppt_x</p:attrName>
                                        </p:attrNameLst>
                                      </p:cBhvr>
                                      <p:tavLst>
                                        <p:tav tm="0">
                                          <p:val>
                                            <p:strVal val="#ppt_x"/>
                                          </p:val>
                                        </p:tav>
                                        <p:tav tm="100000">
                                          <p:val>
                                            <p:strVal val="#ppt_x"/>
                                          </p:val>
                                        </p:tav>
                                      </p:tavLst>
                                    </p:anim>
                                    <p:anim calcmode="lin" valueType="num">
                                      <p:cBhvr>
                                        <p:cTn id="52"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Effect transition="in" filter="wipe(down)">
                                      <p:cBhvr>
                                        <p:cTn id="57" dur="580">
                                          <p:stCondLst>
                                            <p:cond delay="0"/>
                                          </p:stCondLst>
                                        </p:cTn>
                                        <p:tgtEl>
                                          <p:spTgt spid="8"/>
                                        </p:tgtEl>
                                      </p:cBhvr>
                                    </p:animEffect>
                                    <p:anim calcmode="lin" valueType="num">
                                      <p:cBhvr>
                                        <p:cTn id="5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63" dur="26">
                                          <p:stCondLst>
                                            <p:cond delay="650"/>
                                          </p:stCondLst>
                                        </p:cTn>
                                        <p:tgtEl>
                                          <p:spTgt spid="8"/>
                                        </p:tgtEl>
                                      </p:cBhvr>
                                      <p:to x="100000" y="60000"/>
                                    </p:animScale>
                                    <p:animScale>
                                      <p:cBhvr>
                                        <p:cTn id="64" dur="166" decel="50000">
                                          <p:stCondLst>
                                            <p:cond delay="676"/>
                                          </p:stCondLst>
                                        </p:cTn>
                                        <p:tgtEl>
                                          <p:spTgt spid="8"/>
                                        </p:tgtEl>
                                      </p:cBhvr>
                                      <p:to x="100000" y="100000"/>
                                    </p:animScale>
                                    <p:animScale>
                                      <p:cBhvr>
                                        <p:cTn id="65" dur="26">
                                          <p:stCondLst>
                                            <p:cond delay="1312"/>
                                          </p:stCondLst>
                                        </p:cTn>
                                        <p:tgtEl>
                                          <p:spTgt spid="8"/>
                                        </p:tgtEl>
                                      </p:cBhvr>
                                      <p:to x="100000" y="80000"/>
                                    </p:animScale>
                                    <p:animScale>
                                      <p:cBhvr>
                                        <p:cTn id="66" dur="166" decel="50000">
                                          <p:stCondLst>
                                            <p:cond delay="1338"/>
                                          </p:stCondLst>
                                        </p:cTn>
                                        <p:tgtEl>
                                          <p:spTgt spid="8"/>
                                        </p:tgtEl>
                                      </p:cBhvr>
                                      <p:to x="100000" y="100000"/>
                                    </p:animScale>
                                    <p:animScale>
                                      <p:cBhvr>
                                        <p:cTn id="67" dur="26">
                                          <p:stCondLst>
                                            <p:cond delay="1642"/>
                                          </p:stCondLst>
                                        </p:cTn>
                                        <p:tgtEl>
                                          <p:spTgt spid="8"/>
                                        </p:tgtEl>
                                      </p:cBhvr>
                                      <p:to x="100000" y="90000"/>
                                    </p:animScale>
                                    <p:animScale>
                                      <p:cBhvr>
                                        <p:cTn id="68" dur="166" decel="50000">
                                          <p:stCondLst>
                                            <p:cond delay="1668"/>
                                          </p:stCondLst>
                                        </p:cTn>
                                        <p:tgtEl>
                                          <p:spTgt spid="8"/>
                                        </p:tgtEl>
                                      </p:cBhvr>
                                      <p:to x="100000" y="100000"/>
                                    </p:animScale>
                                    <p:animScale>
                                      <p:cBhvr>
                                        <p:cTn id="69" dur="26">
                                          <p:stCondLst>
                                            <p:cond delay="1808"/>
                                          </p:stCondLst>
                                        </p:cTn>
                                        <p:tgtEl>
                                          <p:spTgt spid="8"/>
                                        </p:tgtEl>
                                      </p:cBhvr>
                                      <p:to x="100000" y="95000"/>
                                    </p:animScale>
                                    <p:animScale>
                                      <p:cBhvr>
                                        <p:cTn id="70" dur="166" decel="50000">
                                          <p:stCondLst>
                                            <p:cond delay="1834"/>
                                          </p:stCondLst>
                                        </p:cTn>
                                        <p:tgtEl>
                                          <p:spTgt spid="8"/>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7"/>
                                        </p:tgtEl>
                                        <p:attrNameLst>
                                          <p:attrName>style.visibility</p:attrName>
                                        </p:attrNameLst>
                                      </p:cBhvr>
                                      <p:to>
                                        <p:strVal val="visible"/>
                                      </p:to>
                                    </p:set>
                                    <p:anim calcmode="lin" valueType="num">
                                      <p:cBhvr additive="base">
                                        <p:cTn id="75" dur="500" fill="hold"/>
                                        <p:tgtEl>
                                          <p:spTgt spid="17"/>
                                        </p:tgtEl>
                                        <p:attrNameLst>
                                          <p:attrName>ppt_x</p:attrName>
                                        </p:attrNameLst>
                                      </p:cBhvr>
                                      <p:tavLst>
                                        <p:tav tm="0">
                                          <p:val>
                                            <p:strVal val="#ppt_x"/>
                                          </p:val>
                                        </p:tav>
                                        <p:tav tm="100000">
                                          <p:val>
                                            <p:strVal val="#ppt_x"/>
                                          </p:val>
                                        </p:tav>
                                      </p:tavLst>
                                    </p:anim>
                                    <p:anim calcmode="lin" valueType="num">
                                      <p:cBhvr additive="base">
                                        <p:cTn id="7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34" presetClass="emph" presetSubtype="0" fill="hold" grpId="0" nodeType="clickEffect">
                                  <p:stCondLst>
                                    <p:cond delay="0"/>
                                  </p:stCondLst>
                                  <p:iterate type="lt">
                                    <p:tmPct val="10000"/>
                                  </p:iterate>
                                  <p:childTnLst>
                                    <p:animMotion origin="layout" path="M 0.0 0.0 L 0.0 -0.07213" pathEditMode="relative" ptsTypes="">
                                      <p:cBhvr>
                                        <p:cTn id="80" dur="250" accel="50000" decel="50000" autoRev="1" fill="hold">
                                          <p:stCondLst>
                                            <p:cond delay="0"/>
                                          </p:stCondLst>
                                        </p:cTn>
                                        <p:tgtEl>
                                          <p:spTgt spid="4"/>
                                        </p:tgtEl>
                                        <p:attrNameLst>
                                          <p:attrName>ppt_x</p:attrName>
                                          <p:attrName>ppt_y</p:attrName>
                                        </p:attrNameLst>
                                      </p:cBhvr>
                                    </p:animMotion>
                                    <p:animRot by="1500000">
                                      <p:cBhvr>
                                        <p:cTn id="81" dur="125" fill="hold">
                                          <p:stCondLst>
                                            <p:cond delay="0"/>
                                          </p:stCondLst>
                                        </p:cTn>
                                        <p:tgtEl>
                                          <p:spTgt spid="4"/>
                                        </p:tgtEl>
                                        <p:attrNameLst>
                                          <p:attrName>r</p:attrName>
                                        </p:attrNameLst>
                                      </p:cBhvr>
                                    </p:animRot>
                                    <p:animRot by="-1500000">
                                      <p:cBhvr>
                                        <p:cTn id="82" dur="125" fill="hold">
                                          <p:stCondLst>
                                            <p:cond delay="125"/>
                                          </p:stCondLst>
                                        </p:cTn>
                                        <p:tgtEl>
                                          <p:spTgt spid="4"/>
                                        </p:tgtEl>
                                        <p:attrNameLst>
                                          <p:attrName>r</p:attrName>
                                        </p:attrNameLst>
                                      </p:cBhvr>
                                    </p:animRot>
                                    <p:animRot by="-1500000">
                                      <p:cBhvr>
                                        <p:cTn id="83" dur="125" fill="hold">
                                          <p:stCondLst>
                                            <p:cond delay="250"/>
                                          </p:stCondLst>
                                        </p:cTn>
                                        <p:tgtEl>
                                          <p:spTgt spid="4"/>
                                        </p:tgtEl>
                                        <p:attrNameLst>
                                          <p:attrName>r</p:attrName>
                                        </p:attrNameLst>
                                      </p:cBhvr>
                                    </p:animRot>
                                    <p:animRot by="1500000">
                                      <p:cBhvr>
                                        <p:cTn id="84"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animBg="1"/>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F30ED4-E49E-41F6-A6B9-1AEBFFBBA754}"/>
              </a:ext>
            </a:extLst>
          </p:cNvPr>
          <p:cNvSpPr txBox="1"/>
          <p:nvPr/>
        </p:nvSpPr>
        <p:spPr>
          <a:xfrm>
            <a:off x="1304925" y="1752599"/>
            <a:ext cx="3251548" cy="335279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400" cap="all" dirty="0">
                <a:solidFill>
                  <a:schemeClr val="accent6">
                    <a:lumMod val="60000"/>
                    <a:lumOff val="40000"/>
                  </a:schemeClr>
                </a:solidFill>
                <a:latin typeface="Bauhaus 93" panose="04030905020B02020C02" pitchFamily="82" charset="0"/>
                <a:ea typeface="+mj-ea"/>
                <a:cs typeface="+mj-cs"/>
              </a:rPr>
              <a:t>Belbin team roles</a:t>
            </a:r>
          </a:p>
        </p:txBody>
      </p:sp>
      <p:sp>
        <p:nvSpPr>
          <p:cNvPr id="3" name="Scroll: Horizontal 2">
            <a:extLst>
              <a:ext uri="{FF2B5EF4-FFF2-40B4-BE49-F238E27FC236}">
                <a16:creationId xmlns:a16="http://schemas.microsoft.com/office/drawing/2014/main" id="{F9E6949F-A60D-463B-9281-B374BA22EAE4}"/>
              </a:ext>
            </a:extLst>
          </p:cNvPr>
          <p:cNvSpPr/>
          <p:nvPr/>
        </p:nvSpPr>
        <p:spPr>
          <a:xfrm>
            <a:off x="6577781" y="155117"/>
            <a:ext cx="4660490" cy="1740310"/>
          </a:xfrm>
          <a:prstGeom prst="horizontalScroll">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 name="TextBox 4">
            <a:extLst>
              <a:ext uri="{FF2B5EF4-FFF2-40B4-BE49-F238E27FC236}">
                <a16:creationId xmlns:a16="http://schemas.microsoft.com/office/drawing/2014/main" id="{C750AB57-B827-42CC-ACB9-8BD957EC6E95}"/>
              </a:ext>
            </a:extLst>
          </p:cNvPr>
          <p:cNvSpPr txBox="1"/>
          <p:nvPr/>
        </p:nvSpPr>
        <p:spPr>
          <a:xfrm>
            <a:off x="6898251" y="563607"/>
            <a:ext cx="4019550" cy="646331"/>
          </a:xfrm>
          <a:prstGeom prst="rect">
            <a:avLst/>
          </a:prstGeom>
          <a:noFill/>
        </p:spPr>
        <p:txBody>
          <a:bodyPr wrap="square" rtlCol="0">
            <a:spAutoFit/>
          </a:bodyPr>
          <a:lstStyle/>
          <a:p>
            <a:r>
              <a:rPr lang="en-GB" dirty="0">
                <a:solidFill>
                  <a:srgbClr val="FF0000"/>
                </a:solidFill>
              </a:rPr>
              <a:t>PLANT- tends to be highly creative and good at solving problems.</a:t>
            </a:r>
            <a:endParaRPr lang="en-GB" dirty="0"/>
          </a:p>
        </p:txBody>
      </p:sp>
      <p:pic>
        <p:nvPicPr>
          <p:cNvPr id="6" name="Picture 5">
            <a:extLst>
              <a:ext uri="{FF2B5EF4-FFF2-40B4-BE49-F238E27FC236}">
                <a16:creationId xmlns:a16="http://schemas.microsoft.com/office/drawing/2014/main" id="{9042EDA4-01D3-42E3-B7CA-ECBE534A564B}"/>
              </a:ext>
            </a:extLst>
          </p:cNvPr>
          <p:cNvPicPr>
            <a:picLocks noChangeAspect="1"/>
          </p:cNvPicPr>
          <p:nvPr/>
        </p:nvPicPr>
        <p:blipFill>
          <a:blip r:embed="rId3"/>
          <a:stretch>
            <a:fillRect/>
          </a:stretch>
        </p:blipFill>
        <p:spPr>
          <a:xfrm>
            <a:off x="6577781" y="1895427"/>
            <a:ext cx="4682134" cy="1761897"/>
          </a:xfrm>
          <a:prstGeom prst="rect">
            <a:avLst/>
          </a:prstGeom>
        </p:spPr>
      </p:pic>
      <p:sp>
        <p:nvSpPr>
          <p:cNvPr id="8" name="TextBox 7">
            <a:extLst>
              <a:ext uri="{FF2B5EF4-FFF2-40B4-BE49-F238E27FC236}">
                <a16:creationId xmlns:a16="http://schemas.microsoft.com/office/drawing/2014/main" id="{E38EE175-6A48-4BC2-BE5D-757B3E45E5A2}"/>
              </a:ext>
            </a:extLst>
          </p:cNvPr>
          <p:cNvSpPr txBox="1"/>
          <p:nvPr/>
        </p:nvSpPr>
        <p:spPr>
          <a:xfrm>
            <a:off x="6993653" y="2303917"/>
            <a:ext cx="4039437" cy="923330"/>
          </a:xfrm>
          <a:prstGeom prst="rect">
            <a:avLst/>
          </a:prstGeom>
          <a:noFill/>
        </p:spPr>
        <p:txBody>
          <a:bodyPr wrap="square" rtlCol="0">
            <a:spAutoFit/>
          </a:bodyPr>
          <a:lstStyle/>
          <a:p>
            <a:r>
              <a:rPr lang="en-GB" dirty="0">
                <a:solidFill>
                  <a:srgbClr val="00B0F0"/>
                </a:solidFill>
              </a:rPr>
              <a:t>SHAPER- Provides the necessary drive to ensure that the team keeps moving and does not lose focus or momentum.</a:t>
            </a:r>
          </a:p>
        </p:txBody>
      </p:sp>
      <p:pic>
        <p:nvPicPr>
          <p:cNvPr id="64" name="Picture 63">
            <a:extLst>
              <a:ext uri="{FF2B5EF4-FFF2-40B4-BE49-F238E27FC236}">
                <a16:creationId xmlns:a16="http://schemas.microsoft.com/office/drawing/2014/main" id="{50684E40-0023-40C6-BF91-DCE2B23D1622}"/>
              </a:ext>
            </a:extLst>
          </p:cNvPr>
          <p:cNvPicPr>
            <a:picLocks noChangeAspect="1"/>
          </p:cNvPicPr>
          <p:nvPr/>
        </p:nvPicPr>
        <p:blipFill>
          <a:blip r:embed="rId3"/>
          <a:stretch>
            <a:fillRect/>
          </a:stretch>
        </p:blipFill>
        <p:spPr>
          <a:xfrm>
            <a:off x="6577781" y="3657324"/>
            <a:ext cx="4682134" cy="1761897"/>
          </a:xfrm>
          <a:prstGeom prst="rect">
            <a:avLst/>
          </a:prstGeom>
        </p:spPr>
      </p:pic>
      <p:sp>
        <p:nvSpPr>
          <p:cNvPr id="68" name="TextBox 67">
            <a:extLst>
              <a:ext uri="{FF2B5EF4-FFF2-40B4-BE49-F238E27FC236}">
                <a16:creationId xmlns:a16="http://schemas.microsoft.com/office/drawing/2014/main" id="{C0029FCF-C252-45AA-B5F8-9A9AF906EE28}"/>
              </a:ext>
            </a:extLst>
          </p:cNvPr>
          <p:cNvSpPr txBox="1"/>
          <p:nvPr/>
        </p:nvSpPr>
        <p:spPr>
          <a:xfrm>
            <a:off x="6993653" y="3938954"/>
            <a:ext cx="4039437" cy="923330"/>
          </a:xfrm>
          <a:prstGeom prst="rect">
            <a:avLst/>
          </a:prstGeom>
          <a:noFill/>
        </p:spPr>
        <p:txBody>
          <a:bodyPr wrap="square" rtlCol="0">
            <a:spAutoFit/>
          </a:bodyPr>
          <a:lstStyle/>
          <a:p>
            <a:r>
              <a:rPr lang="en-GB" dirty="0">
                <a:solidFill>
                  <a:schemeClr val="accent4">
                    <a:lumMod val="75000"/>
                  </a:schemeClr>
                </a:solidFill>
              </a:rPr>
              <a:t>CO-ORDINATOR- needed to focus on the teams objectives, draw out team members and delegate work appropriately.</a:t>
            </a:r>
          </a:p>
        </p:txBody>
      </p:sp>
    </p:spTree>
    <p:extLst>
      <p:ext uri="{BB962C8B-B14F-4D97-AF65-F5344CB8AC3E}">
        <p14:creationId xmlns:p14="http://schemas.microsoft.com/office/powerpoint/2010/main" val="1703741890"/>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4"/>
                                        </p:tgtEl>
                                        <p:attrNameLst>
                                          <p:attrName>style.visibility</p:attrName>
                                        </p:attrNameLst>
                                      </p:cBhvr>
                                      <p:to>
                                        <p:strVal val="visible"/>
                                      </p:to>
                                    </p:set>
                                    <p:animEffect transition="in" filter="fade">
                                      <p:cBhvr>
                                        <p:cTn id="21" dur="1000"/>
                                        <p:tgtEl>
                                          <p:spTgt spid="64"/>
                                        </p:tgtEl>
                                      </p:cBhvr>
                                    </p:animEffect>
                                    <p:anim calcmode="lin" valueType="num">
                                      <p:cBhvr>
                                        <p:cTn id="22" dur="1000" fill="hold"/>
                                        <p:tgtEl>
                                          <p:spTgt spid="64"/>
                                        </p:tgtEl>
                                        <p:attrNameLst>
                                          <p:attrName>ppt_x</p:attrName>
                                        </p:attrNameLst>
                                      </p:cBhvr>
                                      <p:tavLst>
                                        <p:tav tm="0">
                                          <p:val>
                                            <p:strVal val="#ppt_x"/>
                                          </p:val>
                                        </p:tav>
                                        <p:tav tm="100000">
                                          <p:val>
                                            <p:strVal val="#ppt_x"/>
                                          </p:val>
                                        </p:tav>
                                      </p:tavLst>
                                    </p:anim>
                                    <p:anim calcmode="lin" valueType="num">
                                      <p:cBhvr>
                                        <p:cTn id="23" dur="1000" fill="hold"/>
                                        <p:tgtEl>
                                          <p:spTgt spid="6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circle(in)">
                                      <p:cBhvr>
                                        <p:cTn id="28" dur="20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anim calcmode="lin" valueType="num">
                                      <p:cBhvr>
                                        <p:cTn id="34" dur="1000" fill="hold"/>
                                        <p:tgtEl>
                                          <p:spTgt spid="5"/>
                                        </p:tgtEl>
                                        <p:attrNameLst>
                                          <p:attrName>ppt_x</p:attrName>
                                        </p:attrNameLst>
                                      </p:cBhvr>
                                      <p:tavLst>
                                        <p:tav tm="0">
                                          <p:val>
                                            <p:strVal val="#ppt_x"/>
                                          </p:val>
                                        </p:tav>
                                        <p:tav tm="100000">
                                          <p:val>
                                            <p:strVal val="#ppt_x"/>
                                          </p:val>
                                        </p:tav>
                                      </p:tavLst>
                                    </p:anim>
                                    <p:anim calcmode="lin" valueType="num">
                                      <p:cBhvr>
                                        <p:cTn id="3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1000"/>
                                        <p:tgtEl>
                                          <p:spTgt spid="8"/>
                                        </p:tgtEl>
                                      </p:cBhvr>
                                    </p:animEffect>
                                    <p:anim calcmode="lin" valueType="num">
                                      <p:cBhvr>
                                        <p:cTn id="41" dur="1000" fill="hold"/>
                                        <p:tgtEl>
                                          <p:spTgt spid="8"/>
                                        </p:tgtEl>
                                        <p:attrNameLst>
                                          <p:attrName>ppt_x</p:attrName>
                                        </p:attrNameLst>
                                      </p:cBhvr>
                                      <p:tavLst>
                                        <p:tav tm="0">
                                          <p:val>
                                            <p:strVal val="#ppt_x"/>
                                          </p:val>
                                        </p:tav>
                                        <p:tav tm="100000">
                                          <p:val>
                                            <p:strVal val="#ppt_x"/>
                                          </p:val>
                                        </p:tav>
                                      </p:tavLst>
                                    </p:anim>
                                    <p:anim calcmode="lin" valueType="num">
                                      <p:cBhvr>
                                        <p:cTn id="4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68"/>
                                        </p:tgtEl>
                                        <p:attrNameLst>
                                          <p:attrName>style.visibility</p:attrName>
                                        </p:attrNameLst>
                                      </p:cBhvr>
                                      <p:to>
                                        <p:strVal val="visible"/>
                                      </p:to>
                                    </p:set>
                                    <p:animEffect transition="in" filter="fade">
                                      <p:cBhvr>
                                        <p:cTn id="47" dur="1000"/>
                                        <p:tgtEl>
                                          <p:spTgt spid="68"/>
                                        </p:tgtEl>
                                      </p:cBhvr>
                                    </p:animEffect>
                                    <p:anim calcmode="lin" valueType="num">
                                      <p:cBhvr>
                                        <p:cTn id="48" dur="1000" fill="hold"/>
                                        <p:tgtEl>
                                          <p:spTgt spid="68"/>
                                        </p:tgtEl>
                                        <p:attrNameLst>
                                          <p:attrName>ppt_x</p:attrName>
                                        </p:attrNameLst>
                                      </p:cBhvr>
                                      <p:tavLst>
                                        <p:tav tm="0">
                                          <p:val>
                                            <p:strVal val="#ppt_x"/>
                                          </p:val>
                                        </p:tav>
                                        <p:tav tm="100000">
                                          <p:val>
                                            <p:strVal val="#ppt_x"/>
                                          </p:val>
                                        </p:tav>
                                      </p:tavLst>
                                    </p:anim>
                                    <p:anim calcmode="lin" valueType="num">
                                      <p:cBhvr>
                                        <p:cTn id="49" dur="1000" fill="hold"/>
                                        <p:tgtEl>
                                          <p:spTgt spid="6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p:bldP spid="8" grpId="0"/>
      <p:bldP spid="6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D2D860-04E5-4E55-996F-672737CEEDF2}"/>
              </a:ext>
            </a:extLst>
          </p:cNvPr>
          <p:cNvSpPr txBox="1"/>
          <p:nvPr/>
        </p:nvSpPr>
        <p:spPr>
          <a:xfrm>
            <a:off x="914400" y="966787"/>
            <a:ext cx="10609943" cy="461665"/>
          </a:xfrm>
          <a:prstGeom prst="rect">
            <a:avLst/>
          </a:prstGeom>
          <a:noFill/>
        </p:spPr>
        <p:txBody>
          <a:bodyPr wrap="square" rtlCol="0">
            <a:spAutoFit/>
          </a:bodyPr>
          <a:lstStyle/>
          <a:p>
            <a:pPr algn="ctr"/>
            <a:r>
              <a:rPr lang="en-GB" sz="2400" dirty="0">
                <a:solidFill>
                  <a:schemeClr val="bg2">
                    <a:lumMod val="60000"/>
                    <a:lumOff val="40000"/>
                  </a:schemeClr>
                </a:solidFill>
                <a:latin typeface="Gill Sans Nova Ultra Bold" panose="020B0B02020104020203" pitchFamily="34" charset="0"/>
              </a:rPr>
              <a:t>MANAGING CONFILCTS </a:t>
            </a:r>
          </a:p>
        </p:txBody>
      </p:sp>
      <p:sp>
        <p:nvSpPr>
          <p:cNvPr id="3" name="Rectangle 2">
            <a:extLst>
              <a:ext uri="{FF2B5EF4-FFF2-40B4-BE49-F238E27FC236}">
                <a16:creationId xmlns:a16="http://schemas.microsoft.com/office/drawing/2014/main" id="{17D5E058-E8A3-4C50-94FB-BE2684215018}"/>
              </a:ext>
            </a:extLst>
          </p:cNvPr>
          <p:cNvSpPr/>
          <p:nvPr/>
        </p:nvSpPr>
        <p:spPr>
          <a:xfrm>
            <a:off x="393895" y="2413338"/>
            <a:ext cx="8750105" cy="3477875"/>
          </a:xfrm>
          <a:prstGeom prst="rect">
            <a:avLst/>
          </a:prstGeom>
        </p:spPr>
        <p:txBody>
          <a:bodyPr wrap="square">
            <a:spAutoFit/>
          </a:bodyPr>
          <a:lstStyle/>
          <a:p>
            <a:pPr marL="285750" indent="-285750">
              <a:buFont typeface="Arial" panose="020B0604020202020204" pitchFamily="34" charset="0"/>
              <a:buChar char="•"/>
            </a:pPr>
            <a:r>
              <a:rPr lang="en-GB" sz="2000" dirty="0"/>
              <a:t> Have team ground rules or behaviours.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 Develop a good balance of praise and task.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Develop training in skills in the team.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 When difference opinion  arise , encourage people to voice their opinion in a polite manner.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Person in control needs to manage matters between people as they take place</a:t>
            </a:r>
            <a:r>
              <a:rPr lang="en-GB" dirty="0"/>
              <a:t>. </a:t>
            </a:r>
          </a:p>
        </p:txBody>
      </p:sp>
      <p:pic>
        <p:nvPicPr>
          <p:cNvPr id="5" name="Picture 4" descr="A picture containing clipart&#10;&#10;Description generated with very high confidence">
            <a:extLst>
              <a:ext uri="{FF2B5EF4-FFF2-40B4-BE49-F238E27FC236}">
                <a16:creationId xmlns:a16="http://schemas.microsoft.com/office/drawing/2014/main" id="{A3A67DFC-A677-4343-8550-723B492A8CA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75519" y="407613"/>
            <a:ext cx="1917492" cy="1580012"/>
          </a:xfrm>
          <a:prstGeom prst="rect">
            <a:avLst/>
          </a:prstGeom>
        </p:spPr>
      </p:pic>
      <p:sp>
        <p:nvSpPr>
          <p:cNvPr id="6" name="TextBox 5">
            <a:extLst>
              <a:ext uri="{FF2B5EF4-FFF2-40B4-BE49-F238E27FC236}">
                <a16:creationId xmlns:a16="http://schemas.microsoft.com/office/drawing/2014/main" id="{A9992542-4283-479D-BE99-A118BB470349}"/>
              </a:ext>
            </a:extLst>
          </p:cNvPr>
          <p:cNvSpPr txBox="1"/>
          <p:nvPr/>
        </p:nvSpPr>
        <p:spPr>
          <a:xfrm>
            <a:off x="-337541" y="2394823"/>
            <a:ext cx="239844" cy="5909310"/>
          </a:xfrm>
          <a:prstGeom prst="rect">
            <a:avLst/>
          </a:prstGeom>
          <a:noFill/>
        </p:spPr>
        <p:txBody>
          <a:bodyPr wrap="square" rtlCol="0">
            <a:spAutoFit/>
          </a:bodyPr>
          <a:lstStyle/>
          <a:p>
            <a:r>
              <a:rPr lang="en-GB" sz="900" dirty="0">
                <a:hlinkClick r:id="rId3" tooltip="http://reflectionsoninstructionalcoaching.blogspot.com/2012/03/apples-and-oranges.html"/>
              </a:rPr>
              <a:t>This Photo</a:t>
            </a:r>
            <a:r>
              <a:rPr lang="en-GB" sz="900" dirty="0"/>
              <a:t> by Unknown Author is licensed under </a:t>
            </a:r>
            <a:r>
              <a:rPr lang="en-GB" sz="900" dirty="0">
                <a:hlinkClick r:id="rId4" tooltip="https://creativecommons.org/licenses/by/3.0/"/>
              </a:rPr>
              <a:t>CC BY</a:t>
            </a:r>
            <a:endParaRPr lang="en-GB" sz="900" dirty="0"/>
          </a:p>
        </p:txBody>
      </p:sp>
      <p:pic>
        <p:nvPicPr>
          <p:cNvPr id="8" name="Picture 7">
            <a:extLst>
              <a:ext uri="{FF2B5EF4-FFF2-40B4-BE49-F238E27FC236}">
                <a16:creationId xmlns:a16="http://schemas.microsoft.com/office/drawing/2014/main" id="{5D86765B-C8B4-4238-80EF-9335D36F506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11355" b="9055"/>
          <a:stretch/>
        </p:blipFill>
        <p:spPr>
          <a:xfrm>
            <a:off x="9805386" y="5101207"/>
            <a:ext cx="1987625" cy="1580011"/>
          </a:xfrm>
          <a:prstGeom prst="rect">
            <a:avLst/>
          </a:prstGeom>
        </p:spPr>
      </p:pic>
    </p:spTree>
    <p:extLst>
      <p:ext uri="{BB962C8B-B14F-4D97-AF65-F5344CB8AC3E}">
        <p14:creationId xmlns:p14="http://schemas.microsoft.com/office/powerpoint/2010/main" val="31195831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 calcmode="lin" valueType="num">
                                      <p:cBhvr>
                                        <p:cTn id="21" dur="1000" fill="hold"/>
                                        <p:tgtEl>
                                          <p:spTgt spid="3"/>
                                        </p:tgtEl>
                                        <p:attrNameLst>
                                          <p:attrName>style.rotation</p:attrName>
                                        </p:attrNameLst>
                                      </p:cBhvr>
                                      <p:tavLst>
                                        <p:tav tm="0">
                                          <p:val>
                                            <p:fltVal val="90"/>
                                          </p:val>
                                        </p:tav>
                                        <p:tav tm="100000">
                                          <p:val>
                                            <p:fltVal val="0"/>
                                          </p:val>
                                        </p:tav>
                                      </p:tavLst>
                                    </p:anim>
                                    <p:animEffect transition="in" filter="fade">
                                      <p:cBhvr>
                                        <p:cTn id="22" dur="10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205AD7-EDBC-4F86-BA14-500FC2B1C27D}"/>
              </a:ext>
            </a:extLst>
          </p:cNvPr>
          <p:cNvSpPr txBox="1"/>
          <p:nvPr/>
        </p:nvSpPr>
        <p:spPr>
          <a:xfrm>
            <a:off x="354920" y="4497395"/>
            <a:ext cx="4268927" cy="174783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cap="all" dirty="0">
                <a:latin typeface="+mj-lt"/>
                <a:ea typeface="+mj-ea"/>
                <a:cs typeface="+mj-cs"/>
              </a:rPr>
              <a:t>Stages of team development </a:t>
            </a:r>
          </a:p>
        </p:txBody>
      </p:sp>
      <mc:AlternateContent xmlns:mc="http://schemas.openxmlformats.org/markup-compatibility/2006" xmlns:am3d="http://schemas.microsoft.com/office/drawing/2017/model3d">
        <mc:Choice Requires="am3d">
          <p:graphicFrame>
            <p:nvGraphicFramePr>
              <p:cNvPr id="3" name="3D Model 2" descr="Confused Emoji 🤔">
                <a:extLst>
                  <a:ext uri="{FF2B5EF4-FFF2-40B4-BE49-F238E27FC236}">
                    <a16:creationId xmlns:a16="http://schemas.microsoft.com/office/drawing/2014/main" id="{AFAC1929-BC4F-45CB-AE50-0705BCA8F400}"/>
                  </a:ext>
                </a:extLst>
              </p:cNvPr>
              <p:cNvGraphicFramePr>
                <a:graphicFrameLocks noChangeAspect="1"/>
              </p:cNvGraphicFramePr>
              <p:nvPr>
                <p:extLst>
                  <p:ext uri="{D42A27DB-BD31-4B8C-83A1-F6EECF244321}">
                    <p14:modId xmlns:p14="http://schemas.microsoft.com/office/powerpoint/2010/main" val="230895239"/>
                  </p:ext>
                </p:extLst>
              </p:nvPr>
            </p:nvGraphicFramePr>
            <p:xfrm>
              <a:off x="1502483" y="673568"/>
              <a:ext cx="1177888" cy="1215089"/>
            </p:xfrm>
            <a:graphic>
              <a:graphicData uri="http://schemas.microsoft.com/office/drawing/2017/model3d">
                <am3d:model3d r:embed="rId4">
                  <am3d:spPr>
                    <a:xfrm>
                      <a:off x="0" y="0"/>
                      <a:ext cx="1177888" cy="1215089"/>
                    </a:xfrm>
                    <a:prstGeom prst="rect">
                      <a:avLst/>
                    </a:prstGeom>
                  </am3d:spPr>
                  <am3d:camera>
                    <am3d:pos x="0" y="0" z="68238465"/>
                    <am3d:up dx="0" dy="36000000" dz="0"/>
                    <am3d:lookAt x="0" y="0" z="0"/>
                    <am3d:perspective fov="2700000"/>
                  </am3d:camera>
                  <am3d:trans>
                    <am3d:meterPerModelUnit n="905945" d="1000000"/>
                    <am3d:preTrans dx="2218138" dy="-223556" dz="-14025591"/>
                    <am3d:scale>
                      <am3d:sx n="1000000" d="1000000"/>
                      <am3d:sy n="1000000" d="1000000"/>
                      <am3d:sz n="1000000" d="1000000"/>
                    </am3d:scale>
                    <am3d:rot/>
                    <am3d:postTrans dx="0" dy="0" dz="0"/>
                  </am3d:trans>
                  <am3d:raster rName="Office3DRenderer" rVer="16.0.8326">
                    <am3d:blip r:embed="rId5"/>
                  </am3d:raster>
                  <am3d:objViewport viewportSz="206221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3" name="3D Model 2" descr="Confused Emoji 🤔">
                <a:extLst>
                  <a:ext uri="{FF2B5EF4-FFF2-40B4-BE49-F238E27FC236}">
                    <a16:creationId xmlns:a16="http://schemas.microsoft.com/office/drawing/2014/main" id="{AFAC1929-BC4F-45CB-AE50-0705BCA8F400}"/>
                  </a:ext>
                </a:extLst>
              </p:cNvPr>
              <p:cNvPicPr>
                <a:picLocks noGrp="1" noRot="1" noChangeAspect="1" noMove="1" noResize="1" noEditPoints="1" noAdjustHandles="1" noChangeArrowheads="1" noChangeShapeType="1" noCrop="1"/>
              </p:cNvPicPr>
              <p:nvPr/>
            </p:nvPicPr>
            <p:blipFill>
              <a:blip r:embed="rId6"/>
              <a:stretch>
                <a:fillRect/>
              </a:stretch>
            </p:blipFill>
            <p:spPr>
              <a:xfrm>
                <a:off x="1502483" y="673568"/>
                <a:ext cx="1177888" cy="1215089"/>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5" name="3D Model 4" descr="Smiling Face">
                <a:extLst>
                  <a:ext uri="{FF2B5EF4-FFF2-40B4-BE49-F238E27FC236}">
                    <a16:creationId xmlns:a16="http://schemas.microsoft.com/office/drawing/2014/main" id="{2973223F-C7B2-4966-962C-83E823703942}"/>
                  </a:ext>
                </a:extLst>
              </p:cNvPr>
              <p:cNvGraphicFramePr>
                <a:graphicFrameLocks noChangeAspect="1"/>
              </p:cNvGraphicFramePr>
              <p:nvPr>
                <p:extLst>
                  <p:ext uri="{D42A27DB-BD31-4B8C-83A1-F6EECF244321}">
                    <p14:modId xmlns:p14="http://schemas.microsoft.com/office/powerpoint/2010/main" val="1346721423"/>
                  </p:ext>
                </p:extLst>
              </p:nvPr>
            </p:nvGraphicFramePr>
            <p:xfrm>
              <a:off x="9044366" y="296011"/>
              <a:ext cx="1388052" cy="1407067"/>
            </p:xfrm>
            <a:graphic>
              <a:graphicData uri="http://schemas.microsoft.com/office/drawing/2017/model3d">
                <am3d:model3d r:embed="rId7">
                  <am3d:spPr>
                    <a:xfrm>
                      <a:off x="0" y="0"/>
                      <a:ext cx="1388052" cy="1407067"/>
                    </a:xfrm>
                    <a:prstGeom prst="rect">
                      <a:avLst/>
                    </a:prstGeom>
                  </am3d:spPr>
                  <am3d:camera>
                    <am3d:pos x="0" y="0" z="80938013"/>
                    <am3d:up dx="0" dy="36000000" dz="0"/>
                    <am3d:lookAt x="0" y="0" z="0"/>
                    <am3d:perspective fov="2700000"/>
                  </am3d:camera>
                  <am3d:trans>
                    <am3d:meterPerModelUnit n="61067647" d="1000000"/>
                    <am3d:preTrans dx="0" dy="-2" dz="1153533"/>
                    <am3d:scale>
                      <am3d:sx n="1000000" d="1000000"/>
                      <am3d:sy n="1000000" d="1000000"/>
                      <am3d:sz n="1000000" d="1000000"/>
                    </am3d:scale>
                    <am3d:rot ay="-196286"/>
                    <am3d:postTrans dx="0" dy="0" dz="0"/>
                  </am3d:trans>
                  <am3d:raster rName="Office3DRenderer" rVer="16.0.8326">
                    <am3d:blip r:embed="rId8"/>
                  </am3d:raster>
                  <am3d:objViewport viewportSz="239581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5" name="3D Model 4" descr="Smiling Face">
                <a:extLst>
                  <a:ext uri="{FF2B5EF4-FFF2-40B4-BE49-F238E27FC236}">
                    <a16:creationId xmlns:a16="http://schemas.microsoft.com/office/drawing/2014/main" id="{2973223F-C7B2-4966-962C-83E823703942}"/>
                  </a:ext>
                </a:extLst>
              </p:cNvPr>
              <p:cNvPicPr>
                <a:picLocks noGrp="1" noRot="1" noChangeAspect="1" noMove="1" noResize="1" noEditPoints="1" noAdjustHandles="1" noChangeArrowheads="1" noChangeShapeType="1" noCrop="1"/>
              </p:cNvPicPr>
              <p:nvPr/>
            </p:nvPicPr>
            <p:blipFill>
              <a:blip r:embed="rId9"/>
              <a:stretch>
                <a:fillRect/>
              </a:stretch>
            </p:blipFill>
            <p:spPr>
              <a:xfrm>
                <a:off x="9044366" y="296011"/>
                <a:ext cx="1388052" cy="1407067"/>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6" name="3D Model 5" descr="team race">
                <a:extLst>
                  <a:ext uri="{FF2B5EF4-FFF2-40B4-BE49-F238E27FC236}">
                    <a16:creationId xmlns:a16="http://schemas.microsoft.com/office/drawing/2014/main" id="{8D97D285-C881-4D9E-9AE4-11853EADB010}"/>
                  </a:ext>
                </a:extLst>
              </p:cNvPr>
              <p:cNvGraphicFramePr>
                <a:graphicFrameLocks noChangeAspect="1"/>
              </p:cNvGraphicFramePr>
              <p:nvPr>
                <p:extLst>
                  <p:ext uri="{D42A27DB-BD31-4B8C-83A1-F6EECF244321}">
                    <p14:modId xmlns:p14="http://schemas.microsoft.com/office/powerpoint/2010/main" val="163507486"/>
                  </p:ext>
                </p:extLst>
              </p:nvPr>
            </p:nvGraphicFramePr>
            <p:xfrm>
              <a:off x="9409885" y="3379708"/>
              <a:ext cx="2045066" cy="1734977"/>
            </p:xfrm>
            <a:graphic>
              <a:graphicData uri="http://schemas.microsoft.com/office/drawing/2017/model3d">
                <am3d:model3d r:embed="rId10">
                  <am3d:spPr>
                    <a:xfrm>
                      <a:off x="0" y="0"/>
                      <a:ext cx="2045066" cy="1734977"/>
                    </a:xfrm>
                    <a:prstGeom prst="rect">
                      <a:avLst/>
                    </a:prstGeom>
                  </am3d:spPr>
                  <am3d:camera>
                    <am3d:pos x="0" y="0" z="69607958"/>
                    <am3d:up dx="0" dy="36000000" dz="0"/>
                    <am3d:lookAt x="0" y="0" z="0"/>
                    <am3d:perspective fov="2700000"/>
                  </am3d:camera>
                  <am3d:trans>
                    <am3d:meterPerModelUnit n="2396788" d="1000000"/>
                    <am3d:preTrans dx="1483458" dy="-697152" dz="-42745532"/>
                    <am3d:scale>
                      <am3d:sx n="1000000" d="1000000"/>
                      <am3d:sy n="1000000" d="1000000"/>
                      <am3d:sz n="1000000" d="1000000"/>
                    </am3d:scale>
                    <am3d:rot ax="930786" ay="395988" az="109645"/>
                    <am3d:postTrans dx="0" dy="0" dz="0"/>
                  </am3d:trans>
                  <am3d:raster rName="Office3DRenderer" rVer="16.0.8326">
                    <am3d:blip r:embed="rId11"/>
                  </am3d:raster>
                  <am3d:objViewport viewportSz="29582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6" name="3D Model 5" descr="team race">
                <a:extLst>
                  <a:ext uri="{FF2B5EF4-FFF2-40B4-BE49-F238E27FC236}">
                    <a16:creationId xmlns:a16="http://schemas.microsoft.com/office/drawing/2014/main" id="{8D97D285-C881-4D9E-9AE4-11853EADB010}"/>
                  </a:ext>
                </a:extLst>
              </p:cNvPr>
              <p:cNvPicPr>
                <a:picLocks noGrp="1" noRot="1" noChangeAspect="1" noMove="1" noResize="1" noEditPoints="1" noAdjustHandles="1" noChangeArrowheads="1" noChangeShapeType="1" noCrop="1"/>
              </p:cNvPicPr>
              <p:nvPr/>
            </p:nvPicPr>
            <p:blipFill>
              <a:blip r:embed="rId12"/>
              <a:stretch>
                <a:fillRect/>
              </a:stretch>
            </p:blipFill>
            <p:spPr>
              <a:xfrm>
                <a:off x="9409885" y="3379708"/>
                <a:ext cx="2045066" cy="1734977"/>
              </a:xfrm>
              <a:prstGeom prst="rect">
                <a:avLst/>
              </a:prstGeom>
            </p:spPr>
          </p:pic>
        </mc:Fallback>
      </mc:AlternateContent>
      <p:sp>
        <p:nvSpPr>
          <p:cNvPr id="8" name="TextBox 7">
            <a:extLst>
              <a:ext uri="{FF2B5EF4-FFF2-40B4-BE49-F238E27FC236}">
                <a16:creationId xmlns:a16="http://schemas.microsoft.com/office/drawing/2014/main" id="{9EC07983-AB48-4622-ABC4-D7B5D7B4D607}"/>
              </a:ext>
            </a:extLst>
          </p:cNvPr>
          <p:cNvSpPr txBox="1"/>
          <p:nvPr/>
        </p:nvSpPr>
        <p:spPr>
          <a:xfrm>
            <a:off x="909638" y="1949451"/>
            <a:ext cx="2727683" cy="1200329"/>
          </a:xfrm>
          <a:prstGeom prst="rect">
            <a:avLst/>
          </a:prstGeom>
          <a:noFill/>
        </p:spPr>
        <p:txBody>
          <a:bodyPr wrap="square" rtlCol="0">
            <a:spAutoFit/>
          </a:bodyPr>
          <a:lstStyle/>
          <a:p>
            <a:pPr algn="ctr"/>
            <a:r>
              <a:rPr lang="en-GB" b="1" u="sng" dirty="0">
                <a:solidFill>
                  <a:srgbClr val="C00000"/>
                </a:solidFill>
              </a:rPr>
              <a:t>Forming</a:t>
            </a:r>
          </a:p>
          <a:p>
            <a:pPr algn="ctr"/>
            <a:r>
              <a:rPr lang="en-GB" dirty="0"/>
              <a:t>This is when a collection of individuals come tighter or are put together.</a:t>
            </a:r>
          </a:p>
        </p:txBody>
      </p:sp>
      <p:sp>
        <p:nvSpPr>
          <p:cNvPr id="64" name="TextBox 63">
            <a:extLst>
              <a:ext uri="{FF2B5EF4-FFF2-40B4-BE49-F238E27FC236}">
                <a16:creationId xmlns:a16="http://schemas.microsoft.com/office/drawing/2014/main" id="{4A4BFC48-2049-455F-8503-2446F81A2DC4}"/>
              </a:ext>
            </a:extLst>
          </p:cNvPr>
          <p:cNvSpPr txBox="1"/>
          <p:nvPr/>
        </p:nvSpPr>
        <p:spPr>
          <a:xfrm>
            <a:off x="4706616" y="1949451"/>
            <a:ext cx="2403833" cy="1477328"/>
          </a:xfrm>
          <a:prstGeom prst="rect">
            <a:avLst/>
          </a:prstGeom>
          <a:noFill/>
        </p:spPr>
        <p:txBody>
          <a:bodyPr wrap="square" rtlCol="0">
            <a:spAutoFit/>
          </a:bodyPr>
          <a:lstStyle/>
          <a:p>
            <a:pPr algn="ctr"/>
            <a:r>
              <a:rPr lang="en-GB" b="1" u="sng" dirty="0">
                <a:solidFill>
                  <a:schemeClr val="accent4"/>
                </a:solidFill>
              </a:rPr>
              <a:t>Storming</a:t>
            </a:r>
          </a:p>
          <a:p>
            <a:pPr algn="ctr"/>
            <a:r>
              <a:rPr lang="en-GB" dirty="0"/>
              <a:t>In this stage the disagreements will starts between the groups.</a:t>
            </a:r>
          </a:p>
        </p:txBody>
      </p:sp>
      <p:sp>
        <p:nvSpPr>
          <p:cNvPr id="122" name="TextBox 121">
            <a:extLst>
              <a:ext uri="{FF2B5EF4-FFF2-40B4-BE49-F238E27FC236}">
                <a16:creationId xmlns:a16="http://schemas.microsoft.com/office/drawing/2014/main" id="{12514981-5B72-4215-BA40-DFF529B78B8D}"/>
              </a:ext>
            </a:extLst>
          </p:cNvPr>
          <p:cNvSpPr txBox="1"/>
          <p:nvPr/>
        </p:nvSpPr>
        <p:spPr>
          <a:xfrm>
            <a:off x="8583825" y="1728788"/>
            <a:ext cx="2113110" cy="1477328"/>
          </a:xfrm>
          <a:prstGeom prst="rect">
            <a:avLst/>
          </a:prstGeom>
          <a:noFill/>
        </p:spPr>
        <p:txBody>
          <a:bodyPr wrap="square" rtlCol="0">
            <a:spAutoFit/>
          </a:bodyPr>
          <a:lstStyle/>
          <a:p>
            <a:pPr algn="ctr"/>
            <a:r>
              <a:rPr lang="en-GB" b="1" u="sng" dirty="0">
                <a:solidFill>
                  <a:schemeClr val="accent1">
                    <a:lumMod val="50000"/>
                  </a:schemeClr>
                </a:solidFill>
              </a:rPr>
              <a:t>Norming</a:t>
            </a:r>
          </a:p>
          <a:p>
            <a:pPr algn="ctr"/>
            <a:r>
              <a:rPr lang="en-GB" dirty="0"/>
              <a:t>This is the stage when normality starts forming amongst the group.</a:t>
            </a:r>
          </a:p>
        </p:txBody>
      </p:sp>
      <p:sp>
        <p:nvSpPr>
          <p:cNvPr id="132" name="TextBox 131">
            <a:extLst>
              <a:ext uri="{FF2B5EF4-FFF2-40B4-BE49-F238E27FC236}">
                <a16:creationId xmlns:a16="http://schemas.microsoft.com/office/drawing/2014/main" id="{74C4A7DC-7FE3-451D-8A97-961948DFD61C}"/>
              </a:ext>
            </a:extLst>
          </p:cNvPr>
          <p:cNvSpPr txBox="1"/>
          <p:nvPr/>
        </p:nvSpPr>
        <p:spPr>
          <a:xfrm>
            <a:off x="4077117" y="5073404"/>
            <a:ext cx="3207658" cy="1200329"/>
          </a:xfrm>
          <a:prstGeom prst="rect">
            <a:avLst/>
          </a:prstGeom>
          <a:noFill/>
        </p:spPr>
        <p:txBody>
          <a:bodyPr wrap="square" rtlCol="0">
            <a:spAutoFit/>
          </a:bodyPr>
          <a:lstStyle/>
          <a:p>
            <a:pPr algn="ctr"/>
            <a:r>
              <a:rPr lang="en-GB" b="1" u="sng" dirty="0">
                <a:solidFill>
                  <a:srgbClr val="FFFF00"/>
                </a:solidFill>
              </a:rPr>
              <a:t>Performing</a:t>
            </a:r>
          </a:p>
          <a:p>
            <a:r>
              <a:rPr lang="en-GB" dirty="0"/>
              <a:t>This is when the groups starts to perform together productively to achieve their goals.</a:t>
            </a:r>
          </a:p>
        </p:txBody>
      </p:sp>
      <p:sp>
        <p:nvSpPr>
          <p:cNvPr id="133" name="TextBox 132">
            <a:extLst>
              <a:ext uri="{FF2B5EF4-FFF2-40B4-BE49-F238E27FC236}">
                <a16:creationId xmlns:a16="http://schemas.microsoft.com/office/drawing/2014/main" id="{4A87BD66-BAC7-403A-901B-4A472F1D46E9}"/>
              </a:ext>
            </a:extLst>
          </p:cNvPr>
          <p:cNvSpPr txBox="1"/>
          <p:nvPr/>
        </p:nvSpPr>
        <p:spPr>
          <a:xfrm>
            <a:off x="9056310" y="4934905"/>
            <a:ext cx="2546992" cy="1477328"/>
          </a:xfrm>
          <a:prstGeom prst="rect">
            <a:avLst/>
          </a:prstGeom>
          <a:noFill/>
        </p:spPr>
        <p:txBody>
          <a:bodyPr wrap="square" rtlCol="0">
            <a:spAutoFit/>
          </a:bodyPr>
          <a:lstStyle/>
          <a:p>
            <a:pPr algn="ctr"/>
            <a:r>
              <a:rPr lang="en-GB" b="1" u="sng" dirty="0">
                <a:solidFill>
                  <a:schemeClr val="bg2">
                    <a:lumMod val="40000"/>
                    <a:lumOff val="60000"/>
                  </a:schemeClr>
                </a:solidFill>
              </a:rPr>
              <a:t>Dissolving </a:t>
            </a:r>
          </a:p>
          <a:p>
            <a:r>
              <a:rPr lang="en-GB" dirty="0"/>
              <a:t>The goal/target has been met and the group no longer has ton stay together</a:t>
            </a:r>
          </a:p>
        </p:txBody>
      </p:sp>
      <p:pic>
        <p:nvPicPr>
          <p:cNvPr id="7" name="Picture 6" descr="A picture containing indoor&#10;&#10;Description generated with high confidence">
            <a:extLst>
              <a:ext uri="{FF2B5EF4-FFF2-40B4-BE49-F238E27FC236}">
                <a16:creationId xmlns:a16="http://schemas.microsoft.com/office/drawing/2014/main" id="{8179875E-A002-4537-9745-266594E68455}"/>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4289920" y="3426779"/>
            <a:ext cx="1968297" cy="1508126"/>
          </a:xfrm>
          <a:prstGeom prst="rect">
            <a:avLst/>
          </a:prstGeom>
        </p:spPr>
      </p:pic>
      <p:sp>
        <p:nvSpPr>
          <p:cNvPr id="9" name="TextBox 8">
            <a:extLst>
              <a:ext uri="{FF2B5EF4-FFF2-40B4-BE49-F238E27FC236}">
                <a16:creationId xmlns:a16="http://schemas.microsoft.com/office/drawing/2014/main" id="{4E2AB6A1-3E0C-457C-9177-EA0B96140098}"/>
              </a:ext>
            </a:extLst>
          </p:cNvPr>
          <p:cNvSpPr txBox="1"/>
          <p:nvPr/>
        </p:nvSpPr>
        <p:spPr>
          <a:xfrm>
            <a:off x="6526458" y="11569839"/>
            <a:ext cx="1203120" cy="646331"/>
          </a:xfrm>
          <a:prstGeom prst="rect">
            <a:avLst/>
          </a:prstGeom>
          <a:noFill/>
        </p:spPr>
        <p:txBody>
          <a:bodyPr wrap="square" rtlCol="0">
            <a:spAutoFit/>
          </a:bodyPr>
          <a:lstStyle/>
          <a:p>
            <a:r>
              <a:rPr lang="en-GB" sz="900" dirty="0">
                <a:hlinkClick r:id="rId14" tooltip="http://www.pngall.com/team-work-png"/>
              </a:rPr>
              <a:t>This Photo</a:t>
            </a:r>
            <a:r>
              <a:rPr lang="en-GB" sz="900" dirty="0"/>
              <a:t> by Unknown Author is licensed under </a:t>
            </a:r>
            <a:r>
              <a:rPr lang="en-GB" sz="900" dirty="0">
                <a:hlinkClick r:id="rId15" tooltip="https://creativecommons.org/licenses/by-nc/3.0/"/>
              </a:rPr>
              <a:t>CC BY-NC</a:t>
            </a:r>
            <a:endParaRPr lang="en-GB" sz="900" dirty="0"/>
          </a:p>
        </p:txBody>
      </p:sp>
      <p:pic>
        <p:nvPicPr>
          <p:cNvPr id="11" name="Picture 10">
            <a:extLst>
              <a:ext uri="{FF2B5EF4-FFF2-40B4-BE49-F238E27FC236}">
                <a16:creationId xmlns:a16="http://schemas.microsoft.com/office/drawing/2014/main" id="{B11509FF-786A-4BD1-AB09-4ACFB21EADC3}"/>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5062903" y="296011"/>
            <a:ext cx="1691258" cy="1691258"/>
          </a:xfrm>
          <a:prstGeom prst="rect">
            <a:avLst/>
          </a:prstGeom>
        </p:spPr>
      </p:pic>
    </p:spTree>
    <p:extLst>
      <p:ext uri="{BB962C8B-B14F-4D97-AF65-F5344CB8AC3E}">
        <p14:creationId xmlns:p14="http://schemas.microsoft.com/office/powerpoint/2010/main" val="4175146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64"/>
                                        </p:tgtEl>
                                        <p:attrNameLst>
                                          <p:attrName>style.visibility</p:attrName>
                                        </p:attrNameLst>
                                      </p:cBhvr>
                                      <p:to>
                                        <p:strVal val="visible"/>
                                      </p:to>
                                    </p:set>
                                    <p:animEffect transition="in" filter="wipe(down)">
                                      <p:cBhvr>
                                        <p:cTn id="21" dur="500"/>
                                        <p:tgtEl>
                                          <p:spTgt spid="6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22"/>
                                        </p:tgtEl>
                                        <p:attrNameLst>
                                          <p:attrName>style.visibility</p:attrName>
                                        </p:attrNameLst>
                                      </p:cBhvr>
                                      <p:to>
                                        <p:strVal val="visible"/>
                                      </p:to>
                                    </p:set>
                                    <p:animEffect transition="in" filter="wipe(down)">
                                      <p:cBhvr>
                                        <p:cTn id="26" dur="500"/>
                                        <p:tgtEl>
                                          <p:spTgt spid="122"/>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132"/>
                                        </p:tgtEl>
                                        <p:attrNameLst>
                                          <p:attrName>style.visibility</p:attrName>
                                        </p:attrNameLst>
                                      </p:cBhvr>
                                      <p:to>
                                        <p:strVal val="visible"/>
                                      </p:to>
                                    </p:set>
                                    <p:animEffect transition="in" filter="barn(inVertical)">
                                      <p:cBhvr>
                                        <p:cTn id="35" dur="500"/>
                                        <p:tgtEl>
                                          <p:spTgt spid="132"/>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barn(inVertical)">
                                      <p:cBhvr>
                                        <p:cTn id="40" dur="500"/>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133"/>
                                        </p:tgtEl>
                                        <p:attrNameLst>
                                          <p:attrName>style.visibility</p:attrName>
                                        </p:attrNameLst>
                                      </p:cBhvr>
                                      <p:to>
                                        <p:strVal val="visible"/>
                                      </p:to>
                                    </p:set>
                                    <p:animEffect transition="in" filter="barn(inVertical)">
                                      <p:cBhvr>
                                        <p:cTn id="45" dur="500"/>
                                        <p:tgtEl>
                                          <p:spTgt spid="13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gtEl>
                                        <p:attrNameLst>
                                          <p:attrName>style.visibility</p:attrName>
                                        </p:attrNameLst>
                                      </p:cBhvr>
                                      <p:to>
                                        <p:strVal val="visible"/>
                                      </p:to>
                                    </p:set>
                                    <p:animEffect transition="in" filter="fade">
                                      <p:cBhvr>
                                        <p:cTn id="5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64" grpId="0"/>
      <p:bldP spid="122" grpId="0"/>
      <p:bldP spid="132" grpId="0"/>
      <p:bldP spid="13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3B117-F750-4089-ACF8-86DE4CF7BAB5}"/>
              </a:ext>
            </a:extLst>
          </p:cNvPr>
          <p:cNvSpPr>
            <a:spLocks noGrp="1"/>
          </p:cNvSpPr>
          <p:nvPr>
            <p:ph type="title"/>
          </p:nvPr>
        </p:nvSpPr>
        <p:spPr/>
        <p:txBody>
          <a:bodyPr/>
          <a:lstStyle/>
          <a:p>
            <a:pPr algn="ctr"/>
            <a:r>
              <a:rPr lang="en-GB" dirty="0"/>
              <a:t>Effective team work</a:t>
            </a:r>
          </a:p>
        </p:txBody>
      </p:sp>
      <p:sp>
        <p:nvSpPr>
          <p:cNvPr id="3" name="Text Placeholder 2">
            <a:extLst>
              <a:ext uri="{FF2B5EF4-FFF2-40B4-BE49-F238E27FC236}">
                <a16:creationId xmlns:a16="http://schemas.microsoft.com/office/drawing/2014/main" id="{5A328F9B-9B30-4D27-8AEB-9673E842298D}"/>
              </a:ext>
            </a:extLst>
          </p:cNvPr>
          <p:cNvSpPr>
            <a:spLocks noGrp="1"/>
          </p:cNvSpPr>
          <p:nvPr>
            <p:ph type="body" idx="1"/>
          </p:nvPr>
        </p:nvSpPr>
        <p:spPr/>
        <p:txBody>
          <a:bodyPr/>
          <a:lstStyle/>
          <a:p>
            <a:pPr algn="ctr"/>
            <a:r>
              <a:rPr lang="en-GB" dirty="0"/>
              <a:t>context</a:t>
            </a:r>
          </a:p>
        </p:txBody>
      </p:sp>
      <p:sp>
        <p:nvSpPr>
          <p:cNvPr id="4" name="Text Placeholder 3">
            <a:extLst>
              <a:ext uri="{FF2B5EF4-FFF2-40B4-BE49-F238E27FC236}">
                <a16:creationId xmlns:a16="http://schemas.microsoft.com/office/drawing/2014/main" id="{2D1E0708-B512-4FB8-BC69-64A560B9304D}"/>
              </a:ext>
            </a:extLst>
          </p:cNvPr>
          <p:cNvSpPr>
            <a:spLocks noGrp="1"/>
          </p:cNvSpPr>
          <p:nvPr>
            <p:ph type="body" sz="half" idx="15"/>
          </p:nvPr>
        </p:nvSpPr>
        <p:spPr/>
        <p:txBody>
          <a:bodyPr/>
          <a:lstStyle/>
          <a:p>
            <a:pPr marL="285750" indent="-285750">
              <a:buFont typeface="Wingdings" panose="05000000000000000000" pitchFamily="2" charset="2"/>
              <a:buChar char="v"/>
            </a:pPr>
            <a:r>
              <a:rPr lang="en-GB" sz="2000" dirty="0"/>
              <a:t>Adequate resources</a:t>
            </a:r>
          </a:p>
          <a:p>
            <a:pPr marL="285750" indent="-285750">
              <a:buFont typeface="Wingdings" panose="05000000000000000000" pitchFamily="2" charset="2"/>
              <a:buChar char="v"/>
            </a:pPr>
            <a:r>
              <a:rPr lang="en-GB" sz="2000" dirty="0"/>
              <a:t>Leadership and structure</a:t>
            </a:r>
          </a:p>
          <a:p>
            <a:pPr marL="285750" indent="-285750">
              <a:buFont typeface="Wingdings" panose="05000000000000000000" pitchFamily="2" charset="2"/>
              <a:buChar char="v"/>
            </a:pPr>
            <a:r>
              <a:rPr lang="en-GB" sz="2000" dirty="0"/>
              <a:t>Climate of trust</a:t>
            </a:r>
          </a:p>
          <a:p>
            <a:pPr marL="285750" indent="-285750">
              <a:buFont typeface="Wingdings" panose="05000000000000000000" pitchFamily="2" charset="2"/>
              <a:buChar char="v"/>
            </a:pPr>
            <a:r>
              <a:rPr lang="en-GB" sz="2000" dirty="0"/>
              <a:t>Performance and evaluation reward systems </a:t>
            </a:r>
          </a:p>
          <a:p>
            <a:pPr marL="285750" indent="-285750">
              <a:buFont typeface="Wingdings" panose="05000000000000000000" pitchFamily="2" charset="2"/>
              <a:buChar char="v"/>
            </a:pPr>
            <a:endParaRPr lang="en-GB" dirty="0"/>
          </a:p>
        </p:txBody>
      </p:sp>
      <p:sp>
        <p:nvSpPr>
          <p:cNvPr id="5" name="Text Placeholder 4">
            <a:extLst>
              <a:ext uri="{FF2B5EF4-FFF2-40B4-BE49-F238E27FC236}">
                <a16:creationId xmlns:a16="http://schemas.microsoft.com/office/drawing/2014/main" id="{49ECF242-3D79-4C12-956C-1B36C9B022FD}"/>
              </a:ext>
            </a:extLst>
          </p:cNvPr>
          <p:cNvSpPr>
            <a:spLocks noGrp="1"/>
          </p:cNvSpPr>
          <p:nvPr>
            <p:ph type="body" sz="quarter" idx="3"/>
          </p:nvPr>
        </p:nvSpPr>
        <p:spPr/>
        <p:txBody>
          <a:bodyPr/>
          <a:lstStyle/>
          <a:p>
            <a:pPr algn="ctr"/>
            <a:r>
              <a:rPr lang="en-GB" dirty="0"/>
              <a:t>composition</a:t>
            </a:r>
          </a:p>
        </p:txBody>
      </p:sp>
      <p:sp>
        <p:nvSpPr>
          <p:cNvPr id="6" name="Text Placeholder 5">
            <a:extLst>
              <a:ext uri="{FF2B5EF4-FFF2-40B4-BE49-F238E27FC236}">
                <a16:creationId xmlns:a16="http://schemas.microsoft.com/office/drawing/2014/main" id="{7D395C12-A9B6-4446-A339-44CC1A72E657}"/>
              </a:ext>
            </a:extLst>
          </p:cNvPr>
          <p:cNvSpPr>
            <a:spLocks noGrp="1"/>
          </p:cNvSpPr>
          <p:nvPr>
            <p:ph type="body" sz="half" idx="16"/>
          </p:nvPr>
        </p:nvSpPr>
        <p:spPr/>
        <p:txBody>
          <a:bodyPr/>
          <a:lstStyle/>
          <a:p>
            <a:pPr marL="285750" indent="-285750">
              <a:buFont typeface="Wingdings" panose="05000000000000000000" pitchFamily="2" charset="2"/>
              <a:buChar char="v"/>
            </a:pPr>
            <a:r>
              <a:rPr lang="en-GB" sz="2400" dirty="0"/>
              <a:t>Abilities of members</a:t>
            </a:r>
          </a:p>
          <a:p>
            <a:pPr marL="285750" indent="-285750">
              <a:buFont typeface="Wingdings" panose="05000000000000000000" pitchFamily="2" charset="2"/>
              <a:buChar char="v"/>
            </a:pPr>
            <a:r>
              <a:rPr lang="en-GB" sz="2400" dirty="0"/>
              <a:t>Personality </a:t>
            </a:r>
          </a:p>
          <a:p>
            <a:pPr marL="285750" indent="-285750">
              <a:buFont typeface="Wingdings" panose="05000000000000000000" pitchFamily="2" charset="2"/>
              <a:buChar char="v"/>
            </a:pPr>
            <a:r>
              <a:rPr lang="en-GB" sz="2400" dirty="0"/>
              <a:t>Diversity</a:t>
            </a:r>
          </a:p>
          <a:p>
            <a:pPr marL="285750" indent="-285750">
              <a:buFont typeface="Wingdings" panose="05000000000000000000" pitchFamily="2" charset="2"/>
              <a:buChar char="v"/>
            </a:pPr>
            <a:r>
              <a:rPr lang="en-GB" sz="2400" dirty="0"/>
              <a:t>Allocating rotes</a:t>
            </a:r>
          </a:p>
          <a:p>
            <a:pPr marL="285750" indent="-285750">
              <a:buFont typeface="Wingdings" panose="05000000000000000000" pitchFamily="2" charset="2"/>
              <a:buChar char="v"/>
            </a:pPr>
            <a:endParaRPr lang="en-GB" dirty="0"/>
          </a:p>
        </p:txBody>
      </p:sp>
      <p:sp>
        <p:nvSpPr>
          <p:cNvPr id="7" name="Text Placeholder 6">
            <a:extLst>
              <a:ext uri="{FF2B5EF4-FFF2-40B4-BE49-F238E27FC236}">
                <a16:creationId xmlns:a16="http://schemas.microsoft.com/office/drawing/2014/main" id="{560F8A43-6011-4ADC-BC70-67C4A821A3A4}"/>
              </a:ext>
            </a:extLst>
          </p:cNvPr>
          <p:cNvSpPr>
            <a:spLocks noGrp="1"/>
          </p:cNvSpPr>
          <p:nvPr>
            <p:ph type="body" sz="quarter" idx="13"/>
          </p:nvPr>
        </p:nvSpPr>
        <p:spPr/>
        <p:txBody>
          <a:bodyPr/>
          <a:lstStyle/>
          <a:p>
            <a:pPr algn="ctr"/>
            <a:r>
              <a:rPr lang="en-GB" dirty="0"/>
              <a:t>process</a:t>
            </a:r>
          </a:p>
        </p:txBody>
      </p:sp>
      <p:sp>
        <p:nvSpPr>
          <p:cNvPr id="8" name="Text Placeholder 7">
            <a:extLst>
              <a:ext uri="{FF2B5EF4-FFF2-40B4-BE49-F238E27FC236}">
                <a16:creationId xmlns:a16="http://schemas.microsoft.com/office/drawing/2014/main" id="{C490C867-FFA6-45A0-A8B8-46269F488968}"/>
              </a:ext>
            </a:extLst>
          </p:cNvPr>
          <p:cNvSpPr>
            <a:spLocks noGrp="1"/>
          </p:cNvSpPr>
          <p:nvPr>
            <p:ph type="body" sz="half" idx="17"/>
          </p:nvPr>
        </p:nvSpPr>
        <p:spPr/>
        <p:txBody>
          <a:bodyPr>
            <a:normAutofit/>
          </a:bodyPr>
          <a:lstStyle/>
          <a:p>
            <a:pPr marL="285750" indent="-285750">
              <a:buFont typeface="Wingdings" panose="05000000000000000000" pitchFamily="2" charset="2"/>
              <a:buChar char="v"/>
            </a:pPr>
            <a:r>
              <a:rPr lang="en-GB" sz="2400" dirty="0"/>
              <a:t>Common purpose</a:t>
            </a:r>
          </a:p>
          <a:p>
            <a:pPr marL="285750" indent="-285750">
              <a:buFont typeface="Wingdings" panose="05000000000000000000" pitchFamily="2" charset="2"/>
              <a:buChar char="v"/>
            </a:pPr>
            <a:r>
              <a:rPr lang="en-GB" sz="2400" dirty="0"/>
              <a:t>Specific goals</a:t>
            </a:r>
          </a:p>
          <a:p>
            <a:pPr marL="285750" indent="-285750">
              <a:buFont typeface="Wingdings" panose="05000000000000000000" pitchFamily="2" charset="2"/>
              <a:buChar char="v"/>
            </a:pPr>
            <a:r>
              <a:rPr lang="en-GB" sz="2400" dirty="0"/>
              <a:t>Conflict levels</a:t>
            </a:r>
          </a:p>
          <a:p>
            <a:pPr marL="285750" indent="-285750">
              <a:buFont typeface="Wingdings" panose="05000000000000000000" pitchFamily="2" charset="2"/>
              <a:buChar char="v"/>
            </a:pPr>
            <a:r>
              <a:rPr lang="en-GB" sz="2400" dirty="0"/>
              <a:t>Social loafing </a:t>
            </a:r>
          </a:p>
        </p:txBody>
      </p:sp>
    </p:spTree>
    <p:extLst>
      <p:ext uri="{BB962C8B-B14F-4D97-AF65-F5344CB8AC3E}">
        <p14:creationId xmlns:p14="http://schemas.microsoft.com/office/powerpoint/2010/main" val="3749873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circle(in)">
                                      <p:cBhvr>
                                        <p:cTn id="19" dur="20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circle(in)">
                                      <p:cBhvr>
                                        <p:cTn id="24" dur="20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circle(in)">
                                      <p:cBhvr>
                                        <p:cTn id="29" dur="2000"/>
                                        <p:tgtEl>
                                          <p:spTgt spid="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circle(in)">
                                      <p:cBhvr>
                                        <p:cTn id="34" dur="2000"/>
                                        <p:tgtEl>
                                          <p:spTgt spid="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Effect transition="in" filter="barn(inVertical)">
                                      <p:cBhvr>
                                        <p:cTn id="39" dur="500"/>
                                        <p:tgtEl>
                                          <p:spTgt spid="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circle(in)">
                                      <p:cBhvr>
                                        <p:cTn id="44" dur="20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circle(in)">
                                      <p:cBhvr>
                                        <p:cTn id="49" dur="2000"/>
                                        <p:tgtEl>
                                          <p:spTgt spid="6">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circle(in)">
                                      <p:cBhvr>
                                        <p:cTn id="54" dur="2000"/>
                                        <p:tgtEl>
                                          <p:spTgt spid="6">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circle(in)">
                                      <p:cBhvr>
                                        <p:cTn id="59" dur="2000"/>
                                        <p:tgtEl>
                                          <p:spTgt spid="6">
                                            <p:txEl>
                                              <p:pRg st="3" end="3"/>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7">
                                            <p:txEl>
                                              <p:pRg st="0" end="0"/>
                                            </p:txEl>
                                          </p:spTgt>
                                        </p:tgtEl>
                                        <p:attrNameLst>
                                          <p:attrName>style.visibility</p:attrName>
                                        </p:attrNameLst>
                                      </p:cBhvr>
                                      <p:to>
                                        <p:strVal val="visible"/>
                                      </p:to>
                                    </p:set>
                                    <p:animEffect transition="in" filter="barn(inVertical)">
                                      <p:cBhvr>
                                        <p:cTn id="64" dur="500"/>
                                        <p:tgtEl>
                                          <p:spTgt spid="7">
                                            <p:txEl>
                                              <p:pRg st="0" end="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0"/>
                                  </p:stCondLst>
                                  <p:childTnLst>
                                    <p:set>
                                      <p:cBhvr>
                                        <p:cTn id="68" dur="1" fill="hold">
                                          <p:stCondLst>
                                            <p:cond delay="0"/>
                                          </p:stCondLst>
                                        </p:cTn>
                                        <p:tgtEl>
                                          <p:spTgt spid="8">
                                            <p:txEl>
                                              <p:pRg st="0" end="0"/>
                                            </p:txEl>
                                          </p:spTgt>
                                        </p:tgtEl>
                                        <p:attrNameLst>
                                          <p:attrName>style.visibility</p:attrName>
                                        </p:attrNameLst>
                                      </p:cBhvr>
                                      <p:to>
                                        <p:strVal val="visible"/>
                                      </p:to>
                                    </p:set>
                                    <p:animEffect transition="in" filter="circle(in)">
                                      <p:cBhvr>
                                        <p:cTn id="69" dur="2000"/>
                                        <p:tgtEl>
                                          <p:spTgt spid="8">
                                            <p:txEl>
                                              <p:pRg st="0" end="0"/>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6" presetClass="entr" presetSubtype="16" fill="hold" grpId="0" nodeType="clickEffect">
                                  <p:stCondLst>
                                    <p:cond delay="0"/>
                                  </p:stCondLst>
                                  <p:childTnLst>
                                    <p:set>
                                      <p:cBhvr>
                                        <p:cTn id="73" dur="1" fill="hold">
                                          <p:stCondLst>
                                            <p:cond delay="0"/>
                                          </p:stCondLst>
                                        </p:cTn>
                                        <p:tgtEl>
                                          <p:spTgt spid="8">
                                            <p:txEl>
                                              <p:pRg st="1" end="1"/>
                                            </p:txEl>
                                          </p:spTgt>
                                        </p:tgtEl>
                                        <p:attrNameLst>
                                          <p:attrName>style.visibility</p:attrName>
                                        </p:attrNameLst>
                                      </p:cBhvr>
                                      <p:to>
                                        <p:strVal val="visible"/>
                                      </p:to>
                                    </p:set>
                                    <p:animEffect transition="in" filter="circle(in)">
                                      <p:cBhvr>
                                        <p:cTn id="74" dur="2000"/>
                                        <p:tgtEl>
                                          <p:spTgt spid="8">
                                            <p:txEl>
                                              <p:pRg st="1" end="1"/>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6" presetClass="entr" presetSubtype="16" fill="hold" grpId="0" nodeType="clickEffect">
                                  <p:stCondLst>
                                    <p:cond delay="0"/>
                                  </p:stCondLst>
                                  <p:childTnLst>
                                    <p:set>
                                      <p:cBhvr>
                                        <p:cTn id="78" dur="1" fill="hold">
                                          <p:stCondLst>
                                            <p:cond delay="0"/>
                                          </p:stCondLst>
                                        </p:cTn>
                                        <p:tgtEl>
                                          <p:spTgt spid="8">
                                            <p:txEl>
                                              <p:pRg st="2" end="2"/>
                                            </p:txEl>
                                          </p:spTgt>
                                        </p:tgtEl>
                                        <p:attrNameLst>
                                          <p:attrName>style.visibility</p:attrName>
                                        </p:attrNameLst>
                                      </p:cBhvr>
                                      <p:to>
                                        <p:strVal val="visible"/>
                                      </p:to>
                                    </p:set>
                                    <p:animEffect transition="in" filter="circle(in)">
                                      <p:cBhvr>
                                        <p:cTn id="79" dur="2000"/>
                                        <p:tgtEl>
                                          <p:spTgt spid="8">
                                            <p:txEl>
                                              <p:pRg st="2" end="2"/>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6" presetClass="entr" presetSubtype="16" fill="hold" grpId="0" nodeType="clickEffect">
                                  <p:stCondLst>
                                    <p:cond delay="0"/>
                                  </p:stCondLst>
                                  <p:childTnLst>
                                    <p:set>
                                      <p:cBhvr>
                                        <p:cTn id="83" dur="1" fill="hold">
                                          <p:stCondLst>
                                            <p:cond delay="0"/>
                                          </p:stCondLst>
                                        </p:cTn>
                                        <p:tgtEl>
                                          <p:spTgt spid="8">
                                            <p:txEl>
                                              <p:pRg st="3" end="3"/>
                                            </p:txEl>
                                          </p:spTgt>
                                        </p:tgtEl>
                                        <p:attrNameLst>
                                          <p:attrName>style.visibility</p:attrName>
                                        </p:attrNameLst>
                                      </p:cBhvr>
                                      <p:to>
                                        <p:strVal val="visible"/>
                                      </p:to>
                                    </p:set>
                                    <p:animEffect transition="in" filter="circle(in)">
                                      <p:cBhvr>
                                        <p:cTn id="84" dur="20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P spid="7" grpId="0" build="p"/>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AF5019-C7D4-4BBD-9FE4-365FD8731094}"/>
              </a:ext>
            </a:extLst>
          </p:cNvPr>
          <p:cNvSpPr txBox="1"/>
          <p:nvPr/>
        </p:nvSpPr>
        <p:spPr>
          <a:xfrm>
            <a:off x="1457325" y="3028950"/>
            <a:ext cx="5657850" cy="1477328"/>
          </a:xfrm>
          <a:prstGeom prst="rect">
            <a:avLst/>
          </a:prstGeom>
          <a:noFill/>
        </p:spPr>
        <p:txBody>
          <a:bodyPr wrap="square" rtlCol="0">
            <a:spAutoFit/>
          </a:bodyPr>
          <a:lstStyle/>
          <a:p>
            <a:r>
              <a:rPr lang="en-GB" dirty="0"/>
              <a:t>Thank you for listening to our presentation regarding effective team work, we hope that this we have been informative and you will be able to implement some of the suggestions we have made in to your organization.  </a:t>
            </a:r>
          </a:p>
        </p:txBody>
      </p:sp>
      <p:sp>
        <p:nvSpPr>
          <p:cNvPr id="4" name="TextBox 3">
            <a:extLst>
              <a:ext uri="{FF2B5EF4-FFF2-40B4-BE49-F238E27FC236}">
                <a16:creationId xmlns:a16="http://schemas.microsoft.com/office/drawing/2014/main" id="{493C5FB7-8E85-445C-B963-3DE5AC3BFDAC}"/>
              </a:ext>
            </a:extLst>
          </p:cNvPr>
          <p:cNvSpPr txBox="1"/>
          <p:nvPr/>
        </p:nvSpPr>
        <p:spPr>
          <a:xfrm>
            <a:off x="1457325" y="4943475"/>
            <a:ext cx="5391150" cy="369332"/>
          </a:xfrm>
          <a:prstGeom prst="rect">
            <a:avLst/>
          </a:prstGeom>
          <a:noFill/>
        </p:spPr>
        <p:txBody>
          <a:bodyPr wrap="square" rtlCol="0">
            <a:spAutoFit/>
          </a:bodyPr>
          <a:lstStyle/>
          <a:p>
            <a:r>
              <a:rPr lang="en-GB" dirty="0"/>
              <a:t>ANY QUESTION PLEASE FEEL FREE TO ASK.</a:t>
            </a:r>
          </a:p>
        </p:txBody>
      </p:sp>
    </p:spTree>
    <p:extLst>
      <p:ext uri="{BB962C8B-B14F-4D97-AF65-F5344CB8AC3E}">
        <p14:creationId xmlns:p14="http://schemas.microsoft.com/office/powerpoint/2010/main" val="743785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12B338-03F4-4877-8835-3B3AEE24EE5E}"/>
              </a:ext>
            </a:extLst>
          </p:cNvPr>
          <p:cNvSpPr txBox="1"/>
          <p:nvPr/>
        </p:nvSpPr>
        <p:spPr>
          <a:xfrm>
            <a:off x="3193366" y="858129"/>
            <a:ext cx="5359791" cy="923330"/>
          </a:xfrm>
          <a:prstGeom prst="rect">
            <a:avLst/>
          </a:prstGeom>
          <a:noFill/>
        </p:spPr>
        <p:txBody>
          <a:bodyPr wrap="square" rtlCol="0">
            <a:spAutoFit/>
          </a:bodyPr>
          <a:lstStyle/>
          <a:p>
            <a:pPr lvl="0" algn="ctr"/>
            <a:r>
              <a:rPr lang="en-GB">
                <a:solidFill>
                  <a:srgbClr val="000000"/>
                </a:solidFill>
                <a:latin typeface="verdana" panose="020B0604030504040204" pitchFamily="34" charset="0"/>
              </a:rPr>
              <a:t>unknown. (2018). </a:t>
            </a:r>
            <a:r>
              <a:rPr lang="en-GB" i="1">
                <a:solidFill>
                  <a:srgbClr val="000000"/>
                </a:solidFill>
                <a:latin typeface="verdana" panose="020B0604030504040204" pitchFamily="34" charset="0"/>
              </a:rPr>
              <a:t>belbin.</a:t>
            </a:r>
            <a:r>
              <a:rPr lang="en-GB">
                <a:solidFill>
                  <a:srgbClr val="000000"/>
                </a:solidFill>
                <a:latin typeface="verdana" panose="020B0604030504040204" pitchFamily="34" charset="0"/>
              </a:rPr>
              <a:t> Available: https://www.belbin.com/about/belbin-team-roles/. Last accessed 30/07/2018.</a:t>
            </a:r>
            <a:endParaRPr lang="en-GB" dirty="0">
              <a:solidFill>
                <a:prstClr val="white"/>
              </a:solidFill>
            </a:endParaRPr>
          </a:p>
        </p:txBody>
      </p:sp>
      <p:sp>
        <p:nvSpPr>
          <p:cNvPr id="4" name="TextBox 3">
            <a:extLst>
              <a:ext uri="{FF2B5EF4-FFF2-40B4-BE49-F238E27FC236}">
                <a16:creationId xmlns:a16="http://schemas.microsoft.com/office/drawing/2014/main" id="{2BED017F-3606-45E6-A98C-AC2715F5F25A}"/>
              </a:ext>
            </a:extLst>
          </p:cNvPr>
          <p:cNvSpPr txBox="1"/>
          <p:nvPr/>
        </p:nvSpPr>
        <p:spPr>
          <a:xfrm>
            <a:off x="3193366" y="2098623"/>
            <a:ext cx="5680811" cy="1200329"/>
          </a:xfrm>
          <a:prstGeom prst="rect">
            <a:avLst/>
          </a:prstGeom>
          <a:noFill/>
        </p:spPr>
        <p:txBody>
          <a:bodyPr wrap="square" rtlCol="0">
            <a:spAutoFit/>
          </a:bodyPr>
          <a:lstStyle/>
          <a:p>
            <a:r>
              <a:rPr lang="en-GB">
                <a:solidFill>
                  <a:srgbClr val="000000"/>
                </a:solidFill>
                <a:latin typeface="verdana" panose="020B0604030504040204" pitchFamily="34" charset="0"/>
              </a:rPr>
              <a:t>steve jobs. (2011). </a:t>
            </a:r>
            <a:r>
              <a:rPr lang="en-GB" i="1">
                <a:solidFill>
                  <a:srgbClr val="000000"/>
                </a:solidFill>
                <a:latin typeface="verdana" panose="020B0604030504040204" pitchFamily="34" charset="0"/>
              </a:rPr>
              <a:t>steve jobs quotes.</a:t>
            </a:r>
            <a:r>
              <a:rPr lang="en-GB">
                <a:solidFill>
                  <a:srgbClr val="000000"/>
                </a:solidFill>
                <a:latin typeface="verdana" panose="020B0604030504040204" pitchFamily="34" charset="0"/>
              </a:rPr>
              <a:t> Available: https://www.brainyquote.com/. Last accessed 20/08/2018</a:t>
            </a:r>
            <a:endParaRPr lang="en-GB" dirty="0"/>
          </a:p>
        </p:txBody>
      </p:sp>
      <p:sp>
        <p:nvSpPr>
          <p:cNvPr id="5" name="TextBox 4">
            <a:extLst>
              <a:ext uri="{FF2B5EF4-FFF2-40B4-BE49-F238E27FC236}">
                <a16:creationId xmlns:a16="http://schemas.microsoft.com/office/drawing/2014/main" id="{62E64326-034A-4A40-86A9-530BA8E71043}"/>
              </a:ext>
            </a:extLst>
          </p:cNvPr>
          <p:cNvSpPr txBox="1"/>
          <p:nvPr/>
        </p:nvSpPr>
        <p:spPr>
          <a:xfrm>
            <a:off x="3193366" y="3672590"/>
            <a:ext cx="5680811" cy="1754326"/>
          </a:xfrm>
          <a:prstGeom prst="rect">
            <a:avLst/>
          </a:prstGeom>
          <a:noFill/>
        </p:spPr>
        <p:txBody>
          <a:bodyPr wrap="square" rtlCol="0">
            <a:spAutoFit/>
          </a:bodyPr>
          <a:lstStyle/>
          <a:p>
            <a:r>
              <a:rPr lang="en-GB">
                <a:solidFill>
                  <a:srgbClr val="000000"/>
                </a:solidFill>
                <a:latin typeface="verdana" panose="020B0604030504040204" pitchFamily="34" charset="0"/>
              </a:rPr>
              <a:t>dr bruce tuckman. (2018). </a:t>
            </a:r>
            <a:r>
              <a:rPr lang="en-GB" i="1">
                <a:solidFill>
                  <a:srgbClr val="000000"/>
                </a:solidFill>
                <a:latin typeface="verdana" panose="020B0604030504040204" pitchFamily="34" charset="0"/>
              </a:rPr>
              <a:t>Tuckman forming storming norming performing model.</a:t>
            </a:r>
            <a:r>
              <a:rPr lang="en-GB">
                <a:solidFill>
                  <a:srgbClr val="000000"/>
                </a:solidFill>
                <a:latin typeface="verdana" panose="020B0604030504040204" pitchFamily="34" charset="0"/>
              </a:rPr>
              <a:t> Available: https://www.businessballs.com/team-management/tuckman-forming-storming-norming-performing-model-234/. Last accessed 20/08/2018</a:t>
            </a:r>
            <a:endParaRPr lang="en-GB" dirty="0"/>
          </a:p>
        </p:txBody>
      </p:sp>
    </p:spTree>
    <p:extLst>
      <p:ext uri="{BB962C8B-B14F-4D97-AF65-F5344CB8AC3E}">
        <p14:creationId xmlns:p14="http://schemas.microsoft.com/office/powerpoint/2010/main" val="41764073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873</Words>
  <Application>Microsoft Office PowerPoint</Application>
  <PresentationFormat>Widescreen</PresentationFormat>
  <Paragraphs>84</Paragraphs>
  <Slides>8</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vt:i4>
      </vt:variant>
    </vt:vector>
  </HeadingPairs>
  <TitlesOfParts>
    <vt:vector size="18" baseType="lpstr">
      <vt:lpstr>Arial</vt:lpstr>
      <vt:lpstr>Bahnschrift</vt:lpstr>
      <vt:lpstr>Bauhaus 93</vt:lpstr>
      <vt:lpstr>Calibri</vt:lpstr>
      <vt:lpstr>Century Gothic</vt:lpstr>
      <vt:lpstr>Gill Sans Nova Ultra Bold</vt:lpstr>
      <vt:lpstr>verdana</vt:lpstr>
      <vt:lpstr>Wingdings</vt:lpstr>
      <vt:lpstr>Wingdings 3</vt:lpstr>
      <vt:lpstr>Ion</vt:lpstr>
      <vt:lpstr>RSR consultancy services </vt:lpstr>
      <vt:lpstr>PowerPoint Presentation</vt:lpstr>
      <vt:lpstr>PowerPoint Presentation</vt:lpstr>
      <vt:lpstr>PowerPoint Presentation</vt:lpstr>
      <vt:lpstr>PowerPoint Presentation</vt:lpstr>
      <vt:lpstr>Effective team work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RSR consultancy services </dc:title>
  <dc:creator>Raheda Khatun (1715332)</dc:creator>
  <cp:lastModifiedBy>Raheda Khatun (1715332)</cp:lastModifiedBy>
  <cp:revision>3</cp:revision>
  <dcterms:created xsi:type="dcterms:W3CDTF">2018-08-20T09:43:40Z</dcterms:created>
  <dcterms:modified xsi:type="dcterms:W3CDTF">2018-08-23T19:23:16Z</dcterms:modified>
</cp:coreProperties>
</file>