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firstSlideNum="0" saveSubsetFonts="1" autoCompressPictures="0">
  <p:sldMasterIdLst>
    <p:sldMasterId id="2147483648" r:id="rId1"/>
  </p:sldMasterIdLst>
  <p:notesMasterIdLst>
    <p:notesMasterId r:id="rId14"/>
  </p:notesMasterIdLst>
  <p:sldIdLst>
    <p:sldId id="257" r:id="rId2"/>
    <p:sldId id="260" r:id="rId3"/>
    <p:sldId id="263" r:id="rId4"/>
    <p:sldId id="261" r:id="rId5"/>
    <p:sldId id="270" r:id="rId6"/>
    <p:sldId id="264" r:id="rId7"/>
    <p:sldId id="272" r:id="rId8"/>
    <p:sldId id="274" r:id="rId9"/>
    <p:sldId id="275" r:id="rId10"/>
    <p:sldId id="266" r:id="rId11"/>
    <p:sldId id="268" r:id="rId12"/>
    <p:sldId id="26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C9AFB5-2F0D-4383-8806-A4CD5D1ACC35}" v="1" dt="2026-02-14T21:35:09.6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p:restoredTop sz="94658"/>
  </p:normalViewPr>
  <p:slideViewPr>
    <p:cSldViewPr snapToGrid="0">
      <p:cViewPr varScale="1">
        <p:scale>
          <a:sx n="78" d="100"/>
          <a:sy n="78" d="100"/>
        </p:scale>
        <p:origin x="64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075683-8DB4-4040-8B5F-2ADEA587E9F7}"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E8A43EDC-8F2F-4696-BE3E-015921FAB0D3}">
      <dgm:prSet/>
      <dgm:spPr/>
      <dgm:t>
        <a:bodyPr/>
        <a:lstStyle/>
        <a:p>
          <a:r>
            <a:rPr lang="en-US" dirty="0"/>
            <a:t>Introduction		</a:t>
          </a:r>
        </a:p>
      </dgm:t>
    </dgm:pt>
    <dgm:pt modelId="{A98F403E-7FFF-4CEF-B228-FBAAFA7828AE}" type="parTrans" cxnId="{B7ED2A8D-8CEF-46DE-8972-54BB93EB61AF}">
      <dgm:prSet/>
      <dgm:spPr/>
      <dgm:t>
        <a:bodyPr/>
        <a:lstStyle/>
        <a:p>
          <a:endParaRPr lang="en-US"/>
        </a:p>
      </dgm:t>
    </dgm:pt>
    <dgm:pt modelId="{9B789FE5-14AC-4B4A-A28B-49135816B828}" type="sibTrans" cxnId="{B7ED2A8D-8CEF-46DE-8972-54BB93EB61AF}">
      <dgm:prSet/>
      <dgm:spPr/>
      <dgm:t>
        <a:bodyPr/>
        <a:lstStyle/>
        <a:p>
          <a:endParaRPr lang="en-US"/>
        </a:p>
      </dgm:t>
    </dgm:pt>
    <dgm:pt modelId="{237F0A09-4599-47F9-9A10-3F93135B0AF2}">
      <dgm:prSet/>
      <dgm:spPr/>
      <dgm:t>
        <a:bodyPr/>
        <a:lstStyle/>
        <a:p>
          <a:r>
            <a:rPr lang="en-US" dirty="0"/>
            <a:t>Jenny’s Situation</a:t>
          </a:r>
        </a:p>
      </dgm:t>
    </dgm:pt>
    <dgm:pt modelId="{7796DDCD-17F9-4803-91D9-C6E8F08CAFB9}" type="parTrans" cxnId="{D5740BAD-57B9-4941-BA08-E5F927DE95EA}">
      <dgm:prSet/>
      <dgm:spPr/>
      <dgm:t>
        <a:bodyPr/>
        <a:lstStyle/>
        <a:p>
          <a:endParaRPr lang="en-US"/>
        </a:p>
      </dgm:t>
    </dgm:pt>
    <dgm:pt modelId="{A788F906-866F-47AF-86AA-BC5B882CCC98}" type="sibTrans" cxnId="{D5740BAD-57B9-4941-BA08-E5F927DE95EA}">
      <dgm:prSet/>
      <dgm:spPr/>
      <dgm:t>
        <a:bodyPr/>
        <a:lstStyle/>
        <a:p>
          <a:endParaRPr lang="en-US"/>
        </a:p>
      </dgm:t>
    </dgm:pt>
    <dgm:pt modelId="{EDD18B3D-34F1-4FD1-A732-66D5AA255973}">
      <dgm:prSet/>
      <dgm:spPr/>
      <dgm:t>
        <a:bodyPr/>
        <a:lstStyle/>
        <a:p>
          <a:r>
            <a:rPr lang="en-US" dirty="0"/>
            <a:t>The Psychosocial Development Theory.</a:t>
          </a:r>
        </a:p>
      </dgm:t>
    </dgm:pt>
    <dgm:pt modelId="{119646AF-B007-453D-9792-214662B93110}" type="parTrans" cxnId="{2DE9FFB5-A6F0-4FFE-B58E-306208528F84}">
      <dgm:prSet/>
      <dgm:spPr/>
      <dgm:t>
        <a:bodyPr/>
        <a:lstStyle/>
        <a:p>
          <a:endParaRPr lang="en-US"/>
        </a:p>
      </dgm:t>
    </dgm:pt>
    <dgm:pt modelId="{4E50DF3B-6ED3-4F01-90B6-E62A61EA23B4}" type="sibTrans" cxnId="{2DE9FFB5-A6F0-4FFE-B58E-306208528F84}">
      <dgm:prSet/>
      <dgm:spPr/>
      <dgm:t>
        <a:bodyPr/>
        <a:lstStyle/>
        <a:p>
          <a:endParaRPr lang="en-US"/>
        </a:p>
      </dgm:t>
    </dgm:pt>
    <dgm:pt modelId="{BD6ACD77-0CB5-4B88-8BA6-B6305C2860F8}">
      <dgm:prSet/>
      <dgm:spPr/>
      <dgm:t>
        <a:bodyPr/>
        <a:lstStyle/>
        <a:p>
          <a:r>
            <a:rPr lang="en-US" dirty="0"/>
            <a:t>.Impact of Caregiving on Jenny’s Case </a:t>
          </a:r>
        </a:p>
      </dgm:t>
    </dgm:pt>
    <dgm:pt modelId="{9D2CFD2B-C286-43E6-AB6E-70B73B66BD7E}" type="parTrans" cxnId="{667D82C4-20C9-4CA0-B6FE-3D5EC4E021E0}">
      <dgm:prSet/>
      <dgm:spPr/>
      <dgm:t>
        <a:bodyPr/>
        <a:lstStyle/>
        <a:p>
          <a:endParaRPr lang="en-US"/>
        </a:p>
      </dgm:t>
    </dgm:pt>
    <dgm:pt modelId="{32F2F41E-9801-4582-876B-4BEA732D2F1C}" type="sibTrans" cxnId="{667D82C4-20C9-4CA0-B6FE-3D5EC4E021E0}">
      <dgm:prSet/>
      <dgm:spPr/>
      <dgm:t>
        <a:bodyPr/>
        <a:lstStyle/>
        <a:p>
          <a:endParaRPr lang="en-US"/>
        </a:p>
      </dgm:t>
    </dgm:pt>
    <dgm:pt modelId="{E19B6487-50DC-4A90-A959-4D1277D4A283}">
      <dgm:prSet/>
      <dgm:spPr/>
      <dgm:t>
        <a:bodyPr/>
        <a:lstStyle/>
        <a:p>
          <a:r>
            <a:rPr lang="en-US" dirty="0"/>
            <a:t>.Community Support Plan</a:t>
          </a:r>
        </a:p>
      </dgm:t>
    </dgm:pt>
    <dgm:pt modelId="{3A552E8B-FD94-4763-B73E-EDB2B30DF57B}" type="parTrans" cxnId="{74BDA64E-40BE-4C4C-A287-A4D3780C49C9}">
      <dgm:prSet/>
      <dgm:spPr/>
      <dgm:t>
        <a:bodyPr/>
        <a:lstStyle/>
        <a:p>
          <a:endParaRPr lang="en-US"/>
        </a:p>
      </dgm:t>
    </dgm:pt>
    <dgm:pt modelId="{45DF6362-EC7D-4829-9F82-90B3F8ADCA3B}" type="sibTrans" cxnId="{74BDA64E-40BE-4C4C-A287-A4D3780C49C9}">
      <dgm:prSet/>
      <dgm:spPr/>
      <dgm:t>
        <a:bodyPr/>
        <a:lstStyle/>
        <a:p>
          <a:endParaRPr lang="en-US"/>
        </a:p>
      </dgm:t>
    </dgm:pt>
    <dgm:pt modelId="{F2D69566-2844-42D2-8787-08EF45F19245}">
      <dgm:prSet/>
      <dgm:spPr/>
      <dgm:t>
        <a:bodyPr/>
        <a:lstStyle/>
        <a:p>
          <a:r>
            <a:rPr lang="en-US" dirty="0"/>
            <a:t>.Conclusion</a:t>
          </a:r>
        </a:p>
      </dgm:t>
    </dgm:pt>
    <dgm:pt modelId="{C21569E0-FD92-463C-8AE4-105E6A6BEE56}" type="parTrans" cxnId="{AC5F2191-FF42-4465-A8F7-2B7FEE4D5282}">
      <dgm:prSet/>
      <dgm:spPr/>
      <dgm:t>
        <a:bodyPr/>
        <a:lstStyle/>
        <a:p>
          <a:endParaRPr lang="en-US"/>
        </a:p>
      </dgm:t>
    </dgm:pt>
    <dgm:pt modelId="{984E3373-B6AC-4196-AFDA-9BFEA461FA26}" type="sibTrans" cxnId="{AC5F2191-FF42-4465-A8F7-2B7FEE4D5282}">
      <dgm:prSet/>
      <dgm:spPr/>
      <dgm:t>
        <a:bodyPr/>
        <a:lstStyle/>
        <a:p>
          <a:endParaRPr lang="en-US"/>
        </a:p>
      </dgm:t>
    </dgm:pt>
    <dgm:pt modelId="{FFAB336E-214D-43BA-99AB-559AA734AC04}">
      <dgm:prSet/>
      <dgm:spPr/>
      <dgm:t>
        <a:bodyPr/>
        <a:lstStyle/>
        <a:p>
          <a:r>
            <a:rPr lang="en-US" dirty="0"/>
            <a:t>.Relevance of the Theory</a:t>
          </a:r>
        </a:p>
      </dgm:t>
    </dgm:pt>
    <dgm:pt modelId="{B540A632-8567-403F-8E84-AA7BD6E14A9A}" type="parTrans" cxnId="{B07BC597-4642-4D99-8DF3-91A3FCF5E043}">
      <dgm:prSet/>
      <dgm:spPr/>
      <dgm:t>
        <a:bodyPr/>
        <a:lstStyle/>
        <a:p>
          <a:endParaRPr lang="en-US"/>
        </a:p>
      </dgm:t>
    </dgm:pt>
    <dgm:pt modelId="{FCB4AD47-BD92-4ADA-91FB-83B98101D99F}" type="sibTrans" cxnId="{B07BC597-4642-4D99-8DF3-91A3FCF5E043}">
      <dgm:prSet/>
      <dgm:spPr/>
      <dgm:t>
        <a:bodyPr/>
        <a:lstStyle/>
        <a:p>
          <a:endParaRPr lang="en-US"/>
        </a:p>
      </dgm:t>
    </dgm:pt>
    <dgm:pt modelId="{53A34B99-2CD6-413A-A3BF-1040B2A0B9A3}">
      <dgm:prSet/>
      <dgm:spPr/>
      <dgm:t>
        <a:bodyPr/>
        <a:lstStyle/>
        <a:p>
          <a:r>
            <a:rPr lang="en-US" dirty="0"/>
            <a:t>.References</a:t>
          </a:r>
        </a:p>
      </dgm:t>
    </dgm:pt>
    <dgm:pt modelId="{4B46735E-568D-4A20-A398-F07DEB18617C}" type="parTrans" cxnId="{92F5D443-C0FA-45BF-B595-FEBFC8424B5B}">
      <dgm:prSet/>
      <dgm:spPr/>
      <dgm:t>
        <a:bodyPr/>
        <a:lstStyle/>
        <a:p>
          <a:endParaRPr lang="en-US"/>
        </a:p>
      </dgm:t>
    </dgm:pt>
    <dgm:pt modelId="{3724471C-C6A9-4B70-A068-44B0D21F4F9D}" type="sibTrans" cxnId="{92F5D443-C0FA-45BF-B595-FEBFC8424B5B}">
      <dgm:prSet/>
      <dgm:spPr/>
      <dgm:t>
        <a:bodyPr/>
        <a:lstStyle/>
        <a:p>
          <a:endParaRPr lang="en-US"/>
        </a:p>
      </dgm:t>
    </dgm:pt>
    <dgm:pt modelId="{3223C75C-1022-F34B-9D89-8063F6DE8461}" type="pres">
      <dgm:prSet presAssocID="{CF075683-8DB4-4040-8B5F-2ADEA587E9F7}" presName="vert0" presStyleCnt="0">
        <dgm:presLayoutVars>
          <dgm:dir/>
          <dgm:animOne val="branch"/>
          <dgm:animLvl val="lvl"/>
        </dgm:presLayoutVars>
      </dgm:prSet>
      <dgm:spPr/>
    </dgm:pt>
    <dgm:pt modelId="{606BBA56-9938-594F-877B-DCCE6E9B88A5}" type="pres">
      <dgm:prSet presAssocID="{E8A43EDC-8F2F-4696-BE3E-015921FAB0D3}" presName="thickLine" presStyleLbl="alignNode1" presStyleIdx="0" presStyleCnt="8"/>
      <dgm:spPr/>
    </dgm:pt>
    <dgm:pt modelId="{F66A838D-A2B0-C741-9F8C-79D504515D46}" type="pres">
      <dgm:prSet presAssocID="{E8A43EDC-8F2F-4696-BE3E-015921FAB0D3}" presName="horz1" presStyleCnt="0"/>
      <dgm:spPr/>
    </dgm:pt>
    <dgm:pt modelId="{B872E3FA-6E39-0D46-B17D-420284918CB7}" type="pres">
      <dgm:prSet presAssocID="{E8A43EDC-8F2F-4696-BE3E-015921FAB0D3}" presName="tx1" presStyleLbl="revTx" presStyleIdx="0" presStyleCnt="8"/>
      <dgm:spPr/>
    </dgm:pt>
    <dgm:pt modelId="{AFB91B4C-41BA-8443-817A-AD6982DB90E3}" type="pres">
      <dgm:prSet presAssocID="{E8A43EDC-8F2F-4696-BE3E-015921FAB0D3}" presName="vert1" presStyleCnt="0"/>
      <dgm:spPr/>
    </dgm:pt>
    <dgm:pt modelId="{A5FA74F0-8A8F-7D48-B5B4-908CA076DF28}" type="pres">
      <dgm:prSet presAssocID="{237F0A09-4599-47F9-9A10-3F93135B0AF2}" presName="thickLine" presStyleLbl="alignNode1" presStyleIdx="1" presStyleCnt="8"/>
      <dgm:spPr/>
    </dgm:pt>
    <dgm:pt modelId="{DC36E17A-7DC5-9845-8458-A038CFCA7599}" type="pres">
      <dgm:prSet presAssocID="{237F0A09-4599-47F9-9A10-3F93135B0AF2}" presName="horz1" presStyleCnt="0"/>
      <dgm:spPr/>
    </dgm:pt>
    <dgm:pt modelId="{8C9D355A-D79D-2641-AA05-CB5DCF7AA865}" type="pres">
      <dgm:prSet presAssocID="{237F0A09-4599-47F9-9A10-3F93135B0AF2}" presName="tx1" presStyleLbl="revTx" presStyleIdx="1" presStyleCnt="8"/>
      <dgm:spPr/>
    </dgm:pt>
    <dgm:pt modelId="{23D982A0-B644-A74C-8FF5-4C4AF4624731}" type="pres">
      <dgm:prSet presAssocID="{237F0A09-4599-47F9-9A10-3F93135B0AF2}" presName="vert1" presStyleCnt="0"/>
      <dgm:spPr/>
    </dgm:pt>
    <dgm:pt modelId="{CA74FA10-D759-214D-9158-BDB8D0025E54}" type="pres">
      <dgm:prSet presAssocID="{EDD18B3D-34F1-4FD1-A732-66D5AA255973}" presName="thickLine" presStyleLbl="alignNode1" presStyleIdx="2" presStyleCnt="8"/>
      <dgm:spPr/>
    </dgm:pt>
    <dgm:pt modelId="{D32B8476-7337-4246-AA30-5C2452DCAE60}" type="pres">
      <dgm:prSet presAssocID="{EDD18B3D-34F1-4FD1-A732-66D5AA255973}" presName="horz1" presStyleCnt="0"/>
      <dgm:spPr/>
    </dgm:pt>
    <dgm:pt modelId="{F7155F68-2E91-9D48-8922-69F6F7EE8AFA}" type="pres">
      <dgm:prSet presAssocID="{EDD18B3D-34F1-4FD1-A732-66D5AA255973}" presName="tx1" presStyleLbl="revTx" presStyleIdx="2" presStyleCnt="8"/>
      <dgm:spPr/>
    </dgm:pt>
    <dgm:pt modelId="{F712A05C-D2C6-6B4A-B032-3ABC349957F1}" type="pres">
      <dgm:prSet presAssocID="{EDD18B3D-34F1-4FD1-A732-66D5AA255973}" presName="vert1" presStyleCnt="0"/>
      <dgm:spPr/>
    </dgm:pt>
    <dgm:pt modelId="{4C528430-73BA-5245-98EB-9EA840D6C43F}" type="pres">
      <dgm:prSet presAssocID="{FFAB336E-214D-43BA-99AB-559AA734AC04}" presName="thickLine" presStyleLbl="alignNode1" presStyleIdx="3" presStyleCnt="8"/>
      <dgm:spPr/>
    </dgm:pt>
    <dgm:pt modelId="{89B76CE6-1612-DB42-9AC6-5EE4DB574D3D}" type="pres">
      <dgm:prSet presAssocID="{FFAB336E-214D-43BA-99AB-559AA734AC04}" presName="horz1" presStyleCnt="0"/>
      <dgm:spPr/>
    </dgm:pt>
    <dgm:pt modelId="{BE79790C-6597-564F-9EF7-740745C2449A}" type="pres">
      <dgm:prSet presAssocID="{FFAB336E-214D-43BA-99AB-559AA734AC04}" presName="tx1" presStyleLbl="revTx" presStyleIdx="3" presStyleCnt="8"/>
      <dgm:spPr/>
    </dgm:pt>
    <dgm:pt modelId="{954937EB-3D48-B14E-993D-7D4E5C9FE03A}" type="pres">
      <dgm:prSet presAssocID="{FFAB336E-214D-43BA-99AB-559AA734AC04}" presName="vert1" presStyleCnt="0"/>
      <dgm:spPr/>
    </dgm:pt>
    <dgm:pt modelId="{1400A404-5E9E-FE4E-A2DD-76855436A850}" type="pres">
      <dgm:prSet presAssocID="{BD6ACD77-0CB5-4B88-8BA6-B6305C2860F8}" presName="thickLine" presStyleLbl="alignNode1" presStyleIdx="4" presStyleCnt="8"/>
      <dgm:spPr/>
    </dgm:pt>
    <dgm:pt modelId="{6A58AB58-88C1-114F-8236-C2537953570C}" type="pres">
      <dgm:prSet presAssocID="{BD6ACD77-0CB5-4B88-8BA6-B6305C2860F8}" presName="horz1" presStyleCnt="0"/>
      <dgm:spPr/>
    </dgm:pt>
    <dgm:pt modelId="{FAEED69A-F158-3248-B9DD-1BE450BD7A24}" type="pres">
      <dgm:prSet presAssocID="{BD6ACD77-0CB5-4B88-8BA6-B6305C2860F8}" presName="tx1" presStyleLbl="revTx" presStyleIdx="4" presStyleCnt="8"/>
      <dgm:spPr/>
    </dgm:pt>
    <dgm:pt modelId="{CF2EF920-5F93-9843-9AC3-752673DA2649}" type="pres">
      <dgm:prSet presAssocID="{BD6ACD77-0CB5-4B88-8BA6-B6305C2860F8}" presName="vert1" presStyleCnt="0"/>
      <dgm:spPr/>
    </dgm:pt>
    <dgm:pt modelId="{4E2E55A9-4D53-5240-9224-FE14F45D7344}" type="pres">
      <dgm:prSet presAssocID="{E19B6487-50DC-4A90-A959-4D1277D4A283}" presName="thickLine" presStyleLbl="alignNode1" presStyleIdx="5" presStyleCnt="8"/>
      <dgm:spPr/>
    </dgm:pt>
    <dgm:pt modelId="{D2DB17DF-4D82-1449-A4DE-C1D1681709C3}" type="pres">
      <dgm:prSet presAssocID="{E19B6487-50DC-4A90-A959-4D1277D4A283}" presName="horz1" presStyleCnt="0"/>
      <dgm:spPr/>
    </dgm:pt>
    <dgm:pt modelId="{621B61F2-E0FD-1748-8A30-3AEC67C21BCA}" type="pres">
      <dgm:prSet presAssocID="{E19B6487-50DC-4A90-A959-4D1277D4A283}" presName="tx1" presStyleLbl="revTx" presStyleIdx="5" presStyleCnt="8"/>
      <dgm:spPr/>
    </dgm:pt>
    <dgm:pt modelId="{5342EE0D-A692-5E41-B168-7D59CCEB9B59}" type="pres">
      <dgm:prSet presAssocID="{E19B6487-50DC-4A90-A959-4D1277D4A283}" presName="vert1" presStyleCnt="0"/>
      <dgm:spPr/>
    </dgm:pt>
    <dgm:pt modelId="{44602204-AD5F-ED49-BFE5-F3D970EE6951}" type="pres">
      <dgm:prSet presAssocID="{F2D69566-2844-42D2-8787-08EF45F19245}" presName="thickLine" presStyleLbl="alignNode1" presStyleIdx="6" presStyleCnt="8"/>
      <dgm:spPr/>
    </dgm:pt>
    <dgm:pt modelId="{9500BE9E-4732-1443-ACBF-EEC2D3FEED3B}" type="pres">
      <dgm:prSet presAssocID="{F2D69566-2844-42D2-8787-08EF45F19245}" presName="horz1" presStyleCnt="0"/>
      <dgm:spPr/>
    </dgm:pt>
    <dgm:pt modelId="{D72E4DBC-FB0C-B54F-B32D-A837BA949CC7}" type="pres">
      <dgm:prSet presAssocID="{F2D69566-2844-42D2-8787-08EF45F19245}" presName="tx1" presStyleLbl="revTx" presStyleIdx="6" presStyleCnt="8"/>
      <dgm:spPr/>
    </dgm:pt>
    <dgm:pt modelId="{5506A0F4-41DA-CC41-B945-6ABA82B8F969}" type="pres">
      <dgm:prSet presAssocID="{F2D69566-2844-42D2-8787-08EF45F19245}" presName="vert1" presStyleCnt="0"/>
      <dgm:spPr/>
    </dgm:pt>
    <dgm:pt modelId="{17126EF8-392E-F047-95D9-373CBF9B868E}" type="pres">
      <dgm:prSet presAssocID="{53A34B99-2CD6-413A-A3BF-1040B2A0B9A3}" presName="thickLine" presStyleLbl="alignNode1" presStyleIdx="7" presStyleCnt="8"/>
      <dgm:spPr/>
    </dgm:pt>
    <dgm:pt modelId="{F5119F28-68F4-3949-9383-AB91A53F0843}" type="pres">
      <dgm:prSet presAssocID="{53A34B99-2CD6-413A-A3BF-1040B2A0B9A3}" presName="horz1" presStyleCnt="0"/>
      <dgm:spPr/>
    </dgm:pt>
    <dgm:pt modelId="{0D963BD1-F3B3-D24B-8C07-32D093DEDEC9}" type="pres">
      <dgm:prSet presAssocID="{53A34B99-2CD6-413A-A3BF-1040B2A0B9A3}" presName="tx1" presStyleLbl="revTx" presStyleIdx="7" presStyleCnt="8"/>
      <dgm:spPr/>
    </dgm:pt>
    <dgm:pt modelId="{4B43D75F-1700-C44F-96F8-77E9C5B42E35}" type="pres">
      <dgm:prSet presAssocID="{53A34B99-2CD6-413A-A3BF-1040B2A0B9A3}" presName="vert1" presStyleCnt="0"/>
      <dgm:spPr/>
    </dgm:pt>
  </dgm:ptLst>
  <dgm:cxnLst>
    <dgm:cxn modelId="{1FA21C18-A977-40A3-B07B-3F7E9236221F}" type="presOf" srcId="{F2D69566-2844-42D2-8787-08EF45F19245}" destId="{D72E4DBC-FB0C-B54F-B32D-A837BA949CC7}" srcOrd="0" destOrd="0" presId="urn:microsoft.com/office/officeart/2008/layout/LinedList"/>
    <dgm:cxn modelId="{D3DCC21C-542A-4511-8C91-72237D35FDB3}" type="presOf" srcId="{237F0A09-4599-47F9-9A10-3F93135B0AF2}" destId="{8C9D355A-D79D-2641-AA05-CB5DCF7AA865}" srcOrd="0" destOrd="0" presId="urn:microsoft.com/office/officeart/2008/layout/LinedList"/>
    <dgm:cxn modelId="{92F5D443-C0FA-45BF-B595-FEBFC8424B5B}" srcId="{CF075683-8DB4-4040-8B5F-2ADEA587E9F7}" destId="{53A34B99-2CD6-413A-A3BF-1040B2A0B9A3}" srcOrd="7" destOrd="0" parTransId="{4B46735E-568D-4A20-A398-F07DEB18617C}" sibTransId="{3724471C-C6A9-4B70-A068-44B0D21F4F9D}"/>
    <dgm:cxn modelId="{74BDA64E-40BE-4C4C-A287-A4D3780C49C9}" srcId="{CF075683-8DB4-4040-8B5F-2ADEA587E9F7}" destId="{E19B6487-50DC-4A90-A959-4D1277D4A283}" srcOrd="5" destOrd="0" parTransId="{3A552E8B-FD94-4763-B73E-EDB2B30DF57B}" sibTransId="{45DF6362-EC7D-4829-9F82-90B3F8ADCA3B}"/>
    <dgm:cxn modelId="{75F0E583-1C5A-4F68-B794-D3F599865027}" type="presOf" srcId="{EDD18B3D-34F1-4FD1-A732-66D5AA255973}" destId="{F7155F68-2E91-9D48-8922-69F6F7EE8AFA}" srcOrd="0" destOrd="0" presId="urn:microsoft.com/office/officeart/2008/layout/LinedList"/>
    <dgm:cxn modelId="{B7ED2A8D-8CEF-46DE-8972-54BB93EB61AF}" srcId="{CF075683-8DB4-4040-8B5F-2ADEA587E9F7}" destId="{E8A43EDC-8F2F-4696-BE3E-015921FAB0D3}" srcOrd="0" destOrd="0" parTransId="{A98F403E-7FFF-4CEF-B228-FBAAFA7828AE}" sibTransId="{9B789FE5-14AC-4B4A-A28B-49135816B828}"/>
    <dgm:cxn modelId="{AC5F2191-FF42-4465-A8F7-2B7FEE4D5282}" srcId="{CF075683-8DB4-4040-8B5F-2ADEA587E9F7}" destId="{F2D69566-2844-42D2-8787-08EF45F19245}" srcOrd="6" destOrd="0" parTransId="{C21569E0-FD92-463C-8AE4-105E6A6BEE56}" sibTransId="{984E3373-B6AC-4196-AFDA-9BFEA461FA26}"/>
    <dgm:cxn modelId="{B07BC597-4642-4D99-8DF3-91A3FCF5E043}" srcId="{CF075683-8DB4-4040-8B5F-2ADEA587E9F7}" destId="{FFAB336E-214D-43BA-99AB-559AA734AC04}" srcOrd="3" destOrd="0" parTransId="{B540A632-8567-403F-8E84-AA7BD6E14A9A}" sibTransId="{FCB4AD47-BD92-4ADA-91FB-83B98101D99F}"/>
    <dgm:cxn modelId="{D5740BAD-57B9-4941-BA08-E5F927DE95EA}" srcId="{CF075683-8DB4-4040-8B5F-2ADEA587E9F7}" destId="{237F0A09-4599-47F9-9A10-3F93135B0AF2}" srcOrd="1" destOrd="0" parTransId="{7796DDCD-17F9-4803-91D9-C6E8F08CAFB9}" sibTransId="{A788F906-866F-47AF-86AA-BC5B882CCC98}"/>
    <dgm:cxn modelId="{2DE9FFB5-A6F0-4FFE-B58E-306208528F84}" srcId="{CF075683-8DB4-4040-8B5F-2ADEA587E9F7}" destId="{EDD18B3D-34F1-4FD1-A732-66D5AA255973}" srcOrd="2" destOrd="0" parTransId="{119646AF-B007-453D-9792-214662B93110}" sibTransId="{4E50DF3B-6ED3-4F01-90B6-E62A61EA23B4}"/>
    <dgm:cxn modelId="{159603BF-1DFC-45DD-8496-9C24E7018B23}" type="presOf" srcId="{BD6ACD77-0CB5-4B88-8BA6-B6305C2860F8}" destId="{FAEED69A-F158-3248-B9DD-1BE450BD7A24}" srcOrd="0" destOrd="0" presId="urn:microsoft.com/office/officeart/2008/layout/LinedList"/>
    <dgm:cxn modelId="{667D82C4-20C9-4CA0-B6FE-3D5EC4E021E0}" srcId="{CF075683-8DB4-4040-8B5F-2ADEA587E9F7}" destId="{BD6ACD77-0CB5-4B88-8BA6-B6305C2860F8}" srcOrd="4" destOrd="0" parTransId="{9D2CFD2B-C286-43E6-AB6E-70B73B66BD7E}" sibTransId="{32F2F41E-9801-4582-876B-4BEA732D2F1C}"/>
    <dgm:cxn modelId="{2E7A77CD-39E9-0E41-9CDC-6FB7291AFD62}" type="presOf" srcId="{CF075683-8DB4-4040-8B5F-2ADEA587E9F7}" destId="{3223C75C-1022-F34B-9D89-8063F6DE8461}" srcOrd="0" destOrd="0" presId="urn:microsoft.com/office/officeart/2008/layout/LinedList"/>
    <dgm:cxn modelId="{445F0DD4-036A-4B56-860A-C6B764162AE6}" type="presOf" srcId="{E8A43EDC-8F2F-4696-BE3E-015921FAB0D3}" destId="{B872E3FA-6E39-0D46-B17D-420284918CB7}" srcOrd="0" destOrd="0" presId="urn:microsoft.com/office/officeart/2008/layout/LinedList"/>
    <dgm:cxn modelId="{8AFC34DC-1D28-4FED-8603-B698EAF861B7}" type="presOf" srcId="{53A34B99-2CD6-413A-A3BF-1040B2A0B9A3}" destId="{0D963BD1-F3B3-D24B-8C07-32D093DEDEC9}" srcOrd="0" destOrd="0" presId="urn:microsoft.com/office/officeart/2008/layout/LinedList"/>
    <dgm:cxn modelId="{FFBF34E8-FA04-4B73-B0E7-C69230BDC945}" type="presOf" srcId="{E19B6487-50DC-4A90-A959-4D1277D4A283}" destId="{621B61F2-E0FD-1748-8A30-3AEC67C21BCA}" srcOrd="0" destOrd="0" presId="urn:microsoft.com/office/officeart/2008/layout/LinedList"/>
    <dgm:cxn modelId="{B9275EE8-9CEA-4DB6-907D-043AB1D95019}" type="presOf" srcId="{FFAB336E-214D-43BA-99AB-559AA734AC04}" destId="{BE79790C-6597-564F-9EF7-740745C2449A}" srcOrd="0" destOrd="0" presId="urn:microsoft.com/office/officeart/2008/layout/LinedList"/>
    <dgm:cxn modelId="{301907F8-EB0E-4C0F-86E6-F8AF17027499}" type="presParOf" srcId="{3223C75C-1022-F34B-9D89-8063F6DE8461}" destId="{606BBA56-9938-594F-877B-DCCE6E9B88A5}" srcOrd="0" destOrd="0" presId="urn:microsoft.com/office/officeart/2008/layout/LinedList"/>
    <dgm:cxn modelId="{92C69B5B-B65B-4EAC-A1D9-75C2CAFD8BFB}" type="presParOf" srcId="{3223C75C-1022-F34B-9D89-8063F6DE8461}" destId="{F66A838D-A2B0-C741-9F8C-79D504515D46}" srcOrd="1" destOrd="0" presId="urn:microsoft.com/office/officeart/2008/layout/LinedList"/>
    <dgm:cxn modelId="{C3B59D50-8F8E-4C13-B031-33BBF045735C}" type="presParOf" srcId="{F66A838D-A2B0-C741-9F8C-79D504515D46}" destId="{B872E3FA-6E39-0D46-B17D-420284918CB7}" srcOrd="0" destOrd="0" presId="urn:microsoft.com/office/officeart/2008/layout/LinedList"/>
    <dgm:cxn modelId="{0A76E832-DC80-4A8C-83E8-C7CF7B2EBB61}" type="presParOf" srcId="{F66A838D-A2B0-C741-9F8C-79D504515D46}" destId="{AFB91B4C-41BA-8443-817A-AD6982DB90E3}" srcOrd="1" destOrd="0" presId="urn:microsoft.com/office/officeart/2008/layout/LinedList"/>
    <dgm:cxn modelId="{FF6D9489-AD04-419F-AA31-9E618D219F16}" type="presParOf" srcId="{3223C75C-1022-F34B-9D89-8063F6DE8461}" destId="{A5FA74F0-8A8F-7D48-B5B4-908CA076DF28}" srcOrd="2" destOrd="0" presId="urn:microsoft.com/office/officeart/2008/layout/LinedList"/>
    <dgm:cxn modelId="{855D4E96-7720-4F08-A29D-52A7EFB3F56C}" type="presParOf" srcId="{3223C75C-1022-F34B-9D89-8063F6DE8461}" destId="{DC36E17A-7DC5-9845-8458-A038CFCA7599}" srcOrd="3" destOrd="0" presId="urn:microsoft.com/office/officeart/2008/layout/LinedList"/>
    <dgm:cxn modelId="{36417785-F75E-499D-9999-09EE38B06125}" type="presParOf" srcId="{DC36E17A-7DC5-9845-8458-A038CFCA7599}" destId="{8C9D355A-D79D-2641-AA05-CB5DCF7AA865}" srcOrd="0" destOrd="0" presId="urn:microsoft.com/office/officeart/2008/layout/LinedList"/>
    <dgm:cxn modelId="{6EDFEB78-3B38-41E9-A47F-3D4D3E768381}" type="presParOf" srcId="{DC36E17A-7DC5-9845-8458-A038CFCA7599}" destId="{23D982A0-B644-A74C-8FF5-4C4AF4624731}" srcOrd="1" destOrd="0" presId="urn:microsoft.com/office/officeart/2008/layout/LinedList"/>
    <dgm:cxn modelId="{48DB5237-2E69-4A2E-BF5F-B254F90116EF}" type="presParOf" srcId="{3223C75C-1022-F34B-9D89-8063F6DE8461}" destId="{CA74FA10-D759-214D-9158-BDB8D0025E54}" srcOrd="4" destOrd="0" presId="urn:microsoft.com/office/officeart/2008/layout/LinedList"/>
    <dgm:cxn modelId="{B869B16C-062B-4699-A325-CBFDF140B454}" type="presParOf" srcId="{3223C75C-1022-F34B-9D89-8063F6DE8461}" destId="{D32B8476-7337-4246-AA30-5C2452DCAE60}" srcOrd="5" destOrd="0" presId="urn:microsoft.com/office/officeart/2008/layout/LinedList"/>
    <dgm:cxn modelId="{504F6FD4-B308-4908-840F-F39C0AA8126C}" type="presParOf" srcId="{D32B8476-7337-4246-AA30-5C2452DCAE60}" destId="{F7155F68-2E91-9D48-8922-69F6F7EE8AFA}" srcOrd="0" destOrd="0" presId="urn:microsoft.com/office/officeart/2008/layout/LinedList"/>
    <dgm:cxn modelId="{2E4CBDC1-35B6-49F4-9BA8-4B4AD444D3AD}" type="presParOf" srcId="{D32B8476-7337-4246-AA30-5C2452DCAE60}" destId="{F712A05C-D2C6-6B4A-B032-3ABC349957F1}" srcOrd="1" destOrd="0" presId="urn:microsoft.com/office/officeart/2008/layout/LinedList"/>
    <dgm:cxn modelId="{6EC25BD1-2770-4092-B07C-FFDFD9FD1D67}" type="presParOf" srcId="{3223C75C-1022-F34B-9D89-8063F6DE8461}" destId="{4C528430-73BA-5245-98EB-9EA840D6C43F}" srcOrd="6" destOrd="0" presId="urn:microsoft.com/office/officeart/2008/layout/LinedList"/>
    <dgm:cxn modelId="{A35B6B92-5733-4181-9028-EAAF0C12FDC7}" type="presParOf" srcId="{3223C75C-1022-F34B-9D89-8063F6DE8461}" destId="{89B76CE6-1612-DB42-9AC6-5EE4DB574D3D}" srcOrd="7" destOrd="0" presId="urn:microsoft.com/office/officeart/2008/layout/LinedList"/>
    <dgm:cxn modelId="{4455B3FE-BED6-45B8-8FE7-CB046084B8FA}" type="presParOf" srcId="{89B76CE6-1612-DB42-9AC6-5EE4DB574D3D}" destId="{BE79790C-6597-564F-9EF7-740745C2449A}" srcOrd="0" destOrd="0" presId="urn:microsoft.com/office/officeart/2008/layout/LinedList"/>
    <dgm:cxn modelId="{1F5D8CB6-5D5E-4F28-B2ED-E7614766C92F}" type="presParOf" srcId="{89B76CE6-1612-DB42-9AC6-5EE4DB574D3D}" destId="{954937EB-3D48-B14E-993D-7D4E5C9FE03A}" srcOrd="1" destOrd="0" presId="urn:microsoft.com/office/officeart/2008/layout/LinedList"/>
    <dgm:cxn modelId="{C58B3BAE-A83F-4FA5-9DBE-811C3A26F8A0}" type="presParOf" srcId="{3223C75C-1022-F34B-9D89-8063F6DE8461}" destId="{1400A404-5E9E-FE4E-A2DD-76855436A850}" srcOrd="8" destOrd="0" presId="urn:microsoft.com/office/officeart/2008/layout/LinedList"/>
    <dgm:cxn modelId="{5563010C-9BCE-4F6F-884C-8E174639741E}" type="presParOf" srcId="{3223C75C-1022-F34B-9D89-8063F6DE8461}" destId="{6A58AB58-88C1-114F-8236-C2537953570C}" srcOrd="9" destOrd="0" presId="urn:microsoft.com/office/officeart/2008/layout/LinedList"/>
    <dgm:cxn modelId="{48188025-BEA9-4811-858F-091F3EE49003}" type="presParOf" srcId="{6A58AB58-88C1-114F-8236-C2537953570C}" destId="{FAEED69A-F158-3248-B9DD-1BE450BD7A24}" srcOrd="0" destOrd="0" presId="urn:microsoft.com/office/officeart/2008/layout/LinedList"/>
    <dgm:cxn modelId="{27998889-6005-4FC7-9F95-1F85F9D677D3}" type="presParOf" srcId="{6A58AB58-88C1-114F-8236-C2537953570C}" destId="{CF2EF920-5F93-9843-9AC3-752673DA2649}" srcOrd="1" destOrd="0" presId="urn:microsoft.com/office/officeart/2008/layout/LinedList"/>
    <dgm:cxn modelId="{8C8CFA36-0BDB-4C73-8139-167EF1B6CCDA}" type="presParOf" srcId="{3223C75C-1022-F34B-9D89-8063F6DE8461}" destId="{4E2E55A9-4D53-5240-9224-FE14F45D7344}" srcOrd="10" destOrd="0" presId="urn:microsoft.com/office/officeart/2008/layout/LinedList"/>
    <dgm:cxn modelId="{571A9113-D02A-4719-8A6C-975B22AD21B4}" type="presParOf" srcId="{3223C75C-1022-F34B-9D89-8063F6DE8461}" destId="{D2DB17DF-4D82-1449-A4DE-C1D1681709C3}" srcOrd="11" destOrd="0" presId="urn:microsoft.com/office/officeart/2008/layout/LinedList"/>
    <dgm:cxn modelId="{C49743EA-DF17-45FC-A96B-D1D070839A86}" type="presParOf" srcId="{D2DB17DF-4D82-1449-A4DE-C1D1681709C3}" destId="{621B61F2-E0FD-1748-8A30-3AEC67C21BCA}" srcOrd="0" destOrd="0" presId="urn:microsoft.com/office/officeart/2008/layout/LinedList"/>
    <dgm:cxn modelId="{8169385C-6800-448C-AF05-453152270024}" type="presParOf" srcId="{D2DB17DF-4D82-1449-A4DE-C1D1681709C3}" destId="{5342EE0D-A692-5E41-B168-7D59CCEB9B59}" srcOrd="1" destOrd="0" presId="urn:microsoft.com/office/officeart/2008/layout/LinedList"/>
    <dgm:cxn modelId="{AED82CA6-EC1B-47AE-839A-9BDA7184F16B}" type="presParOf" srcId="{3223C75C-1022-F34B-9D89-8063F6DE8461}" destId="{44602204-AD5F-ED49-BFE5-F3D970EE6951}" srcOrd="12" destOrd="0" presId="urn:microsoft.com/office/officeart/2008/layout/LinedList"/>
    <dgm:cxn modelId="{67A612C1-900C-4795-954A-B4DD2D800348}" type="presParOf" srcId="{3223C75C-1022-F34B-9D89-8063F6DE8461}" destId="{9500BE9E-4732-1443-ACBF-EEC2D3FEED3B}" srcOrd="13" destOrd="0" presId="urn:microsoft.com/office/officeart/2008/layout/LinedList"/>
    <dgm:cxn modelId="{F02968B4-527C-40A8-BE96-B65A7EEE2B1E}" type="presParOf" srcId="{9500BE9E-4732-1443-ACBF-EEC2D3FEED3B}" destId="{D72E4DBC-FB0C-B54F-B32D-A837BA949CC7}" srcOrd="0" destOrd="0" presId="urn:microsoft.com/office/officeart/2008/layout/LinedList"/>
    <dgm:cxn modelId="{CF068BF5-2245-4B1A-BD1C-77691A9906E6}" type="presParOf" srcId="{9500BE9E-4732-1443-ACBF-EEC2D3FEED3B}" destId="{5506A0F4-41DA-CC41-B945-6ABA82B8F969}" srcOrd="1" destOrd="0" presId="urn:microsoft.com/office/officeart/2008/layout/LinedList"/>
    <dgm:cxn modelId="{AD9F2615-7652-4D04-BD4E-FAD15C963EC4}" type="presParOf" srcId="{3223C75C-1022-F34B-9D89-8063F6DE8461}" destId="{17126EF8-392E-F047-95D9-373CBF9B868E}" srcOrd="14" destOrd="0" presId="urn:microsoft.com/office/officeart/2008/layout/LinedList"/>
    <dgm:cxn modelId="{D53E0FE0-5AE7-413F-84B5-8478035F1B3D}" type="presParOf" srcId="{3223C75C-1022-F34B-9D89-8063F6DE8461}" destId="{F5119F28-68F4-3949-9383-AB91A53F0843}" srcOrd="15" destOrd="0" presId="urn:microsoft.com/office/officeart/2008/layout/LinedList"/>
    <dgm:cxn modelId="{C3BF6F2F-5B3A-4104-9523-CABFCDE21B7E}" type="presParOf" srcId="{F5119F28-68F4-3949-9383-AB91A53F0843}" destId="{0D963BD1-F3B3-D24B-8C07-32D093DEDEC9}" srcOrd="0" destOrd="0" presId="urn:microsoft.com/office/officeart/2008/layout/LinedList"/>
    <dgm:cxn modelId="{CADE2358-D5D7-4A3E-AB1D-B2219B17F511}" type="presParOf" srcId="{F5119F28-68F4-3949-9383-AB91A53F0843}" destId="{4B43D75F-1700-C44F-96F8-77E9C5B42E3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372E8E-3B49-4982-925B-21F40A34D8D9}" type="doc">
      <dgm:prSet loTypeId="urn:microsoft.com/office/officeart/2005/8/layout/arrow5" loCatId="relationship" qsTypeId="urn:microsoft.com/office/officeart/2005/8/quickstyle/simple3" qsCatId="simple" csTypeId="urn:microsoft.com/office/officeart/2005/8/colors/accent4_2" csCatId="accent4" phldr="1"/>
      <dgm:spPr/>
      <dgm:t>
        <a:bodyPr/>
        <a:lstStyle/>
        <a:p>
          <a:endParaRPr lang="en-US"/>
        </a:p>
      </dgm:t>
    </dgm:pt>
    <dgm:pt modelId="{8B0B5829-16F7-4D63-94D2-9BFC005E3CED}">
      <dgm:prSet/>
      <dgm:spPr/>
      <dgm:t>
        <a:bodyPr vert="vert"/>
        <a:lstStyle/>
        <a:p>
          <a:r>
            <a:rPr lang="en-US" b="1" dirty="0"/>
            <a:t>Fathers Death</a:t>
          </a:r>
        </a:p>
      </dgm:t>
    </dgm:pt>
    <dgm:pt modelId="{6828E2FB-7E36-4A34-98F3-FF170AD9CA32}" type="parTrans" cxnId="{6107AA3C-B9CC-4782-959F-C1857CAC10ED}">
      <dgm:prSet/>
      <dgm:spPr/>
      <dgm:t>
        <a:bodyPr/>
        <a:lstStyle/>
        <a:p>
          <a:endParaRPr lang="en-US"/>
        </a:p>
      </dgm:t>
    </dgm:pt>
    <dgm:pt modelId="{E4DF2457-38DA-497F-BB46-D39B251257DC}" type="sibTrans" cxnId="{6107AA3C-B9CC-4782-959F-C1857CAC10ED}">
      <dgm:prSet/>
      <dgm:spPr/>
      <dgm:t>
        <a:bodyPr/>
        <a:lstStyle/>
        <a:p>
          <a:endParaRPr lang="en-US"/>
        </a:p>
      </dgm:t>
    </dgm:pt>
    <dgm:pt modelId="{1733B2BB-ABDA-4B0B-9D58-B4492A1C2755}">
      <dgm:prSet custT="1"/>
      <dgm:spPr/>
      <dgm:t>
        <a:bodyPr/>
        <a:lstStyle/>
        <a:p>
          <a:r>
            <a:rPr lang="en-GB" sz="2000" b="1" dirty="0"/>
            <a:t>Jenny is an adolescent </a:t>
          </a:r>
          <a:endParaRPr lang="en-US" sz="2000" b="1" dirty="0"/>
        </a:p>
      </dgm:t>
    </dgm:pt>
    <dgm:pt modelId="{D8C61F77-798E-4F95-8412-617EFFB9D9F9}" type="parTrans" cxnId="{C1DFCC96-CC77-43DF-911D-BDB0B9267906}">
      <dgm:prSet/>
      <dgm:spPr/>
      <dgm:t>
        <a:bodyPr/>
        <a:lstStyle/>
        <a:p>
          <a:endParaRPr lang="en-US"/>
        </a:p>
      </dgm:t>
    </dgm:pt>
    <dgm:pt modelId="{6FBC3E85-563C-404E-83D9-4A542F771F09}" type="sibTrans" cxnId="{C1DFCC96-CC77-43DF-911D-BDB0B9267906}">
      <dgm:prSet/>
      <dgm:spPr/>
      <dgm:t>
        <a:bodyPr/>
        <a:lstStyle/>
        <a:p>
          <a:endParaRPr lang="en-US"/>
        </a:p>
      </dgm:t>
    </dgm:pt>
    <dgm:pt modelId="{DA7D7FAC-22DC-4A93-8A3D-802FE1EA5112}">
      <dgm:prSet custT="1"/>
      <dgm:spPr/>
      <dgm:t>
        <a:bodyPr vert="vert"/>
        <a:lstStyle/>
        <a:p>
          <a:r>
            <a:rPr lang="en-GB" sz="2000" b="1" dirty="0"/>
            <a:t>Identity formation </a:t>
          </a:r>
          <a:endParaRPr lang="en-US" sz="2000" b="1" dirty="0"/>
        </a:p>
      </dgm:t>
    </dgm:pt>
    <dgm:pt modelId="{3B64E341-0ED9-41E1-B559-5D8AF039F90E}" type="parTrans" cxnId="{8FA3E503-296E-408A-8A9E-962CF15A903E}">
      <dgm:prSet/>
      <dgm:spPr/>
      <dgm:t>
        <a:bodyPr/>
        <a:lstStyle/>
        <a:p>
          <a:endParaRPr lang="en-US"/>
        </a:p>
      </dgm:t>
    </dgm:pt>
    <dgm:pt modelId="{BE5A04F9-3A9B-45B7-8F06-E634766D4B0A}" type="sibTrans" cxnId="{8FA3E503-296E-408A-8A9E-962CF15A903E}">
      <dgm:prSet/>
      <dgm:spPr/>
      <dgm:t>
        <a:bodyPr/>
        <a:lstStyle/>
        <a:p>
          <a:endParaRPr lang="en-US"/>
        </a:p>
      </dgm:t>
    </dgm:pt>
    <dgm:pt modelId="{B9FA6F7A-A1DA-4E62-B67F-254D9F9BB64F}">
      <dgm:prSet custT="1"/>
      <dgm:spPr/>
      <dgm:t>
        <a:bodyPr vert="vert270"/>
        <a:lstStyle/>
        <a:p>
          <a:r>
            <a:rPr lang="en-GB" sz="2000" b="1" dirty="0"/>
            <a:t>Role confusion</a:t>
          </a:r>
          <a:endParaRPr lang="en-US" sz="2000" b="1" dirty="0"/>
        </a:p>
      </dgm:t>
    </dgm:pt>
    <dgm:pt modelId="{8327846E-99C0-410B-93BB-44A465471729}" type="parTrans" cxnId="{9147FCB6-7005-4369-9221-A40B9F908CDD}">
      <dgm:prSet/>
      <dgm:spPr/>
      <dgm:t>
        <a:bodyPr/>
        <a:lstStyle/>
        <a:p>
          <a:endParaRPr lang="en-US"/>
        </a:p>
      </dgm:t>
    </dgm:pt>
    <dgm:pt modelId="{BFAC14B5-7BDB-479C-8532-549E59E316FF}" type="sibTrans" cxnId="{9147FCB6-7005-4369-9221-A40B9F908CDD}">
      <dgm:prSet/>
      <dgm:spPr/>
      <dgm:t>
        <a:bodyPr/>
        <a:lstStyle/>
        <a:p>
          <a:endParaRPr lang="en-US"/>
        </a:p>
      </dgm:t>
    </dgm:pt>
    <dgm:pt modelId="{CAF88DDF-CDA1-4FCF-B416-5317485C13F7}">
      <dgm:prSet custT="1"/>
      <dgm:spPr/>
      <dgm:t>
        <a:bodyPr/>
        <a:lstStyle/>
        <a:p>
          <a:r>
            <a:rPr lang="en-GB" sz="1800" b="1" dirty="0"/>
            <a:t>Isolation and limited peer interaction </a:t>
          </a:r>
          <a:endParaRPr lang="en-US" sz="1800" b="1" dirty="0"/>
        </a:p>
      </dgm:t>
    </dgm:pt>
    <dgm:pt modelId="{962EAB5C-DB62-4C27-A26F-17C8D4DD99F1}" type="parTrans" cxnId="{51CD0B51-3A6B-4497-8A21-1FF53EBDB201}">
      <dgm:prSet/>
      <dgm:spPr/>
      <dgm:t>
        <a:bodyPr/>
        <a:lstStyle/>
        <a:p>
          <a:endParaRPr lang="en-US"/>
        </a:p>
      </dgm:t>
    </dgm:pt>
    <dgm:pt modelId="{B2D91229-585C-42DB-A26B-FA850135BB55}" type="sibTrans" cxnId="{51CD0B51-3A6B-4497-8A21-1FF53EBDB201}">
      <dgm:prSet/>
      <dgm:spPr/>
      <dgm:t>
        <a:bodyPr/>
        <a:lstStyle/>
        <a:p>
          <a:endParaRPr lang="en-US"/>
        </a:p>
      </dgm:t>
    </dgm:pt>
    <dgm:pt modelId="{3AD14232-E3AD-4BF3-97A8-7E1D9EA199D1}" type="pres">
      <dgm:prSet presAssocID="{4D372E8E-3B49-4982-925B-21F40A34D8D9}" presName="diagram" presStyleCnt="0">
        <dgm:presLayoutVars>
          <dgm:dir/>
          <dgm:resizeHandles val="exact"/>
        </dgm:presLayoutVars>
      </dgm:prSet>
      <dgm:spPr/>
    </dgm:pt>
    <dgm:pt modelId="{8AFC750D-1C8A-4623-8CA5-30EE57EA8026}" type="pres">
      <dgm:prSet presAssocID="{8B0B5829-16F7-4D63-94D2-9BFC005E3CED}" presName="arrow" presStyleLbl="node1" presStyleIdx="0" presStyleCnt="5">
        <dgm:presLayoutVars>
          <dgm:bulletEnabled val="1"/>
        </dgm:presLayoutVars>
      </dgm:prSet>
      <dgm:spPr/>
    </dgm:pt>
    <dgm:pt modelId="{33B83D4F-44F0-42F0-A5D4-55FC17D1BD18}" type="pres">
      <dgm:prSet presAssocID="{1733B2BB-ABDA-4B0B-9D58-B4492A1C2755}" presName="arrow" presStyleLbl="node1" presStyleIdx="1" presStyleCnt="5">
        <dgm:presLayoutVars>
          <dgm:bulletEnabled val="1"/>
        </dgm:presLayoutVars>
      </dgm:prSet>
      <dgm:spPr/>
    </dgm:pt>
    <dgm:pt modelId="{19B7C818-C4FA-45BB-8D2E-5B67EF98F6F7}" type="pres">
      <dgm:prSet presAssocID="{DA7D7FAC-22DC-4A93-8A3D-802FE1EA5112}" presName="arrow" presStyleLbl="node1" presStyleIdx="2" presStyleCnt="5">
        <dgm:presLayoutVars>
          <dgm:bulletEnabled val="1"/>
        </dgm:presLayoutVars>
      </dgm:prSet>
      <dgm:spPr/>
    </dgm:pt>
    <dgm:pt modelId="{576F7D29-EFA7-441F-B0BF-2D2C567B68FF}" type="pres">
      <dgm:prSet presAssocID="{B9FA6F7A-A1DA-4E62-B67F-254D9F9BB64F}" presName="arrow" presStyleLbl="node1" presStyleIdx="3" presStyleCnt="5">
        <dgm:presLayoutVars>
          <dgm:bulletEnabled val="1"/>
        </dgm:presLayoutVars>
      </dgm:prSet>
      <dgm:spPr/>
    </dgm:pt>
    <dgm:pt modelId="{E7A4597D-5EC3-428B-AEAE-78D0F0AB9941}" type="pres">
      <dgm:prSet presAssocID="{CAF88DDF-CDA1-4FCF-B416-5317485C13F7}" presName="arrow" presStyleLbl="node1" presStyleIdx="4" presStyleCnt="5">
        <dgm:presLayoutVars>
          <dgm:bulletEnabled val="1"/>
        </dgm:presLayoutVars>
      </dgm:prSet>
      <dgm:spPr/>
    </dgm:pt>
  </dgm:ptLst>
  <dgm:cxnLst>
    <dgm:cxn modelId="{8FA3E503-296E-408A-8A9E-962CF15A903E}" srcId="{4D372E8E-3B49-4982-925B-21F40A34D8D9}" destId="{DA7D7FAC-22DC-4A93-8A3D-802FE1EA5112}" srcOrd="2" destOrd="0" parTransId="{3B64E341-0ED9-41E1-B559-5D8AF039F90E}" sibTransId="{BE5A04F9-3A9B-45B7-8F06-E634766D4B0A}"/>
    <dgm:cxn modelId="{AEEE4809-46A5-4A89-9850-FD358AFC35E0}" type="presOf" srcId="{4D372E8E-3B49-4982-925B-21F40A34D8D9}" destId="{3AD14232-E3AD-4BF3-97A8-7E1D9EA199D1}" srcOrd="0" destOrd="0" presId="urn:microsoft.com/office/officeart/2005/8/layout/arrow5"/>
    <dgm:cxn modelId="{6107AA3C-B9CC-4782-959F-C1857CAC10ED}" srcId="{4D372E8E-3B49-4982-925B-21F40A34D8D9}" destId="{8B0B5829-16F7-4D63-94D2-9BFC005E3CED}" srcOrd="0" destOrd="0" parTransId="{6828E2FB-7E36-4A34-98F3-FF170AD9CA32}" sibTransId="{E4DF2457-38DA-497F-BB46-D39B251257DC}"/>
    <dgm:cxn modelId="{51CD0B51-3A6B-4497-8A21-1FF53EBDB201}" srcId="{4D372E8E-3B49-4982-925B-21F40A34D8D9}" destId="{CAF88DDF-CDA1-4FCF-B416-5317485C13F7}" srcOrd="4" destOrd="0" parTransId="{962EAB5C-DB62-4C27-A26F-17C8D4DD99F1}" sibTransId="{B2D91229-585C-42DB-A26B-FA850135BB55}"/>
    <dgm:cxn modelId="{44A46B91-974B-4CEC-A442-0DC5EE1D20DB}" type="presOf" srcId="{8B0B5829-16F7-4D63-94D2-9BFC005E3CED}" destId="{8AFC750D-1C8A-4623-8CA5-30EE57EA8026}" srcOrd="0" destOrd="0" presId="urn:microsoft.com/office/officeart/2005/8/layout/arrow5"/>
    <dgm:cxn modelId="{C1DFCC96-CC77-43DF-911D-BDB0B9267906}" srcId="{4D372E8E-3B49-4982-925B-21F40A34D8D9}" destId="{1733B2BB-ABDA-4B0B-9D58-B4492A1C2755}" srcOrd="1" destOrd="0" parTransId="{D8C61F77-798E-4F95-8412-617EFFB9D9F9}" sibTransId="{6FBC3E85-563C-404E-83D9-4A542F771F09}"/>
    <dgm:cxn modelId="{9147FCB6-7005-4369-9221-A40B9F908CDD}" srcId="{4D372E8E-3B49-4982-925B-21F40A34D8D9}" destId="{B9FA6F7A-A1DA-4E62-B67F-254D9F9BB64F}" srcOrd="3" destOrd="0" parTransId="{8327846E-99C0-410B-93BB-44A465471729}" sibTransId="{BFAC14B5-7BDB-479C-8532-549E59E316FF}"/>
    <dgm:cxn modelId="{16B9B2CA-D743-4767-B8D8-0DB89AE2B226}" type="presOf" srcId="{1733B2BB-ABDA-4B0B-9D58-B4492A1C2755}" destId="{33B83D4F-44F0-42F0-A5D4-55FC17D1BD18}" srcOrd="0" destOrd="0" presId="urn:microsoft.com/office/officeart/2005/8/layout/arrow5"/>
    <dgm:cxn modelId="{6E410EF0-0F8E-49A6-942B-4A019C75A605}" type="presOf" srcId="{CAF88DDF-CDA1-4FCF-B416-5317485C13F7}" destId="{E7A4597D-5EC3-428B-AEAE-78D0F0AB9941}" srcOrd="0" destOrd="0" presId="urn:microsoft.com/office/officeart/2005/8/layout/arrow5"/>
    <dgm:cxn modelId="{18677BF0-7BE8-4E7C-BA86-825949B5168B}" type="presOf" srcId="{DA7D7FAC-22DC-4A93-8A3D-802FE1EA5112}" destId="{19B7C818-C4FA-45BB-8D2E-5B67EF98F6F7}" srcOrd="0" destOrd="0" presId="urn:microsoft.com/office/officeart/2005/8/layout/arrow5"/>
    <dgm:cxn modelId="{75CA35F5-4EBC-4D70-A6D7-091610A51564}" type="presOf" srcId="{B9FA6F7A-A1DA-4E62-B67F-254D9F9BB64F}" destId="{576F7D29-EFA7-441F-B0BF-2D2C567B68FF}" srcOrd="0" destOrd="0" presId="urn:microsoft.com/office/officeart/2005/8/layout/arrow5"/>
    <dgm:cxn modelId="{97EDCF99-52CA-44D1-97F7-FA05D5F51195}" type="presParOf" srcId="{3AD14232-E3AD-4BF3-97A8-7E1D9EA199D1}" destId="{8AFC750D-1C8A-4623-8CA5-30EE57EA8026}" srcOrd="0" destOrd="0" presId="urn:microsoft.com/office/officeart/2005/8/layout/arrow5"/>
    <dgm:cxn modelId="{A20027BF-402A-46A0-804B-B2F904D51D84}" type="presParOf" srcId="{3AD14232-E3AD-4BF3-97A8-7E1D9EA199D1}" destId="{33B83D4F-44F0-42F0-A5D4-55FC17D1BD18}" srcOrd="1" destOrd="0" presId="urn:microsoft.com/office/officeart/2005/8/layout/arrow5"/>
    <dgm:cxn modelId="{ADE38458-03A0-4EB3-9CBB-6EE104A27EC2}" type="presParOf" srcId="{3AD14232-E3AD-4BF3-97A8-7E1D9EA199D1}" destId="{19B7C818-C4FA-45BB-8D2E-5B67EF98F6F7}" srcOrd="2" destOrd="0" presId="urn:microsoft.com/office/officeart/2005/8/layout/arrow5"/>
    <dgm:cxn modelId="{013AEBDF-BEA8-49FC-9896-B98E9988A39A}" type="presParOf" srcId="{3AD14232-E3AD-4BF3-97A8-7E1D9EA199D1}" destId="{576F7D29-EFA7-441F-B0BF-2D2C567B68FF}" srcOrd="3" destOrd="0" presId="urn:microsoft.com/office/officeart/2005/8/layout/arrow5"/>
    <dgm:cxn modelId="{E49857EA-BA3A-4D76-95A9-5501CA88202F}" type="presParOf" srcId="{3AD14232-E3AD-4BF3-97A8-7E1D9EA199D1}" destId="{E7A4597D-5EC3-428B-AEAE-78D0F0AB9941}" srcOrd="4"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6BBA56-9938-594F-877B-DCCE6E9B88A5}">
      <dsp:nvSpPr>
        <dsp:cNvPr id="0" name=""/>
        <dsp:cNvSpPr/>
      </dsp:nvSpPr>
      <dsp:spPr>
        <a:xfrm>
          <a:off x="0" y="0"/>
          <a:ext cx="10927829"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72E3FA-6E39-0D46-B17D-420284918CB7}">
      <dsp:nvSpPr>
        <dsp:cNvPr id="0" name=""/>
        <dsp:cNvSpPr/>
      </dsp:nvSpPr>
      <dsp:spPr>
        <a:xfrm>
          <a:off x="0" y="0"/>
          <a:ext cx="10927829" cy="524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Introduction		</a:t>
          </a:r>
        </a:p>
      </dsp:txBody>
      <dsp:txXfrm>
        <a:off x="0" y="0"/>
        <a:ext cx="10927829" cy="524100"/>
      </dsp:txXfrm>
    </dsp:sp>
    <dsp:sp modelId="{A5FA74F0-8A8F-7D48-B5B4-908CA076DF28}">
      <dsp:nvSpPr>
        <dsp:cNvPr id="0" name=""/>
        <dsp:cNvSpPr/>
      </dsp:nvSpPr>
      <dsp:spPr>
        <a:xfrm>
          <a:off x="0" y="524100"/>
          <a:ext cx="10927829"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9D355A-D79D-2641-AA05-CB5DCF7AA865}">
      <dsp:nvSpPr>
        <dsp:cNvPr id="0" name=""/>
        <dsp:cNvSpPr/>
      </dsp:nvSpPr>
      <dsp:spPr>
        <a:xfrm>
          <a:off x="0" y="524100"/>
          <a:ext cx="10927829" cy="524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Jenny’s Situation</a:t>
          </a:r>
        </a:p>
      </dsp:txBody>
      <dsp:txXfrm>
        <a:off x="0" y="524100"/>
        <a:ext cx="10927829" cy="524100"/>
      </dsp:txXfrm>
    </dsp:sp>
    <dsp:sp modelId="{CA74FA10-D759-214D-9158-BDB8D0025E54}">
      <dsp:nvSpPr>
        <dsp:cNvPr id="0" name=""/>
        <dsp:cNvSpPr/>
      </dsp:nvSpPr>
      <dsp:spPr>
        <a:xfrm>
          <a:off x="0" y="1048201"/>
          <a:ext cx="10927829"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155F68-2E91-9D48-8922-69F6F7EE8AFA}">
      <dsp:nvSpPr>
        <dsp:cNvPr id="0" name=""/>
        <dsp:cNvSpPr/>
      </dsp:nvSpPr>
      <dsp:spPr>
        <a:xfrm>
          <a:off x="0" y="1048201"/>
          <a:ext cx="10927829" cy="524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The Psychosocial Development Theory.</a:t>
          </a:r>
        </a:p>
      </dsp:txBody>
      <dsp:txXfrm>
        <a:off x="0" y="1048201"/>
        <a:ext cx="10927829" cy="524100"/>
      </dsp:txXfrm>
    </dsp:sp>
    <dsp:sp modelId="{4C528430-73BA-5245-98EB-9EA840D6C43F}">
      <dsp:nvSpPr>
        <dsp:cNvPr id="0" name=""/>
        <dsp:cNvSpPr/>
      </dsp:nvSpPr>
      <dsp:spPr>
        <a:xfrm>
          <a:off x="0" y="1572301"/>
          <a:ext cx="10927829"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79790C-6597-564F-9EF7-740745C2449A}">
      <dsp:nvSpPr>
        <dsp:cNvPr id="0" name=""/>
        <dsp:cNvSpPr/>
      </dsp:nvSpPr>
      <dsp:spPr>
        <a:xfrm>
          <a:off x="0" y="1572301"/>
          <a:ext cx="10927829" cy="524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.Relevance of the Theory</a:t>
          </a:r>
        </a:p>
      </dsp:txBody>
      <dsp:txXfrm>
        <a:off x="0" y="1572301"/>
        <a:ext cx="10927829" cy="524100"/>
      </dsp:txXfrm>
    </dsp:sp>
    <dsp:sp modelId="{1400A404-5E9E-FE4E-A2DD-76855436A850}">
      <dsp:nvSpPr>
        <dsp:cNvPr id="0" name=""/>
        <dsp:cNvSpPr/>
      </dsp:nvSpPr>
      <dsp:spPr>
        <a:xfrm>
          <a:off x="0" y="2096402"/>
          <a:ext cx="10927829"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EED69A-F158-3248-B9DD-1BE450BD7A24}">
      <dsp:nvSpPr>
        <dsp:cNvPr id="0" name=""/>
        <dsp:cNvSpPr/>
      </dsp:nvSpPr>
      <dsp:spPr>
        <a:xfrm>
          <a:off x="0" y="2096402"/>
          <a:ext cx="10927829" cy="524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.Impact of Caregiving on Jenny’s Case </a:t>
          </a:r>
        </a:p>
      </dsp:txBody>
      <dsp:txXfrm>
        <a:off x="0" y="2096402"/>
        <a:ext cx="10927829" cy="524100"/>
      </dsp:txXfrm>
    </dsp:sp>
    <dsp:sp modelId="{4E2E55A9-4D53-5240-9224-FE14F45D7344}">
      <dsp:nvSpPr>
        <dsp:cNvPr id="0" name=""/>
        <dsp:cNvSpPr/>
      </dsp:nvSpPr>
      <dsp:spPr>
        <a:xfrm>
          <a:off x="0" y="2620503"/>
          <a:ext cx="10927829"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1B61F2-E0FD-1748-8A30-3AEC67C21BCA}">
      <dsp:nvSpPr>
        <dsp:cNvPr id="0" name=""/>
        <dsp:cNvSpPr/>
      </dsp:nvSpPr>
      <dsp:spPr>
        <a:xfrm>
          <a:off x="0" y="2620503"/>
          <a:ext cx="10927829" cy="524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.Community Support Plan</a:t>
          </a:r>
        </a:p>
      </dsp:txBody>
      <dsp:txXfrm>
        <a:off x="0" y="2620503"/>
        <a:ext cx="10927829" cy="524100"/>
      </dsp:txXfrm>
    </dsp:sp>
    <dsp:sp modelId="{44602204-AD5F-ED49-BFE5-F3D970EE6951}">
      <dsp:nvSpPr>
        <dsp:cNvPr id="0" name=""/>
        <dsp:cNvSpPr/>
      </dsp:nvSpPr>
      <dsp:spPr>
        <a:xfrm>
          <a:off x="0" y="3144603"/>
          <a:ext cx="10927829"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2E4DBC-FB0C-B54F-B32D-A837BA949CC7}">
      <dsp:nvSpPr>
        <dsp:cNvPr id="0" name=""/>
        <dsp:cNvSpPr/>
      </dsp:nvSpPr>
      <dsp:spPr>
        <a:xfrm>
          <a:off x="0" y="3144603"/>
          <a:ext cx="10927829" cy="524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.Conclusion</a:t>
          </a:r>
        </a:p>
      </dsp:txBody>
      <dsp:txXfrm>
        <a:off x="0" y="3144603"/>
        <a:ext cx="10927829" cy="524100"/>
      </dsp:txXfrm>
    </dsp:sp>
    <dsp:sp modelId="{17126EF8-392E-F047-95D9-373CBF9B868E}">
      <dsp:nvSpPr>
        <dsp:cNvPr id="0" name=""/>
        <dsp:cNvSpPr/>
      </dsp:nvSpPr>
      <dsp:spPr>
        <a:xfrm>
          <a:off x="0" y="3668704"/>
          <a:ext cx="10927829"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963BD1-F3B3-D24B-8C07-32D093DEDEC9}">
      <dsp:nvSpPr>
        <dsp:cNvPr id="0" name=""/>
        <dsp:cNvSpPr/>
      </dsp:nvSpPr>
      <dsp:spPr>
        <a:xfrm>
          <a:off x="0" y="3668704"/>
          <a:ext cx="10927829" cy="524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.References</a:t>
          </a:r>
        </a:p>
      </dsp:txBody>
      <dsp:txXfrm>
        <a:off x="0" y="3668704"/>
        <a:ext cx="10927829" cy="5241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FC750D-1C8A-4623-8CA5-30EE57EA8026}">
      <dsp:nvSpPr>
        <dsp:cNvPr id="0" name=""/>
        <dsp:cNvSpPr/>
      </dsp:nvSpPr>
      <dsp:spPr>
        <a:xfrm>
          <a:off x="2936704" y="1332"/>
          <a:ext cx="1968013" cy="1968013"/>
        </a:xfrm>
        <a:prstGeom prst="downArrow">
          <a:avLst>
            <a:gd name="adj1" fmla="val 50000"/>
            <a:gd name="adj2" fmla="val 35000"/>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vert"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b="1" kern="1200" dirty="0"/>
            <a:t>Fathers Death</a:t>
          </a:r>
        </a:p>
      </dsp:txBody>
      <dsp:txXfrm>
        <a:off x="3428707" y="1332"/>
        <a:ext cx="984007" cy="1623611"/>
      </dsp:txXfrm>
    </dsp:sp>
    <dsp:sp modelId="{33B83D4F-44F0-42F0-A5D4-55FC17D1BD18}">
      <dsp:nvSpPr>
        <dsp:cNvPr id="0" name=""/>
        <dsp:cNvSpPr/>
      </dsp:nvSpPr>
      <dsp:spPr>
        <a:xfrm rot="4320000">
          <a:off x="4589895" y="1202445"/>
          <a:ext cx="1968013" cy="1968013"/>
        </a:xfrm>
        <a:prstGeom prst="downArrow">
          <a:avLst>
            <a:gd name="adj1" fmla="val 50000"/>
            <a:gd name="adj2" fmla="val 35000"/>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dirty="0"/>
            <a:t>Jenny is an adolescent </a:t>
          </a:r>
          <a:endParaRPr lang="en-US" sz="2000" b="1" kern="1200" dirty="0"/>
        </a:p>
      </dsp:txBody>
      <dsp:txXfrm rot="-5400000">
        <a:off x="4925869" y="1641235"/>
        <a:ext cx="1623611" cy="984007"/>
      </dsp:txXfrm>
    </dsp:sp>
    <dsp:sp modelId="{19B7C818-C4FA-45BB-8D2E-5B67EF98F6F7}">
      <dsp:nvSpPr>
        <dsp:cNvPr id="0" name=""/>
        <dsp:cNvSpPr/>
      </dsp:nvSpPr>
      <dsp:spPr>
        <a:xfrm rot="8640000">
          <a:off x="3958432" y="3145888"/>
          <a:ext cx="1968013" cy="1968013"/>
        </a:xfrm>
        <a:prstGeom prst="downArrow">
          <a:avLst>
            <a:gd name="adj1" fmla="val 50000"/>
            <a:gd name="adj2" fmla="val 35000"/>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vert"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dirty="0"/>
            <a:t>Identity formation </a:t>
          </a:r>
          <a:endParaRPr lang="en-US" sz="2000" b="1" kern="1200" dirty="0"/>
        </a:p>
      </dsp:txBody>
      <dsp:txXfrm rot="10800000">
        <a:off x="4551652" y="3457403"/>
        <a:ext cx="984007" cy="1623611"/>
      </dsp:txXfrm>
    </dsp:sp>
    <dsp:sp modelId="{576F7D29-EFA7-441F-B0BF-2D2C567B68FF}">
      <dsp:nvSpPr>
        <dsp:cNvPr id="0" name=""/>
        <dsp:cNvSpPr/>
      </dsp:nvSpPr>
      <dsp:spPr>
        <a:xfrm rot="12960000">
          <a:off x="1914976" y="3145888"/>
          <a:ext cx="1968013" cy="1968013"/>
        </a:xfrm>
        <a:prstGeom prst="downArrow">
          <a:avLst>
            <a:gd name="adj1" fmla="val 50000"/>
            <a:gd name="adj2" fmla="val 35000"/>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vert270"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dirty="0"/>
            <a:t>Role confusion</a:t>
          </a:r>
          <a:endParaRPr lang="en-US" sz="2000" b="1" kern="1200" dirty="0"/>
        </a:p>
      </dsp:txBody>
      <dsp:txXfrm rot="10800000">
        <a:off x="2305762" y="3457403"/>
        <a:ext cx="984007" cy="1623611"/>
      </dsp:txXfrm>
    </dsp:sp>
    <dsp:sp modelId="{E7A4597D-5EC3-428B-AEAE-78D0F0AB9941}">
      <dsp:nvSpPr>
        <dsp:cNvPr id="0" name=""/>
        <dsp:cNvSpPr/>
      </dsp:nvSpPr>
      <dsp:spPr>
        <a:xfrm rot="17280000">
          <a:off x="1283513" y="1202445"/>
          <a:ext cx="1968013" cy="1968013"/>
        </a:xfrm>
        <a:prstGeom prst="downArrow">
          <a:avLst>
            <a:gd name="adj1" fmla="val 50000"/>
            <a:gd name="adj2" fmla="val 35000"/>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Isolation and limited peer interaction </a:t>
          </a:r>
          <a:endParaRPr lang="en-US" sz="1800" b="1" kern="1200" dirty="0"/>
        </a:p>
      </dsp:txBody>
      <dsp:txXfrm rot="5400000">
        <a:off x="1291941" y="1641235"/>
        <a:ext cx="1623611" cy="98400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F245F7-2DCC-6640-AFD1-D101409646F7}" type="datetimeFigureOut">
              <a:rPr lang="en-US" smtClean="0"/>
              <a:t>2/14/2026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EB6F08-CDAF-654B-A0DA-7C06FA43CD59}" type="slidenum">
              <a:rPr lang="en-US" smtClean="0"/>
              <a:t>‹#›</a:t>
            </a:fld>
            <a:endParaRPr lang="en-US"/>
          </a:p>
        </p:txBody>
      </p:sp>
    </p:spTree>
    <p:extLst>
      <p:ext uri="{BB962C8B-B14F-4D97-AF65-F5344CB8AC3E}">
        <p14:creationId xmlns:p14="http://schemas.microsoft.com/office/powerpoint/2010/main" val="2962989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0EC83-0F6E-729B-B239-8F3E4F85DF7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A178469-A8B9-A4FB-B078-B081A79BBA9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2F2E2C3-7D16-3177-1521-2184E1DF520C}"/>
              </a:ext>
            </a:extLst>
          </p:cNvPr>
          <p:cNvSpPr>
            <a:spLocks noGrp="1"/>
          </p:cNvSpPr>
          <p:nvPr>
            <p:ph type="dt" sz="half" idx="10"/>
          </p:nvPr>
        </p:nvSpPr>
        <p:spPr/>
        <p:txBody>
          <a:bodyPr/>
          <a:lstStyle/>
          <a:p>
            <a:fld id="{422931F3-664D-5E48-98A0-C9501D91B36A}" type="datetime1">
              <a:rPr lang="en-CA" smtClean="0"/>
              <a:t>2026-02-14</a:t>
            </a:fld>
            <a:endParaRPr lang="en-US"/>
          </a:p>
        </p:txBody>
      </p:sp>
      <p:sp>
        <p:nvSpPr>
          <p:cNvPr id="5" name="Footer Placeholder 4">
            <a:extLst>
              <a:ext uri="{FF2B5EF4-FFF2-40B4-BE49-F238E27FC236}">
                <a16:creationId xmlns:a16="http://schemas.microsoft.com/office/drawing/2014/main" id="{AF6086E3-5DB7-E18D-3982-CF6BB2706E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4D41A4-EA92-B52F-3039-64137E1A1752}"/>
              </a:ext>
            </a:extLst>
          </p:cNvPr>
          <p:cNvSpPr>
            <a:spLocks noGrp="1"/>
          </p:cNvSpPr>
          <p:nvPr>
            <p:ph type="sldNum" sz="quarter" idx="12"/>
          </p:nvPr>
        </p:nvSpPr>
        <p:spPr/>
        <p:txBody>
          <a:bodyPr/>
          <a:lstStyle/>
          <a:p>
            <a:fld id="{9425E120-D4F3-9E41-AD17-1EEAC3A9AA67}" type="slidenum">
              <a:rPr lang="en-US" smtClean="0"/>
              <a:t>‹#›</a:t>
            </a:fld>
            <a:endParaRPr lang="en-US"/>
          </a:p>
        </p:txBody>
      </p:sp>
    </p:spTree>
    <p:extLst>
      <p:ext uri="{BB962C8B-B14F-4D97-AF65-F5344CB8AC3E}">
        <p14:creationId xmlns:p14="http://schemas.microsoft.com/office/powerpoint/2010/main" val="37736675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830BF-160D-7CFF-DC70-D987610D119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4CA7DF-78A2-34EE-4833-C9F8A8C33B6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E98673-6152-6E4B-09DE-C5023AEA0C59}"/>
              </a:ext>
            </a:extLst>
          </p:cNvPr>
          <p:cNvSpPr>
            <a:spLocks noGrp="1"/>
          </p:cNvSpPr>
          <p:nvPr>
            <p:ph type="dt" sz="half" idx="10"/>
          </p:nvPr>
        </p:nvSpPr>
        <p:spPr/>
        <p:txBody>
          <a:bodyPr/>
          <a:lstStyle/>
          <a:p>
            <a:fld id="{1D4DB149-AC99-884B-AB56-194F9CFEDC99}" type="datetime1">
              <a:rPr lang="en-CA" smtClean="0"/>
              <a:t>2026-02-14</a:t>
            </a:fld>
            <a:endParaRPr lang="en-US"/>
          </a:p>
        </p:txBody>
      </p:sp>
      <p:sp>
        <p:nvSpPr>
          <p:cNvPr id="5" name="Footer Placeholder 4">
            <a:extLst>
              <a:ext uri="{FF2B5EF4-FFF2-40B4-BE49-F238E27FC236}">
                <a16:creationId xmlns:a16="http://schemas.microsoft.com/office/drawing/2014/main" id="{24D489C2-6941-FDF5-E931-D0A0A891A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369496-3697-7E41-126F-DF9BF6C341D4}"/>
              </a:ext>
            </a:extLst>
          </p:cNvPr>
          <p:cNvSpPr>
            <a:spLocks noGrp="1"/>
          </p:cNvSpPr>
          <p:nvPr>
            <p:ph type="sldNum" sz="quarter" idx="12"/>
          </p:nvPr>
        </p:nvSpPr>
        <p:spPr/>
        <p:txBody>
          <a:bodyPr/>
          <a:lstStyle/>
          <a:p>
            <a:fld id="{9425E120-D4F3-9E41-AD17-1EEAC3A9AA67}" type="slidenum">
              <a:rPr lang="en-US" smtClean="0"/>
              <a:t>‹#›</a:t>
            </a:fld>
            <a:endParaRPr lang="en-US"/>
          </a:p>
        </p:txBody>
      </p:sp>
    </p:spTree>
    <p:extLst>
      <p:ext uri="{BB962C8B-B14F-4D97-AF65-F5344CB8AC3E}">
        <p14:creationId xmlns:p14="http://schemas.microsoft.com/office/powerpoint/2010/main" val="15763169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12F24-3896-0CEF-BF89-6FEF484B8D5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977E319-691F-D88A-BE56-F3F82D06073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63367C-F147-97B1-3ED4-60392BE11CA8}"/>
              </a:ext>
            </a:extLst>
          </p:cNvPr>
          <p:cNvSpPr>
            <a:spLocks noGrp="1"/>
          </p:cNvSpPr>
          <p:nvPr>
            <p:ph type="dt" sz="half" idx="10"/>
          </p:nvPr>
        </p:nvSpPr>
        <p:spPr/>
        <p:txBody>
          <a:bodyPr/>
          <a:lstStyle/>
          <a:p>
            <a:fld id="{3B44ECEB-2F5C-B64F-81F7-E92FC84E5069}" type="datetime1">
              <a:rPr lang="en-CA" smtClean="0"/>
              <a:t>2026-02-14</a:t>
            </a:fld>
            <a:endParaRPr lang="en-US"/>
          </a:p>
        </p:txBody>
      </p:sp>
      <p:sp>
        <p:nvSpPr>
          <p:cNvPr id="5" name="Footer Placeholder 4">
            <a:extLst>
              <a:ext uri="{FF2B5EF4-FFF2-40B4-BE49-F238E27FC236}">
                <a16:creationId xmlns:a16="http://schemas.microsoft.com/office/drawing/2014/main" id="{D878E3CB-B50D-DC19-AAB8-02E40497D70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FB4988-3DB0-8728-1C5C-E088B89F6838}"/>
              </a:ext>
            </a:extLst>
          </p:cNvPr>
          <p:cNvSpPr>
            <a:spLocks noGrp="1"/>
          </p:cNvSpPr>
          <p:nvPr>
            <p:ph type="sldNum" sz="quarter" idx="12"/>
          </p:nvPr>
        </p:nvSpPr>
        <p:spPr/>
        <p:txBody>
          <a:bodyPr/>
          <a:lstStyle/>
          <a:p>
            <a:fld id="{9425E120-D4F3-9E41-AD17-1EEAC3A9AA67}" type="slidenum">
              <a:rPr lang="en-US" smtClean="0"/>
              <a:t>‹#›</a:t>
            </a:fld>
            <a:endParaRPr lang="en-US"/>
          </a:p>
        </p:txBody>
      </p:sp>
    </p:spTree>
    <p:extLst>
      <p:ext uri="{BB962C8B-B14F-4D97-AF65-F5344CB8AC3E}">
        <p14:creationId xmlns:p14="http://schemas.microsoft.com/office/powerpoint/2010/main" val="42207534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FFA1D-2E6E-2109-115F-DECE7A43C0E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46F7320-B912-AC78-7E06-77B76BEC81C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7594C4A-5EF4-75B2-0B13-F244A85723A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3AABFAF-7351-4F8E-763F-5024856FFD69}"/>
              </a:ext>
            </a:extLst>
          </p:cNvPr>
          <p:cNvSpPr>
            <a:spLocks noGrp="1"/>
          </p:cNvSpPr>
          <p:nvPr>
            <p:ph type="dt" sz="half" idx="10"/>
          </p:nvPr>
        </p:nvSpPr>
        <p:spPr/>
        <p:txBody>
          <a:bodyPr/>
          <a:lstStyle/>
          <a:p>
            <a:fld id="{12E15E0E-ACF0-7349-91AA-414E2FE195E1}" type="datetime1">
              <a:rPr lang="en-CA" smtClean="0"/>
              <a:t>2026-02-14</a:t>
            </a:fld>
            <a:endParaRPr lang="en-US"/>
          </a:p>
        </p:txBody>
      </p:sp>
      <p:sp>
        <p:nvSpPr>
          <p:cNvPr id="6" name="Footer Placeholder 5">
            <a:extLst>
              <a:ext uri="{FF2B5EF4-FFF2-40B4-BE49-F238E27FC236}">
                <a16:creationId xmlns:a16="http://schemas.microsoft.com/office/drawing/2014/main" id="{8F293D2A-7CE7-5F89-804A-BFAF65666B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487F5C-CBEA-D815-C89E-D45FC4B7051F}"/>
              </a:ext>
            </a:extLst>
          </p:cNvPr>
          <p:cNvSpPr>
            <a:spLocks noGrp="1"/>
          </p:cNvSpPr>
          <p:nvPr>
            <p:ph type="sldNum" sz="quarter" idx="12"/>
          </p:nvPr>
        </p:nvSpPr>
        <p:spPr/>
        <p:txBody>
          <a:bodyPr/>
          <a:lstStyle/>
          <a:p>
            <a:fld id="{9425E120-D4F3-9E41-AD17-1EEAC3A9AA67}" type="slidenum">
              <a:rPr lang="en-US" smtClean="0"/>
              <a:t>‹#›</a:t>
            </a:fld>
            <a:endParaRPr lang="en-US"/>
          </a:p>
        </p:txBody>
      </p:sp>
    </p:spTree>
    <p:extLst>
      <p:ext uri="{BB962C8B-B14F-4D97-AF65-F5344CB8AC3E}">
        <p14:creationId xmlns:p14="http://schemas.microsoft.com/office/powerpoint/2010/main" val="12541809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D9B73-165A-CFD3-4C11-8F887A2A45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ED9515B-F984-A5EC-C9C2-965EF74304E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A459476-5493-635D-CCE6-F9FC61B96AA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6568013-F622-6945-2B73-DE4A310B323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23337C0-DEEA-16D3-51C1-147699A29E1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57E38A3-D7C3-14E4-18B9-7C2A84A78F45}"/>
              </a:ext>
            </a:extLst>
          </p:cNvPr>
          <p:cNvSpPr>
            <a:spLocks noGrp="1"/>
          </p:cNvSpPr>
          <p:nvPr>
            <p:ph type="dt" sz="half" idx="10"/>
          </p:nvPr>
        </p:nvSpPr>
        <p:spPr/>
        <p:txBody>
          <a:bodyPr/>
          <a:lstStyle/>
          <a:p>
            <a:fld id="{CAE4D40A-8284-924F-9C2D-577D54048388}" type="datetime1">
              <a:rPr lang="en-CA" smtClean="0"/>
              <a:t>2026-02-14</a:t>
            </a:fld>
            <a:endParaRPr lang="en-US"/>
          </a:p>
        </p:txBody>
      </p:sp>
      <p:sp>
        <p:nvSpPr>
          <p:cNvPr id="8" name="Footer Placeholder 7">
            <a:extLst>
              <a:ext uri="{FF2B5EF4-FFF2-40B4-BE49-F238E27FC236}">
                <a16:creationId xmlns:a16="http://schemas.microsoft.com/office/drawing/2014/main" id="{E019F3D2-8EE8-3AFC-CF45-9D8B58A1EB7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FC3F0EA-A8DF-E145-212F-50947223C06D}"/>
              </a:ext>
            </a:extLst>
          </p:cNvPr>
          <p:cNvSpPr>
            <a:spLocks noGrp="1"/>
          </p:cNvSpPr>
          <p:nvPr>
            <p:ph type="sldNum" sz="quarter" idx="12"/>
          </p:nvPr>
        </p:nvSpPr>
        <p:spPr/>
        <p:txBody>
          <a:bodyPr/>
          <a:lstStyle/>
          <a:p>
            <a:fld id="{9425E120-D4F3-9E41-AD17-1EEAC3A9AA67}" type="slidenum">
              <a:rPr lang="en-US" smtClean="0"/>
              <a:t>‹#›</a:t>
            </a:fld>
            <a:endParaRPr lang="en-US"/>
          </a:p>
        </p:txBody>
      </p:sp>
    </p:spTree>
    <p:extLst>
      <p:ext uri="{BB962C8B-B14F-4D97-AF65-F5344CB8AC3E}">
        <p14:creationId xmlns:p14="http://schemas.microsoft.com/office/powerpoint/2010/main" val="26654240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ED211-EB2B-FE01-A9B0-671968A2D43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4E1E475-BC01-A8A0-560C-D983ACACA1F4}"/>
              </a:ext>
            </a:extLst>
          </p:cNvPr>
          <p:cNvSpPr>
            <a:spLocks noGrp="1"/>
          </p:cNvSpPr>
          <p:nvPr>
            <p:ph type="dt" sz="half" idx="10"/>
          </p:nvPr>
        </p:nvSpPr>
        <p:spPr/>
        <p:txBody>
          <a:bodyPr/>
          <a:lstStyle/>
          <a:p>
            <a:fld id="{657B7150-7AC8-3540-B458-71BC91856B10}" type="datetime1">
              <a:rPr lang="en-CA" smtClean="0"/>
              <a:t>2026-02-14</a:t>
            </a:fld>
            <a:endParaRPr lang="en-US"/>
          </a:p>
        </p:txBody>
      </p:sp>
      <p:sp>
        <p:nvSpPr>
          <p:cNvPr id="4" name="Footer Placeholder 3">
            <a:extLst>
              <a:ext uri="{FF2B5EF4-FFF2-40B4-BE49-F238E27FC236}">
                <a16:creationId xmlns:a16="http://schemas.microsoft.com/office/drawing/2014/main" id="{8F840044-5AD4-F09C-5F52-4EBAE37074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C5EC41E-6AF5-19AE-22B1-4CCF3C9BB615}"/>
              </a:ext>
            </a:extLst>
          </p:cNvPr>
          <p:cNvSpPr>
            <a:spLocks noGrp="1"/>
          </p:cNvSpPr>
          <p:nvPr>
            <p:ph type="sldNum" sz="quarter" idx="12"/>
          </p:nvPr>
        </p:nvSpPr>
        <p:spPr/>
        <p:txBody>
          <a:bodyPr/>
          <a:lstStyle/>
          <a:p>
            <a:fld id="{9425E120-D4F3-9E41-AD17-1EEAC3A9AA67}" type="slidenum">
              <a:rPr lang="en-US" smtClean="0"/>
              <a:t>‹#›</a:t>
            </a:fld>
            <a:endParaRPr lang="en-US"/>
          </a:p>
        </p:txBody>
      </p:sp>
    </p:spTree>
    <p:extLst>
      <p:ext uri="{BB962C8B-B14F-4D97-AF65-F5344CB8AC3E}">
        <p14:creationId xmlns:p14="http://schemas.microsoft.com/office/powerpoint/2010/main" val="1784423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BC9552-5187-442B-267B-2FBFDF871D0E}"/>
              </a:ext>
            </a:extLst>
          </p:cNvPr>
          <p:cNvSpPr>
            <a:spLocks noGrp="1"/>
          </p:cNvSpPr>
          <p:nvPr>
            <p:ph type="dt" sz="half" idx="10"/>
          </p:nvPr>
        </p:nvSpPr>
        <p:spPr/>
        <p:txBody>
          <a:bodyPr/>
          <a:lstStyle/>
          <a:p>
            <a:fld id="{86D1D023-6D23-2D42-9960-94CBD5706904}" type="datetime1">
              <a:rPr lang="en-CA" smtClean="0"/>
              <a:t>2026-02-14</a:t>
            </a:fld>
            <a:endParaRPr lang="en-US"/>
          </a:p>
        </p:txBody>
      </p:sp>
      <p:sp>
        <p:nvSpPr>
          <p:cNvPr id="3" name="Footer Placeholder 2">
            <a:extLst>
              <a:ext uri="{FF2B5EF4-FFF2-40B4-BE49-F238E27FC236}">
                <a16:creationId xmlns:a16="http://schemas.microsoft.com/office/drawing/2014/main" id="{06FC4370-1908-5CBB-8705-ABE4AE6E7E0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FBCC6FB-443C-91B0-0BB2-7DB9B4CE4206}"/>
              </a:ext>
            </a:extLst>
          </p:cNvPr>
          <p:cNvSpPr>
            <a:spLocks noGrp="1"/>
          </p:cNvSpPr>
          <p:nvPr>
            <p:ph type="sldNum" sz="quarter" idx="12"/>
          </p:nvPr>
        </p:nvSpPr>
        <p:spPr/>
        <p:txBody>
          <a:bodyPr/>
          <a:lstStyle/>
          <a:p>
            <a:fld id="{9425E120-D4F3-9E41-AD17-1EEAC3A9AA67}" type="slidenum">
              <a:rPr lang="en-US" smtClean="0"/>
              <a:t>‹#›</a:t>
            </a:fld>
            <a:endParaRPr lang="en-US"/>
          </a:p>
        </p:txBody>
      </p:sp>
    </p:spTree>
    <p:extLst>
      <p:ext uri="{BB962C8B-B14F-4D97-AF65-F5344CB8AC3E}">
        <p14:creationId xmlns:p14="http://schemas.microsoft.com/office/powerpoint/2010/main" val="2244641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7DD2C-E30F-2FC7-E6CE-C55E1DEA153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668C5C9-A2BE-995B-3716-3EF406A10F8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BB52C9E-DBE9-9CFA-3FAA-3EACAF4619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CA9DDB-DB75-96AA-6848-6879F6545C11}"/>
              </a:ext>
            </a:extLst>
          </p:cNvPr>
          <p:cNvSpPr>
            <a:spLocks noGrp="1"/>
          </p:cNvSpPr>
          <p:nvPr>
            <p:ph type="dt" sz="half" idx="10"/>
          </p:nvPr>
        </p:nvSpPr>
        <p:spPr/>
        <p:txBody>
          <a:bodyPr/>
          <a:lstStyle/>
          <a:p>
            <a:fld id="{2A895751-A024-6C4B-8C2A-59C41294B075}" type="datetime1">
              <a:rPr lang="en-CA" smtClean="0"/>
              <a:t>2026-02-14</a:t>
            </a:fld>
            <a:endParaRPr lang="en-US"/>
          </a:p>
        </p:txBody>
      </p:sp>
      <p:sp>
        <p:nvSpPr>
          <p:cNvPr id="6" name="Footer Placeholder 5">
            <a:extLst>
              <a:ext uri="{FF2B5EF4-FFF2-40B4-BE49-F238E27FC236}">
                <a16:creationId xmlns:a16="http://schemas.microsoft.com/office/drawing/2014/main" id="{A4FE919F-0FB6-3470-E836-805FB17F59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978FA5-A798-5ACB-D900-ED879FDB806F}"/>
              </a:ext>
            </a:extLst>
          </p:cNvPr>
          <p:cNvSpPr>
            <a:spLocks noGrp="1"/>
          </p:cNvSpPr>
          <p:nvPr>
            <p:ph type="sldNum" sz="quarter" idx="12"/>
          </p:nvPr>
        </p:nvSpPr>
        <p:spPr/>
        <p:txBody>
          <a:bodyPr/>
          <a:lstStyle/>
          <a:p>
            <a:fld id="{9425E120-D4F3-9E41-AD17-1EEAC3A9AA67}" type="slidenum">
              <a:rPr lang="en-US" smtClean="0"/>
              <a:t>‹#›</a:t>
            </a:fld>
            <a:endParaRPr lang="en-US"/>
          </a:p>
        </p:txBody>
      </p:sp>
    </p:spTree>
    <p:extLst>
      <p:ext uri="{BB962C8B-B14F-4D97-AF65-F5344CB8AC3E}">
        <p14:creationId xmlns:p14="http://schemas.microsoft.com/office/powerpoint/2010/main" val="2459277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4ED68-C12B-D2A4-EFAE-14F07CDB9E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45F1BFE-688C-7EBF-B4B8-117FF83A2F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FF49845-8CE8-3D74-F53D-83C590740E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D702E0-B6FB-4372-38D5-E69A354D82D2}"/>
              </a:ext>
            </a:extLst>
          </p:cNvPr>
          <p:cNvSpPr>
            <a:spLocks noGrp="1"/>
          </p:cNvSpPr>
          <p:nvPr>
            <p:ph type="dt" sz="half" idx="10"/>
          </p:nvPr>
        </p:nvSpPr>
        <p:spPr/>
        <p:txBody>
          <a:bodyPr/>
          <a:lstStyle/>
          <a:p>
            <a:fld id="{918F6532-E440-BD4C-BD03-E746F29724D0}" type="datetime1">
              <a:rPr lang="en-CA" smtClean="0"/>
              <a:t>2026-02-14</a:t>
            </a:fld>
            <a:endParaRPr lang="en-US"/>
          </a:p>
        </p:txBody>
      </p:sp>
      <p:sp>
        <p:nvSpPr>
          <p:cNvPr id="6" name="Footer Placeholder 5">
            <a:extLst>
              <a:ext uri="{FF2B5EF4-FFF2-40B4-BE49-F238E27FC236}">
                <a16:creationId xmlns:a16="http://schemas.microsoft.com/office/drawing/2014/main" id="{F455CBE0-BD4D-B04F-C5C7-64C02011C98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C10293-6E6C-EB20-E5B3-B402C57312C3}"/>
              </a:ext>
            </a:extLst>
          </p:cNvPr>
          <p:cNvSpPr>
            <a:spLocks noGrp="1"/>
          </p:cNvSpPr>
          <p:nvPr>
            <p:ph type="sldNum" sz="quarter" idx="12"/>
          </p:nvPr>
        </p:nvSpPr>
        <p:spPr/>
        <p:txBody>
          <a:bodyPr/>
          <a:lstStyle/>
          <a:p>
            <a:fld id="{9425E120-D4F3-9E41-AD17-1EEAC3A9AA67}" type="slidenum">
              <a:rPr lang="en-US" smtClean="0"/>
              <a:t>‹#›</a:t>
            </a:fld>
            <a:endParaRPr lang="en-US"/>
          </a:p>
        </p:txBody>
      </p:sp>
    </p:spTree>
    <p:extLst>
      <p:ext uri="{BB962C8B-B14F-4D97-AF65-F5344CB8AC3E}">
        <p14:creationId xmlns:p14="http://schemas.microsoft.com/office/powerpoint/2010/main" val="24429341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8C3CE-4661-0A9D-F6B9-C79EEA2C38F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CD6A779-4128-3D71-2E3C-5A97178057E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2E8E9C-EFC9-83DB-0BD3-1CD8B9AF4BCB}"/>
              </a:ext>
            </a:extLst>
          </p:cNvPr>
          <p:cNvSpPr>
            <a:spLocks noGrp="1"/>
          </p:cNvSpPr>
          <p:nvPr>
            <p:ph type="dt" sz="half" idx="10"/>
          </p:nvPr>
        </p:nvSpPr>
        <p:spPr/>
        <p:txBody>
          <a:bodyPr/>
          <a:lstStyle/>
          <a:p>
            <a:fld id="{B0B0EE62-C311-9147-A3FB-652369411D49}" type="datetime1">
              <a:rPr lang="en-CA" smtClean="0"/>
              <a:t>2026-02-14</a:t>
            </a:fld>
            <a:endParaRPr lang="en-US"/>
          </a:p>
        </p:txBody>
      </p:sp>
      <p:sp>
        <p:nvSpPr>
          <p:cNvPr id="5" name="Footer Placeholder 4">
            <a:extLst>
              <a:ext uri="{FF2B5EF4-FFF2-40B4-BE49-F238E27FC236}">
                <a16:creationId xmlns:a16="http://schemas.microsoft.com/office/drawing/2014/main" id="{1D5A9A5B-6673-DB39-A376-FBAC5CCBDB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F20A6D-39EB-8477-16C8-B36F7E7A0C37}"/>
              </a:ext>
            </a:extLst>
          </p:cNvPr>
          <p:cNvSpPr>
            <a:spLocks noGrp="1"/>
          </p:cNvSpPr>
          <p:nvPr>
            <p:ph type="sldNum" sz="quarter" idx="12"/>
          </p:nvPr>
        </p:nvSpPr>
        <p:spPr/>
        <p:txBody>
          <a:bodyPr/>
          <a:lstStyle/>
          <a:p>
            <a:fld id="{9425E120-D4F3-9E41-AD17-1EEAC3A9AA67}" type="slidenum">
              <a:rPr lang="en-US" smtClean="0"/>
              <a:t>‹#›</a:t>
            </a:fld>
            <a:endParaRPr lang="en-US"/>
          </a:p>
        </p:txBody>
      </p:sp>
    </p:spTree>
    <p:extLst>
      <p:ext uri="{BB962C8B-B14F-4D97-AF65-F5344CB8AC3E}">
        <p14:creationId xmlns:p14="http://schemas.microsoft.com/office/powerpoint/2010/main" val="1515668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BB61D2-97B9-2BB8-3565-4BC7FBE944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CB4AAB6-929B-4D0D-162C-013E20453EA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B3F77F-03F6-75C3-610D-862585BA72BB}"/>
              </a:ext>
            </a:extLst>
          </p:cNvPr>
          <p:cNvSpPr>
            <a:spLocks noGrp="1"/>
          </p:cNvSpPr>
          <p:nvPr>
            <p:ph type="dt" sz="half" idx="10"/>
          </p:nvPr>
        </p:nvSpPr>
        <p:spPr/>
        <p:txBody>
          <a:bodyPr/>
          <a:lstStyle/>
          <a:p>
            <a:fld id="{1836BD41-059D-934B-B077-BDED8B5DB318}" type="datetime1">
              <a:rPr lang="en-CA" smtClean="0"/>
              <a:t>2026-02-14</a:t>
            </a:fld>
            <a:endParaRPr lang="en-US"/>
          </a:p>
        </p:txBody>
      </p:sp>
      <p:sp>
        <p:nvSpPr>
          <p:cNvPr id="5" name="Footer Placeholder 4">
            <a:extLst>
              <a:ext uri="{FF2B5EF4-FFF2-40B4-BE49-F238E27FC236}">
                <a16:creationId xmlns:a16="http://schemas.microsoft.com/office/drawing/2014/main" id="{89CBFDD7-7436-E314-C969-1CB90A59F8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C5541C-7AF0-319F-AEFC-FE1EFC724490}"/>
              </a:ext>
            </a:extLst>
          </p:cNvPr>
          <p:cNvSpPr>
            <a:spLocks noGrp="1"/>
          </p:cNvSpPr>
          <p:nvPr>
            <p:ph type="sldNum" sz="quarter" idx="12"/>
          </p:nvPr>
        </p:nvSpPr>
        <p:spPr/>
        <p:txBody>
          <a:bodyPr/>
          <a:lstStyle/>
          <a:p>
            <a:fld id="{9425E120-D4F3-9E41-AD17-1EEAC3A9AA67}" type="slidenum">
              <a:rPr lang="en-US" smtClean="0"/>
              <a:t>‹#›</a:t>
            </a:fld>
            <a:endParaRPr lang="en-US"/>
          </a:p>
        </p:txBody>
      </p:sp>
    </p:spTree>
    <p:extLst>
      <p:ext uri="{BB962C8B-B14F-4D97-AF65-F5344CB8AC3E}">
        <p14:creationId xmlns:p14="http://schemas.microsoft.com/office/powerpoint/2010/main" val="42706980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6810CA-738F-A5A7-F18D-B3DB6C313DF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65AD627-9245-5BB7-3978-124669FFBFE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57F67C-6A0E-57A7-FBC1-42C23733439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09A7763-D126-3744-ACD6-EE3B96798F5F}" type="datetime1">
              <a:rPr lang="en-CA" smtClean="0"/>
              <a:t>2026-02-14</a:t>
            </a:fld>
            <a:endParaRPr lang="en-US"/>
          </a:p>
        </p:txBody>
      </p:sp>
      <p:sp>
        <p:nvSpPr>
          <p:cNvPr id="5" name="Footer Placeholder 4">
            <a:extLst>
              <a:ext uri="{FF2B5EF4-FFF2-40B4-BE49-F238E27FC236}">
                <a16:creationId xmlns:a16="http://schemas.microsoft.com/office/drawing/2014/main" id="{F5239657-E97C-D22D-4B94-14D960B708D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FCA8F4D3-A4D8-080F-38EC-22E97E887BC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425E120-D4F3-9E41-AD17-1EEAC3A9AA67}" type="slidenum">
              <a:rPr lang="en-US" smtClean="0"/>
              <a:t>‹#›</a:t>
            </a:fld>
            <a:endParaRPr lang="en-US"/>
          </a:p>
        </p:txBody>
      </p:sp>
    </p:spTree>
    <p:extLst>
      <p:ext uri="{BB962C8B-B14F-4D97-AF65-F5344CB8AC3E}">
        <p14:creationId xmlns:p14="http://schemas.microsoft.com/office/powerpoint/2010/main" val="26158216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diagramLayout" Target="../diagrams/layout2.xml"/><Relationship Id="rId7" Type="http://schemas.openxmlformats.org/officeDocument/2006/relationships/image" Target="../media/image4.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503A193-08D3-C9EC-1109-743C1BE6FBC3}"/>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5783CED-228F-00F4-576A-C8D85BF776A5}"/>
              </a:ext>
            </a:extLst>
          </p:cNvPr>
          <p:cNvSpPr>
            <a:spLocks noGrp="1"/>
          </p:cNvSpPr>
          <p:nvPr>
            <p:ph type="ctrTitle"/>
          </p:nvPr>
        </p:nvSpPr>
        <p:spPr>
          <a:xfrm>
            <a:off x="1314824" y="735106"/>
            <a:ext cx="10053763" cy="2928470"/>
          </a:xfrm>
        </p:spPr>
        <p:txBody>
          <a:bodyPr anchor="b">
            <a:normAutofit fontScale="90000"/>
          </a:bodyPr>
          <a:lstStyle/>
          <a:p>
            <a:pPr algn="l"/>
            <a:r>
              <a:rPr lang="en-US" sz="5400" b="1" dirty="0">
                <a:solidFill>
                  <a:srgbClr val="FFFFFF"/>
                </a:solidFill>
              </a:rPr>
              <a:t>THEORETICAL PERSPECTIVE RELATED TO LIFESPAN DEVELOPMENT</a:t>
            </a:r>
            <a:br>
              <a:rPr lang="en-US" sz="4800" b="1" dirty="0">
                <a:solidFill>
                  <a:srgbClr val="FFFFFF"/>
                </a:solidFill>
              </a:rPr>
            </a:br>
            <a:r>
              <a:rPr lang="en-US" sz="4800" b="1" dirty="0">
                <a:solidFill>
                  <a:srgbClr val="FFFFFF"/>
                </a:solidFill>
              </a:rPr>
              <a:t>- </a:t>
            </a:r>
            <a:r>
              <a:rPr lang="en-US" sz="4000" b="1" dirty="0">
                <a:solidFill>
                  <a:srgbClr val="FFC000"/>
                </a:solidFill>
              </a:rPr>
              <a:t>Community Support Plan for Jenny</a:t>
            </a:r>
            <a:endParaRPr lang="en-US" sz="4800" b="1" dirty="0">
              <a:solidFill>
                <a:srgbClr val="FFC000"/>
              </a:solidFill>
            </a:endParaRPr>
          </a:p>
        </p:txBody>
      </p:sp>
      <p:sp>
        <p:nvSpPr>
          <p:cNvPr id="3" name="Subtitle 2">
            <a:extLst>
              <a:ext uri="{FF2B5EF4-FFF2-40B4-BE49-F238E27FC236}">
                <a16:creationId xmlns:a16="http://schemas.microsoft.com/office/drawing/2014/main" id="{04F38198-0F0D-2482-B927-1AEF2D181CCC}"/>
              </a:ext>
            </a:extLst>
          </p:cNvPr>
          <p:cNvSpPr>
            <a:spLocks noGrp="1"/>
          </p:cNvSpPr>
          <p:nvPr>
            <p:ph type="subTitle" idx="1"/>
          </p:nvPr>
        </p:nvSpPr>
        <p:spPr>
          <a:xfrm>
            <a:off x="1350682" y="4870824"/>
            <a:ext cx="10005951" cy="1458258"/>
          </a:xfrm>
        </p:spPr>
        <p:txBody>
          <a:bodyPr anchor="ctr">
            <a:normAutofit fontScale="92500" lnSpcReduction="20000"/>
          </a:bodyPr>
          <a:lstStyle/>
          <a:p>
            <a:pPr algn="l"/>
            <a:r>
              <a:rPr lang="en-US" b="1" dirty="0"/>
              <a:t>COURSE:HEALTH AND SOCIAL CARE</a:t>
            </a:r>
          </a:p>
          <a:p>
            <a:pPr algn="l"/>
            <a:r>
              <a:rPr lang="en-US" b="1"/>
              <a:t>LECTURE: HELEN PARSONS</a:t>
            </a:r>
            <a:endParaRPr lang="en-US" b="1" dirty="0"/>
          </a:p>
          <a:p>
            <a:pPr algn="l"/>
            <a:r>
              <a:rPr lang="en-US" b="1" dirty="0"/>
              <a:t>STUDENT ID:2441376 </a:t>
            </a:r>
          </a:p>
          <a:p>
            <a:pPr algn="l"/>
            <a:r>
              <a:rPr lang="en-US" b="1" dirty="0"/>
              <a:t>NAME:MARGARET ABENA KWAW</a:t>
            </a:r>
          </a:p>
        </p:txBody>
      </p:sp>
      <p:sp>
        <p:nvSpPr>
          <p:cNvPr id="5" name="Date Placeholder 4">
            <a:extLst>
              <a:ext uri="{FF2B5EF4-FFF2-40B4-BE49-F238E27FC236}">
                <a16:creationId xmlns:a16="http://schemas.microsoft.com/office/drawing/2014/main" id="{3ABEA198-3B36-D083-5FAD-1B11D7C143EF}"/>
              </a:ext>
            </a:extLst>
          </p:cNvPr>
          <p:cNvSpPr>
            <a:spLocks noGrp="1"/>
          </p:cNvSpPr>
          <p:nvPr>
            <p:ph type="dt" sz="half" idx="10"/>
          </p:nvPr>
        </p:nvSpPr>
        <p:spPr>
          <a:xfrm>
            <a:off x="8970264" y="6446837"/>
            <a:ext cx="2743200" cy="365125"/>
          </a:xfrm>
        </p:spPr>
        <p:txBody>
          <a:bodyPr>
            <a:normAutofit/>
          </a:bodyPr>
          <a:lstStyle/>
          <a:p>
            <a:pPr algn="r">
              <a:spcAft>
                <a:spcPts val="600"/>
              </a:spcAft>
            </a:pPr>
            <a:fld id="{1C3AD9C3-1491-454E-9E56-6A1AFD1B63B6}" type="datetime1">
              <a:rPr lang="en-CA" sz="1100">
                <a:solidFill>
                  <a:schemeClr val="tx1">
                    <a:lumMod val="50000"/>
                    <a:lumOff val="50000"/>
                  </a:schemeClr>
                </a:solidFill>
              </a:rPr>
              <a:pPr algn="r">
                <a:spcAft>
                  <a:spcPts val="600"/>
                </a:spcAft>
              </a:pPr>
              <a:t>2026-02-14</a:t>
            </a:fld>
            <a:endParaRPr lang="en-US" sz="1100">
              <a:solidFill>
                <a:schemeClr val="tx1">
                  <a:lumMod val="50000"/>
                  <a:lumOff val="50000"/>
                </a:schemeClr>
              </a:solidFill>
            </a:endParaRPr>
          </a:p>
        </p:txBody>
      </p:sp>
      <p:sp>
        <p:nvSpPr>
          <p:cNvPr id="6" name="Slide Number Placeholder 5">
            <a:extLst>
              <a:ext uri="{FF2B5EF4-FFF2-40B4-BE49-F238E27FC236}">
                <a16:creationId xmlns:a16="http://schemas.microsoft.com/office/drawing/2014/main" id="{9BA93CC5-499B-44FF-363B-8F87E95AD8B2}"/>
              </a:ext>
            </a:extLst>
          </p:cNvPr>
          <p:cNvSpPr>
            <a:spLocks noGrp="1"/>
          </p:cNvSpPr>
          <p:nvPr>
            <p:ph type="sldNum" sz="quarter" idx="12"/>
          </p:nvPr>
        </p:nvSpPr>
        <p:spPr>
          <a:xfrm>
            <a:off x="11704320" y="6446837"/>
            <a:ext cx="448056" cy="365125"/>
          </a:xfrm>
        </p:spPr>
        <p:txBody>
          <a:bodyPr>
            <a:normAutofit/>
          </a:bodyPr>
          <a:lstStyle/>
          <a:p>
            <a:pPr>
              <a:spcAft>
                <a:spcPts val="600"/>
              </a:spcAft>
            </a:pPr>
            <a:fld id="{9425E120-D4F3-9E41-AD17-1EEAC3A9AA67}" type="slidenum">
              <a:rPr lang="en-US" sz="1100">
                <a:solidFill>
                  <a:schemeClr val="tx1">
                    <a:lumMod val="50000"/>
                    <a:lumOff val="50000"/>
                  </a:schemeClr>
                </a:solidFill>
              </a:rPr>
              <a:pPr>
                <a:spcAft>
                  <a:spcPts val="600"/>
                </a:spcAft>
              </a:pPr>
              <a:t>0</a:t>
            </a:fld>
            <a:endParaRPr lang="en-US" sz="1100">
              <a:solidFill>
                <a:schemeClr val="tx1">
                  <a:lumMod val="50000"/>
                  <a:lumOff val="50000"/>
                </a:schemeClr>
              </a:solidFill>
            </a:endParaRPr>
          </a:p>
        </p:txBody>
      </p:sp>
    </p:spTree>
    <p:extLst>
      <p:ext uri="{BB962C8B-B14F-4D97-AF65-F5344CB8AC3E}">
        <p14:creationId xmlns:p14="http://schemas.microsoft.com/office/powerpoint/2010/main" val="4353436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9682C79-F982-8ED5-2D0B-67C27AFA88A5}"/>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8A620-A531-3350-BF5B-8888FB412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F2DD71-E61C-CB2E-7B1D-72B7D5FED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76F3579-093F-27A2-A3B4-E47BDCFC6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95CE9A4-3DC3-7118-3E34-55676578F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B36338B-4E52-6B32-DD86-67457DA83DA4}"/>
              </a:ext>
            </a:extLst>
          </p:cNvPr>
          <p:cNvSpPr>
            <a:spLocks noGrp="1"/>
          </p:cNvSpPr>
          <p:nvPr>
            <p:ph type="title"/>
          </p:nvPr>
        </p:nvSpPr>
        <p:spPr>
          <a:xfrm>
            <a:off x="244546" y="349112"/>
            <a:ext cx="10044023" cy="877729"/>
          </a:xfrm>
        </p:spPr>
        <p:txBody>
          <a:bodyPr anchor="ctr">
            <a:normAutofit/>
          </a:bodyPr>
          <a:lstStyle/>
          <a:p>
            <a:r>
              <a:rPr lang="en-US" sz="4000">
                <a:solidFill>
                  <a:srgbClr val="FFFFFF"/>
                </a:solidFill>
              </a:rPr>
              <a:t>Presentation Outline </a:t>
            </a:r>
          </a:p>
        </p:txBody>
      </p:sp>
      <p:graphicFrame>
        <p:nvGraphicFramePr>
          <p:cNvPr id="12" name="Content Placeholder 2">
            <a:extLst>
              <a:ext uri="{FF2B5EF4-FFF2-40B4-BE49-F238E27FC236}">
                <a16:creationId xmlns:a16="http://schemas.microsoft.com/office/drawing/2014/main" id="{259D0E65-4582-C173-E37C-9C5F40216B1C}"/>
              </a:ext>
            </a:extLst>
          </p:cNvPr>
          <p:cNvGraphicFramePr>
            <a:graphicFrameLocks noGrp="1"/>
          </p:cNvGraphicFramePr>
          <p:nvPr>
            <p:ph idx="1"/>
            <p:extLst>
              <p:ext uri="{D42A27DB-BD31-4B8C-83A1-F6EECF244321}">
                <p14:modId xmlns:p14="http://schemas.microsoft.com/office/powerpoint/2010/main" val="262911611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Date Placeholder 2">
            <a:extLst>
              <a:ext uri="{FF2B5EF4-FFF2-40B4-BE49-F238E27FC236}">
                <a16:creationId xmlns:a16="http://schemas.microsoft.com/office/drawing/2014/main" id="{70A45B45-9ED5-3E92-2BC7-BA3F9C5782DE}"/>
              </a:ext>
            </a:extLst>
          </p:cNvPr>
          <p:cNvSpPr>
            <a:spLocks noGrp="1"/>
          </p:cNvSpPr>
          <p:nvPr>
            <p:ph type="dt" sz="half" idx="10"/>
          </p:nvPr>
        </p:nvSpPr>
        <p:spPr/>
        <p:txBody>
          <a:bodyPr/>
          <a:lstStyle/>
          <a:p>
            <a:fld id="{6109C63C-48DC-F540-8196-6F5456FD7481}" type="datetime1">
              <a:rPr lang="en-CA" smtClean="0"/>
              <a:t>2026-02-14</a:t>
            </a:fld>
            <a:endParaRPr lang="en-US"/>
          </a:p>
        </p:txBody>
      </p:sp>
      <p:sp>
        <p:nvSpPr>
          <p:cNvPr id="4" name="Slide Number Placeholder 3">
            <a:extLst>
              <a:ext uri="{FF2B5EF4-FFF2-40B4-BE49-F238E27FC236}">
                <a16:creationId xmlns:a16="http://schemas.microsoft.com/office/drawing/2014/main" id="{32041089-2371-7119-959D-F0E289FD7EE8}"/>
              </a:ext>
            </a:extLst>
          </p:cNvPr>
          <p:cNvSpPr>
            <a:spLocks noGrp="1"/>
          </p:cNvSpPr>
          <p:nvPr>
            <p:ph type="sldNum" sz="quarter" idx="12"/>
          </p:nvPr>
        </p:nvSpPr>
        <p:spPr/>
        <p:txBody>
          <a:bodyPr/>
          <a:lstStyle/>
          <a:p>
            <a:fld id="{9425E120-D4F3-9E41-AD17-1EEAC3A9AA67}" type="slidenum">
              <a:rPr lang="en-US" smtClean="0"/>
              <a:t>1</a:t>
            </a:fld>
            <a:endParaRPr lang="en-US"/>
          </a:p>
        </p:txBody>
      </p:sp>
    </p:spTree>
    <p:extLst>
      <p:ext uri="{BB962C8B-B14F-4D97-AF65-F5344CB8AC3E}">
        <p14:creationId xmlns:p14="http://schemas.microsoft.com/office/powerpoint/2010/main" val="3014466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7997328-654D-83F3-E168-EFA851C0EE09}"/>
              </a:ext>
            </a:extLst>
          </p:cNvPr>
          <p:cNvSpPr/>
          <p:nvPr/>
        </p:nvSpPr>
        <p:spPr>
          <a:xfrm>
            <a:off x="0" y="1841155"/>
            <a:ext cx="12192000" cy="3830596"/>
          </a:xfrm>
          <a:prstGeom prst="rect">
            <a:avLst/>
          </a:prstGeom>
          <a:solidFill>
            <a:schemeClr val="tx1"/>
          </a:solidFill>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C8F668-6D50-6303-E679-B779A79BA593}"/>
              </a:ext>
            </a:extLst>
          </p:cNvPr>
          <p:cNvSpPr>
            <a:spLocks noGrp="1"/>
          </p:cNvSpPr>
          <p:nvPr>
            <p:ph type="title"/>
          </p:nvPr>
        </p:nvSpPr>
        <p:spPr/>
        <p:txBody>
          <a:bodyPr/>
          <a:lstStyle/>
          <a:p>
            <a:pPr algn="ctr"/>
            <a:r>
              <a:rPr lang="en-US" b="1" dirty="0"/>
              <a:t>Background Scenario</a:t>
            </a:r>
          </a:p>
        </p:txBody>
      </p:sp>
      <p:sp>
        <p:nvSpPr>
          <p:cNvPr id="3" name="Content Placeholder 2">
            <a:extLst>
              <a:ext uri="{FF2B5EF4-FFF2-40B4-BE49-F238E27FC236}">
                <a16:creationId xmlns:a16="http://schemas.microsoft.com/office/drawing/2014/main" id="{B7FEA690-A836-22B9-F906-B1E616D1F897}"/>
              </a:ext>
            </a:extLst>
          </p:cNvPr>
          <p:cNvSpPr>
            <a:spLocks noGrp="1"/>
          </p:cNvSpPr>
          <p:nvPr>
            <p:ph idx="1"/>
          </p:nvPr>
        </p:nvSpPr>
        <p:spPr>
          <a:xfrm>
            <a:off x="568411" y="2038865"/>
            <a:ext cx="10997513" cy="3534031"/>
          </a:xfrm>
        </p:spPr>
        <p:txBody>
          <a:bodyPr>
            <a:normAutofit fontScale="92500" lnSpcReduction="20000"/>
          </a:bodyPr>
          <a:lstStyle/>
          <a:p>
            <a:pPr marL="0" indent="0" algn="just">
              <a:lnSpc>
                <a:spcPct val="160000"/>
              </a:lnSpc>
              <a:buNone/>
            </a:pPr>
            <a:r>
              <a:rPr lang="en-US" dirty="0">
                <a:solidFill>
                  <a:schemeClr val="bg1"/>
                </a:solidFill>
              </a:rPr>
              <a:t>Jenny who is 16 years old has been caring for her mother over the past 5 years, following the death of her father, who used to provide this care. Jenny’s mother needs practical help around the home, including cooking, cleaning, and shopping, due to mobility problems. Jenny’s mother also needs help with administrative tasks due to memory problems, forgetfulness, and low mood.</a:t>
            </a:r>
          </a:p>
        </p:txBody>
      </p:sp>
      <p:sp>
        <p:nvSpPr>
          <p:cNvPr id="4" name="Date Placeholder 3">
            <a:extLst>
              <a:ext uri="{FF2B5EF4-FFF2-40B4-BE49-F238E27FC236}">
                <a16:creationId xmlns:a16="http://schemas.microsoft.com/office/drawing/2014/main" id="{EB0EB140-64B1-8D82-F3D2-4042BCFE45BF}"/>
              </a:ext>
            </a:extLst>
          </p:cNvPr>
          <p:cNvSpPr>
            <a:spLocks noGrp="1"/>
          </p:cNvSpPr>
          <p:nvPr>
            <p:ph type="dt" sz="half" idx="10"/>
          </p:nvPr>
        </p:nvSpPr>
        <p:spPr/>
        <p:txBody>
          <a:bodyPr/>
          <a:lstStyle/>
          <a:p>
            <a:fld id="{1D4DB149-AC99-884B-AB56-194F9CFEDC99}" type="datetime1">
              <a:rPr lang="en-CA" smtClean="0"/>
              <a:t>2026-02-14</a:t>
            </a:fld>
            <a:endParaRPr lang="en-US"/>
          </a:p>
        </p:txBody>
      </p:sp>
      <p:sp>
        <p:nvSpPr>
          <p:cNvPr id="5" name="Slide Number Placeholder 4">
            <a:extLst>
              <a:ext uri="{FF2B5EF4-FFF2-40B4-BE49-F238E27FC236}">
                <a16:creationId xmlns:a16="http://schemas.microsoft.com/office/drawing/2014/main" id="{532B24D8-3915-66D3-4194-4097E4B528A9}"/>
              </a:ext>
            </a:extLst>
          </p:cNvPr>
          <p:cNvSpPr>
            <a:spLocks noGrp="1"/>
          </p:cNvSpPr>
          <p:nvPr>
            <p:ph type="sldNum" sz="quarter" idx="12"/>
          </p:nvPr>
        </p:nvSpPr>
        <p:spPr/>
        <p:txBody>
          <a:bodyPr/>
          <a:lstStyle/>
          <a:p>
            <a:fld id="{9425E120-D4F3-9E41-AD17-1EEAC3A9AA67}" type="slidenum">
              <a:rPr lang="en-US" smtClean="0"/>
              <a:t>2</a:t>
            </a:fld>
            <a:endParaRPr lang="en-US"/>
          </a:p>
        </p:txBody>
      </p:sp>
    </p:spTree>
    <p:extLst>
      <p:ext uri="{BB962C8B-B14F-4D97-AF65-F5344CB8AC3E}">
        <p14:creationId xmlns:p14="http://schemas.microsoft.com/office/powerpoint/2010/main" val="27697895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D2CFEDC6-F721-7123-7CA8-F13B73ED2D79}"/>
              </a:ext>
            </a:extLst>
          </p:cNvPr>
          <p:cNvSpPr/>
          <p:nvPr/>
        </p:nvSpPr>
        <p:spPr>
          <a:xfrm>
            <a:off x="0" y="5898"/>
            <a:ext cx="10280822" cy="978693"/>
          </a:xfrm>
          <a:prstGeom prst="rect">
            <a:avLst/>
          </a:prstGeom>
          <a:gradFill flip="none" rotWithShape="1">
            <a:gsLst>
              <a:gs pos="21000">
                <a:schemeClr val="accent4">
                  <a:lumMod val="72000"/>
                  <a:alpha val="73835"/>
                </a:schemeClr>
              </a:gs>
              <a:gs pos="51000">
                <a:schemeClr val="accent4">
                  <a:lumMod val="97000"/>
                  <a:lumOff val="3000"/>
                </a:schemeClr>
              </a:gs>
              <a:gs pos="78000">
                <a:schemeClr val="accent4">
                  <a:lumMod val="60000"/>
                  <a:lumOff val="40000"/>
                  <a:alpha val="56004"/>
                </a:schemeClr>
              </a:gs>
            </a:gsLst>
            <a:path path="circle">
              <a:fillToRect l="100000" t="100000"/>
            </a:path>
            <a:tileRect r="-100000" b="-100000"/>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88A1491-36FC-3B46-1956-1DAF7C49D31D}"/>
              </a:ext>
            </a:extLst>
          </p:cNvPr>
          <p:cNvSpPr>
            <a:spLocks noGrp="1"/>
          </p:cNvSpPr>
          <p:nvPr>
            <p:ph type="title"/>
          </p:nvPr>
        </p:nvSpPr>
        <p:spPr>
          <a:xfrm>
            <a:off x="210065" y="18256"/>
            <a:ext cx="11143735" cy="1158080"/>
          </a:xfrm>
        </p:spPr>
        <p:txBody>
          <a:bodyPr/>
          <a:lstStyle/>
          <a:p>
            <a:r>
              <a:rPr lang="en-US" b="1" dirty="0"/>
              <a:t>INTRODUCTION</a:t>
            </a:r>
          </a:p>
        </p:txBody>
      </p:sp>
      <p:sp>
        <p:nvSpPr>
          <p:cNvPr id="3" name="Content Placeholder 2">
            <a:extLst>
              <a:ext uri="{FF2B5EF4-FFF2-40B4-BE49-F238E27FC236}">
                <a16:creationId xmlns:a16="http://schemas.microsoft.com/office/drawing/2014/main" id="{41924781-D9D5-0308-E457-FC0F7AAEA8C4}"/>
              </a:ext>
            </a:extLst>
          </p:cNvPr>
          <p:cNvSpPr>
            <a:spLocks noGrp="1"/>
          </p:cNvSpPr>
          <p:nvPr>
            <p:ph idx="1"/>
          </p:nvPr>
        </p:nvSpPr>
        <p:spPr>
          <a:xfrm>
            <a:off x="654908" y="984591"/>
            <a:ext cx="10698892" cy="5601559"/>
          </a:xfrm>
        </p:spPr>
        <p:txBody>
          <a:bodyPr>
            <a:normAutofit lnSpcReduction="10000"/>
          </a:bodyPr>
          <a:lstStyle/>
          <a:p>
            <a:r>
              <a:rPr lang="en-US" dirty="0"/>
              <a:t>The changes in humans from birth, growth, to end of life is generally refers to </a:t>
            </a:r>
            <a:r>
              <a:rPr lang="en-US" b="1" dirty="0"/>
              <a:t>Lifespan Development</a:t>
            </a:r>
            <a:r>
              <a:rPr lang="en-US" dirty="0"/>
              <a:t> </a:t>
            </a:r>
            <a:r>
              <a:rPr lang="en-US" sz="2000" i="1" dirty="0">
                <a:solidFill>
                  <a:srgbClr val="FF0000"/>
                </a:solidFill>
              </a:rPr>
              <a:t>(Kutler, 2018; Spielman et al., 2022).</a:t>
            </a:r>
          </a:p>
          <a:p>
            <a:endParaRPr lang="en-US" dirty="0"/>
          </a:p>
          <a:p>
            <a:r>
              <a:rPr lang="en-US" dirty="0"/>
              <a:t>Key Points of the Case (Jenny) </a:t>
            </a:r>
          </a:p>
          <a:p>
            <a:pPr lvl="1">
              <a:buFontTx/>
              <a:buChar char="-"/>
            </a:pPr>
            <a:r>
              <a:rPr lang="en-US" dirty="0"/>
              <a:t>She is a teenager ( </a:t>
            </a:r>
            <a:r>
              <a:rPr lang="en-US" sz="2000" i="1" dirty="0"/>
              <a:t>still in formative years of growth according to Piaget's Theory</a:t>
            </a:r>
            <a:r>
              <a:rPr lang="en-US" dirty="0"/>
              <a:t>) </a:t>
            </a:r>
          </a:p>
          <a:p>
            <a:pPr lvl="1">
              <a:buFontTx/>
              <a:buChar char="-"/>
            </a:pPr>
            <a:r>
              <a:rPr lang="en-US" dirty="0"/>
              <a:t>Single parent (deceased father)</a:t>
            </a:r>
          </a:p>
          <a:p>
            <a:pPr lvl="1">
              <a:buFontTx/>
              <a:buChar char="-"/>
            </a:pPr>
            <a:r>
              <a:rPr lang="en-US" dirty="0"/>
              <a:t>Bears responsibility of care for mother over the last 5 years</a:t>
            </a:r>
          </a:p>
          <a:p>
            <a:pPr lvl="1">
              <a:buFontTx/>
              <a:buChar char="-"/>
            </a:pPr>
            <a:r>
              <a:rPr lang="en-US" dirty="0"/>
              <a:t>Does domestic duties (cooking, cleaning, shopping) and administrative help.</a:t>
            </a:r>
          </a:p>
          <a:p>
            <a:pPr lvl="1">
              <a:buFontTx/>
              <a:buChar char="-"/>
            </a:pPr>
            <a:endParaRPr lang="en-US" dirty="0"/>
          </a:p>
          <a:p>
            <a:r>
              <a:rPr lang="en-US" dirty="0"/>
              <a:t>Jenny has been exposed to stress and responsibility at a young age.</a:t>
            </a:r>
          </a:p>
          <a:p>
            <a:endParaRPr lang="en-US" dirty="0"/>
          </a:p>
          <a:p>
            <a:pPr algn="just"/>
            <a:r>
              <a:rPr lang="en-US" b="1" dirty="0">
                <a:solidFill>
                  <a:srgbClr val="0070C0"/>
                </a:solidFill>
              </a:rPr>
              <a:t>The main goal of the presentation is to create a community support plan for Jenny.  </a:t>
            </a:r>
          </a:p>
        </p:txBody>
      </p:sp>
      <p:sp>
        <p:nvSpPr>
          <p:cNvPr id="4" name="Date Placeholder 3">
            <a:extLst>
              <a:ext uri="{FF2B5EF4-FFF2-40B4-BE49-F238E27FC236}">
                <a16:creationId xmlns:a16="http://schemas.microsoft.com/office/drawing/2014/main" id="{AD388BA4-B402-E1DE-672C-D8CCDF51D40C}"/>
              </a:ext>
            </a:extLst>
          </p:cNvPr>
          <p:cNvSpPr>
            <a:spLocks noGrp="1"/>
          </p:cNvSpPr>
          <p:nvPr>
            <p:ph type="dt" sz="half" idx="10"/>
          </p:nvPr>
        </p:nvSpPr>
        <p:spPr/>
        <p:txBody>
          <a:bodyPr/>
          <a:lstStyle/>
          <a:p>
            <a:fld id="{BCCBA720-65EA-F947-862F-93D395A14CE9}" type="datetime1">
              <a:rPr lang="en-CA" smtClean="0"/>
              <a:t>2026-02-14</a:t>
            </a:fld>
            <a:endParaRPr lang="en-US"/>
          </a:p>
        </p:txBody>
      </p:sp>
      <p:sp>
        <p:nvSpPr>
          <p:cNvPr id="7" name="Slide Number Placeholder 6">
            <a:extLst>
              <a:ext uri="{FF2B5EF4-FFF2-40B4-BE49-F238E27FC236}">
                <a16:creationId xmlns:a16="http://schemas.microsoft.com/office/drawing/2014/main" id="{76EB14EE-EF3B-9CFE-32FE-46713E48EDC7}"/>
              </a:ext>
            </a:extLst>
          </p:cNvPr>
          <p:cNvSpPr>
            <a:spLocks noGrp="1"/>
          </p:cNvSpPr>
          <p:nvPr>
            <p:ph type="sldNum" sz="quarter" idx="12"/>
          </p:nvPr>
        </p:nvSpPr>
        <p:spPr/>
        <p:txBody>
          <a:bodyPr/>
          <a:lstStyle/>
          <a:p>
            <a:fld id="{9425E120-D4F3-9E41-AD17-1EEAC3A9AA67}" type="slidenum">
              <a:rPr lang="en-US" smtClean="0"/>
              <a:t>3</a:t>
            </a:fld>
            <a:endParaRPr lang="en-US"/>
          </a:p>
        </p:txBody>
      </p:sp>
      <p:sp>
        <p:nvSpPr>
          <p:cNvPr id="50" name="Cloud 49">
            <a:extLst>
              <a:ext uri="{FF2B5EF4-FFF2-40B4-BE49-F238E27FC236}">
                <a16:creationId xmlns:a16="http://schemas.microsoft.com/office/drawing/2014/main" id="{D74743D6-7C20-6679-1B00-E6CAEFD21519}"/>
              </a:ext>
            </a:extLst>
          </p:cNvPr>
          <p:cNvSpPr/>
          <p:nvPr/>
        </p:nvSpPr>
        <p:spPr>
          <a:xfrm>
            <a:off x="5032803" y="6090809"/>
            <a:ext cx="1842702" cy="563004"/>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Why?</a:t>
            </a:r>
          </a:p>
        </p:txBody>
      </p:sp>
      <p:pic>
        <p:nvPicPr>
          <p:cNvPr id="54" name="Graphic 53" descr="Confused face with solid fill with solid fill">
            <a:extLst>
              <a:ext uri="{FF2B5EF4-FFF2-40B4-BE49-F238E27FC236}">
                <a16:creationId xmlns:a16="http://schemas.microsoft.com/office/drawing/2014/main" id="{704EAD40-0A7D-957A-9430-B4C6677F5FD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510216" y="6338499"/>
            <a:ext cx="630195" cy="630195"/>
          </a:xfrm>
          <a:prstGeom prst="rect">
            <a:avLst/>
          </a:prstGeom>
        </p:spPr>
      </p:pic>
    </p:spTree>
    <p:extLst>
      <p:ext uri="{BB962C8B-B14F-4D97-AF65-F5344CB8AC3E}">
        <p14:creationId xmlns:p14="http://schemas.microsoft.com/office/powerpoint/2010/main" val="39326883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0F577C2-A466-F254-C795-607CF2A202B8}"/>
              </a:ext>
            </a:extLst>
          </p:cNvPr>
          <p:cNvSpPr>
            <a:spLocks noGrp="1"/>
          </p:cNvSpPr>
          <p:nvPr>
            <p:ph type="title"/>
          </p:nvPr>
        </p:nvSpPr>
        <p:spPr>
          <a:xfrm>
            <a:off x="1188069" y="381935"/>
            <a:ext cx="4008583" cy="5974414"/>
          </a:xfrm>
        </p:spPr>
        <p:txBody>
          <a:bodyPr anchor="ctr">
            <a:normAutofit/>
          </a:bodyPr>
          <a:lstStyle/>
          <a:p>
            <a:br>
              <a:rPr lang="en-GB" sz="5000" b="1">
                <a:solidFill>
                  <a:srgbClr val="FFFFFF"/>
                </a:solidFill>
              </a:rPr>
            </a:br>
            <a:r>
              <a:rPr lang="en-GB" sz="5000" b="1">
                <a:solidFill>
                  <a:srgbClr val="FFFFFF"/>
                </a:solidFill>
              </a:rPr>
              <a:t>The </a:t>
            </a:r>
            <a:r>
              <a:rPr lang="en-US" sz="5000" b="1">
                <a:solidFill>
                  <a:srgbClr val="FFFFFF"/>
                </a:solidFill>
              </a:rPr>
              <a:t>Psychosocial Development Theory (PDT) by Erik Erikson.</a:t>
            </a:r>
            <a:endParaRPr lang="en-CA" sz="5000" b="1">
              <a:solidFill>
                <a:srgbClr val="FFFFFF"/>
              </a:solidFill>
            </a:endParaRPr>
          </a:p>
        </p:txBody>
      </p:sp>
      <p:grpSp>
        <p:nvGrpSpPr>
          <p:cNvPr id="14" name="Group 13">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6C5F546B-4872-9E2D-033F-35BA82A0C89E}"/>
              </a:ext>
            </a:extLst>
          </p:cNvPr>
          <p:cNvSpPr>
            <a:spLocks noGrp="1"/>
          </p:cNvSpPr>
          <p:nvPr>
            <p:ph type="dt" sz="half" idx="10"/>
          </p:nvPr>
        </p:nvSpPr>
        <p:spPr>
          <a:xfrm>
            <a:off x="838200" y="6356350"/>
            <a:ext cx="2743200" cy="365125"/>
          </a:xfrm>
        </p:spPr>
        <p:txBody>
          <a:bodyPr>
            <a:normAutofit/>
          </a:bodyPr>
          <a:lstStyle/>
          <a:p>
            <a:pPr>
              <a:spcAft>
                <a:spcPts val="600"/>
              </a:spcAft>
            </a:pPr>
            <a:fld id="{1D4DB149-AC99-884B-AB56-194F9CFEDC99}" type="datetime1">
              <a:rPr lang="en-CA">
                <a:solidFill>
                  <a:srgbClr val="FFFFFF"/>
                </a:solidFill>
              </a:rPr>
              <a:pPr>
                <a:spcAft>
                  <a:spcPts val="600"/>
                </a:spcAft>
              </a:pPr>
              <a:t>2026-02-14</a:t>
            </a:fld>
            <a:endParaRPr lang="en-US">
              <a:solidFill>
                <a:srgbClr val="FFFFFF"/>
              </a:solidFill>
            </a:endParaRPr>
          </a:p>
        </p:txBody>
      </p:sp>
      <p:sp>
        <p:nvSpPr>
          <p:cNvPr id="3" name="Content Placeholder 2">
            <a:extLst>
              <a:ext uri="{FF2B5EF4-FFF2-40B4-BE49-F238E27FC236}">
                <a16:creationId xmlns:a16="http://schemas.microsoft.com/office/drawing/2014/main" id="{9DCDD410-4559-1BA3-9F54-40DC1CFBD7FB}"/>
              </a:ext>
            </a:extLst>
          </p:cNvPr>
          <p:cNvSpPr>
            <a:spLocks noGrp="1"/>
          </p:cNvSpPr>
          <p:nvPr>
            <p:ph idx="1"/>
          </p:nvPr>
        </p:nvSpPr>
        <p:spPr>
          <a:xfrm>
            <a:off x="6297233" y="518400"/>
            <a:ext cx="4771607" cy="5837949"/>
          </a:xfrm>
        </p:spPr>
        <p:txBody>
          <a:bodyPr anchor="ctr">
            <a:normAutofit/>
          </a:bodyPr>
          <a:lstStyle/>
          <a:p>
            <a:r>
              <a:rPr lang="en-US" sz="1600" b="1">
                <a:solidFill>
                  <a:schemeClr val="tx1">
                    <a:alpha val="80000"/>
                  </a:schemeClr>
                </a:solidFill>
              </a:rPr>
              <a:t>What is the Psychosocial Development Theory?</a:t>
            </a:r>
          </a:p>
          <a:p>
            <a:r>
              <a:rPr lang="en-US" sz="1600">
                <a:solidFill>
                  <a:schemeClr val="tx1">
                    <a:alpha val="80000"/>
                  </a:schemeClr>
                </a:solidFill>
              </a:rPr>
              <a:t>A lifespan development theory that explains the development of individuals across 8 stages of development influenced by biological, psychosocial, and social factors (Orenstein &amp; Lewis, 2022). </a:t>
            </a:r>
          </a:p>
          <a:p>
            <a:endParaRPr lang="en-US" sz="1600">
              <a:solidFill>
                <a:schemeClr val="tx1">
                  <a:alpha val="80000"/>
                </a:schemeClr>
              </a:solidFill>
            </a:endParaRPr>
          </a:p>
          <a:p>
            <a:r>
              <a:rPr lang="en-US" sz="1600">
                <a:solidFill>
                  <a:schemeClr val="tx1">
                    <a:alpha val="80000"/>
                  </a:schemeClr>
                </a:solidFill>
              </a:rPr>
              <a:t>The individual faces two conflicts or psychological tendencies at each stage of development. </a:t>
            </a:r>
          </a:p>
          <a:p>
            <a:endParaRPr lang="en-US" sz="1600">
              <a:solidFill>
                <a:schemeClr val="tx1">
                  <a:alpha val="80000"/>
                </a:schemeClr>
              </a:solidFill>
            </a:endParaRPr>
          </a:p>
          <a:p>
            <a:r>
              <a:rPr lang="en-US" sz="1600">
                <a:solidFill>
                  <a:schemeClr val="tx1">
                    <a:alpha val="80000"/>
                  </a:schemeClr>
                </a:solidFill>
              </a:rPr>
              <a:t>A successful resolution of a conflict at each stage leads to healthy development. </a:t>
            </a:r>
          </a:p>
          <a:p>
            <a:endParaRPr lang="en-US" sz="1600">
              <a:solidFill>
                <a:schemeClr val="tx1">
                  <a:alpha val="80000"/>
                </a:schemeClr>
              </a:solidFill>
            </a:endParaRPr>
          </a:p>
          <a:p>
            <a:r>
              <a:rPr lang="en-US" sz="1600">
                <a:solidFill>
                  <a:schemeClr val="tx1">
                    <a:alpha val="80000"/>
                  </a:schemeClr>
                </a:solidFill>
              </a:rPr>
              <a:t>Failure to resolve a conflict at each stage leads to maldevelopment. </a:t>
            </a:r>
          </a:p>
          <a:p>
            <a:endParaRPr lang="en-US" sz="1600">
              <a:solidFill>
                <a:schemeClr val="tx1">
                  <a:alpha val="80000"/>
                </a:schemeClr>
              </a:solidFill>
            </a:endParaRPr>
          </a:p>
          <a:p>
            <a:r>
              <a:rPr lang="en-US" sz="1600">
                <a:solidFill>
                  <a:schemeClr val="tx1">
                    <a:alpha val="80000"/>
                  </a:schemeClr>
                </a:solidFill>
              </a:rPr>
              <a:t>Adolescence face Identity vs Role Confusion </a:t>
            </a:r>
            <a:r>
              <a:rPr lang="en-US" sz="1600" b="1">
                <a:solidFill>
                  <a:schemeClr val="tx1">
                    <a:alpha val="80000"/>
                  </a:schemeClr>
                </a:solidFill>
              </a:rPr>
              <a:t>(Maree, 2022)</a:t>
            </a:r>
            <a:endParaRPr lang="en-US" sz="1600">
              <a:solidFill>
                <a:schemeClr val="tx1">
                  <a:alpha val="80000"/>
                </a:schemeClr>
              </a:solidFill>
            </a:endParaRPr>
          </a:p>
          <a:p>
            <a:endParaRPr lang="en-CA" sz="1600">
              <a:solidFill>
                <a:schemeClr val="tx1">
                  <a:alpha val="80000"/>
                </a:schemeClr>
              </a:solidFill>
            </a:endParaRPr>
          </a:p>
        </p:txBody>
      </p:sp>
      <p:sp>
        <p:nvSpPr>
          <p:cNvPr id="5" name="Slide Number Placeholder 4">
            <a:extLst>
              <a:ext uri="{FF2B5EF4-FFF2-40B4-BE49-F238E27FC236}">
                <a16:creationId xmlns:a16="http://schemas.microsoft.com/office/drawing/2014/main" id="{78E73051-6932-F6F5-83FD-9421C90A4819}"/>
              </a:ext>
            </a:extLst>
          </p:cNvPr>
          <p:cNvSpPr>
            <a:spLocks noGrp="1"/>
          </p:cNvSpPr>
          <p:nvPr>
            <p:ph type="sldNum" sz="quarter" idx="12"/>
          </p:nvPr>
        </p:nvSpPr>
        <p:spPr>
          <a:xfrm>
            <a:off x="8610600" y="6356350"/>
            <a:ext cx="2743200" cy="365125"/>
          </a:xfrm>
        </p:spPr>
        <p:txBody>
          <a:bodyPr>
            <a:normAutofit/>
          </a:bodyPr>
          <a:lstStyle/>
          <a:p>
            <a:pPr>
              <a:spcAft>
                <a:spcPts val="600"/>
              </a:spcAft>
            </a:pPr>
            <a:fld id="{9425E120-D4F3-9E41-AD17-1EEAC3A9AA67}" type="slidenum">
              <a:rPr lang="en-US">
                <a:solidFill>
                  <a:schemeClr val="tx1">
                    <a:alpha val="60000"/>
                  </a:schemeClr>
                </a:solidFill>
              </a:rPr>
              <a:pPr>
                <a:spcAft>
                  <a:spcPts val="600"/>
                </a:spcAft>
              </a:pPr>
              <a:t>4</a:t>
            </a:fld>
            <a:endParaRPr lang="en-US">
              <a:solidFill>
                <a:schemeClr val="tx1">
                  <a:alpha val="60000"/>
                </a:schemeClr>
              </a:solidFill>
            </a:endParaRPr>
          </a:p>
        </p:txBody>
      </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43461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Erikson's 8 Stages of Psychosocial Development – Explained">
            <a:extLst>
              <a:ext uri="{FF2B5EF4-FFF2-40B4-BE49-F238E27FC236}">
                <a16:creationId xmlns:a16="http://schemas.microsoft.com/office/drawing/2014/main" id="{81A2C09C-A274-B0E4-AECB-CC3E1A50C9B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453" r="1233"/>
          <a:stretch>
            <a:fillRect/>
          </a:stretch>
        </p:blipFill>
        <p:spPr bwMode="auto">
          <a:xfrm>
            <a:off x="14281" y="890546"/>
            <a:ext cx="9205918" cy="589675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FC62E63-B109-AFD3-02EF-BF8C5857E747}"/>
              </a:ext>
            </a:extLst>
          </p:cNvPr>
          <p:cNvSpPr>
            <a:spLocks noGrp="1"/>
          </p:cNvSpPr>
          <p:nvPr>
            <p:ph type="title"/>
          </p:nvPr>
        </p:nvSpPr>
        <p:spPr>
          <a:xfrm>
            <a:off x="1652847" y="42479"/>
            <a:ext cx="10515600" cy="848067"/>
          </a:xfrm>
        </p:spPr>
        <p:txBody>
          <a:bodyPr>
            <a:normAutofit/>
          </a:bodyPr>
          <a:lstStyle/>
          <a:p>
            <a:pPr algn="r">
              <a:lnSpc>
                <a:spcPct val="60000"/>
              </a:lnSpc>
            </a:pPr>
            <a:r>
              <a:rPr lang="en-US" sz="3600" b="1" dirty="0"/>
              <a:t>MAIN LIFESPAN DEVELOPMENT THEORY</a:t>
            </a:r>
            <a:br>
              <a:rPr lang="en-US" sz="3600" b="1" dirty="0"/>
            </a:br>
            <a:r>
              <a:rPr lang="en-US" sz="3600" dirty="0"/>
              <a:t>	- </a:t>
            </a:r>
            <a:r>
              <a:rPr lang="en-US" sz="2700" dirty="0">
                <a:solidFill>
                  <a:srgbClr val="002060"/>
                </a:solidFill>
              </a:rPr>
              <a:t>Psychosocial Development Theory &amp; Jenny</a:t>
            </a:r>
            <a:r>
              <a:rPr lang="en-US" sz="3600" dirty="0">
                <a:solidFill>
                  <a:srgbClr val="002060"/>
                </a:solidFill>
              </a:rPr>
              <a:t>.</a:t>
            </a:r>
            <a:endParaRPr lang="en-US" dirty="0">
              <a:solidFill>
                <a:srgbClr val="002060"/>
              </a:solidFill>
            </a:endParaRPr>
          </a:p>
        </p:txBody>
      </p:sp>
      <p:sp>
        <p:nvSpPr>
          <p:cNvPr id="4" name="Date Placeholder 3">
            <a:extLst>
              <a:ext uri="{FF2B5EF4-FFF2-40B4-BE49-F238E27FC236}">
                <a16:creationId xmlns:a16="http://schemas.microsoft.com/office/drawing/2014/main" id="{2F20A033-57E4-1B7D-AF18-AC1588805DE7}"/>
              </a:ext>
            </a:extLst>
          </p:cNvPr>
          <p:cNvSpPr>
            <a:spLocks noGrp="1"/>
          </p:cNvSpPr>
          <p:nvPr>
            <p:ph type="dt" sz="half" idx="10"/>
          </p:nvPr>
        </p:nvSpPr>
        <p:spPr/>
        <p:txBody>
          <a:bodyPr/>
          <a:lstStyle/>
          <a:p>
            <a:fld id="{1D4DB149-AC99-884B-AB56-194F9CFEDC99}" type="datetime1">
              <a:rPr lang="en-CA" smtClean="0"/>
              <a:t>2026-02-14</a:t>
            </a:fld>
            <a:endParaRPr lang="en-US"/>
          </a:p>
        </p:txBody>
      </p:sp>
      <p:sp>
        <p:nvSpPr>
          <p:cNvPr id="5" name="Slide Number Placeholder 4">
            <a:extLst>
              <a:ext uri="{FF2B5EF4-FFF2-40B4-BE49-F238E27FC236}">
                <a16:creationId xmlns:a16="http://schemas.microsoft.com/office/drawing/2014/main" id="{E7C1FA93-F35B-58F9-8911-2ACA7F5654A5}"/>
              </a:ext>
            </a:extLst>
          </p:cNvPr>
          <p:cNvSpPr>
            <a:spLocks noGrp="1"/>
          </p:cNvSpPr>
          <p:nvPr>
            <p:ph type="sldNum" sz="quarter" idx="12"/>
          </p:nvPr>
        </p:nvSpPr>
        <p:spPr/>
        <p:txBody>
          <a:bodyPr/>
          <a:lstStyle/>
          <a:p>
            <a:fld id="{9425E120-D4F3-9E41-AD17-1EEAC3A9AA67}" type="slidenum">
              <a:rPr lang="en-US" smtClean="0"/>
              <a:t>5</a:t>
            </a:fld>
            <a:endParaRPr lang="en-US"/>
          </a:p>
        </p:txBody>
      </p:sp>
      <p:sp>
        <p:nvSpPr>
          <p:cNvPr id="9" name="Oval 8">
            <a:extLst>
              <a:ext uri="{FF2B5EF4-FFF2-40B4-BE49-F238E27FC236}">
                <a16:creationId xmlns:a16="http://schemas.microsoft.com/office/drawing/2014/main" id="{97B65F86-E64E-B66B-34E1-6BE876255AAA}"/>
              </a:ext>
            </a:extLst>
          </p:cNvPr>
          <p:cNvSpPr/>
          <p:nvPr/>
        </p:nvSpPr>
        <p:spPr>
          <a:xfrm>
            <a:off x="3694450" y="3686271"/>
            <a:ext cx="2631584" cy="2301934"/>
          </a:xfrm>
          <a:prstGeom prst="ellipse">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Arrow Connector 10">
            <a:extLst>
              <a:ext uri="{FF2B5EF4-FFF2-40B4-BE49-F238E27FC236}">
                <a16:creationId xmlns:a16="http://schemas.microsoft.com/office/drawing/2014/main" id="{E8CB623F-AD1C-8CBA-57A0-D3B44A6857CF}"/>
              </a:ext>
            </a:extLst>
          </p:cNvPr>
          <p:cNvCxnSpPr/>
          <p:nvPr/>
        </p:nvCxnSpPr>
        <p:spPr>
          <a:xfrm>
            <a:off x="5931853" y="5660588"/>
            <a:ext cx="1957588" cy="0"/>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12" name="TextBox 11">
            <a:extLst>
              <a:ext uri="{FF2B5EF4-FFF2-40B4-BE49-F238E27FC236}">
                <a16:creationId xmlns:a16="http://schemas.microsoft.com/office/drawing/2014/main" id="{915A29B7-C560-37BF-A0DE-DC945A0F154D}"/>
              </a:ext>
            </a:extLst>
          </p:cNvPr>
          <p:cNvSpPr txBox="1"/>
          <p:nvPr/>
        </p:nvSpPr>
        <p:spPr>
          <a:xfrm>
            <a:off x="7889441" y="5367289"/>
            <a:ext cx="2614412" cy="1200329"/>
          </a:xfrm>
          <a:prstGeom prst="rect">
            <a:avLst/>
          </a:prstGeom>
          <a:noFill/>
        </p:spPr>
        <p:txBody>
          <a:bodyPr wrap="square" rtlCol="0">
            <a:spAutoFit/>
          </a:bodyPr>
          <a:lstStyle/>
          <a:p>
            <a:r>
              <a:rPr lang="en-US" b="1" dirty="0">
                <a:solidFill>
                  <a:srgbClr val="002060"/>
                </a:solidFill>
              </a:rPr>
              <a:t>Jenny appears in the 5</a:t>
            </a:r>
            <a:r>
              <a:rPr lang="en-US" b="1" baseline="30000" dirty="0">
                <a:solidFill>
                  <a:srgbClr val="002060"/>
                </a:solidFill>
              </a:rPr>
              <a:t>th</a:t>
            </a:r>
            <a:r>
              <a:rPr lang="en-US" b="1" dirty="0">
                <a:solidFill>
                  <a:srgbClr val="002060"/>
                </a:solidFill>
              </a:rPr>
              <a:t> stage of development according to Erik’s theory.</a:t>
            </a:r>
          </a:p>
        </p:txBody>
      </p:sp>
      <p:sp>
        <p:nvSpPr>
          <p:cNvPr id="13" name="Rectangle 12">
            <a:extLst>
              <a:ext uri="{FF2B5EF4-FFF2-40B4-BE49-F238E27FC236}">
                <a16:creationId xmlns:a16="http://schemas.microsoft.com/office/drawing/2014/main" id="{FCD01168-BC77-5134-BBB2-2679457DB8C3}"/>
              </a:ext>
            </a:extLst>
          </p:cNvPr>
          <p:cNvSpPr/>
          <p:nvPr/>
        </p:nvSpPr>
        <p:spPr>
          <a:xfrm>
            <a:off x="7695127" y="6489500"/>
            <a:ext cx="2287073" cy="323768"/>
          </a:xfrm>
          <a:prstGeom prst="rect">
            <a:avLst/>
          </a:prstGeom>
          <a:solidFill>
            <a:schemeClr val="bg1"/>
          </a:solidFill>
          <a:ln>
            <a:solidFill>
              <a:schemeClr val="bg1"/>
            </a:solid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sp>
        <p:nvSpPr>
          <p:cNvPr id="14" name="Down Arrow 13">
            <a:extLst>
              <a:ext uri="{FF2B5EF4-FFF2-40B4-BE49-F238E27FC236}">
                <a16:creationId xmlns:a16="http://schemas.microsoft.com/office/drawing/2014/main" id="{CB668887-F325-17B4-EEA7-EE3A37BBF03D}"/>
              </a:ext>
            </a:extLst>
          </p:cNvPr>
          <p:cNvSpPr/>
          <p:nvPr/>
        </p:nvSpPr>
        <p:spPr>
          <a:xfrm rot="659744">
            <a:off x="5067046" y="844186"/>
            <a:ext cx="321913" cy="692611"/>
          </a:xfrm>
          <a:prstGeom prst="downArrow">
            <a:avLst>
              <a:gd name="adj1" fmla="val 50000"/>
              <a:gd name="adj2" fmla="val 59505"/>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vert="vert" rtlCol="0" anchor="ctr"/>
          <a:lstStyle/>
          <a:p>
            <a:pPr algn="ctr"/>
            <a:r>
              <a:rPr lang="en-US" dirty="0"/>
              <a:t>Start</a:t>
            </a:r>
          </a:p>
        </p:txBody>
      </p:sp>
      <p:sp>
        <p:nvSpPr>
          <p:cNvPr id="18" name="TextBox 17">
            <a:extLst>
              <a:ext uri="{FF2B5EF4-FFF2-40B4-BE49-F238E27FC236}">
                <a16:creationId xmlns:a16="http://schemas.microsoft.com/office/drawing/2014/main" id="{9CC80459-50B8-FCFC-32D3-D2ACE15AAC1D}"/>
              </a:ext>
            </a:extLst>
          </p:cNvPr>
          <p:cNvSpPr txBox="1"/>
          <p:nvPr/>
        </p:nvSpPr>
        <p:spPr>
          <a:xfrm>
            <a:off x="9387116" y="890546"/>
            <a:ext cx="2614413" cy="1200329"/>
          </a:xfrm>
          <a:prstGeom prst="rect">
            <a:avLst/>
          </a:prstGeom>
          <a:noFill/>
        </p:spPr>
        <p:txBody>
          <a:bodyPr wrap="square">
            <a:spAutoFit/>
          </a:bodyPr>
          <a:lstStyle/>
          <a:p>
            <a:r>
              <a:rPr lang="en-US" sz="1800" dirty="0"/>
              <a:t>According to this theory there are 8 stages of development across a lifespan </a:t>
            </a:r>
            <a:r>
              <a:rPr lang="en-US" sz="1400" i="1" dirty="0">
                <a:solidFill>
                  <a:srgbClr val="FF0000"/>
                </a:solidFill>
              </a:rPr>
              <a:t>(Erikson, 1959)</a:t>
            </a:r>
            <a:endParaRPr lang="en-US" sz="1800" i="1" dirty="0">
              <a:solidFill>
                <a:srgbClr val="FF0000"/>
              </a:solidFill>
            </a:endParaRPr>
          </a:p>
        </p:txBody>
      </p:sp>
    </p:spTree>
    <p:extLst>
      <p:ext uri="{BB962C8B-B14F-4D97-AF65-F5344CB8AC3E}">
        <p14:creationId xmlns:p14="http://schemas.microsoft.com/office/powerpoint/2010/main" val="11261519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5FD84D-DF4B-0206-7DFC-6BDF1A69F889}"/>
              </a:ext>
            </a:extLst>
          </p:cNvPr>
          <p:cNvSpPr>
            <a:spLocks noGrp="1"/>
          </p:cNvSpPr>
          <p:nvPr>
            <p:ph type="title"/>
          </p:nvPr>
        </p:nvSpPr>
        <p:spPr>
          <a:xfrm>
            <a:off x="686834" y="1153572"/>
            <a:ext cx="3200400" cy="4461163"/>
          </a:xfrm>
        </p:spPr>
        <p:txBody>
          <a:bodyPr>
            <a:normAutofit/>
          </a:bodyPr>
          <a:lstStyle/>
          <a:p>
            <a:pPr algn="ctr"/>
            <a:r>
              <a:rPr lang="en-GB" sz="4100" dirty="0">
                <a:solidFill>
                  <a:srgbClr val="FFFFFF"/>
                </a:solidFill>
              </a:rPr>
              <a:t>The 5</a:t>
            </a:r>
            <a:r>
              <a:rPr lang="en-GB" sz="4100" baseline="30000" dirty="0">
                <a:solidFill>
                  <a:srgbClr val="FFFFFF"/>
                </a:solidFill>
              </a:rPr>
              <a:t>th</a:t>
            </a:r>
            <a:r>
              <a:rPr lang="en-GB" sz="4100" dirty="0">
                <a:solidFill>
                  <a:srgbClr val="FFFFFF"/>
                </a:solidFill>
              </a:rPr>
              <a:t> Stage of Development :Adolescence</a:t>
            </a:r>
            <a:endParaRPr lang="en-CA" sz="4100" dirty="0">
              <a:solidFill>
                <a:srgbClr val="FFFFFF"/>
              </a:solidFill>
            </a:endParaRP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179AA9E-C63E-519D-4642-E1A131597DB7}"/>
              </a:ext>
            </a:extLst>
          </p:cNvPr>
          <p:cNvSpPr>
            <a:spLocks noGrp="1"/>
          </p:cNvSpPr>
          <p:nvPr>
            <p:ph idx="1"/>
          </p:nvPr>
        </p:nvSpPr>
        <p:spPr>
          <a:xfrm>
            <a:off x="4396754" y="315912"/>
            <a:ext cx="7299615" cy="6108742"/>
          </a:xfrm>
        </p:spPr>
        <p:txBody>
          <a:bodyPr anchor="ctr">
            <a:normAutofit/>
          </a:bodyPr>
          <a:lstStyle/>
          <a:p>
            <a:pPr algn="just"/>
            <a:r>
              <a:rPr lang="en-GB" sz="2400" dirty="0"/>
              <a:t>At the 5</a:t>
            </a:r>
            <a:r>
              <a:rPr lang="en-GB" sz="2400" baseline="30000" dirty="0"/>
              <a:t>th</a:t>
            </a:r>
            <a:r>
              <a:rPr lang="en-GB" sz="2400" dirty="0"/>
              <a:t> Stage of development, the individual faces Identity </a:t>
            </a:r>
            <a:r>
              <a:rPr lang="en-GB" sz="2400" dirty="0" err="1"/>
              <a:t>vrs</a:t>
            </a:r>
            <a:r>
              <a:rPr lang="en-GB" sz="2400" dirty="0"/>
              <a:t> Role confusion.  </a:t>
            </a:r>
          </a:p>
          <a:p>
            <a:pPr algn="just"/>
            <a:endParaRPr lang="en-GB" sz="2400" dirty="0"/>
          </a:p>
          <a:p>
            <a:pPr algn="just"/>
            <a:r>
              <a:rPr lang="en-GB" sz="2400" dirty="0"/>
              <a:t>This is the period between 12 – 18 years. </a:t>
            </a:r>
          </a:p>
          <a:p>
            <a:pPr algn="just"/>
            <a:endParaRPr lang="en-GB" sz="2400" dirty="0"/>
          </a:p>
          <a:p>
            <a:pPr algn="just"/>
            <a:r>
              <a:rPr lang="en-US" sz="2400" dirty="0"/>
              <a:t>Identity involves the experiences, relationships, beliefs, values, and memories that make up a person's subjective sense of self.</a:t>
            </a:r>
          </a:p>
          <a:p>
            <a:pPr algn="just"/>
            <a:endParaRPr lang="en-GB" sz="2400" dirty="0"/>
          </a:p>
          <a:p>
            <a:pPr algn="just"/>
            <a:r>
              <a:rPr lang="en-GB" sz="2400" dirty="0"/>
              <a:t>Role confusion is the failure to establish self identity leading to insecurity and aimlessness. </a:t>
            </a:r>
          </a:p>
          <a:p>
            <a:pPr algn="just"/>
            <a:endParaRPr lang="en-GB" sz="2400" dirty="0"/>
          </a:p>
          <a:p>
            <a:pPr algn="just"/>
            <a:r>
              <a:rPr lang="en-GB" sz="2400" dirty="0"/>
              <a:t>During this stage adolescents explore their interests and develop a sense of self. </a:t>
            </a:r>
          </a:p>
          <a:p>
            <a:pPr algn="just"/>
            <a:endParaRPr lang="en-CA" sz="2400" dirty="0"/>
          </a:p>
        </p:txBody>
      </p:sp>
      <p:sp>
        <p:nvSpPr>
          <p:cNvPr id="4" name="Date Placeholder 3">
            <a:extLst>
              <a:ext uri="{FF2B5EF4-FFF2-40B4-BE49-F238E27FC236}">
                <a16:creationId xmlns:a16="http://schemas.microsoft.com/office/drawing/2014/main" id="{C4498FB0-D682-D7F8-5BF2-FC6FF7568E63}"/>
              </a:ext>
            </a:extLst>
          </p:cNvPr>
          <p:cNvSpPr>
            <a:spLocks noGrp="1"/>
          </p:cNvSpPr>
          <p:nvPr>
            <p:ph type="dt" sz="half" idx="10"/>
          </p:nvPr>
        </p:nvSpPr>
        <p:spPr>
          <a:xfrm>
            <a:off x="838200" y="6356350"/>
            <a:ext cx="1639957" cy="365125"/>
          </a:xfrm>
        </p:spPr>
        <p:txBody>
          <a:bodyPr>
            <a:normAutofit/>
          </a:bodyPr>
          <a:lstStyle/>
          <a:p>
            <a:pPr>
              <a:spcAft>
                <a:spcPts val="600"/>
              </a:spcAft>
            </a:pPr>
            <a:fld id="{1D4DB149-AC99-884B-AB56-194F9CFEDC99}" type="datetime1">
              <a:rPr lang="en-CA">
                <a:solidFill>
                  <a:srgbClr val="FFFFFF"/>
                </a:solidFill>
              </a:rPr>
              <a:pPr>
                <a:spcAft>
                  <a:spcPts val="600"/>
                </a:spcAft>
              </a:pPr>
              <a:t>2026-02-14</a:t>
            </a:fld>
            <a:endParaRPr lang="en-US">
              <a:solidFill>
                <a:srgbClr val="FFFFFF"/>
              </a:solidFill>
            </a:endParaRPr>
          </a:p>
        </p:txBody>
      </p:sp>
      <p:sp>
        <p:nvSpPr>
          <p:cNvPr id="5" name="Slide Number Placeholder 4">
            <a:extLst>
              <a:ext uri="{FF2B5EF4-FFF2-40B4-BE49-F238E27FC236}">
                <a16:creationId xmlns:a16="http://schemas.microsoft.com/office/drawing/2014/main" id="{1F3703F6-0786-B7B5-4330-9B6B37EB2422}"/>
              </a:ext>
            </a:extLst>
          </p:cNvPr>
          <p:cNvSpPr>
            <a:spLocks noGrp="1"/>
          </p:cNvSpPr>
          <p:nvPr>
            <p:ph type="sldNum" sz="quarter" idx="12"/>
          </p:nvPr>
        </p:nvSpPr>
        <p:spPr>
          <a:xfrm>
            <a:off x="9541564" y="6356350"/>
            <a:ext cx="1812235" cy="365125"/>
          </a:xfrm>
        </p:spPr>
        <p:txBody>
          <a:bodyPr>
            <a:normAutofit/>
          </a:bodyPr>
          <a:lstStyle/>
          <a:p>
            <a:pPr>
              <a:spcAft>
                <a:spcPts val="600"/>
              </a:spcAft>
            </a:pPr>
            <a:fld id="{9425E120-D4F3-9E41-AD17-1EEAC3A9AA67}" type="slidenum">
              <a:rPr lang="en-US" smtClean="0"/>
              <a:pPr>
                <a:spcAft>
                  <a:spcPts val="600"/>
                </a:spcAft>
              </a:pPr>
              <a:t>6</a:t>
            </a:fld>
            <a:endParaRPr lang="en-US"/>
          </a:p>
        </p:txBody>
      </p:sp>
    </p:spTree>
    <p:extLst>
      <p:ext uri="{BB962C8B-B14F-4D97-AF65-F5344CB8AC3E}">
        <p14:creationId xmlns:p14="http://schemas.microsoft.com/office/powerpoint/2010/main" val="27477284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344B67B-6F0B-6ECC-E6D8-F082C28F1FEB}"/>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Rectangle 3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B8CE83-DABB-4975-23EE-3322389A578F}"/>
              </a:ext>
            </a:extLst>
          </p:cNvPr>
          <p:cNvSpPr>
            <a:spLocks noGrp="1"/>
          </p:cNvSpPr>
          <p:nvPr>
            <p:ph type="title"/>
          </p:nvPr>
        </p:nvSpPr>
        <p:spPr>
          <a:xfrm>
            <a:off x="0" y="586856"/>
            <a:ext cx="4037826" cy="3150258"/>
          </a:xfrm>
        </p:spPr>
        <p:txBody>
          <a:bodyPr anchor="b">
            <a:normAutofit/>
          </a:bodyPr>
          <a:lstStyle/>
          <a:p>
            <a:pPr algn="r"/>
            <a:r>
              <a:rPr lang="en-GB" b="1" dirty="0">
                <a:solidFill>
                  <a:srgbClr val="FFFFFF"/>
                </a:solidFill>
              </a:rPr>
              <a:t>RELEVANCE OF THE THEORY TO JENNY’S SITUATION</a:t>
            </a:r>
            <a:br>
              <a:rPr lang="en-GB" b="1" dirty="0">
                <a:solidFill>
                  <a:srgbClr val="FFFFFF"/>
                </a:solidFill>
              </a:rPr>
            </a:br>
            <a:endParaRPr lang="en-CA" b="1" dirty="0">
              <a:solidFill>
                <a:srgbClr val="FFFFFF"/>
              </a:solidFill>
            </a:endParaRPr>
          </a:p>
        </p:txBody>
      </p:sp>
      <p:sp>
        <p:nvSpPr>
          <p:cNvPr id="4" name="Date Placeholder 3">
            <a:extLst>
              <a:ext uri="{FF2B5EF4-FFF2-40B4-BE49-F238E27FC236}">
                <a16:creationId xmlns:a16="http://schemas.microsoft.com/office/drawing/2014/main" id="{E5FF8785-9D91-C16A-11D5-EB19787461BB}"/>
              </a:ext>
            </a:extLst>
          </p:cNvPr>
          <p:cNvSpPr>
            <a:spLocks noGrp="1"/>
          </p:cNvSpPr>
          <p:nvPr>
            <p:ph type="dt" sz="half" idx="10"/>
          </p:nvPr>
        </p:nvSpPr>
        <p:spPr>
          <a:xfrm>
            <a:off x="8970264" y="6455664"/>
            <a:ext cx="2743200" cy="365125"/>
          </a:xfrm>
        </p:spPr>
        <p:txBody>
          <a:bodyPr>
            <a:normAutofit/>
          </a:bodyPr>
          <a:lstStyle/>
          <a:p>
            <a:pPr algn="r">
              <a:spcAft>
                <a:spcPts val="600"/>
              </a:spcAft>
            </a:pPr>
            <a:fld id="{1D4DB149-AC99-884B-AB56-194F9CFEDC99}" type="datetime1">
              <a:rPr lang="en-CA" sz="1100">
                <a:solidFill>
                  <a:schemeClr val="tx1">
                    <a:lumMod val="50000"/>
                    <a:lumOff val="50000"/>
                  </a:schemeClr>
                </a:solidFill>
              </a:rPr>
              <a:pPr algn="r">
                <a:spcAft>
                  <a:spcPts val="600"/>
                </a:spcAft>
              </a:pPr>
              <a:t>2026-02-14</a:t>
            </a:fld>
            <a:endParaRPr lang="en-US" sz="1100">
              <a:solidFill>
                <a:schemeClr val="tx1">
                  <a:lumMod val="50000"/>
                  <a:lumOff val="50000"/>
                </a:schemeClr>
              </a:solidFill>
            </a:endParaRPr>
          </a:p>
        </p:txBody>
      </p:sp>
      <p:sp>
        <p:nvSpPr>
          <p:cNvPr id="5" name="Slide Number Placeholder 4">
            <a:extLst>
              <a:ext uri="{FF2B5EF4-FFF2-40B4-BE49-F238E27FC236}">
                <a16:creationId xmlns:a16="http://schemas.microsoft.com/office/drawing/2014/main" id="{9BD946DE-E02A-637A-9A6B-ED989A4E68A9}"/>
              </a:ext>
            </a:extLst>
          </p:cNvPr>
          <p:cNvSpPr>
            <a:spLocks noGrp="1"/>
          </p:cNvSpPr>
          <p:nvPr>
            <p:ph type="sldNum" sz="quarter" idx="12"/>
          </p:nvPr>
        </p:nvSpPr>
        <p:spPr>
          <a:xfrm>
            <a:off x="11704320" y="6455664"/>
            <a:ext cx="448056" cy="365125"/>
          </a:xfrm>
        </p:spPr>
        <p:txBody>
          <a:bodyPr>
            <a:normAutofit/>
          </a:bodyPr>
          <a:lstStyle/>
          <a:p>
            <a:pPr>
              <a:spcAft>
                <a:spcPts val="600"/>
              </a:spcAft>
            </a:pPr>
            <a:fld id="{9425E120-D4F3-9E41-AD17-1EEAC3A9AA67}" type="slidenum">
              <a:rPr lang="en-US" sz="1100">
                <a:solidFill>
                  <a:schemeClr val="tx1">
                    <a:lumMod val="50000"/>
                    <a:lumOff val="50000"/>
                  </a:schemeClr>
                </a:solidFill>
              </a:rPr>
              <a:pPr>
                <a:spcAft>
                  <a:spcPts val="600"/>
                </a:spcAft>
              </a:pPr>
              <a:t>7</a:t>
            </a:fld>
            <a:endParaRPr lang="en-US" sz="1100">
              <a:solidFill>
                <a:schemeClr val="tx1">
                  <a:lumMod val="50000"/>
                  <a:lumOff val="50000"/>
                </a:schemeClr>
              </a:solidFill>
            </a:endParaRPr>
          </a:p>
        </p:txBody>
      </p:sp>
      <p:graphicFrame>
        <p:nvGraphicFramePr>
          <p:cNvPr id="7" name="Content Placeholder 2">
            <a:extLst>
              <a:ext uri="{FF2B5EF4-FFF2-40B4-BE49-F238E27FC236}">
                <a16:creationId xmlns:a16="http://schemas.microsoft.com/office/drawing/2014/main" id="{6789287A-ACE3-E7E9-6325-8305C88A2F0C}"/>
              </a:ext>
            </a:extLst>
          </p:cNvPr>
          <p:cNvGraphicFramePr>
            <a:graphicFrameLocks noGrp="1"/>
          </p:cNvGraphicFramePr>
          <p:nvPr>
            <p:ph idx="1"/>
            <p:extLst>
              <p:ext uri="{D42A27DB-BD31-4B8C-83A1-F6EECF244321}">
                <p14:modId xmlns:p14="http://schemas.microsoft.com/office/powerpoint/2010/main" val="50819588"/>
              </p:ext>
            </p:extLst>
          </p:nvPr>
        </p:nvGraphicFramePr>
        <p:xfrm>
          <a:off x="4037827" y="37212"/>
          <a:ext cx="7841422" cy="51152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Graphic 5" descr="Smiling face with solid fill with solid fill">
            <a:extLst>
              <a:ext uri="{FF2B5EF4-FFF2-40B4-BE49-F238E27FC236}">
                <a16:creationId xmlns:a16="http://schemas.microsoft.com/office/drawing/2014/main" id="{A6EE9817-26F7-39D2-06A2-C1DE1615486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108466" y="1920904"/>
            <a:ext cx="1693628" cy="1693628"/>
          </a:xfrm>
          <a:prstGeom prst="rect">
            <a:avLst/>
          </a:prstGeom>
        </p:spPr>
      </p:pic>
      <p:sp>
        <p:nvSpPr>
          <p:cNvPr id="8" name="TextBox 7">
            <a:extLst>
              <a:ext uri="{FF2B5EF4-FFF2-40B4-BE49-F238E27FC236}">
                <a16:creationId xmlns:a16="http://schemas.microsoft.com/office/drawing/2014/main" id="{1E65F49E-F9FD-638E-9888-5F3B127256CE}"/>
              </a:ext>
            </a:extLst>
          </p:cNvPr>
          <p:cNvSpPr txBox="1"/>
          <p:nvPr/>
        </p:nvSpPr>
        <p:spPr>
          <a:xfrm>
            <a:off x="4198288" y="5701085"/>
            <a:ext cx="7954087" cy="830997"/>
          </a:xfrm>
          <a:prstGeom prst="rect">
            <a:avLst/>
          </a:prstGeom>
          <a:noFill/>
        </p:spPr>
        <p:txBody>
          <a:bodyPr wrap="square" rtlCol="0">
            <a:spAutoFit/>
          </a:bodyPr>
          <a:lstStyle/>
          <a:p>
            <a:r>
              <a:rPr lang="en-GB" sz="2400" dirty="0"/>
              <a:t>The theory explains the development stage (adolescent) of Jenny and the possible outcomes if not managed well.  </a:t>
            </a:r>
            <a:endParaRPr lang="en-CA" sz="2400" dirty="0"/>
          </a:p>
        </p:txBody>
      </p:sp>
      <p:sp>
        <p:nvSpPr>
          <p:cNvPr id="9" name="TextBox 8">
            <a:extLst>
              <a:ext uri="{FF2B5EF4-FFF2-40B4-BE49-F238E27FC236}">
                <a16:creationId xmlns:a16="http://schemas.microsoft.com/office/drawing/2014/main" id="{7AC16985-9829-817D-2A6A-4E797409E787}"/>
              </a:ext>
            </a:extLst>
          </p:cNvPr>
          <p:cNvSpPr txBox="1"/>
          <p:nvPr/>
        </p:nvSpPr>
        <p:spPr>
          <a:xfrm>
            <a:off x="0" y="4313832"/>
            <a:ext cx="4037826" cy="1815882"/>
          </a:xfrm>
          <a:prstGeom prst="rect">
            <a:avLst/>
          </a:prstGeom>
          <a:noFill/>
        </p:spPr>
        <p:txBody>
          <a:bodyPr wrap="square" rtlCol="0">
            <a:spAutoFit/>
          </a:bodyPr>
          <a:lstStyle/>
          <a:p>
            <a:pPr algn="ctr"/>
            <a:r>
              <a:rPr lang="en-US" sz="2800" b="1" dirty="0">
                <a:solidFill>
                  <a:srgbClr val="FFFFFF"/>
                </a:solidFill>
              </a:rPr>
              <a:t>Why is this Theory a good fit for Jennys case?</a:t>
            </a:r>
            <a:br>
              <a:rPr lang="en-US" sz="2800" b="1" dirty="0">
                <a:solidFill>
                  <a:srgbClr val="FFFFFF"/>
                </a:solidFill>
              </a:rPr>
            </a:br>
            <a:endParaRPr lang="en-CA" sz="2800" dirty="0"/>
          </a:p>
        </p:txBody>
      </p:sp>
    </p:spTree>
    <p:extLst>
      <p:ext uri="{BB962C8B-B14F-4D97-AF65-F5344CB8AC3E}">
        <p14:creationId xmlns:p14="http://schemas.microsoft.com/office/powerpoint/2010/main" val="7447393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DB9667A-AB92-FAF7-E96D-42BFDAF35B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C07275-1484-9C22-9AF3-5EF2A4CB58B5}"/>
              </a:ext>
            </a:extLst>
          </p:cNvPr>
          <p:cNvSpPr>
            <a:spLocks noGrp="1"/>
          </p:cNvSpPr>
          <p:nvPr>
            <p:ph type="title"/>
          </p:nvPr>
        </p:nvSpPr>
        <p:spPr>
          <a:xfrm>
            <a:off x="25230" y="95933"/>
            <a:ext cx="10515600" cy="1075384"/>
          </a:xfrm>
        </p:spPr>
        <p:txBody>
          <a:bodyPr anchor="b">
            <a:normAutofit fontScale="90000"/>
          </a:bodyPr>
          <a:lstStyle/>
          <a:p>
            <a:r>
              <a:rPr lang="en-US" sz="3600" b="1" dirty="0">
                <a:solidFill>
                  <a:srgbClr val="7030A0"/>
                </a:solidFill>
              </a:rPr>
              <a:t>IMPACT OF ON JENNY’s DEVELOPMENT AND WELLBEING  </a:t>
            </a:r>
            <a:br>
              <a:rPr lang="en-US" sz="3600" b="1" dirty="0">
                <a:solidFill>
                  <a:srgbClr val="7030A0"/>
                </a:solidFill>
              </a:rPr>
            </a:br>
            <a:r>
              <a:rPr lang="en-US" sz="3600" dirty="0">
                <a:solidFill>
                  <a:srgbClr val="7030A0"/>
                </a:solidFill>
              </a:rPr>
              <a:t>Over the last five years </a:t>
            </a:r>
          </a:p>
        </p:txBody>
      </p:sp>
      <p:sp>
        <p:nvSpPr>
          <p:cNvPr id="13" name="Content Placeholder 12">
            <a:extLst>
              <a:ext uri="{FF2B5EF4-FFF2-40B4-BE49-F238E27FC236}">
                <a16:creationId xmlns:a16="http://schemas.microsoft.com/office/drawing/2014/main" id="{CC530961-9A20-F7D2-7665-049A7301A909}"/>
              </a:ext>
            </a:extLst>
          </p:cNvPr>
          <p:cNvSpPr>
            <a:spLocks noGrp="1"/>
          </p:cNvSpPr>
          <p:nvPr>
            <p:ph sz="half" idx="1"/>
          </p:nvPr>
        </p:nvSpPr>
        <p:spPr>
          <a:xfrm>
            <a:off x="302070" y="1897325"/>
            <a:ext cx="5487063" cy="4351338"/>
          </a:xfrm>
        </p:spPr>
        <p:txBody>
          <a:bodyPr/>
          <a:lstStyle/>
          <a:p>
            <a:r>
              <a:rPr lang="en-GB" b="1" dirty="0"/>
              <a:t>Experiences (at Adolescence)</a:t>
            </a:r>
            <a:endParaRPr lang="en-CA" b="1" dirty="0"/>
          </a:p>
          <a:p>
            <a:pPr lvl="1"/>
            <a:r>
              <a:rPr lang="en-CA" sz="2800" dirty="0"/>
              <a:t>Duty of caregiving</a:t>
            </a:r>
          </a:p>
          <a:p>
            <a:pPr lvl="1"/>
            <a:endParaRPr lang="en-CA" dirty="0"/>
          </a:p>
          <a:p>
            <a:pPr lvl="1"/>
            <a:r>
              <a:rPr lang="en-CA" sz="2800" dirty="0"/>
              <a:t>Loss of father</a:t>
            </a:r>
          </a:p>
          <a:p>
            <a:pPr lvl="1"/>
            <a:endParaRPr lang="en-CA" dirty="0"/>
          </a:p>
          <a:p>
            <a:pPr lvl="1"/>
            <a:r>
              <a:rPr lang="en-CA" sz="2800" dirty="0"/>
              <a:t>Limited peer interaction</a:t>
            </a:r>
          </a:p>
          <a:p>
            <a:endParaRPr lang="en-GB" dirty="0"/>
          </a:p>
        </p:txBody>
      </p:sp>
      <p:sp>
        <p:nvSpPr>
          <p:cNvPr id="14" name="Content Placeholder 13">
            <a:extLst>
              <a:ext uri="{FF2B5EF4-FFF2-40B4-BE49-F238E27FC236}">
                <a16:creationId xmlns:a16="http://schemas.microsoft.com/office/drawing/2014/main" id="{24581462-BCD1-7AA1-C29C-EAFA270817FA}"/>
              </a:ext>
            </a:extLst>
          </p:cNvPr>
          <p:cNvSpPr>
            <a:spLocks noGrp="1"/>
          </p:cNvSpPr>
          <p:nvPr>
            <p:ph sz="half" idx="2"/>
          </p:nvPr>
        </p:nvSpPr>
        <p:spPr>
          <a:xfrm>
            <a:off x="5716988" y="1825625"/>
            <a:ext cx="6172942" cy="4351338"/>
          </a:xfrm>
        </p:spPr>
        <p:txBody>
          <a:bodyPr/>
          <a:lstStyle/>
          <a:p>
            <a:r>
              <a:rPr lang="en-GB" b="1" dirty="0"/>
              <a:t>Impacts</a:t>
            </a:r>
          </a:p>
          <a:p>
            <a:pPr lvl="1"/>
            <a:r>
              <a:rPr lang="en-GB" sz="2800" dirty="0"/>
              <a:t>Limited self exploration as a teenager</a:t>
            </a:r>
          </a:p>
          <a:p>
            <a:pPr lvl="1"/>
            <a:endParaRPr lang="en-GB" sz="1200" dirty="0"/>
          </a:p>
          <a:p>
            <a:pPr lvl="1"/>
            <a:r>
              <a:rPr lang="en-GB" sz="2800" dirty="0"/>
              <a:t>Isolation </a:t>
            </a:r>
          </a:p>
          <a:p>
            <a:pPr lvl="1"/>
            <a:endParaRPr lang="en-GB" sz="1200" dirty="0"/>
          </a:p>
          <a:p>
            <a:pPr lvl="1"/>
            <a:r>
              <a:rPr lang="en-GB" sz="2800" dirty="0"/>
              <a:t>Emotional confusion </a:t>
            </a:r>
          </a:p>
          <a:p>
            <a:pPr lvl="1"/>
            <a:endParaRPr lang="en-GB" sz="1400" dirty="0"/>
          </a:p>
          <a:p>
            <a:pPr lvl="1"/>
            <a:r>
              <a:rPr lang="en-GB" sz="2800" dirty="0"/>
              <a:t>Delayed identity formation  </a:t>
            </a:r>
            <a:endParaRPr lang="en-CA" sz="2800" dirty="0"/>
          </a:p>
        </p:txBody>
      </p:sp>
      <p:sp>
        <p:nvSpPr>
          <p:cNvPr id="4" name="Date Placeholder 3">
            <a:extLst>
              <a:ext uri="{FF2B5EF4-FFF2-40B4-BE49-F238E27FC236}">
                <a16:creationId xmlns:a16="http://schemas.microsoft.com/office/drawing/2014/main" id="{A5EC1874-1205-CF63-6350-EC214782294A}"/>
              </a:ext>
            </a:extLst>
          </p:cNvPr>
          <p:cNvSpPr>
            <a:spLocks noGrp="1"/>
          </p:cNvSpPr>
          <p:nvPr>
            <p:ph type="dt" sz="half" idx="10"/>
          </p:nvPr>
        </p:nvSpPr>
        <p:spPr/>
        <p:txBody>
          <a:bodyPr>
            <a:normAutofit/>
          </a:bodyPr>
          <a:lstStyle/>
          <a:p>
            <a:pPr>
              <a:spcAft>
                <a:spcPts val="600"/>
              </a:spcAft>
            </a:pPr>
            <a:fld id="{1D4DB149-AC99-884B-AB56-194F9CFEDC99}" type="datetime1">
              <a:rPr lang="en-CA"/>
              <a:pPr>
                <a:spcAft>
                  <a:spcPts val="600"/>
                </a:spcAft>
              </a:pPr>
              <a:t>2026-02-14</a:t>
            </a:fld>
            <a:endParaRPr lang="en-US"/>
          </a:p>
        </p:txBody>
      </p:sp>
      <p:sp>
        <p:nvSpPr>
          <p:cNvPr id="5" name="Slide Number Placeholder 4">
            <a:extLst>
              <a:ext uri="{FF2B5EF4-FFF2-40B4-BE49-F238E27FC236}">
                <a16:creationId xmlns:a16="http://schemas.microsoft.com/office/drawing/2014/main" id="{FCDAA9EE-B208-AA8A-AA23-2B210F394CD8}"/>
              </a:ext>
            </a:extLst>
          </p:cNvPr>
          <p:cNvSpPr>
            <a:spLocks noGrp="1"/>
          </p:cNvSpPr>
          <p:nvPr>
            <p:ph type="sldNum" sz="quarter" idx="12"/>
          </p:nvPr>
        </p:nvSpPr>
        <p:spPr/>
        <p:txBody>
          <a:bodyPr>
            <a:normAutofit/>
          </a:bodyPr>
          <a:lstStyle/>
          <a:p>
            <a:pPr>
              <a:spcAft>
                <a:spcPts val="600"/>
              </a:spcAft>
            </a:pPr>
            <a:fld id="{9425E120-D4F3-9E41-AD17-1EEAC3A9AA67}" type="slidenum">
              <a:rPr lang="en-US"/>
              <a:pPr>
                <a:spcAft>
                  <a:spcPts val="600"/>
                </a:spcAft>
              </a:pPr>
              <a:t>8</a:t>
            </a:fld>
            <a:endParaRPr lang="en-US" dirty="0"/>
          </a:p>
        </p:txBody>
      </p:sp>
      <p:sp>
        <p:nvSpPr>
          <p:cNvPr id="10" name="TextBox 9">
            <a:extLst>
              <a:ext uri="{FF2B5EF4-FFF2-40B4-BE49-F238E27FC236}">
                <a16:creationId xmlns:a16="http://schemas.microsoft.com/office/drawing/2014/main" id="{92C86F18-F8E6-1BD2-5EDB-BE508E495A00}"/>
              </a:ext>
            </a:extLst>
          </p:cNvPr>
          <p:cNvSpPr txBox="1"/>
          <p:nvPr/>
        </p:nvSpPr>
        <p:spPr>
          <a:xfrm>
            <a:off x="214685" y="5343277"/>
            <a:ext cx="11847444" cy="615553"/>
          </a:xfrm>
          <a:prstGeom prst="rect">
            <a:avLst/>
          </a:prstGeom>
          <a:noFill/>
        </p:spPr>
        <p:txBody>
          <a:bodyPr wrap="square" rtlCol="0">
            <a:spAutoFit/>
          </a:bodyPr>
          <a:lstStyle/>
          <a:p>
            <a:r>
              <a:rPr lang="en-US" b="1" dirty="0">
                <a:solidFill>
                  <a:srgbClr val="FF0000"/>
                </a:solidFill>
              </a:rPr>
              <a:t>Bearing early responsibilities can  impact (Jenny’s) Physical, Emotional, Cognitive  development </a:t>
            </a:r>
            <a:r>
              <a:rPr lang="en-US" sz="1600" b="1" dirty="0">
                <a:solidFill>
                  <a:srgbClr val="FF0000"/>
                </a:solidFill>
              </a:rPr>
              <a:t>(Armstrong-Carter, 2022). </a:t>
            </a:r>
            <a:endParaRPr lang="en-US" b="1" dirty="0">
              <a:solidFill>
                <a:srgbClr val="FF0000"/>
              </a:solidFill>
            </a:endParaRPr>
          </a:p>
        </p:txBody>
      </p:sp>
      <p:sp>
        <p:nvSpPr>
          <p:cNvPr id="15" name="Text Placeholder 5">
            <a:extLst>
              <a:ext uri="{FF2B5EF4-FFF2-40B4-BE49-F238E27FC236}">
                <a16:creationId xmlns:a16="http://schemas.microsoft.com/office/drawing/2014/main" id="{5B106E01-2349-E5A3-804B-DD076320E54A}"/>
              </a:ext>
            </a:extLst>
          </p:cNvPr>
          <p:cNvSpPr txBox="1">
            <a:spLocks/>
          </p:cNvSpPr>
          <p:nvPr/>
        </p:nvSpPr>
        <p:spPr>
          <a:xfrm>
            <a:off x="25230" y="1163849"/>
            <a:ext cx="5157787" cy="521124"/>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b="1" dirty="0">
                <a:solidFill>
                  <a:srgbClr val="FF0000"/>
                </a:solidFill>
              </a:rPr>
              <a:t>From the Psychosocial Development Theory</a:t>
            </a:r>
          </a:p>
        </p:txBody>
      </p:sp>
    </p:spTree>
    <p:extLst>
      <p:ext uri="{BB962C8B-B14F-4D97-AF65-F5344CB8AC3E}">
        <p14:creationId xmlns:p14="http://schemas.microsoft.com/office/powerpoint/2010/main" val="24966207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AF4BBA-296E-E3EA-6637-263355CEA236}"/>
              </a:ext>
            </a:extLst>
          </p:cNvPr>
          <p:cNvSpPr>
            <a:spLocks noGrp="1"/>
          </p:cNvSpPr>
          <p:nvPr>
            <p:ph type="title"/>
          </p:nvPr>
        </p:nvSpPr>
        <p:spPr>
          <a:xfrm>
            <a:off x="46150" y="1460290"/>
            <a:ext cx="3922636" cy="2209948"/>
          </a:xfrm>
        </p:spPr>
        <p:txBody>
          <a:bodyPr vert="horz" lIns="91440" tIns="45720" rIns="91440" bIns="45720" rtlCol="0" anchor="b">
            <a:normAutofit fontScale="90000"/>
          </a:bodyPr>
          <a:lstStyle/>
          <a:p>
            <a:pPr algn="ctr"/>
            <a:r>
              <a:rPr lang="en-US" sz="5200" b="1" kern="1200" dirty="0">
                <a:solidFill>
                  <a:schemeClr val="accent2">
                    <a:lumMod val="75000"/>
                  </a:schemeClr>
                </a:solidFill>
                <a:latin typeface="+mj-lt"/>
                <a:ea typeface="+mj-ea"/>
                <a:cs typeface="+mj-cs"/>
              </a:rPr>
              <a:t>COMMUNITY SUPPORT PLAN </a:t>
            </a:r>
          </a:p>
        </p:txBody>
      </p:sp>
      <p:pic>
        <p:nvPicPr>
          <p:cNvPr id="9" name="Graphic 8" descr="Group">
            <a:extLst>
              <a:ext uri="{FF2B5EF4-FFF2-40B4-BE49-F238E27FC236}">
                <a16:creationId xmlns:a16="http://schemas.microsoft.com/office/drawing/2014/main" id="{AD6065D5-E8F0-5E84-F827-4AC8C6A332A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72514" y="3908908"/>
            <a:ext cx="1289051" cy="1289051"/>
          </a:xfrm>
          <a:prstGeom prst="rect">
            <a:avLst/>
          </a:prstGeom>
        </p:spPr>
      </p:pic>
      <p:pic>
        <p:nvPicPr>
          <p:cNvPr id="11" name="Graphic 10" descr="Group">
            <a:extLst>
              <a:ext uri="{FF2B5EF4-FFF2-40B4-BE49-F238E27FC236}">
                <a16:creationId xmlns:a16="http://schemas.microsoft.com/office/drawing/2014/main" id="{7FD332E2-F2C0-4814-924D-C4C9FF6CBDE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7815" y="716407"/>
            <a:ext cx="5411343" cy="5411343"/>
          </a:xfrm>
          <a:prstGeom prst="rect">
            <a:avLst/>
          </a:prstGeom>
        </p:spPr>
      </p:pic>
      <p:sp>
        <p:nvSpPr>
          <p:cNvPr id="4" name="Date Placeholder 3">
            <a:extLst>
              <a:ext uri="{FF2B5EF4-FFF2-40B4-BE49-F238E27FC236}">
                <a16:creationId xmlns:a16="http://schemas.microsoft.com/office/drawing/2014/main" id="{0C14B7CF-4995-5BC9-8E3D-FEB485777E44}"/>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pPr>
            <a:fld id="{1D4DB149-AC99-884B-AB56-194F9CFEDC99}" type="datetime1">
              <a:rPr lang="en-US" smtClean="0">
                <a:solidFill>
                  <a:schemeClr val="tx1">
                    <a:tint val="75000"/>
                  </a:schemeClr>
                </a:solidFill>
              </a:rPr>
              <a:pPr>
                <a:spcAft>
                  <a:spcPts val="600"/>
                </a:spcAft>
              </a:pPr>
              <a:t>2/14/2026</a:t>
            </a:fld>
            <a:endParaRPr lang="en-US">
              <a:solidFill>
                <a:schemeClr val="tx1">
                  <a:tint val="75000"/>
                </a:schemeClr>
              </a:solidFill>
            </a:endParaRPr>
          </a:p>
        </p:txBody>
      </p:sp>
      <p:sp>
        <p:nvSpPr>
          <p:cNvPr id="5" name="Slide Number Placeholder 4">
            <a:extLst>
              <a:ext uri="{FF2B5EF4-FFF2-40B4-BE49-F238E27FC236}">
                <a16:creationId xmlns:a16="http://schemas.microsoft.com/office/drawing/2014/main" id="{31E1432E-48CC-D937-AB2D-A0354C2A8043}"/>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9425E120-D4F3-9E41-AD17-1EEAC3A9AA67}" type="slidenum">
              <a:rPr lang="en-US" smtClean="0">
                <a:solidFill>
                  <a:schemeClr val="tx1">
                    <a:tint val="75000"/>
                  </a:schemeClr>
                </a:solidFill>
              </a:rPr>
              <a:pPr>
                <a:spcAft>
                  <a:spcPts val="600"/>
                </a:spcAft>
              </a:pPr>
              <a:t>9</a:t>
            </a:fld>
            <a:endParaRPr lang="en-US">
              <a:solidFill>
                <a:schemeClr val="tx1">
                  <a:tint val="75000"/>
                </a:schemeClr>
              </a:solidFill>
            </a:endParaRPr>
          </a:p>
        </p:txBody>
      </p:sp>
      <p:sp>
        <p:nvSpPr>
          <p:cNvPr id="8" name="Content Placeholder 2">
            <a:extLst>
              <a:ext uri="{FF2B5EF4-FFF2-40B4-BE49-F238E27FC236}">
                <a16:creationId xmlns:a16="http://schemas.microsoft.com/office/drawing/2014/main" id="{08E411B0-CEA7-94F7-66BB-873DAA447E41}"/>
              </a:ext>
            </a:extLst>
          </p:cNvPr>
          <p:cNvSpPr>
            <a:spLocks noGrp="1"/>
          </p:cNvSpPr>
          <p:nvPr>
            <p:ph idx="1"/>
          </p:nvPr>
        </p:nvSpPr>
        <p:spPr>
          <a:xfrm>
            <a:off x="3902299" y="283335"/>
            <a:ext cx="8116857" cy="6438140"/>
          </a:xfrm>
        </p:spPr>
        <p:txBody>
          <a:bodyPr>
            <a:normAutofit/>
          </a:bodyPr>
          <a:lstStyle/>
          <a:p>
            <a:r>
              <a:rPr lang="en-US" b="1" dirty="0">
                <a:solidFill>
                  <a:srgbClr val="002060"/>
                </a:solidFill>
              </a:rPr>
              <a:t>The Stages of Community Support Plan for Jenny</a:t>
            </a:r>
          </a:p>
          <a:p>
            <a:r>
              <a:rPr lang="en-US" dirty="0"/>
              <a:t>Immediately </a:t>
            </a:r>
          </a:p>
          <a:p>
            <a:pPr lvl="1"/>
            <a:r>
              <a:rPr lang="en-US" dirty="0"/>
              <a:t>Put Jenny on a counselling session to address her emotional needs and wellbeing strategies</a:t>
            </a:r>
          </a:p>
          <a:p>
            <a:pPr marL="457200" lvl="1" indent="0">
              <a:buNone/>
            </a:pPr>
            <a:endParaRPr lang="en-US" dirty="0"/>
          </a:p>
          <a:p>
            <a:r>
              <a:rPr lang="en-US" dirty="0"/>
              <a:t>Short Term ( Between 1 – 3 months)</a:t>
            </a:r>
          </a:p>
          <a:p>
            <a:pPr lvl="1" algn="just"/>
            <a:r>
              <a:rPr lang="en-US" dirty="0"/>
              <a:t>Enroll Jenny in peer groups</a:t>
            </a:r>
          </a:p>
          <a:p>
            <a:pPr lvl="1" algn="just"/>
            <a:r>
              <a:rPr lang="en-US" dirty="0"/>
              <a:t>Encourage Jenny to engage in social interactions.</a:t>
            </a:r>
          </a:p>
          <a:p>
            <a:endParaRPr lang="en-US" dirty="0"/>
          </a:p>
          <a:p>
            <a:r>
              <a:rPr lang="en-US" dirty="0"/>
              <a:t>Long term (3 – 6 Months)</a:t>
            </a:r>
          </a:p>
          <a:p>
            <a:pPr lvl="1" algn="just"/>
            <a:r>
              <a:rPr lang="en-US" dirty="0"/>
              <a:t>Make arrangement for jenny’s mother to receive professional caregiving to ease the caregiver responsibility on Jenny.</a:t>
            </a:r>
          </a:p>
        </p:txBody>
      </p:sp>
      <p:sp>
        <p:nvSpPr>
          <p:cNvPr id="3" name="TextBox 2">
            <a:extLst>
              <a:ext uri="{FF2B5EF4-FFF2-40B4-BE49-F238E27FC236}">
                <a16:creationId xmlns:a16="http://schemas.microsoft.com/office/drawing/2014/main" id="{C05BAB27-D766-B980-08FA-197BC7AD50AC}"/>
              </a:ext>
            </a:extLst>
          </p:cNvPr>
          <p:cNvSpPr txBox="1"/>
          <p:nvPr/>
        </p:nvSpPr>
        <p:spPr>
          <a:xfrm>
            <a:off x="46150" y="3670238"/>
            <a:ext cx="3998503" cy="369332"/>
          </a:xfrm>
          <a:prstGeom prst="rect">
            <a:avLst/>
          </a:prstGeom>
          <a:noFill/>
        </p:spPr>
        <p:txBody>
          <a:bodyPr wrap="square" rtlCol="0">
            <a:spAutoFit/>
          </a:bodyPr>
          <a:lstStyle/>
          <a:p>
            <a:r>
              <a:rPr lang="en-GB" b="1" dirty="0">
                <a:solidFill>
                  <a:srgbClr val="7030A0"/>
                </a:solidFill>
              </a:rPr>
              <a:t>(Practical Strategies &amp; Interventions)</a:t>
            </a:r>
            <a:endParaRPr lang="en-CA" b="1" dirty="0">
              <a:solidFill>
                <a:srgbClr val="7030A0"/>
              </a:solidFill>
            </a:endParaRPr>
          </a:p>
        </p:txBody>
      </p:sp>
    </p:spTree>
    <p:extLst>
      <p:ext uri="{BB962C8B-B14F-4D97-AF65-F5344CB8AC3E}">
        <p14:creationId xmlns:p14="http://schemas.microsoft.com/office/powerpoint/2010/main" val="3896719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B51CD19-13A6-C519-51F0-281D78078C2B}"/>
              </a:ext>
            </a:extLst>
          </p:cNvPr>
          <p:cNvSpPr/>
          <p:nvPr/>
        </p:nvSpPr>
        <p:spPr>
          <a:xfrm>
            <a:off x="0" y="455"/>
            <a:ext cx="10280822" cy="978693"/>
          </a:xfrm>
          <a:prstGeom prst="rect">
            <a:avLst/>
          </a:prstGeom>
          <a:gradFill flip="none" rotWithShape="1">
            <a:gsLst>
              <a:gs pos="65553">
                <a:schemeClr val="accent2">
                  <a:lumMod val="75000"/>
                </a:schemeClr>
              </a:gs>
              <a:gs pos="42870">
                <a:schemeClr val="accent1">
                  <a:lumMod val="50000"/>
                </a:schemeClr>
              </a:gs>
              <a:gs pos="21000">
                <a:schemeClr val="accent1">
                  <a:lumMod val="50000"/>
                </a:schemeClr>
              </a:gs>
              <a:gs pos="51000">
                <a:schemeClr val="accent2">
                  <a:lumMod val="75000"/>
                </a:schemeClr>
              </a:gs>
            </a:gsLst>
            <a:path path="circle">
              <a:fillToRect l="100000" t="100000"/>
            </a:path>
            <a:tileRect r="-100000" b="-100000"/>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C9B0C480-1D28-EB91-9085-64FBB21EB779}"/>
              </a:ext>
            </a:extLst>
          </p:cNvPr>
          <p:cNvSpPr>
            <a:spLocks noGrp="1"/>
          </p:cNvSpPr>
          <p:nvPr>
            <p:ph type="title"/>
          </p:nvPr>
        </p:nvSpPr>
        <p:spPr>
          <a:xfrm>
            <a:off x="1135956" y="136525"/>
            <a:ext cx="10217843" cy="793056"/>
          </a:xfrm>
        </p:spPr>
        <p:txBody>
          <a:bodyPr vert="horz" lIns="91440" tIns="45720" rIns="91440" bIns="45720" rtlCol="0" anchor="b">
            <a:normAutofit fontScale="90000"/>
          </a:bodyPr>
          <a:lstStyle/>
          <a:p>
            <a:r>
              <a:rPr lang="en-US" sz="5200" b="1" kern="1200" dirty="0">
                <a:solidFill>
                  <a:schemeClr val="bg1"/>
                </a:solidFill>
                <a:latin typeface="+mj-lt"/>
                <a:ea typeface="+mj-ea"/>
                <a:cs typeface="+mj-cs"/>
              </a:rPr>
              <a:t>Conclusion</a:t>
            </a:r>
          </a:p>
        </p:txBody>
      </p:sp>
      <p:sp>
        <p:nvSpPr>
          <p:cNvPr id="6" name="Content Placeholder 5">
            <a:extLst>
              <a:ext uri="{FF2B5EF4-FFF2-40B4-BE49-F238E27FC236}">
                <a16:creationId xmlns:a16="http://schemas.microsoft.com/office/drawing/2014/main" id="{B542AB3F-5FEB-E098-EC09-821B8DE41701}"/>
              </a:ext>
            </a:extLst>
          </p:cNvPr>
          <p:cNvSpPr>
            <a:spLocks noGrp="1"/>
          </p:cNvSpPr>
          <p:nvPr>
            <p:ph idx="1"/>
          </p:nvPr>
        </p:nvSpPr>
        <p:spPr>
          <a:xfrm>
            <a:off x="838200" y="1029596"/>
            <a:ext cx="10515600" cy="5147368"/>
          </a:xfrm>
        </p:spPr>
        <p:txBody>
          <a:bodyPr>
            <a:normAutofit fontScale="77500" lnSpcReduction="20000"/>
          </a:bodyPr>
          <a:lstStyle/>
          <a:p>
            <a:pPr algn="just"/>
            <a:r>
              <a:rPr lang="en-US" dirty="0"/>
              <a:t>Lifespan development takes place from birth through to death.</a:t>
            </a:r>
          </a:p>
          <a:p>
            <a:pPr algn="just"/>
            <a:endParaRPr lang="en-US" dirty="0"/>
          </a:p>
          <a:p>
            <a:pPr algn="just"/>
            <a:r>
              <a:rPr lang="en-US" dirty="0"/>
              <a:t>Lifespan theories like the Psychosocial Development Theory by Erikson and the Cognitive Development Theory by Piaget help to understand lifespan development in individuals. </a:t>
            </a:r>
          </a:p>
          <a:p>
            <a:pPr algn="just"/>
            <a:endParaRPr lang="en-US" dirty="0"/>
          </a:p>
          <a:p>
            <a:pPr algn="just"/>
            <a:r>
              <a:rPr lang="en-US" dirty="0"/>
              <a:t>Jenny was bearing responsibilities above her age as a teenager.</a:t>
            </a:r>
          </a:p>
          <a:p>
            <a:endParaRPr lang="en-US" dirty="0"/>
          </a:p>
          <a:p>
            <a:pPr algn="just"/>
            <a:r>
              <a:rPr lang="en-US" dirty="0"/>
              <a:t>The duty of care by Jenny can disrupt her development as a teenager. </a:t>
            </a:r>
          </a:p>
          <a:p>
            <a:pPr algn="just"/>
            <a:endParaRPr lang="en-US" dirty="0"/>
          </a:p>
          <a:p>
            <a:pPr algn="just"/>
            <a:r>
              <a:rPr lang="en-US" dirty="0"/>
              <a:t>With the right community support, individuals like Jenny can get support through their development. </a:t>
            </a:r>
          </a:p>
          <a:p>
            <a:pPr algn="just"/>
            <a:endParaRPr lang="en-US" dirty="0"/>
          </a:p>
          <a:p>
            <a:pPr algn="just"/>
            <a:r>
              <a:rPr lang="en-US" dirty="0"/>
              <a:t>Overall, the case shows how caregiving responsibility can affect young persons development. </a:t>
            </a:r>
          </a:p>
        </p:txBody>
      </p:sp>
      <p:sp>
        <p:nvSpPr>
          <p:cNvPr id="4" name="Date Placeholder 3">
            <a:extLst>
              <a:ext uri="{FF2B5EF4-FFF2-40B4-BE49-F238E27FC236}">
                <a16:creationId xmlns:a16="http://schemas.microsoft.com/office/drawing/2014/main" id="{CF1D18EA-7CBE-2240-ABC3-5105A1A49FCF}"/>
              </a:ext>
            </a:extLst>
          </p:cNvPr>
          <p:cNvSpPr>
            <a:spLocks noGrp="1"/>
          </p:cNvSpPr>
          <p:nvPr>
            <p:ph type="dt" sz="half" idx="10"/>
          </p:nvPr>
        </p:nvSpPr>
        <p:spPr/>
        <p:txBody>
          <a:bodyPr vert="horz" lIns="91440" tIns="45720" rIns="91440" bIns="45720" rtlCol="0" anchor="ctr">
            <a:normAutofit/>
          </a:bodyPr>
          <a:lstStyle/>
          <a:p>
            <a:pPr>
              <a:spcAft>
                <a:spcPts val="600"/>
              </a:spcAft>
            </a:pPr>
            <a:fld id="{1D4DB149-AC99-884B-AB56-194F9CFEDC99}" type="datetime1">
              <a:rPr lang="en-US" smtClean="0">
                <a:solidFill>
                  <a:schemeClr val="tx1">
                    <a:tint val="75000"/>
                  </a:schemeClr>
                </a:solidFill>
              </a:rPr>
              <a:pPr>
                <a:spcAft>
                  <a:spcPts val="600"/>
                </a:spcAft>
              </a:pPr>
              <a:t>2/14/2026</a:t>
            </a:fld>
            <a:endParaRPr lang="en-US">
              <a:solidFill>
                <a:schemeClr val="tx1">
                  <a:tint val="75000"/>
                </a:schemeClr>
              </a:solidFill>
            </a:endParaRPr>
          </a:p>
        </p:txBody>
      </p:sp>
      <p:sp>
        <p:nvSpPr>
          <p:cNvPr id="5" name="Slide Number Placeholder 4">
            <a:extLst>
              <a:ext uri="{FF2B5EF4-FFF2-40B4-BE49-F238E27FC236}">
                <a16:creationId xmlns:a16="http://schemas.microsoft.com/office/drawing/2014/main" id="{F2C6296A-4D23-B0DE-F0F9-D56C6B3B72E6}"/>
              </a:ext>
            </a:extLst>
          </p:cNvPr>
          <p:cNvSpPr>
            <a:spLocks noGrp="1"/>
          </p:cNvSpPr>
          <p:nvPr>
            <p:ph type="sldNum" sz="quarter" idx="12"/>
          </p:nvPr>
        </p:nvSpPr>
        <p:spPr/>
        <p:txBody>
          <a:bodyPr vert="horz" lIns="91440" tIns="45720" rIns="91440" bIns="45720" rtlCol="0" anchor="ctr">
            <a:normAutofit/>
          </a:bodyPr>
          <a:lstStyle/>
          <a:p>
            <a:pPr>
              <a:spcAft>
                <a:spcPts val="600"/>
              </a:spcAft>
            </a:pPr>
            <a:fld id="{9425E120-D4F3-9E41-AD17-1EEAC3A9AA67}" type="slidenum">
              <a:rPr lang="en-US" smtClean="0">
                <a:solidFill>
                  <a:schemeClr val="tx1">
                    <a:tint val="75000"/>
                  </a:schemeClr>
                </a:solidFill>
              </a:rPr>
              <a:pPr>
                <a:spcAft>
                  <a:spcPts val="600"/>
                </a:spcAft>
              </a:pPr>
              <a:t>10</a:t>
            </a:fld>
            <a:endParaRPr lang="en-US">
              <a:solidFill>
                <a:schemeClr val="tx1">
                  <a:tint val="75000"/>
                </a:schemeClr>
              </a:solidFill>
            </a:endParaRPr>
          </a:p>
        </p:txBody>
      </p:sp>
      <p:pic>
        <p:nvPicPr>
          <p:cNvPr id="9" name="Graphic 8" descr="Gavel">
            <a:extLst>
              <a:ext uri="{FF2B5EF4-FFF2-40B4-BE49-F238E27FC236}">
                <a16:creationId xmlns:a16="http://schemas.microsoft.com/office/drawing/2014/main" id="{BE804912-0408-94FB-B45F-547A6B04567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93674" y="36511"/>
            <a:ext cx="942283" cy="942283"/>
          </a:xfrm>
          <a:prstGeom prst="rect">
            <a:avLst/>
          </a:prstGeom>
        </p:spPr>
      </p:pic>
    </p:spTree>
    <p:extLst>
      <p:ext uri="{BB962C8B-B14F-4D97-AF65-F5344CB8AC3E}">
        <p14:creationId xmlns:p14="http://schemas.microsoft.com/office/powerpoint/2010/main" val="4181238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CBC4D-0FA6-1AB8-9FDA-E25511E53BF3}"/>
              </a:ext>
            </a:extLst>
          </p:cNvPr>
          <p:cNvSpPr>
            <a:spLocks noGrp="1"/>
          </p:cNvSpPr>
          <p:nvPr>
            <p:ph type="title"/>
          </p:nvPr>
        </p:nvSpPr>
        <p:spPr>
          <a:xfrm>
            <a:off x="739346" y="136526"/>
            <a:ext cx="10515600" cy="827302"/>
          </a:xfrm>
        </p:spPr>
        <p:txBody>
          <a:bodyPr/>
          <a:lstStyle/>
          <a:p>
            <a:r>
              <a:rPr lang="en-US" b="1" dirty="0"/>
              <a:t>References</a:t>
            </a:r>
          </a:p>
        </p:txBody>
      </p:sp>
      <p:sp>
        <p:nvSpPr>
          <p:cNvPr id="3" name="Content Placeholder 2">
            <a:extLst>
              <a:ext uri="{FF2B5EF4-FFF2-40B4-BE49-F238E27FC236}">
                <a16:creationId xmlns:a16="http://schemas.microsoft.com/office/drawing/2014/main" id="{F52FE669-DD27-FCB3-FCE9-8106D9127C84}"/>
              </a:ext>
            </a:extLst>
          </p:cNvPr>
          <p:cNvSpPr>
            <a:spLocks noGrp="1"/>
          </p:cNvSpPr>
          <p:nvPr>
            <p:ph idx="1"/>
          </p:nvPr>
        </p:nvSpPr>
        <p:spPr>
          <a:xfrm>
            <a:off x="838200" y="963828"/>
            <a:ext cx="10515600" cy="5213135"/>
          </a:xfrm>
        </p:spPr>
        <p:txBody>
          <a:bodyPr>
            <a:normAutofit fontScale="92500" lnSpcReduction="20000"/>
          </a:bodyPr>
          <a:lstStyle/>
          <a:p>
            <a:pPr algn="just"/>
            <a:r>
              <a:rPr lang="en-CA" sz="2400" dirty="0"/>
              <a:t>Armstrong-Carter, E., </a:t>
            </a:r>
            <a:r>
              <a:rPr lang="en-CA" sz="2400" dirty="0" err="1"/>
              <a:t>Siskowski</a:t>
            </a:r>
            <a:r>
              <a:rPr lang="en-CA" sz="2400" dirty="0"/>
              <a:t>, C., </a:t>
            </a:r>
            <a:r>
              <a:rPr lang="en-CA" sz="2400" dirty="0" err="1"/>
              <a:t>Belkowitz</a:t>
            </a:r>
            <a:r>
              <a:rPr lang="en-CA" sz="2400" dirty="0"/>
              <a:t>, J., Johnson, C. and Olson, E., 2022. Child and adolescent caregiving for family: Emotional, social, physical, and academic risk and individual differences. </a:t>
            </a:r>
            <a:r>
              <a:rPr lang="en-CA" sz="2400" i="1" dirty="0"/>
              <a:t>Journal of Family Psychology</a:t>
            </a:r>
            <a:r>
              <a:rPr lang="en-CA" sz="2400" dirty="0"/>
              <a:t>, </a:t>
            </a:r>
            <a:r>
              <a:rPr lang="en-CA" sz="2400" i="1" dirty="0"/>
              <a:t>36</a:t>
            </a:r>
            <a:r>
              <a:rPr lang="en-CA" sz="2400" dirty="0"/>
              <a:t>(8), p.1407.</a:t>
            </a:r>
          </a:p>
          <a:p>
            <a:pPr algn="just"/>
            <a:r>
              <a:rPr lang="en-CA" sz="2400" dirty="0" err="1"/>
              <a:t>Kuther</a:t>
            </a:r>
            <a:r>
              <a:rPr lang="en-CA" sz="2400" dirty="0"/>
              <a:t>, T.L., 2018. </a:t>
            </a:r>
            <a:r>
              <a:rPr lang="en-CA" sz="2400" i="1" dirty="0"/>
              <a:t>Lifespan development: Lives in context</a:t>
            </a:r>
            <a:r>
              <a:rPr lang="en-CA" sz="2400" dirty="0"/>
              <a:t>. SAGE publications.</a:t>
            </a:r>
          </a:p>
          <a:p>
            <a:pPr algn="just"/>
            <a:r>
              <a:rPr lang="en-CA" sz="2400" dirty="0"/>
              <a:t>Erikson, E., 1959. Theory of identity development. </a:t>
            </a:r>
            <a:r>
              <a:rPr lang="en-CA" sz="2400" i="1" dirty="0"/>
              <a:t>E. Erikson, Identity and the life cycle. Nueva York: International Universities Press.</a:t>
            </a:r>
          </a:p>
          <a:p>
            <a:pPr algn="just"/>
            <a:r>
              <a:rPr lang="en-CA" sz="2400" dirty="0"/>
              <a:t>Maree, J.G., 2022. The psychosocial development theory of Erik Erikson: critical overview. </a:t>
            </a:r>
            <a:r>
              <a:rPr lang="en-CA" sz="2400" i="1" dirty="0"/>
              <a:t>The influence of theorists and pioneers on early childhood education</a:t>
            </a:r>
            <a:r>
              <a:rPr lang="en-CA" sz="2400" dirty="0"/>
              <a:t>, pp.119-133.</a:t>
            </a:r>
            <a:endParaRPr lang="en-CA" sz="2400" i="1" dirty="0"/>
          </a:p>
          <a:p>
            <a:pPr algn="just"/>
            <a:r>
              <a:rPr lang="en-CA" sz="2400" dirty="0"/>
              <a:t>Piaget, J., 2000. Piaget’s theory of cognitive development. </a:t>
            </a:r>
            <a:r>
              <a:rPr lang="en-CA" sz="2400" i="1" dirty="0"/>
              <a:t>Childhood cognitive development: The essential readings</a:t>
            </a:r>
            <a:r>
              <a:rPr lang="en-CA" sz="2400" dirty="0"/>
              <a:t>, </a:t>
            </a:r>
            <a:r>
              <a:rPr lang="en-CA" sz="2400" i="1" dirty="0"/>
              <a:t>2</a:t>
            </a:r>
            <a:r>
              <a:rPr lang="en-CA" sz="2400" dirty="0"/>
              <a:t>(7), pp.</a:t>
            </a:r>
          </a:p>
          <a:p>
            <a:pPr algn="just"/>
            <a:r>
              <a:rPr lang="en-CA" sz="2400" dirty="0"/>
              <a:t>Spielman, R.M., Dumper, K., Jenkins, W., Lacombe, A., Lovett, M. and Perlmutter, M., 2021. What Is Lifespan Development?. </a:t>
            </a:r>
            <a:r>
              <a:rPr lang="en-CA" sz="2400" i="1" dirty="0"/>
              <a:t>Introduction to Psychology (A critical approach)</a:t>
            </a:r>
            <a:r>
              <a:rPr lang="en-CA" sz="2400" dirty="0"/>
              <a:t>.</a:t>
            </a:r>
          </a:p>
          <a:p>
            <a:pPr algn="just"/>
            <a:r>
              <a:rPr lang="en-US" sz="2400" dirty="0"/>
              <a:t>Orenstein, G.A. and Lewis, L., 2022. Erikson's stages of psychosocial development. In </a:t>
            </a:r>
            <a:r>
              <a:rPr lang="en-US" sz="2400" i="1" dirty="0" err="1"/>
              <a:t>StatPearls</a:t>
            </a:r>
            <a:r>
              <a:rPr lang="en-US" sz="2400" i="1" dirty="0"/>
              <a:t> [Internet]</a:t>
            </a:r>
            <a:r>
              <a:rPr lang="en-US" sz="2400" dirty="0"/>
              <a:t>. </a:t>
            </a:r>
            <a:r>
              <a:rPr lang="en-US" sz="2400" dirty="0" err="1"/>
              <a:t>StatPearls</a:t>
            </a:r>
            <a:r>
              <a:rPr lang="en-US" sz="2400" dirty="0"/>
              <a:t> Publishing.</a:t>
            </a:r>
          </a:p>
        </p:txBody>
      </p:sp>
      <p:sp>
        <p:nvSpPr>
          <p:cNvPr id="4" name="Date Placeholder 3">
            <a:extLst>
              <a:ext uri="{FF2B5EF4-FFF2-40B4-BE49-F238E27FC236}">
                <a16:creationId xmlns:a16="http://schemas.microsoft.com/office/drawing/2014/main" id="{D9C33DD8-0D47-2544-5069-4355E27E563D}"/>
              </a:ext>
            </a:extLst>
          </p:cNvPr>
          <p:cNvSpPr>
            <a:spLocks noGrp="1"/>
          </p:cNvSpPr>
          <p:nvPr>
            <p:ph type="dt" sz="half" idx="10"/>
          </p:nvPr>
        </p:nvSpPr>
        <p:spPr/>
        <p:txBody>
          <a:bodyPr/>
          <a:lstStyle/>
          <a:p>
            <a:fld id="{1D4DB149-AC99-884B-AB56-194F9CFEDC99}" type="datetime1">
              <a:rPr lang="en-CA" smtClean="0"/>
              <a:t>2026-02-14</a:t>
            </a:fld>
            <a:endParaRPr lang="en-US"/>
          </a:p>
        </p:txBody>
      </p:sp>
      <p:sp>
        <p:nvSpPr>
          <p:cNvPr id="5" name="Slide Number Placeholder 4">
            <a:extLst>
              <a:ext uri="{FF2B5EF4-FFF2-40B4-BE49-F238E27FC236}">
                <a16:creationId xmlns:a16="http://schemas.microsoft.com/office/drawing/2014/main" id="{7AAE3D9B-8CA4-5678-B865-49B27BDB2C7D}"/>
              </a:ext>
            </a:extLst>
          </p:cNvPr>
          <p:cNvSpPr>
            <a:spLocks noGrp="1"/>
          </p:cNvSpPr>
          <p:nvPr>
            <p:ph type="sldNum" sz="quarter" idx="12"/>
          </p:nvPr>
        </p:nvSpPr>
        <p:spPr/>
        <p:txBody>
          <a:bodyPr/>
          <a:lstStyle/>
          <a:p>
            <a:fld id="{9425E120-D4F3-9E41-AD17-1EEAC3A9AA67}" type="slidenum">
              <a:rPr lang="en-US" smtClean="0"/>
              <a:t>11</a:t>
            </a:fld>
            <a:endParaRPr lang="en-US"/>
          </a:p>
        </p:txBody>
      </p:sp>
    </p:spTree>
    <p:extLst>
      <p:ext uri="{BB962C8B-B14F-4D97-AF65-F5344CB8AC3E}">
        <p14:creationId xmlns:p14="http://schemas.microsoft.com/office/powerpoint/2010/main" val="753249475"/>
      </p:ext>
    </p:extLst>
  </p:cSld>
  <p:clrMapOvr>
    <a:masterClrMapping/>
  </p:clrMapOvr>
</p:sld>
</file>

<file path=ppt/theme/theme1.xml><?xml version="1.0" encoding="utf-8"?>
<a:theme xmlns:a="http://schemas.openxmlformats.org/drawingml/2006/main" name="Office Theme">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1026</Words>
  <Application>Microsoft Office PowerPoint</Application>
  <PresentationFormat>Widescreen</PresentationFormat>
  <Paragraphs>135</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Aptos Display</vt:lpstr>
      <vt:lpstr>Arial</vt:lpstr>
      <vt:lpstr>Office Theme</vt:lpstr>
      <vt:lpstr>THEORETICAL PERSPECTIVE RELATED TO LIFESPAN DEVELOPMENT - Community Support Plan for Jenny</vt:lpstr>
      <vt:lpstr>Presentation Outline </vt:lpstr>
      <vt:lpstr>Background Scenario</vt:lpstr>
      <vt:lpstr>INTRODUCTION</vt:lpstr>
      <vt:lpstr> The Psychosocial Development Theory (PDT) by Erik Erikson.</vt:lpstr>
      <vt:lpstr>MAIN LIFESPAN DEVELOPMENT THEORY  - Psychosocial Development Theory &amp; Jenny.</vt:lpstr>
      <vt:lpstr>The 5th Stage of Development :Adolescence</vt:lpstr>
      <vt:lpstr>RELEVANCE OF THE THEORY TO JENNY’S SITUATION </vt:lpstr>
      <vt:lpstr>IMPACT OF ON JENNY’s DEVELOPMENT AND WELLBEING   Over the last five years </vt:lpstr>
      <vt:lpstr>COMMUNITY SUPPORT PLAN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Martey, Emmanuel</dc:creator>
  <cp:lastModifiedBy>margaret Kwaw</cp:lastModifiedBy>
  <cp:revision>18</cp:revision>
  <dcterms:created xsi:type="dcterms:W3CDTF">2026-01-29T15:10:29Z</dcterms:created>
  <dcterms:modified xsi:type="dcterms:W3CDTF">2026-02-14T21:41:05Z</dcterms:modified>
</cp:coreProperties>
</file>