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C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889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63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614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619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500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011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39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703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627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139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949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8C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449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DF45026-3DB9-08A5-6DFD-38731928A5D1}"/>
              </a:ext>
            </a:extLst>
          </p:cNvPr>
          <p:cNvSpPr txBox="1"/>
          <p:nvPr/>
        </p:nvSpPr>
        <p:spPr>
          <a:xfrm>
            <a:off x="1563077" y="656382"/>
            <a:ext cx="11736103" cy="27726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Wales TSD  </a:t>
            </a: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 </a:t>
            </a:r>
            <a:r>
              <a:rPr lang="en-GB" sz="2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Teamworking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and Communication (BMSW4009)  </a:t>
            </a:r>
          </a:p>
          <a:p>
            <a:pPr algn="l">
              <a:lnSpc>
                <a:spcPts val="1620"/>
              </a:lnSpc>
              <a:buNone/>
            </a:pPr>
            <a:endParaRPr lang="ro-RO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ro-RO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tudent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Name:   </a:t>
            </a:r>
            <a:r>
              <a:rPr lang="ro-RO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Viorel Florian Chitu</a:t>
            </a:r>
          </a:p>
          <a:p>
            <a:pPr algn="l">
              <a:lnSpc>
                <a:spcPts val="1620"/>
              </a:lnSpc>
              <a:buNone/>
            </a:pPr>
            <a:endParaRPr lang="en-GB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ro-RO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2334263</a:t>
            </a:r>
          </a:p>
          <a:p>
            <a:pPr algn="l">
              <a:lnSpc>
                <a:spcPts val="1620"/>
              </a:lnSpc>
              <a:buNone/>
            </a:pPr>
            <a:endParaRPr lang="en-GB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Date of Submission:  </a:t>
            </a:r>
            <a:r>
              <a:rPr lang="ro-RO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26/0</a:t>
            </a:r>
            <a:r>
              <a:rPr lang="ro-RO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3/2</a:t>
            </a:r>
            <a:r>
              <a:rPr lang="ro-RO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025</a:t>
            </a:r>
          </a:p>
          <a:p>
            <a:pPr algn="l">
              <a:lnSpc>
                <a:spcPts val="1620"/>
              </a:lnSpc>
              <a:buNone/>
            </a:pPr>
            <a:endParaRPr lang="en-GB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Title: How to Manage Conflict in Teams </a:t>
            </a: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18942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C09AA8-CF46-F8F1-59CD-E28079D9D0ED}"/>
              </a:ext>
            </a:extLst>
          </p:cNvPr>
          <p:cNvSpPr txBox="1"/>
          <p:nvPr/>
        </p:nvSpPr>
        <p:spPr>
          <a:xfrm>
            <a:off x="553589" y="683847"/>
            <a:ext cx="12192000" cy="23505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lnSpc>
                <a:spcPts val="1620"/>
              </a:lnSpc>
              <a:buAutoNum type="arabicPeriod"/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ro-RO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 algn="l">
              <a:lnSpc>
                <a:spcPts val="1620"/>
              </a:lnSpc>
              <a:buAutoNum type="arabicPeriod"/>
            </a:pPr>
            <a:endParaRPr lang="en-GB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Defining Conflict in Teams</a:t>
            </a:r>
            <a:endParaRPr lang="ro-RO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Conflict Management Models (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Thomas-Kilmann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Tuckman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Dialectical Tension)  </a:t>
            </a:r>
            <a:endParaRPr lang="ro-RO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4. Strategies for Effective Conflict Resolution</a:t>
            </a:r>
            <a:endParaRPr lang="ro-RO" sz="2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5. Conclusion</a:t>
            </a:r>
            <a:endParaRPr lang="ro-RO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25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031180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083C55-3B36-2366-B50C-04521DB3254B}"/>
              </a:ext>
            </a:extLst>
          </p:cNvPr>
          <p:cNvSpPr txBox="1"/>
          <p:nvPr/>
        </p:nvSpPr>
        <p:spPr>
          <a:xfrm>
            <a:off x="325641" y="586153"/>
            <a:ext cx="12192000" cy="1532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19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ro-RO" sz="19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19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ts val="1620"/>
              </a:lnSpc>
              <a:buFontTx/>
              <a:buChar char="-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Conflict is a natural and inevitable part of teamwork (</a:t>
            </a:r>
            <a:r>
              <a:rPr lang="en-GB" sz="19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Katzenbach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&amp; Smith, 1993). </a:t>
            </a:r>
            <a:r>
              <a:rPr lang="ro-RO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>
              <a:lnSpc>
                <a:spcPts val="1620"/>
              </a:lnSpc>
              <a:buNone/>
            </a:pPr>
            <a:endParaRPr lang="ro-RO" sz="19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Effective conflict management improves team performance and relationships (Thomas &amp; </a:t>
            </a:r>
            <a:r>
              <a:rPr lang="en-GB" sz="19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Kilmann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1974).  </a:t>
            </a:r>
          </a:p>
          <a:p>
            <a:pPr algn="l">
              <a:lnSpc>
                <a:spcPts val="1620"/>
              </a:lnSpc>
            </a:pPr>
            <a:endParaRPr lang="ro-RO" sz="19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Overview of models and strategies used to manage conflicts within teams.  </a:t>
            </a:r>
          </a:p>
        </p:txBody>
      </p:sp>
    </p:spTree>
    <p:extLst>
      <p:ext uri="{BB962C8B-B14F-4D97-AF65-F5344CB8AC3E}">
        <p14:creationId xmlns:p14="http://schemas.microsoft.com/office/powerpoint/2010/main" val="3431771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C06526-DBD1-F8CA-A77C-A55246145313}"/>
              </a:ext>
            </a:extLst>
          </p:cNvPr>
          <p:cNvSpPr txBox="1"/>
          <p:nvPr/>
        </p:nvSpPr>
        <p:spPr>
          <a:xfrm>
            <a:off x="260513" y="2051538"/>
            <a:ext cx="11332307" cy="15327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19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Defining Conflict in Teams </a:t>
            </a:r>
          </a:p>
          <a:p>
            <a:pPr algn="l">
              <a:lnSpc>
                <a:spcPts val="1620"/>
              </a:lnSpc>
              <a:buNone/>
            </a:pPr>
            <a:endParaRPr lang="ro-RO" sz="19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Conflict arises from differences in goals, values, or working styles (</a:t>
            </a:r>
            <a:r>
              <a:rPr lang="en-GB" sz="19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Jehn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1995).  </a:t>
            </a:r>
          </a:p>
          <a:p>
            <a:pPr algn="l">
              <a:lnSpc>
                <a:spcPts val="1620"/>
              </a:lnSpc>
              <a:buNone/>
            </a:pPr>
            <a:endParaRPr lang="ro-RO" sz="19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Types of conflict: Task conflict, relationship conflict, and process conflict (De </a:t>
            </a:r>
            <a:r>
              <a:rPr lang="en-GB" sz="19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Dreu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&amp; </a:t>
            </a:r>
            <a:r>
              <a:rPr lang="en-GB" sz="19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Weingart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2003).  </a:t>
            </a:r>
          </a:p>
          <a:p>
            <a:pPr algn="l">
              <a:lnSpc>
                <a:spcPts val="1620"/>
              </a:lnSpc>
            </a:pPr>
            <a:endParaRPr lang="ro-RO" sz="19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Healthy conflict can lead to innovation if managed effectively (</a:t>
            </a:r>
            <a:r>
              <a:rPr lang="en-GB" sz="19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Tuckman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1965).  </a:t>
            </a:r>
          </a:p>
        </p:txBody>
      </p:sp>
    </p:spTree>
    <p:extLst>
      <p:ext uri="{BB962C8B-B14F-4D97-AF65-F5344CB8AC3E}">
        <p14:creationId xmlns:p14="http://schemas.microsoft.com/office/powerpoint/2010/main" val="3419286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866634-D28E-AF17-D628-2E18FE6EF55B}"/>
              </a:ext>
            </a:extLst>
          </p:cNvPr>
          <p:cNvSpPr txBox="1"/>
          <p:nvPr/>
        </p:nvSpPr>
        <p:spPr>
          <a:xfrm>
            <a:off x="762001" y="390769"/>
            <a:ext cx="11136922" cy="4616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2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Conflict Management Models</a:t>
            </a:r>
          </a:p>
          <a:p>
            <a:pPr algn="l">
              <a:lnSpc>
                <a:spcPts val="1620"/>
              </a:lnSpc>
              <a:buNone/>
            </a:pP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2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Thomas-Kilmann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Conflict Mode Instrument (1974)</a:t>
            </a: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Five conflict-handling styles: Competing, Collaborating, </a:t>
            </a: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ro-RO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Compromising, Avoiding, Accommodating.  </a:t>
            </a: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Effective approach depends on the situation and team dynamics.  </a:t>
            </a: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Tuckman’s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Team Development Model (1965)</a:t>
            </a:r>
          </a:p>
          <a:p>
            <a:pPr algn="l">
              <a:lnSpc>
                <a:spcPts val="1620"/>
              </a:lnSpc>
              <a:buNone/>
            </a:pP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- Stages: Forming, Storming, Norming, Performing, Adjourning.  </a:t>
            </a: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Conflict often occurs in the Storming stage and must be addressed for team growth.  </a:t>
            </a: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>
              <a:lnSpc>
                <a:spcPts val="1620"/>
              </a:lnSpc>
              <a:buNone/>
            </a:pP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Dialectical Tension Theory (Baxter &amp; Montgomery, 1996)</a:t>
            </a: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Explains how opposing needs (e.g., autonomy vs. connection) cause conflicts.  </a:t>
            </a:r>
          </a:p>
          <a:p>
            <a:pPr algn="l">
              <a:lnSpc>
                <a:spcPts val="1620"/>
              </a:lnSpc>
            </a:pPr>
            <a:endParaRPr lang="ro-RO" sz="2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- Balancing these tensions is key to long-term team cohesion.  </a:t>
            </a:r>
          </a:p>
        </p:txBody>
      </p:sp>
    </p:spTree>
    <p:extLst>
      <p:ext uri="{BB962C8B-B14F-4D97-AF65-F5344CB8AC3E}">
        <p14:creationId xmlns:p14="http://schemas.microsoft.com/office/powerpoint/2010/main" val="848906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EFC77FE-AAC4-B89D-AC72-71C592F6984D}"/>
              </a:ext>
            </a:extLst>
          </p:cNvPr>
          <p:cNvSpPr txBox="1"/>
          <p:nvPr/>
        </p:nvSpPr>
        <p:spPr>
          <a:xfrm>
            <a:off x="423332" y="593641"/>
            <a:ext cx="11768667" cy="23593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21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Strategies for Effective Conflict Resolution</a:t>
            </a:r>
          </a:p>
          <a:p>
            <a:pPr algn="l">
              <a:lnSpc>
                <a:spcPts val="1620"/>
              </a:lnSpc>
              <a:buNone/>
            </a:pPr>
            <a:endParaRPr lang="ro-RO" sz="2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Active Listening: Encourages understanding and reduces miscommunication (</a:t>
            </a:r>
            <a:r>
              <a:rPr lang="en-GB" sz="2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Brownell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2012).  </a:t>
            </a:r>
          </a:p>
          <a:p>
            <a:pPr algn="l">
              <a:lnSpc>
                <a:spcPts val="1620"/>
              </a:lnSpc>
              <a:buNone/>
            </a:pPr>
            <a:endParaRPr lang="ro-RO" sz="2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Emotional Intelligence: Managing emotions to foster productive discussions (</a:t>
            </a:r>
            <a:r>
              <a:rPr lang="en-GB" sz="2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Goleman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1995).  </a:t>
            </a:r>
          </a:p>
          <a:p>
            <a:pPr algn="l">
              <a:lnSpc>
                <a:spcPts val="1620"/>
              </a:lnSpc>
              <a:buNone/>
            </a:pPr>
            <a:endParaRPr lang="ro-RO" sz="2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Clear Communication: Using assertiveness rather than aggression (Berne, 1964).  </a:t>
            </a:r>
          </a:p>
          <a:p>
            <a:pPr algn="l">
              <a:lnSpc>
                <a:spcPts val="1620"/>
              </a:lnSpc>
              <a:buNone/>
            </a:pPr>
            <a:endParaRPr lang="ro-RO" sz="21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Mediation &amp; Third-Party Intervention:Neutral facilitation to resolve deeper conflicts (Fisher &amp; </a:t>
            </a:r>
            <a:r>
              <a:rPr lang="en-GB" sz="2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Ury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1981).  </a:t>
            </a:r>
          </a:p>
          <a:p>
            <a:pPr algn="l">
              <a:lnSpc>
                <a:spcPts val="1620"/>
              </a:lnSpc>
            </a:pPr>
            <a:r>
              <a:rPr lang="en-GB" sz="2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463339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F5E04A-03A0-D2F0-70E5-BC3D8C23B91D}"/>
              </a:ext>
            </a:extLst>
          </p:cNvPr>
          <p:cNvSpPr txBox="1"/>
          <p:nvPr/>
        </p:nvSpPr>
        <p:spPr>
          <a:xfrm>
            <a:off x="846667" y="1888719"/>
            <a:ext cx="12192000" cy="1948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ro-RO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Conflict is a natural part of teamwork, but effective management fosters productivity.  </a:t>
            </a:r>
          </a:p>
          <a:p>
            <a:pPr algn="l">
              <a:lnSpc>
                <a:spcPts val="1620"/>
              </a:lnSpc>
              <a:buNone/>
            </a:pPr>
            <a:endParaRPr lang="ro-RO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Applying models like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Thomas-Kilmann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and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Tuckmanenhances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resolution strategies.  </a:t>
            </a:r>
          </a:p>
          <a:p>
            <a:pPr algn="l">
              <a:lnSpc>
                <a:spcPts val="1620"/>
              </a:lnSpc>
              <a:buNone/>
            </a:pPr>
            <a:endParaRPr lang="ro-RO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Active listening, emotional intelligence, and mediation improve team collaboration.  </a:t>
            </a:r>
          </a:p>
          <a:p>
            <a:pPr algn="l">
              <a:lnSpc>
                <a:spcPts val="1620"/>
              </a:lnSpc>
            </a:pPr>
            <a:endParaRPr lang="ro-RO" sz="20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Teams must embrace constructive conflict for growth and innovation.  </a:t>
            </a:r>
          </a:p>
        </p:txBody>
      </p:sp>
    </p:spTree>
    <p:extLst>
      <p:ext uri="{BB962C8B-B14F-4D97-AF65-F5344CB8AC3E}">
        <p14:creationId xmlns:p14="http://schemas.microsoft.com/office/powerpoint/2010/main" val="3648517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1FFB61-70BF-2BB1-509E-BD67C4E43982}"/>
              </a:ext>
            </a:extLst>
          </p:cNvPr>
          <p:cNvSpPr txBox="1"/>
          <p:nvPr/>
        </p:nvSpPr>
        <p:spPr>
          <a:xfrm>
            <a:off x="683846" y="300066"/>
            <a:ext cx="10192564" cy="3990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ro-RO" sz="12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12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Baxter, L. A., &amp; Montgomery, B. M. (1996). *Relating: Dialogues and Dialectics*. Guilford Press.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Berne, E. (1964). *Games People Play: The Psychology of Human Relationships*. Grove Press.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Brownell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(2012). *Listening: Attitudes, Principles, and Skills*. Pearson Education.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620"/>
              </a:lnSpc>
              <a:buFontTx/>
              <a:buChar char="-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Dreu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 K. W., &amp;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Weingart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R. (2003). ‘Task versus relationship conflict, team</a:t>
            </a:r>
            <a:r>
              <a:rPr lang="ro-RO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performance, and team member satisfaction: A meta-analysis.’ *Journal of Applied Psychology*, 88(4), pp. 741–749.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Fisher, R., &amp;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 (1981). *Getting to Yes: Negotiating Agreement Without Giving In*. Penguin Books.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endParaRPr lang="en-GB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502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FAA1E6-3C5A-0F99-9BB9-E5F405AD7FF7}"/>
              </a:ext>
            </a:extLst>
          </p:cNvPr>
          <p:cNvSpPr txBox="1"/>
          <p:nvPr/>
        </p:nvSpPr>
        <p:spPr>
          <a:xfrm>
            <a:off x="358205" y="871184"/>
            <a:ext cx="957384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Goleman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 (1995). *Emotional Intelligence: Why It Can Matter More Than IQ*. Bantam Books.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Katzenbach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R., &amp; Smith, D. K. (1993). *The Wisdom of Teams: Creating the High-Performance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*. Harvard Business School Press.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Thomas, K. W., &amp;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Kilmann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 H. (1974). *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Thomas-Kilmann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Conflict Mode Instrument*.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Xicom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 </a:t>
            </a:r>
          </a:p>
          <a:p>
            <a:pPr algn="l">
              <a:lnSpc>
                <a:spcPts val="1620"/>
              </a:lnSpc>
              <a:buNone/>
            </a:pPr>
            <a:endParaRPr lang="ro-RO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20"/>
              </a:lnSpc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Tuckman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 W. (1965). ‘Developmental Sequence in Small Groups.’ *Psychological Bulletin*, 63(6), pp. 384–399.  </a:t>
            </a:r>
          </a:p>
          <a:p>
            <a:pPr algn="l">
              <a:lnSpc>
                <a:spcPts val="162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242139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marilena coman</dc:creator>
  <cp:lastModifiedBy>Costinela Traistaru (2334223)</cp:lastModifiedBy>
  <cp:revision>5</cp:revision>
  <dcterms:created xsi:type="dcterms:W3CDTF">2025-02-24T14:32:46Z</dcterms:created>
  <dcterms:modified xsi:type="dcterms:W3CDTF">2025-03-19T17:57:49Z</dcterms:modified>
</cp:coreProperties>
</file>