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authors.xml" ContentType="application/vnd.ms-powerpoint.author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42"/>
  </p:notesMasterIdLst>
  <p:handoutMasterIdLst>
    <p:handoutMasterId r:id="rId43"/>
  </p:handoutMasterIdLst>
  <p:sldIdLst>
    <p:sldId id="312" r:id="rId5"/>
    <p:sldId id="307" r:id="rId6"/>
    <p:sldId id="343" r:id="rId7"/>
    <p:sldId id="314" r:id="rId8"/>
    <p:sldId id="315" r:id="rId9"/>
    <p:sldId id="281" r:id="rId10"/>
    <p:sldId id="317" r:id="rId11"/>
    <p:sldId id="318" r:id="rId12"/>
    <p:sldId id="341" r:id="rId13"/>
    <p:sldId id="344" r:id="rId14"/>
    <p:sldId id="319" r:id="rId15"/>
    <p:sldId id="320" r:id="rId16"/>
    <p:sldId id="321" r:id="rId17"/>
    <p:sldId id="322" r:id="rId18"/>
    <p:sldId id="323" r:id="rId19"/>
    <p:sldId id="338" r:id="rId20"/>
    <p:sldId id="324" r:id="rId21"/>
    <p:sldId id="325" r:id="rId22"/>
    <p:sldId id="345" r:id="rId23"/>
    <p:sldId id="326" r:id="rId24"/>
    <p:sldId id="327" r:id="rId25"/>
    <p:sldId id="328" r:id="rId26"/>
    <p:sldId id="329" r:id="rId27"/>
    <p:sldId id="330" r:id="rId28"/>
    <p:sldId id="331" r:id="rId29"/>
    <p:sldId id="332" r:id="rId30"/>
    <p:sldId id="346" r:id="rId31"/>
    <p:sldId id="333" r:id="rId32"/>
    <p:sldId id="334" r:id="rId33"/>
    <p:sldId id="335" r:id="rId34"/>
    <p:sldId id="336" r:id="rId35"/>
    <p:sldId id="337" r:id="rId36"/>
    <p:sldId id="339" r:id="rId37"/>
    <p:sldId id="340" r:id="rId38"/>
    <p:sldId id="347" r:id="rId39"/>
    <p:sldId id="342" r:id="rId40"/>
    <p:sldId id="348" r:id="rId4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EC94EF-348D-4DAF-9BF9-DDBDA282E4B7}" v="32" dt="2025-11-02T14:22:05.142"/>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5388" autoAdjust="0"/>
  </p:normalViewPr>
  <p:slideViewPr>
    <p:cSldViewPr snapToGrid="0" snapToObjects="1">
      <p:cViewPr varScale="1">
        <p:scale>
          <a:sx n="85" d="100"/>
          <a:sy n="85" d="100"/>
        </p:scale>
        <p:origin x="427" y="53"/>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xmlns=""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2025</a:t>
            </a:fld>
            <a:endParaRPr lang="en-US" dirty="0"/>
          </a:p>
        </p:txBody>
      </p:sp>
      <p:sp>
        <p:nvSpPr>
          <p:cNvPr id="4" name="Footer Placeholder 3">
            <a:extLst>
              <a:ext uri="{FF2B5EF4-FFF2-40B4-BE49-F238E27FC236}">
                <a16:creationId xmlns:a16="http://schemas.microsoft.com/office/drawing/2014/main" xmlns=""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xmlns=""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294931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87667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649742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068653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77914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84541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xmlns="" id="{BA5D5A72-CB6F-F8DE-E2C9-90459C8C3DC1}"/>
              </a:ext>
              <a:ext uri="{C183D7F6-B498-43B3-948B-1728B52AA6E4}">
                <adec:decorative xmlns:adec="http://schemas.microsoft.com/office/drawing/2017/decorative" xmlns=""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xmlns="" id="{E66FD7FF-2869-7902-36B2-2B229AB9AB19}"/>
              </a:ext>
              <a:ext uri="{C183D7F6-B498-43B3-948B-1728B52AA6E4}">
                <adec:decorative xmlns:adec="http://schemas.microsoft.com/office/drawing/2017/decorative" xmlns=""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xmlns="" id="{B1457C88-4472-81CF-02AF-4421E0A3084B}"/>
              </a:ext>
              <a:ext uri="{C183D7F6-B498-43B3-948B-1728B52AA6E4}">
                <adec:decorative xmlns:adec="http://schemas.microsoft.com/office/drawing/2017/decorative" xmlns=""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xmlns="" id="{75923D9E-9381-3D11-B31A-1BF5C97F35B0}"/>
              </a:ext>
              <a:ext uri="{C183D7F6-B498-43B3-948B-1728B52AA6E4}">
                <adec:decorative xmlns:adec="http://schemas.microsoft.com/office/drawing/2017/decorative" xmlns=""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xmlns=""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xmlns=""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xmlns="" id="{0F297964-0B81-31DC-6D6D-1414832238B1}"/>
              </a:ext>
              <a:ext uri="{C183D7F6-B498-43B3-948B-1728B52AA6E4}">
                <adec:decorative xmlns:adec="http://schemas.microsoft.com/office/drawing/2017/decorative" xmlns=""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xmlns=""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xmlns=""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xmlns="" id="{EFFAEAD9-58A9-096B-C6D0-58F7AD08EB20}"/>
              </a:ext>
              <a:ext uri="{C183D7F6-B498-43B3-948B-1728B52AA6E4}">
                <adec:decorative xmlns:adec="http://schemas.microsoft.com/office/drawing/2017/decorative" xmlns=""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xmlns=""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xmlns=""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xmlns=""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7537D12D-0FCA-3396-988D-452D3D526E3D}"/>
              </a:ext>
              <a:ext uri="{C183D7F6-B498-43B3-948B-1728B52AA6E4}">
                <adec:decorative xmlns:adec="http://schemas.microsoft.com/office/drawing/2017/decorative" xmlns=""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xmlns="" id="{11710CE8-8A83-C0D3-623E-AFCC6C6A2930}"/>
              </a:ext>
              <a:ext uri="{C183D7F6-B498-43B3-948B-1728B52AA6E4}">
                <adec:decorative xmlns:adec="http://schemas.microsoft.com/office/drawing/2017/decorative" xmlns=""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xmlns="" id="{7AA66C80-37C3-6D28-7564-733A30B2CD8D}"/>
              </a:ext>
              <a:ext uri="{C183D7F6-B498-43B3-948B-1728B52AA6E4}">
                <adec:decorative xmlns:adec="http://schemas.microsoft.com/office/drawing/2017/decorative" xmlns=""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xmlns="" id="{D9DB7C23-E0CF-A75F-BFFD-4E7679AF4AD5}"/>
                </a:ext>
                <a:ext uri="{C183D7F6-B498-43B3-948B-1728B52AA6E4}">
                  <adec:decorative xmlns:adec="http://schemas.microsoft.com/office/drawing/2017/decorative" xmlns=""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xmlns="" id="{4D62A0CC-A0CE-403A-A167-27225B2C6083}"/>
                </a:ext>
                <a:ext uri="{C183D7F6-B498-43B3-948B-1728B52AA6E4}">
                  <adec:decorative xmlns:adec="http://schemas.microsoft.com/office/drawing/2017/decorative" xmlns=""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xmlns="" id="{F8AD83DA-A293-6D56-F606-7C98C403A3F7}"/>
                </a:ext>
                <a:ext uri="{C183D7F6-B498-43B3-948B-1728B52AA6E4}">
                  <adec:decorative xmlns:adec="http://schemas.microsoft.com/office/drawing/2017/decorative" xmlns=""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xmlns=""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xmlns="" id="{86F8B46B-EF6E-BC12-09E2-0F3B779197B4}"/>
              </a:ext>
              <a:ext uri="{C183D7F6-B498-43B3-948B-1728B52AA6E4}">
                <adec:decorative xmlns:adec="http://schemas.microsoft.com/office/drawing/2017/decorative" xmlns=""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xmlns="" id="{5D7B4F11-E150-473B-98F5-6E6AC9646863}"/>
              </a:ext>
              <a:ext uri="{C183D7F6-B498-43B3-948B-1728B52AA6E4}">
                <adec:decorative xmlns:adec="http://schemas.microsoft.com/office/drawing/2017/decorative" xmlns=""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xmlns="" id="{A8E2FA61-C047-21BB-AA50-F84AD7685498}"/>
              </a:ext>
              <a:ext uri="{C183D7F6-B498-43B3-948B-1728B52AA6E4}">
                <adec:decorative xmlns:adec="http://schemas.microsoft.com/office/drawing/2017/decorative" xmlns=""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xmlns="" id="{1A2791BA-760E-9FA5-8743-D0B699FC9835}"/>
              </a:ext>
              <a:ext uri="{C183D7F6-B498-43B3-948B-1728B52AA6E4}">
                <adec:decorative xmlns:adec="http://schemas.microsoft.com/office/drawing/2017/decorative" xmlns=""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xmlns=""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xmlns=""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xmlns=""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xmlns="" id="{2A3EC91E-4089-D366-06D3-3E66F93DFAF3}"/>
              </a:ext>
              <a:ext uri="{C183D7F6-B498-43B3-948B-1728B52AA6E4}">
                <adec:decorative xmlns:adec="http://schemas.microsoft.com/office/drawing/2017/decorative" xmlns=""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xmlns="" id="{70F595E1-C910-3710-90E9-AF5FFCE05861}"/>
              </a:ext>
              <a:ext uri="{C183D7F6-B498-43B3-948B-1728B52AA6E4}">
                <adec:decorative xmlns:adec="http://schemas.microsoft.com/office/drawing/2017/decorative" xmlns=""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xmlns="" id="{AA39EF58-54F1-4AC9-1D83-2E7DEEAAEA6A}"/>
              </a:ext>
              <a:ext uri="{C183D7F6-B498-43B3-948B-1728B52AA6E4}">
                <adec:decorative xmlns:adec="http://schemas.microsoft.com/office/drawing/2017/decorative" xmlns=""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xmlns="" id="{0C320934-59CC-4123-C7C1-FEEE89F3045F}"/>
              </a:ext>
              <a:ext uri="{C183D7F6-B498-43B3-948B-1728B52AA6E4}">
                <adec:decorative xmlns:adec="http://schemas.microsoft.com/office/drawing/2017/decorative" xmlns=""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xmlns="" id="{EC46DC71-C12A-96C8-3FE2-AA95AB58B349}"/>
              </a:ext>
              <a:ext uri="{C183D7F6-B498-43B3-948B-1728B52AA6E4}">
                <adec:decorative xmlns:adec="http://schemas.microsoft.com/office/drawing/2017/decorative" xmlns=""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xmlns=""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xmlns=""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xmlns=""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xmlns="" id="{CD2D664E-6702-6607-A37E-2E996144917C}"/>
              </a:ext>
              <a:ext uri="{C183D7F6-B498-43B3-948B-1728B52AA6E4}">
                <adec:decorative xmlns:adec="http://schemas.microsoft.com/office/drawing/2017/decorative" xmlns=""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xmlns="" id="{951C5737-DF7E-D671-AC74-9E488335BCA2}"/>
              </a:ext>
              <a:ext uri="{C183D7F6-B498-43B3-948B-1728B52AA6E4}">
                <adec:decorative xmlns:adec="http://schemas.microsoft.com/office/drawing/2017/decorative" xmlns=""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xmlns=""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xmlns="" id="{F232A1E1-DD38-15EA-6CA1-A84950EC43F0}"/>
              </a:ext>
              <a:ext uri="{C183D7F6-B498-43B3-948B-1728B52AA6E4}">
                <adec:decorative xmlns:adec="http://schemas.microsoft.com/office/drawing/2017/decorative" xmlns=""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xmlns="" id="{B9036D42-A06F-E6EE-BB91-8BAF045198BE}"/>
              </a:ext>
              <a:ext uri="{C183D7F6-B498-43B3-948B-1728B52AA6E4}">
                <adec:decorative xmlns:adec="http://schemas.microsoft.com/office/drawing/2017/decorative" xmlns=""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xmlns="" id="{86E0540C-3355-A50D-AC61-047B54B70C64}"/>
              </a:ext>
              <a:ext uri="{C183D7F6-B498-43B3-948B-1728B52AA6E4}">
                <adec:decorative xmlns:adec="http://schemas.microsoft.com/office/drawing/2017/decorative" xmlns=""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xmlns=""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xmlns=""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xmlns=""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xmlns="" id="{3C7B0BB3-A5CA-7C72-DC39-AD00EC90964C}"/>
              </a:ext>
              <a:ext uri="{C183D7F6-B498-43B3-948B-1728B52AA6E4}">
                <adec:decorative xmlns:adec="http://schemas.microsoft.com/office/drawing/2017/decorative" xmlns=""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xmlns="" id="{07871527-68A5-0A5C-F5A6-A80523BAC92F}"/>
              </a:ext>
              <a:ext uri="{C183D7F6-B498-43B3-948B-1728B52AA6E4}">
                <adec:decorative xmlns:adec="http://schemas.microsoft.com/office/drawing/2017/decorative" xmlns=""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xmlns="" id="{CEB118B3-9B06-AD11-738A-7A0651F98B7E}"/>
              </a:ext>
              <a:ext uri="{C183D7F6-B498-43B3-948B-1728B52AA6E4}">
                <adec:decorative xmlns:adec="http://schemas.microsoft.com/office/drawing/2017/decorative" xmlns=""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xmlns="" id="{0EA94262-504E-06F2-F383-E832C37B1250}"/>
              </a:ext>
              <a:ext uri="{C183D7F6-B498-43B3-948B-1728B52AA6E4}">
                <adec:decorative xmlns:adec="http://schemas.microsoft.com/office/drawing/2017/decorative" xmlns=""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xmlns=""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xmlns=""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xmlns=""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xmlns=""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xmlns="" id="{376CF4B8-1811-BD21-43A7-560AC4724F3B}"/>
              </a:ext>
              <a:ext uri="{C183D7F6-B498-43B3-948B-1728B52AA6E4}">
                <adec:decorative xmlns:adec="http://schemas.microsoft.com/office/drawing/2017/decorative" xmlns=""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xmlns="" id="{30B7B4F0-D3BC-63DF-6429-F771BE5A3270}"/>
              </a:ext>
              <a:ext uri="{C183D7F6-B498-43B3-948B-1728B52AA6E4}">
                <adec:decorative xmlns:adec="http://schemas.microsoft.com/office/drawing/2017/decorative" xmlns=""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xmlns=""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xmlns=""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xmlns=""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xmlns=""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xmlns="" id="{B9152F76-E42E-3D76-6BDB-2FA0D69216AD}"/>
              </a:ext>
              <a:ext uri="{C183D7F6-B498-43B3-948B-1728B52AA6E4}">
                <adec:decorative xmlns:adec="http://schemas.microsoft.com/office/drawing/2017/decorative" xmlns=""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xmlns="" id="{ED0348C7-D83F-0AD7-2539-41219A795693}"/>
                </a:ext>
                <a:ext uri="{C183D7F6-B498-43B3-948B-1728B52AA6E4}">
                  <adec:decorative xmlns:adec="http://schemas.microsoft.com/office/drawing/2017/decorative" xmlns=""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xmlns="" id="{E911AA2D-BE77-278D-CD2E-2EB3E180F3B8}"/>
                </a:ext>
                <a:ext uri="{C183D7F6-B498-43B3-948B-1728B52AA6E4}">
                  <adec:decorative xmlns:adec="http://schemas.microsoft.com/office/drawing/2017/decorative" xmlns=""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xmlns="" id="{B6CE0BA6-C0FD-AC39-6C31-8477E0CAFDB0}"/>
                </a:ext>
                <a:ext uri="{C183D7F6-B498-43B3-948B-1728B52AA6E4}">
                  <adec:decorative xmlns:adec="http://schemas.microsoft.com/office/drawing/2017/decorative" xmlns=""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xmlns="" id="{666AD1A4-36DE-12F3-BB78-BA678A59572C}"/>
                </a:ext>
                <a:ext uri="{C183D7F6-B498-43B3-948B-1728B52AA6E4}">
                  <adec:decorative xmlns:adec="http://schemas.microsoft.com/office/drawing/2017/decorative" xmlns=""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xmlns=""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xmlns="" id="{28259CF0-6BC5-3693-6F49-C4489C07C317}"/>
              </a:ext>
              <a:ext uri="{C183D7F6-B498-43B3-948B-1728B52AA6E4}">
                <adec:decorative xmlns:adec="http://schemas.microsoft.com/office/drawing/2017/decorative" xmlns=""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xmlns="" id="{9019DA73-2516-F3D2-ECDB-620C90483DB3}"/>
              </a:ext>
              <a:ext uri="{C183D7F6-B498-43B3-948B-1728B52AA6E4}">
                <adec:decorative xmlns:adec="http://schemas.microsoft.com/office/drawing/2017/decorative" xmlns=""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xmlns="" id="{5665DA82-D253-8EC5-5DFB-F0266ED9FBB4}"/>
              </a:ext>
              <a:ext uri="{C183D7F6-B498-43B3-948B-1728B52AA6E4}">
                <adec:decorative xmlns:adec="http://schemas.microsoft.com/office/drawing/2017/decorative" xmlns=""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xmlns="" id="{A8B7F1F1-806C-8D65-7340-220A0C4653C8}"/>
              </a:ext>
              <a:ext uri="{C183D7F6-B498-43B3-948B-1728B52AA6E4}">
                <adec:decorative xmlns:adec="http://schemas.microsoft.com/office/drawing/2017/decorative" xmlns=""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xmlns=""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xmlns="" id="{E76518D4-6149-BA03-3BE5-6A13A792C115}"/>
              </a:ext>
              <a:ext uri="{C183D7F6-B498-43B3-948B-1728B52AA6E4}">
                <adec:decorative xmlns:adec="http://schemas.microsoft.com/office/drawing/2017/decorative" xmlns=""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r>
              <a:rPr lang="en-US"/>
              <a:t>Click to edit Master title style</a:t>
            </a:r>
            <a:endParaRPr lang="en-US" dirty="0"/>
          </a:p>
        </p:txBody>
      </p:sp>
      <p:sp>
        <p:nvSpPr>
          <p:cNvPr id="30" name="Content Placeholder 2">
            <a:extLst>
              <a:ext uri="{FF2B5EF4-FFF2-40B4-BE49-F238E27FC236}">
                <a16:creationId xmlns:a16="http://schemas.microsoft.com/office/drawing/2014/main" xmlns=""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xmlns=""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r>
              <a:rPr lang="en-US" dirty="0"/>
              <a:t>Click icon to add picture</a:t>
            </a:r>
          </a:p>
        </p:txBody>
      </p:sp>
      <p:sp>
        <p:nvSpPr>
          <p:cNvPr id="20" name="Slide Number Placeholder 2">
            <a:extLst>
              <a:ext uri="{FF2B5EF4-FFF2-40B4-BE49-F238E27FC236}">
                <a16:creationId xmlns:a16="http://schemas.microsoft.com/office/drawing/2014/main" xmlns=""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xmlns="" id="{D014917C-8694-B4A4-A211-0F31F00E247E}"/>
              </a:ext>
              <a:ext uri="{C183D7F6-B498-43B3-948B-1728B52AA6E4}">
                <adec:decorative xmlns:adec="http://schemas.microsoft.com/office/drawing/2017/decorative" xmlns=""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xmlns="" id="{A7DB6972-BB75-254A-BA88-C0C3E6E93BDB}"/>
              </a:ext>
              <a:ext uri="{C183D7F6-B498-43B3-948B-1728B52AA6E4}">
                <adec:decorative xmlns:adec="http://schemas.microsoft.com/office/drawing/2017/decorative" xmlns=""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xmlns="" id="{790E862E-398F-571C-EC2C-3D17164DE059}"/>
              </a:ext>
              <a:ext uri="{C183D7F6-B498-43B3-948B-1728B52AA6E4}">
                <adec:decorative xmlns:adec="http://schemas.microsoft.com/office/drawing/2017/decorative" xmlns=""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xmlns=""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xmlns=""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xmlns=""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xmlns=""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xmlns="" id="{D5595DD5-43B0-252F-8BC6-6B74340C5BCF}"/>
              </a:ext>
              <a:ext uri="{C183D7F6-B498-43B3-948B-1728B52AA6E4}">
                <adec:decorative xmlns:adec="http://schemas.microsoft.com/office/drawing/2017/decorative" xmlns=""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xmlns=""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xmlns="" id="{BC3A3767-6C5E-8188-0A49-955BBACE37F0}"/>
              </a:ext>
              <a:ext uri="{C183D7F6-B498-43B3-948B-1728B52AA6E4}">
                <adec:decorative xmlns:adec="http://schemas.microsoft.com/office/drawing/2017/decorative" xmlns=""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xmlns=""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xmlns=""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xmlns=""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xmlns="" id="{C6639AD7-128F-B39D-B45F-0F22A2C6D68B}"/>
              </a:ext>
              <a:ext uri="{C183D7F6-B498-43B3-948B-1728B52AA6E4}">
                <adec:decorative xmlns:adec="http://schemas.microsoft.com/office/drawing/2017/decorative" xmlns=""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xmlns=""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xmlns="" id="{48479A23-C29C-C711-510C-05B69B882268}"/>
              </a:ext>
              <a:ext uri="{C183D7F6-B498-43B3-948B-1728B52AA6E4}">
                <adec:decorative xmlns:adec="http://schemas.microsoft.com/office/drawing/2017/decorative" xmlns=""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xmlns=""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xmlns="" id="{F3DC42FA-4B8F-2EFC-CAB4-1CCAB93BEB7B}"/>
              </a:ext>
              <a:ext uri="{C183D7F6-B498-43B3-948B-1728B52AA6E4}">
                <adec:decorative xmlns:adec="http://schemas.microsoft.com/office/drawing/2017/decorative" xmlns=""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xmlns="" id="{376CF4B8-1811-BD21-43A7-560AC4724F3B}"/>
              </a:ext>
              <a:ext uri="{C183D7F6-B498-43B3-948B-1728B52AA6E4}">
                <adec:decorative xmlns:adec="http://schemas.microsoft.com/office/drawing/2017/decorative" xmlns=""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xmlns="" id="{30B7B4F0-D3BC-63DF-6429-F771BE5A3270}"/>
              </a:ext>
              <a:ext uri="{C183D7F6-B498-43B3-948B-1728B52AA6E4}">
                <adec:decorative xmlns:adec="http://schemas.microsoft.com/office/drawing/2017/decorative" xmlns=""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xmlns=""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xmlns=""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xmlns=""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xmlns="" id="{AEF1F750-031C-BDB7-BD7B-9CBE17406FDB}"/>
              </a:ext>
              <a:ext uri="{C183D7F6-B498-43B3-948B-1728B52AA6E4}">
                <adec:decorative xmlns:adec="http://schemas.microsoft.com/office/drawing/2017/decorative" xmlns=""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xmlns="" id="{FEB515B5-2D9F-58E1-6E3C-CCBF105D891E}"/>
              </a:ext>
              <a:ext uri="{C183D7F6-B498-43B3-948B-1728B52AA6E4}">
                <adec:decorative xmlns:adec="http://schemas.microsoft.com/office/drawing/2017/decorative" xmlns=""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xmlns="" id="{5CCFEDF9-5B69-87BA-8A33-35033DA4013F}"/>
              </a:ext>
              <a:ext uri="{C183D7F6-B498-43B3-948B-1728B52AA6E4}">
                <adec:decorative xmlns:adec="http://schemas.microsoft.com/office/drawing/2017/decorative" xmlns=""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xmlns=""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xmlns=""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xmlns="" id="{2C6B5F91-ABF5-D0B6-E43F-40CEDC3A6DF8}"/>
              </a:ext>
              <a:ext uri="{C183D7F6-B498-43B3-948B-1728B52AA6E4}">
                <adec:decorative xmlns:adec="http://schemas.microsoft.com/office/drawing/2017/decorative" xmlns=""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xmlns="" id="{A52D64F1-27B6-A1E5-4F44-A6029FAB307B}"/>
              </a:ext>
              <a:ext uri="{C183D7F6-B498-43B3-948B-1728B52AA6E4}">
                <adec:decorative xmlns:adec="http://schemas.microsoft.com/office/drawing/2017/decorative" xmlns=""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xmlns="" id="{A626DE4B-D4E5-B36A-89FA-7C0E87AFC31D}"/>
              </a:ext>
              <a:ext uri="{C183D7F6-B498-43B3-948B-1728B52AA6E4}">
                <adec:decorative xmlns:adec="http://schemas.microsoft.com/office/drawing/2017/decorative" xmlns=""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xmlns="" id="{95243571-BE64-3777-F992-88FC43A60537}"/>
              </a:ext>
              <a:ext uri="{C183D7F6-B498-43B3-948B-1728B52AA6E4}">
                <adec:decorative xmlns:adec="http://schemas.microsoft.com/office/drawing/2017/decorative" xmlns=""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xmlns="" id="{ADFAE2CB-0EAD-E788-FCB7-FB12F6939199}"/>
              </a:ext>
              <a:ext uri="{C183D7F6-B498-43B3-948B-1728B52AA6E4}">
                <adec:decorative xmlns:adec="http://schemas.microsoft.com/office/drawing/2017/decorative" xmlns=""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xmlns="" id="{CAA6B609-D718-DB49-892F-7E49376CC913}"/>
              </a:ext>
              <a:ext uri="{C183D7F6-B498-43B3-948B-1728B52AA6E4}">
                <adec:decorative xmlns:adec="http://schemas.microsoft.com/office/drawing/2017/decorative" xmlns=""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hyperlink" Target="https://www.ere.net/articles/google-continues-to-innovate-in-recruiting-and-candidate-assessment" TargetMode="Externa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7.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07FF65-A536-F639-8591-ED024C223308}"/>
              </a:ext>
            </a:extLst>
          </p:cNvPr>
          <p:cNvSpPr>
            <a:spLocks noGrp="1"/>
          </p:cNvSpPr>
          <p:nvPr>
            <p:ph type="ctrTitle"/>
          </p:nvPr>
        </p:nvSpPr>
        <p:spPr>
          <a:xfrm>
            <a:off x="2788024" y="134471"/>
            <a:ext cx="6504187" cy="4679575"/>
          </a:xfrm>
        </p:spPr>
        <p:txBody>
          <a:bodyPr anchor="ctr"/>
          <a:lstStyle/>
          <a:p>
            <a:pPr algn="l"/>
            <a:r>
              <a:rPr lang="en-US" sz="2000" dirty="0" smtClean="0"/>
              <a:t/>
            </a:r>
            <a:br>
              <a:rPr lang="en-US" sz="2000" dirty="0" smtClean="0"/>
            </a:br>
            <a:r>
              <a:rPr lang="en-US" sz="2000" dirty="0" smtClean="0"/>
              <a:t>Master in business administration</a:t>
            </a:r>
            <a:br>
              <a:rPr lang="en-US" sz="2000" dirty="0" smtClean="0"/>
            </a:br>
            <a:r>
              <a:rPr lang="en-US" sz="2000" dirty="0" smtClean="0"/>
              <a:t>	</a:t>
            </a:r>
            <a:br>
              <a:rPr lang="en-US" sz="2000" dirty="0" smtClean="0"/>
            </a:br>
            <a:r>
              <a:rPr lang="en-US" sz="2000" dirty="0" smtClean="0"/>
              <a:t>Human </a:t>
            </a:r>
            <a:r>
              <a:rPr lang="en-US" sz="2000" dirty="0"/>
              <a:t>Capital Management (</a:t>
            </a:r>
            <a:r>
              <a:rPr lang="en-US" sz="2000" b="0" dirty="0"/>
              <a:t>Lcmb7023)</a:t>
            </a:r>
            <a:r>
              <a:rPr lang="en-US" sz="2000" dirty="0"/>
              <a:t/>
            </a:r>
            <a:br>
              <a:rPr lang="en-US" sz="2000" dirty="0"/>
            </a:br>
            <a:r>
              <a:rPr lang="en-US" sz="1600" dirty="0"/>
              <a:t/>
            </a:r>
            <a:br>
              <a:rPr lang="en-US" sz="1600" dirty="0"/>
            </a:br>
            <a:r>
              <a:rPr lang="en-US" sz="1600" dirty="0"/>
              <a:t>Assessment Component 2 : Group presentation</a:t>
            </a:r>
            <a:br>
              <a:rPr lang="en-US" sz="1600" dirty="0"/>
            </a:br>
            <a:r>
              <a:rPr lang="en-US" sz="1600" dirty="0"/>
              <a:t/>
            </a:r>
            <a:br>
              <a:rPr lang="en-US" sz="1600" dirty="0"/>
            </a:br>
            <a:r>
              <a:rPr lang="en-US" sz="1600" dirty="0"/>
              <a:t>Topic name </a:t>
            </a:r>
            <a:r>
              <a:rPr lang="en-US" sz="1600" dirty="0">
                <a:latin typeface="Arial" panose="020B0604020202020204" pitchFamily="34" charset="0"/>
                <a:cs typeface="Arial" panose="020B0604020202020204" pitchFamily="34" charset="0"/>
              </a:rPr>
              <a:t>: Recruitment and Talent Acquisition at </a:t>
            </a:r>
            <a:r>
              <a:rPr lang="en-US" sz="1600" dirty="0" smtClean="0">
                <a:latin typeface="Arial" panose="020B0604020202020204" pitchFamily="34" charset="0"/>
                <a:cs typeface="Arial" panose="020B0604020202020204" pitchFamily="34" charset="0"/>
              </a:rPr>
              <a:t>Google</a:t>
            </a:r>
            <a:br>
              <a:rPr lang="en-US" sz="1600" dirty="0" smtClean="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
            </a:r>
            <a:br>
              <a:rPr lang="en-US" sz="1600" dirty="0">
                <a:latin typeface="Arial" panose="020B0604020202020204" pitchFamily="34" charset="0"/>
                <a:cs typeface="Arial" panose="020B0604020202020204" pitchFamily="34" charset="0"/>
              </a:rPr>
            </a:br>
            <a:r>
              <a:rPr lang="en-US" sz="1400" dirty="0" smtClean="0"/>
              <a:t>Group </a:t>
            </a:r>
            <a:r>
              <a:rPr lang="en-US" sz="1400" dirty="0"/>
              <a:t>Members : </a:t>
            </a:r>
            <a:r>
              <a:rPr lang="en-US" sz="1400" dirty="0">
                <a:solidFill>
                  <a:schemeClr val="tx1"/>
                </a:solidFill>
                <a:latin typeface="Arial" panose="020B0604020202020204" pitchFamily="34" charset="0"/>
                <a:cs typeface="Arial" panose="020B0604020202020204" pitchFamily="34" charset="0"/>
              </a:rPr>
              <a:t>Bhargav JagdishBhai khunt (ID:2435433</a:t>
            </a:r>
            <a:r>
              <a:rPr lang="en-US" sz="1400" dirty="0" smtClean="0">
                <a:solidFill>
                  <a:schemeClr val="tx1"/>
                </a:solidFill>
                <a:latin typeface="Arial" panose="020B0604020202020204" pitchFamily="34" charset="0"/>
                <a:cs typeface="Arial" panose="020B0604020202020204" pitchFamily="34" charset="0"/>
              </a:rPr>
              <a:t>)</a:t>
            </a:r>
            <a:br>
              <a:rPr lang="en-US" sz="1400" dirty="0" smtClean="0">
                <a:solidFill>
                  <a:schemeClr val="tx1"/>
                </a:solidFill>
                <a:latin typeface="Arial" panose="020B0604020202020204" pitchFamily="34" charset="0"/>
                <a:cs typeface="Arial" panose="020B0604020202020204" pitchFamily="34" charset="0"/>
              </a:rPr>
            </a:br>
            <a:r>
              <a:rPr lang="en-US" sz="1400" dirty="0">
                <a:solidFill>
                  <a:schemeClr val="tx1"/>
                </a:solidFill>
                <a:latin typeface="Arial" panose="020B0604020202020204" pitchFamily="34" charset="0"/>
                <a:cs typeface="Arial" panose="020B0604020202020204" pitchFamily="34" charset="0"/>
              </a:rPr>
              <a:t/>
            </a:r>
            <a:br>
              <a:rPr lang="en-US" sz="1400" dirty="0">
                <a:solidFill>
                  <a:schemeClr val="tx1"/>
                </a:solidFill>
                <a:latin typeface="Arial" panose="020B0604020202020204" pitchFamily="34" charset="0"/>
                <a:cs typeface="Arial" panose="020B0604020202020204" pitchFamily="34" charset="0"/>
              </a:rPr>
            </a:br>
            <a:r>
              <a:rPr lang="en-US" sz="1400" dirty="0"/>
              <a:t> </a:t>
            </a:r>
            <a:r>
              <a:rPr lang="en-US" sz="1400" dirty="0" smtClean="0"/>
              <a:t>                                </a:t>
            </a:r>
            <a:r>
              <a:rPr lang="en-US" sz="1400" dirty="0" smtClean="0">
                <a:solidFill>
                  <a:schemeClr val="tx1"/>
                </a:solidFill>
                <a:latin typeface="Arial" panose="020B0604020202020204" pitchFamily="34" charset="0"/>
                <a:cs typeface="Arial" panose="020B0604020202020204" pitchFamily="34" charset="0"/>
              </a:rPr>
              <a:t>Raj </a:t>
            </a:r>
            <a:r>
              <a:rPr lang="en-US" sz="1400" dirty="0">
                <a:solidFill>
                  <a:schemeClr val="tx1"/>
                </a:solidFill>
                <a:latin typeface="Arial" panose="020B0604020202020204" pitchFamily="34" charset="0"/>
                <a:cs typeface="Arial" panose="020B0604020202020204" pitchFamily="34" charset="0"/>
              </a:rPr>
              <a:t>NathaBhai Parmar  (ID:2507754)</a:t>
            </a:r>
            <a:br>
              <a:rPr lang="en-US" sz="1400" dirty="0">
                <a:solidFill>
                  <a:schemeClr val="tx1"/>
                </a:solidFill>
                <a:latin typeface="Arial" panose="020B0604020202020204" pitchFamily="34" charset="0"/>
                <a:cs typeface="Arial" panose="020B0604020202020204" pitchFamily="34" charset="0"/>
              </a:rPr>
            </a:br>
            <a:r>
              <a:rPr lang="en-US" sz="1600" dirty="0">
                <a:solidFill>
                  <a:schemeClr val="tx1"/>
                </a:solidFill>
                <a:latin typeface="Arial" panose="020B0604020202020204" pitchFamily="34" charset="0"/>
                <a:cs typeface="Arial" panose="020B0604020202020204" pitchFamily="34" charset="0"/>
              </a:rPr>
              <a:t/>
            </a:r>
            <a:br>
              <a:rPr lang="en-US" sz="1600" dirty="0">
                <a:solidFill>
                  <a:schemeClr val="tx1"/>
                </a:solidFill>
                <a:latin typeface="Arial" panose="020B0604020202020204" pitchFamily="34" charset="0"/>
                <a:cs typeface="Arial" panose="020B0604020202020204" pitchFamily="34" charset="0"/>
              </a:rPr>
            </a:br>
            <a:r>
              <a:rPr lang="en-US" sz="1600" dirty="0">
                <a:solidFill>
                  <a:schemeClr val="tx1"/>
                </a:solidFill>
                <a:latin typeface="Arial" panose="020B0604020202020204" pitchFamily="34" charset="0"/>
                <a:cs typeface="Arial" panose="020B0604020202020204" pitchFamily="34" charset="0"/>
              </a:rPr>
              <a:t>                                </a:t>
            </a:r>
            <a:r>
              <a:rPr lang="en-US" sz="1600" dirty="0" smtClean="0">
                <a:solidFill>
                  <a:schemeClr val="tx1"/>
                </a:solidFill>
                <a:latin typeface="Arial" panose="020B0604020202020204" pitchFamily="34" charset="0"/>
                <a:cs typeface="Arial" panose="020B0604020202020204" pitchFamily="34" charset="0"/>
              </a:rPr>
              <a:t> </a:t>
            </a:r>
            <a:r>
              <a:rPr lang="en-US" altLang="x-none" sz="1400" dirty="0" smtClean="0">
                <a:solidFill>
                  <a:schemeClr val="tx1"/>
                </a:solidFill>
                <a:latin typeface="Arial" panose="020B0604020202020204" pitchFamily="34" charset="0"/>
              </a:rPr>
              <a:t>Abhi </a:t>
            </a:r>
            <a:r>
              <a:rPr lang="en-US" altLang="x-none" sz="1400" dirty="0">
                <a:solidFill>
                  <a:schemeClr val="tx1"/>
                </a:solidFill>
                <a:latin typeface="Arial" panose="020B0604020202020204" pitchFamily="34" charset="0"/>
              </a:rPr>
              <a:t>ShitalBhai shah (ID:2511298)</a:t>
            </a:r>
            <a:br>
              <a:rPr lang="en-US" altLang="x-none" sz="1400" dirty="0">
                <a:solidFill>
                  <a:schemeClr val="tx1"/>
                </a:solidFill>
                <a:latin typeface="Arial" panose="020B0604020202020204" pitchFamily="34" charset="0"/>
              </a:rPr>
            </a:br>
            <a:r>
              <a:rPr lang="en-US" altLang="x-none" sz="1400" dirty="0">
                <a:solidFill>
                  <a:schemeClr val="tx1"/>
                </a:solidFill>
                <a:latin typeface="Arial" panose="020B0604020202020204" pitchFamily="34" charset="0"/>
              </a:rPr>
              <a:t>          </a:t>
            </a:r>
            <a:br>
              <a:rPr lang="en-US" altLang="x-none" sz="1400" dirty="0">
                <a:solidFill>
                  <a:schemeClr val="tx1"/>
                </a:solidFill>
                <a:latin typeface="Arial" panose="020B0604020202020204" pitchFamily="34" charset="0"/>
              </a:rPr>
            </a:br>
            <a:r>
              <a:rPr lang="en-US" altLang="x-none" sz="1400" dirty="0">
                <a:solidFill>
                  <a:schemeClr val="tx1"/>
                </a:solidFill>
                <a:latin typeface="Arial" panose="020B0604020202020204" pitchFamily="34" charset="0"/>
              </a:rPr>
              <a:t>                                   </a:t>
            </a:r>
            <a:r>
              <a:rPr lang="en-US" altLang="x-none" sz="1400" dirty="0" smtClean="0">
                <a:solidFill>
                  <a:schemeClr val="tx1"/>
                </a:solidFill>
                <a:latin typeface="Arial" panose="020B0604020202020204" pitchFamily="34" charset="0"/>
              </a:rPr>
              <a:t>Harshil </a:t>
            </a:r>
            <a:r>
              <a:rPr lang="en-US" altLang="x-none" sz="1400" dirty="0">
                <a:solidFill>
                  <a:schemeClr val="tx1"/>
                </a:solidFill>
                <a:latin typeface="Arial" panose="020B0604020202020204" pitchFamily="34" charset="0"/>
              </a:rPr>
              <a:t>Bharatkumar Desai </a:t>
            </a:r>
            <a:r>
              <a:rPr lang="en-US" altLang="x-none" sz="1400" dirty="0" smtClean="0">
                <a:solidFill>
                  <a:schemeClr val="tx1"/>
                </a:solidFill>
                <a:latin typeface="Arial" panose="020B0604020202020204" pitchFamily="34" charset="0"/>
              </a:rPr>
              <a:t>(ID:2504765</a:t>
            </a:r>
            <a:r>
              <a:rPr lang="en-US" altLang="x-none" sz="1400" dirty="0" smtClean="0">
                <a:solidFill>
                  <a:schemeClr val="tx1"/>
                </a:solidFill>
                <a:latin typeface="Arial" panose="020B0604020202020204" pitchFamily="34" charset="0"/>
              </a:rPr>
              <a:t>)</a:t>
            </a:r>
            <a:br>
              <a:rPr lang="en-US" altLang="x-none" sz="1400" dirty="0" smtClean="0">
                <a:solidFill>
                  <a:schemeClr val="tx1"/>
                </a:solidFill>
                <a:latin typeface="Arial" panose="020B0604020202020204" pitchFamily="34" charset="0"/>
              </a:rPr>
            </a:br>
            <a:r>
              <a:rPr lang="en-US" altLang="x-none" sz="1200" cap="none" dirty="0">
                <a:solidFill>
                  <a:schemeClr val="tx1"/>
                </a:solidFill>
                <a:latin typeface="Arial" panose="020B0604020202020204" pitchFamily="34" charset="0"/>
              </a:rPr>
              <a:t/>
            </a:r>
            <a:br>
              <a:rPr lang="en-US" altLang="x-none" sz="1200" cap="none" dirty="0">
                <a:solidFill>
                  <a:schemeClr val="tx1"/>
                </a:solidFill>
                <a:latin typeface="Arial" panose="020B0604020202020204" pitchFamily="34" charset="0"/>
              </a:rPr>
            </a:br>
            <a:r>
              <a:rPr lang="en-US" sz="1600" dirty="0" smtClean="0"/>
              <a:t/>
            </a:r>
            <a:br>
              <a:rPr lang="en-US" sz="1600" dirty="0" smtClean="0"/>
            </a:br>
            <a:r>
              <a:rPr lang="en-US" sz="1600" dirty="0" smtClean="0"/>
              <a:t>                                 </a:t>
            </a:r>
            <a:endParaRPr lang="en-US" sz="1600" dirty="0"/>
          </a:p>
        </p:txBody>
      </p:sp>
      <p:pic>
        <p:nvPicPr>
          <p:cNvPr id="3" name="Picture 2">
            <a:extLst>
              <a:ext uri="{FF2B5EF4-FFF2-40B4-BE49-F238E27FC236}">
                <a16:creationId xmlns:a16="http://schemas.microsoft.com/office/drawing/2014/main" xmlns="" id="{76654027-7EA3-9C9B-DE34-169AE5619D89}"/>
              </a:ext>
            </a:extLst>
          </p:cNvPr>
          <p:cNvPicPr>
            <a:picLocks noChangeAspect="1"/>
          </p:cNvPicPr>
          <p:nvPr/>
        </p:nvPicPr>
        <p:blipFill>
          <a:blip r:embed="rId3"/>
          <a:stretch>
            <a:fillRect/>
          </a:stretch>
        </p:blipFill>
        <p:spPr>
          <a:xfrm>
            <a:off x="111315" y="298598"/>
            <a:ext cx="2451337" cy="1028757"/>
          </a:xfrm>
          <a:prstGeom prst="rect">
            <a:avLst/>
          </a:prstGeom>
        </p:spPr>
      </p:pic>
      <p:pic>
        <p:nvPicPr>
          <p:cNvPr id="4" name="Picture 3">
            <a:extLst>
              <a:ext uri="{FF2B5EF4-FFF2-40B4-BE49-F238E27FC236}">
                <a16:creationId xmlns:a16="http://schemas.microsoft.com/office/drawing/2014/main" xmlns="" id="{F608C01A-C229-2BC5-1BC6-48BC64DA8A68}"/>
              </a:ext>
            </a:extLst>
          </p:cNvPr>
          <p:cNvPicPr>
            <a:picLocks noChangeAspect="1"/>
          </p:cNvPicPr>
          <p:nvPr/>
        </p:nvPicPr>
        <p:blipFill>
          <a:blip r:embed="rId4"/>
          <a:stretch>
            <a:fillRect/>
          </a:stretch>
        </p:blipFill>
        <p:spPr>
          <a:xfrm>
            <a:off x="10067924" y="298599"/>
            <a:ext cx="1495425" cy="1535686"/>
          </a:xfrm>
          <a:prstGeom prst="rect">
            <a:avLst/>
          </a:prstGeom>
        </p:spPr>
      </p:pic>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4EDA75-0988-2AC2-87F8-8DEC83A7B9CA}"/>
              </a:ext>
            </a:extLst>
          </p:cNvPr>
          <p:cNvSpPr>
            <a:spLocks noGrp="1"/>
          </p:cNvSpPr>
          <p:nvPr>
            <p:ph type="title"/>
          </p:nvPr>
        </p:nvSpPr>
        <p:spPr>
          <a:xfrm>
            <a:off x="5848350" y="1332475"/>
            <a:ext cx="5330026" cy="4705352"/>
          </a:xfrm>
        </p:spPr>
        <p:txBody>
          <a:bodyPr/>
          <a:lstStyle/>
          <a:p>
            <a:pPr marL="285750" indent="-285750">
              <a:lnSpc>
                <a:spcPct val="150000"/>
              </a:lnSpc>
              <a:buFont typeface="Arial" panose="020B0604020202020204" pitchFamily="34" charset="0"/>
              <a:buChar char="•"/>
            </a:pPr>
            <a:r>
              <a:rPr lang="en-US" sz="2000" b="0" dirty="0">
                <a:latin typeface="Arial Black" panose="020B0A04020102020204" pitchFamily="34" charset="0"/>
                <a:cs typeface="Arial" panose="020B0604020202020204" pitchFamily="34" charset="0"/>
              </a:rPr>
              <a:t>Introduction to Google:</a:t>
            </a:r>
            <a:r>
              <a:rPr lang="en-US" sz="1800" dirty="0">
                <a:solidFill>
                  <a:schemeClr val="tx1"/>
                </a:solidFill>
                <a:latin typeface="Arial" panose="020B0604020202020204" pitchFamily="34" charset="0"/>
                <a:cs typeface="Arial" panose="020B0604020202020204" pitchFamily="34" charset="0"/>
              </a:rPr>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
            </a:r>
            <a:br>
              <a:rPr lang="en-US" sz="1800" dirty="0">
                <a:solidFill>
                  <a:schemeClr val="tx1"/>
                </a:solidFill>
                <a:latin typeface="Arial" panose="020B0604020202020204" pitchFamily="34" charset="0"/>
                <a:cs typeface="Arial" panose="020B0604020202020204" pitchFamily="34" charset="0"/>
              </a:rPr>
            </a:br>
            <a:r>
              <a:rPr lang="en-US" sz="1800" b="0" cap="none" dirty="0">
                <a:solidFill>
                  <a:schemeClr val="tx1"/>
                </a:solidFill>
                <a:latin typeface="Arial" panose="020B0604020202020204" pitchFamily="34" charset="0"/>
                <a:cs typeface="Arial" panose="020B0604020202020204" pitchFamily="34" charset="0"/>
              </a:rPr>
              <a:t>Founded in 1998; operates in 60+ countries</a:t>
            </a:r>
            <a:br>
              <a:rPr lang="en-US" sz="1800" b="0" cap="none" dirty="0">
                <a:solidFill>
                  <a:schemeClr val="tx1"/>
                </a:solidFill>
                <a:latin typeface="Arial" panose="020B0604020202020204" pitchFamily="34" charset="0"/>
                <a:cs typeface="Arial" panose="020B0604020202020204" pitchFamily="34" charset="0"/>
              </a:rPr>
            </a:br>
            <a:r>
              <a:rPr lang="en-US" sz="1800" b="0" cap="none" dirty="0">
                <a:solidFill>
                  <a:schemeClr val="tx1"/>
                </a:solidFill>
                <a:latin typeface="Arial" panose="020B0604020202020204" pitchFamily="34" charset="0"/>
                <a:cs typeface="Arial" panose="020B0604020202020204" pitchFamily="34" charset="0"/>
              </a:rPr>
              <a:t>over 180,000 employees globally </a:t>
            </a:r>
            <a:br>
              <a:rPr lang="en-US" sz="1800" b="0" cap="none" dirty="0">
                <a:solidFill>
                  <a:schemeClr val="tx1"/>
                </a:solidFill>
                <a:latin typeface="Arial" panose="020B0604020202020204" pitchFamily="34" charset="0"/>
                <a:cs typeface="Arial" panose="020B0604020202020204" pitchFamily="34" charset="0"/>
              </a:rPr>
            </a:br>
            <a:r>
              <a:rPr lang="en-US" sz="1800" b="0" cap="none" dirty="0">
                <a:solidFill>
                  <a:schemeClr val="tx1"/>
                </a:solidFill>
                <a:latin typeface="Arial" panose="020B0604020202020204" pitchFamily="34" charset="0"/>
                <a:cs typeface="Arial" panose="020B0604020202020204" pitchFamily="34" charset="0"/>
              </a:rPr>
              <a:t/>
            </a:r>
            <a:br>
              <a:rPr lang="en-US" sz="1800" b="0" cap="none" dirty="0">
                <a:solidFill>
                  <a:schemeClr val="tx1"/>
                </a:solidFill>
                <a:latin typeface="Arial" panose="020B0604020202020204" pitchFamily="34" charset="0"/>
                <a:cs typeface="Arial" panose="020B0604020202020204" pitchFamily="34" charset="0"/>
              </a:rPr>
            </a:br>
            <a:r>
              <a:rPr lang="en-US" sz="1800" b="0" cap="none" dirty="0">
                <a:solidFill>
                  <a:schemeClr val="tx1"/>
                </a:solidFill>
                <a:latin typeface="Arial" panose="020B0604020202020204" pitchFamily="34" charset="0"/>
                <a:cs typeface="Arial" panose="020B0604020202020204" pitchFamily="34" charset="0"/>
              </a:rPr>
              <a:t>mission: </a:t>
            </a:r>
            <a:r>
              <a:rPr lang="en-US" sz="1800" b="0" i="1" cap="none" dirty="0">
                <a:solidFill>
                  <a:schemeClr val="tx1"/>
                </a:solidFill>
                <a:latin typeface="Arial" panose="020B0604020202020204" pitchFamily="34" charset="0"/>
                <a:cs typeface="Arial" panose="020B0604020202020204" pitchFamily="34" charset="0"/>
              </a:rPr>
              <a:t>“</a:t>
            </a:r>
            <a:r>
              <a:rPr lang="en-US" sz="1800" b="0" cap="none" dirty="0">
                <a:solidFill>
                  <a:schemeClr val="tx1"/>
                </a:solidFill>
                <a:latin typeface="Arial" panose="020B0604020202020204" pitchFamily="34" charset="0"/>
                <a:cs typeface="Arial" panose="020B0604020202020204" pitchFamily="34" charset="0"/>
              </a:rPr>
              <a:t>to organize the world’s information and make it universally accessible and useful (google LLC, 2025)</a:t>
            </a:r>
            <a:r>
              <a:rPr lang="en-US" sz="1800" b="0" i="1" cap="none" dirty="0">
                <a:solidFill>
                  <a:schemeClr val="tx1"/>
                </a:solidFill>
                <a:latin typeface="Arial" panose="020B0604020202020204" pitchFamily="34" charset="0"/>
                <a:cs typeface="Arial" panose="020B0604020202020204" pitchFamily="34" charset="0"/>
              </a:rPr>
              <a:t>.”</a:t>
            </a:r>
            <a:r>
              <a:rPr lang="en-US" sz="1800" b="0" cap="none" dirty="0">
                <a:solidFill>
                  <a:schemeClr val="tx1"/>
                </a:solidFill>
                <a:latin typeface="Arial" panose="020B0604020202020204" pitchFamily="34" charset="0"/>
                <a:cs typeface="Arial" panose="020B0604020202020204" pitchFamily="34" charset="0"/>
              </a:rPr>
              <a:t/>
            </a:r>
            <a:br>
              <a:rPr lang="en-US" sz="1800" b="0" cap="none" dirty="0">
                <a:solidFill>
                  <a:schemeClr val="tx1"/>
                </a:solidFill>
                <a:latin typeface="Arial" panose="020B0604020202020204" pitchFamily="34" charset="0"/>
                <a:cs typeface="Arial" panose="020B0604020202020204" pitchFamily="34" charset="0"/>
              </a:rPr>
            </a:br>
            <a:r>
              <a:rPr lang="en-US" sz="1800" b="0" cap="none" dirty="0">
                <a:solidFill>
                  <a:schemeClr val="tx1"/>
                </a:solidFill>
                <a:latin typeface="Arial" panose="020B0604020202020204" pitchFamily="34" charset="0"/>
                <a:cs typeface="Arial" panose="020B0604020202020204" pitchFamily="34" charset="0"/>
              </a:rPr>
              <a:t/>
            </a:r>
            <a:br>
              <a:rPr lang="en-US" sz="1800" b="0" cap="none" dirty="0">
                <a:solidFill>
                  <a:schemeClr val="tx1"/>
                </a:solidFill>
                <a:latin typeface="Arial" panose="020B0604020202020204" pitchFamily="34" charset="0"/>
                <a:cs typeface="Arial" panose="020B0604020202020204" pitchFamily="34" charset="0"/>
              </a:rPr>
            </a:br>
            <a:r>
              <a:rPr lang="en-US" sz="1800" b="0" cap="none" dirty="0">
                <a:solidFill>
                  <a:schemeClr val="tx1"/>
                </a:solidFill>
                <a:latin typeface="Arial" panose="020B0604020202020204" pitchFamily="34" charset="0"/>
                <a:cs typeface="Arial" panose="020B0604020202020204" pitchFamily="34" charset="0"/>
              </a:rPr>
              <a:t>HR philosophy: fostering innovation through inclusion</a:t>
            </a:r>
            <a:br>
              <a:rPr lang="en-US" sz="1800" b="0" cap="none" dirty="0">
                <a:solidFill>
                  <a:schemeClr val="tx1"/>
                </a:solidFill>
                <a:latin typeface="Arial" panose="020B0604020202020204" pitchFamily="34" charset="0"/>
                <a:cs typeface="Arial" panose="020B0604020202020204" pitchFamily="34" charset="0"/>
              </a:rPr>
            </a:br>
            <a:endParaRPr lang="en-US" sz="1800" b="0" dirty="0">
              <a:solidFill>
                <a:schemeClr val="tx1"/>
              </a:solidFill>
              <a:latin typeface="Arial" panose="020B0604020202020204" pitchFamily="34" charset="0"/>
              <a:cs typeface="Arial" panose="020B0604020202020204" pitchFamily="34" charset="0"/>
            </a:endParaRPr>
          </a:p>
        </p:txBody>
      </p:sp>
      <p:pic>
        <p:nvPicPr>
          <p:cNvPr id="8" name="Picture Placeholder 7">
            <a:extLst>
              <a:ext uri="{FF2B5EF4-FFF2-40B4-BE49-F238E27FC236}">
                <a16:creationId xmlns:a16="http://schemas.microsoft.com/office/drawing/2014/main" xmlns="" id="{1013D7DF-49CB-E624-915A-30F6DD3C05E9}"/>
              </a:ext>
            </a:extLst>
          </p:cNvPr>
          <p:cNvPicPr>
            <a:picLocks noGrp="1" noChangeAspect="1"/>
          </p:cNvPicPr>
          <p:nvPr>
            <p:ph type="pic" sz="quarter" idx="11"/>
          </p:nvPr>
        </p:nvPicPr>
        <p:blipFill>
          <a:blip r:embed="rId3"/>
          <a:srcRect l="1226" r="1226"/>
          <a:stretch>
            <a:fillRect/>
          </a:stretch>
        </p:blipFill>
        <p:spPr>
          <a:xfrm>
            <a:off x="943194" y="1245727"/>
            <a:ext cx="4759247" cy="4878848"/>
          </a:xfrm>
          <a:prstGeom prst="rect">
            <a:avLst/>
          </a:prstGeom>
        </p:spPr>
      </p:pic>
    </p:spTree>
    <p:extLst>
      <p:ext uri="{BB962C8B-B14F-4D97-AF65-F5344CB8AC3E}">
        <p14:creationId xmlns:p14="http://schemas.microsoft.com/office/powerpoint/2010/main" val="2906491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0D5C5B-5038-B6F2-3E87-2FB550445588}"/>
              </a:ext>
            </a:extLst>
          </p:cNvPr>
          <p:cNvSpPr>
            <a:spLocks noGrp="1"/>
          </p:cNvSpPr>
          <p:nvPr>
            <p:ph type="title"/>
          </p:nvPr>
        </p:nvSpPr>
        <p:spPr>
          <a:xfrm>
            <a:off x="327171" y="1208016"/>
            <a:ext cx="7835317" cy="4261606"/>
          </a:xfrm>
        </p:spPr>
        <p:txBody>
          <a:bodyPr/>
          <a:lstStyle/>
          <a:p>
            <a:r>
              <a:rPr lang="en-US" b="0" dirty="0">
                <a:latin typeface="Arial Black" panose="020B0A04020102020204" pitchFamily="34" charset="0"/>
                <a:cs typeface="Arial" panose="020B0604020202020204" pitchFamily="34" charset="0"/>
              </a:rPr>
              <a:t>Topic :- Recruitment and Talent Acquisition Practices</a:t>
            </a:r>
            <a:r>
              <a:rPr lang="en-US" sz="4000" b="0" dirty="0">
                <a:latin typeface="Arial" panose="020B0604020202020204" pitchFamily="34" charset="0"/>
                <a:cs typeface="Arial" panose="020B0604020202020204" pitchFamily="34" charset="0"/>
              </a:rPr>
              <a:t/>
            </a:r>
            <a:br>
              <a:rPr lang="en-US" sz="4000" b="0" dirty="0">
                <a:latin typeface="Arial" panose="020B0604020202020204" pitchFamily="34" charset="0"/>
                <a:cs typeface="Arial" panose="020B0604020202020204" pitchFamily="34" charset="0"/>
              </a:rPr>
            </a:br>
            <a:r>
              <a:rPr lang="en-US" sz="4000" b="0" dirty="0">
                <a:latin typeface="Arial" panose="020B0604020202020204" pitchFamily="34" charset="0"/>
                <a:cs typeface="Arial" panose="020B0604020202020204" pitchFamily="34" charset="0"/>
              </a:rPr>
              <a:t/>
            </a:r>
            <a:br>
              <a:rPr lang="en-US" sz="4000" b="0" dirty="0">
                <a:latin typeface="Arial" panose="020B0604020202020204" pitchFamily="34" charset="0"/>
                <a:cs typeface="Arial" panose="020B0604020202020204" pitchFamily="34" charset="0"/>
              </a:rPr>
            </a:br>
            <a:r>
              <a:rPr lang="en-US" sz="4000" b="0" dirty="0">
                <a:latin typeface="Arial" panose="020B0604020202020204" pitchFamily="34" charset="0"/>
                <a:cs typeface="Arial" panose="020B0604020202020204" pitchFamily="34" charset="0"/>
              </a:rPr>
              <a:t/>
            </a:r>
            <a:br>
              <a:rPr lang="en-US" sz="4000" b="0" dirty="0">
                <a:latin typeface="Arial" panose="020B0604020202020204" pitchFamily="34" charset="0"/>
                <a:cs typeface="Arial" panose="020B0604020202020204" pitchFamily="34" charset="0"/>
              </a:rPr>
            </a:br>
            <a:r>
              <a:rPr lang="en-US" sz="1800" b="0" dirty="0">
                <a:latin typeface="Arial" panose="020B0604020202020204" pitchFamily="34" charset="0"/>
                <a:cs typeface="Arial" panose="020B0604020202020204" pitchFamily="34" charset="0"/>
              </a:rPr>
              <a:t/>
            </a:r>
            <a:br>
              <a:rPr lang="en-US" sz="1800" b="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Name: </a:t>
            </a:r>
            <a:r>
              <a:rPr lang="en-US" sz="2200" dirty="0">
                <a:solidFill>
                  <a:schemeClr val="tx1"/>
                </a:solidFill>
                <a:latin typeface="Arial" panose="020B0604020202020204" pitchFamily="34" charset="0"/>
                <a:cs typeface="Arial" panose="020B0604020202020204" pitchFamily="34" charset="0"/>
              </a:rPr>
              <a:t>Bhargav Jagdish Bhai khunt (ID:2435433)</a:t>
            </a: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r>
            <a:br>
              <a:rPr lang="en-US" sz="1800" dirty="0">
                <a:latin typeface="Arial" panose="020B0604020202020204" pitchFamily="34" charset="0"/>
                <a:cs typeface="Arial" panose="020B0604020202020204" pitchFamily="34" charset="0"/>
              </a:rPr>
            </a:br>
            <a:endParaRPr lang="en-IN" sz="1800" dirty="0"/>
          </a:p>
        </p:txBody>
      </p:sp>
      <p:sp>
        <p:nvSpPr>
          <p:cNvPr id="4" name="Slide Number Placeholder 3">
            <a:extLst>
              <a:ext uri="{FF2B5EF4-FFF2-40B4-BE49-F238E27FC236}">
                <a16:creationId xmlns:a16="http://schemas.microsoft.com/office/drawing/2014/main" xmlns="" id="{ED2A74D2-17B8-E9B5-2791-986FD3824233}"/>
              </a:ext>
            </a:extLst>
          </p:cNvPr>
          <p:cNvSpPr>
            <a:spLocks noGrp="1"/>
          </p:cNvSpPr>
          <p:nvPr>
            <p:ph type="sldNum" sz="quarter" idx="10"/>
          </p:nvPr>
        </p:nvSpPr>
        <p:spPr/>
        <p:txBody>
          <a:bodyPr/>
          <a:lstStyle/>
          <a:p>
            <a:fld id="{48F63A3B-78C7-47BE-AE5E-E10140E04643}" type="slidenum">
              <a:rPr lang="en-US" smtClean="0"/>
              <a:pPr/>
              <a:t>3</a:t>
            </a:fld>
            <a:endParaRPr lang="en-US" dirty="0"/>
          </a:p>
        </p:txBody>
      </p:sp>
    </p:spTree>
    <p:extLst>
      <p:ext uri="{BB962C8B-B14F-4D97-AF65-F5344CB8AC3E}">
        <p14:creationId xmlns:p14="http://schemas.microsoft.com/office/powerpoint/2010/main" val="3844700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210199-C129-11F0-56F2-2D1AED21CB4C}"/>
              </a:ext>
            </a:extLst>
          </p:cNvPr>
          <p:cNvSpPr>
            <a:spLocks noGrp="1"/>
          </p:cNvSpPr>
          <p:nvPr>
            <p:ph type="title"/>
          </p:nvPr>
        </p:nvSpPr>
        <p:spPr>
          <a:xfrm>
            <a:off x="4364038" y="801636"/>
            <a:ext cx="7043617" cy="1391286"/>
          </a:xfrm>
        </p:spPr>
        <p:txBody>
          <a:bodyPr/>
          <a:lstStyle/>
          <a:p>
            <a:pPr marL="571500" indent="-571500">
              <a:buFont typeface="Wingdings" panose="05000000000000000000" pitchFamily="2" charset="2"/>
              <a:buChar char="Ø"/>
            </a:pPr>
            <a:r>
              <a:rPr lang="en-US" sz="3200" b="0" dirty="0">
                <a:latin typeface="Arial Black" panose="020B0A04020102020204" pitchFamily="34" charset="0"/>
                <a:cs typeface="Arial" panose="020B0604020202020204" pitchFamily="34" charset="0"/>
              </a:rPr>
              <a:t>Google’s Recruitment and Talent Acquisition Practices</a:t>
            </a:r>
          </a:p>
        </p:txBody>
      </p:sp>
      <p:sp>
        <p:nvSpPr>
          <p:cNvPr id="3" name="Slide Number Placeholder 2">
            <a:extLst>
              <a:ext uri="{FF2B5EF4-FFF2-40B4-BE49-F238E27FC236}">
                <a16:creationId xmlns:a16="http://schemas.microsoft.com/office/drawing/2014/main" xmlns="" id="{370AEC4F-E711-8552-9C34-82C1514A1E37}"/>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4</a:t>
            </a:fld>
            <a:endParaRPr lang="en-US" dirty="0"/>
          </a:p>
        </p:txBody>
      </p:sp>
      <p:sp>
        <p:nvSpPr>
          <p:cNvPr id="5" name="Rectangle 1">
            <a:extLst>
              <a:ext uri="{FF2B5EF4-FFF2-40B4-BE49-F238E27FC236}">
                <a16:creationId xmlns:a16="http://schemas.microsoft.com/office/drawing/2014/main" xmlns="" id="{59603586-E35B-58B0-85E4-D8A10A73BD33}"/>
              </a:ext>
            </a:extLst>
          </p:cNvPr>
          <p:cNvSpPr>
            <a:spLocks noGrp="1" noChangeArrowheads="1"/>
          </p:cNvSpPr>
          <p:nvPr>
            <p:ph idx="11"/>
          </p:nvPr>
        </p:nvSpPr>
        <p:spPr bwMode="auto">
          <a:xfrm>
            <a:off x="4364038" y="2436319"/>
            <a:ext cx="7149536"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Google follows a structured, data-driven recruitment model focused on skills, innovation, and cultural fit.</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Uses employer branding through online campaigns, employee stories, and strong social-media presence.</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Relies on structured interviews and work-sample tests to reduce bias and improve quality of hire.</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Employs a collaborative hiring approach—multiple interviewers assess candidates to ensure fairness.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Talent pipelines are developed through university partnerships, internship programs, and referrals (Bock, 2015).</a:t>
            </a:r>
          </a:p>
          <a:p>
            <a:pPr marL="0" marR="0" lvl="0" indent="0" algn="l" defTabSz="914400" rtl="0" eaLnBrk="0" fontAlgn="base" latinLnBrk="0" hangingPunct="0">
              <a:lnSpc>
                <a:spcPct val="100000"/>
              </a:lnSpc>
              <a:spcBef>
                <a:spcPct val="0"/>
              </a:spcBef>
              <a:spcAft>
                <a:spcPct val="0"/>
              </a:spcAft>
              <a:buClrTx/>
              <a:buSzTx/>
              <a:tabLst/>
            </a:pPr>
            <a:endParaRPr kumimoji="0" lang="en-US" altLang="x-none" sz="1800" b="0" i="0" u="none" strike="noStrike" cap="none" normalizeH="0" baseline="0" dirty="0">
              <a:ln>
                <a:noFill/>
              </a:ln>
              <a:solidFill>
                <a:schemeClr val="tx1"/>
              </a:solidFill>
              <a:effectLst/>
              <a:latin typeface="Arial" panose="020B0604020202020204" pitchFamily="34" charset="0"/>
            </a:endParaRPr>
          </a:p>
        </p:txBody>
      </p:sp>
      <p:pic>
        <p:nvPicPr>
          <p:cNvPr id="4" name="Picture 3">
            <a:extLst>
              <a:ext uri="{FF2B5EF4-FFF2-40B4-BE49-F238E27FC236}">
                <a16:creationId xmlns:a16="http://schemas.microsoft.com/office/drawing/2014/main" xmlns="" id="{AF32EC4A-F962-7E0E-4D5D-3C14ECF66B12}"/>
              </a:ext>
            </a:extLst>
          </p:cNvPr>
          <p:cNvPicPr>
            <a:picLocks noChangeAspect="1"/>
          </p:cNvPicPr>
          <p:nvPr/>
        </p:nvPicPr>
        <p:blipFill>
          <a:blip r:embed="rId3"/>
          <a:stretch>
            <a:fillRect/>
          </a:stretch>
        </p:blipFill>
        <p:spPr>
          <a:xfrm>
            <a:off x="0" y="1346662"/>
            <a:ext cx="3739956" cy="2211186"/>
          </a:xfrm>
          <a:prstGeom prst="rect">
            <a:avLst/>
          </a:prstGeom>
        </p:spPr>
      </p:pic>
    </p:spTree>
    <p:extLst>
      <p:ext uri="{BB962C8B-B14F-4D97-AF65-F5344CB8AC3E}">
        <p14:creationId xmlns:p14="http://schemas.microsoft.com/office/powerpoint/2010/main" val="1131718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8A34A6-22BC-27A4-2C79-EE98A4943B14}"/>
              </a:ext>
            </a:extLst>
          </p:cNvPr>
          <p:cNvSpPr>
            <a:spLocks noGrp="1"/>
          </p:cNvSpPr>
          <p:nvPr>
            <p:ph type="title"/>
          </p:nvPr>
        </p:nvSpPr>
        <p:spPr>
          <a:xfrm>
            <a:off x="339573" y="601503"/>
            <a:ext cx="7796464" cy="1222385"/>
          </a:xfrm>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Line Managers’ Role in Recruitment</a:t>
            </a:r>
          </a:p>
        </p:txBody>
      </p:sp>
      <p:sp>
        <p:nvSpPr>
          <p:cNvPr id="3" name="Slide Number Placeholder 2">
            <a:extLst>
              <a:ext uri="{FF2B5EF4-FFF2-40B4-BE49-F238E27FC236}">
                <a16:creationId xmlns:a16="http://schemas.microsoft.com/office/drawing/2014/main" xmlns="" id="{7267C004-8B72-C872-98FB-00A2A584D055}"/>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5</a:t>
            </a:fld>
            <a:endParaRPr lang="en-US" dirty="0"/>
          </a:p>
        </p:txBody>
      </p:sp>
      <p:sp>
        <p:nvSpPr>
          <p:cNvPr id="4" name="Rectangle 1">
            <a:extLst>
              <a:ext uri="{FF2B5EF4-FFF2-40B4-BE49-F238E27FC236}">
                <a16:creationId xmlns:a16="http://schemas.microsoft.com/office/drawing/2014/main" xmlns="" id="{3B6F6DF6-5A01-884F-59EC-5BEF778BF49F}"/>
              </a:ext>
            </a:extLst>
          </p:cNvPr>
          <p:cNvSpPr>
            <a:spLocks noGrp="1" noChangeArrowheads="1"/>
          </p:cNvSpPr>
          <p:nvPr>
            <p:ph sz="half" idx="2"/>
          </p:nvPr>
        </p:nvSpPr>
        <p:spPr bwMode="auto">
          <a:xfrm>
            <a:off x="263620" y="2158341"/>
            <a:ext cx="8382001" cy="3467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Line managers define the job requirements and the key competencies of their teams.</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Participate in interview panels and assess candidates for technical skill and team fit.</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Provide feedback to HR about candidate suitability and onboarding needs.</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Collaborate with Human Resources on the development of appropriate, equitable selection practices.</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Support probationary employees to ensure that they are fitting into the team, as noted by Armstrong et al. (2020).</a:t>
            </a:r>
          </a:p>
          <a:p>
            <a:pPr marR="0" lvl="0" algn="l" defTabSz="914400" rtl="0" eaLnBrk="0" fontAlgn="base" latinLnBrk="0" hangingPunct="0">
              <a:lnSpc>
                <a:spcPct val="100000"/>
              </a:lnSpc>
              <a:spcBef>
                <a:spcPct val="0"/>
              </a:spcBef>
              <a:spcAft>
                <a:spcPct val="0"/>
              </a:spcAft>
              <a:buClrTx/>
              <a:buSzTx/>
              <a:tabLst/>
            </a:pPr>
            <a:r>
              <a:rPr kumimoji="0" lang="en-US" altLang="x-none" sz="1800" b="0" i="0" u="none" strike="noStrike" cap="none" normalizeH="0" baseline="0" dirty="0">
                <a:ln>
                  <a:noFill/>
                </a:ln>
                <a:solidFill>
                  <a:schemeClr val="tx1"/>
                </a:solidFill>
                <a:effectLst/>
                <a:latin typeface="Arial" panose="020B0604020202020204" pitchFamily="34" charset="0"/>
              </a:rPr>
              <a:t>`</a:t>
            </a: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xmlns="" id="{723CF8E1-760A-C615-4FB0-64A6F0745934}"/>
              </a:ext>
            </a:extLst>
          </p:cNvPr>
          <p:cNvPicPr>
            <a:picLocks noChangeAspect="1"/>
          </p:cNvPicPr>
          <p:nvPr/>
        </p:nvPicPr>
        <p:blipFill>
          <a:blip r:embed="rId3"/>
          <a:stretch>
            <a:fillRect/>
          </a:stretch>
        </p:blipFill>
        <p:spPr>
          <a:xfrm>
            <a:off x="8643820" y="3390385"/>
            <a:ext cx="3548180" cy="3467616"/>
          </a:xfrm>
          <a:prstGeom prst="rect">
            <a:avLst/>
          </a:prstGeom>
        </p:spPr>
      </p:pic>
    </p:spTree>
    <p:extLst>
      <p:ext uri="{BB962C8B-B14F-4D97-AF65-F5344CB8AC3E}">
        <p14:creationId xmlns:p14="http://schemas.microsoft.com/office/powerpoint/2010/main" val="2468595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3B219B-7E3A-7E84-6386-37313F0CFB09}"/>
              </a:ext>
            </a:extLst>
          </p:cNvPr>
          <p:cNvSpPr>
            <a:spLocks noGrp="1"/>
          </p:cNvSpPr>
          <p:nvPr>
            <p:ph type="title"/>
          </p:nvPr>
        </p:nvSpPr>
        <p:spPr/>
        <p:txBody>
          <a:bodyPr/>
          <a:lstStyle/>
          <a:p>
            <a:pPr marL="571500" indent="-571500">
              <a:buFont typeface="Wingdings" panose="05000000000000000000" pitchFamily="2" charset="2"/>
              <a:buChar char="Ø"/>
            </a:pPr>
            <a:r>
              <a:rPr lang="en-US" sz="3200" b="0" dirty="0">
                <a:latin typeface="Arial Black" panose="020B0A04020102020204" pitchFamily="34" charset="0"/>
                <a:cs typeface="Arial" panose="020B0604020202020204" pitchFamily="34" charset="0"/>
              </a:rPr>
              <a:t>Alignment with Google’s Strategic Goals</a:t>
            </a:r>
          </a:p>
        </p:txBody>
      </p:sp>
      <p:sp>
        <p:nvSpPr>
          <p:cNvPr id="3" name="Text Placeholder 2">
            <a:extLst>
              <a:ext uri="{FF2B5EF4-FFF2-40B4-BE49-F238E27FC236}">
                <a16:creationId xmlns:a16="http://schemas.microsoft.com/office/drawing/2014/main" xmlns="" id="{A2E339BF-E6D7-DD0E-AF02-6813852EE723}"/>
              </a:ext>
            </a:extLst>
          </p:cNvPr>
          <p:cNvSpPr>
            <a:spLocks noGrp="1"/>
          </p:cNvSpPr>
          <p:nvPr>
            <p:ph sz="half" idx="2"/>
          </p:nvPr>
        </p:nvSpPr>
        <p:spPr>
          <a:xfrm>
            <a:off x="1550564" y="2303028"/>
            <a:ext cx="6390278" cy="3961593"/>
          </a:xfrm>
        </p:spPr>
        <p:txBody>
          <a:bodyPr>
            <a:normAutofit fontScale="85000" lnSpcReduction="10000"/>
          </a:bodyPr>
          <a:lstStyle/>
          <a:p>
            <a:pPr>
              <a:lnSpc>
                <a:spcPct val="150000"/>
              </a:lnSpc>
              <a:buFont typeface="Arial" panose="020B0604020202020204" pitchFamily="34" charset="0"/>
              <a:buChar char="•"/>
            </a:pPr>
            <a:r>
              <a:rPr lang="en-US" sz="1700" dirty="0">
                <a:solidFill>
                  <a:schemeClr val="tx1"/>
                </a:solidFill>
                <a:latin typeface="Arial" panose="020B0604020202020204" pitchFamily="34" charset="0"/>
                <a:cs typeface="Arial" panose="020B0604020202020204" pitchFamily="34" charset="0"/>
              </a:rPr>
              <a:t>Recruitment at Google helps support its mission "to organize the world's information and make it universally accessible and useful."</a:t>
            </a:r>
          </a:p>
          <a:p>
            <a:pPr>
              <a:lnSpc>
                <a:spcPct val="150000"/>
              </a:lnSpc>
              <a:buFont typeface="Arial" panose="020B0604020202020204" pitchFamily="34" charset="0"/>
              <a:buChar char="•"/>
            </a:pPr>
            <a:r>
              <a:rPr lang="en-US" sz="1700" dirty="0">
                <a:solidFill>
                  <a:schemeClr val="tx1"/>
                </a:solidFill>
                <a:latin typeface="Arial" panose="020B0604020202020204" pitchFamily="34" charset="0"/>
                <a:cs typeface="Arial" panose="020B0604020202020204" pitchFamily="34" charset="0"/>
              </a:rPr>
              <a:t>Google nurtures its innovation culture through the recruitment of creative and diverse talent.</a:t>
            </a:r>
          </a:p>
          <a:p>
            <a:pPr>
              <a:lnSpc>
                <a:spcPct val="150000"/>
              </a:lnSpc>
              <a:buFont typeface="Arial" panose="020B0604020202020204" pitchFamily="34" charset="0"/>
              <a:buChar char="•"/>
            </a:pPr>
            <a:r>
              <a:rPr lang="en-US" sz="1700" dirty="0">
                <a:solidFill>
                  <a:schemeClr val="tx1"/>
                </a:solidFill>
                <a:latin typeface="Arial" panose="020B0604020202020204" pitchFamily="34" charset="0"/>
                <a:cs typeface="Arial" panose="020B0604020202020204" pitchFamily="34" charset="0"/>
              </a:rPr>
              <a:t>Data-driven recruitment makes sure that employees are aligned with organizational values such as curiosity and collaboration.</a:t>
            </a:r>
          </a:p>
          <a:p>
            <a:pPr>
              <a:lnSpc>
                <a:spcPct val="150000"/>
              </a:lnSpc>
              <a:buFont typeface="Arial" panose="020B0604020202020204" pitchFamily="34" charset="0"/>
              <a:buChar char="•"/>
            </a:pPr>
            <a:r>
              <a:rPr lang="en-US" sz="1700" dirty="0">
                <a:solidFill>
                  <a:schemeClr val="tx1"/>
                </a:solidFill>
                <a:latin typeface="Arial" panose="020B0604020202020204" pitchFamily="34" charset="0"/>
                <a:cs typeface="Arial" panose="020B0604020202020204" pitchFamily="34" charset="0"/>
              </a:rPr>
              <a:t>Global recruitment ensures that Google remains competitive and responsive to emerging markets.</a:t>
            </a:r>
          </a:p>
          <a:p>
            <a:pPr>
              <a:lnSpc>
                <a:spcPct val="150000"/>
              </a:lnSpc>
              <a:buFont typeface="Arial" panose="020B0604020202020204" pitchFamily="34" charset="0"/>
              <a:buChar char="•"/>
            </a:pPr>
            <a:r>
              <a:rPr lang="en-US" sz="1700" dirty="0">
                <a:solidFill>
                  <a:schemeClr val="tx1"/>
                </a:solidFill>
                <a:latin typeface="Arial" panose="020B0604020202020204" pitchFamily="34" charset="0"/>
                <a:cs typeface="Arial" panose="020B0604020202020204" pitchFamily="34" charset="0"/>
              </a:rPr>
              <a:t>At the core of every goal related to growth, product excellence, and leadership in AI technology is effective hiring.</a:t>
            </a:r>
          </a:p>
          <a:p>
            <a:pPr marL="342900" indent="-34290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xmlns="" id="{51853FF4-B9CA-DC69-B79B-DB3DD42AB337}"/>
              </a:ext>
            </a:extLst>
          </p:cNvPr>
          <p:cNvSpPr>
            <a:spLocks noGrp="1"/>
          </p:cNvSpPr>
          <p:nvPr>
            <p:ph sz="half" idx="15"/>
          </p:nvPr>
        </p:nvSpPr>
        <p:spPr/>
        <p:txBody>
          <a:bodyPr/>
          <a:lstStyle/>
          <a:p>
            <a:endParaRPr lang="en-IN"/>
          </a:p>
        </p:txBody>
      </p:sp>
      <p:pic>
        <p:nvPicPr>
          <p:cNvPr id="4" name="Picture 3">
            <a:extLst>
              <a:ext uri="{FF2B5EF4-FFF2-40B4-BE49-F238E27FC236}">
                <a16:creationId xmlns:a16="http://schemas.microsoft.com/office/drawing/2014/main" xmlns="" id="{AC98C381-8E17-3D4F-BB8A-997C9D67BCE1}"/>
              </a:ext>
            </a:extLst>
          </p:cNvPr>
          <p:cNvPicPr>
            <a:picLocks noChangeAspect="1"/>
          </p:cNvPicPr>
          <p:nvPr/>
        </p:nvPicPr>
        <p:blipFill>
          <a:blip r:embed="rId3"/>
          <a:stretch>
            <a:fillRect/>
          </a:stretch>
        </p:blipFill>
        <p:spPr>
          <a:xfrm rot="16200000">
            <a:off x="7524839" y="2420925"/>
            <a:ext cx="4317192" cy="3833056"/>
          </a:xfrm>
          <a:prstGeom prst="rect">
            <a:avLst/>
          </a:prstGeom>
        </p:spPr>
      </p:pic>
    </p:spTree>
    <p:extLst>
      <p:ext uri="{BB962C8B-B14F-4D97-AF65-F5344CB8AC3E}">
        <p14:creationId xmlns:p14="http://schemas.microsoft.com/office/powerpoint/2010/main" val="2952923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3D55F2D4-C20E-BEBC-1CCF-4449B0456A7E}"/>
              </a:ext>
            </a:extLst>
          </p:cNvPr>
          <p:cNvSpPr>
            <a:spLocks noGrp="1"/>
          </p:cNvSpPr>
          <p:nvPr>
            <p:ph type="title"/>
          </p:nvPr>
        </p:nvSpPr>
        <p:spPr/>
        <p:txBody>
          <a:bodyPr/>
          <a:lstStyle/>
          <a:p>
            <a:pPr marL="571500" indent="-571500">
              <a:buFont typeface="Wingdings" panose="05000000000000000000" pitchFamily="2" charset="2"/>
              <a:buChar char="Ø"/>
            </a:pPr>
            <a:r>
              <a:rPr lang="en-US" sz="3200" b="0" dirty="0">
                <a:latin typeface="Arial Black" panose="020B0A04020102020204" pitchFamily="34" charset="0"/>
                <a:cs typeface="Arial" panose="020B0604020202020204" pitchFamily="34" charset="0"/>
              </a:rPr>
              <a:t>Challenges in Recruitment and Talent Acquisition</a:t>
            </a:r>
            <a:r>
              <a:rPr lang="en-US" b="0" dirty="0">
                <a:latin typeface="Arial" panose="020B0604020202020204" pitchFamily="34" charset="0"/>
                <a:cs typeface="Arial" panose="020B0604020202020204" pitchFamily="34" charset="0"/>
              </a:rPr>
              <a:t/>
            </a:r>
            <a:br>
              <a:rPr lang="en-US" b="0"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xmlns="" id="{FE505061-828C-CB09-3ABA-73341BD28602}"/>
              </a:ext>
            </a:extLst>
          </p:cNvPr>
          <p:cNvPicPr>
            <a:picLocks noChangeAspect="1"/>
          </p:cNvPicPr>
          <p:nvPr/>
        </p:nvPicPr>
        <p:blipFill>
          <a:blip r:embed="rId3"/>
          <a:stretch>
            <a:fillRect/>
          </a:stretch>
        </p:blipFill>
        <p:spPr>
          <a:xfrm>
            <a:off x="209550" y="2412872"/>
            <a:ext cx="2924587" cy="3355915"/>
          </a:xfrm>
          <a:prstGeom prst="rect">
            <a:avLst/>
          </a:prstGeom>
        </p:spPr>
      </p:pic>
      <p:sp>
        <p:nvSpPr>
          <p:cNvPr id="6" name="Rectangle 2">
            <a:extLst>
              <a:ext uri="{FF2B5EF4-FFF2-40B4-BE49-F238E27FC236}">
                <a16:creationId xmlns:a16="http://schemas.microsoft.com/office/drawing/2014/main" xmlns="" id="{2B6335B7-FAAE-40C6-CC0C-CBCD5F425494}"/>
              </a:ext>
            </a:extLst>
          </p:cNvPr>
          <p:cNvSpPr>
            <a:spLocks noGrp="1" noChangeArrowheads="1"/>
          </p:cNvSpPr>
          <p:nvPr>
            <p:ph sz="half" idx="1"/>
          </p:nvPr>
        </p:nvSpPr>
        <p:spPr bwMode="auto">
          <a:xfrm>
            <a:off x="3295651" y="2455445"/>
            <a:ext cx="8686800" cy="30675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Intense global competition for top technical talent.</a:t>
            </a:r>
          </a:p>
          <a:p>
            <a:pPr>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Bias and diversity gaps in candidate short-listing and interview processes.</a:t>
            </a:r>
          </a:p>
          <a:p>
            <a:pPr>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Lengthy recruitment cycles may cause candidate drop-off.</a:t>
            </a:r>
          </a:p>
          <a:p>
            <a:pPr>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Balancing speed with quality when hiring at large scale.</a:t>
            </a:r>
          </a:p>
          <a:p>
            <a:pPr>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Retaining skilled employees amid offers from competing tech firms (O’Shea and Zaini,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xmlns="" id="{C82CE1B8-1C92-D6D2-444B-652DB90E86D1}"/>
              </a:ext>
            </a:extLst>
          </p:cNvPr>
          <p:cNvSpPr>
            <a:spLocks noGrp="1"/>
          </p:cNvSpPr>
          <p:nvPr>
            <p:ph type="sldNum" sz="quarter" idx="10"/>
          </p:nvPr>
        </p:nvSpPr>
        <p:spPr/>
        <p:txBody>
          <a:bodyPr/>
          <a:lstStyle/>
          <a:p>
            <a:fld id="{48F63A3B-78C7-47BE-AE5E-E10140E04643}" type="slidenum">
              <a:rPr lang="en-US" smtClean="0"/>
              <a:pPr/>
              <a:t>7</a:t>
            </a:fld>
            <a:endParaRPr lang="en-US" dirty="0"/>
          </a:p>
        </p:txBody>
      </p:sp>
    </p:spTree>
    <p:extLst>
      <p:ext uri="{BB962C8B-B14F-4D97-AF65-F5344CB8AC3E}">
        <p14:creationId xmlns:p14="http://schemas.microsoft.com/office/powerpoint/2010/main" val="1941619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9443EC8A-1733-CCF7-081F-EB4667CB3285}"/>
              </a:ext>
            </a:extLst>
          </p:cNvPr>
          <p:cNvSpPr>
            <a:spLocks noGrp="1"/>
          </p:cNvSpPr>
          <p:nvPr>
            <p:ph type="title"/>
          </p:nvPr>
        </p:nvSpPr>
        <p:spPr>
          <a:xfrm>
            <a:off x="1158462" y="692943"/>
            <a:ext cx="8788400" cy="1176808"/>
          </a:xfrm>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Recommendations for Improvement</a:t>
            </a:r>
          </a:p>
        </p:txBody>
      </p:sp>
      <p:pic>
        <p:nvPicPr>
          <p:cNvPr id="7" name="Picture Placeholder 6" descr="A person wearing glasses and a blue shirt">
            <a:extLst>
              <a:ext uri="{FF2B5EF4-FFF2-40B4-BE49-F238E27FC236}">
                <a16:creationId xmlns:a16="http://schemas.microsoft.com/office/drawing/2014/main" xmlns="" id="{C570EB79-053B-0283-9D2D-6266701EEDDD}"/>
              </a:ext>
            </a:extLst>
          </p:cNvPr>
          <p:cNvPicPr>
            <a:picLocks noGrp="1" noChangeAspect="1"/>
          </p:cNvPicPr>
          <p:nvPr>
            <p:ph type="pic" sz="quarter" idx="14"/>
          </p:nvPr>
        </p:nvPicPr>
        <p:blipFill rotWithShape="1">
          <a:blip r:embed="rId3">
            <a:duotone>
              <a:prstClr val="black"/>
              <a:schemeClr val="accent4">
                <a:tint val="45000"/>
                <a:satMod val="400000"/>
              </a:schemeClr>
            </a:duotone>
          </a:blip>
          <a:srcRect l="19088" r="19088"/>
          <a:stretch/>
        </p:blipFill>
        <p:spPr>
          <a:xfrm>
            <a:off x="8989454" y="3405189"/>
            <a:ext cx="3202546" cy="3452811"/>
          </a:xfrm>
        </p:spPr>
      </p:pic>
      <p:sp>
        <p:nvSpPr>
          <p:cNvPr id="2" name="Slide Number Placeholder 1">
            <a:extLst>
              <a:ext uri="{FF2B5EF4-FFF2-40B4-BE49-F238E27FC236}">
                <a16:creationId xmlns:a16="http://schemas.microsoft.com/office/drawing/2014/main" xmlns="" id="{AB69D854-FB65-0E93-CFE2-041F7C41DD24}"/>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8</a:t>
            </a:fld>
            <a:endParaRPr lang="en-US" dirty="0"/>
          </a:p>
        </p:txBody>
      </p:sp>
      <p:sp>
        <p:nvSpPr>
          <p:cNvPr id="5" name="Rectangle 1">
            <a:extLst>
              <a:ext uri="{FF2B5EF4-FFF2-40B4-BE49-F238E27FC236}">
                <a16:creationId xmlns:a16="http://schemas.microsoft.com/office/drawing/2014/main" xmlns="" id="{A3430649-5D60-D117-41F5-7A826F093E27}"/>
              </a:ext>
            </a:extLst>
          </p:cNvPr>
          <p:cNvSpPr>
            <a:spLocks noGrp="1" noChangeArrowheads="1"/>
          </p:cNvSpPr>
          <p:nvPr>
            <p:ph idx="13"/>
          </p:nvPr>
        </p:nvSpPr>
        <p:spPr bwMode="auto">
          <a:xfrm>
            <a:off x="1158462" y="2181062"/>
            <a:ext cx="6552362"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Introduce AI-assisted screening tools to shorten hiring time while maintaining fairness.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Expand global talent outreach through partnerships with universities in developing regions.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Strengthen inclusive recruitment training for line managers to minimize bias.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Enhance the candidate experience through faster feedback and transparent communication.</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Track and publish metrics on diversity and recruitment efficiency for accountability (Sullivan, 2007).</a:t>
            </a:r>
          </a:p>
          <a:p>
            <a:pPr marR="0" lvl="0" algn="l" defTabSz="914400" rtl="0" eaLnBrk="0" fontAlgn="base" latinLnBrk="0" hangingPunct="0">
              <a:lnSpc>
                <a:spcPct val="100000"/>
              </a:lnSpc>
              <a:spcBef>
                <a:spcPct val="0"/>
              </a:spcBef>
              <a:spcAft>
                <a:spcPct val="0"/>
              </a:spcAft>
              <a:buClrTx/>
              <a:buSzTx/>
              <a:tabLst/>
            </a:pP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72101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B69C33-B503-B1ED-4DB8-72DFD9E1C9ED}"/>
              </a:ext>
            </a:extLst>
          </p:cNvPr>
          <p:cNvSpPr>
            <a:spLocks noGrp="1"/>
          </p:cNvSpPr>
          <p:nvPr>
            <p:ph type="title"/>
          </p:nvPr>
        </p:nvSpPr>
        <p:spPr/>
        <p:txBody>
          <a:bodyPr/>
          <a:lstStyle/>
          <a:p>
            <a:pPr marL="571500" indent="-571500">
              <a:buFont typeface="Wingdings" panose="05000000000000000000" pitchFamily="2" charset="2"/>
              <a:buChar char="Ø"/>
            </a:pPr>
            <a:r>
              <a:rPr lang="en-US" dirty="0"/>
              <a:t>Conclusion</a:t>
            </a:r>
            <a:endParaRPr lang="x-none" dirty="0"/>
          </a:p>
        </p:txBody>
      </p:sp>
      <p:sp>
        <p:nvSpPr>
          <p:cNvPr id="3" name="Content Placeholder 2">
            <a:extLst>
              <a:ext uri="{FF2B5EF4-FFF2-40B4-BE49-F238E27FC236}">
                <a16:creationId xmlns:a16="http://schemas.microsoft.com/office/drawing/2014/main" xmlns="" id="{C2947C0D-17CE-68C2-1037-26DF1F6F8538}"/>
              </a:ext>
            </a:extLst>
          </p:cNvPr>
          <p:cNvSpPr>
            <a:spLocks noGrp="1"/>
          </p:cNvSpPr>
          <p:nvPr>
            <p:ph idx="13"/>
          </p:nvPr>
        </p:nvSpPr>
        <p:spPr>
          <a:xfrm>
            <a:off x="1384780" y="3019948"/>
            <a:ext cx="6903076" cy="3721817"/>
          </a:xfrm>
        </p:spPr>
        <p:txBody>
          <a:bodyPr/>
          <a:lstStyle/>
          <a:p>
            <a:pPr>
              <a:lnSpc>
                <a:spcPct val="150000"/>
              </a:lnSpc>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Google's success relies on attracting the best talent from all over the world and retaining it.</a:t>
            </a:r>
          </a:p>
          <a:p>
            <a:pPr>
              <a:lnSpc>
                <a:spcPct val="150000"/>
              </a:lnSpc>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Collaboration between HR and line managers can guarantee a recruitment process that is consistent, inclusive, and of a high quality.</a:t>
            </a:r>
          </a:p>
          <a:p>
            <a:pPr>
              <a:lnSpc>
                <a:spcPct val="150000"/>
              </a:lnSpc>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Continuous innovation in hiring will enable Google to remain at the top in the global technology sector.</a:t>
            </a:r>
          </a:p>
          <a:p>
            <a:endParaRPr lang="x-none" dirty="0"/>
          </a:p>
        </p:txBody>
      </p:sp>
      <p:sp>
        <p:nvSpPr>
          <p:cNvPr id="5" name="Slide Number Placeholder 4">
            <a:extLst>
              <a:ext uri="{FF2B5EF4-FFF2-40B4-BE49-F238E27FC236}">
                <a16:creationId xmlns:a16="http://schemas.microsoft.com/office/drawing/2014/main" xmlns="" id="{9F4A7F92-CC85-75D5-6E66-6F5BB298ACE6}"/>
              </a:ext>
            </a:extLst>
          </p:cNvPr>
          <p:cNvSpPr>
            <a:spLocks noGrp="1"/>
          </p:cNvSpPr>
          <p:nvPr>
            <p:ph type="sldNum" sz="quarter" idx="10"/>
          </p:nvPr>
        </p:nvSpPr>
        <p:spPr/>
        <p:txBody>
          <a:bodyPr/>
          <a:lstStyle/>
          <a:p>
            <a:fld id="{48F63A3B-78C7-47BE-AE5E-E10140E04643}" type="slidenum">
              <a:rPr lang="en-US" smtClean="0"/>
              <a:pPr/>
              <a:t>9</a:t>
            </a:fld>
            <a:endParaRPr lang="en-US" dirty="0"/>
          </a:p>
        </p:txBody>
      </p:sp>
    </p:spTree>
    <p:extLst>
      <p:ext uri="{BB962C8B-B14F-4D97-AF65-F5344CB8AC3E}">
        <p14:creationId xmlns:p14="http://schemas.microsoft.com/office/powerpoint/2010/main" val="583444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0048FB-7906-FFFD-7FE4-4AD4EC340F55}"/>
              </a:ext>
            </a:extLst>
          </p:cNvPr>
          <p:cNvSpPr>
            <a:spLocks noGrp="1"/>
          </p:cNvSpPr>
          <p:nvPr>
            <p:ph type="title"/>
          </p:nvPr>
        </p:nvSpPr>
        <p:spPr>
          <a:xfrm>
            <a:off x="765973" y="196123"/>
            <a:ext cx="7843837" cy="1012782"/>
          </a:xfrm>
        </p:spPr>
        <p:txBody>
          <a:bodyPr/>
          <a:lstStyle/>
          <a:p>
            <a:pPr algn="ctr"/>
            <a:r>
              <a:rPr lang="en-IN" dirty="0"/>
              <a:t>References</a:t>
            </a:r>
          </a:p>
        </p:txBody>
      </p:sp>
      <p:sp>
        <p:nvSpPr>
          <p:cNvPr id="3" name="Content Placeholder 2">
            <a:extLst>
              <a:ext uri="{FF2B5EF4-FFF2-40B4-BE49-F238E27FC236}">
                <a16:creationId xmlns:a16="http://schemas.microsoft.com/office/drawing/2014/main" xmlns="" id="{4802DD94-5099-6E04-5F70-9EC327704D3D}"/>
              </a:ext>
            </a:extLst>
          </p:cNvPr>
          <p:cNvSpPr>
            <a:spLocks noGrp="1"/>
          </p:cNvSpPr>
          <p:nvPr>
            <p:ph idx="13"/>
          </p:nvPr>
        </p:nvSpPr>
        <p:spPr>
          <a:xfrm>
            <a:off x="461392" y="1308335"/>
            <a:ext cx="9731231" cy="5176355"/>
          </a:xfrm>
        </p:spPr>
        <p:txBody>
          <a:bodyPr>
            <a:normAutofit lnSpcReduction="10000"/>
          </a:bodyPr>
          <a:lstStyle/>
          <a:p>
            <a:pPr marL="342900" indent="-342900">
              <a:buFont typeface="+mj-lt"/>
              <a:buAutoNum type="arabicPeriod"/>
            </a:pPr>
            <a:endParaRPr lang="es-ES" sz="1400" dirty="0"/>
          </a:p>
          <a:p>
            <a:r>
              <a:rPr lang="en-IN" sz="1400" dirty="0">
                <a:solidFill>
                  <a:schemeClr val="tx1"/>
                </a:solidFill>
              </a:rPr>
              <a:t>Armstrong, J., Rudkin, J.K., Allen, N., Crook, D.W., Wilson, D.J., Wyllie, D.H. and O’Connell, A.M., 2020. Dynamic linkage of covid-19 test results between public health England's second generation surveillance system and Uk biobank. Microbial genomics, 6(7), p.e000397.</a:t>
            </a:r>
          </a:p>
          <a:p>
            <a:pPr marL="342900" indent="-342900">
              <a:buFont typeface="+mj-lt"/>
              <a:buAutoNum type="arabicPeriod"/>
            </a:pPr>
            <a:endParaRPr lang="en-IN" sz="1400" dirty="0">
              <a:solidFill>
                <a:schemeClr val="tx1"/>
              </a:solidFill>
            </a:endParaRPr>
          </a:p>
          <a:p>
            <a:r>
              <a:rPr lang="es-ES" sz="1400" dirty="0">
                <a:solidFill>
                  <a:schemeClr val="tx1"/>
                </a:solidFill>
              </a:rPr>
              <a:t>Bock, L., 2015. La nueva fórmula del trabajo: Revelaciones de Google que cambiarán su forma de vivir y liderar. Conecta.</a:t>
            </a:r>
          </a:p>
          <a:p>
            <a:pPr marL="342900" indent="-342900">
              <a:buFont typeface="+mj-lt"/>
              <a:buAutoNum type="arabicPeriod"/>
            </a:pPr>
            <a:endParaRPr lang="en-IN" sz="1400" dirty="0">
              <a:solidFill>
                <a:schemeClr val="tx1"/>
              </a:solidFill>
            </a:endParaRPr>
          </a:p>
          <a:p>
            <a:r>
              <a:rPr lang="en-US" sz="1400" dirty="0">
                <a:solidFill>
                  <a:schemeClr val="tx1"/>
                </a:solidFill>
              </a:rPr>
              <a:t>Gupta, D., 2024. Strategic human resource management: analyzing Google's HR policies, performance management as a benchmark for industry impact and adaptations.</a:t>
            </a:r>
          </a:p>
          <a:p>
            <a:pPr marL="342900" indent="-342900">
              <a:buFont typeface="+mj-lt"/>
              <a:buAutoNum type="arabicPeriod"/>
            </a:pPr>
            <a:endParaRPr lang="en-IN" sz="1400" dirty="0">
              <a:solidFill>
                <a:schemeClr val="tx1"/>
              </a:solidFill>
            </a:endParaRPr>
          </a:p>
          <a:p>
            <a:r>
              <a:rPr lang="en-IN" sz="1400" dirty="0">
                <a:solidFill>
                  <a:schemeClr val="tx1"/>
                </a:solidFill>
              </a:rPr>
              <a:t>Himanshu &amp; Dhingra, S.K. (2025) Analysing Google’s Recruitment and Talent Acquisition Model: Strategies, Challenges and Best Practices. Iconic Research and Engineering Journals, 8(12), pp. 477-487.</a:t>
            </a:r>
          </a:p>
          <a:p>
            <a:pPr marL="342900" indent="-342900">
              <a:buFont typeface="+mj-lt"/>
              <a:buAutoNum type="arabicPeriod"/>
            </a:pPr>
            <a:endParaRPr lang="en-IN" sz="1400" dirty="0">
              <a:solidFill>
                <a:schemeClr val="tx1"/>
              </a:solidFill>
            </a:endParaRPr>
          </a:p>
          <a:p>
            <a:r>
              <a:rPr lang="en-US" sz="1400" dirty="0">
                <a:solidFill>
                  <a:schemeClr val="tx1"/>
                </a:solidFill>
              </a:rPr>
              <a:t>O’Shea, K. &amp; Zaini, A.A. (2021) ‘Inside Google: Tips on retaining and developing talent’, Think with Google (APAC), April. Available at: https://www.thinkwithgoogle.com/intl/en-apac/future-of-marketing/management-and-culture/retaining-and-developing-talent/.</a:t>
            </a:r>
          </a:p>
          <a:p>
            <a:pPr marL="342900" indent="-342900">
              <a:buFont typeface="+mj-lt"/>
              <a:buAutoNum type="arabicPeriod"/>
            </a:pPr>
            <a:endParaRPr lang="en-IN" sz="1400" dirty="0">
              <a:solidFill>
                <a:schemeClr val="tx1"/>
              </a:solidFill>
            </a:endParaRPr>
          </a:p>
          <a:p>
            <a:r>
              <a:rPr lang="en-US" sz="1400" dirty="0">
                <a:solidFill>
                  <a:schemeClr val="tx1"/>
                </a:solidFill>
              </a:rPr>
              <a:t>Sridhar, K., 2013. Employment branding at Google: a challenge to attract and/or build talent. International Journal of Sustainable Society, 5(4), pp.350-356.</a:t>
            </a:r>
          </a:p>
          <a:p>
            <a:pPr marL="342900" indent="-342900">
              <a:buFont typeface="+mj-lt"/>
              <a:buAutoNum type="arabicPeriod"/>
            </a:pPr>
            <a:endParaRPr lang="en-US" sz="1400" dirty="0">
              <a:solidFill>
                <a:schemeClr val="tx1"/>
              </a:solidFill>
            </a:endParaRPr>
          </a:p>
          <a:p>
            <a:r>
              <a:rPr lang="en-US" sz="1400" dirty="0">
                <a:solidFill>
                  <a:schemeClr val="tx1"/>
                </a:solidFill>
              </a:rPr>
              <a:t>Sullivan, J. (2007) ‘Google Continues to Innovate in Recruiting and Candidate Assessment’, ERE.net, 7 January. Available at: </a:t>
            </a:r>
            <a:r>
              <a:rPr lang="en-US" sz="1400" dirty="0">
                <a:solidFill>
                  <a:schemeClr val="tx1"/>
                </a:solidFill>
                <a:hlinkClick r:id="rId2">
                  <a:extLst>
                    <a:ext uri="{A12FA001-AC4F-418D-AE19-62706E023703}">
                      <ahyp:hlinkClr xmlns:ahyp="http://schemas.microsoft.com/office/drawing/2018/hyperlinkcolor" xmlns="" val="tx"/>
                    </a:ext>
                  </a:extLst>
                </a:hlinkClick>
              </a:rPr>
              <a:t>https://www.ere.net/articles/google-continues-to-innovate-in-recruiting-and-candidate-assessment</a:t>
            </a:r>
            <a:r>
              <a:rPr lang="en-US" sz="1400" dirty="0">
                <a:solidFill>
                  <a:schemeClr val="tx1"/>
                </a:solidFill>
              </a:rPr>
              <a:t>.</a:t>
            </a:r>
          </a:p>
          <a:p>
            <a:pPr marL="342900" indent="-342900">
              <a:buFont typeface="+mj-lt"/>
              <a:buAutoNum type="arabicPeriod"/>
            </a:pPr>
            <a:endParaRPr lang="en-US" sz="1400" dirty="0">
              <a:solidFill>
                <a:schemeClr val="tx1"/>
              </a:solidFill>
            </a:endParaRPr>
          </a:p>
          <a:p>
            <a:r>
              <a:rPr lang="en-US" sz="1400" dirty="0">
                <a:solidFill>
                  <a:schemeClr val="tx1"/>
                </a:solidFill>
              </a:rPr>
              <a:t>Study.com (2025) ‘HRM Case Study: Data Driven Hiring Process at Google’, Study.com Lesson. Available at: https://study.com/academy/lesson/hrm-case-study-data-driven-hiring-process-at-google.html</a:t>
            </a:r>
          </a:p>
          <a:p>
            <a:pPr marL="342900" indent="-342900">
              <a:buFont typeface="+mj-lt"/>
              <a:buAutoNum type="arabicPeriod"/>
            </a:pPr>
            <a:endParaRPr lang="en-US" sz="1400" dirty="0"/>
          </a:p>
          <a:p>
            <a:pPr marL="342900" indent="-342900">
              <a:buFont typeface="+mj-lt"/>
              <a:buAutoNum type="arabicPeriod"/>
            </a:pPr>
            <a:endParaRPr lang="en-US" sz="1400" dirty="0"/>
          </a:p>
          <a:p>
            <a:endParaRPr lang="en-IN" sz="1400" dirty="0"/>
          </a:p>
          <a:p>
            <a:pPr marL="342900" indent="-342900">
              <a:buFont typeface="+mj-lt"/>
              <a:buAutoNum type="arabicPeriod"/>
            </a:pPr>
            <a:endParaRPr lang="en-IN" sz="1400" dirty="0"/>
          </a:p>
        </p:txBody>
      </p:sp>
      <p:sp>
        <p:nvSpPr>
          <p:cNvPr id="5" name="Slide Number Placeholder 4">
            <a:extLst>
              <a:ext uri="{FF2B5EF4-FFF2-40B4-BE49-F238E27FC236}">
                <a16:creationId xmlns:a16="http://schemas.microsoft.com/office/drawing/2014/main" xmlns="" id="{F202FA5E-BA69-D943-A2C4-DEC53737974D}"/>
              </a:ext>
            </a:extLst>
          </p:cNvPr>
          <p:cNvSpPr>
            <a:spLocks noGrp="1"/>
          </p:cNvSpPr>
          <p:nvPr>
            <p:ph type="sldNum" sz="quarter" idx="10"/>
          </p:nvPr>
        </p:nvSpPr>
        <p:spPr/>
        <p:txBody>
          <a:bodyPr/>
          <a:lstStyle/>
          <a:p>
            <a:fld id="{48F63A3B-78C7-47BE-AE5E-E10140E04643}" type="slidenum">
              <a:rPr lang="en-US" smtClean="0"/>
              <a:pPr/>
              <a:t>10</a:t>
            </a:fld>
            <a:endParaRPr lang="en-US" dirty="0"/>
          </a:p>
        </p:txBody>
      </p:sp>
    </p:spTree>
    <p:extLst>
      <p:ext uri="{BB962C8B-B14F-4D97-AF65-F5344CB8AC3E}">
        <p14:creationId xmlns:p14="http://schemas.microsoft.com/office/powerpoint/2010/main" val="1377565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8BC5E2-4A60-D909-FDEE-4603EC8B53B7}"/>
              </a:ext>
            </a:extLst>
          </p:cNvPr>
          <p:cNvSpPr>
            <a:spLocks noGrp="1"/>
          </p:cNvSpPr>
          <p:nvPr>
            <p:ph type="title"/>
          </p:nvPr>
        </p:nvSpPr>
        <p:spPr>
          <a:xfrm>
            <a:off x="765973" y="692943"/>
            <a:ext cx="7692273" cy="1882074"/>
          </a:xfrm>
        </p:spPr>
        <p:txBody>
          <a:bodyPr/>
          <a:lstStyle/>
          <a:p>
            <a:r>
              <a:rPr lang="en-US" b="0" dirty="0">
                <a:latin typeface="Arial Black" panose="020B0A04020102020204" pitchFamily="34" charset="0"/>
                <a:cs typeface="Arial" panose="020B0604020202020204" pitchFamily="34" charset="0"/>
              </a:rPr>
              <a:t>Training and Development at Google</a:t>
            </a:r>
            <a:endParaRPr lang="x-none" b="0" dirty="0">
              <a:latin typeface="Arial Black" panose="020B0A040201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E5F1F0A8-CB49-2A83-1FA3-8CF15D047222}"/>
              </a:ext>
            </a:extLst>
          </p:cNvPr>
          <p:cNvSpPr>
            <a:spLocks noGrp="1"/>
          </p:cNvSpPr>
          <p:nvPr>
            <p:ph idx="13"/>
          </p:nvPr>
        </p:nvSpPr>
        <p:spPr>
          <a:xfrm>
            <a:off x="765973" y="4282984"/>
            <a:ext cx="6056868" cy="514350"/>
          </a:xfrm>
        </p:spPr>
        <p:txBody>
          <a:bodyPr>
            <a:normAutofit fontScale="92500"/>
          </a:bodyPr>
          <a:lstStyle/>
          <a:p>
            <a:r>
              <a:rPr lang="en-US" b="1" dirty="0">
                <a:latin typeface="Arial" panose="020B0604020202020204" pitchFamily="34" charset="0"/>
                <a:cs typeface="Arial" panose="020B0604020202020204" pitchFamily="34" charset="0"/>
              </a:rPr>
              <a:t>Name: </a:t>
            </a:r>
            <a:r>
              <a:rPr lang="en-US" b="1" dirty="0">
                <a:solidFill>
                  <a:schemeClr val="tx1"/>
                </a:solidFill>
                <a:latin typeface="Arial" panose="020B0604020202020204" pitchFamily="34" charset="0"/>
                <a:cs typeface="Arial" panose="020B0604020202020204" pitchFamily="34" charset="0"/>
              </a:rPr>
              <a:t>Raj Natha Bhai Parmar  (ID:2507754)</a:t>
            </a:r>
          </a:p>
          <a:p>
            <a:endParaRPr lang="x-none" dirty="0"/>
          </a:p>
        </p:txBody>
      </p:sp>
      <p:sp>
        <p:nvSpPr>
          <p:cNvPr id="5" name="Slide Number Placeholder 4">
            <a:extLst>
              <a:ext uri="{FF2B5EF4-FFF2-40B4-BE49-F238E27FC236}">
                <a16:creationId xmlns:a16="http://schemas.microsoft.com/office/drawing/2014/main" xmlns="" id="{C855B80F-F5CE-36E1-C322-DD43851CAAF0}"/>
              </a:ext>
            </a:extLst>
          </p:cNvPr>
          <p:cNvSpPr>
            <a:spLocks noGrp="1"/>
          </p:cNvSpPr>
          <p:nvPr>
            <p:ph type="sldNum" sz="quarter" idx="10"/>
          </p:nvPr>
        </p:nvSpPr>
        <p:spPr/>
        <p:txBody>
          <a:bodyPr/>
          <a:lstStyle/>
          <a:p>
            <a:fld id="{48F63A3B-78C7-47BE-AE5E-E10140E04643}" type="slidenum">
              <a:rPr lang="en-US" smtClean="0"/>
              <a:pPr/>
              <a:t>11</a:t>
            </a:fld>
            <a:endParaRPr lang="en-US" dirty="0"/>
          </a:p>
        </p:txBody>
      </p:sp>
    </p:spTree>
    <p:extLst>
      <p:ext uri="{BB962C8B-B14F-4D97-AF65-F5344CB8AC3E}">
        <p14:creationId xmlns:p14="http://schemas.microsoft.com/office/powerpoint/2010/main" val="3111642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F12CA4-4B52-8CFA-264A-C71973F0ADD7}"/>
              </a:ext>
            </a:extLst>
          </p:cNvPr>
          <p:cNvSpPr>
            <a:spLocks noGrp="1"/>
          </p:cNvSpPr>
          <p:nvPr>
            <p:ph type="title"/>
          </p:nvPr>
        </p:nvSpPr>
        <p:spPr>
          <a:xfrm>
            <a:off x="1228654" y="560992"/>
            <a:ext cx="7843837" cy="1012782"/>
          </a:xfrm>
        </p:spPr>
        <p:txBody>
          <a:bodyPr/>
          <a:lstStyle/>
          <a:p>
            <a:pPr marL="571500" indent="-571500">
              <a:buFont typeface="Wingdings" panose="05000000000000000000" pitchFamily="2" charset="2"/>
              <a:buChar char="Ø"/>
            </a:pPr>
            <a:r>
              <a:rPr lang="en-US" sz="3200" dirty="0"/>
              <a:t>Overview of Google's Training and Development</a:t>
            </a:r>
          </a:p>
        </p:txBody>
      </p:sp>
      <p:sp>
        <p:nvSpPr>
          <p:cNvPr id="5" name="Slide Number Placeholder 4">
            <a:extLst>
              <a:ext uri="{FF2B5EF4-FFF2-40B4-BE49-F238E27FC236}">
                <a16:creationId xmlns:a16="http://schemas.microsoft.com/office/drawing/2014/main" xmlns="" id="{DADC1978-13A9-FFB4-58D1-87EBE700CD8D}"/>
              </a:ext>
            </a:extLst>
          </p:cNvPr>
          <p:cNvSpPr>
            <a:spLocks noGrp="1"/>
          </p:cNvSpPr>
          <p:nvPr>
            <p:ph type="sldNum" sz="quarter" idx="10"/>
          </p:nvPr>
        </p:nvSpPr>
        <p:spPr/>
        <p:txBody>
          <a:bodyPr/>
          <a:lstStyle/>
          <a:p>
            <a:fld id="{48F63A3B-78C7-47BE-AE5E-E10140E04643}" type="slidenum">
              <a:rPr lang="en-US" smtClean="0"/>
              <a:pPr/>
              <a:t>12</a:t>
            </a:fld>
            <a:endParaRPr lang="en-US" dirty="0"/>
          </a:p>
        </p:txBody>
      </p:sp>
      <p:sp>
        <p:nvSpPr>
          <p:cNvPr id="7" name="Rectangle 4">
            <a:extLst>
              <a:ext uri="{FF2B5EF4-FFF2-40B4-BE49-F238E27FC236}">
                <a16:creationId xmlns:a16="http://schemas.microsoft.com/office/drawing/2014/main" xmlns="" id="{A6F79D8E-5E1F-3396-3641-0097A0DEA6E4}"/>
              </a:ext>
            </a:extLst>
          </p:cNvPr>
          <p:cNvSpPr>
            <a:spLocks noGrp="1" noChangeArrowheads="1"/>
          </p:cNvSpPr>
          <p:nvPr>
            <p:ph idx="13"/>
          </p:nvPr>
        </p:nvSpPr>
        <p:spPr bwMode="auto">
          <a:xfrm>
            <a:off x="1228654" y="1950096"/>
            <a:ext cx="6912456"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endParaRPr lang="en-US" altLang="x-none" sz="1600" b="1" dirty="0">
              <a:solidFill>
                <a:schemeClr val="tx1"/>
              </a:solidFill>
              <a:latin typeface="Arial" panose="020B0604020202020204" pitchFamily="34" charset="0"/>
            </a:endParaRPr>
          </a:p>
          <a:p>
            <a:pPr lvl="0" eaLnBrk="0" fontAlgn="base" hangingPunct="0">
              <a:spcBef>
                <a:spcPct val="0"/>
              </a:spcBef>
              <a:spcAft>
                <a:spcPct val="0"/>
              </a:spcAft>
            </a:pPr>
            <a:r>
              <a:rPr lang="en-US" altLang="x-none" sz="1600" b="1" dirty="0">
                <a:solidFill>
                  <a:schemeClr val="tx1"/>
                </a:solidFill>
                <a:latin typeface="Arial" panose="020B0604020202020204" pitchFamily="34" charset="0"/>
              </a:rPr>
              <a:t>The Learning Culture at Google:</a:t>
            </a:r>
          </a:p>
          <a:p>
            <a:pPr lvl="0" eaLnBrk="0" fontAlgn="base" hangingPunct="0">
              <a:spcBef>
                <a:spcPct val="0"/>
              </a:spcBef>
              <a:spcAft>
                <a:spcPct val="0"/>
              </a:spcAft>
            </a:pPr>
            <a:endParaRPr lang="en-US" altLang="x-none" sz="1600" dirty="0">
              <a:solidFill>
                <a:schemeClr val="tx1"/>
              </a:solidFill>
              <a:latin typeface="Arial" panose="020B0604020202020204" pitchFamily="34" charset="0"/>
            </a:endParaRPr>
          </a:p>
          <a:p>
            <a:pPr lvl="0" eaLnBrk="0" fontAlgn="base" hangingPunct="0">
              <a:spcBef>
                <a:spcPct val="0"/>
              </a:spcBef>
              <a:spcAft>
                <a:spcPct val="0"/>
              </a:spcAft>
            </a:pPr>
            <a:r>
              <a:rPr lang="en-US" altLang="x-none" sz="1600" dirty="0">
                <a:solidFill>
                  <a:schemeClr val="tx1"/>
                </a:solidFill>
                <a:latin typeface="Arial" panose="020B0604020202020204" pitchFamily="34" charset="0"/>
              </a:rPr>
              <a:t>As per Google, learning is an integral part of work, not a separate activity.</a:t>
            </a:r>
          </a:p>
          <a:p>
            <a:pPr lvl="0" eaLnBrk="0" fontAlgn="base" hangingPunct="0">
              <a:spcBef>
                <a:spcPct val="0"/>
              </a:spcBef>
              <a:spcAft>
                <a:spcPct val="0"/>
              </a:spcAft>
            </a:pPr>
            <a:r>
              <a:rPr lang="en-US" altLang="x-none" sz="1600" dirty="0">
                <a:solidFill>
                  <a:schemeClr val="tx1"/>
                </a:solidFill>
                <a:latin typeface="Arial" panose="020B0604020202020204" pitchFamily="34" charset="0"/>
              </a:rPr>
              <a:t>Continuing education promotes innovation and enables the employees to adapt to new technologies as they arise (Tran, 2017).</a:t>
            </a:r>
          </a:p>
          <a:p>
            <a:pPr lvl="0" eaLnBrk="0" fontAlgn="base" hangingPunct="0">
              <a:spcBef>
                <a:spcPct val="0"/>
              </a:spcBef>
              <a:spcAft>
                <a:spcPct val="0"/>
              </a:spcAft>
            </a:pPr>
            <a:endParaRPr lang="en-US" altLang="x-none" sz="1600" dirty="0">
              <a:solidFill>
                <a:schemeClr val="tx1"/>
              </a:solidFill>
              <a:latin typeface="Arial" panose="020B0604020202020204" pitchFamily="34" charset="0"/>
            </a:endParaRPr>
          </a:p>
          <a:p>
            <a:pPr lvl="0" eaLnBrk="0" fontAlgn="base" hangingPunct="0">
              <a:spcBef>
                <a:spcPct val="0"/>
              </a:spcBef>
              <a:spcAft>
                <a:spcPct val="0"/>
              </a:spcAft>
            </a:pPr>
            <a:r>
              <a:rPr lang="en-US" altLang="x-none" sz="1600" dirty="0">
                <a:solidFill>
                  <a:schemeClr val="tx1"/>
                </a:solidFill>
                <a:latin typeface="Arial" panose="020B0604020202020204" pitchFamily="34" charset="0"/>
              </a:rPr>
              <a:t>This is based on Google's belief that "innovation drives success and learning drives innovation."</a:t>
            </a:r>
          </a:p>
          <a:p>
            <a:pPr lvl="0" eaLnBrk="0" fontAlgn="base" hangingPunct="0">
              <a:spcBef>
                <a:spcPct val="0"/>
              </a:spcBef>
              <a:spcAft>
                <a:spcPct val="0"/>
              </a:spcAft>
            </a:pPr>
            <a:endParaRPr lang="en-US" altLang="x-none" sz="1600" b="1" dirty="0">
              <a:solidFill>
                <a:schemeClr val="tx1"/>
              </a:solidFill>
              <a:latin typeface="Arial" panose="020B0604020202020204" pitchFamily="34" charset="0"/>
            </a:endParaRPr>
          </a:p>
          <a:p>
            <a:pPr lvl="0" eaLnBrk="0" fontAlgn="base" hangingPunct="0">
              <a:spcBef>
                <a:spcPct val="0"/>
              </a:spcBef>
              <a:spcAft>
                <a:spcPct val="0"/>
              </a:spcAft>
            </a:pPr>
            <a:r>
              <a:rPr lang="en-US" altLang="x-none" sz="1600" b="1" dirty="0">
                <a:solidFill>
                  <a:schemeClr val="tx1"/>
                </a:solidFill>
                <a:latin typeface="Arial" panose="020B0604020202020204" pitchFamily="34" charset="0"/>
              </a:rPr>
              <a:t>Data:</a:t>
            </a:r>
          </a:p>
          <a:p>
            <a:pPr lvl="0" eaLnBrk="0" fontAlgn="base" hangingPunct="0">
              <a:spcBef>
                <a:spcPct val="0"/>
              </a:spcBef>
              <a:spcAft>
                <a:spcPct val="0"/>
              </a:spcAft>
            </a:pPr>
            <a:endParaRPr lang="en-US" altLang="x-none" sz="1600" dirty="0">
              <a:solidFill>
                <a:schemeClr val="tx1"/>
              </a:solidFill>
              <a:latin typeface="Arial" panose="020B0604020202020204" pitchFamily="34" charset="0"/>
            </a:endParaRPr>
          </a:p>
          <a:p>
            <a:pPr lvl="0" eaLnBrk="0" fontAlgn="base" hangingPunct="0">
              <a:spcBef>
                <a:spcPct val="0"/>
              </a:spcBef>
              <a:spcAft>
                <a:spcPct val="0"/>
              </a:spcAft>
            </a:pPr>
            <a:r>
              <a:rPr lang="en-US" altLang="x-none" sz="1600" dirty="0">
                <a:solidFill>
                  <a:schemeClr val="tx1"/>
                </a:solidFill>
                <a:latin typeface="Arial" panose="020B0604020202020204" pitchFamily="34" charset="0"/>
              </a:rPr>
              <a:t>More than 90% of Google employees go through internal training every year. More than 5 million hours of staff learning are recorded every year.</a:t>
            </a:r>
            <a:endParaRPr kumimoji="0" lang="x-none" altLang="x-none" sz="160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xmlns="" id="{2B7AA324-1A30-C769-FD1C-4438513B4033}"/>
              </a:ext>
            </a:extLst>
          </p:cNvPr>
          <p:cNvPicPr>
            <a:picLocks noChangeAspect="1"/>
          </p:cNvPicPr>
          <p:nvPr/>
        </p:nvPicPr>
        <p:blipFill>
          <a:blip r:embed="rId2"/>
          <a:stretch>
            <a:fillRect/>
          </a:stretch>
        </p:blipFill>
        <p:spPr>
          <a:xfrm>
            <a:off x="8695400" y="2575620"/>
            <a:ext cx="3486150" cy="4282380"/>
          </a:xfrm>
          <a:prstGeom prst="rect">
            <a:avLst/>
          </a:prstGeom>
        </p:spPr>
      </p:pic>
    </p:spTree>
    <p:extLst>
      <p:ext uri="{BB962C8B-B14F-4D97-AF65-F5344CB8AC3E}">
        <p14:creationId xmlns:p14="http://schemas.microsoft.com/office/powerpoint/2010/main" val="2177380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D0CA5B-F0D3-91AA-14DD-E14DA40B07CD}"/>
              </a:ext>
            </a:extLst>
          </p:cNvPr>
          <p:cNvSpPr>
            <a:spLocks noGrp="1"/>
          </p:cNvSpPr>
          <p:nvPr>
            <p:ph type="title"/>
          </p:nvPr>
        </p:nvSpPr>
        <p:spPr/>
        <p:txBody>
          <a:bodyPr/>
          <a:lstStyle/>
          <a:p>
            <a:pPr marL="571500" indent="-571500">
              <a:buFont typeface="Wingdings" panose="05000000000000000000" pitchFamily="2" charset="2"/>
              <a:buChar char="Ø"/>
            </a:pPr>
            <a:r>
              <a:rPr lang="en-US" dirty="0"/>
              <a:t>Google’s Training and Development Practices</a:t>
            </a:r>
            <a:endParaRPr lang="x-none" dirty="0"/>
          </a:p>
        </p:txBody>
      </p:sp>
      <p:sp>
        <p:nvSpPr>
          <p:cNvPr id="5" name="Slide Number Placeholder 4">
            <a:extLst>
              <a:ext uri="{FF2B5EF4-FFF2-40B4-BE49-F238E27FC236}">
                <a16:creationId xmlns:a16="http://schemas.microsoft.com/office/drawing/2014/main" xmlns="" id="{E500A080-398B-4D9B-E7CC-57C7A0D5BF66}"/>
              </a:ext>
            </a:extLst>
          </p:cNvPr>
          <p:cNvSpPr>
            <a:spLocks noGrp="1"/>
          </p:cNvSpPr>
          <p:nvPr>
            <p:ph type="sldNum" sz="quarter" idx="10"/>
          </p:nvPr>
        </p:nvSpPr>
        <p:spPr/>
        <p:txBody>
          <a:bodyPr/>
          <a:lstStyle/>
          <a:p>
            <a:fld id="{48F63A3B-78C7-47BE-AE5E-E10140E04643}" type="slidenum">
              <a:rPr lang="en-US" smtClean="0"/>
              <a:pPr/>
              <a:t>13</a:t>
            </a:fld>
            <a:endParaRPr lang="en-US" dirty="0"/>
          </a:p>
        </p:txBody>
      </p:sp>
      <p:sp>
        <p:nvSpPr>
          <p:cNvPr id="6" name="Rectangle 3">
            <a:extLst>
              <a:ext uri="{FF2B5EF4-FFF2-40B4-BE49-F238E27FC236}">
                <a16:creationId xmlns:a16="http://schemas.microsoft.com/office/drawing/2014/main" xmlns="" id="{8301CD06-D208-BD2F-BA64-02FD5A7FF5EC}"/>
              </a:ext>
            </a:extLst>
          </p:cNvPr>
          <p:cNvSpPr>
            <a:spLocks noGrp="1" noChangeArrowheads="1"/>
          </p:cNvSpPr>
          <p:nvPr>
            <p:ph idx="13"/>
          </p:nvPr>
        </p:nvSpPr>
        <p:spPr bwMode="auto">
          <a:xfrm>
            <a:off x="914399" y="2756280"/>
            <a:ext cx="7843837"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eaLnBrk="0" fontAlgn="base" hangingPunct="0">
              <a:spcBef>
                <a:spcPct val="0"/>
              </a:spcBef>
              <a:spcAft>
                <a:spcPct val="0"/>
              </a:spcAft>
              <a:buFont typeface="Arial" panose="020B0604020202020204" pitchFamily="34" charset="0"/>
              <a:buChar char="•"/>
            </a:pPr>
            <a:r>
              <a:rPr lang="en-US" altLang="x-none" sz="1600" dirty="0">
                <a:solidFill>
                  <a:schemeClr val="tx1"/>
                </a:solidFill>
                <a:latin typeface="Arial" panose="020B0604020202020204" pitchFamily="34" charset="0"/>
              </a:rPr>
              <a:t>Google strongly emphasizes continuing learning through various programs, including Google EDU and the Googler-to-Googler (G2G) peer-learning initiative.</a:t>
            </a:r>
          </a:p>
          <a:p>
            <a:pPr marL="285750" lvl="0" indent="-285750" eaLnBrk="0" fontAlgn="base" hangingPunct="0">
              <a:spcBef>
                <a:spcPct val="0"/>
              </a:spcBef>
              <a:spcAft>
                <a:spcPct val="0"/>
              </a:spcAft>
              <a:buFont typeface="Arial" panose="020B0604020202020204" pitchFamily="34" charset="0"/>
              <a:buChar char="•"/>
            </a:pPr>
            <a:endParaRPr lang="en-US" altLang="x-none" sz="1600" dirty="0">
              <a:solidFill>
                <a:schemeClr val="tx1"/>
              </a:solidFill>
              <a:latin typeface="Arial" panose="020B0604020202020204" pitchFamily="34" charset="0"/>
            </a:endParaRPr>
          </a:p>
          <a:p>
            <a:pPr marL="285750" lvl="0" indent="-285750" eaLnBrk="0" fontAlgn="base" hangingPunct="0">
              <a:spcBef>
                <a:spcPct val="0"/>
              </a:spcBef>
              <a:spcAft>
                <a:spcPct val="0"/>
              </a:spcAft>
              <a:buFont typeface="Arial" panose="020B0604020202020204" pitchFamily="34" charset="0"/>
              <a:buChar char="•"/>
            </a:pPr>
            <a:r>
              <a:rPr lang="en-US" altLang="x-none" sz="1600" dirty="0">
                <a:solidFill>
                  <a:schemeClr val="tx1"/>
                </a:solidFill>
                <a:latin typeface="Arial" panose="020B0604020202020204" pitchFamily="34" charset="0"/>
              </a:rPr>
              <a:t>Online platforms, workshops, and mentorship offer employees access to both technical and soft skills training.</a:t>
            </a:r>
          </a:p>
          <a:p>
            <a:pPr marL="285750" lvl="0" indent="-285750" eaLnBrk="0" fontAlgn="base" hangingPunct="0">
              <a:spcBef>
                <a:spcPct val="0"/>
              </a:spcBef>
              <a:spcAft>
                <a:spcPct val="0"/>
              </a:spcAft>
              <a:buFont typeface="Arial" panose="020B0604020202020204" pitchFamily="34" charset="0"/>
              <a:buChar char="•"/>
            </a:pPr>
            <a:endParaRPr lang="en-US" altLang="x-none" sz="1600" dirty="0">
              <a:solidFill>
                <a:schemeClr val="tx1"/>
              </a:solidFill>
              <a:latin typeface="Arial" panose="020B0604020202020204" pitchFamily="34" charset="0"/>
            </a:endParaRPr>
          </a:p>
          <a:p>
            <a:pPr marL="285750" lvl="0" indent="-285750" eaLnBrk="0" fontAlgn="base" hangingPunct="0">
              <a:spcBef>
                <a:spcPct val="0"/>
              </a:spcBef>
              <a:spcAft>
                <a:spcPct val="0"/>
              </a:spcAft>
              <a:buFont typeface="Arial" panose="020B0604020202020204" pitchFamily="34" charset="0"/>
              <a:buChar char="•"/>
            </a:pPr>
            <a:r>
              <a:rPr lang="en-US" altLang="x-none" sz="1600" dirty="0">
                <a:solidFill>
                  <a:schemeClr val="tx1"/>
                </a:solidFill>
                <a:latin typeface="Arial" panose="020B0604020202020204" pitchFamily="34" charset="0"/>
              </a:rPr>
              <a:t>This company stimulates creativity by allowing staff to use 20% of their work time for personal learning or innovative projects.</a:t>
            </a:r>
          </a:p>
          <a:p>
            <a:pPr marL="285750" lvl="0" indent="-285750" eaLnBrk="0" fontAlgn="base" hangingPunct="0">
              <a:spcBef>
                <a:spcPct val="0"/>
              </a:spcBef>
              <a:spcAft>
                <a:spcPct val="0"/>
              </a:spcAft>
              <a:buFont typeface="Arial" panose="020B0604020202020204" pitchFamily="34" charset="0"/>
              <a:buChar char="•"/>
            </a:pPr>
            <a:endParaRPr lang="en-US" altLang="x-none" sz="1600" dirty="0">
              <a:solidFill>
                <a:schemeClr val="tx1"/>
              </a:solidFill>
              <a:latin typeface="Arial" panose="020B0604020202020204" pitchFamily="34" charset="0"/>
            </a:endParaRPr>
          </a:p>
          <a:p>
            <a:pPr marL="285750" lvl="0" indent="-285750" eaLnBrk="0" fontAlgn="base" hangingPunct="0">
              <a:spcBef>
                <a:spcPct val="0"/>
              </a:spcBef>
              <a:spcAft>
                <a:spcPct val="0"/>
              </a:spcAft>
              <a:buFont typeface="Arial" panose="020B0604020202020204" pitchFamily="34" charset="0"/>
              <a:buChar char="•"/>
            </a:pPr>
            <a:r>
              <a:rPr lang="en-US" altLang="x-none" sz="1600" dirty="0">
                <a:solidFill>
                  <a:schemeClr val="tx1"/>
                </a:solidFill>
                <a:latin typeface="Arial" panose="020B0604020202020204" pitchFamily="34" charset="0"/>
              </a:rPr>
              <a:t>The leadership development course arms employees with the ability to manage in a global context (Thomas and </a:t>
            </a:r>
            <a:r>
              <a:rPr lang="en-US" altLang="x-none" sz="1600" dirty="0" err="1">
                <a:solidFill>
                  <a:schemeClr val="tx1"/>
                </a:solidFill>
                <a:latin typeface="Arial" panose="020B0604020202020204" pitchFamily="34" charset="0"/>
              </a:rPr>
              <a:t>Karodia</a:t>
            </a:r>
            <a:r>
              <a:rPr lang="en-US" altLang="x-none" sz="1600" dirty="0">
                <a:solidFill>
                  <a:schemeClr val="tx1"/>
                </a:solidFill>
                <a:latin typeface="Arial" panose="020B0604020202020204" pitchFamily="34" charset="0"/>
              </a:rPr>
              <a:t>, 2014).</a:t>
            </a:r>
            <a:endParaRPr kumimoji="0" lang="x-none" altLang="x-none" sz="1600" b="0" i="0" u="none" strike="noStrike" cap="none" normalizeH="0" baseline="0" dirty="0">
              <a:ln>
                <a:noFill/>
              </a:ln>
              <a:solidFill>
                <a:schemeClr val="tx1"/>
              </a:solidFill>
              <a:effectLst/>
              <a:latin typeface="Arial" panose="020B0604020202020204" pitchFamily="34" charset="0"/>
            </a:endParaRPr>
          </a:p>
        </p:txBody>
      </p:sp>
      <p:pic>
        <p:nvPicPr>
          <p:cNvPr id="8" name="Picture 7">
            <a:extLst>
              <a:ext uri="{FF2B5EF4-FFF2-40B4-BE49-F238E27FC236}">
                <a16:creationId xmlns:a16="http://schemas.microsoft.com/office/drawing/2014/main" xmlns="" id="{96BF4C96-A6B4-8B6B-17D9-BD4DF737574E}"/>
              </a:ext>
            </a:extLst>
          </p:cNvPr>
          <p:cNvPicPr>
            <a:picLocks noChangeAspect="1"/>
          </p:cNvPicPr>
          <p:nvPr/>
        </p:nvPicPr>
        <p:blipFill>
          <a:blip r:embed="rId2"/>
          <a:stretch>
            <a:fillRect/>
          </a:stretch>
        </p:blipFill>
        <p:spPr>
          <a:xfrm>
            <a:off x="8915400" y="3429000"/>
            <a:ext cx="3276600" cy="3429000"/>
          </a:xfrm>
          <a:prstGeom prst="rect">
            <a:avLst/>
          </a:prstGeom>
        </p:spPr>
      </p:pic>
    </p:spTree>
    <p:extLst>
      <p:ext uri="{BB962C8B-B14F-4D97-AF65-F5344CB8AC3E}">
        <p14:creationId xmlns:p14="http://schemas.microsoft.com/office/powerpoint/2010/main" val="3671073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61B418-BA55-C49C-9FC3-EE461A6CC4F0}"/>
              </a:ext>
            </a:extLst>
          </p:cNvPr>
          <p:cNvSpPr>
            <a:spLocks noGrp="1"/>
          </p:cNvSpPr>
          <p:nvPr>
            <p:ph type="title"/>
          </p:nvPr>
        </p:nvSpPr>
        <p:spPr>
          <a:xfrm>
            <a:off x="914400" y="1293249"/>
            <a:ext cx="8550111" cy="1012782"/>
          </a:xfrm>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Line Managers’ Role in Learning and Development</a:t>
            </a:r>
            <a:endParaRPr lang="x-none" b="0"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xmlns="" id="{4035FC28-BDBA-A1EC-51AB-A3B4AC4C7FBF}"/>
              </a:ext>
            </a:extLst>
          </p:cNvPr>
          <p:cNvSpPr>
            <a:spLocks noGrp="1"/>
          </p:cNvSpPr>
          <p:nvPr>
            <p:ph type="sldNum" sz="quarter" idx="10"/>
          </p:nvPr>
        </p:nvSpPr>
        <p:spPr/>
        <p:txBody>
          <a:bodyPr/>
          <a:lstStyle/>
          <a:p>
            <a:fld id="{48F63A3B-78C7-47BE-AE5E-E10140E04643}" type="slidenum">
              <a:rPr lang="en-US" smtClean="0"/>
              <a:pPr/>
              <a:t>14</a:t>
            </a:fld>
            <a:endParaRPr lang="en-US" dirty="0"/>
          </a:p>
        </p:txBody>
      </p:sp>
      <p:sp>
        <p:nvSpPr>
          <p:cNvPr id="7" name="Rectangle 2">
            <a:extLst>
              <a:ext uri="{FF2B5EF4-FFF2-40B4-BE49-F238E27FC236}">
                <a16:creationId xmlns:a16="http://schemas.microsoft.com/office/drawing/2014/main" xmlns="" id="{7D72F4F9-B29E-B9AE-EBCF-535A1197F916}"/>
              </a:ext>
            </a:extLst>
          </p:cNvPr>
          <p:cNvSpPr>
            <a:spLocks noGrp="1" noChangeArrowheads="1"/>
          </p:cNvSpPr>
          <p:nvPr>
            <p:ph idx="13"/>
          </p:nvPr>
        </p:nvSpPr>
        <p:spPr bwMode="auto">
          <a:xfrm>
            <a:off x="914400" y="2823349"/>
            <a:ext cx="7587574"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x-none" sz="1600" b="0" i="0" u="none" strike="noStrike" cap="none" normalizeH="0" baseline="0" dirty="0">
                <a:ln>
                  <a:noFill/>
                </a:ln>
                <a:solidFill>
                  <a:schemeClr val="tx1"/>
                </a:solidFill>
                <a:effectLst/>
                <a:latin typeface="Arial" panose="020B0604020202020204" pitchFamily="34" charset="0"/>
              </a:rPr>
              <a:t>Line managers identify employee skill gaps and nominate them for suitable training programs.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x-none" sz="1600" dirty="0">
              <a:solidFill>
                <a:schemeClr val="tx1"/>
              </a:solidFill>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x-none" sz="1600" b="0" i="0" u="none" strike="noStrike" cap="none" normalizeH="0" baseline="0" dirty="0">
                <a:ln>
                  <a:noFill/>
                </a:ln>
                <a:solidFill>
                  <a:schemeClr val="tx1"/>
                </a:solidFill>
                <a:effectLst/>
                <a:latin typeface="Arial" panose="020B0604020202020204" pitchFamily="34" charset="0"/>
              </a:rPr>
              <a:t>They provide coaching and feedback to help staff apply new knowledge effectively.</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x-none" sz="1600" dirty="0">
              <a:solidFill>
                <a:schemeClr val="tx1"/>
              </a:solidFill>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x-none" sz="1600" b="0" i="0" u="none" strike="noStrike" cap="none" normalizeH="0" baseline="0" dirty="0">
                <a:ln>
                  <a:noFill/>
                </a:ln>
                <a:solidFill>
                  <a:schemeClr val="tx1"/>
                </a:solidFill>
                <a:effectLst/>
                <a:latin typeface="Arial" panose="020B0604020202020204" pitchFamily="34" charset="0"/>
              </a:rPr>
              <a:t>Managers act as role models, encouraging learning through open communication and team collaboration.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x-none" sz="1600" dirty="0">
              <a:solidFill>
                <a:schemeClr val="tx1"/>
              </a:solidFill>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x-none" sz="1600" b="0" i="0" u="none" strike="noStrike" cap="none" normalizeH="0" baseline="0" dirty="0">
                <a:ln>
                  <a:noFill/>
                </a:ln>
                <a:solidFill>
                  <a:schemeClr val="tx1"/>
                </a:solidFill>
                <a:effectLst/>
                <a:latin typeface="Arial" panose="020B0604020202020204" pitchFamily="34" charset="0"/>
              </a:rPr>
              <a:t>Progress is tracked through one-to-one meetings and performance reviews</a:t>
            </a:r>
            <a:r>
              <a:rPr lang="en-US" altLang="x-none" sz="1600" dirty="0">
                <a:solidFill>
                  <a:schemeClr val="tx1"/>
                </a:solidFill>
                <a:latin typeface="Arial" panose="020B0604020202020204" pitchFamily="34" charset="0"/>
              </a:rPr>
              <a:t> </a:t>
            </a:r>
            <a:r>
              <a:rPr kumimoji="0" lang="en-US" altLang="x-none" sz="1600" b="0" i="0" u="none" strike="noStrike" cap="none" normalizeH="0" baseline="0" dirty="0">
                <a:ln>
                  <a:noFill/>
                </a:ln>
                <a:solidFill>
                  <a:schemeClr val="tx1"/>
                </a:solidFill>
                <a:effectLst/>
                <a:latin typeface="Arial" panose="020B0604020202020204" pitchFamily="34" charset="0"/>
              </a:rPr>
              <a:t>(Armstrong et al., 2020).</a:t>
            </a:r>
            <a:endParaRPr kumimoji="0" lang="x-none" altLang="x-none" sz="16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xmlns="" id="{F831FC8E-F3EA-7D10-B791-8865483F4CB2}"/>
              </a:ext>
            </a:extLst>
          </p:cNvPr>
          <p:cNvPicPr>
            <a:picLocks noChangeAspect="1"/>
          </p:cNvPicPr>
          <p:nvPr/>
        </p:nvPicPr>
        <p:blipFill>
          <a:blip r:embed="rId2"/>
          <a:stretch>
            <a:fillRect/>
          </a:stretch>
        </p:blipFill>
        <p:spPr>
          <a:xfrm>
            <a:off x="8972550" y="3443918"/>
            <a:ext cx="3219450" cy="3414081"/>
          </a:xfrm>
          <a:prstGeom prst="rect">
            <a:avLst/>
          </a:prstGeom>
        </p:spPr>
      </p:pic>
    </p:spTree>
    <p:extLst>
      <p:ext uri="{BB962C8B-B14F-4D97-AF65-F5344CB8AC3E}">
        <p14:creationId xmlns:p14="http://schemas.microsoft.com/office/powerpoint/2010/main" val="1205693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D171610-C2CC-5BCF-F73E-6B5FC29BF4D9}"/>
              </a:ext>
            </a:extLst>
          </p:cNvPr>
          <p:cNvSpPr>
            <a:spLocks noGrp="1"/>
          </p:cNvSpPr>
          <p:nvPr>
            <p:ph type="title"/>
          </p:nvPr>
        </p:nvSpPr>
        <p:spPr>
          <a:xfrm>
            <a:off x="1170039" y="928688"/>
            <a:ext cx="7843837" cy="1012782"/>
          </a:xfrm>
        </p:spPr>
        <p:txBody>
          <a:bodyPr/>
          <a:lstStyle/>
          <a:p>
            <a:pPr marL="571500" indent="-571500">
              <a:buFont typeface="Wingdings" panose="05000000000000000000" pitchFamily="2" charset="2"/>
              <a:buChar char="Ø"/>
            </a:pPr>
            <a:r>
              <a:rPr lang="en-US" sz="3200" b="0" dirty="0">
                <a:latin typeface="Arial Black" panose="020B0A04020102020204" pitchFamily="34" charset="0"/>
                <a:cs typeface="Arial" panose="020B0604020202020204" pitchFamily="34" charset="0"/>
              </a:rPr>
              <a:t>Alignment with Google’s Organizational Strategy</a:t>
            </a:r>
            <a:endParaRPr lang="x-none" sz="3200" b="0"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xmlns="" id="{E172DE7E-8EF8-8A7D-4E3B-23F6F169B925}"/>
              </a:ext>
            </a:extLst>
          </p:cNvPr>
          <p:cNvSpPr>
            <a:spLocks noGrp="1"/>
          </p:cNvSpPr>
          <p:nvPr>
            <p:ph type="sldNum" sz="quarter" idx="10"/>
          </p:nvPr>
        </p:nvSpPr>
        <p:spPr/>
        <p:txBody>
          <a:bodyPr/>
          <a:lstStyle/>
          <a:p>
            <a:fld id="{48F63A3B-78C7-47BE-AE5E-E10140E04643}" type="slidenum">
              <a:rPr lang="en-US" smtClean="0"/>
              <a:pPr/>
              <a:t>15</a:t>
            </a:fld>
            <a:endParaRPr lang="en-US" dirty="0"/>
          </a:p>
        </p:txBody>
      </p:sp>
      <p:sp>
        <p:nvSpPr>
          <p:cNvPr id="7" name="Rectangle 2">
            <a:extLst>
              <a:ext uri="{FF2B5EF4-FFF2-40B4-BE49-F238E27FC236}">
                <a16:creationId xmlns:a16="http://schemas.microsoft.com/office/drawing/2014/main" xmlns="" id="{22EEE18A-43DA-7ABB-F779-F810D6CE53AE}"/>
              </a:ext>
            </a:extLst>
          </p:cNvPr>
          <p:cNvSpPr>
            <a:spLocks noGrp="1" noChangeArrowheads="1"/>
          </p:cNvSpPr>
          <p:nvPr>
            <p:ph idx="13"/>
          </p:nvPr>
        </p:nvSpPr>
        <p:spPr bwMode="auto">
          <a:xfrm>
            <a:off x="1170040" y="2804910"/>
            <a:ext cx="7843836"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Training supports Google's mission "to organize the world's information and make it universally accessible and useful.“</a:t>
            </a:r>
          </a:p>
          <a:p>
            <a:pPr>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A learning-oriented culture enhances innovation, a key strategic driver for new products and services.</a:t>
            </a:r>
          </a:p>
          <a:p>
            <a:pPr>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Investment in the development of skills improves employee engagement and retention to maintain Google's position as an employer of choice.</a:t>
            </a:r>
          </a:p>
          <a:p>
            <a:pPr>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Continuous learning keeps the workforce adaptable in a fast-changing technology sector.</a:t>
            </a: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xmlns="" id="{4FE2AB4D-7560-188D-A3EF-BE0636D93A74}"/>
              </a:ext>
            </a:extLst>
          </p:cNvPr>
          <p:cNvPicPr>
            <a:picLocks noChangeAspect="1"/>
          </p:cNvPicPr>
          <p:nvPr/>
        </p:nvPicPr>
        <p:blipFill>
          <a:blip r:embed="rId2"/>
          <a:stretch>
            <a:fillRect/>
          </a:stretch>
        </p:blipFill>
        <p:spPr>
          <a:xfrm>
            <a:off x="9013876" y="1252324"/>
            <a:ext cx="3178124" cy="5605676"/>
          </a:xfrm>
          <a:prstGeom prst="rect">
            <a:avLst/>
          </a:prstGeom>
        </p:spPr>
      </p:pic>
    </p:spTree>
    <p:extLst>
      <p:ext uri="{BB962C8B-B14F-4D97-AF65-F5344CB8AC3E}">
        <p14:creationId xmlns:p14="http://schemas.microsoft.com/office/powerpoint/2010/main" val="3120652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FD9BE6-E219-298D-85DC-745CD479B895}"/>
              </a:ext>
            </a:extLst>
          </p:cNvPr>
          <p:cNvSpPr>
            <a:spLocks noGrp="1"/>
          </p:cNvSpPr>
          <p:nvPr>
            <p:ph type="title"/>
          </p:nvPr>
        </p:nvSpPr>
        <p:spPr>
          <a:xfrm>
            <a:off x="1014868" y="1279608"/>
            <a:ext cx="7843837" cy="1012782"/>
          </a:xfrm>
        </p:spPr>
        <p:txBody>
          <a:bodyPr/>
          <a:lstStyle/>
          <a:p>
            <a:pPr marL="571500" indent="-571500">
              <a:buFont typeface="Wingdings" panose="05000000000000000000" pitchFamily="2" charset="2"/>
              <a:buChar char="Ø"/>
            </a:pPr>
            <a:r>
              <a:rPr lang="en-US" b="0" dirty="0"/>
              <a:t>Current Challenges in Training and Development</a:t>
            </a:r>
            <a:endParaRPr lang="x-none" b="0" dirty="0"/>
          </a:p>
        </p:txBody>
      </p:sp>
      <p:sp>
        <p:nvSpPr>
          <p:cNvPr id="5" name="Slide Number Placeholder 4">
            <a:extLst>
              <a:ext uri="{FF2B5EF4-FFF2-40B4-BE49-F238E27FC236}">
                <a16:creationId xmlns:a16="http://schemas.microsoft.com/office/drawing/2014/main" xmlns="" id="{D2589B9C-81B2-AA85-2286-A095DB2279FF}"/>
              </a:ext>
            </a:extLst>
          </p:cNvPr>
          <p:cNvSpPr>
            <a:spLocks noGrp="1"/>
          </p:cNvSpPr>
          <p:nvPr>
            <p:ph type="sldNum" sz="quarter" idx="10"/>
          </p:nvPr>
        </p:nvSpPr>
        <p:spPr/>
        <p:txBody>
          <a:bodyPr/>
          <a:lstStyle/>
          <a:p>
            <a:fld id="{48F63A3B-78C7-47BE-AE5E-E10140E04643}" type="slidenum">
              <a:rPr lang="en-US" smtClean="0"/>
              <a:pPr/>
              <a:t>16</a:t>
            </a:fld>
            <a:endParaRPr lang="en-US" dirty="0"/>
          </a:p>
        </p:txBody>
      </p:sp>
      <p:sp>
        <p:nvSpPr>
          <p:cNvPr id="6" name="Rectangle 1">
            <a:extLst>
              <a:ext uri="{FF2B5EF4-FFF2-40B4-BE49-F238E27FC236}">
                <a16:creationId xmlns:a16="http://schemas.microsoft.com/office/drawing/2014/main" xmlns="" id="{D5C4328C-5287-33BD-D4D9-D9C32FBB345D}"/>
              </a:ext>
            </a:extLst>
          </p:cNvPr>
          <p:cNvSpPr>
            <a:spLocks noGrp="1" noChangeArrowheads="1"/>
          </p:cNvSpPr>
          <p:nvPr>
            <p:ph idx="13"/>
          </p:nvPr>
        </p:nvSpPr>
        <p:spPr bwMode="auto">
          <a:xfrm>
            <a:off x="1014868" y="2582810"/>
            <a:ext cx="7052553" cy="2672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1">
              <a:lnSpc>
                <a:spcPct val="150000"/>
              </a:lnSpc>
            </a:pPr>
            <a:r>
              <a:rPr lang="en-US" sz="1600" dirty="0">
                <a:solidFill>
                  <a:schemeClr val="tx1"/>
                </a:solidFill>
                <a:latin typeface="Arial" panose="020B0604020202020204" pitchFamily="34" charset="0"/>
                <a:cs typeface="Arial" panose="020B0604020202020204" pitchFamily="34" charset="0"/>
              </a:rPr>
              <a:t>Difficulty in keeping training content current with rapidly changing technologies.</a:t>
            </a:r>
          </a:p>
          <a:p>
            <a:pPr lvl="1">
              <a:lnSpc>
                <a:spcPct val="150000"/>
              </a:lnSpc>
            </a:pPr>
            <a:r>
              <a:rPr lang="en-US" sz="1600" dirty="0">
                <a:solidFill>
                  <a:schemeClr val="tx1"/>
                </a:solidFill>
                <a:latin typeface="Arial" panose="020B0604020202020204" pitchFamily="34" charset="0"/>
                <a:cs typeface="Arial" panose="020B0604020202020204" pitchFamily="34" charset="0"/>
              </a:rPr>
              <a:t>Limited time for participation by employees resulting from demanding workloads.</a:t>
            </a:r>
          </a:p>
          <a:p>
            <a:pPr lvl="1">
              <a:lnSpc>
                <a:spcPct val="150000"/>
              </a:lnSpc>
            </a:pPr>
            <a:r>
              <a:rPr lang="en-US" sz="1600" dirty="0">
                <a:solidFill>
                  <a:schemeClr val="tx1"/>
                </a:solidFill>
                <a:latin typeface="Arial" panose="020B0604020202020204" pitchFamily="34" charset="0"/>
                <a:cs typeface="Arial" panose="020B0604020202020204" pitchFamily="34" charset="0"/>
              </a:rPr>
              <a:t>Ensure consistency in the quality of training across all offices worldwide.</a:t>
            </a:r>
          </a:p>
          <a:p>
            <a:pPr lvl="1">
              <a:lnSpc>
                <a:spcPct val="150000"/>
              </a:lnSpc>
            </a:pPr>
            <a:r>
              <a:rPr lang="en-US" sz="1600" dirty="0">
                <a:solidFill>
                  <a:schemeClr val="tx1"/>
                </a:solidFill>
                <a:latin typeface="Arial" panose="020B0604020202020204" pitchFamily="34" charset="0"/>
                <a:cs typeface="Arial" panose="020B0604020202020204" pitchFamily="34" charset="0"/>
              </a:rPr>
              <a:t>Measuring the long-term business impact of training programs (Šiugždinienė, 2008).</a:t>
            </a: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xmlns="" id="{DECA2D2B-DBED-249D-BF2E-5B6D055A9DA2}"/>
              </a:ext>
            </a:extLst>
          </p:cNvPr>
          <p:cNvPicPr>
            <a:picLocks noChangeAspect="1"/>
          </p:cNvPicPr>
          <p:nvPr/>
        </p:nvPicPr>
        <p:blipFill>
          <a:blip r:embed="rId2"/>
          <a:stretch>
            <a:fillRect/>
          </a:stretch>
        </p:blipFill>
        <p:spPr>
          <a:xfrm>
            <a:off x="7010400" y="4800600"/>
            <a:ext cx="5099019" cy="2063402"/>
          </a:xfrm>
          <a:prstGeom prst="rect">
            <a:avLst/>
          </a:prstGeom>
        </p:spPr>
      </p:pic>
    </p:spTree>
    <p:extLst>
      <p:ext uri="{BB962C8B-B14F-4D97-AF65-F5344CB8AC3E}">
        <p14:creationId xmlns:p14="http://schemas.microsoft.com/office/powerpoint/2010/main" val="451114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87822F0-35C2-2A64-397D-850CB0D8C42B}"/>
              </a:ext>
            </a:extLst>
          </p:cNvPr>
          <p:cNvSpPr>
            <a:spLocks noGrp="1"/>
          </p:cNvSpPr>
          <p:nvPr>
            <p:ph type="title"/>
          </p:nvPr>
        </p:nvSpPr>
        <p:spPr>
          <a:xfrm>
            <a:off x="914400" y="1049319"/>
            <a:ext cx="7843837" cy="1012782"/>
          </a:xfrm>
        </p:spPr>
        <p:txBody>
          <a:bodyPr/>
          <a:lstStyle/>
          <a:p>
            <a:pPr marL="571500" indent="-571500">
              <a:buFont typeface="Wingdings" panose="05000000000000000000" pitchFamily="2" charset="2"/>
              <a:buChar char="Ø"/>
            </a:pPr>
            <a:r>
              <a:rPr lang="x-none" b="0" dirty="0">
                <a:latin typeface="Arial Black" panose="020B0A04020102020204" pitchFamily="34" charset="0"/>
                <a:cs typeface="Arial" panose="020B0604020202020204" pitchFamily="34" charset="0"/>
              </a:rPr>
              <a:t>Recommendations for Improvement</a:t>
            </a:r>
          </a:p>
        </p:txBody>
      </p:sp>
      <p:sp>
        <p:nvSpPr>
          <p:cNvPr id="5" name="Slide Number Placeholder 4">
            <a:extLst>
              <a:ext uri="{FF2B5EF4-FFF2-40B4-BE49-F238E27FC236}">
                <a16:creationId xmlns:a16="http://schemas.microsoft.com/office/drawing/2014/main" xmlns="" id="{84D764A8-9CD7-1DDD-32B0-2110FA0ED4D8}"/>
              </a:ext>
            </a:extLst>
          </p:cNvPr>
          <p:cNvSpPr>
            <a:spLocks noGrp="1"/>
          </p:cNvSpPr>
          <p:nvPr>
            <p:ph type="sldNum" sz="quarter" idx="10"/>
          </p:nvPr>
        </p:nvSpPr>
        <p:spPr/>
        <p:txBody>
          <a:bodyPr/>
          <a:lstStyle/>
          <a:p>
            <a:fld id="{48F63A3B-78C7-47BE-AE5E-E10140E04643}" type="slidenum">
              <a:rPr lang="en-US" smtClean="0"/>
              <a:pPr/>
              <a:t>17</a:t>
            </a:fld>
            <a:endParaRPr lang="en-US" dirty="0"/>
          </a:p>
        </p:txBody>
      </p:sp>
      <p:sp>
        <p:nvSpPr>
          <p:cNvPr id="7" name="Rectangle 2">
            <a:extLst>
              <a:ext uri="{FF2B5EF4-FFF2-40B4-BE49-F238E27FC236}">
                <a16:creationId xmlns:a16="http://schemas.microsoft.com/office/drawing/2014/main" xmlns="" id="{5A8139E5-2B4B-319C-702E-544D2408F34B}"/>
              </a:ext>
            </a:extLst>
          </p:cNvPr>
          <p:cNvSpPr>
            <a:spLocks noGrp="1" noChangeArrowheads="1"/>
          </p:cNvSpPr>
          <p:nvPr>
            <p:ph idx="13"/>
          </p:nvPr>
        </p:nvSpPr>
        <p:spPr bwMode="auto">
          <a:xfrm>
            <a:off x="914400" y="2515472"/>
            <a:ext cx="7088957" cy="3293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Introduce AI-driven personalized learning platforms to tailor development pathways.</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Allocate dedicated learning hours within work schedules to encourage participation.</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Establish regional learning hubs for context-specific training.</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Use data analytics to assess the effectiveness of training initiatives.</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Strengthen leadership coaching skills among line managers to sustain a learning culture (Grabara and Siswanti, 2019)</a:t>
            </a:r>
            <a:r>
              <a:rPr lang="en-US" sz="1600" i="1" dirty="0">
                <a:solidFill>
                  <a:schemeClr val="tx1"/>
                </a:solidFill>
                <a:latin typeface="Arial" panose="020B0604020202020204" pitchFamily="34" charset="0"/>
                <a:cs typeface="Arial" panose="020B0604020202020204" pitchFamily="34" charset="0"/>
              </a:rPr>
              <a:t>.</a:t>
            </a:r>
            <a:endParaRPr lang="en-US" sz="1600" dirty="0">
              <a:solidFill>
                <a:schemeClr val="tx1"/>
              </a:solidFill>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x-none" altLang="x-none"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44317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76523C-C9AF-CB97-938B-870ADB642823}"/>
              </a:ext>
            </a:extLst>
          </p:cNvPr>
          <p:cNvSpPr>
            <a:spLocks noGrp="1"/>
          </p:cNvSpPr>
          <p:nvPr>
            <p:ph type="title"/>
          </p:nvPr>
        </p:nvSpPr>
        <p:spPr>
          <a:xfrm>
            <a:off x="914400" y="716437"/>
            <a:ext cx="8305014" cy="1353619"/>
          </a:xfrm>
        </p:spPr>
        <p:txBody>
          <a:bodyPr/>
          <a:lstStyle/>
          <a:p>
            <a:pPr marL="342900" indent="-342900">
              <a:buFont typeface="Wingdings" panose="05000000000000000000" pitchFamily="2" charset="2"/>
              <a:buChar char="Ø"/>
            </a:pPr>
            <a:r>
              <a:rPr lang="en-US" dirty="0"/>
              <a:t>Conclusion</a:t>
            </a:r>
            <a:r>
              <a:rPr lang="en-US" sz="2400" dirty="0"/>
              <a:t> </a:t>
            </a:r>
            <a:endParaRPr lang="x-none" sz="2400" dirty="0"/>
          </a:p>
        </p:txBody>
      </p:sp>
      <p:sp>
        <p:nvSpPr>
          <p:cNvPr id="5" name="Slide Number Placeholder 4">
            <a:extLst>
              <a:ext uri="{FF2B5EF4-FFF2-40B4-BE49-F238E27FC236}">
                <a16:creationId xmlns:a16="http://schemas.microsoft.com/office/drawing/2014/main" xmlns="" id="{16BCA35A-8CF3-7BB3-B46D-EF1D30743C4E}"/>
              </a:ext>
            </a:extLst>
          </p:cNvPr>
          <p:cNvSpPr>
            <a:spLocks noGrp="1"/>
          </p:cNvSpPr>
          <p:nvPr>
            <p:ph type="sldNum" sz="quarter" idx="10"/>
          </p:nvPr>
        </p:nvSpPr>
        <p:spPr/>
        <p:txBody>
          <a:bodyPr/>
          <a:lstStyle/>
          <a:p>
            <a:fld id="{48F63A3B-78C7-47BE-AE5E-E10140E04643}" type="slidenum">
              <a:rPr lang="en-US" smtClean="0"/>
              <a:pPr/>
              <a:t>18</a:t>
            </a:fld>
            <a:endParaRPr lang="en-US" dirty="0"/>
          </a:p>
        </p:txBody>
      </p:sp>
      <p:sp>
        <p:nvSpPr>
          <p:cNvPr id="9" name="Rectangle 2">
            <a:extLst>
              <a:ext uri="{FF2B5EF4-FFF2-40B4-BE49-F238E27FC236}">
                <a16:creationId xmlns:a16="http://schemas.microsoft.com/office/drawing/2014/main" xmlns="" id="{84797C11-60D8-C97D-8C0D-6BE64161FC93}"/>
              </a:ext>
            </a:extLst>
          </p:cNvPr>
          <p:cNvSpPr>
            <a:spLocks noGrp="1" noChangeArrowheads="1"/>
          </p:cNvSpPr>
          <p:nvPr>
            <p:ph idx="13"/>
          </p:nvPr>
        </p:nvSpPr>
        <p:spPr bwMode="auto">
          <a:xfrm>
            <a:off x="914400" y="2717937"/>
            <a:ext cx="6476214"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lnSpc>
                <a:spcPct val="150000"/>
              </a:lnSpc>
              <a:spcBef>
                <a:spcPct val="0"/>
              </a:spcBef>
              <a:spcAft>
                <a:spcPct val="0"/>
              </a:spcAft>
              <a:buFontTx/>
              <a:buChar char="•"/>
            </a:pPr>
            <a:r>
              <a:rPr lang="en-US" altLang="x-none" sz="1800" dirty="0">
                <a:solidFill>
                  <a:schemeClr val="tx1"/>
                </a:solidFill>
                <a:latin typeface="Arial" panose="020B0604020202020204" pitchFamily="34" charset="0"/>
              </a:rPr>
              <a:t>Training and development are critical in Google in order to keep its innovative and globally competitive edge.</a:t>
            </a:r>
          </a:p>
          <a:p>
            <a:pPr lvl="0" eaLnBrk="0" fontAlgn="base" hangingPunct="0">
              <a:lnSpc>
                <a:spcPct val="150000"/>
              </a:lnSpc>
              <a:spcBef>
                <a:spcPct val="0"/>
              </a:spcBef>
              <a:spcAft>
                <a:spcPct val="0"/>
              </a:spcAft>
              <a:buFontTx/>
              <a:buChar char="•"/>
            </a:pPr>
            <a:r>
              <a:rPr lang="en-US" altLang="x-none" sz="1800" dirty="0">
                <a:solidFill>
                  <a:schemeClr val="tx1"/>
                </a:solidFill>
                <a:latin typeface="Arial" panose="020B0604020202020204" pitchFamily="34" charset="0"/>
              </a:rPr>
              <a:t>Line managers are central to guiding, supporting, and motivating staff learning.</a:t>
            </a:r>
          </a:p>
          <a:p>
            <a:pPr lvl="0" eaLnBrk="0" fontAlgn="base" hangingPunct="0">
              <a:lnSpc>
                <a:spcPct val="150000"/>
              </a:lnSpc>
              <a:spcBef>
                <a:spcPct val="0"/>
              </a:spcBef>
              <a:spcAft>
                <a:spcPct val="0"/>
              </a:spcAft>
              <a:buFontTx/>
              <a:buChar char="•"/>
            </a:pPr>
            <a:r>
              <a:rPr lang="en-US" altLang="x-none" sz="1800" dirty="0">
                <a:solidFill>
                  <a:schemeClr val="tx1"/>
                </a:solidFill>
                <a:latin typeface="Arial" panose="020B0604020202020204" pitchFamily="34" charset="0"/>
              </a:rPr>
              <a:t>With increased personalization and better global coordination, Google will be able to further reinforce its learning culture.</a:t>
            </a: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39625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C0A89B-9A0F-0783-EFC5-6C883CC139AA}"/>
              </a:ext>
            </a:extLst>
          </p:cNvPr>
          <p:cNvSpPr>
            <a:spLocks noGrp="1"/>
          </p:cNvSpPr>
          <p:nvPr>
            <p:ph type="title"/>
          </p:nvPr>
        </p:nvSpPr>
        <p:spPr>
          <a:xfrm>
            <a:off x="545284" y="186552"/>
            <a:ext cx="7843837" cy="1012782"/>
          </a:xfrm>
        </p:spPr>
        <p:txBody>
          <a:bodyPr/>
          <a:lstStyle/>
          <a:p>
            <a:pPr algn="ctr"/>
            <a:r>
              <a:rPr lang="en-IN" dirty="0"/>
              <a:t>References</a:t>
            </a:r>
          </a:p>
        </p:txBody>
      </p:sp>
      <p:sp>
        <p:nvSpPr>
          <p:cNvPr id="3" name="Content Placeholder 2">
            <a:extLst>
              <a:ext uri="{FF2B5EF4-FFF2-40B4-BE49-F238E27FC236}">
                <a16:creationId xmlns:a16="http://schemas.microsoft.com/office/drawing/2014/main" xmlns="" id="{61488602-A852-978A-34DF-501D34E087C9}"/>
              </a:ext>
            </a:extLst>
          </p:cNvPr>
          <p:cNvSpPr>
            <a:spLocks noGrp="1"/>
          </p:cNvSpPr>
          <p:nvPr>
            <p:ph idx="13"/>
          </p:nvPr>
        </p:nvSpPr>
        <p:spPr>
          <a:xfrm>
            <a:off x="545284" y="1350628"/>
            <a:ext cx="8674216" cy="5217952"/>
          </a:xfrm>
        </p:spPr>
        <p:txBody>
          <a:bodyPr>
            <a:normAutofit fontScale="92500" lnSpcReduction="20000"/>
          </a:bodyPr>
          <a:lstStyle/>
          <a:p>
            <a:pPr marL="342900" indent="-342900">
              <a:buFont typeface="+mj-lt"/>
              <a:buAutoNum type="arabicParenR"/>
            </a:pPr>
            <a:endParaRPr lang="en-US" sz="1400" dirty="0"/>
          </a:p>
          <a:p>
            <a:r>
              <a:rPr lang="en-IN" sz="1500" dirty="0">
                <a:solidFill>
                  <a:schemeClr val="tx1"/>
                </a:solidFill>
              </a:rPr>
              <a:t>Armstrong, J., Rudkin, J.K., Allen, N., Crook, D.W., Wilson, D.J., Wyllie, D.H. and O’Connell, A.M., 2020. Dynamic linkage of covid-19 test results between public health England's second generation surveillance system and Uk biobank. Microbial genomics, 6(7), p.e000397.</a:t>
            </a:r>
          </a:p>
          <a:p>
            <a:pPr marL="342900" indent="-342900">
              <a:buFont typeface="+mj-lt"/>
              <a:buAutoNum type="arabicParenR"/>
            </a:pPr>
            <a:endParaRPr lang="en-IN" sz="1500" dirty="0">
              <a:solidFill>
                <a:schemeClr val="tx1"/>
              </a:solidFill>
            </a:endParaRPr>
          </a:p>
          <a:p>
            <a:r>
              <a:rPr lang="en-IN" sz="1500" dirty="0">
                <a:solidFill>
                  <a:schemeClr val="tx1"/>
                </a:solidFill>
              </a:rPr>
              <a:t>Bock, L., 2015. La nueva fórmula del trabajo: Revelaciones de Google que cambiarán su forma de vivir y liderar. Conecta.</a:t>
            </a:r>
          </a:p>
          <a:p>
            <a:pPr marL="342900" indent="-342900">
              <a:buFont typeface="+mj-lt"/>
              <a:buAutoNum type="arabicParenR"/>
            </a:pPr>
            <a:endParaRPr lang="en-IN" sz="1500" dirty="0">
              <a:solidFill>
                <a:schemeClr val="tx1"/>
              </a:solidFill>
            </a:endParaRPr>
          </a:p>
          <a:p>
            <a:r>
              <a:rPr lang="en-US" sz="1500" dirty="0">
                <a:solidFill>
                  <a:schemeClr val="tx1"/>
                </a:solidFill>
              </a:rPr>
              <a:t>Connor, H. and Shaw, S., 2008. Graduate training and development: current trends and issues. Education+ Training, 50(5), pp.357-365.</a:t>
            </a:r>
          </a:p>
          <a:p>
            <a:pPr marL="342900" indent="-342900">
              <a:buFont typeface="+mj-lt"/>
              <a:buAutoNum type="arabicParenR"/>
            </a:pPr>
            <a:endParaRPr lang="en-IN" sz="1500" dirty="0">
              <a:solidFill>
                <a:schemeClr val="tx1"/>
              </a:solidFill>
            </a:endParaRPr>
          </a:p>
          <a:p>
            <a:pPr marL="342900" indent="-342900">
              <a:buFont typeface="+mj-lt"/>
              <a:buAutoNum type="arabicParenR"/>
            </a:pPr>
            <a:endParaRPr lang="en-IN" sz="1500" dirty="0">
              <a:solidFill>
                <a:schemeClr val="tx1"/>
              </a:solidFill>
            </a:endParaRPr>
          </a:p>
          <a:p>
            <a:r>
              <a:rPr lang="en-US" sz="1500" dirty="0">
                <a:solidFill>
                  <a:schemeClr val="tx1"/>
                </a:solidFill>
              </a:rPr>
              <a:t>Grabara, J. and Siswanti, Y., 2019. Business strategy, organizational structure, work processes: are the alignment?. Calitatea, 20(S1), p.399.</a:t>
            </a:r>
          </a:p>
          <a:p>
            <a:pPr marL="342900" indent="-342900">
              <a:buFont typeface="+mj-lt"/>
              <a:buAutoNum type="arabicParenR"/>
            </a:pPr>
            <a:endParaRPr lang="en-IN" sz="1500" dirty="0">
              <a:solidFill>
                <a:schemeClr val="tx1"/>
              </a:solidFill>
            </a:endParaRPr>
          </a:p>
          <a:p>
            <a:pPr marL="342900" indent="-342900">
              <a:buFont typeface="+mj-lt"/>
              <a:buAutoNum type="arabicParenR"/>
            </a:pPr>
            <a:endParaRPr lang="en-IN" sz="1500" dirty="0">
              <a:solidFill>
                <a:schemeClr val="tx1"/>
              </a:solidFill>
            </a:endParaRPr>
          </a:p>
          <a:p>
            <a:r>
              <a:rPr lang="en-IN" sz="1500" dirty="0">
                <a:solidFill>
                  <a:schemeClr val="tx1"/>
                </a:solidFill>
              </a:rPr>
              <a:t>Gupta, D., 2024. Strategic human resource management: analysing Google's HR policies, performance management as a benchmark for industry impact and adaptations.</a:t>
            </a:r>
          </a:p>
          <a:p>
            <a:pPr marL="342900" indent="-342900">
              <a:buFont typeface="+mj-lt"/>
              <a:buAutoNum type="arabicParenR"/>
            </a:pPr>
            <a:endParaRPr lang="en-IN" sz="1500" dirty="0">
              <a:solidFill>
                <a:schemeClr val="tx1"/>
              </a:solidFill>
            </a:endParaRPr>
          </a:p>
          <a:p>
            <a:r>
              <a:rPr lang="en-US" sz="1500" dirty="0">
                <a:solidFill>
                  <a:schemeClr val="tx1"/>
                </a:solidFill>
              </a:rPr>
              <a:t>Šiugždinienė, J., 2008. Line manager involvement in human resource development. Public Policy and Administration, 1(25), pp.33-38.</a:t>
            </a:r>
          </a:p>
          <a:p>
            <a:pPr marL="342900" indent="-342900">
              <a:buFont typeface="+mj-lt"/>
              <a:buAutoNum type="arabicParenR"/>
            </a:pPr>
            <a:endParaRPr lang="en-IN" sz="1500" dirty="0">
              <a:solidFill>
                <a:schemeClr val="tx1"/>
              </a:solidFill>
            </a:endParaRPr>
          </a:p>
          <a:p>
            <a:r>
              <a:rPr lang="en-US" sz="1500" dirty="0">
                <a:solidFill>
                  <a:schemeClr val="tx1"/>
                </a:solidFill>
              </a:rPr>
              <a:t>Tran, S.K., 2017. GOOGLE: a reflection of culture, leader, and management. International Journal of Corporate Social Responsibility, 2(1), p.10.</a:t>
            </a:r>
          </a:p>
          <a:p>
            <a:pPr marL="342900" indent="-342900">
              <a:buFont typeface="+mj-lt"/>
              <a:buAutoNum type="arabicParenR"/>
            </a:pPr>
            <a:endParaRPr lang="en-US" sz="1500" dirty="0">
              <a:solidFill>
                <a:schemeClr val="tx1"/>
              </a:solidFill>
            </a:endParaRPr>
          </a:p>
          <a:p>
            <a:r>
              <a:rPr lang="en-US" sz="1500" dirty="0">
                <a:solidFill>
                  <a:schemeClr val="tx1"/>
                </a:solidFill>
              </a:rPr>
              <a:t>Thomas, S. and Karodia, A.M., 2014. Human Resources Practices at Google in Terms of Some Management Perspectives: Exploring the Entrepreneurial Spirit. Arabian Journal of Business and Management Review (Nigerian Chapter) Vol, 2, pp.15-27.</a:t>
            </a:r>
          </a:p>
          <a:p>
            <a:pPr marL="342900" indent="-342900">
              <a:buFont typeface="+mj-lt"/>
              <a:buAutoNum type="arabicParenR"/>
            </a:pPr>
            <a:endParaRPr lang="en-US" sz="1400" dirty="0"/>
          </a:p>
        </p:txBody>
      </p:sp>
      <p:sp>
        <p:nvSpPr>
          <p:cNvPr id="5" name="Slide Number Placeholder 4">
            <a:extLst>
              <a:ext uri="{FF2B5EF4-FFF2-40B4-BE49-F238E27FC236}">
                <a16:creationId xmlns:a16="http://schemas.microsoft.com/office/drawing/2014/main" xmlns="" id="{C3E52222-3886-4514-5B98-C9039076A676}"/>
              </a:ext>
            </a:extLst>
          </p:cNvPr>
          <p:cNvSpPr>
            <a:spLocks noGrp="1"/>
          </p:cNvSpPr>
          <p:nvPr>
            <p:ph type="sldNum" sz="quarter" idx="10"/>
          </p:nvPr>
        </p:nvSpPr>
        <p:spPr/>
        <p:txBody>
          <a:bodyPr/>
          <a:lstStyle/>
          <a:p>
            <a:fld id="{48F63A3B-78C7-47BE-AE5E-E10140E04643}" type="slidenum">
              <a:rPr lang="en-US" smtClean="0"/>
              <a:pPr/>
              <a:t>19</a:t>
            </a:fld>
            <a:endParaRPr lang="en-US" dirty="0"/>
          </a:p>
        </p:txBody>
      </p:sp>
    </p:spTree>
    <p:extLst>
      <p:ext uri="{BB962C8B-B14F-4D97-AF65-F5344CB8AC3E}">
        <p14:creationId xmlns:p14="http://schemas.microsoft.com/office/powerpoint/2010/main" val="12729128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35E95D0-9667-E06D-77DF-A3F0E64718FD}"/>
              </a:ext>
            </a:extLst>
          </p:cNvPr>
          <p:cNvSpPr>
            <a:spLocks noGrp="1"/>
          </p:cNvSpPr>
          <p:nvPr>
            <p:ph type="title"/>
          </p:nvPr>
        </p:nvSpPr>
        <p:spPr>
          <a:xfrm>
            <a:off x="914400" y="1057274"/>
            <a:ext cx="8220173" cy="1012782"/>
          </a:xfrm>
        </p:spPr>
        <p:txBody>
          <a:bodyPr/>
          <a:lstStyle/>
          <a:p>
            <a:pPr marL="571500" indent="-571500">
              <a:buFont typeface="Wingdings" panose="05000000000000000000" pitchFamily="2" charset="2"/>
              <a:buChar char="Ø"/>
            </a:pPr>
            <a:r>
              <a:rPr lang="en-US" dirty="0"/>
              <a:t>Diversity, Equity and Inclusion (DEI) at Google</a:t>
            </a:r>
            <a:endParaRPr lang="x-none" dirty="0"/>
          </a:p>
        </p:txBody>
      </p:sp>
      <p:sp>
        <p:nvSpPr>
          <p:cNvPr id="5" name="Slide Number Placeholder 4">
            <a:extLst>
              <a:ext uri="{FF2B5EF4-FFF2-40B4-BE49-F238E27FC236}">
                <a16:creationId xmlns:a16="http://schemas.microsoft.com/office/drawing/2014/main" xmlns="" id="{D698A976-134C-A81C-4CE5-D978CFA0CDA1}"/>
              </a:ext>
            </a:extLst>
          </p:cNvPr>
          <p:cNvSpPr>
            <a:spLocks noGrp="1"/>
          </p:cNvSpPr>
          <p:nvPr>
            <p:ph type="sldNum" sz="quarter" idx="10"/>
          </p:nvPr>
        </p:nvSpPr>
        <p:spPr/>
        <p:txBody>
          <a:bodyPr/>
          <a:lstStyle/>
          <a:p>
            <a:fld id="{48F63A3B-78C7-47BE-AE5E-E10140E04643}" type="slidenum">
              <a:rPr lang="en-US" smtClean="0"/>
              <a:pPr/>
              <a:t>20</a:t>
            </a:fld>
            <a:endParaRPr lang="en-US" dirty="0"/>
          </a:p>
        </p:txBody>
      </p:sp>
      <p:sp>
        <p:nvSpPr>
          <p:cNvPr id="7" name="Rectangle 2">
            <a:extLst>
              <a:ext uri="{FF2B5EF4-FFF2-40B4-BE49-F238E27FC236}">
                <a16:creationId xmlns:a16="http://schemas.microsoft.com/office/drawing/2014/main" xmlns="" id="{F6CDCECE-13BE-C0F3-50B3-F5BCEA161630}"/>
              </a:ext>
            </a:extLst>
          </p:cNvPr>
          <p:cNvSpPr>
            <a:spLocks noGrp="1" noChangeArrowheads="1"/>
          </p:cNvSpPr>
          <p:nvPr>
            <p:ph idx="13"/>
          </p:nvPr>
        </p:nvSpPr>
        <p:spPr bwMode="auto">
          <a:xfrm>
            <a:off x="1447382" y="4116770"/>
            <a:ext cx="6777872"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x-none" sz="2200" b="1" i="0" u="none" strike="noStrike" cap="none" normalizeH="0" baseline="0" dirty="0">
                <a:ln>
                  <a:noFill/>
                </a:ln>
                <a:solidFill>
                  <a:srgbClr val="002060"/>
                </a:solidFill>
                <a:effectLst/>
                <a:latin typeface="Arial" panose="020B0604020202020204" pitchFamily="34" charset="0"/>
              </a:rPr>
              <a:t>Name:</a:t>
            </a:r>
            <a:r>
              <a:rPr lang="en-US" altLang="x-none" sz="2200" b="1" dirty="0">
                <a:solidFill>
                  <a:srgbClr val="002060"/>
                </a:solidFill>
                <a:latin typeface="Arial" panose="020B0604020202020204" pitchFamily="34" charset="0"/>
              </a:rPr>
              <a:t> </a:t>
            </a:r>
            <a:r>
              <a:rPr lang="en-US" altLang="x-none" sz="2200" b="1" dirty="0">
                <a:solidFill>
                  <a:schemeClr val="tx1"/>
                </a:solidFill>
                <a:latin typeface="Arial" panose="020B0604020202020204" pitchFamily="34" charset="0"/>
              </a:rPr>
              <a:t>Abhi Shital Bhai shah (ID:2511298)</a:t>
            </a:r>
            <a:endParaRPr kumimoji="0" lang="x-none" altLang="x-none" sz="22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975333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C36173-F4FE-A720-BB35-C58187F3B046}"/>
              </a:ext>
            </a:extLst>
          </p:cNvPr>
          <p:cNvSpPr>
            <a:spLocks noGrp="1"/>
          </p:cNvSpPr>
          <p:nvPr>
            <p:ph type="title"/>
          </p:nvPr>
        </p:nvSpPr>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Google’s Current DEI Practices</a:t>
            </a:r>
            <a:endParaRPr lang="x-none" b="0"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xmlns="" id="{1EF2B3A1-B0EB-7B5F-9B86-D0E6FE00A84F}"/>
              </a:ext>
            </a:extLst>
          </p:cNvPr>
          <p:cNvSpPr>
            <a:spLocks noGrp="1"/>
          </p:cNvSpPr>
          <p:nvPr>
            <p:ph type="sldNum" sz="quarter" idx="10"/>
          </p:nvPr>
        </p:nvSpPr>
        <p:spPr/>
        <p:txBody>
          <a:bodyPr/>
          <a:lstStyle/>
          <a:p>
            <a:fld id="{48F63A3B-78C7-47BE-AE5E-E10140E04643}" type="slidenum">
              <a:rPr lang="en-US" smtClean="0"/>
              <a:pPr/>
              <a:t>21</a:t>
            </a:fld>
            <a:endParaRPr lang="en-US" dirty="0"/>
          </a:p>
        </p:txBody>
      </p:sp>
      <p:sp>
        <p:nvSpPr>
          <p:cNvPr id="6" name="Rectangle 1">
            <a:extLst>
              <a:ext uri="{FF2B5EF4-FFF2-40B4-BE49-F238E27FC236}">
                <a16:creationId xmlns:a16="http://schemas.microsoft.com/office/drawing/2014/main" xmlns="" id="{F573499F-8046-0EA8-98D9-E303A9AD69EE}"/>
              </a:ext>
            </a:extLst>
          </p:cNvPr>
          <p:cNvSpPr>
            <a:spLocks noGrp="1" noChangeArrowheads="1"/>
          </p:cNvSpPr>
          <p:nvPr>
            <p:ph idx="13"/>
          </p:nvPr>
        </p:nvSpPr>
        <p:spPr bwMode="auto">
          <a:xfrm>
            <a:off x="914400" y="2320533"/>
            <a:ext cx="7164371" cy="3739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Google's strategy on DEI creates a setting for an equitable, inclusive, and representative workplace worldwide.</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 company has published annual reports showing developments and accountability related to diversity.</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This includes employee resource groups, inclusive recruitment campaigns, and bias-awareness training for all employees (</a:t>
            </a:r>
            <a:r>
              <a:rPr lang="en-US" sz="1600" dirty="0" err="1">
                <a:solidFill>
                  <a:schemeClr val="tx1"/>
                </a:solidFill>
                <a:latin typeface="Arial" panose="020B0604020202020204" pitchFamily="34" charset="0"/>
                <a:cs typeface="Arial" panose="020B0604020202020204" pitchFamily="34" charset="0"/>
              </a:rPr>
              <a:t>Mirrlees</a:t>
            </a:r>
            <a:r>
              <a:rPr lang="en-US" sz="1600" dirty="0">
                <a:solidFill>
                  <a:schemeClr val="tx1"/>
                </a:solidFill>
                <a:latin typeface="Arial" panose="020B0604020202020204" pitchFamily="34" charset="0"/>
                <a:cs typeface="Arial" panose="020B0604020202020204" pitchFamily="34" charset="0"/>
              </a:rPr>
              <a:t>, 2025).</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Google invests in programs supporting gender balance, racial equity, and accessibility for people with disabilities.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It promotes leadership diversity through mentorship and sponsorship programs.</a:t>
            </a:r>
          </a:p>
        </p:txBody>
      </p:sp>
    </p:spTree>
    <p:extLst>
      <p:ext uri="{BB962C8B-B14F-4D97-AF65-F5344CB8AC3E}">
        <p14:creationId xmlns:p14="http://schemas.microsoft.com/office/powerpoint/2010/main" val="2057457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90B686-B11F-02CC-C76D-2C5B867E8714}"/>
              </a:ext>
            </a:extLst>
          </p:cNvPr>
          <p:cNvSpPr>
            <a:spLocks noGrp="1"/>
          </p:cNvSpPr>
          <p:nvPr>
            <p:ph type="ctrTitle"/>
          </p:nvPr>
        </p:nvSpPr>
        <p:spPr>
          <a:xfrm>
            <a:off x="419100" y="1"/>
            <a:ext cx="9201149" cy="1885950"/>
          </a:xfrm>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Line Managers’ Role in Supporting DEI</a:t>
            </a:r>
            <a:endParaRPr lang="x-none" b="0" dirty="0">
              <a:latin typeface="Arial Black" panose="020B0A04020102020204" pitchFamily="34" charset="0"/>
              <a:cs typeface="Arial" panose="020B0604020202020204" pitchFamily="34" charset="0"/>
            </a:endParaRPr>
          </a:p>
        </p:txBody>
      </p:sp>
      <p:sp>
        <p:nvSpPr>
          <p:cNvPr id="6" name="Rectangle 1">
            <a:extLst>
              <a:ext uri="{FF2B5EF4-FFF2-40B4-BE49-F238E27FC236}">
                <a16:creationId xmlns:a16="http://schemas.microsoft.com/office/drawing/2014/main" xmlns="" id="{7C39E325-63A2-521B-EC7F-2CA54C5357A5}"/>
              </a:ext>
            </a:extLst>
          </p:cNvPr>
          <p:cNvSpPr>
            <a:spLocks noGrp="1" noChangeArrowheads="1"/>
          </p:cNvSpPr>
          <p:nvPr>
            <p:ph type="subTitle" idx="1"/>
          </p:nvPr>
        </p:nvSpPr>
        <p:spPr bwMode="auto">
          <a:xfrm>
            <a:off x="419100" y="2162538"/>
            <a:ext cx="6877049" cy="4339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Line managers ensure inclusive practices in hiring, team communication, and decision-making.</a:t>
            </a:r>
          </a:p>
          <a:p>
            <a:pPr marL="285750" indent="-285750">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They are trained to recognize unconscious bias and create safe spaces for open dialogue (Garg, 2024).</a:t>
            </a:r>
          </a:p>
          <a:p>
            <a:pPr marL="285750" indent="-285750">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Managers support ERG activities and mentor underrepresented employees to improve representation in leadership pipelines.</a:t>
            </a:r>
          </a:p>
          <a:p>
            <a:pPr marL="285750" indent="-285750">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Performance evaluations include DEI-related goals to reinforce accountability.</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sp>
        <p:nvSpPr>
          <p:cNvPr id="5" name="Slide Number Placeholder 4">
            <a:extLst>
              <a:ext uri="{FF2B5EF4-FFF2-40B4-BE49-F238E27FC236}">
                <a16:creationId xmlns:a16="http://schemas.microsoft.com/office/drawing/2014/main" xmlns="" id="{82590CC0-93C5-9CD9-B30F-AE4E6620A5A7}"/>
              </a:ext>
            </a:extLst>
          </p:cNvPr>
          <p:cNvSpPr>
            <a:spLocks noGrp="1"/>
          </p:cNvSpPr>
          <p:nvPr>
            <p:ph type="sldNum" sz="quarter" idx="4294967295"/>
          </p:nvPr>
        </p:nvSpPr>
        <p:spPr>
          <a:xfrm>
            <a:off x="11204575" y="457200"/>
            <a:ext cx="987425" cy="471488"/>
          </a:xfrm>
        </p:spPr>
        <p:txBody>
          <a:bodyPr/>
          <a:lstStyle/>
          <a:p>
            <a:fld id="{48F63A3B-78C7-47BE-AE5E-E10140E04643}" type="slidenum">
              <a:rPr lang="en-US" smtClean="0"/>
              <a:pPr/>
              <a:t>22</a:t>
            </a:fld>
            <a:endParaRPr lang="en-US" dirty="0"/>
          </a:p>
        </p:txBody>
      </p:sp>
      <p:pic>
        <p:nvPicPr>
          <p:cNvPr id="3" name="Picture 2">
            <a:extLst>
              <a:ext uri="{FF2B5EF4-FFF2-40B4-BE49-F238E27FC236}">
                <a16:creationId xmlns:a16="http://schemas.microsoft.com/office/drawing/2014/main" xmlns="" id="{09FFAD15-B5FA-0B36-B74A-FE69A46244CC}"/>
              </a:ext>
            </a:extLst>
          </p:cNvPr>
          <p:cNvPicPr>
            <a:picLocks noChangeAspect="1"/>
          </p:cNvPicPr>
          <p:nvPr/>
        </p:nvPicPr>
        <p:blipFill>
          <a:blip r:embed="rId2"/>
          <a:stretch>
            <a:fillRect/>
          </a:stretch>
        </p:blipFill>
        <p:spPr>
          <a:xfrm>
            <a:off x="8574263" y="1619250"/>
            <a:ext cx="3617737" cy="4339650"/>
          </a:xfrm>
          <a:prstGeom prst="rect">
            <a:avLst/>
          </a:prstGeom>
        </p:spPr>
      </p:pic>
    </p:spTree>
    <p:extLst>
      <p:ext uri="{BB962C8B-B14F-4D97-AF65-F5344CB8AC3E}">
        <p14:creationId xmlns:p14="http://schemas.microsoft.com/office/powerpoint/2010/main" val="56488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D02084-D8BD-7513-0090-57F09307FAC9}"/>
              </a:ext>
            </a:extLst>
          </p:cNvPr>
          <p:cNvSpPr>
            <a:spLocks noGrp="1"/>
          </p:cNvSpPr>
          <p:nvPr>
            <p:ph type="title"/>
          </p:nvPr>
        </p:nvSpPr>
        <p:spPr>
          <a:xfrm>
            <a:off x="3562350" y="323849"/>
            <a:ext cx="8286750" cy="1457325"/>
          </a:xfrm>
        </p:spPr>
        <p:txBody>
          <a:bodyPr/>
          <a:lstStyle/>
          <a:p>
            <a:pPr marL="571500" indent="-571500">
              <a:buFont typeface="Wingdings" panose="05000000000000000000" pitchFamily="2" charset="2"/>
              <a:buChar char="Ø"/>
            </a:pPr>
            <a:r>
              <a:rPr lang="x-none" b="0" dirty="0">
                <a:latin typeface="Arial Black" panose="020B0A04020102020204" pitchFamily="34" charset="0"/>
                <a:cs typeface="Arial" panose="020B0604020202020204" pitchFamily="34" charset="0"/>
              </a:rPr>
              <a:t>DEI and Google’s Organisational Strategy</a:t>
            </a:r>
          </a:p>
        </p:txBody>
      </p:sp>
      <p:sp>
        <p:nvSpPr>
          <p:cNvPr id="5" name="Slide Number Placeholder 4">
            <a:extLst>
              <a:ext uri="{FF2B5EF4-FFF2-40B4-BE49-F238E27FC236}">
                <a16:creationId xmlns:a16="http://schemas.microsoft.com/office/drawing/2014/main" xmlns="" id="{19517EE4-463C-629C-8472-DA4F1B4317B1}"/>
              </a:ext>
            </a:extLst>
          </p:cNvPr>
          <p:cNvSpPr>
            <a:spLocks noGrp="1"/>
          </p:cNvSpPr>
          <p:nvPr>
            <p:ph type="sldNum" sz="quarter" idx="10"/>
          </p:nvPr>
        </p:nvSpPr>
        <p:spPr/>
        <p:txBody>
          <a:bodyPr/>
          <a:lstStyle/>
          <a:p>
            <a:fld id="{48F63A3B-78C7-47BE-AE5E-E10140E04643}" type="slidenum">
              <a:rPr lang="en-US" smtClean="0"/>
              <a:pPr/>
              <a:t>23</a:t>
            </a:fld>
            <a:endParaRPr lang="en-US" dirty="0"/>
          </a:p>
        </p:txBody>
      </p:sp>
      <p:sp>
        <p:nvSpPr>
          <p:cNvPr id="7" name="Rectangle 2">
            <a:extLst>
              <a:ext uri="{FF2B5EF4-FFF2-40B4-BE49-F238E27FC236}">
                <a16:creationId xmlns:a16="http://schemas.microsoft.com/office/drawing/2014/main" xmlns="" id="{F0363F2B-31DD-B331-9D72-E28A3CE968BF}"/>
              </a:ext>
            </a:extLst>
          </p:cNvPr>
          <p:cNvSpPr>
            <a:spLocks noGrp="1" noChangeArrowheads="1"/>
          </p:cNvSpPr>
          <p:nvPr>
            <p:ph idx="11"/>
          </p:nvPr>
        </p:nvSpPr>
        <p:spPr bwMode="auto">
          <a:xfrm>
            <a:off x="3939377" y="2124121"/>
            <a:ext cx="748665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DEI supports Google's mission to "organize the world's information and make it universally accessible and useful."</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A diverse workforce enhances innovation, creativity, and problem-solving, leading to better product design for global users.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Equity and inclusion fuel employee engagement and employee retention, thereby reinforcing Google's status as one of the best global employers (Gupta, 2024).</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DEI initiatives clearly enable sustainable growth and corporate social responsibility goals.</a:t>
            </a:r>
          </a:p>
          <a:p>
            <a:pPr marR="0" lvl="0" algn="l" defTabSz="914400" rtl="0" eaLnBrk="0" fontAlgn="base" latinLnBrk="0" hangingPunct="0">
              <a:lnSpc>
                <a:spcPct val="100000"/>
              </a:lnSpc>
              <a:spcBef>
                <a:spcPct val="0"/>
              </a:spcBef>
              <a:spcAft>
                <a:spcPct val="0"/>
              </a:spcAft>
              <a:buClrTx/>
              <a:buSzTx/>
              <a:tabLst/>
            </a:pP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xmlns="" id="{CD79F9AE-F611-8F96-9DDF-CF2ECEB46485}"/>
              </a:ext>
            </a:extLst>
          </p:cNvPr>
          <p:cNvPicPr>
            <a:picLocks noChangeAspect="1"/>
          </p:cNvPicPr>
          <p:nvPr/>
        </p:nvPicPr>
        <p:blipFill>
          <a:blip r:embed="rId2"/>
          <a:stretch>
            <a:fillRect/>
          </a:stretch>
        </p:blipFill>
        <p:spPr>
          <a:xfrm>
            <a:off x="1" y="1"/>
            <a:ext cx="3562350" cy="3429000"/>
          </a:xfrm>
          <a:prstGeom prst="rect">
            <a:avLst/>
          </a:prstGeom>
        </p:spPr>
      </p:pic>
    </p:spTree>
    <p:extLst>
      <p:ext uri="{BB962C8B-B14F-4D97-AF65-F5344CB8AC3E}">
        <p14:creationId xmlns:p14="http://schemas.microsoft.com/office/powerpoint/2010/main" val="2636980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20C9C2F-1B82-99D8-899F-2596862C7433}"/>
              </a:ext>
            </a:extLst>
          </p:cNvPr>
          <p:cNvSpPr>
            <a:spLocks noGrp="1"/>
          </p:cNvSpPr>
          <p:nvPr>
            <p:ph type="title"/>
          </p:nvPr>
        </p:nvSpPr>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Challenges in Implementing DEI at Google</a:t>
            </a:r>
            <a:endParaRPr lang="x-none" b="0" dirty="0">
              <a:latin typeface="Arial Black" panose="020B0A04020102020204" pitchFamily="34" charset="0"/>
              <a:cs typeface="Arial" panose="020B0604020202020204" pitchFamily="34" charset="0"/>
            </a:endParaRPr>
          </a:p>
        </p:txBody>
      </p:sp>
      <p:sp>
        <p:nvSpPr>
          <p:cNvPr id="6" name="Rectangle 1">
            <a:extLst>
              <a:ext uri="{FF2B5EF4-FFF2-40B4-BE49-F238E27FC236}">
                <a16:creationId xmlns:a16="http://schemas.microsoft.com/office/drawing/2014/main" xmlns="" id="{7007165E-BB70-C0B1-5871-9F426DCC1C84}"/>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Despite progress, representation gaps remain in technical and leadership roles, especially for women and minority groups.</a:t>
            </a:r>
          </a:p>
          <a:p>
            <a:pPr>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Cultural differences across regions make it difficult to standardize global DEI practices.</a:t>
            </a:r>
          </a:p>
          <a:p>
            <a:pPr>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Some employees perceive DEI training as tokenistic rather than impactful.</a:t>
            </a:r>
          </a:p>
          <a:p>
            <a:pPr>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Difficulty measuring the effectiveness of DEI programs and their link to performance outcomes (Bursztein et al., 2024).</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sp>
        <p:nvSpPr>
          <p:cNvPr id="5" name="Slide Number Placeholder 4">
            <a:extLst>
              <a:ext uri="{FF2B5EF4-FFF2-40B4-BE49-F238E27FC236}">
                <a16:creationId xmlns:a16="http://schemas.microsoft.com/office/drawing/2014/main" xmlns="" id="{A5D978E3-9664-4B07-EC72-54FF04F3AD6B}"/>
              </a:ext>
            </a:extLst>
          </p:cNvPr>
          <p:cNvSpPr>
            <a:spLocks noGrp="1"/>
          </p:cNvSpPr>
          <p:nvPr>
            <p:ph type="sldNum" sz="quarter" idx="10"/>
          </p:nvPr>
        </p:nvSpPr>
        <p:spPr/>
        <p:txBody>
          <a:bodyPr/>
          <a:lstStyle/>
          <a:p>
            <a:fld id="{48F63A3B-78C7-47BE-AE5E-E10140E04643}" type="slidenum">
              <a:rPr lang="en-US" smtClean="0"/>
              <a:pPr/>
              <a:t>24</a:t>
            </a:fld>
            <a:endParaRPr lang="en-US" dirty="0"/>
          </a:p>
        </p:txBody>
      </p:sp>
      <p:pic>
        <p:nvPicPr>
          <p:cNvPr id="3" name="Picture 2">
            <a:extLst>
              <a:ext uri="{FF2B5EF4-FFF2-40B4-BE49-F238E27FC236}">
                <a16:creationId xmlns:a16="http://schemas.microsoft.com/office/drawing/2014/main" xmlns="" id="{64D691D1-9907-CE2E-8383-F760CF5AF54A}"/>
              </a:ext>
            </a:extLst>
          </p:cNvPr>
          <p:cNvPicPr>
            <a:picLocks noChangeAspect="1"/>
          </p:cNvPicPr>
          <p:nvPr/>
        </p:nvPicPr>
        <p:blipFill>
          <a:blip r:embed="rId2"/>
          <a:stretch>
            <a:fillRect/>
          </a:stretch>
        </p:blipFill>
        <p:spPr>
          <a:xfrm rot="16200000">
            <a:off x="7196139" y="1538288"/>
            <a:ext cx="5343526" cy="4381498"/>
          </a:xfrm>
          <a:prstGeom prst="rect">
            <a:avLst/>
          </a:prstGeom>
        </p:spPr>
      </p:pic>
    </p:spTree>
    <p:extLst>
      <p:ext uri="{BB962C8B-B14F-4D97-AF65-F5344CB8AC3E}">
        <p14:creationId xmlns:p14="http://schemas.microsoft.com/office/powerpoint/2010/main" val="14378657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F857BC-0025-3497-3EE1-A1D3EDAE2F84}"/>
              </a:ext>
            </a:extLst>
          </p:cNvPr>
          <p:cNvSpPr>
            <a:spLocks noGrp="1"/>
          </p:cNvSpPr>
          <p:nvPr>
            <p:ph type="title"/>
          </p:nvPr>
        </p:nvSpPr>
        <p:spPr>
          <a:xfrm>
            <a:off x="914400" y="555521"/>
            <a:ext cx="8075054" cy="1265664"/>
          </a:xfrm>
        </p:spPr>
        <p:txBody>
          <a:bodyPr/>
          <a:lstStyle/>
          <a:p>
            <a:pPr marL="457200" indent="-457200">
              <a:buFont typeface="Wingdings" panose="05000000000000000000" pitchFamily="2" charset="2"/>
              <a:buChar char="Ø"/>
            </a:pPr>
            <a:r>
              <a:rPr lang="en-US" sz="3200" dirty="0">
                <a:latin typeface="Arial Black" panose="020B0A04020102020204" pitchFamily="34" charset="0"/>
                <a:cs typeface="Arial" panose="020B0604020202020204" pitchFamily="34" charset="0"/>
              </a:rPr>
              <a:t>Recommendations for Improvement</a:t>
            </a:r>
            <a:endParaRPr lang="x-none" sz="3200" dirty="0">
              <a:latin typeface="Arial Black" panose="020B0A040201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D76AE954-0EC9-7065-B0C3-D71DD18F7C53}"/>
              </a:ext>
            </a:extLst>
          </p:cNvPr>
          <p:cNvSpPr>
            <a:spLocks noGrp="1"/>
          </p:cNvSpPr>
          <p:nvPr>
            <p:ph idx="13"/>
          </p:nvPr>
        </p:nvSpPr>
        <p:spPr>
          <a:xfrm>
            <a:off x="914400" y="2144978"/>
            <a:ext cx="6903076" cy="3721817"/>
          </a:xfrm>
        </p:spPr>
        <p:txBody>
          <a:bodyPr>
            <a:norm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Develop </a:t>
            </a:r>
            <a:r>
              <a:rPr lang="en-US" sz="1600" b="1" dirty="0">
                <a:solidFill>
                  <a:schemeClr val="tx1"/>
                </a:solidFill>
                <a:latin typeface="Arial" panose="020B0604020202020204" pitchFamily="34" charset="0"/>
                <a:cs typeface="Arial" panose="020B0604020202020204" pitchFamily="34" charset="0"/>
              </a:rPr>
              <a:t>data-driven DEI dashboards</a:t>
            </a:r>
            <a:r>
              <a:rPr lang="en-US" sz="1600" dirty="0">
                <a:solidFill>
                  <a:schemeClr val="tx1"/>
                </a:solidFill>
                <a:latin typeface="Arial" panose="020B0604020202020204" pitchFamily="34" charset="0"/>
                <a:cs typeface="Arial" panose="020B0604020202020204" pitchFamily="34" charset="0"/>
              </a:rPr>
              <a:t> to measure progress transparently across all global offices.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Strengthen </a:t>
            </a:r>
            <a:r>
              <a:rPr lang="en-US" sz="1600" b="1" dirty="0">
                <a:solidFill>
                  <a:schemeClr val="tx1"/>
                </a:solidFill>
                <a:latin typeface="Arial" panose="020B0604020202020204" pitchFamily="34" charset="0"/>
                <a:cs typeface="Arial" panose="020B0604020202020204" pitchFamily="34" charset="0"/>
              </a:rPr>
              <a:t>inclusive leadership training</a:t>
            </a:r>
            <a:r>
              <a:rPr lang="en-US" sz="1600" dirty="0">
                <a:solidFill>
                  <a:schemeClr val="tx1"/>
                </a:solidFill>
                <a:latin typeface="Arial" panose="020B0604020202020204" pitchFamily="34" charset="0"/>
                <a:cs typeface="Arial" panose="020B0604020202020204" pitchFamily="34" charset="0"/>
              </a:rPr>
              <a:t> for line managers to ensure lasting behavioral change.</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Expand outreach to </a:t>
            </a:r>
            <a:r>
              <a:rPr lang="en-US" sz="1600" b="1" dirty="0">
                <a:solidFill>
                  <a:schemeClr val="tx1"/>
                </a:solidFill>
                <a:latin typeface="Arial" panose="020B0604020202020204" pitchFamily="34" charset="0"/>
                <a:cs typeface="Arial" panose="020B0604020202020204" pitchFamily="34" charset="0"/>
              </a:rPr>
              <a:t>underrepresented communities</a:t>
            </a:r>
            <a:r>
              <a:rPr lang="en-US" sz="1600" dirty="0">
                <a:solidFill>
                  <a:schemeClr val="tx1"/>
                </a:solidFill>
                <a:latin typeface="Arial" panose="020B0604020202020204" pitchFamily="34" charset="0"/>
                <a:cs typeface="Arial" panose="020B0604020202020204" pitchFamily="34" charset="0"/>
              </a:rPr>
              <a:t> through partnerships with universities and NGOs.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Foster </a:t>
            </a:r>
            <a:r>
              <a:rPr lang="en-US" sz="1600" b="1" dirty="0">
                <a:solidFill>
                  <a:schemeClr val="tx1"/>
                </a:solidFill>
                <a:latin typeface="Arial" panose="020B0604020202020204" pitchFamily="34" charset="0"/>
                <a:cs typeface="Arial" panose="020B0604020202020204" pitchFamily="34" charset="0"/>
              </a:rPr>
              <a:t>intersectional DEI initiatives</a:t>
            </a:r>
            <a:r>
              <a:rPr lang="en-US" sz="1600" dirty="0">
                <a:solidFill>
                  <a:schemeClr val="tx1"/>
                </a:solidFill>
                <a:latin typeface="Arial" panose="020B0604020202020204" pitchFamily="34" charset="0"/>
                <a:cs typeface="Arial" panose="020B0604020202020204" pitchFamily="34" charset="0"/>
              </a:rPr>
              <a:t> that address overlapping identities (e.g., gender and ethnicity).</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Increase employee participation in ERGs by linking involvement to career development opportunities (Armstrong et al., 2020).</a:t>
            </a:r>
          </a:p>
        </p:txBody>
      </p:sp>
      <p:sp>
        <p:nvSpPr>
          <p:cNvPr id="5" name="Slide Number Placeholder 4">
            <a:extLst>
              <a:ext uri="{FF2B5EF4-FFF2-40B4-BE49-F238E27FC236}">
                <a16:creationId xmlns:a16="http://schemas.microsoft.com/office/drawing/2014/main" xmlns="" id="{17C41D4C-7D1C-F2B9-7F6F-DB3A7E056BF1}"/>
              </a:ext>
            </a:extLst>
          </p:cNvPr>
          <p:cNvSpPr>
            <a:spLocks noGrp="1"/>
          </p:cNvSpPr>
          <p:nvPr>
            <p:ph type="sldNum" sz="quarter" idx="10"/>
          </p:nvPr>
        </p:nvSpPr>
        <p:spPr/>
        <p:txBody>
          <a:bodyPr/>
          <a:lstStyle/>
          <a:p>
            <a:fld id="{48F63A3B-78C7-47BE-AE5E-E10140E04643}" type="slidenum">
              <a:rPr lang="en-US" smtClean="0"/>
              <a:pPr/>
              <a:t>25</a:t>
            </a:fld>
            <a:endParaRPr lang="en-US" dirty="0"/>
          </a:p>
        </p:txBody>
      </p:sp>
    </p:spTree>
    <p:extLst>
      <p:ext uri="{BB962C8B-B14F-4D97-AF65-F5344CB8AC3E}">
        <p14:creationId xmlns:p14="http://schemas.microsoft.com/office/powerpoint/2010/main" val="4123920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10C9A3-14AA-AEB5-E8C5-AE63FAD54AE5}"/>
              </a:ext>
            </a:extLst>
          </p:cNvPr>
          <p:cNvSpPr>
            <a:spLocks noGrp="1"/>
          </p:cNvSpPr>
          <p:nvPr>
            <p:ph type="title"/>
          </p:nvPr>
        </p:nvSpPr>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Conclusion</a:t>
            </a:r>
            <a:r>
              <a:rPr lang="en-US" dirty="0">
                <a:latin typeface="Arial Black" panose="020B0A04020102020204" pitchFamily="34" charset="0"/>
              </a:rPr>
              <a:t/>
            </a:r>
            <a:br>
              <a:rPr lang="en-US" dirty="0">
                <a:latin typeface="Arial Black" panose="020B0A04020102020204" pitchFamily="34" charset="0"/>
              </a:rPr>
            </a:br>
            <a:endParaRPr lang="x-none" dirty="0">
              <a:latin typeface="Arial Black" panose="020B0A04020102020204" pitchFamily="34" charset="0"/>
            </a:endParaRPr>
          </a:p>
        </p:txBody>
      </p:sp>
      <p:sp>
        <p:nvSpPr>
          <p:cNvPr id="5" name="Slide Number Placeholder 4">
            <a:extLst>
              <a:ext uri="{FF2B5EF4-FFF2-40B4-BE49-F238E27FC236}">
                <a16:creationId xmlns:a16="http://schemas.microsoft.com/office/drawing/2014/main" xmlns="" id="{EE7276AB-16C2-86FE-CE9E-65E83F2A4A24}"/>
              </a:ext>
            </a:extLst>
          </p:cNvPr>
          <p:cNvSpPr>
            <a:spLocks noGrp="1"/>
          </p:cNvSpPr>
          <p:nvPr>
            <p:ph type="sldNum" sz="quarter" idx="10"/>
          </p:nvPr>
        </p:nvSpPr>
        <p:spPr/>
        <p:txBody>
          <a:bodyPr/>
          <a:lstStyle/>
          <a:p>
            <a:fld id="{48F63A3B-78C7-47BE-AE5E-E10140E04643}" type="slidenum">
              <a:rPr lang="en-US" smtClean="0"/>
              <a:pPr/>
              <a:t>26</a:t>
            </a:fld>
            <a:endParaRPr lang="en-US" dirty="0"/>
          </a:p>
        </p:txBody>
      </p:sp>
      <p:sp>
        <p:nvSpPr>
          <p:cNvPr id="4" name="Rectangle 2">
            <a:extLst>
              <a:ext uri="{FF2B5EF4-FFF2-40B4-BE49-F238E27FC236}">
                <a16:creationId xmlns:a16="http://schemas.microsoft.com/office/drawing/2014/main" xmlns="" id="{751AE8CE-854B-9942-BC87-D0D6A7577C94}"/>
              </a:ext>
            </a:extLst>
          </p:cNvPr>
          <p:cNvSpPr>
            <a:spLocks noGrp="1" noChangeArrowheads="1"/>
          </p:cNvSpPr>
          <p:nvPr>
            <p:ph idx="13"/>
          </p:nvPr>
        </p:nvSpPr>
        <p:spPr bwMode="auto">
          <a:xfrm>
            <a:off x="914400" y="1954238"/>
            <a:ext cx="7023100"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lnSpc>
                <a:spcPct val="150000"/>
              </a:lnSpc>
              <a:spcBef>
                <a:spcPct val="0"/>
              </a:spcBef>
              <a:spcAft>
                <a:spcPct val="0"/>
              </a:spcAft>
              <a:buFontTx/>
              <a:buChar char="•"/>
            </a:pPr>
            <a:r>
              <a:rPr lang="en-US" altLang="x-none" sz="1800" dirty="0">
                <a:solidFill>
                  <a:schemeClr val="tx1"/>
                </a:solidFill>
                <a:latin typeface="Arial" panose="020B0604020202020204" pitchFamily="34" charset="0"/>
              </a:rPr>
              <a:t>Structured programming and transparent reporting have provided a strong foundation for DEI at Google.</a:t>
            </a:r>
          </a:p>
          <a:p>
            <a:pPr lvl="0" eaLnBrk="0" fontAlgn="base" hangingPunct="0">
              <a:lnSpc>
                <a:spcPct val="150000"/>
              </a:lnSpc>
              <a:spcBef>
                <a:spcPct val="0"/>
              </a:spcBef>
              <a:spcAft>
                <a:spcPct val="0"/>
              </a:spcAft>
              <a:buFontTx/>
              <a:buChar char="•"/>
            </a:pPr>
            <a:r>
              <a:rPr lang="en-US" altLang="x-none" sz="1800" dirty="0">
                <a:solidFill>
                  <a:schemeClr val="tx1"/>
                </a:solidFill>
                <a:latin typeface="Arial" panose="020B0604020202020204" pitchFamily="34" charset="0"/>
              </a:rPr>
              <a:t>Line managers are critical to embedding inclusive behaviors at the team level.</a:t>
            </a:r>
          </a:p>
          <a:p>
            <a:pPr lvl="0" eaLnBrk="0" fontAlgn="base" hangingPunct="0">
              <a:lnSpc>
                <a:spcPct val="150000"/>
              </a:lnSpc>
              <a:spcBef>
                <a:spcPct val="0"/>
              </a:spcBef>
              <a:spcAft>
                <a:spcPct val="0"/>
              </a:spcAft>
              <a:buFontTx/>
              <a:buChar char="•"/>
            </a:pPr>
            <a:r>
              <a:rPr lang="en-US" altLang="x-none" sz="1800" dirty="0">
                <a:solidFill>
                  <a:schemeClr val="tx1"/>
                </a:solidFill>
                <a:latin typeface="Arial" panose="020B0604020202020204" pitchFamily="34" charset="0"/>
              </a:rPr>
              <a:t>Addressing these ongoing representation and measurement challenges will contribute to better, long-term DEI success for Google.</a:t>
            </a:r>
          </a:p>
        </p:txBody>
      </p:sp>
    </p:spTree>
    <p:extLst>
      <p:ext uri="{BB962C8B-B14F-4D97-AF65-F5344CB8AC3E}">
        <p14:creationId xmlns:p14="http://schemas.microsoft.com/office/powerpoint/2010/main" val="12507853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6B4D26-44A2-189E-41F9-43A2DA43BC68}"/>
              </a:ext>
            </a:extLst>
          </p:cNvPr>
          <p:cNvSpPr>
            <a:spLocks noGrp="1"/>
          </p:cNvSpPr>
          <p:nvPr>
            <p:ph type="title"/>
          </p:nvPr>
        </p:nvSpPr>
        <p:spPr>
          <a:xfrm>
            <a:off x="765973" y="387757"/>
            <a:ext cx="7843837" cy="610372"/>
          </a:xfrm>
        </p:spPr>
        <p:txBody>
          <a:bodyPr/>
          <a:lstStyle/>
          <a:p>
            <a:pPr algn="ctr"/>
            <a:r>
              <a:rPr lang="en-IN" dirty="0"/>
              <a:t>References</a:t>
            </a:r>
          </a:p>
        </p:txBody>
      </p:sp>
      <p:sp>
        <p:nvSpPr>
          <p:cNvPr id="3" name="Content Placeholder 2">
            <a:extLst>
              <a:ext uri="{FF2B5EF4-FFF2-40B4-BE49-F238E27FC236}">
                <a16:creationId xmlns:a16="http://schemas.microsoft.com/office/drawing/2014/main" xmlns="" id="{7D6598C4-3A14-127A-9C7F-077EB1987473}"/>
              </a:ext>
            </a:extLst>
          </p:cNvPr>
          <p:cNvSpPr>
            <a:spLocks noGrp="1"/>
          </p:cNvSpPr>
          <p:nvPr>
            <p:ph idx="13"/>
          </p:nvPr>
        </p:nvSpPr>
        <p:spPr>
          <a:xfrm>
            <a:off x="218114" y="1191237"/>
            <a:ext cx="8607104" cy="5279006"/>
          </a:xfrm>
        </p:spPr>
        <p:txBody>
          <a:bodyPr>
            <a:normAutofit/>
          </a:bodyPr>
          <a:lstStyle/>
          <a:p>
            <a:r>
              <a:rPr lang="en-IN" sz="1400" dirty="0">
                <a:solidFill>
                  <a:schemeClr val="tx1"/>
                </a:solidFill>
              </a:rPr>
              <a:t>Armstrong, J., Rudkin, J.K., Allen, N., Crook, D.W., Wilson, D.J., Wyllie, D.H. and O’Connell, A.M., 2020. Dynamic linkage of covid-19 test results between public health England's second generation surveillance system and Uk biobank. Microbial genomics, 6(7), p.e000397.</a:t>
            </a:r>
          </a:p>
          <a:p>
            <a:pPr marL="514350" indent="-514350">
              <a:buFont typeface="+mj-lt"/>
              <a:buAutoNum type="romanUcPeriod"/>
            </a:pPr>
            <a:endParaRPr lang="en-US" sz="1400" dirty="0">
              <a:solidFill>
                <a:schemeClr val="tx1"/>
              </a:solidFill>
              <a:latin typeface="Arial" panose="020B0604020202020204" pitchFamily="34" charset="0"/>
              <a:cs typeface="Arial" panose="020B0604020202020204" pitchFamily="34" charset="0"/>
            </a:endParaRPr>
          </a:p>
          <a:p>
            <a:r>
              <a:rPr lang="en-US" sz="1400" dirty="0">
                <a:solidFill>
                  <a:schemeClr val="tx1"/>
                </a:solidFill>
                <a:latin typeface="Arial" panose="020B0604020202020204" pitchFamily="34" charset="0"/>
                <a:cs typeface="Arial" panose="020B0604020202020204" pitchFamily="34" charset="0"/>
              </a:rPr>
              <a:t>Bursztein, E., Brown, K.J., Sanderson, L.M. and Kelley, P.G., 2024, May. Leveraging Virtual Reality to Enhance Diversity, Equity and Inclusion training at Google. In Extended Abstracts of the CHI Conference on Human Factors in Computing Systems (pp. 1-7).</a:t>
            </a:r>
          </a:p>
          <a:p>
            <a:pPr marL="514350" indent="-514350">
              <a:buFont typeface="+mj-lt"/>
              <a:buAutoNum type="romanUcPeriod"/>
            </a:pPr>
            <a:endParaRPr lang="en-US" sz="1400" dirty="0">
              <a:solidFill>
                <a:schemeClr val="tx1"/>
              </a:solidFill>
              <a:latin typeface="Arial" panose="020B0604020202020204" pitchFamily="34" charset="0"/>
              <a:cs typeface="Arial" panose="020B0604020202020204" pitchFamily="34" charset="0"/>
            </a:endParaRPr>
          </a:p>
          <a:p>
            <a:r>
              <a:rPr lang="en-US" sz="1400" dirty="0">
                <a:solidFill>
                  <a:schemeClr val="tx1"/>
                </a:solidFill>
                <a:latin typeface="Arial" panose="020B0604020202020204" pitchFamily="34" charset="0"/>
                <a:cs typeface="Arial" panose="020B0604020202020204" pitchFamily="34" charset="0"/>
              </a:rPr>
              <a:t>Connor, H. and Shaw, S., 2008. Graduate training and development: current trends and issues. Education+ Training, 50(5), pp.357-365.</a:t>
            </a:r>
          </a:p>
          <a:p>
            <a:pPr marL="514350" indent="-514350">
              <a:buFont typeface="+mj-lt"/>
              <a:buAutoNum type="romanUcPeriod"/>
            </a:pPr>
            <a:endParaRPr lang="en-US" sz="1400" dirty="0">
              <a:solidFill>
                <a:schemeClr val="tx1"/>
              </a:solidFill>
              <a:latin typeface="Arial" panose="020B0604020202020204" pitchFamily="34" charset="0"/>
              <a:cs typeface="Arial" panose="020B0604020202020204" pitchFamily="34" charset="0"/>
            </a:endParaRPr>
          </a:p>
          <a:p>
            <a:r>
              <a:rPr lang="en-US" sz="1400" dirty="0">
                <a:solidFill>
                  <a:schemeClr val="tx1"/>
                </a:solidFill>
                <a:latin typeface="Arial" panose="020B0604020202020204" pitchFamily="34" charset="0"/>
                <a:cs typeface="Arial" panose="020B0604020202020204" pitchFamily="34" charset="0"/>
              </a:rPr>
              <a:t>Garg, N., 2024. Role of line managers in promoting DEI in higher education institution: an autoethnographic case study. International Journal of Educational Management, 38(6), pp.1752-1765.</a:t>
            </a:r>
          </a:p>
          <a:p>
            <a:pPr marL="514350" indent="-514350">
              <a:buFont typeface="+mj-lt"/>
              <a:buAutoNum type="romanUcPeriod"/>
            </a:pPr>
            <a:endParaRPr lang="en-US" sz="1400" dirty="0">
              <a:solidFill>
                <a:schemeClr val="tx1"/>
              </a:solidFill>
              <a:latin typeface="Arial" panose="020B0604020202020204" pitchFamily="34" charset="0"/>
              <a:cs typeface="Arial" panose="020B0604020202020204" pitchFamily="34" charset="0"/>
            </a:endParaRPr>
          </a:p>
          <a:p>
            <a:r>
              <a:rPr lang="en-US" sz="1400" dirty="0">
                <a:solidFill>
                  <a:schemeClr val="tx1"/>
                </a:solidFill>
                <a:latin typeface="Arial" panose="020B0604020202020204" pitchFamily="34" charset="0"/>
                <a:cs typeface="Arial" panose="020B0604020202020204" pitchFamily="34" charset="0"/>
              </a:rPr>
              <a:t>Grabara, J. and Siswanti, Y., 2019. Business strategy, organizational structure, work processes: are the alignment?. Calitatea, 20(S1), p.399.</a:t>
            </a:r>
          </a:p>
          <a:p>
            <a:pPr marL="514350" indent="-514350">
              <a:buFont typeface="+mj-lt"/>
              <a:buAutoNum type="romanUcPeriod"/>
            </a:pPr>
            <a:endParaRPr lang="en-US" sz="1400" dirty="0">
              <a:solidFill>
                <a:schemeClr val="tx1"/>
              </a:solidFill>
              <a:latin typeface="Arial" panose="020B0604020202020204" pitchFamily="34" charset="0"/>
              <a:cs typeface="Arial" panose="020B0604020202020204" pitchFamily="34" charset="0"/>
            </a:endParaRPr>
          </a:p>
          <a:p>
            <a:r>
              <a:rPr lang="en-US" sz="1400" dirty="0">
                <a:solidFill>
                  <a:schemeClr val="tx1"/>
                </a:solidFill>
                <a:latin typeface="Arial" panose="020B0604020202020204" pitchFamily="34" charset="0"/>
                <a:cs typeface="Arial" panose="020B0604020202020204" pitchFamily="34" charset="0"/>
              </a:rPr>
              <a:t>Gupta, D., 2024. Strategic human resource management: analyzing Google's HR policies, performance management as a benchmark for industry impact and adaptations.</a:t>
            </a:r>
          </a:p>
          <a:p>
            <a:pPr marL="514350" indent="-514350">
              <a:buFont typeface="+mj-lt"/>
              <a:buAutoNum type="romanUcPeriod"/>
            </a:pPr>
            <a:endParaRPr lang="en-US" sz="1400" dirty="0">
              <a:solidFill>
                <a:schemeClr val="tx1"/>
              </a:solidFill>
              <a:latin typeface="Arial" panose="020B0604020202020204" pitchFamily="34" charset="0"/>
              <a:cs typeface="Arial" panose="020B0604020202020204" pitchFamily="34" charset="0"/>
            </a:endParaRPr>
          </a:p>
          <a:p>
            <a:r>
              <a:rPr lang="en-US" sz="1400" dirty="0">
                <a:solidFill>
                  <a:schemeClr val="tx1"/>
                </a:solidFill>
                <a:latin typeface="Arial" panose="020B0604020202020204" pitchFamily="34" charset="0"/>
                <a:cs typeface="Arial" panose="020B0604020202020204" pitchFamily="34" charset="0"/>
              </a:rPr>
              <a:t>Mirrlees, T., 2025. Google’s Diversity, Equity, and Inclusion Policy and “EDI Solutionism”: An Intersectional Feminist Political Economy Analysis. Canadian Journal of Communication, 50(2), pp.207-220</a:t>
            </a:r>
            <a:r>
              <a:rPr lang="en-US" sz="1400" dirty="0">
                <a:latin typeface="Arial" panose="020B0604020202020204" pitchFamily="34" charset="0"/>
                <a:cs typeface="Arial" panose="020B0604020202020204" pitchFamily="34" charset="0"/>
              </a:rPr>
              <a:t>.</a:t>
            </a: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p:txBody>
      </p:sp>
      <p:sp>
        <p:nvSpPr>
          <p:cNvPr id="4" name="Picture Placeholder 3">
            <a:extLst>
              <a:ext uri="{FF2B5EF4-FFF2-40B4-BE49-F238E27FC236}">
                <a16:creationId xmlns:a16="http://schemas.microsoft.com/office/drawing/2014/main" xmlns="" id="{A29EC333-6EDA-F821-1820-B97A09CA7150}"/>
              </a:ext>
            </a:extLst>
          </p:cNvPr>
          <p:cNvSpPr>
            <a:spLocks noGrp="1"/>
          </p:cNvSpPr>
          <p:nvPr>
            <p:ph type="pic" sz="quarter" idx="14"/>
          </p:nvPr>
        </p:nvSpPr>
        <p:spPr/>
        <p:txBody>
          <a:bodyPr/>
          <a:lstStyle/>
          <a:p>
            <a:endParaRPr lang="en-IN" dirty="0"/>
          </a:p>
        </p:txBody>
      </p:sp>
      <p:sp>
        <p:nvSpPr>
          <p:cNvPr id="5" name="Slide Number Placeholder 4">
            <a:extLst>
              <a:ext uri="{FF2B5EF4-FFF2-40B4-BE49-F238E27FC236}">
                <a16:creationId xmlns:a16="http://schemas.microsoft.com/office/drawing/2014/main" xmlns="" id="{9968E76F-6B79-801B-EFE7-74059662F307}"/>
              </a:ext>
            </a:extLst>
          </p:cNvPr>
          <p:cNvSpPr>
            <a:spLocks noGrp="1"/>
          </p:cNvSpPr>
          <p:nvPr>
            <p:ph type="sldNum" sz="quarter" idx="10"/>
          </p:nvPr>
        </p:nvSpPr>
        <p:spPr/>
        <p:txBody>
          <a:bodyPr/>
          <a:lstStyle/>
          <a:p>
            <a:fld id="{48F63A3B-78C7-47BE-AE5E-E10140E04643}" type="slidenum">
              <a:rPr lang="en-US" smtClean="0"/>
              <a:pPr/>
              <a:t>27</a:t>
            </a:fld>
            <a:endParaRPr lang="en-US" dirty="0"/>
          </a:p>
        </p:txBody>
      </p:sp>
    </p:spTree>
    <p:extLst>
      <p:ext uri="{BB962C8B-B14F-4D97-AF65-F5344CB8AC3E}">
        <p14:creationId xmlns:p14="http://schemas.microsoft.com/office/powerpoint/2010/main" val="276065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DD3296-5CD8-174F-0116-AEF39E94BE68}"/>
              </a:ext>
            </a:extLst>
          </p:cNvPr>
          <p:cNvSpPr>
            <a:spLocks noGrp="1"/>
          </p:cNvSpPr>
          <p:nvPr>
            <p:ph type="title"/>
          </p:nvPr>
        </p:nvSpPr>
        <p:spPr/>
        <p:txBody>
          <a:bodyPr/>
          <a:lstStyle/>
          <a:p>
            <a:pPr marL="571500" indent="-571500">
              <a:buFont typeface="Wingdings" panose="05000000000000000000" pitchFamily="2" charset="2"/>
              <a:buChar char="Ø"/>
            </a:pPr>
            <a:r>
              <a:rPr lang="x-none" dirty="0">
                <a:latin typeface="Arial Black" panose="020B0A04020102020204" pitchFamily="34" charset="0"/>
                <a:cs typeface="Arial" panose="020B0604020202020204" pitchFamily="34" charset="0"/>
              </a:rPr>
              <a:t>Performance Management at Google</a:t>
            </a:r>
          </a:p>
        </p:txBody>
      </p:sp>
      <p:sp>
        <p:nvSpPr>
          <p:cNvPr id="5" name="Slide Number Placeholder 4">
            <a:extLst>
              <a:ext uri="{FF2B5EF4-FFF2-40B4-BE49-F238E27FC236}">
                <a16:creationId xmlns:a16="http://schemas.microsoft.com/office/drawing/2014/main" xmlns="" id="{F8826708-5A52-5C53-106A-1185854B1AF0}"/>
              </a:ext>
            </a:extLst>
          </p:cNvPr>
          <p:cNvSpPr>
            <a:spLocks noGrp="1"/>
          </p:cNvSpPr>
          <p:nvPr>
            <p:ph type="sldNum" sz="quarter" idx="10"/>
          </p:nvPr>
        </p:nvSpPr>
        <p:spPr/>
        <p:txBody>
          <a:bodyPr/>
          <a:lstStyle/>
          <a:p>
            <a:fld id="{48F63A3B-78C7-47BE-AE5E-E10140E04643}" type="slidenum">
              <a:rPr lang="en-US" smtClean="0"/>
              <a:pPr/>
              <a:t>28</a:t>
            </a:fld>
            <a:endParaRPr lang="en-US" dirty="0"/>
          </a:p>
        </p:txBody>
      </p:sp>
      <p:sp>
        <p:nvSpPr>
          <p:cNvPr id="7" name="Rectangle 2">
            <a:extLst>
              <a:ext uri="{FF2B5EF4-FFF2-40B4-BE49-F238E27FC236}">
                <a16:creationId xmlns:a16="http://schemas.microsoft.com/office/drawing/2014/main" xmlns="" id="{1807A09A-16CB-DBCE-1F65-BDF3CC0137EC}"/>
              </a:ext>
            </a:extLst>
          </p:cNvPr>
          <p:cNvSpPr>
            <a:spLocks noGrp="1" noChangeArrowheads="1"/>
          </p:cNvSpPr>
          <p:nvPr>
            <p:ph idx="13"/>
          </p:nvPr>
        </p:nvSpPr>
        <p:spPr bwMode="auto">
          <a:xfrm>
            <a:off x="914401" y="3977256"/>
            <a:ext cx="7145518"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x-none" sz="2200" b="1" i="0" u="none" strike="noStrike" cap="none" normalizeH="0" baseline="0" dirty="0">
                <a:ln>
                  <a:noFill/>
                </a:ln>
                <a:solidFill>
                  <a:srgbClr val="002060"/>
                </a:solidFill>
                <a:effectLst/>
                <a:latin typeface="Arial" panose="020B0604020202020204" pitchFamily="34" charset="0"/>
              </a:rPr>
              <a:t>Name:</a:t>
            </a:r>
            <a:r>
              <a:rPr lang="en-US" altLang="x-none" sz="2200" b="1" dirty="0">
                <a:solidFill>
                  <a:schemeClr val="tx1"/>
                </a:solidFill>
                <a:latin typeface="Arial" panose="020B0604020202020204" pitchFamily="34" charset="0"/>
              </a:rPr>
              <a:t> Harshil Bharat Kumar Desai  (ID: 2504765)</a:t>
            </a:r>
            <a:endParaRPr kumimoji="0" lang="x-none" altLang="x-none" sz="22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643395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2A7A18-917A-F6C7-4974-52430144E634}"/>
              </a:ext>
            </a:extLst>
          </p:cNvPr>
          <p:cNvSpPr>
            <a:spLocks noGrp="1"/>
          </p:cNvSpPr>
          <p:nvPr>
            <p:ph type="title"/>
          </p:nvPr>
        </p:nvSpPr>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Google’s Performance Management System</a:t>
            </a:r>
            <a:br>
              <a:rPr lang="en-US" dirty="0">
                <a:latin typeface="Arial Black" panose="020B0A04020102020204" pitchFamily="34" charset="0"/>
                <a:cs typeface="Arial" panose="020B0604020202020204" pitchFamily="34" charset="0"/>
              </a:rPr>
            </a:br>
            <a:endParaRPr lang="x-none" dirty="0">
              <a:latin typeface="Arial Black" panose="020B0A04020102020204" pitchFamily="34" charset="0"/>
              <a:cs typeface="Arial" panose="020B0604020202020204" pitchFamily="34" charset="0"/>
            </a:endParaRPr>
          </a:p>
        </p:txBody>
      </p:sp>
      <p:sp>
        <p:nvSpPr>
          <p:cNvPr id="6" name="Rectangle 1">
            <a:extLst>
              <a:ext uri="{FF2B5EF4-FFF2-40B4-BE49-F238E27FC236}">
                <a16:creationId xmlns:a16="http://schemas.microsoft.com/office/drawing/2014/main" xmlns="" id="{65DD6E63-3BD7-618A-E418-B368561FCE95}"/>
              </a:ext>
            </a:extLst>
          </p:cNvPr>
          <p:cNvSpPr>
            <a:spLocks noGrp="1" noChangeArrowheads="1"/>
          </p:cNvSpPr>
          <p:nvPr>
            <p:ph sz="half" idx="2"/>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Google applies a data-driven and continuous feedback approach rather than annual reviews.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Employees and managers engage in OKRs (Objectives and Key Results) to align goals with business outcomes (Hall, 2017). </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Regular “Check-ins” and peer feedback ensure continuous development.</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Performance is reviewed through a 360-degree feedback system, combining self-assessment, peer input, and managerial evaluation.</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Emphasis is on growth, learning, and contribution rather than punishment.</a:t>
            </a:r>
          </a:p>
          <a:p>
            <a:pPr marR="0" lvl="0" algn="l" defTabSz="914400" rtl="0" eaLnBrk="0" fontAlgn="base" latinLnBrk="0" hangingPunct="0">
              <a:lnSpc>
                <a:spcPct val="100000"/>
              </a:lnSpc>
              <a:spcBef>
                <a:spcPct val="0"/>
              </a:spcBef>
              <a:spcAft>
                <a:spcPct val="0"/>
              </a:spcAft>
              <a:buClrTx/>
              <a:buSzTx/>
              <a:tabLst/>
            </a:pP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sp>
        <p:nvSpPr>
          <p:cNvPr id="5" name="Slide Number Placeholder 4">
            <a:extLst>
              <a:ext uri="{FF2B5EF4-FFF2-40B4-BE49-F238E27FC236}">
                <a16:creationId xmlns:a16="http://schemas.microsoft.com/office/drawing/2014/main" xmlns="" id="{574899D3-0839-75DA-BAF9-5FD94C461836}"/>
              </a:ext>
            </a:extLst>
          </p:cNvPr>
          <p:cNvSpPr>
            <a:spLocks noGrp="1"/>
          </p:cNvSpPr>
          <p:nvPr>
            <p:ph type="sldNum" sz="quarter" idx="10"/>
          </p:nvPr>
        </p:nvSpPr>
        <p:spPr/>
        <p:txBody>
          <a:bodyPr/>
          <a:lstStyle/>
          <a:p>
            <a:fld id="{48F63A3B-78C7-47BE-AE5E-E10140E04643}" type="slidenum">
              <a:rPr lang="en-US" smtClean="0"/>
              <a:pPr/>
              <a:t>29</a:t>
            </a:fld>
            <a:endParaRPr lang="en-US" dirty="0"/>
          </a:p>
        </p:txBody>
      </p:sp>
      <p:pic>
        <p:nvPicPr>
          <p:cNvPr id="4" name="Picture 3">
            <a:extLst>
              <a:ext uri="{FF2B5EF4-FFF2-40B4-BE49-F238E27FC236}">
                <a16:creationId xmlns:a16="http://schemas.microsoft.com/office/drawing/2014/main" xmlns="" id="{B53AC326-23E2-C094-172B-E86F6071F628}"/>
              </a:ext>
            </a:extLst>
          </p:cNvPr>
          <p:cNvPicPr>
            <a:picLocks noChangeAspect="1"/>
          </p:cNvPicPr>
          <p:nvPr/>
        </p:nvPicPr>
        <p:blipFill>
          <a:blip r:embed="rId2"/>
          <a:stretch>
            <a:fillRect/>
          </a:stretch>
        </p:blipFill>
        <p:spPr>
          <a:xfrm>
            <a:off x="0" y="2609850"/>
            <a:ext cx="3295776" cy="4248150"/>
          </a:xfrm>
          <a:prstGeom prst="rect">
            <a:avLst/>
          </a:prstGeom>
        </p:spPr>
      </p:pic>
    </p:spTree>
    <p:extLst>
      <p:ext uri="{BB962C8B-B14F-4D97-AF65-F5344CB8AC3E}">
        <p14:creationId xmlns:p14="http://schemas.microsoft.com/office/powerpoint/2010/main" val="30924884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2307C7-929C-DF69-0027-7C8F21DCCC12}"/>
              </a:ext>
            </a:extLst>
          </p:cNvPr>
          <p:cNvSpPr>
            <a:spLocks noGrp="1"/>
          </p:cNvSpPr>
          <p:nvPr>
            <p:ph type="title"/>
          </p:nvPr>
        </p:nvSpPr>
        <p:spPr>
          <a:xfrm>
            <a:off x="1866900" y="838496"/>
            <a:ext cx="10039350" cy="1183305"/>
          </a:xfrm>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Role of Line Managers in Performance Management</a:t>
            </a:r>
            <a:endParaRPr lang="x-none" dirty="0">
              <a:latin typeface="Arial Black" panose="020B0A040201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xmlns="" id="{E65DE3E5-010F-B005-25E6-8E407BB90B19}"/>
              </a:ext>
            </a:extLst>
          </p:cNvPr>
          <p:cNvPicPr>
            <a:picLocks noGrp="1" noChangeAspect="1"/>
          </p:cNvPicPr>
          <p:nvPr>
            <p:ph sz="half" idx="15"/>
          </p:nvPr>
        </p:nvPicPr>
        <p:blipFill>
          <a:blip r:embed="rId2"/>
          <a:stretch>
            <a:fillRect/>
          </a:stretch>
        </p:blipFill>
        <p:spPr>
          <a:xfrm>
            <a:off x="704850" y="2286000"/>
            <a:ext cx="3119225" cy="4362450"/>
          </a:xfrm>
          <a:prstGeom prst="rect">
            <a:avLst/>
          </a:prstGeom>
        </p:spPr>
      </p:pic>
      <p:sp>
        <p:nvSpPr>
          <p:cNvPr id="7" name="Rectangle 2">
            <a:extLst>
              <a:ext uri="{FF2B5EF4-FFF2-40B4-BE49-F238E27FC236}">
                <a16:creationId xmlns:a16="http://schemas.microsoft.com/office/drawing/2014/main" xmlns="" id="{A111CAB0-19C2-63D4-6A88-EB030C2E2B88}"/>
              </a:ext>
            </a:extLst>
          </p:cNvPr>
          <p:cNvSpPr>
            <a:spLocks noGrp="1" noChangeArrowheads="1"/>
          </p:cNvSpPr>
          <p:nvPr>
            <p:ph sz="half" idx="1"/>
          </p:nvPr>
        </p:nvSpPr>
        <p:spPr bwMode="auto">
          <a:xfrm>
            <a:off x="3858201" y="2326443"/>
            <a:ext cx="7628949" cy="3560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kumimoji="0" lang="en-US" altLang="x-none" sz="180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sz="1600" dirty="0">
                <a:solidFill>
                  <a:schemeClr val="tx1"/>
                </a:solidFill>
                <a:latin typeface="Arial" panose="020B0604020202020204" pitchFamily="34" charset="0"/>
                <a:cs typeface="Arial" panose="020B0604020202020204" pitchFamily="34" charset="0"/>
              </a:rPr>
              <a:t>The line managers are the coaches and mentors to aid employees in setting and achieving OKRs.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They provide frequent feedback and recognition to sustain motivation.</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Managers help employees understand how individual goals contribute to team and company success (Javad and SD, 2015).</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They identify skill gaps during performance reviews and recommend training or career development plans.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Managers ensure that evaluation discussions are fair and transparent.</a:t>
            </a:r>
          </a:p>
        </p:txBody>
      </p:sp>
      <p:sp>
        <p:nvSpPr>
          <p:cNvPr id="5" name="Slide Number Placeholder 4">
            <a:extLst>
              <a:ext uri="{FF2B5EF4-FFF2-40B4-BE49-F238E27FC236}">
                <a16:creationId xmlns:a16="http://schemas.microsoft.com/office/drawing/2014/main" xmlns="" id="{703B79B1-820E-4394-2743-20797971B61A}"/>
              </a:ext>
            </a:extLst>
          </p:cNvPr>
          <p:cNvSpPr>
            <a:spLocks noGrp="1"/>
          </p:cNvSpPr>
          <p:nvPr>
            <p:ph type="sldNum" sz="quarter" idx="10"/>
          </p:nvPr>
        </p:nvSpPr>
        <p:spPr/>
        <p:txBody>
          <a:bodyPr/>
          <a:lstStyle/>
          <a:p>
            <a:fld id="{48F63A3B-78C7-47BE-AE5E-E10140E04643}" type="slidenum">
              <a:rPr lang="en-US" smtClean="0"/>
              <a:pPr/>
              <a:t>30</a:t>
            </a:fld>
            <a:endParaRPr lang="en-US" dirty="0"/>
          </a:p>
        </p:txBody>
      </p:sp>
    </p:spTree>
    <p:extLst>
      <p:ext uri="{BB962C8B-B14F-4D97-AF65-F5344CB8AC3E}">
        <p14:creationId xmlns:p14="http://schemas.microsoft.com/office/powerpoint/2010/main" val="877858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ED9EE4-19D7-33A0-0757-89A2519A4DB3}"/>
              </a:ext>
            </a:extLst>
          </p:cNvPr>
          <p:cNvSpPr>
            <a:spLocks noGrp="1"/>
          </p:cNvSpPr>
          <p:nvPr>
            <p:ph type="title"/>
          </p:nvPr>
        </p:nvSpPr>
        <p:spPr>
          <a:xfrm>
            <a:off x="914399" y="1081394"/>
            <a:ext cx="7843837" cy="1012782"/>
          </a:xfrm>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Alignment with Google’s Strategic Goals</a:t>
            </a:r>
            <a:endParaRPr lang="x-none"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xmlns="" id="{A24D2C50-5B8F-A8B7-2BDB-E8A6829E9606}"/>
              </a:ext>
            </a:extLst>
          </p:cNvPr>
          <p:cNvSpPr>
            <a:spLocks noGrp="1"/>
          </p:cNvSpPr>
          <p:nvPr>
            <p:ph type="sldNum" sz="quarter" idx="10"/>
          </p:nvPr>
        </p:nvSpPr>
        <p:spPr/>
        <p:txBody>
          <a:bodyPr/>
          <a:lstStyle/>
          <a:p>
            <a:fld id="{48F63A3B-78C7-47BE-AE5E-E10140E04643}" type="slidenum">
              <a:rPr lang="en-US" smtClean="0"/>
              <a:pPr/>
              <a:t>31</a:t>
            </a:fld>
            <a:endParaRPr lang="en-US" dirty="0"/>
          </a:p>
        </p:txBody>
      </p:sp>
      <p:sp>
        <p:nvSpPr>
          <p:cNvPr id="7" name="Rectangle 2">
            <a:extLst>
              <a:ext uri="{FF2B5EF4-FFF2-40B4-BE49-F238E27FC236}">
                <a16:creationId xmlns:a16="http://schemas.microsoft.com/office/drawing/2014/main" xmlns="" id="{612D111B-4309-9553-BD12-5F4FD9DA8C35}"/>
              </a:ext>
            </a:extLst>
          </p:cNvPr>
          <p:cNvSpPr>
            <a:spLocks noGrp="1" noChangeArrowheads="1"/>
          </p:cNvSpPr>
          <p:nvPr>
            <p:ph idx="13"/>
          </p:nvPr>
        </p:nvSpPr>
        <p:spPr bwMode="auto">
          <a:xfrm>
            <a:off x="914399" y="2275510"/>
            <a:ext cx="6645374" cy="3370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 OKR framework aligns individual performance with Google’s strategic mission to “organize the world’s information and make it universally accessible and useful.”</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Continuous performance feedback supports Google’s culture of innovation, agility, and accountability.</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Transparent goal-setting ensures all teams work toward measurable business outcomes (Savaneviciene and Stankeviciute, 2012).</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A strong performance culture helps attract and retain high-performing talent in a competitive tech industry.</a:t>
            </a:r>
          </a:p>
        </p:txBody>
      </p:sp>
      <p:pic>
        <p:nvPicPr>
          <p:cNvPr id="3" name="Picture 2">
            <a:extLst>
              <a:ext uri="{FF2B5EF4-FFF2-40B4-BE49-F238E27FC236}">
                <a16:creationId xmlns:a16="http://schemas.microsoft.com/office/drawing/2014/main" xmlns="" id="{05443AAF-660F-669A-7194-C1AFBD73EC0D}"/>
              </a:ext>
            </a:extLst>
          </p:cNvPr>
          <p:cNvPicPr>
            <a:picLocks noChangeAspect="1"/>
          </p:cNvPicPr>
          <p:nvPr/>
        </p:nvPicPr>
        <p:blipFill>
          <a:blip r:embed="rId2"/>
          <a:stretch>
            <a:fillRect/>
          </a:stretch>
        </p:blipFill>
        <p:spPr>
          <a:xfrm>
            <a:off x="8503600" y="1438186"/>
            <a:ext cx="3688400" cy="5419814"/>
          </a:xfrm>
          <a:prstGeom prst="rect">
            <a:avLst/>
          </a:prstGeom>
        </p:spPr>
      </p:pic>
    </p:spTree>
    <p:extLst>
      <p:ext uri="{BB962C8B-B14F-4D97-AF65-F5344CB8AC3E}">
        <p14:creationId xmlns:p14="http://schemas.microsoft.com/office/powerpoint/2010/main" val="10548078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6785E6-9B34-CA4D-934B-C8C009788AB1}"/>
              </a:ext>
            </a:extLst>
          </p:cNvPr>
          <p:cNvSpPr>
            <a:spLocks noGrp="1"/>
          </p:cNvSpPr>
          <p:nvPr>
            <p:ph type="title"/>
          </p:nvPr>
        </p:nvSpPr>
        <p:spPr>
          <a:xfrm>
            <a:off x="704850" y="19050"/>
            <a:ext cx="11277600" cy="1847850"/>
          </a:xfrm>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Challenges in Google’s Performance Management System</a:t>
            </a:r>
            <a:endParaRPr lang="x-none" dirty="0">
              <a:latin typeface="Arial Black" panose="020B0A04020102020204" pitchFamily="34" charset="0"/>
              <a:cs typeface="Arial" panose="020B0604020202020204" pitchFamily="34" charset="0"/>
            </a:endParaRPr>
          </a:p>
        </p:txBody>
      </p:sp>
      <p:sp>
        <p:nvSpPr>
          <p:cNvPr id="7" name="Rectangle 2">
            <a:extLst>
              <a:ext uri="{FF2B5EF4-FFF2-40B4-BE49-F238E27FC236}">
                <a16:creationId xmlns:a16="http://schemas.microsoft.com/office/drawing/2014/main" xmlns="" id="{7BA23AA9-F54A-663D-6324-7E7B4CEB15C7}"/>
              </a:ext>
            </a:extLst>
          </p:cNvPr>
          <p:cNvSpPr>
            <a:spLocks noGrp="1" noChangeArrowheads="1"/>
          </p:cNvSpPr>
          <p:nvPr>
            <p:ph idx="1"/>
          </p:nvPr>
        </p:nvSpPr>
        <p:spPr bwMode="auto">
          <a:xfrm>
            <a:off x="704850" y="2147649"/>
            <a:ext cx="6629400"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Bias in peer evaluations may affect fairness and morale.</a:t>
            </a:r>
          </a:p>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Maintaining consistency across global teams with different cultural norms can be difficult.</a:t>
            </a:r>
          </a:p>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Employees report feedback fatigue from frequent evaluations.</a:t>
            </a:r>
          </a:p>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Quantifying creativity and collaboration within rigid goal systems can be challenging (Schrøder-Hansen and Hansen, 2023).</a:t>
            </a:r>
          </a:p>
          <a:p>
            <a:pPr marR="0" lvl="0" algn="l" defTabSz="914400" rtl="0" eaLnBrk="0" fontAlgn="base" latinLnBrk="0" hangingPunct="0">
              <a:lnSpc>
                <a:spcPct val="100000"/>
              </a:lnSpc>
              <a:spcBef>
                <a:spcPct val="0"/>
              </a:spcBef>
              <a:spcAft>
                <a:spcPct val="0"/>
              </a:spcAft>
              <a:buClrTx/>
              <a:buSzTx/>
              <a:tabLst/>
            </a:pP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sp>
        <p:nvSpPr>
          <p:cNvPr id="5" name="Slide Number Placeholder 4">
            <a:extLst>
              <a:ext uri="{FF2B5EF4-FFF2-40B4-BE49-F238E27FC236}">
                <a16:creationId xmlns:a16="http://schemas.microsoft.com/office/drawing/2014/main" xmlns="" id="{6FADB075-29CC-9C3F-CB63-23F4B73A0F8E}"/>
              </a:ext>
            </a:extLst>
          </p:cNvPr>
          <p:cNvSpPr>
            <a:spLocks noGrp="1"/>
          </p:cNvSpPr>
          <p:nvPr>
            <p:ph type="sldNum" sz="quarter" idx="4294967295"/>
          </p:nvPr>
        </p:nvSpPr>
        <p:spPr>
          <a:xfrm>
            <a:off x="11204575" y="457200"/>
            <a:ext cx="987425" cy="471488"/>
          </a:xfrm>
        </p:spPr>
        <p:txBody>
          <a:bodyPr/>
          <a:lstStyle/>
          <a:p>
            <a:fld id="{48F63A3B-78C7-47BE-AE5E-E10140E04643}" type="slidenum">
              <a:rPr lang="en-US" smtClean="0"/>
              <a:pPr/>
              <a:t>32</a:t>
            </a:fld>
            <a:endParaRPr lang="en-US" dirty="0"/>
          </a:p>
        </p:txBody>
      </p:sp>
      <p:pic>
        <p:nvPicPr>
          <p:cNvPr id="4" name="Picture 3">
            <a:extLst>
              <a:ext uri="{FF2B5EF4-FFF2-40B4-BE49-F238E27FC236}">
                <a16:creationId xmlns:a16="http://schemas.microsoft.com/office/drawing/2014/main" xmlns="" id="{7D1C6722-157C-53D5-1BFB-ADBE9F0EF878}"/>
              </a:ext>
            </a:extLst>
          </p:cNvPr>
          <p:cNvPicPr>
            <a:picLocks noChangeAspect="1"/>
          </p:cNvPicPr>
          <p:nvPr/>
        </p:nvPicPr>
        <p:blipFill>
          <a:blip r:embed="rId2"/>
          <a:stretch>
            <a:fillRect/>
          </a:stretch>
        </p:blipFill>
        <p:spPr>
          <a:xfrm>
            <a:off x="7540852" y="2057401"/>
            <a:ext cx="4237087" cy="4524314"/>
          </a:xfrm>
          <a:prstGeom prst="rect">
            <a:avLst/>
          </a:prstGeom>
        </p:spPr>
      </p:pic>
    </p:spTree>
    <p:extLst>
      <p:ext uri="{BB962C8B-B14F-4D97-AF65-F5344CB8AC3E}">
        <p14:creationId xmlns:p14="http://schemas.microsoft.com/office/powerpoint/2010/main" val="38362141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340851-5242-717D-93CB-2C10A991EE4D}"/>
              </a:ext>
            </a:extLst>
          </p:cNvPr>
          <p:cNvSpPr>
            <a:spLocks noGrp="1"/>
          </p:cNvSpPr>
          <p:nvPr>
            <p:ph type="title"/>
          </p:nvPr>
        </p:nvSpPr>
        <p:spPr>
          <a:xfrm>
            <a:off x="1150374" y="692943"/>
            <a:ext cx="7843837" cy="1012782"/>
          </a:xfrm>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Recommendations for Improvement</a:t>
            </a:r>
            <a:endParaRPr lang="x-none" dirty="0">
              <a:latin typeface="Arial Black" panose="020B0A040201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3F4E3034-BEB3-B4DE-2A4B-BB29DDE88624}"/>
              </a:ext>
            </a:extLst>
          </p:cNvPr>
          <p:cNvSpPr>
            <a:spLocks noGrp="1"/>
          </p:cNvSpPr>
          <p:nvPr>
            <p:ph idx="13"/>
          </p:nvPr>
        </p:nvSpPr>
        <p:spPr>
          <a:xfrm>
            <a:off x="1150374" y="2203971"/>
            <a:ext cx="6903076" cy="3721817"/>
          </a:xfrm>
        </p:spPr>
        <p:txBody>
          <a:bodyPr>
            <a:norm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Introduce AI-supported analytics to identify bias patterns and improve fairness.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Simplify review cycles to reduce employee fatigue and administrative workload.</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Provide cross-cultural performance management training for managers in global teams.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Recognize collaborative and innovative behaviors beyond numerical OKR achievements (Gupta, 2024).</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Integrate performance data with career progression and succession planning for transparency.</a:t>
            </a:r>
          </a:p>
        </p:txBody>
      </p:sp>
      <p:sp>
        <p:nvSpPr>
          <p:cNvPr id="5" name="Slide Number Placeholder 4">
            <a:extLst>
              <a:ext uri="{FF2B5EF4-FFF2-40B4-BE49-F238E27FC236}">
                <a16:creationId xmlns:a16="http://schemas.microsoft.com/office/drawing/2014/main" xmlns="" id="{C520E805-AD19-E601-7E12-CF7367C25749}"/>
              </a:ext>
            </a:extLst>
          </p:cNvPr>
          <p:cNvSpPr>
            <a:spLocks noGrp="1"/>
          </p:cNvSpPr>
          <p:nvPr>
            <p:ph type="sldNum" sz="quarter" idx="10"/>
          </p:nvPr>
        </p:nvSpPr>
        <p:spPr/>
        <p:txBody>
          <a:bodyPr/>
          <a:lstStyle/>
          <a:p>
            <a:fld id="{48F63A3B-78C7-47BE-AE5E-E10140E04643}" type="slidenum">
              <a:rPr lang="en-US" smtClean="0"/>
              <a:pPr/>
              <a:t>33</a:t>
            </a:fld>
            <a:endParaRPr lang="en-US" dirty="0"/>
          </a:p>
        </p:txBody>
      </p:sp>
    </p:spTree>
    <p:extLst>
      <p:ext uri="{BB962C8B-B14F-4D97-AF65-F5344CB8AC3E}">
        <p14:creationId xmlns:p14="http://schemas.microsoft.com/office/powerpoint/2010/main" val="8392356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4BAEBE-AE77-FB9F-1618-2C843116BA3F}"/>
              </a:ext>
            </a:extLst>
          </p:cNvPr>
          <p:cNvSpPr>
            <a:spLocks noGrp="1"/>
          </p:cNvSpPr>
          <p:nvPr>
            <p:ph type="title"/>
          </p:nvPr>
        </p:nvSpPr>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Conclusion</a:t>
            </a:r>
            <a:endParaRPr lang="x-none" dirty="0">
              <a:latin typeface="Arial Black" panose="020B0A04020102020204" pitchFamily="34" charset="0"/>
              <a:cs typeface="Arial" panose="020B0604020202020204" pitchFamily="34" charset="0"/>
            </a:endParaRPr>
          </a:p>
        </p:txBody>
      </p:sp>
      <p:sp>
        <p:nvSpPr>
          <p:cNvPr id="4" name="Picture Placeholder 3">
            <a:extLst>
              <a:ext uri="{FF2B5EF4-FFF2-40B4-BE49-F238E27FC236}">
                <a16:creationId xmlns:a16="http://schemas.microsoft.com/office/drawing/2014/main" xmlns="" id="{B3904ADB-A1D0-8F50-CEC8-A67D2F2AFD0E}"/>
              </a:ext>
            </a:extLst>
          </p:cNvPr>
          <p:cNvSpPr>
            <a:spLocks noGrp="1"/>
          </p:cNvSpPr>
          <p:nvPr>
            <p:ph type="pic" sz="quarter" idx="14"/>
          </p:nvPr>
        </p:nvSpPr>
        <p:spPr/>
        <p:txBody>
          <a:bodyPr/>
          <a:lstStyle/>
          <a:p>
            <a:endParaRPr lang="en-IN" dirty="0"/>
          </a:p>
        </p:txBody>
      </p:sp>
      <p:sp>
        <p:nvSpPr>
          <p:cNvPr id="5" name="Slide Number Placeholder 4">
            <a:extLst>
              <a:ext uri="{FF2B5EF4-FFF2-40B4-BE49-F238E27FC236}">
                <a16:creationId xmlns:a16="http://schemas.microsoft.com/office/drawing/2014/main" xmlns="" id="{26C68804-E5D1-2444-8710-47421CE7A03F}"/>
              </a:ext>
            </a:extLst>
          </p:cNvPr>
          <p:cNvSpPr>
            <a:spLocks noGrp="1"/>
          </p:cNvSpPr>
          <p:nvPr>
            <p:ph type="sldNum" sz="quarter" idx="10"/>
          </p:nvPr>
        </p:nvSpPr>
        <p:spPr/>
        <p:txBody>
          <a:bodyPr/>
          <a:lstStyle/>
          <a:p>
            <a:fld id="{48F63A3B-78C7-47BE-AE5E-E10140E04643}" type="slidenum">
              <a:rPr lang="en-US" smtClean="0"/>
              <a:pPr/>
              <a:t>34</a:t>
            </a:fld>
            <a:endParaRPr lang="en-US" dirty="0"/>
          </a:p>
        </p:txBody>
      </p:sp>
      <p:sp>
        <p:nvSpPr>
          <p:cNvPr id="6" name="Rectangle 1">
            <a:extLst>
              <a:ext uri="{FF2B5EF4-FFF2-40B4-BE49-F238E27FC236}">
                <a16:creationId xmlns:a16="http://schemas.microsoft.com/office/drawing/2014/main" xmlns="" id="{C378AD58-2DE4-B858-FFBD-9FA26183370E}"/>
              </a:ext>
            </a:extLst>
          </p:cNvPr>
          <p:cNvSpPr>
            <a:spLocks noGrp="1" noChangeArrowheads="1"/>
          </p:cNvSpPr>
          <p:nvPr>
            <p:ph idx="13"/>
          </p:nvPr>
        </p:nvSpPr>
        <p:spPr bwMode="auto">
          <a:xfrm>
            <a:off x="914400" y="2710800"/>
            <a:ext cx="7145518" cy="2534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lnSpc>
                <a:spcPct val="150000"/>
              </a:lnSpc>
              <a:spcBef>
                <a:spcPct val="0"/>
              </a:spcBef>
              <a:spcAft>
                <a:spcPct val="0"/>
              </a:spcAft>
              <a:buFontTx/>
              <a:buChar char="•"/>
            </a:pPr>
            <a:r>
              <a:rPr lang="en-US" altLang="x-none" sz="1800" dirty="0">
                <a:solidFill>
                  <a:schemeClr val="tx1"/>
                </a:solidFill>
                <a:latin typeface="Arial" panose="020B0604020202020204" pitchFamily="34" charset="0"/>
              </a:rPr>
              <a:t>Performance management at Google relies on an ongoing feedback system and clear objectives.</a:t>
            </a:r>
          </a:p>
          <a:p>
            <a:pPr lvl="0" eaLnBrk="0" fontAlgn="base" hangingPunct="0">
              <a:lnSpc>
                <a:spcPct val="150000"/>
              </a:lnSpc>
              <a:spcBef>
                <a:spcPct val="0"/>
              </a:spcBef>
              <a:spcAft>
                <a:spcPct val="0"/>
              </a:spcAft>
              <a:buFontTx/>
              <a:buChar char="•"/>
            </a:pPr>
            <a:r>
              <a:rPr lang="en-US" altLang="x-none" sz="1800" dirty="0">
                <a:solidFill>
                  <a:schemeClr val="tx1"/>
                </a:solidFill>
                <a:latin typeface="Arial" panose="020B0604020202020204" pitchFamily="34" charset="0"/>
              </a:rPr>
              <a:t>Line managers have a significant role in driving employee development and accountability.</a:t>
            </a:r>
          </a:p>
          <a:p>
            <a:pPr lvl="0" eaLnBrk="0" fontAlgn="base" hangingPunct="0">
              <a:lnSpc>
                <a:spcPct val="150000"/>
              </a:lnSpc>
              <a:spcBef>
                <a:spcPct val="0"/>
              </a:spcBef>
              <a:spcAft>
                <a:spcPct val="0"/>
              </a:spcAft>
              <a:buFontTx/>
              <a:buChar char="•"/>
            </a:pPr>
            <a:r>
              <a:rPr lang="en-US" altLang="x-none" sz="1800" dirty="0">
                <a:solidFill>
                  <a:schemeClr val="tx1"/>
                </a:solidFill>
                <a:latin typeface="Arial" panose="020B0604020202020204" pitchFamily="34" charset="0"/>
              </a:rPr>
              <a:t>By addressing bias, consistency, and feedback fatigue, Google's culture of performance excellence will be further strengthened.</a:t>
            </a:r>
            <a:endParaRPr kumimoji="0" lang="x-none" altLang="x-none"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153726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18A121-ED95-786F-7C45-D4A759134273}"/>
              </a:ext>
            </a:extLst>
          </p:cNvPr>
          <p:cNvSpPr>
            <a:spLocks noGrp="1"/>
          </p:cNvSpPr>
          <p:nvPr>
            <p:ph type="title"/>
          </p:nvPr>
        </p:nvSpPr>
        <p:spPr>
          <a:xfrm>
            <a:off x="765973" y="138563"/>
            <a:ext cx="7843837" cy="637272"/>
          </a:xfrm>
        </p:spPr>
        <p:txBody>
          <a:bodyPr/>
          <a:lstStyle/>
          <a:p>
            <a:pPr algn="ctr"/>
            <a:r>
              <a:rPr lang="en-IN" dirty="0"/>
              <a:t>References</a:t>
            </a:r>
          </a:p>
        </p:txBody>
      </p:sp>
      <p:sp>
        <p:nvSpPr>
          <p:cNvPr id="3" name="Content Placeholder 2">
            <a:extLst>
              <a:ext uri="{FF2B5EF4-FFF2-40B4-BE49-F238E27FC236}">
                <a16:creationId xmlns:a16="http://schemas.microsoft.com/office/drawing/2014/main" xmlns="" id="{72CF218B-652F-4FC5-E38F-E1F7ED76FBA6}"/>
              </a:ext>
            </a:extLst>
          </p:cNvPr>
          <p:cNvSpPr>
            <a:spLocks noGrp="1"/>
          </p:cNvSpPr>
          <p:nvPr>
            <p:ph idx="13"/>
          </p:nvPr>
        </p:nvSpPr>
        <p:spPr>
          <a:xfrm>
            <a:off x="75501" y="847288"/>
            <a:ext cx="8833607" cy="6010712"/>
          </a:xfrm>
        </p:spPr>
        <p:txBody>
          <a:bodyPr>
            <a:normAutofit/>
          </a:bodyPr>
          <a:lstStyle/>
          <a:p>
            <a:r>
              <a:rPr lang="en-US" sz="1400" dirty="0">
                <a:solidFill>
                  <a:schemeClr val="tx1"/>
                </a:solidFill>
              </a:rPr>
              <a:t>Carreño, A.M., 2024. Strategic alignment in program management: A framework for sustainable business transformation. Institute for Change Leadership and Business Transformation. https://doi. org/10.5281/zenodo, 13922003.</a:t>
            </a:r>
          </a:p>
          <a:p>
            <a:pPr marL="457200" indent="-457200">
              <a:buFont typeface="+mj-lt"/>
              <a:buAutoNum type="alphaUcPeriod"/>
            </a:pPr>
            <a:endParaRPr lang="en-US" sz="1400" dirty="0">
              <a:solidFill>
                <a:schemeClr val="tx1"/>
              </a:solidFill>
            </a:endParaRPr>
          </a:p>
          <a:p>
            <a:r>
              <a:rPr lang="en-US" sz="1400" dirty="0">
                <a:solidFill>
                  <a:schemeClr val="tx1"/>
                </a:solidFill>
              </a:rPr>
              <a:t>Gupta, D., 2024. Strategic human resource management: analyzing Google's HR policies, performance management as a benchmark for industry impact and adaptations.</a:t>
            </a:r>
          </a:p>
          <a:p>
            <a:pPr marL="457200" indent="-457200">
              <a:buFont typeface="+mj-lt"/>
              <a:buAutoNum type="alphaUcPeriod"/>
            </a:pPr>
            <a:endParaRPr lang="en-US" sz="1400" dirty="0">
              <a:solidFill>
                <a:schemeClr val="tx1"/>
              </a:solidFill>
            </a:endParaRPr>
          </a:p>
          <a:p>
            <a:r>
              <a:rPr lang="en-US" sz="1400" dirty="0">
                <a:solidFill>
                  <a:schemeClr val="tx1"/>
                </a:solidFill>
              </a:rPr>
              <a:t>Hall, J.L., 2017. Performance management: Confronting the challenges for local government. Public Administration Quarterly, 41(1), pp.43-66.</a:t>
            </a:r>
          </a:p>
          <a:p>
            <a:pPr marL="457200" indent="-457200">
              <a:buFont typeface="+mj-lt"/>
              <a:buAutoNum type="alphaUcPeriod"/>
            </a:pPr>
            <a:endParaRPr lang="en-US" sz="1400" dirty="0">
              <a:solidFill>
                <a:schemeClr val="tx1"/>
              </a:solidFill>
            </a:endParaRPr>
          </a:p>
          <a:p>
            <a:r>
              <a:rPr lang="en-US" sz="1400" dirty="0">
                <a:solidFill>
                  <a:schemeClr val="tx1"/>
                </a:solidFill>
              </a:rPr>
              <a:t>Javad, S. and SD, S., 2015. It’s time to bring performance appraisal into the twenty-first century: The lessons from companies like Cisco, Google and Infosys. Human Resource Management International Digest, 23(7), pp.23-26.</a:t>
            </a:r>
          </a:p>
          <a:p>
            <a:pPr marL="457200" indent="-457200">
              <a:buFont typeface="+mj-lt"/>
              <a:buAutoNum type="alphaUcPeriod"/>
            </a:pPr>
            <a:endParaRPr lang="en-US" sz="1400" dirty="0">
              <a:solidFill>
                <a:schemeClr val="tx1"/>
              </a:solidFill>
            </a:endParaRPr>
          </a:p>
          <a:p>
            <a:r>
              <a:rPr lang="en-US" sz="1400" dirty="0">
                <a:solidFill>
                  <a:schemeClr val="tx1"/>
                </a:solidFill>
                <a:latin typeface="Arial" panose="020B0604020202020204" pitchFamily="34" charset="0"/>
                <a:cs typeface="Arial" panose="020B0604020202020204" pitchFamily="34" charset="0"/>
              </a:rPr>
              <a:t>Mirrlees, T., 2025. Google’s Diversity, Equity, and Inclusion Policy and “EDI Solutionism”: An Intersectional Feminist Political Economy Analysis. Canadian Journal of Communication, 50(2), pp.207-220.</a:t>
            </a:r>
          </a:p>
          <a:p>
            <a:pPr marL="457200" indent="-457200">
              <a:buFont typeface="+mj-lt"/>
              <a:buAutoNum type="alphaUcPeriod"/>
            </a:pPr>
            <a:endParaRPr lang="en-US" sz="1400" dirty="0">
              <a:solidFill>
                <a:schemeClr val="tx1"/>
              </a:solidFill>
            </a:endParaRPr>
          </a:p>
          <a:p>
            <a:r>
              <a:rPr lang="en-US" sz="1400" dirty="0">
                <a:solidFill>
                  <a:schemeClr val="tx1"/>
                </a:solidFill>
              </a:rPr>
              <a:t>Panda, S., 2011. Performance management system: issues and challenges. Management and labor studies, 36(3), pp.271-280.</a:t>
            </a:r>
          </a:p>
          <a:p>
            <a:pPr marL="457200" indent="-457200">
              <a:buFont typeface="+mj-lt"/>
              <a:buAutoNum type="alphaUcPeriod"/>
            </a:pPr>
            <a:endParaRPr lang="en-US" sz="1400" dirty="0">
              <a:solidFill>
                <a:schemeClr val="tx1"/>
              </a:solidFill>
            </a:endParaRPr>
          </a:p>
          <a:p>
            <a:r>
              <a:rPr lang="en-US" sz="1400" dirty="0">
                <a:solidFill>
                  <a:schemeClr val="tx1"/>
                </a:solidFill>
              </a:rPr>
              <a:t>Savaneviciene, A. and Stankeviciute, Z., 2012. HRM and performance linkage: The role of line managers. Economics and Management, 17(1), pp.390-396.</a:t>
            </a:r>
          </a:p>
          <a:p>
            <a:pPr marL="457200" indent="-457200">
              <a:buFont typeface="+mj-lt"/>
              <a:buAutoNum type="alphaUcPeriod"/>
            </a:pPr>
            <a:endParaRPr lang="en-US" sz="1400" dirty="0">
              <a:solidFill>
                <a:schemeClr val="tx1"/>
              </a:solidFill>
            </a:endParaRPr>
          </a:p>
          <a:p>
            <a:r>
              <a:rPr lang="en-US" sz="1400" dirty="0">
                <a:solidFill>
                  <a:schemeClr val="tx1"/>
                </a:solidFill>
              </a:rPr>
              <a:t>Schrøder-Hansen, K. and Hansen, A., 2023. Performance management trends–reflections on the redesigns big companies have been doing lately. International Journal of Productivity and Performance Management, 72(5), pp.1201-1220.</a:t>
            </a:r>
          </a:p>
          <a:p>
            <a:pPr marL="457200" indent="-457200">
              <a:buFont typeface="+mj-lt"/>
              <a:buAutoNum type="alphaUcPeriod"/>
            </a:pPr>
            <a:endParaRPr lang="en-US" sz="1400" dirty="0"/>
          </a:p>
        </p:txBody>
      </p:sp>
      <p:sp>
        <p:nvSpPr>
          <p:cNvPr id="4" name="Picture Placeholder 3">
            <a:extLst>
              <a:ext uri="{FF2B5EF4-FFF2-40B4-BE49-F238E27FC236}">
                <a16:creationId xmlns:a16="http://schemas.microsoft.com/office/drawing/2014/main" xmlns="" id="{9AB71D33-BE48-A7F7-C8B9-23E065EB6511}"/>
              </a:ext>
            </a:extLst>
          </p:cNvPr>
          <p:cNvSpPr>
            <a:spLocks noGrp="1"/>
          </p:cNvSpPr>
          <p:nvPr>
            <p:ph type="pic" sz="quarter" idx="14"/>
          </p:nvPr>
        </p:nvSpPr>
        <p:spPr/>
        <p:txBody>
          <a:bodyPr/>
          <a:lstStyle/>
          <a:p>
            <a:endParaRPr lang="en-IN" dirty="0"/>
          </a:p>
        </p:txBody>
      </p:sp>
      <p:sp>
        <p:nvSpPr>
          <p:cNvPr id="5" name="Slide Number Placeholder 4">
            <a:extLst>
              <a:ext uri="{FF2B5EF4-FFF2-40B4-BE49-F238E27FC236}">
                <a16:creationId xmlns:a16="http://schemas.microsoft.com/office/drawing/2014/main" xmlns="" id="{09CA8558-8AB3-8A9A-C7BF-113F84C6F029}"/>
              </a:ext>
            </a:extLst>
          </p:cNvPr>
          <p:cNvSpPr>
            <a:spLocks noGrp="1"/>
          </p:cNvSpPr>
          <p:nvPr>
            <p:ph type="sldNum" sz="quarter" idx="10"/>
          </p:nvPr>
        </p:nvSpPr>
        <p:spPr/>
        <p:txBody>
          <a:bodyPr/>
          <a:lstStyle/>
          <a:p>
            <a:fld id="{48F63A3B-78C7-47BE-AE5E-E10140E04643}" type="slidenum">
              <a:rPr lang="en-US" smtClean="0"/>
              <a:pPr/>
              <a:t>35</a:t>
            </a:fld>
            <a:endParaRPr lang="en-US" dirty="0"/>
          </a:p>
        </p:txBody>
      </p:sp>
    </p:spTree>
    <p:extLst>
      <p:ext uri="{BB962C8B-B14F-4D97-AF65-F5344CB8AC3E}">
        <p14:creationId xmlns:p14="http://schemas.microsoft.com/office/powerpoint/2010/main" val="30640747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5C6B36-39CC-A950-5D5C-66F9CC2FB003}"/>
              </a:ext>
            </a:extLst>
          </p:cNvPr>
          <p:cNvSpPr>
            <a:spLocks noGrp="1"/>
          </p:cNvSpPr>
          <p:nvPr>
            <p:ph type="title"/>
          </p:nvPr>
        </p:nvSpPr>
        <p:spPr>
          <a:xfrm>
            <a:off x="914400" y="270386"/>
            <a:ext cx="7843837" cy="1012782"/>
          </a:xfrm>
        </p:spPr>
        <p:txBody>
          <a:bodyPr/>
          <a:lstStyle/>
          <a:p>
            <a:pPr marL="571500" indent="-571500">
              <a:buFont typeface="Wingdings" panose="05000000000000000000" pitchFamily="2" charset="2"/>
              <a:buChar char="Ø"/>
            </a:pPr>
            <a:r>
              <a:rPr lang="en-US" dirty="0"/>
              <a:t>Overall conclusion</a:t>
            </a:r>
            <a:endParaRPr lang="x-none" dirty="0"/>
          </a:p>
        </p:txBody>
      </p:sp>
      <p:sp>
        <p:nvSpPr>
          <p:cNvPr id="3" name="Content Placeholder 2">
            <a:extLst>
              <a:ext uri="{FF2B5EF4-FFF2-40B4-BE49-F238E27FC236}">
                <a16:creationId xmlns:a16="http://schemas.microsoft.com/office/drawing/2014/main" xmlns="" id="{40777BE6-AD6B-AE6F-98FD-F19C1EDAF835}"/>
              </a:ext>
            </a:extLst>
          </p:cNvPr>
          <p:cNvSpPr>
            <a:spLocks noGrp="1"/>
          </p:cNvSpPr>
          <p:nvPr>
            <p:ph idx="13"/>
          </p:nvPr>
        </p:nvSpPr>
        <p:spPr>
          <a:xfrm>
            <a:off x="1002891" y="1288141"/>
            <a:ext cx="7755346" cy="5147129"/>
          </a:xfrm>
        </p:spPr>
        <p:txBody>
          <a:bodyPr>
            <a:noAutofit/>
          </a:bodyPr>
          <a:lstStyle/>
          <a:p>
            <a:pPr>
              <a:lnSpc>
                <a:spcPct val="170000"/>
              </a:lnSpc>
            </a:pPr>
            <a:r>
              <a:rPr lang="en-US" sz="1400" dirty="0">
                <a:solidFill>
                  <a:schemeClr val="tx1"/>
                </a:solidFill>
                <a:latin typeface="Arial" panose="020B0604020202020204" pitchFamily="34" charset="0"/>
                <a:cs typeface="Arial" panose="020B0604020202020204" pitchFamily="34" charset="0"/>
              </a:rPr>
              <a:t>Conclusion Our group found that Google's continued success is quite associated with its effectiveness in managing its people in all key human resource areas: recruiting and hiring, training and development, performance management, and diversity, equity, and inclusion. From the very beginnings of a person's employment, Google has attracted skilled and diverse employees from all over the world by effective recruitment and talent acquisition. Such a commitment to training and development ensures continuous learning and growth among staff, who thus contribute new ideas. The company's performance management system interlinks each employee's goals to the larger mission of the business, while diversity, equity, and inclusion initiatives foster fairness, respect, and belonging for everyone within the teams. Although challenges related to avoiding bias, ensuring global consistency, and workload distribution still somewhat afflict Google, feedback, innovation, and evidence-based HR practices continue to drive improvement. All in all, Google stands as an example that people-management approaches lead to engagement, creativity, and long-lasting competitive advantages when aligned with business goals.</a:t>
            </a:r>
            <a:endParaRPr lang="x-none" sz="1400" dirty="0"/>
          </a:p>
        </p:txBody>
      </p:sp>
      <p:sp>
        <p:nvSpPr>
          <p:cNvPr id="5" name="Slide Number Placeholder 4">
            <a:extLst>
              <a:ext uri="{FF2B5EF4-FFF2-40B4-BE49-F238E27FC236}">
                <a16:creationId xmlns:a16="http://schemas.microsoft.com/office/drawing/2014/main" xmlns="" id="{26123C3E-B999-F27D-0EA0-9E5FCC3C9113}"/>
              </a:ext>
            </a:extLst>
          </p:cNvPr>
          <p:cNvSpPr>
            <a:spLocks noGrp="1"/>
          </p:cNvSpPr>
          <p:nvPr>
            <p:ph type="sldNum" sz="quarter" idx="10"/>
          </p:nvPr>
        </p:nvSpPr>
        <p:spPr/>
        <p:txBody>
          <a:bodyPr/>
          <a:lstStyle/>
          <a:p>
            <a:fld id="{48F63A3B-78C7-47BE-AE5E-E10140E04643}" type="slidenum">
              <a:rPr lang="en-US" smtClean="0"/>
              <a:pPr/>
              <a:t>36</a:t>
            </a:fld>
            <a:endParaRPr lang="en-US" dirty="0"/>
          </a:p>
        </p:txBody>
      </p:sp>
    </p:spTree>
    <p:extLst>
      <p:ext uri="{BB962C8B-B14F-4D97-AF65-F5344CB8AC3E}">
        <p14:creationId xmlns:p14="http://schemas.microsoft.com/office/powerpoint/2010/main" val="14019303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xmlns="" id="{07A5530F-2069-E0A5-BC2D-D4E133D7D9C2}"/>
              </a:ext>
            </a:extLst>
          </p:cNvPr>
          <p:cNvPicPr>
            <a:picLocks noGrp="1" noChangeAspect="1"/>
          </p:cNvPicPr>
          <p:nvPr>
            <p:ph idx="13"/>
          </p:nvPr>
        </p:nvPicPr>
        <p:blipFill>
          <a:blip r:embed="rId2"/>
          <a:stretch>
            <a:fillRect/>
          </a:stretch>
        </p:blipFill>
        <p:spPr>
          <a:xfrm>
            <a:off x="1" y="85725"/>
            <a:ext cx="9058274" cy="6772275"/>
          </a:xfrm>
          <a:prstGeom prst="rect">
            <a:avLst/>
          </a:prstGeom>
        </p:spPr>
      </p:pic>
      <p:pic>
        <p:nvPicPr>
          <p:cNvPr id="9" name="Picture Placeholder 8">
            <a:extLst>
              <a:ext uri="{FF2B5EF4-FFF2-40B4-BE49-F238E27FC236}">
                <a16:creationId xmlns:a16="http://schemas.microsoft.com/office/drawing/2014/main" xmlns="" id="{F61C525B-4F0A-1EF7-7480-6F21E8535F9C}"/>
              </a:ext>
            </a:extLst>
          </p:cNvPr>
          <p:cNvPicPr>
            <a:picLocks noGrp="1" noChangeAspect="1"/>
          </p:cNvPicPr>
          <p:nvPr>
            <p:ph type="pic" sz="quarter" idx="14"/>
          </p:nvPr>
        </p:nvPicPr>
        <p:blipFill>
          <a:blip r:embed="rId3"/>
          <a:srcRect l="2384" r="2384"/>
          <a:stretch>
            <a:fillRect/>
          </a:stretch>
        </p:blipFill>
        <p:spPr>
          <a:prstGeom prst="rect">
            <a:avLst/>
          </a:prstGeom>
        </p:spPr>
      </p:pic>
      <p:sp>
        <p:nvSpPr>
          <p:cNvPr id="5" name="Slide Number Placeholder 4">
            <a:extLst>
              <a:ext uri="{FF2B5EF4-FFF2-40B4-BE49-F238E27FC236}">
                <a16:creationId xmlns:a16="http://schemas.microsoft.com/office/drawing/2014/main" xmlns="" id="{EC976E0F-7A94-A3B3-83F5-6C9FB56CF47A}"/>
              </a:ext>
            </a:extLst>
          </p:cNvPr>
          <p:cNvSpPr>
            <a:spLocks noGrp="1"/>
          </p:cNvSpPr>
          <p:nvPr>
            <p:ph type="sldNum" sz="quarter" idx="10"/>
          </p:nvPr>
        </p:nvSpPr>
        <p:spPr/>
        <p:txBody>
          <a:bodyPr/>
          <a:lstStyle/>
          <a:p>
            <a:fld id="{48F63A3B-78C7-47BE-AE5E-E10140E04643}" type="slidenum">
              <a:rPr lang="en-US" smtClean="0"/>
              <a:pPr/>
              <a:t>37</a:t>
            </a:fld>
            <a:endParaRPr lang="en-US" dirty="0"/>
          </a:p>
        </p:txBody>
      </p:sp>
    </p:spTree>
    <p:extLst>
      <p:ext uri="{BB962C8B-B14F-4D97-AF65-F5344CB8AC3E}">
        <p14:creationId xmlns:p14="http://schemas.microsoft.com/office/powerpoint/2010/main" val="2028121555"/>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948363-B267-4BAC-8655-100FBEC280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719FA4-954C-4FA8-82CB-206659C3B82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16DBB56F-4362-4386-A1A1-3DF89889661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{0673CBAD-3B2D-41FB-9AEA-EF36B9246AAC}tf78438558_win32</Template>
  <TotalTime>1152</TotalTime>
  <Words>3089</Words>
  <Application>Microsoft Office PowerPoint</Application>
  <PresentationFormat>Widescreen</PresentationFormat>
  <Paragraphs>264</Paragraphs>
  <Slides>37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Arial Black</vt:lpstr>
      <vt:lpstr>Calibri</vt:lpstr>
      <vt:lpstr>Sabon Next LT</vt:lpstr>
      <vt:lpstr>Wingdings</vt:lpstr>
      <vt:lpstr>Custom</vt:lpstr>
      <vt:lpstr> Master in business administration   Human Capital Management (Lcmb7023)  Assessment Component 2 : Group presentation  Topic name : Recruitment and Talent Acquisition at Google  Group Members : Bhargav JagdishBhai khunt (ID:2435433)                                   Raj NathaBhai Parmar  (ID:2507754)                                   Abhi ShitalBhai shah (ID:2511298)                                               Harshil Bharatkumar Desai (ID:2504765)                                    </vt:lpstr>
      <vt:lpstr>Introduction to Google:  Founded in 1998; operates in 60+ countries over 180,000 employees globally   mission: “to organize the world’s information and make it universally accessible and useful (google LLC, 2025).”  HR philosophy: fostering innovation through inclusion </vt:lpstr>
      <vt:lpstr>Topic :- Recruitment and Talent Acquisition Practices    Name: Bhargav Jagdish Bhai khunt (ID:2435433)  </vt:lpstr>
      <vt:lpstr>Google’s Recruitment and Talent Acquisition Practices</vt:lpstr>
      <vt:lpstr>Line Managers’ Role in Recruitment</vt:lpstr>
      <vt:lpstr>Alignment with Google’s Strategic Goals</vt:lpstr>
      <vt:lpstr>Challenges in Recruitment and Talent Acquisition </vt:lpstr>
      <vt:lpstr>Recommendations for Improvement</vt:lpstr>
      <vt:lpstr>Conclusion</vt:lpstr>
      <vt:lpstr>References</vt:lpstr>
      <vt:lpstr>Training and Development at Google</vt:lpstr>
      <vt:lpstr>Overview of Google's Training and Development</vt:lpstr>
      <vt:lpstr>Google’s Training and Development Practices</vt:lpstr>
      <vt:lpstr>Line Managers’ Role in Learning and Development</vt:lpstr>
      <vt:lpstr>Alignment with Google’s Organizational Strategy</vt:lpstr>
      <vt:lpstr>Current Challenges in Training and Development</vt:lpstr>
      <vt:lpstr>Recommendations for Improvement</vt:lpstr>
      <vt:lpstr>Conclusion </vt:lpstr>
      <vt:lpstr>References</vt:lpstr>
      <vt:lpstr>Diversity, Equity and Inclusion (DEI) at Google</vt:lpstr>
      <vt:lpstr>Google’s Current DEI Practices</vt:lpstr>
      <vt:lpstr>Line Managers’ Role in Supporting DEI</vt:lpstr>
      <vt:lpstr>DEI and Google’s Organisational Strategy</vt:lpstr>
      <vt:lpstr>Challenges in Implementing DEI at Google</vt:lpstr>
      <vt:lpstr>Recommendations for Improvement</vt:lpstr>
      <vt:lpstr>Conclusion </vt:lpstr>
      <vt:lpstr>References</vt:lpstr>
      <vt:lpstr>Performance Management at Google</vt:lpstr>
      <vt:lpstr>Google’s Performance Management System </vt:lpstr>
      <vt:lpstr>Role of Line Managers in Performance Management</vt:lpstr>
      <vt:lpstr>Alignment with Google’s Strategic Goals</vt:lpstr>
      <vt:lpstr>Challenges in Google’s Performance Management System</vt:lpstr>
      <vt:lpstr>Recommendations for Improvement</vt:lpstr>
      <vt:lpstr>Conclusion</vt:lpstr>
      <vt:lpstr>References</vt:lpstr>
      <vt:lpstr>Overall conclusion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Capital Management Lcmb7023   Topic name : Recruitment and Talent Acquisition at Google  Student detail: Student name:  Student number :  module name: Module code:  Name of supervisor</dc:title>
  <dc:subject/>
  <dc:creator>Raj Solanki</dc:creator>
  <cp:lastModifiedBy>Admin</cp:lastModifiedBy>
  <cp:revision>11</cp:revision>
  <dcterms:created xsi:type="dcterms:W3CDTF">2025-10-12T11:18:24Z</dcterms:created>
  <dcterms:modified xsi:type="dcterms:W3CDTF">2025-11-02T22:42:20Z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