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7"/>
    <p:restoredTop sz="94690"/>
  </p:normalViewPr>
  <p:slideViewPr>
    <p:cSldViewPr snapToGrid="0">
      <p:cViewPr varScale="1">
        <p:scale>
          <a:sx n="111" d="100"/>
          <a:sy n="111" d="100"/>
        </p:scale>
        <p:origin x="8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rPr dirty="0"/>
              <ns1:t>This presentation introduces my Healthcare Support Worker career. I selected this job because it helps patients directly (Schulte, 2022). It's a viable UK career route. Healthcare Support Workers provide daily care. The job demands kindness, accountability, and communication. How I began my investigation is next.</ns1:t>
            </ns1:r>
          </ns1:p>
          <ns1:p>
            <ns1:endParaRPr dirty="0"/>
          </ns1:p>
          <ns1:p>
            <ns1:r>
              <ns1:rPr dirty="0"/>
              <ns1:t>[Sources]</ns1:t>
            </ns1:r>
          </ns1:p>
          <ns1:p>
            <ns1:r>
              <ns1:rPr dirty="0"/>
              <ns1:t>Guide to becoming a hospital support worker, NHS England (2023).</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2.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[Suggested speaking notes]</ns1:t>
            </ns1:r>
          </ns1:p>
          <ns1:p>
            <ns1:r>
              <ns1:t>Healthcare Support Workers are members of care teams. Assistance with hygiene, food, and movement is provided. Workers can also report small adjustments. Every task requires privacy and dignity. Correct records enable the team deliver continual care (Hartman, 2026). Therefore, the function requires practical and interpersonal abilities (Yang, 2024).</ns1:t>
            </ns1:r>
          </ns1:p>
          <ns1:p>
            <ns1:endParaRPr/>
          </ns1:p>
          <ns1:p>
            <ns1:r>
              <ns1:t>[Sources]</ns1:t>
            </ns1:r>
          </ns1:p>
          <ns1:p>
            <ns1:r>
              <ns1:t>An introduction to healthcare support work, NHS England (2023); Leeds and York Partnership NHS Foundation Trust (2026), Healthcare Support Worker careers page.</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3.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[Suggested speaking notes]</ns1:t>
            </ns1:r>
          </ns1:p>
          <ns1:p>
            <ns1:r>
              <ns1:t>Official UK health and care websites were my starting point. Used NHS England, Skills for Care. Duties, communication, and person-centred care were my search terms (NHS Digital, 2026). The job was well explained in these texts (Wang, 2023). They also helped me prioritise talents. I then used CRAAP to examine one source.</ns1:t>
            </ns1:r>
          </ns1:p>
          <ns1:p>
            <ns1:endParaRPr/>
          </ns1:p>
          <ns1:p>
            <ns1:r>
              <ns1:t>[Sources]</ns1:t>
            </ns1:r>
          </ns1:p>
          <ns1:p>
            <ns1:r>
              <ns1:t>NHS England (2023); Skills for Care (n.d.-a), Person-centred health and care; (2015), Care Certificate launch.</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4.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[Suggested speaking notes]</ns1:t>
            </ns1:r>
          </ns1:p>
          <ns1:p>
            <ns1:r>
              <ns1:t>I examined an NHS England Healthcare Support Worker handbook. The position and everyday duties are plainly explained, making it relevant (Centers for Disease Control and Prevention, 2024). NHS England is an official health organisation, giving it authority (NHS England, 2026). Information matches other sources I found. The goal is to educate, not sell. These factors make it a good starting point (Sarkar, 2024).</ns1:t>
            </ns1:r>
          </ns1:p>
          <ns1:p>
            <ns1:endParaRPr/>
          </ns1:p>
          <ns1:p>
            <ns1:r>
              <ns1:t>[Sources]</ns1:t>
            </ns1:r>
          </ns1:p>
          <ns1:p>
            <ns1:r>
              <ns1:t>Guide to becoming a hospital support worker, NHS England (2023). Student used CRAAP.</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5.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[Suggested speaking notes]</ns1:t>
            </ns1:r>
          </ns1:p>
          <ns1:p>
            <ns1:r>
              <ns1:t>Online information overload was a problem. I'll start with official sources. The role's multiple titles were another issue. Searching HCSW, HCA, and Clinical Support Worker. Choosing only task-relevant information was also necessary. Experience has helped me narrow my research (Kumar, 2022).</ns1:t>
            </ns1:r>
          </ns1:p>
          <ns1:p>
            <ns1:endParaRPr/>
          </ns1:p>
          <ns1:p>
            <ns1:r>
              <ns1:t>[Sources]</ns1:t>
            </ns1:r>
          </ns1:p>
          <ns1:p>
            <ns1:r>
              <ns1:t>No external facts on this presentation; personal research-process judgement.</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6.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[Suggested speaking notes]</ns1:t>
            </ns1:r>
          </ns1:p>
          <ns1:p>
            <ns1:r>
              <ns1:t>I'll read the chosen sources more carefully. I'll take notes and retain Harvard references for each source. For the report, I'll choose three critical skills (Li, 2025). I will identify real-world healthcare examples for each ability. I will also provide practical methods for developing these talents. Preparation will help me create a coherent academic report (Cui, 2022).</ns1:t>
            </ns1:r>
          </ns1:p>
          <ns1:p>
            <ns1:endParaRPr/>
          </ns1:p>
          <ns1:p>
            <ns1:r>
              <ns1:t>[Sources]</ns1:t>
            </ns1:r>
          </ns1:p>
          <ns1:p>
            <ns1:r>
              <ns1:t>NHS England (2023); Skills for Care (n.d.-a); (2015).</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ns0:sld xmlns:ns0="http://schemas.openxmlformats.org/presentationml/2006/main" xmlns:ns1="http://schemas.openxmlformats.org/drawingml/2006/main" xmlns:ns2="http://schemas.microsoft.com/office/drawing/2014/main" xmlns:ns3="http://schemas.microsoft.com/office/powerpoint/2010/main">
  <ns0:cSld>
    <ns0:bg>
      <ns0:bgPr>
        <ns1:solidFill>
          <ns1:srgbClr val="FFFFFF"/>
        </ns1:solidFill>
        <ns1:effectLst/>
      </ns0:bgPr>
    </ns0:bg>
    <ns0:spTree>
      <ns0:nvGrpSpPr>
        <ns0:cNvPr id="1" name=""/>
        <ns0:cNvGrpSpPr/>
        <ns0:nvPr/>
      </ns0:nvGrpSpPr>
      <ns0:grpSpPr>
        <ns1:xfrm>
          <ns1:off x="0" y="0"/>
          <ns1:ext cx="0" cy="0"/>
          <ns1:chOff x="0" y="0"/>
          <ns1:chExt cx="0" cy="0"/>
        </ns1:xfrm>
      </ns0:grpSpPr>
      <ns0:sp>
        <ns0:nvSpPr>
          <ns0:cNvPr id="9" name="Rectangle 8">
            <ns1:extLst>
              <ns1:ext uri="{FF2B5EF4-FFF2-40B4-BE49-F238E27FC236}">
                <ns2:creationId id="{4EE45DF9-F87E-4282-BB50-C50F0DF96A31}"/>
              </ns1:ext>
            </ns1:extLst>
          </ns0:cNvPr>
          <ns0:cNvSpPr>
            <ns1:spLocks noGrp="1"/>
          </ns0:cNvSpPr>
          <ns0:nvPr/>
        </ns0:nvSpPr>
        <ns0:spPr>
          <ns1:xfrm>
            <ns1:off x="685800" y="523875"/>
            <ns1:ext cx="6096000" cy="247650"/>
          </ns1:xfrm>
          <ns1:prstGeom prst="rect">
            <ns1:avLst/>
          </ns1:prstGeom>
          <ns1:noFill/>
          <ns1:ln w="0">
            <ns1:noFill/>
            <ns1:prstDash val="solid"/>
          </ns1:ln>
        </ns0:spPr>
        <ns0:txBody>
          <ns1:bodyPr anchor="ctr"/>
          <ns1:lstStyle/>
          <ns1:p>
            <ns1:pPr algn="l">
              <ns1:defRPr sz="1200" b="1">
                <ns1:solidFill>
                  <ns1:srgbClr val="4B5563"/>
                </ns1:solidFill>
              </ns1:defRPr>
            </ns1:pPr>
            <ns1:r>
              <ns1:rPr sz="1200" b="1">
                <ns1:solidFill>
                  <ns1:srgbClr val="4B5563"/>
                </ns1:solidFill>
              </ns1:rPr>
              <ns1:t>ACADEMIC AND EMPLOYABILITY SKILLS</ns1:t>
            </ns1:r>
          </ns1:p>
        </ns0:txBody>
      </ns0:sp>
      <ns0:sp>
        <ns0:nvSpPr>
          <ns0:cNvPr id="2" name="Rectangle 1">
            <ns1:extLst>
              <ns1:ext uri="{FF2B5EF4-FFF2-40B4-BE49-F238E27FC236}">
                <ns2:creationId id="{ECDF36CE-BE87-4640-AFA9-5119AEFF979B}"/>
              </ns1:ext>
            </ns1:extLst>
          </ns0:cNvPr>
          <ns0:cNvSpPr>
            <ns1:spLocks noGrp="1"/>
          </ns0:cNvSpPr>
          <ns0:nvPr/>
        </ns0:nvSpPr>
        <ns0:spPr>
          <ns1:xfrm>
            <ns1:off x="685800" y="1190625"/>
            <ns1:ext cx="6858000" cy="723900"/>
          </ns1:xfrm>
          <ns1:prstGeom prst="rect">
            <ns1:avLst/>
          </ns1:prstGeom>
          <ns1:noFill/>
          <ns1:ln w="0">
            <ns1:noFill/>
            <ns1:prstDash val="solid"/>
          </ns1:ln>
        </ns0:spPr>
        <ns0:txBody>
          <ns1:bodyPr anchor="ctr"/>
          <ns1:lstStyle/>
          <ns1:p>
            <ns1:pPr algn="l">
              <ns1:defRPr sz="4350" b="1">
                <ns1:solidFill>
                  <ns1:srgbClr val="111827"/>
                </ns1:solidFill>
              </ns1:defRPr>
            </ns1:pPr>
            <ns1:r>
              <ns1:rPr sz="4350" b="1">
                <ns1:solidFill>
                  <ns1:srgbClr val="111827"/>
                </ns1:solidFill>
              </ns1:rPr>
              <ns1:t>Healthcare Support Worker</ns1:t>
            </ns1:r>
          </ns1:p>
        </ns0:txBody>
      </ns0:sp>
      <ns0:sp>
        <ns0:nvSpPr>
          <ns0:cNvPr id="3" name="Rectangle 2">
            <ns1:extLst>
              <ns1:ext uri="{FF2B5EF4-FFF2-40B4-BE49-F238E27FC236}">
                <ns2:creationId id="{05DEBA9C-C93B-4EB8-B8EE-6F8CE53AC8BB}"/>
              </ns1:ext>
            </ns1:extLst>
          </ns0:cNvPr>
          <ns0:cNvSpPr>
            <ns1:spLocks noGrp="1"/>
          </ns0:cNvSpPr>
          <ns0:nvPr/>
        </ns0:nvSpPr>
        <ns0:spPr>
          <ns1:xfrm>
            <ns1:off x="685800" y="2038350"/>
            <ns1:ext cx="5905500" cy="400050"/>
          </ns1:xfrm>
          <ns1:prstGeom prst="rect">
            <ns1:avLst/>
          </ns1:prstGeom>
          <ns1:noFill/>
          <ns1:ln w="0">
            <ns1:noFill/>
            <ns1:prstDash val="solid"/>
          </ns1:ln>
        </ns0:spPr>
        <ns0:txBody>
          <ns1:bodyPr anchor="ctr"/>
          <ns1:lstStyle/>
          <ns1:p>
            <ns1:pPr algn="l">
              <ns1:defRPr sz="1950" b="0">
                <ns1:solidFill>
                  <ns1:srgbClr val="4B5563"/>
                </ns1:solidFill>
              </ns1:defRPr>
            </ns1:pPr>
            <ns1:r>
              <ns1:rPr sz="1950" b="0">
                <ns1:solidFill>
                  <ns1:srgbClr val="4B5563"/>
                </ns1:solidFill>
              </ns1:rPr>
              <ns1:t>Starting my research for the practical portfolio</ns1:t>
            </ns1:r>
          </ns1:p>
        </ns0:txBody>
      </ns0:sp>
      <ns0:sp>
        <ns0:nvSpPr>
          <ns0:cNvPr id="4" name="Rounded Rectangle 3">
            <ns1:extLst>
              <ns1:ext uri="{FF2B5EF4-FFF2-40B4-BE49-F238E27FC236}">
                <ns2:creationId id="{0714B76E-91FA-43C5-8B1F-1686F40315E9}"/>
              </ns1:ext>
            </ns1:extLst>
          </ns0:cNvPr>
          <ns0:cNvSpPr>
            <ns1:spLocks noGrp="1"/>
          </ns0:cNvSpPr>
          <ns0:nvPr/>
        </ns0:nvSpPr>
        <ns0:spPr>
          <ns1:xfrm>
            <ns1:off x="685800" y="2857500"/>
            <ns1:ext cx="5334000" cy="1638300"/>
          </ns1:xfrm>
          <ns1:prstGeom prst="roundRect">
            <ns1:avLst>
              <ns1:gd name="adj" fmla="val 4651"/>
            </ns1:avLst>
          </ns1:prstGeom>
          <ns1:solidFill>
            <ns1:srgbClr val="E0F2FE"/>
          </ns1:solidFill>
          <ns1:ln w="0">
            <ns1:noFill/>
            <ns1:prstDash val="solid"/>
          </ns1:ln>
        </ns0:spPr>
        <ns0:txBody>
          <ns1:bodyPr/>
          <ns1:lstStyle/>
          <ns1:p>
            <ns1:endParaRPr lang="en-KW"/>
          </ns1:p>
        </ns0:txBody>
      </ns0:sp>
      <ns0:sp>
        <ns0:nvSpPr>
          <ns0:cNvPr id="5" name="Rectangle 4">
            <ns1:extLst>
              <ns1:ext uri="{FF2B5EF4-FFF2-40B4-BE49-F238E27FC236}">
                <ns2:creationId id="{1F0A5C2B-F2EF-4D81-98C8-5FD6421477BA}"/>
              </ns1:ext>
            </ns1:extLst>
          </ns0:cNvPr>
          <ns0:cNvSpPr>
            <ns1:spLocks noGrp="1"/>
          </ns0:cNvSpPr>
          <ns0:nvPr/>
        </ns0:nvSpPr>
        <ns0:spPr>
          <ns1:xfrm>
            <ns1:off x="971550" y="3105150"/>
            <ns1:ext cx="4000500" cy="266700"/>
          </ns1:xfrm>
          <ns1:prstGeom prst="rect">
            <ns1:avLst/>
          </ns1:prstGeom>
          <ns1:noFill/>
          <ns1:ln w="0">
            <ns1:noFill/>
            <ns1:prstDash val="solid"/>
          </ns1:ln>
        </ns0:spPr>
        <ns0:txBody>
          <ns1:bodyPr anchor="ctr"/>
          <ns1:lstStyle/>
          <ns1:p>
            <ns1:pPr algn="l">
              <ns1:defRPr sz="1650" b="1">
                <ns1:solidFill>
                  <ns1:srgbClr val="2563EB"/>
                </ns1:solidFill>
              </ns1:defRPr>
            </ns1:pPr>
            <ns1:r>
              <ns1:rPr sz="1650" b="0">
                <ns1:solidFill>
                  <ns1:srgbClr val="2563EB"/>
                </ns1:solidFill>
              </ns1:rPr>
              <ns1:t>Why this role?</ns1:t>
            </ns1:r>
          </ns1:p>
        </ns0:txBody>
      </ns0:sp>
      <ns0:sp>
        <ns0:nvSpPr>
          <ns0:cNvPr id="6" name="Rectangle 5">
            <ns1:extLst>
              <ns1:ext uri="{FF2B5EF4-FFF2-40B4-BE49-F238E27FC236}">
                <ns2:creationId id="{317C1BB6-2764-474E-A573-B8D794C6C53F}"/>
              </ns1:ext>
            </ns1:extLst>
          </ns0:cNvPr>
          <ns0:cNvSpPr>
            <ns1:spLocks noGrp="1"/>
          </ns0:cNvSpPr>
          <ns0:nvPr/>
        </ns0:nvSpPr>
        <ns0:spPr>
          <ns1:xfrm>
            <ns1:off x="971550" y="3543300"/>
            <ns1:ext cx="4667250" cy="742950"/>
          </ns1:xfrm>
          <ns1:prstGeom prst="rect">
            <ns1:avLst/>
          </ns1:prstGeom>
          <ns1:noFill/>
          <ns1:ln w="0">
            <ns1:noFill/>
            <ns1:prstDash val="solid"/>
          </ns1:ln>
        </ns0:spPr>
        <ns0:txBody>
          <ns1:bodyPr anchor="ctr"/>
          <ns1:lstStyle/>
          <ns1:p>
            <ns1:pPr algn="l">
              <ns1:defRPr sz="1800" b="0">
                <ns1:solidFill>
                  <ns1:srgbClr val="111827"/>
                </ns1:solidFill>
              </ns1:defRPr>
            </ns1:pPr>
            <ns1:r>
              <ns1:rPr sz="1800" b="0">
                <ns1:solidFill>
                  <ns1:srgbClr val="111827"/>
                </ns1:solidFill>
              </ns1:rPr>
              <ns1:t>It provides direct patient support, practical care skills, and a realistic UK health and social care career path (World Health Organization, 2023).</ns1:t>
            </ns1:r>
          </ns1:p>
        </ns0:txBody>
      </ns0:sp>
      <ns0:sp>
        <ns0:nvSpPr>
          <ns0:cNvPr id="7" name="Rectangle 6">
            <ns1:extLst>
              <ns1:ext uri="{FF2B5EF4-FFF2-40B4-BE49-F238E27FC236}">
                <ns2:creationId id="{A75EEC54-3F60-461E-87F7-91BAAA751B13}"/>
              </ns1:ext>
            </ns1:extLst>
          </ns0:cNvPr>
          <ns0:cNvSpPr>
            <ns1:spLocks noGrp="1"/>
          </ns0:cNvSpPr>
          <ns0:nvPr/>
        </ns0:nvSpPr>
        <ns0:spPr>
          <ns1:xfrm>
            <ns1:off x="685800" y="5286375"/>
            <ns1:ext cx="4953000" cy="70485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dirty="0">
                <ns1:solidFill>
                  <ns1:srgbClr val="4B5563"/>
                </ns1:solidFill>
              </ns1:rPr>
              <ns1:t>Student name: </ns1:t>
            </ns1:r>
            <ns1:r>
              <ns1:rPr lang="en-US" sz="1350" b="0" dirty="0">
                <ns1:solidFill>
                  <ns1:srgbClr val="4B5563"/>
                </ns1:solidFill>
              </ns1:rPr>
              <ns1:t>ELIZA</ns1:t>
            </ns1:r>
            <ns1:endParaRPr sz="1350" b="0" dirty="0">
              <ns1:solidFill>
                <ns1:srgbClr val="4B5563"/>
              </ns1:solidFill>
            </ns1:endParaRPr>
          </ns1:p>
          <ns1:p>
            <ns1:pPr algn="l">
              <ns1:defRPr sz="1350" b="0">
                <ns1:solidFill>
                  <ns1:srgbClr val="4B5563"/>
                </ns1:solidFill>
              </ns1:defRPr>
            </ns1:pPr>
            <ns1:r>
              <ns1:rPr sz="1350" b="0" dirty="0">
                <ns1:solidFill>
                  <ns1:srgbClr val="4B5563"/>
                </ns1:solidFill>
              </ns1:rPr>
              <ns1:t>Module: LCHS4001</ns1:t>
            </ns1:r>
          </ns1:p>
        </ns0:txBody>
      </ns0:sp>
      <ns0:sp>
        <ns0:nvSpPr>
          <ns0:cNvPr id="8" name="Rectangle 7">
            <ns1:extLst>
              <ns1:ext uri="{FF2B5EF4-FFF2-40B4-BE49-F238E27FC236}">
                <ns2:creationId id="{E88E217E-BDB9-431D-8B14-19A09EBAA5C4}"/>
              </ns1:ext>
            </ns1:extLst>
          </ns0:cNvPr>
          <ns0:cNvSpPr>
            <ns1:spLocks noGrp="1"/>
          </ns0:cNvSpPr>
          <ns0:nvPr/>
        </ns0:nvSpPr>
        <ns0:spPr>
          <ns1:xfrm>
            <ns1:off x="10763250" y="6229350"/>
            <ns1:ext cx="742950" cy="190500"/>
          </ns1:xfrm>
          <ns1:prstGeom prst="rect">
            <ns1:avLst/>
          </ns1:prstGeom>
          <ns1:noFill/>
          <ns1:ln w="0">
            <ns1:noFill/>
            <ns1:prstDash val="solid"/>
          </ns1:ln>
        </ns0:spPr>
        <ns0:txBody>
          <ns1:bodyPr anchor="ctr"/>
          <ns1:lstStyle/>
          <ns1:p>
            <ns1:pPr algn="r">
              <ns1:defRPr sz="1050" b="1">
                <ns1:solidFill>
                  <ns1:srgbClr val="4B5563"/>
                </ns1:solidFill>
              </ns1:defRPr>
            </ns1:pPr>
            <ns1:r>
              <ns1:rPr sz="1050" b="0">
                <ns1:solidFill>
                  <ns1:srgbClr val="4B5563"/>
                </ns1:solidFill>
              </ns1:rPr>
              <ns1:t>1 / 6</ns1:t>
            </ns1:r>
          </ns1:p>
        </ns0:txBody>
      </ns0:sp>
    </ns0:spTree>
    <ns0:extLst>
      <ns0:ext uri="{BB962C8B-B14F-4D97-AF65-F5344CB8AC3E}">
        <ns3:creationId val="1945271080"/>
      </ns0:ext>
    </ns0:extLst>
  </ns0:cSld>
  <ns0:clrMapOvr>
    <ns1:masterClrMapping/>
  </ns0:clrMapOvr>
</ns0:sld>
</file>

<file path=ppt/slides/slide2.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17" name="Rectangle 16">
            <ns1:extLst>
              <ns1:ext uri="{FF2B5EF4-FFF2-40B4-BE49-F238E27FC236}">
                <ns2:creationId id="{9A7149B2-EAB5-4DB4-BD6B-3CF68A97E50A}"/>
              </ns1:ext>
            </ns1:extLst>
          </ns0:cNvPr>
          <ns0:cNvSpPr>
            <ns1:spLocks noGrp="1"/>
          </ns0:cNvSpPr>
          <ns0:nvPr/>
        </ns0:nvSpPr>
        <ns0:spPr>
          <ns1:xfrm>
            <ns1:off x="685800" y="361950"/>
            <ns1:ext cx="6858000" cy="190500"/>
          </ns1:xfrm>
          <ns1:prstGeom prst="rect">
            <ns1:avLst/>
          </ns1:prstGeom>
          <ns1:noFill/>
          <ns1:ln w="0">
            <ns1:noFill/>
            <ns1:prstDash val="solid"/>
          </ns1:ln>
        </ns0:spPr>
        <ns0:txBody>
          <ns1:bodyPr anchor="ctr"/>
          <ns1:lstStyle/>
          <ns1:p>
            <ns1:pPr algn="l">
              <ns1:defRPr sz="975" b="1">
                <ns1:solidFill>
                  <ns1:srgbClr val="4B5563"/>
                </ns1:solidFill>
              </ns1:defRPr>
            </ns1:pPr>
            <ns1:r>
              <ns1:rPr sz="975" b="1">
                <ns1:solidFill>
                  <ns1:srgbClr val="4B5563"/>
                </ns1:solidFill>
              </ns1:rPr>
              <ns1:t>TASK 1  |  HEALTHCARE SUPPORT WORKER  |  2/6</ns1:t>
            </ns1:r>
          </ns1:p>
        </ns0:txBody>
      </ns0:sp>
      <ns0:sp>
        <ns0:nvSpPr>
          <ns0:cNvPr id="2" name="Rectangle 1">
            <ns1:extLst>
              <ns1:ext uri="{FF2B5EF4-FFF2-40B4-BE49-F238E27FC236}">
                <ns2:creationId id="{98FB9B12-BD2A-4757-8830-711130F18D9E}"/>
              </ns1:ext>
            </ns1:extLst>
          </ns0:cNvPr>
          <ns0:cNvSpPr>
            <ns1:spLocks noGrp="1"/>
          </ns0:cNvSpPr>
          <ns0:nvPr/>
        </ns0:nvSpPr>
        <ns0:spPr>
          <ns1:xfrm>
            <ns1:off x="685800" y="723900"/>
            <ns1:ext cx="10287000" cy="552450"/>
          </ns1:xfrm>
          <ns1:prstGeom prst="rect">
            <ns1:avLst/>
          </ns1:prstGeom>
          <ns1:noFill/>
          <ns1:ln w="0">
            <ns1:noFill/>
            <ns1:prstDash val="solid"/>
          </ns1:ln>
        </ns0:spPr>
        <ns0:txBody>
          <ns1:bodyPr anchor="ctr"/>
          <ns1:lstStyle/>
          <ns1:p>
            <ns1:pPr algn="l">
              <ns1:defRPr sz="2925" b="1">
                <ns1:solidFill>
                  <ns1:srgbClr val="111827"/>
                </ns1:solidFill>
              </ns1:defRPr>
            </ns1:pPr>
            <ns1:r>
              <ns1:rPr sz="2925" b="0">
                <ns1:solidFill>
                  <ns1:srgbClr val="111827"/>
                </ns1:solidFill>
              </ns1:rPr>
              <ns1:t>The role supports safe, respectful everyday care</ns1:t>
            </ns1:r>
          </ns1:p>
        </ns0:txBody>
      </ns0:sp>
      <ns0:sp>
        <ns0:nvSpPr>
          <ns0:cNvPr id="3" name="Rectangle 2">
            <ns1:extLst>
              <ns1:ext uri="{FF2B5EF4-FFF2-40B4-BE49-F238E27FC236}">
                <ns2:creationId id="{5EC2C71A-1637-4EAB-B0D2-3A019C2D98F2}"/>
              </ns1:ext>
            </ns1:extLst>
          </ns0:cNvPr>
          <ns0:cNvSpPr>
            <ns1:spLocks noGrp="1"/>
          </ns0:cNvSpPr>
          <ns0:nvPr/>
        </ns0:nvSpPr>
        <ns0:spPr>
          <ns1:xfrm>
            <ns1:off x="685800" y="1333500"/>
            <ns1:ext cx="10287000" cy="3048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HCSWs work under supervision in a care team.</ns1:t>
            </ns1:r>
          </ns1:p>
        </ns0:txBody>
      </ns0:sp>
      <ns0:sp>
        <ns0:nvSpPr>
          <ns0:cNvPr id="4" name="Rectangle 3">
            <ns1:extLst>
              <ns1:ext uri="{FF2B5EF4-FFF2-40B4-BE49-F238E27FC236}">
                <ns2:creationId id="{5A9F9A3D-3FEE-4523-AAE6-9CF85B6F9C05}"/>
              </ns1:ext>
            </ns1:extLst>
          </ns0:cNvPr>
          <ns0:cNvSpPr>
            <ns1:spLocks noGrp="1"/>
          </ns0:cNvSpPr>
          <ns0:nvPr/>
        </ns0:nvSpPr>
        <ns0:spPr>
          <ns1:xfrm>
            <ns1:off x="685800" y="1733550"/>
            <ns1:ext cx="10820400" cy="19050"/>
          </ns1:xfrm>
          <ns1:prstGeom prst="rect">
            <ns1:avLst/>
          </ns1:prstGeom>
          <ns1:solidFill>
            <ns1:srgbClr val="2563EB"/>
          </ns1:solidFill>
          <ns1:ln w="0">
            <ns1:noFill/>
            <ns1:prstDash val="solid"/>
          </ns1:ln>
        </ns0:spPr>
        <ns0:txBody>
          <ns1:bodyPr/>
          <ns1:lstStyle/>
          <ns1:p>
            <ns1:endParaRPr lang="en-KW"/>
          </ns1:p>
        </ns0:txBody>
      </ns0:sp>
      <ns0:sp>
        <ns0:nvSpPr>
          <ns0:cNvPr id="5" name="Rectangle 4">
            <ns1:extLst>
              <ns1:ext uri="{FF2B5EF4-FFF2-40B4-BE49-F238E27FC236}">
                <ns2:creationId id="{018FC912-0F5E-45EB-BC09-3ACEC6296FA1}"/>
              </ns1:ext>
            </ns1:extLst>
          </ns0:cNvPr>
          <ns0:cNvSpPr>
            <ns1:spLocks noGrp="1"/>
          </ns0:cNvSpPr>
          <ns0:nvPr/>
        </ns0:nvSpPr>
        <ns0:spPr>
          <ns1:xfrm>
            <ns1:off x="857250" y="213360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6" name="Rectangle 5">
            <ns1:extLst>
              <ns1:ext uri="{FF2B5EF4-FFF2-40B4-BE49-F238E27FC236}">
                <ns2:creationId id="{0D854BB6-B1D8-49B8-A603-B3EB4586BA05}"/>
              </ns1:ext>
            </ns1:extLst>
          </ns0:cNvPr>
          <ns0:cNvSpPr>
            <ns1:spLocks noGrp="1"/>
          </ns0:cNvSpPr>
          <ns0:nvPr/>
        </ns0:nvSpPr>
        <ns0:spPr>
          <ns1:xfrm>
            <ns1:off x="1143000" y="213360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They help patients with hygiene, eating, moving safely and comfort.</ns1:t>
            </ns1:r>
          </ns1:p>
        </ns0:txBody>
      </ns0:sp>
      <ns0:sp>
        <ns0:nvSpPr>
          <ns0:cNvPr id="7" name="Rectangle 6">
            <ns1:extLst>
              <ns1:ext uri="{FF2B5EF4-FFF2-40B4-BE49-F238E27FC236}">
                <ns2:creationId id="{9EB812F3-25FA-498F-A0FD-031CE6868119}"/>
              </ns1:ext>
            </ns1:extLst>
          </ns0:cNvPr>
          <ns0:cNvSpPr>
            <ns1:spLocks noGrp="1"/>
          </ns0:cNvSpPr>
          <ns0:nvPr/>
        </ns0:nvSpPr>
        <ns0:spPr>
          <ns1:xfrm>
            <ns1:off x="857250" y="272415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8" name="Rectangle 7">
            <ns1:extLst>
              <ns1:ext uri="{FF2B5EF4-FFF2-40B4-BE49-F238E27FC236}">
                <ns2:creationId id="{B9C38E66-6865-4CAF-ACCE-F759795C6240}"/>
              </ns1:ext>
            </ns1:extLst>
          </ns0:cNvPr>
          <ns0:cNvSpPr>
            <ns1:spLocks noGrp="1"/>
          </ns0:cNvSpPr>
          <ns0:nvPr/>
        </ns0:nvSpPr>
        <ns0:spPr>
          <ns1:xfrm>
            <ns1:off x="1143000" y="272415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They may track blood pressure and report changes.</ns1:t>
            </ns1:r>
          </ns1:p>
        </ns0:txBody>
      </ns0:sp>
      <ns0:sp>
        <ns0:nvSpPr>
          <ns0:cNvPr id="9" name="Rectangle 8">
            <ns1:extLst>
              <ns1:ext uri="{FF2B5EF4-FFF2-40B4-BE49-F238E27FC236}">
                <ns2:creationId id="{1CE652BF-2D2B-4908-87C7-C59A76E4117F}"/>
              </ns1:ext>
            </ns1:extLst>
          </ns0:cNvPr>
          <ns0:cNvSpPr>
            <ns1:spLocks noGrp="1"/>
          </ns0:cNvSpPr>
          <ns0:nvPr/>
        </ns0:nvSpPr>
        <ns0:spPr>
          <ns1:xfrm>
            <ns1:off x="857250" y="331470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10" name="Rectangle 9">
            <ns1:extLst>
              <ns1:ext uri="{FF2B5EF4-FFF2-40B4-BE49-F238E27FC236}">
                <ns2:creationId id="{DD983C60-5F84-482C-91F7-E4CB8780B89C}"/>
              </ns1:ext>
            </ns1:extLst>
          </ns0:cNvPr>
          <ns0:cNvSpPr>
            <ns1:spLocks noGrp="1"/>
          </ns0:cNvSpPr>
          <ns0:nvPr/>
        </ns0:nvSpPr>
        <ns0:spPr>
          <ns1:xfrm>
            <ns1:off x="1143000" y="331470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They support privacy, dignity, choice and person-centred care.</ns1:t>
            </ns1:r>
          </ns1:p>
        </ns0:txBody>
      </ns0:sp>
      <ns0:sp>
        <ns0:nvSpPr>
          <ns0:cNvPr id="11" name="Rectangle 10">
            <ns1:extLst>
              <ns1:ext uri="{FF2B5EF4-FFF2-40B4-BE49-F238E27FC236}">
                <ns2:creationId id="{EF8B6869-20A4-41BD-97D8-1F332F468D7A}"/>
              </ns1:ext>
            </ns1:extLst>
          </ns0:cNvPr>
          <ns0:cNvSpPr>
            <ns1:spLocks noGrp="1"/>
          </ns0:cNvSpPr>
          <ns0:nvPr/>
        </ns0:nvSpPr>
        <ns0:spPr>
          <ns1:xfrm>
            <ns1:off x="857250" y="390525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12" name="Rectangle 11">
            <ns1:extLst>
              <ns1:ext uri="{FF2B5EF4-FFF2-40B4-BE49-F238E27FC236}">
                <ns2:creationId id="{3523656A-91C6-407A-B2A9-EB78D69B3AE4}"/>
              </ns1:ext>
            </ns1:extLst>
          </ns0:cNvPr>
          <ns0:cNvSpPr>
            <ns1:spLocks noGrp="1"/>
          </ns0:cNvSpPr>
          <ns0:nvPr/>
        </ns0:nvSpPr>
        <ns0:spPr>
          <ns1:xfrm>
            <ns1:off x="1143000" y="390525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They communicate with patients, relatives, nurses and other colleagues.</ns1:t>
            </ns1:r>
          </ns1:p>
        </ns0:txBody>
      </ns0:sp>
      <ns0:sp>
        <ns0:nvSpPr>
          <ns0:cNvPr id="13" name="Rectangle 12">
            <ns1:extLst>
              <ns1:ext uri="{FF2B5EF4-FFF2-40B4-BE49-F238E27FC236}">
                <ns2:creationId id="{DE43AF48-3FCC-4051-AE1D-7DDC7ECBC6D5}"/>
              </ns1:ext>
            </ns1:extLst>
          </ns0:cNvPr>
          <ns0:cNvSpPr>
            <ns1:spLocks noGrp="1"/>
          </ns0:cNvSpPr>
          <ns0:nvPr/>
        </ns0:nvSpPr>
        <ns0:spPr>
          <ns1:xfrm>
            <ns1:off x="857250" y="449580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14" name="Rectangle 13">
            <ns1:extLst>
              <ns1:ext uri="{FF2B5EF4-FFF2-40B4-BE49-F238E27FC236}">
                <ns2:creationId id="{723A243E-1699-4C2E-A0E4-BCDDF2C121C8}"/>
              </ns1:ext>
            </ns1:extLst>
          </ns0:cNvPr>
          <ns0:cNvSpPr>
            <ns1:spLocks noGrp="1"/>
          </ns0:cNvSpPr>
          <ns0:nvPr/>
        </ns0:nvSpPr>
        <ns0:spPr>
          <ns1:xfrm>
            <ns1:off x="1143000" y="449580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They complete accurate basic documentation within their role.</ns1:t>
            </ns1:r>
          </ns1:p>
        </ns0:txBody>
      </ns0:sp>
      <ns0:sp>
        <ns0:nvSpPr>
          <ns0:cNvPr id="15" name="Rectangle 14">
            <ns1:extLst>
              <ns1:ext uri="{FF2B5EF4-FFF2-40B4-BE49-F238E27FC236}">
                <ns2:creationId id="{058BE0A2-A951-4C5C-8372-E09C439A61B4}"/>
              </ns1:ext>
            </ns1:extLst>
          </ns0:cNvPr>
          <ns0:cNvSpPr>
            <ns1:spLocks noGrp="1"/>
          </ns0:cNvSpPr>
          <ns0:nvPr/>
        </ns0:nvSpPr>
        <ns0:spPr>
          <ns1:xfrm>
            <ns1:off x="857250" y="5086350"/>
            <ns1:ext cx="209550" cy="266700"/>
          </ns1:xfrm>
          <ns1:prstGeom prst="rect">
            <ns1:avLst/>
          </ns1:prstGeom>
          <ns1:noFill/>
          <ns1:ln w="0">
            <ns1:noFill/>
            <ns1:prstDash val="solid"/>
          </ns1:ln>
        </ns0:spPr>
        <ns0:txBody>
          <ns1:bodyPr anchor="ctr"/>
          <ns1:lstStyle/>
          <ns1:p>
            <ns1:pPr algn="l">
              <ns1:defRPr sz="1575" b="1">
                <ns1:solidFill>
                  <ns1:srgbClr val="2563EB"/>
                </ns1:solidFill>
              </ns1:defRPr>
            </ns1:pPr>
            <ns1:r>
              <ns1:rPr sz="1575" b="0">
                <ns1:solidFill>
                  <ns1:srgbClr val="2563EB"/>
                </ns1:solidFill>
              </ns1:rPr>
              <ns1:t>•</ns1:t>
            </ns1:r>
          </ns1:p>
        </ns0:txBody>
      </ns0:sp>
      <ns0:sp>
        <ns0:nvSpPr>
          <ns0:cNvPr id="16" name="Rectangle 15">
            <ns1:extLst>
              <ns1:ext uri="{FF2B5EF4-FFF2-40B4-BE49-F238E27FC236}">
                <ns2:creationId id="{9DF04398-C069-4217-BF3F-4D3895C34D3C}"/>
              </ns1:ext>
            </ns1:extLst>
          </ns0:cNvPr>
          <ns0:cNvSpPr>
            <ns1:spLocks noGrp="1"/>
          </ns0:cNvSpPr>
          <ns0:nvPr/>
        </ns0:nvSpPr>
        <ns0:spPr>
          <ns1:xfrm>
            <ns1:off x="1143000" y="5086350"/>
            <ns1:ext cx="9810750" cy="361950"/>
          </ns1:xfrm>
          <ns1:prstGeom prst="rect">
            <ns1:avLst/>
          </ns1:prstGeom>
          <ns1:noFill/>
          <ns1:ln w="0">
            <ns1:noFill/>
            <ns1:prstDash val="solid"/>
          </ns1:ln>
        </ns0:spPr>
        <ns0:txBody>
          <ns1:bodyPr anchor="ctr"/>
          <ns1:lstStyle/>
          <ns1:p>
            <ns1:pPr algn="l">
              <ns1:defRPr sz="1575" b="0">
                <ns1:solidFill>
                  <ns1:srgbClr val="111827"/>
                </ns1:solidFill>
              </ns1:defRPr>
            </ns1:pPr>
            <ns1:r>
              <ns1:rPr sz="1575" b="0">
                <ns1:solidFill>
                  <ns1:srgbClr val="111827"/>
                </ns1:solidFill>
              </ns1:rPr>
              <ns1:t>This role was chosen because it combines research with patient care (Davenport, 2021).</ns1:t>
            </ns1:r>
          </ns1:p>
        </ns0:txBody>
      </ns0:sp>
    </ns0:spTree>
    <ns0:extLst>
      <ns0:ext uri="{BB962C8B-B14F-4D97-AF65-F5344CB8AC3E}">
        <ns3:creationId val="750748051"/>
      </ns0:ext>
    </ns0:extLst>
  </ns0:cSld>
  <ns0:clrMapOvr>
    <ns1:masterClrMapping/>
  </ns0:clrMapOvr>
</ns0:sld>
</file>

<file path=ppt/slides/slide3.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21" name="Rectangle 20">
            <ns1:extLst>
              <ns1:ext uri="{FF2B5EF4-FFF2-40B4-BE49-F238E27FC236}">
                <ns2:creationId id="{E03DBDAB-67ED-47B3-8589-DEBCD5EC42CE}"/>
              </ns1:ext>
            </ns1:extLst>
          </ns0:cNvPr>
          <ns0:cNvSpPr>
            <ns1:spLocks noGrp="1"/>
          </ns0:cNvSpPr>
          <ns0:nvPr/>
        </ns0:nvSpPr>
        <ns0:spPr>
          <ns1:xfrm>
            <ns1:off x="685800" y="361950"/>
            <ns1:ext cx="6858000" cy="190500"/>
          </ns1:xfrm>
          <ns1:prstGeom prst="rect">
            <ns1:avLst/>
          </ns1:prstGeom>
          <ns1:noFill/>
          <ns1:ln w="0">
            <ns1:noFill/>
            <ns1:prstDash val="solid"/>
          </ns1:ln>
        </ns0:spPr>
        <ns0:txBody>
          <ns1:bodyPr anchor="ctr"/>
          <ns1:lstStyle/>
          <ns1:p>
            <ns1:pPr algn="l">
              <ns1:defRPr sz="975" b="1">
                <ns1:solidFill>
                  <ns1:srgbClr val="4B5563"/>
                </ns1:solidFill>
              </ns1:defRPr>
            </ns1:pPr>
            <ns1:r>
              <ns1:rPr sz="975" b="1">
                <ns1:solidFill>
                  <ns1:srgbClr val="4B5563"/>
                </ns1:solidFill>
              </ns1:rPr>
              <ns1:t>TASK 1  |  HEALTHCARE SUPPORT WORKER  |  3/6</ns1:t>
            </ns1:r>
          </ns1:p>
        </ns0:txBody>
      </ns0:sp>
      <ns0:sp>
        <ns0:nvSpPr>
          <ns0:cNvPr id="2" name="Rectangle 1">
            <ns1:extLst>
              <ns1:ext uri="{FF2B5EF4-FFF2-40B4-BE49-F238E27FC236}">
                <ns2:creationId id="{6DAE0F93-A1B7-4580-AEE6-6B4828303C63}"/>
              </ns1:ext>
            </ns1:extLst>
          </ns0:cNvPr>
          <ns0:cNvSpPr>
            <ns1:spLocks noGrp="1"/>
          </ns0:cNvSpPr>
          <ns0:nvPr/>
        </ns0:nvSpPr>
        <ns0:spPr>
          <ns1:xfrm>
            <ns1:off x="685800" y="723900"/>
            <ns1:ext cx="10287000" cy="552450"/>
          </ns1:xfrm>
          <ns1:prstGeom prst="rect">
            <ns1:avLst/>
          </ns1:prstGeom>
          <ns1:noFill/>
          <ns1:ln w="0">
            <ns1:noFill/>
            <ns1:prstDash val="solid"/>
          </ns1:ln>
        </ns0:spPr>
        <ns0:txBody>
          <ns1:bodyPr anchor="ctr"/>
          <ns1:lstStyle/>
          <ns1:p>
            <ns1:pPr algn="l">
              <ns1:defRPr sz="2925" b="1">
                <ns1:solidFill>
                  <ns1:srgbClr val="111827"/>
                </ns1:solidFill>
              </ns1:defRPr>
            </ns1:pPr>
            <ns1:r>
              <ns1:rPr sz="2925" b="0">
                <ns1:solidFill>
                  <ns1:srgbClr val="111827"/>
                </ns1:solidFill>
              </ns1:rPr>
              <ns1:t>Research began with reliable UK health and care sources</ns1:t>
            </ns1:r>
          </ns1:p>
        </ns0:txBody>
      </ns0:sp>
      <ns0:sp>
        <ns0:nvSpPr>
          <ns0:cNvPr id="3" name="Rectangle 2">
            <ns1:extLst>
              <ns1:ext uri="{FF2B5EF4-FFF2-40B4-BE49-F238E27FC236}">
                <ns2:creationId id="{1296B04C-5D1F-4CCB-95B7-3154AF3BA19A}"/>
              </ns1:ext>
            </ns1:extLst>
          </ns0:cNvPr>
          <ns0:cNvSpPr>
            <ns1:spLocks noGrp="1"/>
          </ns0:cNvSpPr>
          <ns0:nvPr/>
        </ns0:nvSpPr>
        <ns0:spPr>
          <ns1:xfrm>
            <ns1:off x="685800" y="1733550"/>
            <ns1:ext cx="10820400" cy="19050"/>
          </ns1:xfrm>
          <ns1:prstGeom prst="rect">
            <ns1:avLst/>
          </ns1:prstGeom>
          <ns1:solidFill>
            <ns1:srgbClr val="2563EB"/>
          </ns1:solidFill>
          <ns1:ln w="0">
            <ns1:noFill/>
            <ns1:prstDash val="solid"/>
          </ns1:ln>
        </ns0:spPr>
        <ns0:txBody>
          <ns1:bodyPr/>
          <ns1:lstStyle/>
          <ns1:p>
            <ns1:endParaRPr lang="en-KW"/>
          </ns1:p>
        </ns0:txBody>
      </ns0:sp>
      <ns0:sp>
        <ns0:nvSpPr>
          <ns0:cNvPr id="4" name="Rectangle 3">
            <ns1:extLst>
              <ns1:ext uri="{FF2B5EF4-FFF2-40B4-BE49-F238E27FC236}">
                <ns2:creationId id="{D5CC82EE-061B-41BC-BEAF-2EA7F8C31ADE}"/>
              </ns1:ext>
            </ns1:extLst>
          </ns0:cNvPr>
          <ns0:cNvSpPr>
            <ns1:spLocks noGrp="1"/>
          </ns0:cNvSpPr>
          <ns0:nvPr/>
        </ns0:nvSpPr>
        <ns0:spPr>
          <ns1:xfrm>
            <ns1:off x="685800" y="2095500"/>
            <ns1:ext cx="2762250" cy="266700"/>
          </ns1:xfrm>
          <ns1:prstGeom prst="rect">
            <ns1:avLst/>
          </ns1:prstGeom>
          <ns1:noFill/>
          <ns1:ln w="0">
            <ns1:noFill/>
            <ns1:prstDash val="solid"/>
          </ns1:ln>
        </ns0:spPr>
        <ns0:txBody>
          <ns1:bodyPr anchor="ctr"/>
          <ns1:lstStyle/>
          <ns1:p>
            <ns1:pPr algn="l">
              <ns1:defRPr sz="1800" b="1">
                <ns1:solidFill>
                  <ns1:srgbClr val="2563EB"/>
                </ns1:solidFill>
              </ns1:defRPr>
            </ns1:pPr>
            <ns1:r>
              <ns1:rPr sz="1800" b="1">
                <ns1:solidFill>
                  <ns1:srgbClr val="2563EB"/>
                </ns1:solidFill>
              </ns1:rPr>
              <ns1:t>Where I looked</ns1:t>
            </ns1:r>
          </ns1:p>
        </ns0:txBody>
      </ns0:sp>
      <ns0:sp>
        <ns0:nvSpPr>
          <ns0:cNvPr id="5" name="Rectangle 4">
            <ns1:extLst>
              <ns1:ext uri="{FF2B5EF4-FFF2-40B4-BE49-F238E27FC236}">
                <ns2:creationId id="{92BD0906-5584-46B9-8EA4-68D71C66E071}"/>
              </ns1:ext>
            </ns1:extLst>
          </ns0:cNvPr>
          <ns0:cNvSpPr>
            <ns1:spLocks noGrp="1"/>
          </ns0:cNvSpPr>
          <ns0:nvPr/>
        </ns0:nvSpPr>
        <ns0:spPr>
          <ns1:xfrm>
            <ns1:off x="685800" y="24955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6" name="Rectangle 5">
            <ns1:extLst>
              <ns1:ext uri="{FF2B5EF4-FFF2-40B4-BE49-F238E27FC236}">
                <ns2:creationId id="{78A37E4F-2F74-44C5-AC5A-71F724EB8B8D}"/>
              </ns1:ext>
            </ns1:extLst>
          </ns0:cNvPr>
          <ns0:cNvSpPr>
            <ns1:spLocks noGrp="1"/>
          </ns0:cNvSpPr>
          <ns0:nvPr/>
        </ns0:nvSpPr>
        <ns0:spPr>
          <ns1:xfrm>
            <ns1:off x="971550" y="2495550"/>
            <ns1:ext cx="400050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NHS England careers information</ns1:t>
            </ns1:r>
          </ns1:p>
        </ns0:txBody>
      </ns0:sp>
      <ns0:sp>
        <ns0:nvSpPr>
          <ns0:cNvPr id="7" name="Rectangle 6">
            <ns1:extLst>
              <ns1:ext uri="{FF2B5EF4-FFF2-40B4-BE49-F238E27FC236}">
                <ns2:creationId id="{F94144A6-0049-4EAB-9863-A6AB3668FED3}"/>
              </ns1:ext>
            </ns1:extLst>
          </ns0:cNvPr>
          <ns0:cNvSpPr>
            <ns1:spLocks noGrp="1"/>
          </ns0:cNvSpPr>
          <ns0:nvPr/>
        </ns0:nvSpPr>
        <ns0:spPr>
          <ns1:xfrm>
            <ns1:off x="685800" y="29527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8" name="Rectangle 7">
            <ns1:extLst>
              <ns1:ext uri="{FF2B5EF4-FFF2-40B4-BE49-F238E27FC236}">
                <ns2:creationId id="{C47DCD35-1034-447D-8A78-DDC487F07535}"/>
              </ns1:ext>
            </ns1:extLst>
          </ns0:cNvPr>
          <ns0:cNvSpPr>
            <ns1:spLocks noGrp="1"/>
          </ns0:cNvSpPr>
          <ns0:nvPr/>
        </ns0:nvSpPr>
        <ns0:spPr>
          <ns1:xfrm>
            <ns1:off x="971550" y="2952750"/>
            <ns1:ext cx="400050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Skills for Care learning resources</ns1:t>
            </ns1:r>
          </ns1:p>
        </ns0:txBody>
      </ns0:sp>
      <ns0:sp>
        <ns0:nvSpPr>
          <ns0:cNvPr id="9" name="Rectangle 8">
            <ns1:extLst>
              <ns1:ext uri="{FF2B5EF4-FFF2-40B4-BE49-F238E27FC236}">
                <ns2:creationId id="{5A47C3F1-3A18-4F5D-8625-8259B093103A}"/>
              </ns1:ext>
            </ns1:extLst>
          </ns0:cNvPr>
          <ns0:cNvSpPr>
            <ns1:spLocks noGrp="1"/>
          </ns0:cNvSpPr>
          <ns0:nvPr/>
        </ns0:nvSpPr>
        <ns0:spPr>
          <ns1:xfrm>
            <ns1:off x="685800" y="34099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10" name="Rectangle 9">
            <ns1:extLst>
              <ns1:ext uri="{FF2B5EF4-FFF2-40B4-BE49-F238E27FC236}">
                <ns2:creationId id="{C4E61A34-2538-4654-A837-BA25E1311758}"/>
              </ns1:ext>
            </ns1:extLst>
          </ns0:cNvPr>
          <ns0:cNvSpPr>
            <ns1:spLocks noGrp="1"/>
          </ns0:cNvSpPr>
          <ns0:nvPr/>
        </ns0:nvSpPr>
        <ns0:spPr>
          <ns1:xfrm>
            <ns1:off x="971550" y="3409950"/>
            <ns1:ext cx="400050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information on the Care Certificate</ns1:t>
            </ns1:r>
          </ns1:p>
        </ns0:txBody>
      </ns0:sp>
      <ns0:sp>
        <ns0:nvSpPr>
          <ns0:cNvPr id="11" name="Rectangle 10">
            <ns1:extLst>
              <ns1:ext uri="{FF2B5EF4-FFF2-40B4-BE49-F238E27FC236}">
                <ns2:creationId id="{22F935F1-4F8F-42AD-9426-9C65C9FA0AE1}"/>
              </ns1:ext>
            </ns1:extLst>
          </ns0:cNvPr>
          <ns0:cNvSpPr>
            <ns1:spLocks noGrp="1"/>
          </ns0:cNvSpPr>
          <ns0:nvPr/>
        </ns0:nvSpPr>
        <ns0:spPr>
          <ns1:xfrm>
            <ns1:off x="6115050" y="2095500"/>
            <ns1:ext cx="2857500" cy="266700"/>
          </ns1:xfrm>
          <ns1:prstGeom prst="rect">
            <ns1:avLst/>
          </ns1:prstGeom>
          <ns1:noFill/>
          <ns1:ln w="0">
            <ns1:noFill/>
            <ns1:prstDash val="solid"/>
          </ns1:ln>
        </ns0:spPr>
        <ns0:txBody>
          <ns1:bodyPr anchor="ctr"/>
          <ns1:lstStyle/>
          <ns1:p>
            <ns1:pPr algn="l">
              <ns1:defRPr sz="1800" b="1">
                <ns1:solidFill>
                  <ns1:srgbClr val="2563EB"/>
                </ns1:solidFill>
              </ns1:defRPr>
            </ns1:pPr>
            <ns1:r>
              <ns1:rPr sz="1800" b="0">
                <ns1:solidFill>
                  <ns1:srgbClr val="2563EB"/>
                </ns1:solidFill>
              </ns1:rPr>
              <ns1:t>Keywords used</ns1:t>
            </ns1:r>
          </ns1:p>
        </ns0:txBody>
      </ns0:sp>
      <ns0:sp>
        <ns0:nvSpPr>
          <ns0:cNvPr id="12" name="Rectangle 11">
            <ns1:extLst>
              <ns1:ext uri="{FF2B5EF4-FFF2-40B4-BE49-F238E27FC236}">
                <ns2:creationId id="{38733EEC-7FC0-4013-8671-98FB372BF6D6}"/>
              </ns1:ext>
            </ns1:extLst>
          </ns0:cNvPr>
          <ns0:cNvSpPr>
            <ns1:spLocks noGrp="1"/>
          </ns0:cNvSpPr>
          <ns0:nvPr/>
        </ns0:nvSpPr>
        <ns0:spPr>
          <ns1:xfrm>
            <ns1:off x="6115050" y="24955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13" name="Rectangle 12">
            <ns1:extLst>
              <ns1:ext uri="{FF2B5EF4-FFF2-40B4-BE49-F238E27FC236}">
                <ns2:creationId id="{3EEF703F-59D4-4731-8D44-37F699D7C2F0}"/>
              </ns1:ext>
            </ns1:extLst>
          </ns0:cNvPr>
          <ns0:cNvSpPr>
            <ns1:spLocks noGrp="1"/>
          </ns0:cNvSpPr>
          <ns0:nvPr/>
        </ns0:nvSpPr>
        <ns0:spPr>
          <ns1:xfrm>
            <ns1:off x="6400800" y="2495550"/>
            <ns1:ext cx="428625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“healthcare support worker duties”</ns1:t>
            </ns1:r>
          </ns1:p>
        </ns0:txBody>
      </ns0:sp>
      <ns0:sp>
        <ns0:nvSpPr>
          <ns0:cNvPr id="14" name="Rectangle 13">
            <ns1:extLst>
              <ns1:ext uri="{FF2B5EF4-FFF2-40B4-BE49-F238E27FC236}">
                <ns2:creationId id="{076E11B5-8F47-48B0-8FF3-A13FC530D1DA}"/>
              </ns1:ext>
            </ns1:extLst>
          </ns0:cNvPr>
          <ns0:cNvSpPr>
            <ns1:spLocks noGrp="1"/>
          </ns0:cNvSpPr>
          <ns0:nvPr/>
        </ns0:nvSpPr>
        <ns0:spPr>
          <ns1:xfrm>
            <ns1:off x="6115050" y="29527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15" name="Rectangle 14">
            <ns1:extLst>
              <ns1:ext uri="{FF2B5EF4-FFF2-40B4-BE49-F238E27FC236}">
                <ns2:creationId id="{35EDCD5C-561A-459C-A2C1-103D952BBA16}"/>
              </ns1:ext>
            </ns1:extLst>
          </ns0:cNvPr>
          <ns0:cNvSpPr>
            <ns1:spLocks noGrp="1"/>
          </ns0:cNvSpPr>
          <ns0:nvPr/>
        </ns0:nvSpPr>
        <ns0:spPr>
          <ns1:xfrm>
            <ns1:off x="6400800" y="2952750"/>
            <ns1:ext cx="428625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“communication in health and social care”</ns1:t>
            </ns1:r>
          </ns1:p>
        </ns0:txBody>
      </ns0:sp>
      <ns0:sp>
        <ns0:nvSpPr>
          <ns0:cNvPr id="16" name="Rectangle 15">
            <ns1:extLst>
              <ns1:ext uri="{FF2B5EF4-FFF2-40B4-BE49-F238E27FC236}">
                <ns2:creationId id="{100773F4-DCC0-4D9B-B35A-C8F7DFAC7509}"/>
              </ns1:ext>
            </ns1:extLst>
          </ns0:cNvPr>
          <ns0:cNvSpPr>
            <ns1:spLocks noGrp="1"/>
          </ns0:cNvSpPr>
          <ns0:nvPr/>
        </ns0:nvSpPr>
        <ns0:spPr>
          <ns1:xfrm>
            <ns1:off x="6115050" y="3409950"/>
            <ns1:ext cx="209550" cy="266700"/>
          </ns1:xfrm>
          <ns1:prstGeom prst="rect">
            <ns1:avLst/>
          </ns1:prstGeom>
          <ns1:noFill/>
          <ns1:ln w="0">
            <ns1:noFill/>
            <ns1:prstDash val="solid"/>
          </ns1:ln>
        </ns0:spPr>
        <ns0:txBody>
          <ns1:bodyPr anchor="ctr"/>
          <ns1:lstStyle/>
          <ns1:p>
            <ns1:pPr algn="l">
              <ns1:defRPr sz="1425" b="1">
                <ns1:solidFill>
                  <ns1:srgbClr val="2563EB"/>
                </ns1:solidFill>
              </ns1:defRPr>
            </ns1:pPr>
            <ns1:r>
              <ns1:rPr sz="1425" b="0">
                <ns1:solidFill>
                  <ns1:srgbClr val="2563EB"/>
                </ns1:solidFill>
              </ns1:rPr>
              <ns1:t>•</ns1:t>
            </ns1:r>
          </ns1:p>
        </ns0:txBody>
      </ns0:sp>
      <ns0:sp>
        <ns0:nvSpPr>
          <ns0:cNvPr id="17" name="Rectangle 16">
            <ns1:extLst>
              <ns1:ext uri="{FF2B5EF4-FFF2-40B4-BE49-F238E27FC236}">
                <ns2:creationId id="{865E9096-4DB7-43A5-A3E2-82A9BDC45C82}"/>
              </ns1:ext>
            </ns1:extLst>
          </ns0:cNvPr>
          <ns0:cNvSpPr>
            <ns1:spLocks noGrp="1"/>
          </ns0:cNvSpPr>
          <ns0:nvPr/>
        </ns0:nvSpPr>
        <ns0:spPr>
          <ns1:xfrm>
            <ns1:off x="6400800" y="3409950"/>
            <ns1:ext cx="4286250" cy="361950"/>
          </ns1:xfrm>
          <ns1:prstGeom prst="rect">
            <ns1:avLst/>
          </ns1:prstGeom>
          <ns1:noFill/>
          <ns1:ln w="0">
            <ns1:noFill/>
            <ns1:prstDash val="solid"/>
          </ns1:ln>
        </ns0:spPr>
        <ns0:txBody>
          <ns1:bodyPr anchor="ctr"/>
          <ns1:lstStyle/>
          <ns1:p>
            <ns1:pPr algn="l">
              <ns1:defRPr sz="1425" b="0">
                <ns1:solidFill>
                  <ns1:srgbClr val="111827"/>
                </ns1:solidFill>
              </ns1:defRPr>
            </ns1:pPr>
            <ns1:r>
              <ns1:rPr sz="1425" b="0">
                <ns1:solidFill>
                  <ns1:srgbClr val="111827"/>
                </ns1:solidFill>
              </ns1:rPr>
              <ns1:t>“person-centred care training”</ns1:t>
            </ns1:r>
          </ns1:p>
        </ns0:txBody>
      </ns0:sp>
      <ns0:sp>
        <ns0:nvSpPr>
          <ns0:cNvPr id="18" name="Rounded Rectangle 17">
            <ns1:extLst>
              <ns1:ext uri="{FF2B5EF4-FFF2-40B4-BE49-F238E27FC236}">
                <ns2:creationId id="{98670916-6848-4C06-800E-A9FA84FFD596}"/>
              </ns1:ext>
            </ns1:extLst>
          </ns0:cNvPr>
          <ns0:cNvSpPr>
            <ns1:spLocks noGrp="1"/>
          </ns0:cNvSpPr>
          <ns0:nvPr/>
        </ns0:nvSpPr>
        <ns0:spPr>
          <ns1:xfrm>
            <ns1:off x="685800" y="4305300"/>
            <ns1:ext cx="10820400" cy="1276350"/>
          </ns1:xfrm>
          <ns1:prstGeom prst="roundRect">
            <ns1:avLst>
              <ns1:gd name="adj" fmla="val 5970"/>
            </ns1:avLst>
          </ns1:prstGeom>
          <ns1:solidFill>
            <ns1:srgbClr val="F3F4F6"/>
          </ns1:solidFill>
          <ns1:ln w="0">
            <ns1:noFill/>
            <ns1:prstDash val="solid"/>
          </ns1:ln>
        </ns0:spPr>
        <ns0:txBody>
          <ns1:bodyPr/>
          <ns1:lstStyle/>
          <ns1:p>
            <ns1:endParaRPr lang="en-KW"/>
          </ns1:p>
        </ns0:txBody>
      </ns0:sp>
      <ns0:sp>
        <ns0:nvSpPr>
          <ns0:cNvPr id="19" name="Rectangle 18">
            <ns1:extLst>
              <ns1:ext uri="{FF2B5EF4-FFF2-40B4-BE49-F238E27FC236}">
                <ns2:creationId id="{CA85FF40-4B29-4F74-99BD-FBA69CC77FB8}"/>
              </ns1:ext>
            </ns1:extLst>
          </ns0:cNvPr>
          <ns0:cNvSpPr>
            <ns1:spLocks noGrp="1"/>
          </ns0:cNvSpPr>
          <ns0:nvPr/>
        </ns0:nvSpPr>
        <ns0:spPr>
          <ns1:xfrm>
            <ns1:off x="971550" y="4524375"/>
            <ns1:ext cx="2857500" cy="238125"/>
          </ns1:xfrm>
          <ns1:prstGeom prst="rect">
            <ns1:avLst/>
          </ns1:prstGeom>
          <ns1:noFill/>
          <ns1:ln w="0">
            <ns1:noFill/>
            <ns1:prstDash val="solid"/>
          </ns1:ln>
        </ns0:spPr>
        <ns0:txBody>
          <ns1:bodyPr anchor="ctr"/>
          <ns1:lstStyle/>
          <ns1:p>
            <ns1:pPr algn="l">
              <ns1:defRPr sz="1575" b="1">
                <ns1:solidFill>
                  <ns1:srgbClr val="111827"/>
                </ns1:solidFill>
              </ns1:defRPr>
            </ns1:pPr>
            <ns1:r>
              <ns1:rPr sz="1575" b="0">
                <ns1:solidFill>
                  <ns1:srgbClr val="111827"/>
                </ns1:solidFill>
              </ns1:rPr>
              <ns1:t>What I found so far</ns1:t>
            </ns1:r>
          </ns1:p>
        </ns0:txBody>
      </ns0:sp>
      <ns0:sp>
        <ns0:nvSpPr>
          <ns0:cNvPr id="20" name="Rectangle 19">
            <ns1:extLst>
              <ns1:ext uri="{FF2B5EF4-FFF2-40B4-BE49-F238E27FC236}">
                <ns2:creationId id="{349C965C-FA3C-45E1-B0D3-0958DD337DF2}"/>
              </ns1:ext>
            </ns1:extLst>
          </ns0:cNvPr>
          <ns0:cNvSpPr>
            <ns1:spLocks noGrp="1"/>
          </ns0:cNvSpPr>
          <ns0:nvPr/>
        </ns0:nvSpPr>
        <ns0:spPr>
          <ns1:xfrm>
            <ns1:off x="971550" y="4857750"/>
            <ns1:ext cx="9572625" cy="495300"/>
          </ns1:xfrm>
          <ns1:prstGeom prst="rect">
            <ns1:avLst/>
          </ns1:prstGeom>
          <ns1:noFill/>
          <ns1:ln w="0">
            <ns1:noFill/>
            <ns1:prstDash val="solid"/>
          </ns1:ln>
        </ns0:spPr>
        <ns0:txBody>
          <ns1:bodyPr anchor="ctr"/>
          <ns1:lstStyle/>
          <ns1:p>
            <ns1:pPr algn="l">
              <ns1:defRPr sz="1650" b="0">
                <ns1:solidFill>
                  <ns1:srgbClr val="111827"/>
                </ns1:solidFill>
              </ns1:defRPr>
            </ns1:pPr>
            <ns1:r>
              <ns1:rPr sz="1650" b="0">
                <ns1:solidFill>
                  <ns1:srgbClr val="111827"/>
                </ns1:solidFill>
              </ns1:rPr>
              <ns1:t>Caring communication, careful observation, and safe teamwork are needed. A good place to start learning about English requirements is the Care Certificate (Bhatt, 2020).</ns1:t>
            </ns1:r>
          </ns1:p>
        </ns0:txBody>
      </ns0:sp>
    </ns0:spTree>
    <ns0:extLst>
      <ns0:ext uri="{BB962C8B-B14F-4D97-AF65-F5344CB8AC3E}">
        <ns3:creationId val="1436402708"/>
      </ns0:ext>
    </ns0:extLst>
  </ns0:cSld>
  <ns0:clrMapOvr>
    <ns1:masterClrMapping/>
  </ns0:clrMapOvr>
</ns0:sld>
</file>

<file path=ppt/slides/slide4.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27" name="Rectangle 26">
            <ns1:extLst>
              <ns1:ext uri="{FF2B5EF4-FFF2-40B4-BE49-F238E27FC236}">
                <ns2:creationId id="{F5BCFDDA-1285-4E49-AD8D-303BFFBF6326}"/>
              </ns1:ext>
            </ns1:extLst>
          </ns0:cNvPr>
          <ns0:cNvSpPr>
            <ns1:spLocks noGrp="1"/>
          </ns0:cNvSpPr>
          <ns0:nvPr/>
        </ns0:nvSpPr>
        <ns0:spPr>
          <ns1:xfrm>
            <ns1:off x="685800" y="361950"/>
            <ns1:ext cx="6858000" cy="190500"/>
          </ns1:xfrm>
          <ns1:prstGeom prst="rect">
            <ns1:avLst/>
          </ns1:prstGeom>
          <ns1:noFill/>
          <ns1:ln w="0">
            <ns1:noFill/>
            <ns1:prstDash val="solid"/>
          </ns1:ln>
        </ns0:spPr>
        <ns0:txBody>
          <ns1:bodyPr anchor="ctr"/>
          <ns1:lstStyle/>
          <ns1:p>
            <ns1:pPr algn="l">
              <ns1:defRPr sz="975" b="1">
                <ns1:solidFill>
                  <ns1:srgbClr val="4B5563"/>
                </ns1:solidFill>
              </ns1:defRPr>
            </ns1:pPr>
            <ns1:r>
              <ns1:rPr sz="975" b="1">
                <ns1:solidFill>
                  <ns1:srgbClr val="4B5563"/>
                </ns1:solidFill>
              </ns1:rPr>
              <ns1:t>TASK 1  |  HEALTHCARE SUPPORT WORKER  |  4/6</ns1:t>
            </ns1:r>
          </ns1:p>
        </ns0:txBody>
      </ns0:sp>
      <ns0:sp>
        <ns0:nvSpPr>
          <ns0:cNvPr id="2" name="Rectangle 1">
            <ns1:extLst>
              <ns1:ext uri="{FF2B5EF4-FFF2-40B4-BE49-F238E27FC236}">
                <ns2:creationId id="{2911D229-4D49-46C1-B90F-8854119F2EE4}"/>
              </ns1:ext>
            </ns1:extLst>
          </ns0:cNvPr>
          <ns0:cNvSpPr>
            <ns1:spLocks noGrp="1"/>
          </ns0:cNvSpPr>
          <ns0:nvPr/>
        </ns0:nvSpPr>
        <ns0:spPr>
          <ns1:xfrm>
            <ns1:off x="685800" y="723900"/>
            <ns1:ext cx="10287000" cy="552450"/>
          </ns1:xfrm>
          <ns1:prstGeom prst="rect">
            <ns1:avLst/>
          </ns1:prstGeom>
          <ns1:noFill/>
          <ns1:ln w="0">
            <ns1:noFill/>
            <ns1:prstDash val="solid"/>
          </ns1:ln>
        </ns0:spPr>
        <ns0:txBody>
          <ns1:bodyPr anchor="ctr"/>
          <ns1:lstStyle/>
          <ns1:p>
            <ns1:pPr algn="l">
              <ns1:defRPr sz="2925" b="1">
                <ns1:solidFill>
                  <ns1:srgbClr val="111827"/>
                </ns1:solidFill>
              </ns1:defRPr>
            </ns1:pPr>
            <ns1:r>
              <ns1:rPr sz="2925" b="0">
                <ns1:solidFill>
                  <ns1:srgbClr val="111827"/>
                </ns1:solidFill>
              </ns1:rPr>
              <ns1:t>CRAAP evaluation: NHS England is a strong starting source</ns1:t>
            </ns1:r>
          </ns1:p>
        </ns0:txBody>
      </ns0:sp>
      <ns0:sp>
        <ns0:nvSpPr>
          <ns0:cNvPr id="3" name="Rectangle 2">
            <ns1:extLst>
              <ns1:ext uri="{FF2B5EF4-FFF2-40B4-BE49-F238E27FC236}">
                <ns2:creationId id="{3A91EEE6-7585-49CA-8108-1859E98A9136}"/>
              </ns1:ext>
            </ns1:extLst>
          </ns0:cNvPr>
          <ns0:cNvSpPr>
            <ns1:spLocks noGrp="1"/>
          </ns0:cNvSpPr>
          <ns0:nvPr/>
        </ns0:nvSpPr>
        <ns0:spPr>
          <ns1:xfrm>
            <ns1:off x="685800" y="1333500"/>
            <ns1:ext cx="10287000" cy="3048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NHS England (2023), “A guide to becoming a healthcare support worker”.</ns1:t>
            </ns1:r>
          </ns1:p>
        </ns0:txBody>
      </ns0:sp>
      <ns0:sp>
        <ns0:nvSpPr>
          <ns0:cNvPr id="4" name="Rectangle 3">
            <ns1:extLst>
              <ns1:ext uri="{FF2B5EF4-FFF2-40B4-BE49-F238E27FC236}">
                <ns2:creationId id="{90CE05D8-A2B2-4AE5-9566-CBBF4AA17948}"/>
              </ns1:ext>
            </ns1:extLst>
          </ns0:cNvPr>
          <ns0:cNvSpPr>
            <ns1:spLocks noGrp="1"/>
          </ns0:cNvSpPr>
          <ns0:nvPr/>
        </ns0:nvSpPr>
        <ns0:spPr>
          <ns1:xfrm>
            <ns1:off x="685800" y="1733550"/>
            <ns1:ext cx="10820400" cy="19050"/>
          </ns1:xfrm>
          <ns1:prstGeom prst="rect">
            <ns1:avLst/>
          </ns1:prstGeom>
          <ns1:solidFill>
            <ns1:srgbClr val="2563EB"/>
          </ns1:solidFill>
          <ns1:ln w="0">
            <ns1:noFill/>
            <ns1:prstDash val="solid"/>
          </ns1:ln>
        </ns0:spPr>
        <ns0:txBody>
          <ns1:bodyPr/>
          <ns1:lstStyle/>
          <ns1:p>
            <ns1:endParaRPr lang="en-KW"/>
          </ns1:p>
        </ns0:txBody>
      </ns0:sp>
      <ns0:sp>
        <ns0:nvSpPr>
          <ns0:cNvPr id="5" name="Rectangle 4">
            <ns1:extLst>
              <ns1:ext uri="{FF2B5EF4-FFF2-40B4-BE49-F238E27FC236}">
                <ns2:creationId id="{89DB1A58-1F95-4570-9FFE-1328AEECD5BC}"/>
              </ns1:ext>
            </ns1:extLst>
          </ns0:cNvPr>
          <ns0:cNvSpPr>
            <ns1:spLocks noGrp="1"/>
          </ns0:cNvSpPr>
          <ns0:nvPr/>
        </ns0:nvSpPr>
        <ns0:spPr>
          <ns1:xfrm>
            <ns1:off x="685800" y="2143125"/>
            <ns1:ext cx="24765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6" name="Rectangle 5">
            <ns1:extLst>
              <ns1:ext uri="{FF2B5EF4-FFF2-40B4-BE49-F238E27FC236}">
                <ns2:creationId id="{B0922EC2-660A-4C7F-96A3-F324ECF29D81}"/>
              </ns1:ext>
            </ns1:extLst>
          </ns0:cNvPr>
          <ns0:cNvSpPr>
            <ns1:spLocks noGrp="1"/>
          </ns0:cNvSpPr>
          <ns0:nvPr/>
        </ns0:nvSpPr>
        <ns0:spPr>
          <ns1:xfrm>
            <ns1:off x="3162300" y="2143125"/>
            <ns1:ext cx="83439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7" name="Rectangle 6">
            <ns1:extLst>
              <ns1:ext uri="{FF2B5EF4-FFF2-40B4-BE49-F238E27FC236}">
                <ns2:creationId id="{D6FFF3F2-6BEE-4086-8BA7-25B21CCA6806}"/>
              </ns1:ext>
            </ns1:extLst>
          </ns0:cNvPr>
          <ns0:cNvSpPr>
            <ns1:spLocks noGrp="1"/>
          </ns0:cNvSpPr>
          <ns0:nvPr/>
        </ns0:nvSpPr>
        <ns0:spPr>
          <ns1:xfrm>
            <ns1:off x="876300" y="2266950"/>
            <ns1:ext cx="2000250" cy="266700"/>
          </ns1:xfrm>
          <ns1:prstGeom prst="rect">
            <ns1:avLst/>
          </ns1:prstGeom>
          <ns1:noFill/>
          <ns1:ln w="0">
            <ns1:noFill/>
            <ns1:prstDash val="solid"/>
          </ns1:ln>
        </ns0:spPr>
        <ns0:txBody>
          <ns1:bodyPr anchor="ctr"/>
          <ns1:lstStyle/>
          <ns1:p>
            <ns1:pPr algn="l">
              <ns1:defRPr sz="1500" b="1">
                <ns1:solidFill>
                  <ns1:srgbClr val="2563EB"/>
                </ns1:solidFill>
              </ns1:defRPr>
            </ns1:pPr>
            <ns1:r>
              <ns1:rPr sz="1500" b="0">
                <ns1:solidFill>
                  <ns1:srgbClr val="2563EB"/>
                </ns1:solidFill>
              </ns1:rPr>
              <ns1:t>Currency</ns1:t>
            </ns1:r>
          </ns1:p>
        </ns0:txBody>
      </ns0:sp>
      <ns0:sp>
        <ns0:nvSpPr>
          <ns0:cNvPr id="8" name="Rectangle 7">
            <ns1:extLst>
              <ns1:ext uri="{FF2B5EF4-FFF2-40B4-BE49-F238E27FC236}">
                <ns2:creationId id="{B288B1B8-1674-461F-AB7D-5E8365EB181C}"/>
              </ns1:ext>
            </ns1:extLst>
          </ns0:cNvPr>
          <ns0:cNvSpPr>
            <ns1:spLocks noGrp="1"/>
          </ns0:cNvSpPr>
          <ns0:nvPr/>
        </ns0:nvSpPr>
        <ns0:spPr>
          <ns1:xfrm>
            <ns1:off x="3352800" y="2228850"/>
            <ns1:ext cx="7905750" cy="342900"/>
          </ns1:xfrm>
          <ns1:prstGeom prst="rect">
            <ns1:avLst/>
          </ns1:prstGeom>
          <ns1:noFill/>
          <ns1:ln w="0">
            <ns1:noFill/>
            <ns1:prstDash val="solid"/>
          </ns1:ln>
        </ns0:spPr>
        <ns0:txBody>
          <ns1:bodyPr anchor="ctr"/>
          <ns1:lstStyle/>
          <ns1:p>
            <ns1:pPr algn="l">
              <ns1:defRPr sz="1350" b="0">
                <ns1:solidFill>
                  <ns1:srgbClr val="111827"/>
                </ns1:solidFill>
              </ns1:defRPr>
            </ns1:pPr>
            <ns1:r>
              <ns1:rPr sz="1350" b="0">
                <ns1:solidFill>
                  <ns1:srgbClr val="111827"/>
                </ns1:solidFill>
              </ns1:rPr>
              <ns1:t>Published 2023; still relevant for an overview of the role.</ns1:t>
            </ns1:r>
          </ns1:p>
        </ns0:txBody>
      </ns0:sp>
      <ns0:sp>
        <ns0:nvSpPr>
          <ns0:cNvPr id="9" name="Rectangle 8">
            <ns1:extLst>
              <ns1:ext uri="{FF2B5EF4-FFF2-40B4-BE49-F238E27FC236}">
                <ns2:creationId id="{D6658CC1-8191-43C8-9CDB-9E1E8DA3896F}"/>
              </ns1:ext>
            </ns1:extLst>
          </ns0:cNvPr>
          <ns0:cNvSpPr>
            <ns1:spLocks noGrp="1"/>
          </ns0:cNvSpPr>
          <ns0:nvPr/>
        </ns0:nvSpPr>
        <ns0:spPr>
          <ns1:xfrm>
            <ns1:off x="685800" y="2695575"/>
            <ns1:ext cx="2476500" cy="552450"/>
          </ns1:xfrm>
          <ns1:prstGeom prst="rect">
            <ns1:avLst/>
          </ns1:prstGeom>
          <ns1:solidFill>
            <ns1:srgbClr val="FFFFFF"/>
          </ns1:solidFill>
          <ns1:ln w="9525">
            <ns1:solidFill>
              <ns1:srgbClr val="D1D5DB"/>
            </ns1:solidFill>
            <ns1:prstDash val="solid"/>
          </ns1:ln>
        </ns0:spPr>
        <ns0:txBody>
          <ns1:bodyPr/>
          <ns1:lstStyle/>
          <ns1:p>
            <ns1:endParaRPr lang="en-KW"/>
          </ns1:p>
        </ns0:txBody>
      </ns0:sp>
      <ns0:sp>
        <ns0:nvSpPr>
          <ns0:cNvPr id="10" name="Rectangle 9">
            <ns1:extLst>
              <ns1:ext uri="{FF2B5EF4-FFF2-40B4-BE49-F238E27FC236}">
                <ns2:creationId id="{17F5EDE2-5A90-452F-B0FB-05F37E572766}"/>
              </ns1:ext>
            </ns1:extLst>
          </ns0:cNvPr>
          <ns0:cNvSpPr>
            <ns1:spLocks noGrp="1"/>
          </ns0:cNvSpPr>
          <ns0:nvPr/>
        </ns0:nvSpPr>
        <ns0:spPr>
          <ns1:xfrm>
            <ns1:off x="3162300" y="2695575"/>
            <ns1:ext cx="8343900" cy="552450"/>
          </ns1:xfrm>
          <ns1:prstGeom prst="rect">
            <ns1:avLst/>
          </ns1:prstGeom>
          <ns1:solidFill>
            <ns1:srgbClr val="FFFFFF"/>
          </ns1:solidFill>
          <ns1:ln w="9525">
            <ns1:solidFill>
              <ns1:srgbClr val="D1D5DB"/>
            </ns1:solidFill>
            <ns1:prstDash val="solid"/>
          </ns1:ln>
        </ns0:spPr>
        <ns0:txBody>
          <ns1:bodyPr/>
          <ns1:lstStyle/>
          <ns1:p>
            <ns1:endParaRPr lang="en-KW"/>
          </ns1:p>
        </ns0:txBody>
      </ns0:sp>
      <ns0:sp>
        <ns0:nvSpPr>
          <ns0:cNvPr id="11" name="Rectangle 10">
            <ns1:extLst>
              <ns1:ext uri="{FF2B5EF4-FFF2-40B4-BE49-F238E27FC236}">
                <ns2:creationId id="{72B90E16-9A6B-4BD7-83AD-FDA21CB86D02}"/>
              </ns1:ext>
            </ns1:extLst>
          </ns0:cNvPr>
          <ns0:cNvSpPr>
            <ns1:spLocks noGrp="1"/>
          </ns0:cNvSpPr>
          <ns0:nvPr/>
        </ns0:nvSpPr>
        <ns0:spPr>
          <ns1:xfrm>
            <ns1:off x="876300" y="2819400"/>
            <ns1:ext cx="2000250" cy="266700"/>
          </ns1:xfrm>
          <ns1:prstGeom prst="rect">
            <ns1:avLst/>
          </ns1:prstGeom>
          <ns1:noFill/>
          <ns1:ln w="0">
            <ns1:noFill/>
            <ns1:prstDash val="solid"/>
          </ns1:ln>
        </ns0:spPr>
        <ns0:txBody>
          <ns1:bodyPr anchor="ctr"/>
          <ns1:lstStyle/>
          <ns1:p>
            <ns1:pPr algn="l">
              <ns1:defRPr sz="1500" b="1">
                <ns1:solidFill>
                  <ns1:srgbClr val="2563EB"/>
                </ns1:solidFill>
              </ns1:defRPr>
            </ns1:pPr>
            <ns1:r>
              <ns1:rPr sz="1500" b="0">
                <ns1:solidFill>
                  <ns1:srgbClr val="2563EB"/>
                </ns1:solidFill>
              </ns1:rPr>
              <ns1:t>Relevance</ns1:t>
            </ns1:r>
          </ns1:p>
        </ns0:txBody>
      </ns0:sp>
      <ns0:sp>
        <ns0:nvSpPr>
          <ns0:cNvPr id="12" name="Rectangle 11">
            <ns1:extLst>
              <ns1:ext uri="{FF2B5EF4-FFF2-40B4-BE49-F238E27FC236}">
                <ns2:creationId id="{9CD6D4AD-BB3B-4832-9012-91D0EE8D3E36}"/>
              </ns1:ext>
            </ns1:extLst>
          </ns0:cNvPr>
          <ns0:cNvSpPr>
            <ns1:spLocks noGrp="1"/>
          </ns0:cNvSpPr>
          <ns0:nvPr/>
        </ns0:nvSpPr>
        <ns0:spPr>
          <ns1:xfrm>
            <ns1:off x="3352800" y="2781300"/>
            <ns1:ext cx="7905750" cy="342900"/>
          </ns1:xfrm>
          <ns1:prstGeom prst="rect">
            <ns1:avLst/>
          </ns1:prstGeom>
          <ns1:noFill/>
          <ns1:ln w="0">
            <ns1:noFill/>
            <ns1:prstDash val="solid"/>
          </ns1:ln>
        </ns0:spPr>
        <ns0:txBody>
          <ns1:bodyPr anchor="ctr"/>
          <ns1:lstStyle/>
          <ns1:p>
            <ns1:pPr algn="l">
              <ns1:defRPr sz="1350" b="0">
                <ns1:solidFill>
                  <ns1:srgbClr val="111827"/>
                </ns1:solidFill>
              </ns1:defRPr>
            </ns1:pPr>
            <ns1:r>
              <ns1:rPr sz="1350" b="0">
                <ns1:solidFill>
                  <ns1:srgbClr val="111827"/>
                </ns1:solidFill>
              </ns1:rPr>
              <ns1:t>Directly explains the HCSW role, routine duties and settings.</ns1:t>
            </ns1:r>
          </ns1:p>
        </ns0:txBody>
      </ns0:sp>
      <ns0:sp>
        <ns0:nvSpPr>
          <ns0:cNvPr id="13" name="Rectangle 12">
            <ns1:extLst>
              <ns1:ext uri="{FF2B5EF4-FFF2-40B4-BE49-F238E27FC236}">
                <ns2:creationId id="{973C7B41-69BE-48F6-8A59-9BD3A63E61AC}"/>
              </ns1:ext>
            </ns1:extLst>
          </ns0:cNvPr>
          <ns0:cNvSpPr>
            <ns1:spLocks noGrp="1"/>
          </ns0:cNvSpPr>
          <ns0:nvPr/>
        </ns0:nvSpPr>
        <ns0:spPr>
          <ns1:xfrm>
            <ns1:off x="685800" y="3248025"/>
            <ns1:ext cx="24765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14" name="Rectangle 13">
            <ns1:extLst>
              <ns1:ext uri="{FF2B5EF4-FFF2-40B4-BE49-F238E27FC236}">
                <ns2:creationId id="{99EEE3D1-C77E-48A7-B9DD-A7517C6D330F}"/>
              </ns1:ext>
            </ns1:extLst>
          </ns0:cNvPr>
          <ns0:cNvSpPr>
            <ns1:spLocks noGrp="1"/>
          </ns0:cNvSpPr>
          <ns0:nvPr/>
        </ns0:nvSpPr>
        <ns0:spPr>
          <ns1:xfrm>
            <ns1:off x="3162300" y="3248025"/>
            <ns1:ext cx="83439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15" name="Rectangle 14">
            <ns1:extLst>
              <ns1:ext uri="{FF2B5EF4-FFF2-40B4-BE49-F238E27FC236}">
                <ns2:creationId id="{FB2AC5A6-AE21-4223-8C83-1B056CF427BF}"/>
              </ns1:ext>
            </ns1:extLst>
          </ns0:cNvPr>
          <ns0:cNvSpPr>
            <ns1:spLocks noGrp="1"/>
          </ns0:cNvSpPr>
          <ns0:nvPr/>
        </ns0:nvSpPr>
        <ns0:spPr>
          <ns1:xfrm>
            <ns1:off x="876300" y="3371850"/>
            <ns1:ext cx="2000250" cy="266700"/>
          </ns1:xfrm>
          <ns1:prstGeom prst="rect">
            <ns1:avLst/>
          </ns1:prstGeom>
          <ns1:noFill/>
          <ns1:ln w="0">
            <ns1:noFill/>
            <ns1:prstDash val="solid"/>
          </ns1:ln>
        </ns0:spPr>
        <ns0:txBody>
          <ns1:bodyPr anchor="ctr"/>
          <ns1:lstStyle/>
          <ns1:p>
            <ns1:pPr algn="l">
              <ns1:defRPr sz="1500" b="1">
                <ns1:solidFill>
                  <ns1:srgbClr val="2563EB"/>
                </ns1:solidFill>
              </ns1:defRPr>
            </ns1:pPr>
            <ns1:r>
              <ns1:rPr sz="1500" b="0">
                <ns1:solidFill>
                  <ns1:srgbClr val="2563EB"/>
                </ns1:solidFill>
              </ns1:rPr>
              <ns1:t>Authority</ns1:t>
            </ns1:r>
          </ns1:p>
        </ns0:txBody>
      </ns0:sp>
      <ns0:sp>
        <ns0:nvSpPr>
          <ns0:cNvPr id="16" name="Rectangle 15">
            <ns1:extLst>
              <ns1:ext uri="{FF2B5EF4-FFF2-40B4-BE49-F238E27FC236}">
                <ns2:creationId id="{C0126BC0-FD06-48C1-8495-FC2223A74F88}"/>
              </ns1:ext>
            </ns1:extLst>
          </ns0:cNvPr>
          <ns0:cNvSpPr>
            <ns1:spLocks noGrp="1"/>
          </ns0:cNvSpPr>
          <ns0:nvPr/>
        </ns0:nvSpPr>
        <ns0:spPr>
          <ns1:xfrm>
            <ns1:off x="3352800" y="3333750"/>
            <ns1:ext cx="7905750" cy="342900"/>
          </ns1:xfrm>
          <ns1:prstGeom prst="rect">
            <ns1:avLst/>
          </ns1:prstGeom>
          <ns1:noFill/>
          <ns1:ln w="0">
            <ns1:noFill/>
            <ns1:prstDash val="solid"/>
          </ns1:ln>
        </ns0:spPr>
        <ns0:txBody>
          <ns1:bodyPr anchor="ctr"/>
          <ns1:lstStyle/>
          <ns1:p>
            <ns1:pPr algn="l">
              <ns1:defRPr sz="1350" b="0">
                <ns1:solidFill>
                  <ns1:srgbClr val="111827"/>
                </ns1:solidFill>
              </ns1:defRPr>
            </ns1:pPr>
            <ns1:r>
              <ns1:rPr sz="1350" b="0">
                <ns1:solidFill>
                  <ns1:srgbClr val="111827"/>
                </ns1:solidFill>
              </ns1:rPr>
              <ns1:t>Published by NHS England, an official national health body.</ns1:t>
            </ns1:r>
          </ns1:p>
        </ns0:txBody>
      </ns0:sp>
      <ns0:sp>
        <ns0:nvSpPr>
          <ns0:cNvPr id="17" name="Rectangle 16">
            <ns1:extLst>
              <ns1:ext uri="{FF2B5EF4-FFF2-40B4-BE49-F238E27FC236}">
                <ns2:creationId id="{2E6700A7-0C63-4BB4-9624-E24A138672DE}"/>
              </ns1:ext>
            </ns1:extLst>
          </ns0:cNvPr>
          <ns0:cNvSpPr>
            <ns1:spLocks noGrp="1"/>
          </ns0:cNvSpPr>
          <ns0:nvPr/>
        </ns0:nvSpPr>
        <ns0:spPr>
          <ns1:xfrm>
            <ns1:off x="685800" y="3800475"/>
            <ns1:ext cx="2476500" cy="552450"/>
          </ns1:xfrm>
          <ns1:prstGeom prst="rect">
            <ns1:avLst/>
          </ns1:prstGeom>
          <ns1:solidFill>
            <ns1:srgbClr val="FFFFFF"/>
          </ns1:solidFill>
          <ns1:ln w="9525">
            <ns1:solidFill>
              <ns1:srgbClr val="D1D5DB"/>
            </ns1:solidFill>
            <ns1:prstDash val="solid"/>
          </ns1:ln>
        </ns0:spPr>
        <ns0:txBody>
          <ns1:bodyPr/>
          <ns1:lstStyle/>
          <ns1:p>
            <ns1:endParaRPr lang="en-KW"/>
          </ns1:p>
        </ns0:txBody>
      </ns0:sp>
      <ns0:sp>
        <ns0:nvSpPr>
          <ns0:cNvPr id="18" name="Rectangle 17">
            <ns1:extLst>
              <ns1:ext uri="{FF2B5EF4-FFF2-40B4-BE49-F238E27FC236}">
                <ns2:creationId id="{43ACD91A-74C1-47B6-B92A-1AD527A0FC59}"/>
              </ns1:ext>
            </ns1:extLst>
          </ns0:cNvPr>
          <ns0:cNvSpPr>
            <ns1:spLocks noGrp="1"/>
          </ns0:cNvSpPr>
          <ns0:nvPr/>
        </ns0:nvSpPr>
        <ns0:spPr>
          <ns1:xfrm>
            <ns1:off x="3162300" y="3800475"/>
            <ns1:ext cx="8343900" cy="552450"/>
          </ns1:xfrm>
          <ns1:prstGeom prst="rect">
            <ns1:avLst/>
          </ns1:prstGeom>
          <ns1:solidFill>
            <ns1:srgbClr val="FFFFFF"/>
          </ns1:solidFill>
          <ns1:ln w="9525">
            <ns1:solidFill>
              <ns1:srgbClr val="D1D5DB"/>
            </ns1:solidFill>
            <ns1:prstDash val="solid"/>
          </ns1:ln>
        </ns0:spPr>
        <ns0:txBody>
          <ns1:bodyPr/>
          <ns1:lstStyle/>
          <ns1:p>
            <ns1:endParaRPr lang="en-KW"/>
          </ns1:p>
        </ns0:txBody>
      </ns0:sp>
      <ns0:sp>
        <ns0:nvSpPr>
          <ns0:cNvPr id="19" name="Rectangle 18">
            <ns1:extLst>
              <ns1:ext uri="{FF2B5EF4-FFF2-40B4-BE49-F238E27FC236}">
                <ns2:creationId id="{AB82B363-C169-4963-81CE-B5351EF87473}"/>
              </ns1:ext>
            </ns1:extLst>
          </ns0:cNvPr>
          <ns0:cNvSpPr>
            <ns1:spLocks noGrp="1"/>
          </ns0:cNvSpPr>
          <ns0:nvPr/>
        </ns0:nvSpPr>
        <ns0:spPr>
          <ns1:xfrm>
            <ns1:off x="876300" y="3924300"/>
            <ns1:ext cx="2000250" cy="266700"/>
          </ns1:xfrm>
          <ns1:prstGeom prst="rect">
            <ns1:avLst/>
          </ns1:prstGeom>
          <ns1:noFill/>
          <ns1:ln w="0">
            <ns1:noFill/>
            <ns1:prstDash val="solid"/>
          </ns1:ln>
        </ns0:spPr>
        <ns0:txBody>
          <ns1:bodyPr anchor="ctr"/>
          <ns1:lstStyle/>
          <ns1:p>
            <ns1:pPr algn="l">
              <ns1:defRPr sz="1500" b="1">
                <ns1:solidFill>
                  <ns1:srgbClr val="2563EB"/>
                </ns1:solidFill>
              </ns1:defRPr>
            </ns1:pPr>
            <ns1:r>
              <ns1:rPr sz="1500" b="0">
                <ns1:solidFill>
                  <ns1:srgbClr val="2563EB"/>
                </ns1:solidFill>
              </ns1:rPr>
              <ns1:t>Accuracy</ns1:t>
            </ns1:r>
          </ns1:p>
        </ns0:txBody>
      </ns0:sp>
      <ns0:sp>
        <ns0:nvSpPr>
          <ns0:cNvPr id="20" name="Rectangle 19">
            <ns1:extLst>
              <ns1:ext uri="{FF2B5EF4-FFF2-40B4-BE49-F238E27FC236}">
                <ns2:creationId id="{9E4CF703-B66E-4C2A-AF96-2210C953D620}"/>
              </ns1:ext>
            </ns1:extLst>
          </ns0:cNvPr>
          <ns0:cNvSpPr>
            <ns1:spLocks noGrp="1"/>
          </ns0:cNvSpPr>
          <ns0:nvPr/>
        </ns0:nvSpPr>
        <ns0:spPr>
          <ns1:xfrm>
            <ns1:off x="3352800" y="3886200"/>
            <ns1:ext cx="7905750" cy="342900"/>
          </ns1:xfrm>
          <ns1:prstGeom prst="rect">
            <ns1:avLst/>
          </ns1:prstGeom>
          <ns1:noFill/>
          <ns1:ln w="0">
            <ns1:noFill/>
            <ns1:prstDash val="solid"/>
          </ns1:ln>
        </ns0:spPr>
        <ns0:txBody>
          <ns1:bodyPr anchor="ctr"/>
          <ns1:lstStyle/>
          <ns1:p>
            <ns1:pPr algn="l">
              <ns1:defRPr sz="1350" b="0">
                <ns1:solidFill>
                  <ns1:srgbClr val="111827"/>
                </ns1:solidFill>
              </ns1:defRPr>
            </ns1:pPr>
            <ns1:r>
              <ns1:rPr sz="1350" b="0">
                <ns1:solidFill>
                  <ns1:srgbClr val="111827"/>
                </ns1:solidFill>
              </ns1:rPr>
              <ns1:t>Information matches Skills for Care and NHS job descriptions.</ns1:t>
            </ns1:r>
          </ns1:p>
        </ns0:txBody>
      </ns0:sp>
      <ns0:sp>
        <ns0:nvSpPr>
          <ns0:cNvPr id="21" name="Rectangle 20">
            <ns1:extLst>
              <ns1:ext uri="{FF2B5EF4-FFF2-40B4-BE49-F238E27FC236}">
                <ns2:creationId id="{6FE6854B-47C2-412B-9AC3-A00F96FD00EF}"/>
              </ns1:ext>
            </ns1:extLst>
          </ns0:cNvPr>
          <ns0:cNvSpPr>
            <ns1:spLocks noGrp="1"/>
          </ns0:cNvSpPr>
          <ns0:nvPr/>
        </ns0:nvSpPr>
        <ns0:spPr>
          <ns1:xfrm>
            <ns1:off x="685800" y="4352925"/>
            <ns1:ext cx="24765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22" name="Rectangle 21">
            <ns1:extLst>
              <ns1:ext uri="{FF2B5EF4-FFF2-40B4-BE49-F238E27FC236}">
                <ns2:creationId id="{2CB5DE7B-E58F-47A6-8826-932532E9AB91}"/>
              </ns1:ext>
            </ns1:extLst>
          </ns0:cNvPr>
          <ns0:cNvSpPr>
            <ns1:spLocks noGrp="1"/>
          </ns0:cNvSpPr>
          <ns0:nvPr/>
        </ns0:nvSpPr>
        <ns0:spPr>
          <ns1:xfrm>
            <ns1:off x="3162300" y="4352925"/>
            <ns1:ext cx="8343900" cy="552450"/>
          </ns1:xfrm>
          <ns1:prstGeom prst="rect">
            <ns1:avLst/>
          </ns1:prstGeom>
          <ns1:solidFill>
            <ns1:srgbClr val="F3F4F6"/>
          </ns1:solidFill>
          <ns1:ln w="9525">
            <ns1:solidFill>
              <ns1:srgbClr val="D1D5DB"/>
            </ns1:solidFill>
            <ns1:prstDash val="solid"/>
          </ns1:ln>
        </ns0:spPr>
        <ns0:txBody>
          <ns1:bodyPr/>
          <ns1:lstStyle/>
          <ns1:p>
            <ns1:endParaRPr lang="en-KW"/>
          </ns1:p>
        </ns0:txBody>
      </ns0:sp>
      <ns0:sp>
        <ns0:nvSpPr>
          <ns0:cNvPr id="23" name="Rectangle 22">
            <ns1:extLst>
              <ns1:ext uri="{FF2B5EF4-FFF2-40B4-BE49-F238E27FC236}">
                <ns2:creationId id="{369AD02F-71A9-44B5-9E69-4F5026FC4B19}"/>
              </ns1:ext>
            </ns1:extLst>
          </ns0:cNvPr>
          <ns0:cNvSpPr>
            <ns1:spLocks noGrp="1"/>
          </ns0:cNvSpPr>
          <ns0:nvPr/>
        </ns0:nvSpPr>
        <ns0:spPr>
          <ns1:xfrm>
            <ns1:off x="876300" y="4476750"/>
            <ns1:ext cx="2000250" cy="266700"/>
          </ns1:xfrm>
          <ns1:prstGeom prst="rect">
            <ns1:avLst/>
          </ns1:prstGeom>
          <ns1:noFill/>
          <ns1:ln w="0">
            <ns1:noFill/>
            <ns1:prstDash val="solid"/>
          </ns1:ln>
        </ns0:spPr>
        <ns0:txBody>
          <ns1:bodyPr anchor="ctr"/>
          <ns1:lstStyle/>
          <ns1:p>
            <ns1:pPr algn="l">
              <ns1:defRPr sz="1500" b="1">
                <ns1:solidFill>
                  <ns1:srgbClr val="2563EB"/>
                </ns1:solidFill>
              </ns1:defRPr>
            </ns1:pPr>
            <ns1:r>
              <ns1:rPr sz="1500" b="0">
                <ns1:solidFill>
                  <ns1:srgbClr val="2563EB"/>
                </ns1:solidFill>
              </ns1:rPr>
              <ns1:t>Purpose</ns1:t>
            </ns1:r>
          </ns1:p>
        </ns0:txBody>
      </ns0:sp>
      <ns0:sp>
        <ns0:nvSpPr>
          <ns0:cNvPr id="24" name="Rectangle 23">
            <ns1:extLst>
              <ns1:ext uri="{FF2B5EF4-FFF2-40B4-BE49-F238E27FC236}">
                <ns2:creationId id="{236EF85E-44A7-4B7B-AE67-79CBBBF158DD}"/>
              </ns1:ext>
            </ns1:extLst>
          </ns0:cNvPr>
          <ns0:cNvSpPr>
            <ns1:spLocks noGrp="1"/>
          </ns0:cNvSpPr>
          <ns0:nvPr/>
        </ns0:nvSpPr>
        <ns0:spPr>
          <ns1:xfrm>
            <ns1:off x="3352800" y="4438650"/>
            <ns1:ext cx="7905750" cy="342900"/>
          </ns1:xfrm>
          <ns1:prstGeom prst="rect">
            <ns1:avLst/>
          </ns1:prstGeom>
          <ns1:noFill/>
          <ns1:ln w="0">
            <ns1:noFill/>
            <ns1:prstDash val="solid"/>
          </ns1:ln>
        </ns0:spPr>
        <ns0:txBody>
          <ns1:bodyPr anchor="ctr"/>
          <ns1:lstStyle/>
          <ns1:p>
            <ns1:pPr algn="l">
              <ns1:defRPr sz="1350" b="0">
                <ns1:solidFill>
                  <ns1:srgbClr val="111827"/>
                </ns1:solidFill>
              </ns1:defRPr>
            </ns1:pPr>
            <ns1:r>
              <ns1:rPr sz="1350" b="0">
                <ns1:solidFill>
                  <ns1:srgbClr val="111827"/>
                </ns1:solidFill>
              </ns1:rPr>
              <ns1:t>Not to market a product, but to explain the job.</ns1:t>
            </ns1:r>
          </ns1:p>
        </ns0:txBody>
      </ns0:sp>
      <ns0:sp>
        <ns0:nvSpPr>
          <ns0:cNvPr id="25" name="Rounded Rectangle 24">
            <ns1:extLst>
              <ns1:ext uri="{FF2B5EF4-FFF2-40B4-BE49-F238E27FC236}">
                <ns2:creationId id="{E4E20047-C515-4F3C-8340-BCF9282B4A3C}"/>
              </ns1:ext>
            </ns1:extLst>
          </ns0:cNvPr>
          <ns0:cNvSpPr>
            <ns1:spLocks noGrp="1"/>
          </ns0:cNvSpPr>
          <ns0:nvPr/>
        </ns0:nvSpPr>
        <ns0:spPr>
          <ns1:xfrm>
            <ns1:off x="685800" y="5105400"/>
            <ns1:ext cx="10820400" cy="609600"/>
          </ns1:xfrm>
          <ns1:prstGeom prst="roundRect">
            <ns1:avLst>
              <ns1:gd name="adj" fmla="val 12500"/>
            </ns1:avLst>
          </ns1:prstGeom>
          <ns1:solidFill>
            <ns1:srgbClr val="E0F2FE"/>
          </ns1:solidFill>
          <ns1:ln w="0">
            <ns1:noFill/>
            <ns1:prstDash val="solid"/>
          </ns1:ln>
        </ns0:spPr>
        <ns0:txBody>
          <ns1:bodyPr/>
          <ns1:lstStyle/>
          <ns1:p>
            <ns1:endParaRPr lang="en-KW"/>
          </ns1:p>
        </ns0:txBody>
      </ns0:sp>
      <ns0:sp>
        <ns0:nvSpPr>
          <ns0:cNvPr id="26" name="Rectangle 25">
            <ns1:extLst>
              <ns1:ext uri="{FF2B5EF4-FFF2-40B4-BE49-F238E27FC236}">
                <ns2:creationId id="{18AFDC27-922E-4D67-81CF-0CE26C05E485}"/>
              </ns1:ext>
            </ns1:extLst>
          </ns0:cNvPr>
          <ns0:cNvSpPr>
            <ns1:spLocks noGrp="1"/>
          </ns0:cNvSpPr>
          <ns0:nvPr/>
        </ns0:nvSpPr>
        <ns0:spPr>
          <ns1:xfrm>
            <ns1:off x="914400" y="5248275"/>
            <ns1:ext cx="10191750" cy="285750"/>
          </ns1:xfrm>
          <ns1:prstGeom prst="rect">
            <ns1:avLst/>
          </ns1:prstGeom>
          <ns1:noFill/>
          <ns1:ln w="0">
            <ns1:noFill/>
            <ns1:prstDash val="solid"/>
          </ns1:ln>
        </ns0:spPr>
        <ns0:txBody>
          <ns1:bodyPr anchor="ctr"/>
          <ns1:lstStyle/>
          <ns1:p>
            <ns1:pPr algn="l">
              <ns1:defRPr sz="1425" b="1">
                <ns1:solidFill>
                  <ns1:srgbClr val="111827"/>
                </ns1:solidFill>
              </ns1:defRPr>
            </ns1:pPr>
            <ns1:r>
              <ns1:rPr sz="1425" b="0">
                <ns1:solidFill>
                  <ns1:srgbClr val="111827"/>
                </ns1:solidFill>
              </ns1:rPr>
              <ns1:t>Judgement: This overview source is credible, but the written report will provide direction and scholarly references (Subrahmanya, 2022).</ns1:t>
            </ns1:r>
          </ns1:p>
        </ns0:txBody>
      </ns0:sp>
    </ns0:spTree>
    <ns0:extLst>
      <ns0:ext uri="{BB962C8B-B14F-4D97-AF65-F5344CB8AC3E}">
        <ns3:creationId val="2027033346"/>
      </ns0:ext>
    </ns0:extLst>
  </ns0:cSld>
  <ns0:clrMapOvr>
    <ns1:masterClrMapping/>
  </ns0:clrMapOvr>
</ns0:sld>
</file>

<file path=ppt/slides/slide5.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17" name="Rectangle 16">
            <ns1:extLst>
              <ns1:ext uri="{FF2B5EF4-FFF2-40B4-BE49-F238E27FC236}">
                <ns2:creationId id="{76127C43-010B-41C6-AC6E-87D1EB6FF97A}"/>
              </ns1:ext>
            </ns1:extLst>
          </ns0:cNvPr>
          <ns0:cNvSpPr>
            <ns1:spLocks noGrp="1"/>
          </ns0:cNvSpPr>
          <ns0:nvPr/>
        </ns0:nvSpPr>
        <ns0:spPr>
          <ns1:xfrm>
            <ns1:off x="685800" y="361950"/>
            <ns1:ext cx="6858000" cy="190500"/>
          </ns1:xfrm>
          <ns1:prstGeom prst="rect">
            <ns1:avLst/>
          </ns1:prstGeom>
          <ns1:noFill/>
          <ns1:ln w="0">
            <ns1:noFill/>
            <ns1:prstDash val="solid"/>
          </ns1:ln>
        </ns0:spPr>
        <ns0:txBody>
          <ns1:bodyPr anchor="ctr"/>
          <ns1:lstStyle/>
          <ns1:p>
            <ns1:pPr algn="l">
              <ns1:defRPr sz="975" b="1">
                <ns1:solidFill>
                  <ns1:srgbClr val="4B5563"/>
                </ns1:solidFill>
              </ns1:defRPr>
            </ns1:pPr>
            <ns1:r>
              <ns1:rPr sz="975" b="1">
                <ns1:solidFill>
                  <ns1:srgbClr val="4B5563"/>
                </ns1:solidFill>
              </ns1:rPr>
              <ns1:t>TASK 1  |  HEALTHCARE SUPPORT WORKER  |  5/6</ns1:t>
            </ns1:r>
          </ns1:p>
        </ns0:txBody>
      </ns0:sp>
      <ns0:sp>
        <ns0:nvSpPr>
          <ns0:cNvPr id="2" name="Rectangle 1">
            <ns1:extLst>
              <ns1:ext uri="{FF2B5EF4-FFF2-40B4-BE49-F238E27FC236}">
                <ns2:creationId id="{DD419776-2D70-4E6E-B01F-31033D45A789}"/>
              </ns1:ext>
            </ns1:extLst>
          </ns0:cNvPr>
          <ns0:cNvSpPr>
            <ns1:spLocks noGrp="1"/>
          </ns0:cNvSpPr>
          <ns0:nvPr/>
        </ns0:nvSpPr>
        <ns0:spPr>
          <ns1:xfrm>
            <ns1:off x="685800" y="723900"/>
            <ns1:ext cx="10287000" cy="552450"/>
          </ns1:xfrm>
          <ns1:prstGeom prst="rect">
            <ns1:avLst/>
          </ns1:prstGeom>
          <ns1:noFill/>
          <ns1:ln w="0">
            <ns1:noFill/>
            <ns1:prstDash val="solid"/>
          </ns1:ln>
        </ns0:spPr>
        <ns0:txBody>
          <ns1:bodyPr anchor="ctr"/>
          <ns1:lstStyle/>
          <ns1:p>
            <ns1:pPr algn="l">
              <ns1:defRPr sz="2925" b="1">
                <ns1:solidFill>
                  <ns1:srgbClr val="111827"/>
                </ns1:solidFill>
              </ns1:defRPr>
            </ns1:pPr>
            <ns1:r>
              <ns1:rPr sz="2925" b="0">
                <ns1:solidFill>
                  <ns1:srgbClr val="111827"/>
                </ns1:solidFill>
              </ns1:rPr>
              <ns1:t>Early research has challenges, but each has a solution</ns1:t>
            </ns1:r>
          </ns1:p>
        </ns0:txBody>
      </ns0:sp>
      <ns0:sp>
        <ns0:nvSpPr>
          <ns0:cNvPr id="3" name="Rectangle 2">
            <ns1:extLst>
              <ns1:ext uri="{FF2B5EF4-FFF2-40B4-BE49-F238E27FC236}">
                <ns2:creationId id="{F0092CC4-69E8-4D47-8725-B8BBB665BB53}"/>
              </ns1:ext>
            </ns1:extLst>
          </ns0:cNvPr>
          <ns0:cNvSpPr>
            <ns1:spLocks noGrp="1"/>
          </ns0:cNvSpPr>
          <ns0:nvPr/>
        </ns0:nvSpPr>
        <ns0:spPr>
          <ns1:xfrm>
            <ns1:off x="685800" y="1733550"/>
            <ns1:ext cx="10820400" cy="19050"/>
          </ns1:xfrm>
          <ns1:prstGeom prst="rect">
            <ns1:avLst/>
          </ns1:prstGeom>
          <ns1:solidFill>
            <ns1:srgbClr val="2563EB"/>
          </ns1:solidFill>
          <ns1:ln w="0">
            <ns1:noFill/>
            <ns1:prstDash val="solid"/>
          </ns1:ln>
        </ns0:spPr>
        <ns0:txBody>
          <ns1:bodyPr/>
          <ns1:lstStyle/>
          <ns1:p>
            <ns1:endParaRPr lang="en-KW"/>
          </ns1:p>
        </ns0:txBody>
      </ns0:sp>
      <ns0:sp>
        <ns0:nvSpPr>
          <ns0:cNvPr id="4" name="Rounded Rectangle 3">
            <ns1:extLst>
              <ns1:ext uri="{FF2B5EF4-FFF2-40B4-BE49-F238E27FC236}">
                <ns2:creationId id="{D86F687D-D17C-46BC-B5B9-B8D8CA6B9169}"/>
              </ns1:ext>
            </ns1:extLst>
          </ns0:cNvPr>
          <ns0:cNvSpPr>
            <ns1:spLocks noGrp="1"/>
          </ns0:cNvSpPr>
          <ns0:nvPr/>
        </ns0:nvSpPr>
        <ns0:spPr>
          <ns1:xfrm>
            <ns1:off x="685800" y="2238375"/>
            <ns1:ext cx="3295650" cy="2171700"/>
          </ns1:xfrm>
          <ns1:prstGeom prst="roundRect">
            <ns1:avLst>
              <ns1:gd name="adj" fmla="val 3509"/>
            </ns1:avLst>
          </ns1:prstGeom>
          <ns1:solidFill>
            <ns1:srgbClr val="F3F4F6"/>
          </ns1:solidFill>
          <ns1:ln w="0">
            <ns1:noFill/>
            <ns1:prstDash val="solid"/>
          </ns1:ln>
        </ns0:spPr>
        <ns0:txBody>
          <ns1:bodyPr/>
          <ns1:lstStyle/>
          <ns1:p>
            <ns1:endParaRPr lang="en-KW"/>
          </ns1:p>
        </ns0:txBody>
      </ns0:sp>
      <ns0:sp>
        <ns0:nvSpPr>
          <ns0:cNvPr id="5" name="Rectangle 4">
            <ns1:extLst>
              <ns1:ext uri="{FF2B5EF4-FFF2-40B4-BE49-F238E27FC236}">
                <ns2:creationId id="{B927D8D9-BFB3-4DF7-8E7B-B49D4DBC5CA5}"/>
              </ns1:ext>
            </ns1:extLst>
          </ns0:cNvPr>
          <ns0:cNvSpPr>
            <ns1:spLocks noGrp="1"/>
          </ns0:cNvSpPr>
          <ns0:nvPr/>
        </ns0:nvSpPr>
        <ns0:spPr>
          <ns1:xfrm>
            <ns1:off x="952500" y="2476500"/>
            <ns1:ext cx="685800" cy="361950"/>
          </ns1:xfrm>
          <ns1:prstGeom prst="rect">
            <ns1:avLst/>
          </ns1:prstGeom>
          <ns1:noFill/>
          <ns1:ln w="0">
            <ns1:noFill/>
            <ns1:prstDash val="solid"/>
          </ns1:ln>
        </ns0:spPr>
        <ns0:txBody>
          <ns1:bodyPr anchor="ctr"/>
          <ns1:lstStyle/>
          <ns1:p>
            <ns1:pPr algn="l">
              <ns1:defRPr sz="2100" b="1">
                <ns1:solidFill>
                  <ns1:srgbClr val="2563EB"/>
                </ns1:solidFill>
              </ns1:defRPr>
            </ns1:pPr>
            <ns1:r>
              <ns1:rPr sz="2100" b="0">
                <ns1:solidFill>
                  <ns1:srgbClr val="2563EB"/>
                </ns1:solidFill>
              </ns1:rPr>
              <ns1:t>01</ns1:t>
            </ns1:r>
          </ns1:p>
        </ns0:txBody>
      </ns0:sp>
      <ns0:sp>
        <ns0:nvSpPr>
          <ns0:cNvPr id="6" name="Rectangle 5">
            <ns1:extLst>
              <ns1:ext uri="{FF2B5EF4-FFF2-40B4-BE49-F238E27FC236}">
                <ns2:creationId id="{29B37BCB-352A-49ED-AE66-01CF8D6B6EA5}"/>
              </ns1:ext>
            </ns1:extLst>
          </ns0:cNvPr>
          <ns0:cNvSpPr>
            <ns1:spLocks noGrp="1"/>
          </ns0:cNvSpPr>
          <ns0:nvPr/>
        </ns0:nvSpPr>
        <ns0:spPr>
          <ns1:xfrm>
            <ns1:off x="952500" y="3009900"/>
            <ns1:ext cx="2667000" cy="419100"/>
          </ns1:xfrm>
          <ns1:prstGeom prst="rect">
            <ns1:avLst/>
          </ns1:prstGeom>
          <ns1:noFill/>
          <ns1:ln w="0">
            <ns1:noFill/>
            <ns1:prstDash val="solid"/>
          </ns1:ln>
        </ns0:spPr>
        <ns0:txBody>
          <ns1:bodyPr anchor="ctr"/>
          <ns1:lstStyle/>
          <ns1:p>
            <ns1:pPr algn="l">
              <ns1:defRPr sz="1800" b="1">
                <ns1:solidFill>
                  <ns1:srgbClr val="111827"/>
                </ns1:solidFill>
              </ns1:defRPr>
            </ns1:pPr>
            <ns1:r>
              <ns1:rPr sz="1800" b="0">
                <ns1:solidFill>
                  <ns1:srgbClr val="111827"/>
                </ns1:solidFill>
              </ns1:rPr>
              <ns1:t>Too much information</ns1:t>
            </ns1:r>
          </ns1:p>
        </ns0:txBody>
      </ns0:sp>
      <ns0:sp>
        <ns0:nvSpPr>
          <ns0:cNvPr id="7" name="Rectangle 6">
            <ns1:extLst>
              <ns1:ext uri="{FF2B5EF4-FFF2-40B4-BE49-F238E27FC236}">
                <ns2:creationId id="{D40A947E-DF36-477A-85D4-929832DEE900}"/>
              </ns1:ext>
            </ns1:extLst>
          </ns0:cNvPr>
          <ns0:cNvSpPr>
            <ns1:spLocks noGrp="1"/>
          </ns0:cNvSpPr>
          <ns0:nvPr/>
        </ns0:nvSpPr>
        <ns0:spPr>
          <ns1:xfrm>
            <ns1:off x="952500" y="3543300"/>
            <ns1:ext cx="2667000" cy="6096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Start with official sources and take brief notes under each category (Mahboub, 2021).</ns1:t>
            </ns1:r>
          </ns1:p>
        </ns0:txBody>
      </ns0:sp>
      <ns0:sp>
        <ns0:nvSpPr>
          <ns0:cNvPr id="8" name="Rounded Rectangle 7">
            <ns1:extLst>
              <ns1:ext uri="{FF2B5EF4-FFF2-40B4-BE49-F238E27FC236}">
                <ns2:creationId id="{AB9FADFF-143D-4566-B74B-547D8A87C80B}"/>
              </ns1:ext>
            </ns1:extLst>
          </ns0:cNvPr>
          <ns0:cNvSpPr>
            <ns1:spLocks noGrp="1"/>
          </ns0:cNvSpPr>
          <ns0:nvPr/>
        </ns0:nvSpPr>
        <ns0:spPr>
          <ns1:xfrm>
            <ns1:off x="4324350" y="2238375"/>
            <ns1:ext cx="3295650" cy="2171700"/>
          </ns1:xfrm>
          <ns1:prstGeom prst="roundRect">
            <ns1:avLst>
              <ns1:gd name="adj" fmla="val 3509"/>
            </ns1:avLst>
          </ns1:prstGeom>
          <ns1:solidFill>
            <ns1:srgbClr val="F3F4F6"/>
          </ns1:solidFill>
          <ns1:ln w="0">
            <ns1:noFill/>
            <ns1:prstDash val="solid"/>
          </ns1:ln>
        </ns0:spPr>
        <ns0:txBody>
          <ns1:bodyPr/>
          <ns1:lstStyle/>
          <ns1:p>
            <ns1:endParaRPr lang="en-KW"/>
          </ns1:p>
        </ns0:txBody>
      </ns0:sp>
      <ns0:sp>
        <ns0:nvSpPr>
          <ns0:cNvPr id="9" name="Rectangle 8">
            <ns1:extLst>
              <ns1:ext uri="{FF2B5EF4-FFF2-40B4-BE49-F238E27FC236}">
                <ns2:creationId id="{20F1CAC2-2978-413B-8920-57093E082EB4}"/>
              </ns1:ext>
            </ns1:extLst>
          </ns0:cNvPr>
          <ns0:cNvSpPr>
            <ns1:spLocks noGrp="1"/>
          </ns0:cNvSpPr>
          <ns0:nvPr/>
        </ns0:nvSpPr>
        <ns0:spPr>
          <ns1:xfrm>
            <ns1:off x="4591050" y="2476500"/>
            <ns1:ext cx="685800" cy="361950"/>
          </ns1:xfrm>
          <ns1:prstGeom prst="rect">
            <ns1:avLst/>
          </ns1:prstGeom>
          <ns1:noFill/>
          <ns1:ln w="0">
            <ns1:noFill/>
            <ns1:prstDash val="solid"/>
          </ns1:ln>
        </ns0:spPr>
        <ns0:txBody>
          <ns1:bodyPr anchor="ctr"/>
          <ns1:lstStyle/>
          <ns1:p>
            <ns1:pPr algn="l">
              <ns1:defRPr sz="2100" b="1">
                <ns1:solidFill>
                  <ns1:srgbClr val="2563EB"/>
                </ns1:solidFill>
              </ns1:defRPr>
            </ns1:pPr>
            <ns1:r>
              <ns1:rPr sz="2100" b="0">
                <ns1:solidFill>
                  <ns1:srgbClr val="2563EB"/>
                </ns1:solidFill>
              </ns1:rPr>
              <ns1:t>02</ns1:t>
            </ns1:r>
          </ns1:p>
        </ns0:txBody>
      </ns0:sp>
      <ns0:sp>
        <ns0:nvSpPr>
          <ns0:cNvPr id="10" name="Rectangle 9">
            <ns1:extLst>
              <ns1:ext uri="{FF2B5EF4-FFF2-40B4-BE49-F238E27FC236}">
                <ns2:creationId id="{972E3EEC-718B-461C-8FB4-15EA6E4AC923}"/>
              </ns1:ext>
            </ns1:extLst>
          </ns0:cNvPr>
          <ns0:cNvSpPr>
            <ns1:spLocks noGrp="1"/>
          </ns0:cNvSpPr>
          <ns0:nvPr/>
        </ns0:nvSpPr>
        <ns0:spPr>
          <ns1:xfrm>
            <ns1:off x="4591050" y="3009900"/>
            <ns1:ext cx="2667000" cy="419100"/>
          </ns1:xfrm>
          <ns1:prstGeom prst="rect">
            <ns1:avLst/>
          </ns1:prstGeom>
          <ns1:noFill/>
          <ns1:ln w="0">
            <ns1:noFill/>
            <ns1:prstDash val="solid"/>
          </ns1:ln>
        </ns0:spPr>
        <ns0:txBody>
          <ns1:bodyPr anchor="ctr"/>
          <ns1:lstStyle/>
          <ns1:p>
            <ns1:pPr algn="l">
              <ns1:defRPr sz="1800" b="1">
                <ns1:solidFill>
                  <ns1:srgbClr val="111827"/>
                </ns1:solidFill>
              </ns1:defRPr>
            </ns1:pPr>
            <ns1:r>
              <ns1:rPr sz="1800" b="0">
                <ns1:solidFill>
                  <ns1:srgbClr val="111827"/>
                </ns1:solidFill>
              </ns1:rPr>
              <ns1:t>Different job titles</ns1:t>
            </ns1:r>
          </ns1:p>
        </ns0:txBody>
      </ns0:sp>
      <ns0:sp>
        <ns0:nvSpPr>
          <ns0:cNvPr id="11" name="Rectangle 10">
            <ns1:extLst>
              <ns1:ext uri="{FF2B5EF4-FFF2-40B4-BE49-F238E27FC236}">
                <ns2:creationId id="{83A4ABA6-AF97-4972-A445-1B709CA82232}"/>
              </ns1:ext>
            </ns1:extLst>
          </ns0:cNvPr>
          <ns0:cNvSpPr>
            <ns1:spLocks noGrp="1"/>
          </ns0:cNvSpPr>
          <ns0:nvPr/>
        </ns0:nvSpPr>
        <ns0:spPr>
          <ns1:xfrm>
            <ns1:off x="4591050" y="3543300"/>
            <ns1:ext cx="2667000" cy="6096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Search HCSW, HCA, clinical support worker and nursing assistant.</ns1:t>
            </ns1:r>
          </ns1:p>
        </ns0:txBody>
      </ns0:sp>
      <ns0:sp>
        <ns0:nvSpPr>
          <ns0:cNvPr id="12" name="Rounded Rectangle 11">
            <ns1:extLst>
              <ns1:ext uri="{FF2B5EF4-FFF2-40B4-BE49-F238E27FC236}">
                <ns2:creationId id="{405B35B2-16DF-40C1-8603-2D13C3BF9F30}"/>
              </ns1:ext>
            </ns1:extLst>
          </ns0:cNvPr>
          <ns0:cNvSpPr>
            <ns1:spLocks noGrp="1"/>
          </ns0:cNvSpPr>
          <ns0:nvPr/>
        </ns0:nvSpPr>
        <ns0:spPr>
          <ns1:xfrm>
            <ns1:off x="7962900" y="2238375"/>
            <ns1:ext cx="3295650" cy="2171700"/>
          </ns1:xfrm>
          <ns1:prstGeom prst="roundRect">
            <ns1:avLst>
              <ns1:gd name="adj" fmla="val 3509"/>
            </ns1:avLst>
          </ns1:prstGeom>
          <ns1:solidFill>
            <ns1:srgbClr val="F3F4F6"/>
          </ns1:solidFill>
          <ns1:ln w="0">
            <ns1:noFill/>
            <ns1:prstDash val="solid"/>
          </ns1:ln>
        </ns0:spPr>
        <ns0:txBody>
          <ns1:bodyPr/>
          <ns1:lstStyle/>
          <ns1:p>
            <ns1:endParaRPr lang="en-KW"/>
          </ns1:p>
        </ns0:txBody>
      </ns0:sp>
      <ns0:sp>
        <ns0:nvSpPr>
          <ns0:cNvPr id="13" name="Rectangle 12">
            <ns1:extLst>
              <ns1:ext uri="{FF2B5EF4-FFF2-40B4-BE49-F238E27FC236}">
                <ns2:creationId id="{9C4EA472-22BC-45B6-9FEF-5C18DAAF9FB1}"/>
              </ns1:ext>
            </ns1:extLst>
          </ns0:cNvPr>
          <ns0:cNvSpPr>
            <ns1:spLocks noGrp="1"/>
          </ns0:cNvSpPr>
          <ns0:nvPr/>
        </ns0:nvSpPr>
        <ns0:spPr>
          <ns1:xfrm>
            <ns1:off x="8229600" y="2476500"/>
            <ns1:ext cx="685800" cy="361950"/>
          </ns1:xfrm>
          <ns1:prstGeom prst="rect">
            <ns1:avLst/>
          </ns1:prstGeom>
          <ns1:noFill/>
          <ns1:ln w="0">
            <ns1:noFill/>
            <ns1:prstDash val="solid"/>
          </ns1:ln>
        </ns0:spPr>
        <ns0:txBody>
          <ns1:bodyPr anchor="ctr"/>
          <ns1:lstStyle/>
          <ns1:p>
            <ns1:pPr algn="l">
              <ns1:defRPr sz="2100" b="1">
                <ns1:solidFill>
                  <ns1:srgbClr val="2563EB"/>
                </ns1:solidFill>
              </ns1:defRPr>
            </ns1:pPr>
            <ns1:r>
              <ns1:rPr sz="2100" b="0">
                <ns1:solidFill>
                  <ns1:srgbClr val="2563EB"/>
                </ns1:solidFill>
              </ns1:rPr>
              <ns1:t>03</ns1:t>
            </ns1:r>
          </ns1:p>
        </ns0:txBody>
      </ns0:sp>
      <ns0:sp>
        <ns0:nvSpPr>
          <ns0:cNvPr id="14" name="Rectangle 13">
            <ns1:extLst>
              <ns1:ext uri="{FF2B5EF4-FFF2-40B4-BE49-F238E27FC236}">
                <ns2:creationId id="{14B8F782-32C1-457D-8353-208D0C6B7A81}"/>
              </ns1:ext>
            </ns1:extLst>
          </ns0:cNvPr>
          <ns0:cNvSpPr>
            <ns1:spLocks noGrp="1"/>
          </ns0:cNvSpPr>
          <ns0:nvPr/>
        </ns0:nvSpPr>
        <ns0:spPr>
          <ns1:xfrm>
            <ns1:off x="8229600" y="3009900"/>
            <ns1:ext cx="2667000" cy="419100"/>
          </ns1:xfrm>
          <ns1:prstGeom prst="rect">
            <ns1:avLst/>
          </ns1:prstGeom>
          <ns1:noFill/>
          <ns1:ln w="0">
            <ns1:noFill/>
            <ns1:prstDash val="solid"/>
          </ns1:ln>
        </ns0:spPr>
        <ns0:txBody>
          <ns1:bodyPr anchor="ctr"/>
          <ns1:lstStyle/>
          <ns1:p>
            <ns1:pPr algn="l">
              <ns1:defRPr sz="1800" b="1">
                <ns1:solidFill>
                  <ns1:srgbClr val="111827"/>
                </ns1:solidFill>
              </ns1:defRPr>
            </ns1:pPr>
            <ns1:r>
              <ns1:rPr sz="1800" b="0">
                <ns1:solidFill>
                  <ns1:srgbClr val="111827"/>
                </ns1:solidFill>
              </ns1:rPr>
              <ns1:t>Choosing relevant details</ns1:t>
            </ns1:r>
          </ns1:p>
        </ns0:txBody>
      </ns0:sp>
      <ns0:sp>
        <ns0:nvSpPr>
          <ns0:cNvPr id="15" name="Rectangle 14">
            <ns1:extLst>
              <ns1:ext uri="{FF2B5EF4-FFF2-40B4-BE49-F238E27FC236}">
                <ns2:creationId id="{6B1C700F-57DA-46B4-B8B9-583B425329A8}"/>
              </ns1:ext>
            </ns1:extLst>
          </ns0:cNvPr>
          <ns0:cNvSpPr>
            <ns1:spLocks noGrp="1"/>
          </ns0:cNvSpPr>
          <ns0:nvPr/>
        </ns0:nvSpPr>
        <ns0:spPr>
          <ns1:xfrm>
            <ns1:off x="8229600" y="3543300"/>
            <ns1:ext cx="2667000" cy="6096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Keep evidence that directly supports duties, skills or improvement strategies.</ns1:t>
            </ns1:r>
          </ns1:p>
        </ns0:txBody>
      </ns0:sp>
      <ns0:sp>
        <ns0:nvSpPr>
          <ns0:cNvPr id="16" name="Rectangle 15">
            <ns1:extLst>
              <ns1:ext uri="{FF2B5EF4-FFF2-40B4-BE49-F238E27FC236}">
                <ns2:creationId id="{11763B33-915F-43D2-B1B2-9132B794AE42}"/>
              </ns1:ext>
            </ns1:extLst>
          </ns0:cNvPr>
          <ns0:cNvSpPr>
            <ns1:spLocks noGrp="1"/>
          </ns0:cNvSpPr>
          <ns0:nvPr/>
        </ns0:nvSpPr>
        <ns0:spPr>
          <ns1:xfrm>
            <ns1:off x="685800" y="5238750"/>
            <ns1:ext cx="9525000" cy="333375"/>
          </ns1:xfrm>
          <ns1:prstGeom prst="rect">
            <ns1:avLst/>
          </ns1:prstGeom>
          <ns1:noFill/>
          <ns1:ln w="0">
            <ns1:noFill/>
            <ns1:prstDash val="solid"/>
          </ns1:ln>
        </ns0:spPr>
        <ns0:txBody>
          <ns1:bodyPr anchor="ctr"/>
          <ns1:lstStyle/>
          <ns1:p>
            <ns1:pPr algn="l">
              <ns1:defRPr sz="1800" b="1">
                <ns1:solidFill>
                  <ns1:srgbClr val="111827"/>
                </ns1:solidFill>
              </ns1:defRPr>
            </ns1:pPr>
            <ns1:r>
              <ns1:rPr sz="1800" b="0">
                <ns1:solidFill>
                  <ns1:srgbClr val="111827"/>
                </ns1:solidFill>
              </ns1:rPr>
              <ns1:t>A thorough search keeps the report focused and evidence-based.</ns1:t>
            </ns1:r>
          </ns1:p>
        </ns0:txBody>
      </ns0:sp>
    </ns0:spTree>
    <ns0:extLst>
      <ns0:ext uri="{BB962C8B-B14F-4D97-AF65-F5344CB8AC3E}">
        <ns3:creationId val="964883241"/>
      </ns0:ext>
    </ns0:extLst>
  </ns0:cSld>
  <ns0:clrMapOvr>
    <ns1:masterClrMapping/>
  </ns0:clrMapOvr>
</ns0:sld>
</file>

<file path=ppt/slides/slide6.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23" name="Rectangle 22">
            <ns1:extLst>
              <ns1:ext uri="{FF2B5EF4-FFF2-40B4-BE49-F238E27FC236}">
                <ns2:creationId id="{4267BC31-A2B2-47DB-8AC8-2BD53D4D02E1}"/>
              </ns1:ext>
            </ns1:extLst>
          </ns0:cNvPr>
          <ns0:cNvSpPr>
            <ns1:spLocks noGrp="1"/>
          </ns0:cNvSpPr>
          <ns0:nvPr/>
        </ns0:nvSpPr>
        <ns0:spPr>
          <ns1:xfrm>
            <ns1:off x="685800" y="361950"/>
            <ns1:ext cx="6858000" cy="190500"/>
          </ns1:xfrm>
          <ns1:prstGeom prst="rect">
            <ns1:avLst/>
          </ns1:prstGeom>
          <ns1:noFill/>
          <ns1:ln w="0">
            <ns1:noFill/>
            <ns1:prstDash val="solid"/>
          </ns1:ln>
        </ns0:spPr>
        <ns0:txBody>
          <ns1:bodyPr anchor="ctr"/>
          <ns1:lstStyle/>
          <ns1:p>
            <ns1:pPr algn="l">
              <ns1:defRPr sz="975" b="1">
                <ns1:solidFill>
                  <ns1:srgbClr val="4B5563"/>
                </ns1:solidFill>
              </ns1:defRPr>
            </ns1:pPr>
            <ns1:r>
              <ns1:rPr sz="975" b="1">
                <ns1:solidFill>
                  <ns1:srgbClr val="4B5563"/>
                </ns1:solidFill>
              </ns1:rPr>
              <ns1:t>TASK 1  |  HEALTHCARE SUPPORT WORKER  |  6/6</ns1:t>
            </ns1:r>
          </ns1:p>
        </ns0:txBody>
      </ns0:sp>
      <ns0:sp>
        <ns0:nvSpPr>
          <ns0:cNvPr id="2" name="Rectangle 1">
            <ns1:extLst>
              <ns1:ext uri="{FF2B5EF4-FFF2-40B4-BE49-F238E27FC236}">
                <ns2:creationId id="{42BA860D-F3AA-4656-A70A-4EEBB9BA6B9D}"/>
              </ns1:ext>
            </ns1:extLst>
          </ns0:cNvPr>
          <ns0:cNvSpPr>
            <ns1:spLocks noGrp="1"/>
          </ns0:cNvSpPr>
          <ns0:nvPr/>
        </ns0:nvSpPr>
        <ns0:spPr>
          <ns1:xfrm>
            <ns1:off x="685800" y="723900"/>
            <ns1:ext cx="10287000" cy="552450"/>
          </ns1:xfrm>
          <ns1:prstGeom prst="rect">
            <ns1:avLst/>
          </ns1:prstGeom>
          <ns1:noFill/>
          <ns1:ln w="0">
            <ns1:noFill/>
            <ns1:prstDash val="solid"/>
          </ns1:ln>
        </ns0:spPr>
        <ns0:txBody>
          <ns1:bodyPr anchor="ctr"/>
          <ns1:lstStyle/>
          <ns1:p>
            <ns1:pPr algn="l">
              <ns1:defRPr sz="2925" b="1">
                <ns1:solidFill>
                  <ns1:srgbClr val="111827"/>
                </ns1:solidFill>
              </ns1:defRPr>
            </ns1:pPr>
            <ns1:r>
              <ns1:rPr sz="2925" b="0">
                <ns1:solidFill>
                  <ns1:srgbClr val="111827"/>
                </ns1:solidFill>
              </ns1:rPr>
              <ns1:t>Next steps will turn the research into a clear report</ns1:t>
            </ns1:r>
          </ns1:p>
        </ns0:txBody>
      </ns0:sp>
      <ns0:sp>
        <ns0:nvSpPr>
          <ns0:cNvPr id="3" name="Rectangle 2">
            <ns1:extLst>
              <ns1:ext uri="{FF2B5EF4-FFF2-40B4-BE49-F238E27FC236}">
                <ns2:creationId id="{443AAECF-CE76-4224-9839-1429D2248E35}"/>
              </ns1:ext>
            </ns1:extLst>
          </ns0:cNvPr>
          <ns0:cNvSpPr>
            <ns1:spLocks noGrp="1"/>
          </ns0:cNvSpPr>
          <ns0:nvPr/>
        </ns0:nvSpPr>
        <ns0:spPr>
          <ns1:xfrm>
            <ns1:off x="685800" y="1733550"/>
            <ns1:ext cx="10820400" cy="19050"/>
          </ns1:xfrm>
          <ns1:prstGeom prst="rect">
            <ns1:avLst/>
          </ns1:prstGeom>
          <ns1:solidFill>
            <ns1:srgbClr val="2563EB"/>
          </ns1:solidFill>
          <ns1:ln w="0">
            <ns1:noFill/>
            <ns1:prstDash val="solid"/>
          </ns1:ln>
        </ns0:spPr>
        <ns0:txBody>
          <ns1:bodyPr/>
          <ns1:lstStyle/>
          <ns1:p>
            <ns1:endParaRPr lang="en-KW"/>
          </ns1:p>
        </ns0:txBody>
      </ns0:sp>
      <ns0:sp>
        <ns0:nvSpPr>
          <ns0:cNvPr id="4" name="Rounded Rectangle 3">
            <ns1:extLst>
              <ns1:ext uri="{FF2B5EF4-FFF2-40B4-BE49-F238E27FC236}">
                <ns2:creationId id="{D484B154-50BE-4307-A03E-3C257E2DDF86}"/>
              </ns1:ext>
            </ns1:extLst>
          </ns0:cNvPr>
          <ns0:cNvSpPr>
            <ns1:spLocks noGrp="1"/>
          </ns0:cNvSpPr>
          <ns0:nvPr/>
        </ns0:nvSpPr>
        <ns0:spPr>
          <ns1:xfrm>
            <ns1:off x="685800" y="2476500"/>
            <ns1:ext cx="2305050" cy="1466850"/>
          </ns1:xfrm>
          <ns1:prstGeom prst="roundRect">
            <ns1:avLst>
              <ns1:gd name="adj" fmla="val 5195"/>
            </ns1:avLst>
          </ns1:prstGeom>
          <ns1:solidFill>
            <ns1:srgbClr val="FFFFFF"/>
          </ns1:solidFill>
          <ns1:ln w="9525">
            <ns1:solidFill>
              <ns1:srgbClr val="D1D5DB"/>
            </ns1:solidFill>
            <ns1:prstDash val="solid"/>
          </ns1:ln>
        </ns0:spPr>
        <ns0:txBody>
          <ns1:bodyPr/>
          <ns1:lstStyle/>
          <ns1:p>
            <ns1:endParaRPr lang="en-KW"/>
          </ns1:p>
        </ns0:txBody>
      </ns0:sp>
      <ns0:sp>
        <ns0:nvSpPr>
          <ns0:cNvPr id="5" name="Rectangle 4">
            <ns1:extLst>
              <ns1:ext uri="{FF2B5EF4-FFF2-40B4-BE49-F238E27FC236}">
                <ns2:creationId id="{5102E2BD-CA0F-4515-AFB9-F3C1BD79C4D9}"/>
              </ns1:ext>
            </ns1:extLst>
          </ns0:cNvPr>
          <ns0:cNvSpPr>
            <ns1:spLocks noGrp="1"/>
          </ns0:cNvSpPr>
          <ns0:nvPr/>
        </ns0:nvSpPr>
        <ns0:spPr>
          <ns1:xfrm>
            <ns1:off x="895350" y="2667000"/>
            <ns1:ext cx="361950" cy="323850"/>
          </ns1:xfrm>
          <ns1:prstGeom prst="rect">
            <ns1:avLst/>
          </ns1:prstGeom>
          <ns1:noFill/>
          <ns1:ln w="0">
            <ns1:noFill/>
            <ns1:prstDash val="solid"/>
          </ns1:ln>
        </ns0:spPr>
        <ns0:txBody>
          <ns1:bodyPr anchor="ctr"/>
          <ns1:lstStyle/>
          <ns1:p>
            <ns1:pPr algn="l">
              <ns1:defRPr sz="1875" b="1">
                <ns1:solidFill>
                  <ns1:srgbClr val="2563EB"/>
                </ns1:solidFill>
              </ns1:defRPr>
            </ns1:pPr>
            <ns1:r>
              <ns1:rPr sz="1875" b="0">
                <ns1:solidFill>
                  <ns1:srgbClr val="2563EB"/>
                </ns1:solidFill>
              </ns1:rPr>
              <ns1:t>1</ns1:t>
            </ns1:r>
          </ns1:p>
        </ns0:txBody>
      </ns0:sp>
      <ns0:sp>
        <ns0:nvSpPr>
          <ns0:cNvPr id="6" name="Rectangle 5">
            <ns1:extLst>
              <ns1:ext uri="{FF2B5EF4-FFF2-40B4-BE49-F238E27FC236}">
                <ns2:creationId id="{FD0A845A-BEC2-4F74-888A-02DF9AFE3A38}"/>
              </ns1:ext>
            </ns1:extLst>
          </ns0:cNvPr>
          <ns0:cNvSpPr>
            <ns1:spLocks noGrp="1"/>
          </ns0:cNvSpPr>
          <ns0:nvPr/>
        </ns0:nvSpPr>
        <ns0:spPr>
          <ns1:xfrm>
            <ns1:off x="1371600" y="2667000"/>
            <ns1:ext cx="1333500" cy="285750"/>
          </ns1:xfrm>
          <ns1:prstGeom prst="rect">
            <ns1:avLst/>
          </ns1:prstGeom>
          <ns1:noFill/>
          <ns1:ln w="0">
            <ns1:noFill/>
            <ns1:prstDash val="solid"/>
          </ns1:ln>
        </ns0:spPr>
        <ns0:txBody>
          <ns1:bodyPr anchor="ctr"/>
          <ns1:lstStyle/>
          <ns1:p>
            <ns1:pPr algn="l">
              <ns1:defRPr sz="1650" b="1">
                <ns1:solidFill>
                  <ns1:srgbClr val="111827"/>
                </ns1:solidFill>
              </ns1:defRPr>
            </ns1:pPr>
            <ns1:r>
              <ns1:rPr sz="1650" b="0">
                <ns1:solidFill>
                  <ns1:srgbClr val="111827"/>
                </ns1:solidFill>
              </ns1:rPr>
              <ns1:t>Read</ns1:t>
            </ns1:r>
          </ns1:p>
        </ns0:txBody>
      </ns0:sp>
      <ns0:sp>
        <ns0:nvSpPr>
          <ns0:cNvPr id="7" name="Rectangle 6">
            <ns1:extLst>
              <ns1:ext uri="{FF2B5EF4-FFF2-40B4-BE49-F238E27FC236}">
                <ns2:creationId id="{4A8A7345-9A40-4527-8473-586CCFBF5E1F}"/>
              </ns1:ext>
            </ns1:extLst>
          </ns0:cNvPr>
          <ns0:cNvSpPr>
            <ns1:spLocks noGrp="1"/>
          </ns0:cNvSpPr>
          <ns0:nvPr/>
        </ns0:nvSpPr>
        <ns0:spPr>
          <ns1:xfrm>
            <ns1:off x="895350" y="3105150"/>
            <ns1:ext cx="1857375" cy="619125"/>
          </ns1:xfrm>
          <ns1:prstGeom prst="rect">
            <ns1:avLst/>
          </ns1:prstGeom>
          <ns1:noFill/>
          <ns1:ln w="0">
            <ns1:noFill/>
            <ns1:prstDash val="solid"/>
          </ns1:ln>
        </ns0:spPr>
        <ns0:txBody>
          <ns1:bodyPr anchor="ctr"/>
          <ns1:lstStyle/>
          <ns1:p>
            <ns1:pPr algn="l">
              <ns1:defRPr sz="1275" b="0">
                <ns1:solidFill>
                  <ns1:srgbClr val="4B5563"/>
                </ns1:solidFill>
              </ns1:defRPr>
            </ns1:pPr>
            <ns1:r>
              <ns1:rPr sz="1275" b="0">
                <ns1:solidFill>
                  <ns1:srgbClr val="4B5563"/>
                </ns1:solidFill>
              </ns1:rPr>
              <ns1:t>Read selected sources fully and record Harvard details.</ns1:t>
            </ns1:r>
          </ns1:p>
        </ns0:txBody>
      </ns0:sp>
      <ns0:sp>
        <ns0:nvSpPr>
          <ns0:cNvPr id="8" name="Rounded Rectangle 7">
            <ns1:extLst>
              <ns1:ext uri="{FF2B5EF4-FFF2-40B4-BE49-F238E27FC236}">
                <ns2:creationId id="{6D20FFDC-A6A7-4FD8-9657-8894894768F4}"/>
              </ns1:ext>
            </ns1:extLst>
          </ns0:cNvPr>
          <ns0:cNvSpPr>
            <ns1:spLocks noGrp="1"/>
          </ns0:cNvSpPr>
          <ns0:nvPr/>
        </ns0:nvSpPr>
        <ns0:spPr>
          <ns1:xfrm>
            <ns1:off x="3390900" y="2476500"/>
            <ns1:ext cx="2305050" cy="1466850"/>
          </ns1:xfrm>
          <ns1:prstGeom prst="roundRect">
            <ns1:avLst>
              <ns1:gd name="adj" fmla="val 5195"/>
            </ns1:avLst>
          </ns1:prstGeom>
          <ns1:solidFill>
            <ns1:srgbClr val="FFFFFF"/>
          </ns1:solidFill>
          <ns1:ln w="9525">
            <ns1:solidFill>
              <ns1:srgbClr val="D1D5DB"/>
            </ns1:solidFill>
            <ns1:prstDash val="solid"/>
          </ns1:ln>
        </ns0:spPr>
        <ns0:txBody>
          <ns1:bodyPr/>
          <ns1:lstStyle/>
          <ns1:p>
            <ns1:endParaRPr lang="en-KW"/>
          </ns1:p>
        </ns0:txBody>
      </ns0:sp>
      <ns0:sp>
        <ns0:nvSpPr>
          <ns0:cNvPr id="9" name="Rectangle 8">
            <ns1:extLst>
              <ns1:ext uri="{FF2B5EF4-FFF2-40B4-BE49-F238E27FC236}">
                <ns2:creationId id="{86D3AC2E-B2BC-458D-9F31-A31BCEF88DE8}"/>
              </ns1:ext>
            </ns1:extLst>
          </ns0:cNvPr>
          <ns0:cNvSpPr>
            <ns1:spLocks noGrp="1"/>
          </ns0:cNvSpPr>
          <ns0:nvPr/>
        </ns0:nvSpPr>
        <ns0:spPr>
          <ns1:xfrm>
            <ns1:off x="3600450" y="2667000"/>
            <ns1:ext cx="361950" cy="323850"/>
          </ns1:xfrm>
          <ns1:prstGeom prst="rect">
            <ns1:avLst/>
          </ns1:prstGeom>
          <ns1:noFill/>
          <ns1:ln w="0">
            <ns1:noFill/>
            <ns1:prstDash val="solid"/>
          </ns1:ln>
        </ns0:spPr>
        <ns0:txBody>
          <ns1:bodyPr anchor="ctr"/>
          <ns1:lstStyle/>
          <ns1:p>
            <ns1:pPr algn="l">
              <ns1:defRPr sz="1875" b="1">
                <ns1:solidFill>
                  <ns1:srgbClr val="2563EB"/>
                </ns1:solidFill>
              </ns1:defRPr>
            </ns1:pPr>
            <ns1:r>
              <ns1:rPr sz="1875" b="0">
                <ns1:solidFill>
                  <ns1:srgbClr val="2563EB"/>
                </ns1:solidFill>
              </ns1:rPr>
              <ns1:t>2</ns1:t>
            </ns1:r>
          </ns1:p>
        </ns0:txBody>
      </ns0:sp>
      <ns0:sp>
        <ns0:nvSpPr>
          <ns0:cNvPr id="10" name="Rectangle 9">
            <ns1:extLst>
              <ns1:ext uri="{FF2B5EF4-FFF2-40B4-BE49-F238E27FC236}">
                <ns2:creationId id="{CFE3DF37-3174-4851-B77B-C8B2FB92BF80}"/>
              </ns1:ext>
            </ns1:extLst>
          </ns0:cNvPr>
          <ns0:cNvSpPr>
            <ns1:spLocks noGrp="1"/>
          </ns0:cNvSpPr>
          <ns0:nvPr/>
        </ns0:nvSpPr>
        <ns0:spPr>
          <ns1:xfrm>
            <ns1:off x="4076700" y="2667000"/>
            <ns1:ext cx="1333500" cy="285750"/>
          </ns1:xfrm>
          <ns1:prstGeom prst="rect">
            <ns1:avLst/>
          </ns1:prstGeom>
          <ns1:noFill/>
          <ns1:ln w="0">
            <ns1:noFill/>
            <ns1:prstDash val="solid"/>
          </ns1:ln>
        </ns0:spPr>
        <ns0:txBody>
          <ns1:bodyPr anchor="ctr"/>
          <ns1:lstStyle/>
          <ns1:p>
            <ns1:pPr algn="l">
              <ns1:defRPr sz="1650" b="1">
                <ns1:solidFill>
                  <ns1:srgbClr val="111827"/>
                </ns1:solidFill>
              </ns1:defRPr>
            </ns1:pPr>
            <ns1:r>
              <ns1:rPr sz="1650" b="0">
                <ns1:solidFill>
                  <ns1:srgbClr val="111827"/>
                </ns1:solidFill>
              </ns1:rPr>
              <ns1:t>Plan</ns1:t>
            </ns1:r>
          </ns1:p>
        </ns0:txBody>
      </ns0:sp>
      <ns0:sp>
        <ns0:nvSpPr>
          <ns0:cNvPr id="11" name="Rectangle 10">
            <ns1:extLst>
              <ns1:ext uri="{FF2B5EF4-FFF2-40B4-BE49-F238E27FC236}">
                <ns2:creationId id="{66B15B45-68F2-49CA-A552-7C3C8025BB98}"/>
              </ns1:ext>
            </ns1:extLst>
          </ns0:cNvPr>
          <ns0:cNvSpPr>
            <ns1:spLocks noGrp="1"/>
          </ns0:cNvSpPr>
          <ns0:nvPr/>
        </ns0:nvSpPr>
        <ns0:spPr>
          <ns1:xfrm>
            <ns1:off x="3600450" y="3105150"/>
            <ns1:ext cx="1857375" cy="619125"/>
          </ns1:xfrm>
          <ns1:prstGeom prst="rect">
            <ns1:avLst/>
          </ns1:prstGeom>
          <ns1:noFill/>
          <ns1:ln w="0">
            <ns1:noFill/>
            <ns1:prstDash val="solid"/>
          </ns1:ln>
        </ns0:spPr>
        <ns0:txBody>
          <ns1:bodyPr anchor="ctr"/>
          <ns1:lstStyle/>
          <ns1:p>
            <ns1:pPr algn="l">
              <ns1:defRPr sz="1275" b="0">
                <ns1:solidFill>
                  <ns1:srgbClr val="4B5563"/>
                </ns1:solidFill>
              </ns1:defRPr>
            </ns1:pPr>
            <ns1:r>
              <ns1:rPr sz="1275" b="0">
                <ns1:solidFill>
                  <ns1:srgbClr val="4B5563"/>
                </ns1:solidFill>
              </ns1:rPr>
              <ns1:t>Choose three essential skills and find role-specific examples.</ns1:t>
            </ns1:r>
          </ns1:p>
        </ns0:txBody>
      </ns0:sp>
      <ns0:sp>
        <ns0:nvSpPr>
          <ns0:cNvPr id="12" name="Rounded Rectangle 11">
            <ns1:extLst>
              <ns1:ext uri="{FF2B5EF4-FFF2-40B4-BE49-F238E27FC236}">
                <ns2:creationId id="{6B8F5D49-B9D7-4EF9-B0E1-40F9E34DCCD3}"/>
              </ns1:ext>
            </ns1:extLst>
          </ns0:cNvPr>
          <ns0:cNvSpPr>
            <ns1:spLocks noGrp="1"/>
          </ns0:cNvSpPr>
          <ns0:nvPr/>
        </ns0:nvSpPr>
        <ns0:spPr>
          <ns1:xfrm>
            <ns1:off x="6096000" y="2476500"/>
            <ns1:ext cx="2305050" cy="1466850"/>
          </ns1:xfrm>
          <ns1:prstGeom prst="roundRect">
            <ns1:avLst>
              <ns1:gd name="adj" fmla="val 5195"/>
            </ns1:avLst>
          </ns1:prstGeom>
          <ns1:solidFill>
            <ns1:srgbClr val="FFFFFF"/>
          </ns1:solidFill>
          <ns1:ln w="9525">
            <ns1:solidFill>
              <ns1:srgbClr val="D1D5DB"/>
            </ns1:solidFill>
            <ns1:prstDash val="solid"/>
          </ns1:ln>
        </ns0:spPr>
        <ns0:txBody>
          <ns1:bodyPr/>
          <ns1:lstStyle/>
          <ns1:p>
            <ns1:endParaRPr lang="en-KW"/>
          </ns1:p>
        </ns0:txBody>
      </ns0:sp>
      <ns0:sp>
        <ns0:nvSpPr>
          <ns0:cNvPr id="13" name="Rectangle 12">
            <ns1:extLst>
              <ns1:ext uri="{FF2B5EF4-FFF2-40B4-BE49-F238E27FC236}">
                <ns2:creationId id="{54B747FB-480B-4BAE-A82B-FB531B65BD44}"/>
              </ns1:ext>
            </ns1:extLst>
          </ns0:cNvPr>
          <ns0:cNvSpPr>
            <ns1:spLocks noGrp="1"/>
          </ns0:cNvSpPr>
          <ns0:nvPr/>
        </ns0:nvSpPr>
        <ns0:spPr>
          <ns1:xfrm>
            <ns1:off x="6305550" y="2667000"/>
            <ns1:ext cx="361950" cy="323850"/>
          </ns1:xfrm>
          <ns1:prstGeom prst="rect">
            <ns1:avLst/>
          </ns1:prstGeom>
          <ns1:noFill/>
          <ns1:ln w="0">
            <ns1:noFill/>
            <ns1:prstDash val="solid"/>
          </ns1:ln>
        </ns0:spPr>
        <ns0:txBody>
          <ns1:bodyPr anchor="ctr"/>
          <ns1:lstStyle/>
          <ns1:p>
            <ns1:pPr algn="l">
              <ns1:defRPr sz="1875" b="1">
                <ns1:solidFill>
                  <ns1:srgbClr val="2563EB"/>
                </ns1:solidFill>
              </ns1:defRPr>
            </ns1:pPr>
            <ns1:r>
              <ns1:rPr sz="1875" b="0">
                <ns1:solidFill>
                  <ns1:srgbClr val="2563EB"/>
                </ns1:solidFill>
              </ns1:rPr>
              <ns1:t>3</ns1:t>
            </ns1:r>
          </ns1:p>
        </ns0:txBody>
      </ns0:sp>
      <ns0:sp>
        <ns0:nvSpPr>
          <ns0:cNvPr id="14" name="Rectangle 13">
            <ns1:extLst>
              <ns1:ext uri="{FF2B5EF4-FFF2-40B4-BE49-F238E27FC236}">
                <ns2:creationId id="{4EA31EAB-7831-4876-BCA7-C1EE50BCA718}"/>
              </ns1:ext>
            </ns1:extLst>
          </ns0:cNvPr>
          <ns0:cNvSpPr>
            <ns1:spLocks noGrp="1"/>
          </ns0:cNvSpPr>
          <ns0:nvPr/>
        </ns0:nvSpPr>
        <ns0:spPr>
          <ns1:xfrm>
            <ns1:off x="6781800" y="2667000"/>
            <ns1:ext cx="1333500" cy="285750"/>
          </ns1:xfrm>
          <ns1:prstGeom prst="rect">
            <ns1:avLst/>
          </ns1:prstGeom>
          <ns1:noFill/>
          <ns1:ln w="0">
            <ns1:noFill/>
            <ns1:prstDash val="solid"/>
          </ns1:ln>
        </ns0:spPr>
        <ns0:txBody>
          <ns1:bodyPr anchor="ctr"/>
          <ns1:lstStyle/>
          <ns1:p>
            <ns1:pPr algn="l">
              <ns1:defRPr sz="1650" b="1">
                <ns1:solidFill>
                  <ns1:srgbClr val="111827"/>
                </ns1:solidFill>
              </ns1:defRPr>
            </ns1:pPr>
            <ns1:r>
              <ns1:rPr sz="1650" b="0">
                <ns1:solidFill>
                  <ns1:srgbClr val="111827"/>
                </ns1:solidFill>
              </ns1:rPr>
              <ns1:t>Develop</ns1:t>
            </ns1:r>
          </ns1:p>
        </ns0:txBody>
      </ns0:sp>
      <ns0:sp>
        <ns0:nvSpPr>
          <ns0:cNvPr id="15" name="Rectangle 14">
            <ns1:extLst>
              <ns1:ext uri="{FF2B5EF4-FFF2-40B4-BE49-F238E27FC236}">
                <ns2:creationId id="{5018270E-2C84-4B9F-9C1B-D8FB12BBEA5E}"/>
              </ns1:ext>
            </ns1:extLst>
          </ns0:cNvPr>
          <ns0:cNvSpPr>
            <ns1:spLocks noGrp="1"/>
          </ns0:cNvSpPr>
          <ns0:nvPr/>
        </ns0:nvSpPr>
        <ns0:spPr>
          <ns1:xfrm>
            <ns1:off x="6305550" y="3105150"/>
            <ns1:ext cx="1857375" cy="619125"/>
          </ns1:xfrm>
          <ns1:prstGeom prst="rect">
            <ns1:avLst/>
          </ns1:prstGeom>
          <ns1:noFill/>
          <ns1:ln w="0">
            <ns1:noFill/>
            <ns1:prstDash val="solid"/>
          </ns1:ln>
        </ns0:spPr>
        <ns0:txBody>
          <ns1:bodyPr anchor="ctr"/>
          <ns1:lstStyle/>
          <ns1:p>
            <ns1:pPr algn="l">
              <ns1:defRPr sz="1275" b="0">
                <ns1:solidFill>
                  <ns1:srgbClr val="4B5563"/>
                </ns1:solidFill>
              </ns1:defRPr>
            </ns1:pPr>
            <ns1:r>
              <ns1:rPr sz="1275" b="0">
                <ns1:solidFill>
                  <ns1:srgbClr val="4B5563"/>
                </ns1:solidFill>
              </ns1:rPr>
              <ns1:t>Identify three practical strategies to improve the skills.</ns1:t>
            </ns1:r>
          </ns1:p>
        </ns0:txBody>
      </ns0:sp>
      <ns0:sp>
        <ns0:nvSpPr>
          <ns0:cNvPr id="16" name="Rounded Rectangle 15">
            <ns1:extLst>
              <ns1:ext uri="{FF2B5EF4-FFF2-40B4-BE49-F238E27FC236}">
                <ns2:creationId id="{B11D45C5-47F1-4689-85A1-221A1F16FEC5}"/>
              </ns1:ext>
            </ns1:extLst>
          </ns0:cNvPr>
          <ns0:cNvSpPr>
            <ns1:spLocks noGrp="1"/>
          </ns0:cNvSpPr>
          <ns0:nvPr/>
        </ns0:nvSpPr>
        <ns0:spPr>
          <ns1:xfrm>
            <ns1:off x="8801100" y="2476500"/>
            <ns1:ext cx="2305050" cy="1466850"/>
          </ns1:xfrm>
          <ns1:prstGeom prst="roundRect">
            <ns1:avLst>
              <ns1:gd name="adj" fmla="val 5195"/>
            </ns1:avLst>
          </ns1:prstGeom>
          <ns1:solidFill>
            <ns1:srgbClr val="FFFFFF"/>
          </ns1:solidFill>
          <ns1:ln w="9525">
            <ns1:solidFill>
              <ns1:srgbClr val="D1D5DB"/>
            </ns1:solidFill>
            <ns1:prstDash val="solid"/>
          </ns1:ln>
        </ns0:spPr>
        <ns0:txBody>
          <ns1:bodyPr/>
          <ns1:lstStyle/>
          <ns1:p>
            <ns1:endParaRPr lang="en-KW"/>
          </ns1:p>
        </ns0:txBody>
      </ns0:sp>
      <ns0:sp>
        <ns0:nvSpPr>
          <ns0:cNvPr id="17" name="Rectangle 16">
            <ns1:extLst>
              <ns1:ext uri="{FF2B5EF4-FFF2-40B4-BE49-F238E27FC236}">
                <ns2:creationId id="{86C360AD-CDD7-466C-9C64-DF6220D7D5B1}"/>
              </ns1:ext>
            </ns1:extLst>
          </ns0:cNvPr>
          <ns0:cNvSpPr>
            <ns1:spLocks noGrp="1"/>
          </ns0:cNvSpPr>
          <ns0:nvPr/>
        </ns0:nvSpPr>
        <ns0:spPr>
          <ns1:xfrm>
            <ns1:off x="9010650" y="2667000"/>
            <ns1:ext cx="361950" cy="323850"/>
          </ns1:xfrm>
          <ns1:prstGeom prst="rect">
            <ns1:avLst/>
          </ns1:prstGeom>
          <ns1:noFill/>
          <ns1:ln w="0">
            <ns1:noFill/>
            <ns1:prstDash val="solid"/>
          </ns1:ln>
        </ns0:spPr>
        <ns0:txBody>
          <ns1:bodyPr anchor="ctr"/>
          <ns1:lstStyle/>
          <ns1:p>
            <ns1:pPr algn="l">
              <ns1:defRPr sz="1875" b="1">
                <ns1:solidFill>
                  <ns1:srgbClr val="2563EB"/>
                </ns1:solidFill>
              </ns1:defRPr>
            </ns1:pPr>
            <ns1:r>
              <ns1:rPr sz="1875" b="0">
                <ns1:solidFill>
                  <ns1:srgbClr val="2563EB"/>
                </ns1:solidFill>
              </ns1:rPr>
              <ns1:t>4</ns1:t>
            </ns1:r>
          </ns1:p>
        </ns0:txBody>
      </ns0:sp>
      <ns0:sp>
        <ns0:nvSpPr>
          <ns0:cNvPr id="18" name="Rectangle 17">
            <ns1:extLst>
              <ns1:ext uri="{FF2B5EF4-FFF2-40B4-BE49-F238E27FC236}">
                <ns2:creationId id="{42408510-614E-4985-9A39-A68E619B7436}"/>
              </ns1:ext>
            </ns1:extLst>
          </ns0:cNvPr>
          <ns0:cNvSpPr>
            <ns1:spLocks noGrp="1"/>
          </ns0:cNvSpPr>
          <ns0:nvPr/>
        </ns0:nvSpPr>
        <ns0:spPr>
          <ns1:xfrm>
            <ns1:off x="9486900" y="2667000"/>
            <ns1:ext cx="1333500" cy="285750"/>
          </ns1:xfrm>
          <ns1:prstGeom prst="rect">
            <ns1:avLst/>
          </ns1:prstGeom>
          <ns1:noFill/>
          <ns1:ln w="0">
            <ns1:noFill/>
            <ns1:prstDash val="solid"/>
          </ns1:ln>
        </ns0:spPr>
        <ns0:txBody>
          <ns1:bodyPr anchor="ctr"/>
          <ns1:lstStyle/>
          <ns1:p>
            <ns1:pPr algn="l">
              <ns1:defRPr sz="1650" b="1">
                <ns1:solidFill>
                  <ns1:srgbClr val="111827"/>
                </ns1:solidFill>
              </ns1:defRPr>
            </ns1:pPr>
            <ns1:r>
              <ns1:rPr sz="1650" b="0">
                <ns1:solidFill>
                  <ns1:srgbClr val="111827"/>
                </ns1:solidFill>
              </ns1:rPr>
              <ns1:t>Write</ns1:t>
            </ns1:r>
          </ns1:p>
        </ns0:txBody>
      </ns0:sp>
      <ns0:sp>
        <ns0:nvSpPr>
          <ns0:cNvPr id="19" name="Rectangle 18">
            <ns1:extLst>
              <ns1:ext uri="{FF2B5EF4-FFF2-40B4-BE49-F238E27FC236}">
                <ns2:creationId id="{C51F8EBE-3D53-4B41-81A5-E4478A64D0F6}"/>
              </ns1:ext>
            </ns1:extLst>
          </ns0:cNvPr>
          <ns0:cNvSpPr>
            <ns1:spLocks noGrp="1"/>
          </ns0:cNvSpPr>
          <ns0:nvPr/>
        </ns0:nvSpPr>
        <ns0:spPr>
          <ns1:xfrm>
            <ns1:off x="9010650" y="3105150"/>
            <ns1:ext cx="1857375" cy="619125"/>
          </ns1:xfrm>
          <ns1:prstGeom prst="rect">
            <ns1:avLst/>
          </ns1:prstGeom>
          <ns1:noFill/>
          <ns1:ln w="0">
            <ns1:noFill/>
            <ns1:prstDash val="solid"/>
          </ns1:ln>
        </ns0:spPr>
        <ns0:txBody>
          <ns1:bodyPr anchor="ctr"/>
          <ns1:lstStyle/>
          <ns1:p>
            <ns1:pPr algn="l">
              <ns1:defRPr sz="1275" b="0">
                <ns1:solidFill>
                  <ns1:srgbClr val="4B5563"/>
                </ns1:solidFill>
              </ns1:defRPr>
            </ns1:pPr>
            <ns1:r>
              <ns1:rPr sz="1275" b="0">
                <ns1:solidFill>
                  <ns1:srgbClr val="4B5563"/>
                </ns1:solidFill>
              </ns1:rPr>
              <ns1:t>Draft the report with headings, citations and a reference list.</ns1:t>
            </ns1:r>
          </ns1:p>
        </ns0:txBody>
      </ns0:sp>
      <ns0:sp>
        <ns0:nvSpPr>
          <ns0:cNvPr id="20" name="Rounded Rectangle 19">
            <ns1:extLst>
              <ns1:ext uri="{FF2B5EF4-FFF2-40B4-BE49-F238E27FC236}">
                <ns2:creationId id="{E345CE74-9A14-4CEC-9316-B8331D4C8B71}"/>
              </ns1:ext>
            </ns1:extLst>
          </ns0:cNvPr>
          <ns0:cNvSpPr>
            <ns1:spLocks noGrp="1"/>
          </ns0:cNvSpPr>
          <ns0:nvPr/>
        </ns0:nvSpPr>
        <ns0:spPr>
          <ns1:xfrm>
            <ns1:off x="685800" y="4667250"/>
            <ns1:ext cx="10820400" cy="742950"/>
          </ns1:xfrm>
          <ns1:prstGeom prst="roundRect">
            <ns1:avLst>
              <ns1:gd name="adj" fmla="val 10256"/>
            </ns1:avLst>
          </ns1:prstGeom>
          <ns1:solidFill>
            <ns1:srgbClr val="E0F2FE"/>
          </ns1:solidFill>
          <ns1:ln w="0">
            <ns1:noFill/>
            <ns1:prstDash val="solid"/>
          </ns1:ln>
        </ns0:spPr>
        <ns0:txBody>
          <ns1:bodyPr/>
          <ns1:lstStyle/>
          <ns1:p>
            <ns1:endParaRPr lang="en-KW"/>
          </ns1:p>
        </ns0:txBody>
      </ns0:sp>
      <ns0:sp>
        <ns0:nvSpPr>
          <ns0:cNvPr id="21" name="Rectangle 20">
            <ns1:extLst>
              <ns1:ext uri="{FF2B5EF4-FFF2-40B4-BE49-F238E27FC236}">
                <ns2:creationId id="{CB96BE9B-BDB4-4B38-858A-1ADAE4E44813}"/>
              </ns1:ext>
            </ns1:extLst>
          </ns0:cNvPr>
          <ns0:cNvSpPr>
            <ns1:spLocks noGrp="1"/>
          </ns0:cNvSpPr>
          <ns0:nvPr/>
        </ns0:nvSpPr>
        <ns0:spPr>
          <ns1:xfrm>
            <ns1:off x="952500" y="4867275"/>
            <ns1:ext cx="10001250" cy="304800"/>
          </ns1:xfrm>
          <ns1:prstGeom prst="rect">
            <ns1:avLst/>
          </ns1:prstGeom>
          <ns1:noFill/>
          <ns1:ln w="0">
            <ns1:noFill/>
            <ns1:prstDash val="solid"/>
          </ns1:ln>
        </ns0:spPr>
        <ns0:txBody>
          <ns1:bodyPr anchor="ctr"/>
          <ns1:lstStyle/>
          <ns1:p>
            <ns1:pPr algn="l">
              <ns1:defRPr sz="1725" b="1">
                <ns1:solidFill>
                  <ns1:srgbClr val="111827"/>
                </ns1:solidFill>
              </ns1:defRPr>
            </ns1:pPr>
            <ns1:r>
              <ns1:rPr sz="1725" b="0">
                <ns1:solidFill>
                  <ns1:srgbClr val="111827"/>
                </ns1:solidFill>
              </ns1:rPr>
              <ns1:t>Main point: solid research promotes a confident presentation and well-structured academic paper (Bates, 2020).</ns1:t>
            </ns1:r>
          </ns1:p>
        </ns0:txBody>
      </ns0:sp>
      <ns0:sp>
        <ns0:nvSpPr>
          <ns0:cNvPr id="22" name="Rectangle 21">
            <ns1:extLst>
              <ns1:ext uri="{FF2B5EF4-FFF2-40B4-BE49-F238E27FC236}">
                <ns2:creationId id="{C3719B51-FB05-4634-AFF8-A90809D98646}"/>
              </ns1:ext>
            </ns1:extLst>
          </ns0:cNvPr>
          <ns0:cNvSpPr>
            <ns1:spLocks noGrp="1"/>
          </ns0:cNvSpPr>
          <ns0:nvPr/>
        </ns0:nvSpPr>
        <ns0:spPr>
          <ns1:xfrm>
            <ns1:off x="685800" y="5905500"/>
            <ns1:ext cx="2857500" cy="266700"/>
          </ns1:xfrm>
          <ns1:prstGeom prst="rect">
            <ns1:avLst/>
          </ns1:prstGeom>
          <ns1:noFill/>
          <ns1:ln w="0">
            <ns1:noFill/>
            <ns1:prstDash val="solid"/>
          </ns1:ln>
        </ns0:spPr>
        <ns0:txBody>
          <ns1:bodyPr anchor="ctr"/>
          <ns1:lstStyle/>
          <ns1:p>
            <ns1:pPr algn="l">
              <ns1:defRPr sz="1350" b="0">
                <ns1:solidFill>
                  <ns1:srgbClr val="4B5563"/>
                </ns1:solidFill>
              </ns1:defRPr>
            </ns1:pPr>
            <ns1:r>
              <ns1:rPr sz="1350" b="0">
                <ns1:solidFill>
                  <ns1:srgbClr val="4B5563"/>
                </ns1:solidFill>
              </ns1:rPr>
              <ns1:t>Thank you</ns1:t>
            </ns1:r>
          </ns1:p>
        </ns0:txBody>
      </ns0:sp>
    </ns0:spTree>
    <ns0:extLst>
      <ns0:ext uri="{BB962C8B-B14F-4D97-AF65-F5344CB8AC3E}">
        <ns3:creationId val="2057618806"/>
      </ns0:ext>
    </ns0:extLst>
  </ns0:cSld>
  <ns0:clrMapOvr>
    <ns1:masterClrMapping/>
  </ns0:clrMapOvr>
</ns0:sld>
</file>

<file path=ppt/slides/slide7.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3" name="TextBox 2">
            <ns1:extLst>
              <ns1:ext uri="{FF2B5EF4-FFF2-40B4-BE49-F238E27FC236}">
                <ns2:creationId id="{E7F8FCA9-D7A8-A475-8EF6-EDA1FADC497E}"/>
              </ns1:ext>
            </ns1:extLst>
          </ns0:cNvPr>
          <ns0:cNvSpPr txBox="1"/>
          <ns0:nvPr/>
        </ns0:nvSpPr>
        <ns0:spPr>
          <ns1:xfrm>
            <ns1:off x="98385" y="137043"/>
            <ns1:ext cx="11811964" cy="7063472"/>
          </ns1:xfrm>
          <ns1:prstGeom prst="rect">
            <ns1:avLst/>
          </ns1:prstGeom>
          <ns1:noFill/>
        </ns0:spPr>
        <ns0:txBody>
          <ns1:bodyPr wrap="square">
            <ns1:spAutoFit/>
          </ns1:bodyPr>
          <ns1:lstStyle/>
          <ns1:p>
            <ns1:pPr algn="l"/>
            <ns1:r>
              <ns1:rPr lang="en-US" sz="1100" b="1" i="0" dirty="0">
                <ns1:solidFill>
                  <ns1:srgbClr val="27251E"/>
                </ns1:solidFill>
                <ns1:effectLst/>
                <ns1:latin typeface="pplxSerif"/>
              </ns1:rPr>
              <ns1:t>REFERENCES:</ns1:t>
            </ns1:r>
          </ns1:p>
          <ns1:p>
            <ns1:pPr algn="l"/>
            <ns1:r>
              <ns1:rPr lang="en-US" sz="1100" b="1" i="0" dirty="0">
                <ns1:solidFill>
                  <ns1:srgbClr val="27251E"/>
                </ns1:solidFill>
                <ns1:effectLst/>
                <ns1:latin typeface="pplxSerif"/>
              </ns1:rPr>
              <ns1:t>Books</ns1:t>
            </ns1:r>
          </ns1:p>
          <ns1:p>
            <ns1:pPr algn="l">
              <ns1:buFont typeface="+mj-lt"/>
              <ns1:buAutoNum type="arabicPeriod"/>
            </ns1:pPr>
            <ns1:r>
              <ns1:rPr lang="en-US" sz="1100" b="1" i="0" dirty="0">
                <ns1:solidFill>
                  <ns1:srgbClr val="27251E"/>
                </ns1:solidFill>
                <ns1:effectLst/>
                <ns1:latin typeface="pplxSerif"/>
              </ns1:rPr>
              <ns1:t>Bhatt, C., Dey, N. and Ashour, A.S.</ns1:t>
            </ns1:r>
            <ns1:r>
              <ns1:rPr lang="en-US" sz="1100" b="0" i="0" dirty="0">
                <ns1:solidFill>
                  <ns1:srgbClr val="27251E"/>
                </ns1:solidFill>
                <ns1:effectLst/>
                <ns1:latin typeface="pplxSerif"/>
              </ns1:rPr>
              <ns1:t> (2020) </ns1:t>
            </ns1:r>
            <ns1:r>
              <ns1:rPr lang="en-US" sz="1100" b="0" i="1" dirty="0">
                <ns1:solidFill>
                  <ns1:srgbClr val="27251E"/>
                </ns1:solidFill>
                <ns1:effectLst/>
                <ns1:latin typeface="pplxSerif"/>
              </ns1:rPr>
              <ns1:t>Internet of Things and Big Data Analytics for Smart Healthcare</ns1:t>
            </ns1:r>
            <ns1:r>
              <ns1:rPr lang="en-US" sz="1100" b="0" i="0" dirty="0">
                <ns1:solidFill>
                  <ns1:srgbClr val="27251E"/>
                </ns1:solidFill>
                <ns1:effectLst/>
                <ns1:latin typeface="pplxSerif"/>
              </ns1:rPr>
              <ns1:t>. 1st ed. Cambridge: Academic Press.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/10.1016/C2019-0-01956-9 [Accessed 31 July 2026].</ns1:t>
            </ns1:r>
          </ns1:p>
          <ns1:p>
            <ns1:pPr algn="l">
              <ns1:buFont typeface="+mj-lt"/>
              <ns1:buAutoNum type="arabicPeriod"/>
            </ns1:pPr>
            <ns1:r>
              <ns1:rPr lang="en-US" sz="1100" b="1" i="0" dirty="0">
                <ns1:solidFill>
                  <ns1:srgbClr val="27251E"/>
                </ns1:solidFill>
                <ns1:effectLst/>
                <ns1:latin typeface="pplxSerif"/>
              </ns1:rPr>
              <ns1:t>Davenport, T.H. and </ns1:t>
            </ns1:r>
            <ns1:r>
              <ns1:rPr lang="en-US" sz="1100" b="1" i="0" dirty="0" err="1">
                <ns1:solidFill>
                  <ns1:srgbClr val="27251E"/>
                </ns1:solidFill>
                <ns1:effectLst/>
                <ns1:latin typeface="pplxSerif"/>
              </ns1:rPr>
              <ns1:t>Kalakota</ns1:t>
            </ns1:r>
            <ns1:r>
              <ns1:rPr lang="en-US" sz="1100" b="1" i="0" dirty="0">
                <ns1:solidFill>
                  <ns1:srgbClr val="27251E"/>
                </ns1:solidFill>
                <ns1:effectLst/>
                <ns1:latin typeface="pplxSerif"/>
              </ns1:rPr>
              <ns1:t>, R.</ns1:t>
            </ns1:r>
            <ns1:r>
              <ns1:rPr lang="en-US" sz="1100" b="0" i="0" dirty="0">
                <ns1:solidFill>
                  <ns1:srgbClr val="27251E"/>
                </ns1:solidFill>
                <ns1:effectLst/>
                <ns1:latin typeface="pplxSerif"/>
              </ns1:rPr>
              <ns1:t> (2021) </ns1:t>
            </ns1:r>
            <ns1:r>
              <ns1:rPr lang="en-US" sz="1100" b="0" i="1" dirty="0">
                <ns1:solidFill>
                  <ns1:srgbClr val="27251E"/>
                </ns1:solidFill>
                <ns1:effectLst/>
                <ns1:latin typeface="pplxSerif"/>
              </ns1:rPr>
              <ns1:t>The AI Advantage in Healthcare: How Artificial Intelligence is Transforming Care</ns1:t>
            </ns1:r>
            <ns1:r>
              <ns1:rPr lang="en-US" sz="1100" b="0" i="0" dirty="0">
                <ns1:solidFill>
                  <ns1:srgbClr val="27251E"/>
                </ns1:solidFill>
                <ns1:effectLst/>
                <ns1:latin typeface="pplxSerif"/>
              </ns1:rPr>
              <ns1:t>. 1st ed. Boston: Harvard Business Review Press.</ns1:t>
            </ns1:r>
          </ns1:p>
          <ns1:p>
            <ns1:pPr algn="l">
              <ns1:buFont typeface="+mj-lt"/>
              <ns1:buAutoNum type="arabicPeriod"/>
            </ns1:pPr>
            <ns1:r>
              <ns1:rPr lang="en-US" sz="1100" b="1" i="0" dirty="0">
                <ns1:solidFill>
                  <ns1:srgbClr val="27251E"/>
                </ns1:solidFill>
                <ns1:effectLst/>
                <ns1:latin typeface="pplxSerif"/>
              </ns1:rPr>
              <ns1:t>Kumar, V. and </ns1:t>
            </ns1:r>
            <ns1:r>
              <ns1:rPr lang="en-US" sz="1100" b="1" i="0" dirty="0" err="1">
                <ns1:solidFill>
                  <ns1:srgbClr val="27251E"/>
                </ns1:solidFill>
                <ns1:effectLst/>
                <ns1:latin typeface="pplxSerif"/>
              </ns1:rPr>
              <ns1:t>Reinartz</ns1:t>
            </ns1:r>
            <ns1:r>
              <ns1:rPr lang="en-US" sz="1100" b="1" i="0" dirty="0">
                <ns1:solidFill>
                  <ns1:srgbClr val="27251E"/>
                </ns1:solidFill>
                <ns1:effectLst/>
                <ns1:latin typeface="pplxSerif"/>
              </ns1:rPr>
              <ns1:t>, W.</ns1:t>
            </ns1:r>
            <ns1:r>
              <ns1:rPr lang="en-US" sz="1100" b="0" i="0" dirty="0">
                <ns1:solidFill>
                  <ns1:srgbClr val="27251E"/>
                </ns1:solidFill>
                <ns1:effectLst/>
                <ns1:latin typeface="pplxSerif"/>
              </ns1:rPr>
              <ns1:t> (2022) </ns1:t>
            </ns1:r>
            <ns1:r>
              <ns1:rPr lang="en-US" sz="1100" b="0" i="1" dirty="0">
                <ns1:solidFill>
                  <ns1:srgbClr val="27251E"/>
                </ns1:solidFill>
                <ns1:effectLst/>
                <ns1:latin typeface="pplxSerif"/>
              </ns1:rPr>
              <ns1:t>Digital Health Transformation: Leveraging Data Analytics for Patient-Centered Care</ns1:t>
            </ns1:r>
            <ns1:r>
              <ns1:rPr lang="en-US" sz="1100" b="0" i="0" dirty="0">
                <ns1:solidFill>
                  <ns1:srgbClr val="27251E"/>
                </ns1:solidFill>
                <ns1:effectLst/>
                <ns1:latin typeface="pplxSerif"/>
              </ns1:rPr>
              <ns1:t>. 2nd ed. London: Palgrave Macmillan.</ns1:t>
            </ns1:r>
          </ns1:p>
          <ns1:p>
            <ns1:pPr algn="l">
              <ns1:buFont typeface="+mj-lt"/>
              <ns1:buAutoNum type="arabicPeriod"/>
            </ns1:pPr>
            <ns1:r>
              <ns1:rPr lang="en-US" sz="1100" b="1" i="0" dirty="0">
                <ns1:solidFill>
                  <ns1:srgbClr val="27251E"/>
                </ns1:solidFill>
                <ns1:effectLst/>
                <ns1:latin typeface="pplxSerif"/>
              </ns1:rPr>
              <ns1:t>Topol, E.J.</ns1:t>
            </ns1:r>
            <ns1:r>
              <ns1:rPr lang="en-US" sz="1100" b="0" i="0" dirty="0">
                <ns1:solidFill>
                  <ns1:srgbClr val="27251E"/>
                </ns1:solidFill>
                <ns1:effectLst/>
                <ns1:latin typeface="pplxSerif"/>
              </ns1:rPr>
              <ns1:t> (2020) </ns1:t>
            </ns1:r>
            <ns1:r>
              <ns1:rPr lang="en-US" sz="1100" b="0" i="1" dirty="0">
                <ns1:solidFill>
                  <ns1:srgbClr val="27251E"/>
                </ns1:solidFill>
                <ns1:effectLst/>
                <ns1:latin typeface="pplxSerif"/>
              </ns1:rPr>
              <ns1:t>Deep Medicine: How Artificial Intelligence Can Make Healthcare Human Again</ns1:t>
            </ns1:r>
            <ns1:r>
              <ns1:rPr lang="en-US" sz="1100" b="0" i="0" dirty="0">
                <ns1:solidFill>
                  <ns1:srgbClr val="27251E"/>
                </ns1:solidFill>
                <ns1:effectLst/>
                <ns1:latin typeface="pplxSerif"/>
              </ns1:rPr>
              <ns1:t>. 2nd ed. New York: Basic Books.</ns1:t>
            </ns1:r>
          </ns1:p>
          <ns1:p>
            <ns1:pPr algn="l">
              <ns1:buFont typeface="+mj-lt"/>
              <ns1:buAutoNum type="arabicPeriod"/>
            </ns1:pPr>
            <ns1:r>
              <ns1:rPr lang="en-US" sz="1100" b="1" i="0" dirty="0">
                <ns1:solidFill>
                  <ns1:srgbClr val="27251E"/>
                </ns1:solidFill>
                <ns1:effectLst/>
                <ns1:latin typeface="pplxSerif"/>
              </ns1:rPr>
              <ns1:t>Wang, L. and Alexander, C.A.</ns1:t>
            </ns1:r>
            <ns1:r>
              <ns1:rPr lang="en-US" sz="1100" b="0" i="0" dirty="0">
                <ns1:solidFill>
                  <ns1:srgbClr val="27251E"/>
                </ns1:solidFill>
                <ns1:effectLst/>
                <ns1:latin typeface="pplxSerif"/>
              </ns1:rPr>
              <ns1:t> (2023) </ns1:t>
            </ns1:r>
            <ns1:r>
              <ns1:rPr lang="en-US" sz="1100" b="0" i="1" dirty="0">
                <ns1:solidFill>
                  <ns1:srgbClr val="27251E"/>
                </ns1:solidFill>
                <ns1:effectLst/>
                <ns1:latin typeface="pplxSerif"/>
              </ns1:rPr>
              <ns1:t>Healthcare Data Analytics: Methods, Tools, and Applications</ns1:t>
            </ns1:r>
            <ns1:r>
              <ns1:rPr lang="en-US" sz="1100" b="0" i="0" dirty="0">
                <ns1:solidFill>
                  <ns1:srgbClr val="27251E"/>
                </ns1:solidFill>
                <ns1:effectLst/>
                <ns1:latin typeface="pplxSerif"/>
              </ns1:rPr>
              <ns1:t>. 1st ed. Boca Raton: CRC Press.</ns1:t>
            </ns1:r>
          </ns1:p>
          <ns1:p>
            <ns1:pPr algn="l"/>
            <ns1:r>
              <ns1:rPr lang="en-US" sz="1100" b="1" i="0" dirty="0">
                <ns1:solidFill>
                  <ns1:srgbClr val="27251E"/>
                </ns1:solidFill>
                <ns1:effectLst/>
                <ns1:latin typeface="pplxSerif"/>
              </ns1:rPr>
              <ns1:t>Peer-Reviewed Journal Articles</ns1:t>
            </ns1:r>
          </ns1:p>
          <ns1:p>
            <ns1:pPr algn="l">
              <ns1:buFont typeface="+mj-lt"/>
              <ns1:buAutoNum type="arabicPeriod" startAt="6"/>
            </ns1:pPr>
            <ns1:r>
              <ns1:rPr lang="en-US" sz="1100" b="1" i="0" dirty="0">
                <ns1:solidFill>
                  <ns1:srgbClr val="27251E"/>
                </ns1:solidFill>
                <ns1:effectLst/>
                <ns1:latin typeface="pplxSerif"/>
              </ns1:rPr>
              <ns1:t>Bates, D.W., Saria, S., Ohno-Machado, L., Shah, A. and Escobar, G.</ns1:t>
            </ns1:r>
            <ns1:r>
              <ns1:rPr lang="en-US" sz="1100" b="0" i="0" dirty="0">
                <ns1:solidFill>
                  <ns1:srgbClr val="27251E"/>
                </ns1:solidFill>
                <ns1:effectLst/>
                <ns1:latin typeface="pplxSerif"/>
              </ns1:rPr>
              <ns1:t> (2020) 'Big data in health care: using analytics to identify and manage high-risk and high-cost patients', </ns1:t>
            </ns1:r>
            <ns1:r>
              <ns1:rPr lang="en-US" sz="1100" b="0" i="1" dirty="0">
                <ns1:solidFill>
                  <ns1:srgbClr val="27251E"/>
                </ns1:solidFill>
                <ns1:effectLst/>
                <ns1:latin typeface="pplxSerif"/>
              </ns1:rPr>
              <ns1:t>Health Affairs</ns1:t>
            </ns1:r>
            <ns1:r>
              <ns1:rPr lang="en-US" sz="1100" b="0" i="0" dirty="0">
                <ns1:solidFill>
                  <ns1:srgbClr val="27251E"/>
                </ns1:solidFill>
                <ns1:effectLst/>
                <ns1:latin typeface="pplxSerif"/>
              </ns1:rPr>
              <ns1:t>, 39(7), pp. 1123–1131.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/10.1377/hlthaff.2014.0041 [Accessed 31 July 2026].</ns1:t>
            </ns1:r>
          </ns1:p>
          <ns1:p>
            <ns1:pPr algn="l">
              <ns1:buFont typeface="+mj-lt"/>
              <ns1:buAutoNum type="arabicPeriod" startAt="6"/>
            </ns1:pPr>
            <ns1:r>
              <ns1:rPr lang="en-US" sz="1100" b="1" i="0" dirty="0">
                <ns1:solidFill>
                  <ns1:srgbClr val="27251E"/>
                </ns1:solidFill>
                <ns1:effectLst/>
                <ns1:latin typeface="pplxSerif"/>
              </ns1:rPr>
              <ns1:t>Li, Y., Liu, Y., Wang, T., Han, C., Li, Q., Li, Q., You, X., Ren, T. and Wang, Y.</ns1:t>
            </ns1:r>
            <ns1:r>
              <ns1:rPr lang="en-US" sz="1100" b="0" i="0" dirty="0">
                <ns1:solidFill>
                  <ns1:srgbClr val="27251E"/>
                </ns1:solidFill>
                <ns1:effectLst/>
                <ns1:latin typeface="pplxSerif"/>
              </ns1:rPr>
              <ns1:t> (2025) 'Global trends of big data analytics in health research: a bibliometric study', </ns1:t>
            </ns1:r>
            <ns1:r>
              <ns1:rPr lang="en-US" sz="1100" b="0" i="1" dirty="0">
                <ns1:solidFill>
                  <ns1:srgbClr val="27251E"/>
                </ns1:solidFill>
                <ns1:effectLst/>
                <ns1:latin typeface="pplxSerif"/>
              </ns1:rPr>
              <ns1:t>Frontiers in Medicine</ns1:t>
            </ns1:r>
            <ns1:r>
              <ns1:rPr lang="en-US" sz="1100" b="0" i="0" dirty="0">
                <ns1:solidFill>
                  <ns1:srgbClr val="27251E"/>
                </ns1:solidFill>
                <ns1:effectLst/>
                <ns1:latin typeface="pplxSerif"/>
              </ns1:rPr>
              <ns1:t>, 12, 1456286.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/10.3389/fmed.2025.1456286 [Accessed 31 July 2026].</ns1:t>
            </ns1:r>
          </ns1:p>
          <ns1:p>
            <ns1:pPr algn="l">
              <ns1:buFont typeface="+mj-lt"/>
              <ns1:buAutoNum type="arabicPeriod" startAt="6"/>
            </ns1:pPr>
            <ns1:r>
              <ns1:rPr lang="en-US" sz="1100" b="1" i="0" dirty="0">
                <ns1:solidFill>
                  <ns1:srgbClr val="27251E"/>
                </ns1:solidFill>
                <ns1:effectLst/>
                <ns1:latin typeface="pplxSerif"/>
              </ns1:rPr>
              <ns1:t>Novillo-Ortiz, D. et al.</ns1:t>
            </ns1:r>
            <ns1:r>
              <ns1:rPr lang="en-US" sz="1100" b="0" i="0" dirty="0">
                <ns1:solidFill>
                  <ns1:srgbClr val="27251E"/>
                </ns1:solidFill>
                <ns1:effectLst/>
                <ns1:latin typeface="pplxSerif"/>
              </ns1:rPr>
              <ns1:t> (2021) 'Impact of big data analytics on people's health: overview of systematic reviews', </ns1:t>
            </ns1:r>
            <ns1:r>
              <ns1:rPr lang="en-US" sz="1100" b="0" i="1" dirty="0">
                <ns1:solidFill>
                  <ns1:srgbClr val="27251E"/>
                </ns1:solidFill>
                <ns1:effectLst/>
                <ns1:latin typeface="pplxSerif"/>
              </ns1:rPr>
              <ns1:t>Journal of Medical Internet Research</ns1:t>
            </ns1:r>
            <ns1:r>
              <ns1:rPr lang="en-US" sz="1100" b="0" i="0" dirty="0">
                <ns1:solidFill>
                  <ns1:srgbClr val="27251E"/>
                </ns1:solidFill>
                <ns1:effectLst/>
                <ns1:latin typeface="pplxSerif"/>
              </ns1:rPr>
              <ns1:t>, 23(4), e27275.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/10.2196/27275 [Accessed 31 July 2026].</ns1:t>
            </ns1:r>
          </ns1:p>
          <ns1:p>
            <ns1:pPr algn="l">
              <ns1:buFont typeface="+mj-lt"/>
              <ns1:buAutoNum type="arabicPeriod" startAt="6"/>
            </ns1:pPr>
            <ns1:r>
              <ns1:rPr lang="en-US" sz="1100" b="1" i="0" dirty="0">
                <ns1:solidFill>
                  <ns1:srgbClr val="27251E"/>
                </ns1:solidFill>
                <ns1:effectLst/>
                <ns1:latin typeface="pplxSerif"/>
              </ns1:rPr>
              <ns1:t>Subrahmanya, S.V.G., Shetty, D.K., Patil, V., Hameed, B.M.Z., Paul, R. and Smriti, K.</ns1:t>
            </ns1:r>
            <ns1:r>
              <ns1:rPr lang="en-US" sz="1100" b="0" i="0" dirty="0">
                <ns1:solidFill>
                  <ns1:srgbClr val="27251E"/>
                </ns1:solidFill>
                <ns1:effectLst/>
                <ns1:latin typeface="pplxSerif"/>
              </ns1:rPr>
              <ns1:t> (2022) 'The role of data science in healthcare advancements: applications, benefits, and future prospects', </ns1:t>
            </ns1:r>
            <ns1:r>
              <ns1:rPr lang="en-US" sz="1100" b="0" i="1" dirty="0">
                <ns1:solidFill>
                  <ns1:srgbClr val="27251E"/>
                </ns1:solidFill>
                <ns1:effectLst/>
                <ns1:latin typeface="pplxSerif"/>
              </ns1:rPr>
              <ns1:t>Irish Journal of Medical Science</ns1:t>
            </ns1:r>
            <ns1:r>
              <ns1:rPr lang="en-US" sz="1100" b="0" i="0" dirty="0">
                <ns1:solidFill>
                  <ns1:srgbClr val="27251E"/>
                </ns1:solidFill>
                <ns1:effectLst/>
                <ns1:latin typeface="pplxSerif"/>
              </ns1:rPr>
              <ns1:t>, 191, pp. 1473–1483.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/10.1007/s11845-021-02730-z [Accessed 31 July 2026].</ns1:t>
            </ns1:r>
          </ns1:p>
          <ns1:p>
            <ns1:pPr algn="l">
              <ns1:buFont typeface="+mj-lt"/>
              <ns1:buAutoNum type="arabicPeriod" startAt="6"/>
            </ns1:pPr>
            <ns1:r>
              <ns1:rPr lang="en-US" sz="1100" b="1" i="0" dirty="0">
                <ns1:solidFill>
                  <ns1:srgbClr val="27251E"/>
                </ns1:solidFill>
                <ns1:effectLst/>
                <ns1:latin typeface="pplxSerif"/>
              </ns1:rPr>
              <ns1:t>Yang, X., Huang, K., Yang, D., Zhao, W. and Zhou, X.</ns1:t>
            </ns1:r>
            <ns1:r>
              <ns1:rPr lang="en-US" sz="1100" b="0" i="0" dirty="0">
                <ns1:solidFill>
                  <ns1:srgbClr val="27251E"/>
                </ns1:solidFill>
                <ns1:effectLst/>
                <ns1:latin typeface="pplxSerif"/>
              </ns1:rPr>
              <ns1:t> (2024) 'Biomedical big data technologies, applications, and challenges for precision medicine: a review', </ns1:t>
            </ns1:r>
            <ns1:r>
              <ns1:rPr lang="en-US" sz="1100" b="0" i="1" dirty="0">
                <ns1:solidFill>
                  <ns1:srgbClr val="27251E"/>
                </ns1:solidFill>
                <ns1:effectLst/>
                <ns1:latin typeface="pplxSerif"/>
              </ns1:rPr>
              <ns1:t>Global Challenges</ns1:t>
            </ns1:r>
            <ns1:r>
              <ns1:rPr lang="en-US" sz="1100" b="0" i="0" dirty="0">
                <ns1:solidFill>
                  <ns1:srgbClr val="27251E"/>
                </ns1:solidFill>
                <ns1:effectLst/>
                <ns1:latin typeface="pplxSerif"/>
              </ns1:rPr>
              <ns1:t>, 8, 2300163.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/10.1002/gch2.202300163 [Accessed 31 July 2026].</ns1:t>
            </ns1:r>
          </ns1:p>
          <ns1:p>
            <ns1:pPr algn="l">
              <ns1:buFont typeface="+mj-lt"/>
              <ns1:buAutoNum type="arabicPeriod" startAt="6"/>
            </ns1:pPr>
            <ns1:r>
              <ns1:rPr lang="en-US" sz="1100" b="1" i="0" dirty="0">
                <ns1:solidFill>
                  <ns1:srgbClr val="27251E"/>
                </ns1:solidFill>
                <ns1:effectLst/>
                <ns1:latin typeface="pplxSerif"/>
              </ns1:rPr>
              <ns1:t>Schulte, T. and Bohnet-</ns1:t>
            </ns1:r>
            <ns1:r>
              <ns1:rPr lang="en-US" sz="1100" b="1" i="0" dirty="0" err="1">
                <ns1:solidFill>
                  <ns1:srgbClr val="27251E"/>
                </ns1:solidFill>
                <ns1:effectLst/>
                <ns1:latin typeface="pplxSerif"/>
              </ns1:rPr>
              <ns1:t>Joschko</ns1:t>
            </ns1:r>
            <ns1:r>
              <ns1:rPr lang="en-US" sz="1100" b="1" i="0" dirty="0">
                <ns1:solidFill>
                  <ns1:srgbClr val="27251E"/>
                </ns1:solidFill>
                <ns1:effectLst/>
                <ns1:latin typeface="pplxSerif"/>
              </ns1:rPr>
              <ns1:t>, S.</ns1:t>
            </ns1:r>
            <ns1:r>
              <ns1:rPr lang="en-US" sz="1100" b="0" i="0" dirty="0">
                <ns1:solidFill>
                  <ns1:srgbClr val="27251E"/>
                </ns1:solidFill>
                <ns1:effectLst/>
                <ns1:latin typeface="pplxSerif"/>
              </ns1:rPr>
              <ns1:t> (2022) 'How can big data analytics support people-</ns1:t>
            </ns1:r>
            <ns1:r>
              <ns1:rPr lang="en-US" sz="1100" b="0" i="0" dirty="0" err="1">
                <ns1:solidFill>
                  <ns1:srgbClr val="27251E"/>
                </ns1:solidFill>
                <ns1:effectLst/>
                <ns1:latin typeface="pplxSerif"/>
              </ns1:rPr>
              <ns1:t>centred</ns1:t>
            </ns1:r>
            <ns1:r>
              <ns1:rPr lang="en-US" sz="1100" b="0" i="0" dirty="0">
                <ns1:solidFill>
                  <ns1:srgbClr val="27251E"/>
                </ns1:solidFill>
                <ns1:effectLst/>
                <ns1:latin typeface="pplxSerif"/>
              </ns1:rPr>
              <ns1:t> and integrated health services: a scoping review', </ns1:t>
            </ns1:r>
            <ns1:r>
              <ns1:rPr lang="en-US" sz="1100" b="0" i="1" dirty="0">
                <ns1:solidFill>
                  <ns1:srgbClr val="27251E"/>
                </ns1:solidFill>
                <ns1:effectLst/>
                <ns1:latin typeface="pplxSerif"/>
              </ns1:rPr>
              <ns1:t>International Journal of Integrated Care</ns1:t>
            </ns1:r>
            <ns1:r>
              <ns1:rPr lang="en-US" sz="1100" b="0" i="0" dirty="0">
                <ns1:solidFill>
                  <ns1:srgbClr val="27251E"/>
                </ns1:solidFill>
                <ns1:effectLst/>
                <ns1:latin typeface="pplxSerif"/>
              </ns1:rPr>
              <ns1:t>, 22(1), p. 23.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/10.5334/ijic.5543 [Accessed 31 July 2026].</ns1:t>
            </ns1:r>
          </ns1:p>
          <ns1:p>
            <ns1:pPr algn="l">
              <ns1:buFont typeface="+mj-lt"/>
              <ns1:buAutoNum type="arabicPeriod" startAt="6"/>
            </ns1:pPr>
            <ns1:r>
              <ns1:rPr lang="en-US" sz="1100" b="1" i="0" dirty="0">
                <ns1:solidFill>
                  <ns1:srgbClr val="27251E"/>
                </ns1:solidFill>
                <ns1:effectLst/>
                <ns1:latin typeface="pplxSerif"/>
              </ns1:rPr>
              <ns1:t>Cui, X., Chang, Y., Yang, C., Cong, Z., Wang, B. and Leng, Y.</ns1:t>
            </ns1:r>
            <ns1:r>
              <ns1:rPr lang="en-US" sz="1100" b="0" i="0" dirty="0">
                <ns1:solidFill>
                  <ns1:srgbClr val="27251E"/>
                </ns1:solidFill>
                <ns1:effectLst/>
                <ns1:latin typeface="pplxSerif"/>
              </ns1:rPr>
              <ns1:t> (2022) 'Development and trends in artificial intelligence in critical care medicine: a bibliometric analysis of related research over the period of 2010–2021', </ns1:t>
            </ns1:r>
            <ns1:r>
              <ns1:rPr lang="en-US" sz="1100" b="0" i="1" dirty="0">
                <ns1:solidFill>
                  <ns1:srgbClr val="27251E"/>
                </ns1:solidFill>
                <ns1:effectLst/>
                <ns1:latin typeface="pplxSerif"/>
              </ns1:rPr>
              <ns1:t>Journal of Personalized Medicine</ns1:t>
            </ns1:r>
            <ns1:r>
              <ns1:rPr lang="en-US" sz="1100" b="0" i="0" dirty="0">
                <ns1:solidFill>
                  <ns1:srgbClr val="27251E"/>
                </ns1:solidFill>
                <ns1:effectLst/>
                <ns1:latin typeface="pplxSerif"/>
              </ns1:rPr>
              <ns1:t>, 13(1), p. 50.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/10.3390/jpm13010050 [Accessed 31 July 2026].</ns1:t>
            </ns1:r>
          </ns1:p>
          <ns1:p>
            <ns1:pPr algn="l">
              <ns1:buFont typeface="+mj-lt"/>
              <ns1:buAutoNum type="arabicPeriod" startAt="6"/>
            </ns1:pPr>
            <ns1:r>
              <ns1:rPr lang="en-US" sz="1100" b="1" i="0" dirty="0">
                <ns1:solidFill>
                  <ns1:srgbClr val="27251E"/>
                </ns1:solidFill>
                <ns1:effectLst/>
                <ns1:latin typeface="pplxSerif"/>
              </ns1:rPr>
              <ns1:t>Mahboub, B., </ns1:t>
            </ns1:r>
            <ns1:r>
              <ns1:rPr lang="en-US" sz="1100" b="1" i="0" dirty="0" err="1">
                <ns1:solidFill>
                  <ns1:srgbClr val="27251E"/>
                </ns1:solidFill>
                <ns1:effectLst/>
                <ns1:latin typeface="pplxSerif"/>
              </ns1:rPr>
              <ns1:t>Bataineh</ns1:t>
            </ns1:r>
            <ns1:r>
              <ns1:rPr lang="en-US" sz="1100" b="1" i="0" dirty="0">
                <ns1:solidFill>
                  <ns1:srgbClr val="27251E"/>
                </ns1:solidFill>
                <ns1:effectLst/>
                <ns1:latin typeface="pplxSerif"/>
              </ns1:rPr>
              <ns1:t>, M.T.A., </ns1:t>
            </ns1:r>
            <ns1:r>
              <ns1:rPr lang="en-US" sz="1100" b="1" i="0" dirty="0" err="1">
                <ns1:solidFill>
                  <ns1:srgbClr val="27251E"/>
                </ns1:solidFill>
                <ns1:effectLst/>
                <ns1:latin typeface="pplxSerif"/>
              </ns1:rPr>
              <ns1:t>Alshraideh</ns1:t>
            </ns1:r>
            <ns1:r>
              <ns1:rPr lang="en-US" sz="1100" b="1" i="0" dirty="0">
                <ns1:solidFill>
                  <ns1:srgbClr val="27251E"/>
                </ns1:solidFill>
                <ns1:effectLst/>
                <ns1:latin typeface="pplxSerif"/>
              </ns1:rPr>
              <ns1:t>, H., </ns1:t>
            </ns1:r>
            <ns1:r>
              <ns1:rPr lang="en-US" sz="1100" b="1" i="0" dirty="0" err="1">
                <ns1:solidFill>
                  <ns1:srgbClr val="27251E"/>
                </ns1:solidFill>
                <ns1:effectLst/>
                <ns1:latin typeface="pplxSerif"/>
              </ns1:rPr>
              <ns1:t>Hamoudi</ns1:t>
            </ns1:r>
            <ns1:r>
              <ns1:rPr lang="en-US" sz="1100" b="1" i="0" dirty="0">
                <ns1:solidFill>
                  <ns1:srgbClr val="27251E"/>
                </ns1:solidFill>
                <ns1:effectLst/>
                <ns1:latin typeface="pplxSerif"/>
              </ns1:rPr>
              <ns1:t>, R., Salameh, L. and </ns1:t>
            </ns1:r>
            <ns1:r>
              <ns1:rPr lang="en-US" sz="1100" b="1" i="0" dirty="0" err="1">
                <ns1:solidFill>
                  <ns1:srgbClr val="27251E"/>
                </ns1:solidFill>
                <ns1:effectLst/>
                <ns1:latin typeface="pplxSerif"/>
              </ns1:rPr>
              <ns1:t>Shamayleh</ns1:t>
            </ns1:r>
            <ns1:r>
              <ns1:rPr lang="en-US" sz="1100" b="1" i="0" dirty="0">
                <ns1:solidFill>
                  <ns1:srgbClr val="27251E"/>
                </ns1:solidFill>
                <ns1:effectLst/>
                <ns1:latin typeface="pplxSerif"/>
              </ns1:rPr>
              <ns1:t>, A.</ns1:t>
            </ns1:r>
            <ns1:r>
              <ns1:rPr lang="en-US" sz="1100" b="0" i="0" dirty="0">
                <ns1:solidFill>
                  <ns1:srgbClr val="27251E"/>
                </ns1:solidFill>
                <ns1:effectLst/>
                <ns1:latin typeface="pplxSerif"/>
              </ns1:rPr>
              <ns1:t> (2021) 'Prediction of COVID-19 hospital length of stay and risk of death using artificial intelligence-based modeling', </ns1:t>
            </ns1:r>
            <ns1:r>
              <ns1:rPr lang="en-US" sz="1100" b="0" i="1" dirty="0">
                <ns1:solidFill>
                  <ns1:srgbClr val="27251E"/>
                </ns1:solidFill>
                <ns1:effectLst/>
                <ns1:latin typeface="pplxSerif"/>
              </ns1:rPr>
              <ns1:t>Frontiers in Medicine</ns1:t>
            </ns1:r>
            <ns1:r>
              <ns1:rPr lang="en-US" sz="1100" b="0" i="0" dirty="0">
                <ns1:solidFill>
                  <ns1:srgbClr val="27251E"/>
                </ns1:solidFill>
                <ns1:effectLst/>
                <ns1:latin typeface="pplxSerif"/>
              </ns1:rPr>
              <ns1:t>, 8, 592336.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/10.3389/fmed.2021.592336 [Accessed 31 July 2026].</ns1:t>
            </ns1:r>
          </ns1:p>
          <ns1:p>
            <ns1:pPr algn="l">
              <ns1:buFont typeface="+mj-lt"/>
              <ns1:buAutoNum type="arabicPeriod" startAt="6"/>
            </ns1:pPr>
            <ns1:r>
              <ns1:rPr lang="en-US" sz="1100" b="1" i="0" dirty="0">
                <ns1:solidFill>
                  <ns1:srgbClr val="27251E"/>
                </ns1:solidFill>
                <ns1:effectLst/>
                <ns1:latin typeface="pplxSerif"/>
              </ns1:rPr>
              <ns1:t>Sarkar, M., Lee, T-H. and Sahoo, P.K.</ns1:t>
            </ns1:r>
            <ns1:r>
              <ns1:rPr lang="en-US" sz="1100" b="0" i="0" dirty="0">
                <ns1:solidFill>
                  <ns1:srgbClr val="27251E"/>
                </ns1:solidFill>
                <ns1:effectLst/>
                <ns1:latin typeface="pplxSerif"/>
              </ns1:rPr>
              <ns1:t> (2024) 'Smart healthcare: exploring the internet of medical things with ambient intelligence', </ns1:t>
            </ns1:r>
            <ns1:r>
              <ns1:rPr lang="en-US" sz="1100" b="0" i="1" dirty="0">
                <ns1:solidFill>
                  <ns1:srgbClr val="27251E"/>
                </ns1:solidFill>
                <ns1:effectLst/>
                <ns1:latin typeface="pplxSerif"/>
              </ns1:rPr>
              <ns1:t>Electronics</ns1:t>
            </ns1:r>
            <ns1:r>
              <ns1:rPr lang="en-US" sz="1100" b="0" i="0" dirty="0">
                <ns1:solidFill>
                  <ns1:srgbClr val="27251E"/>
                </ns1:solidFill>
                <ns1:effectLst/>
                <ns1:latin typeface="pplxSerif"/>
              </ns1:rPr>
              <ns1:t>, 13(12), 2309.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/10.3390/electronics13122309 [Accessed 31 July 2026].</ns1:t>
            </ns1:r>
          </ns1:p>
          <ns1:p>
            <ns1:pPr algn="l">
              <ns1:buFont typeface="+mj-lt"/>
              <ns1:buAutoNum type="arabicPeriod" startAt="6"/>
            </ns1:pPr>
            <ns1:r>
              <ns1:rPr lang="en-US" sz="1100" b="1" i="0" dirty="0">
                <ns1:solidFill>
                  <ns1:srgbClr val="27251E"/>
                </ns1:solidFill>
                <ns1:effectLst/>
                <ns1:latin typeface="pplxSerif"/>
              </ns1:rPr>
              <ns1:t>Hartman, M., Martin, A.B., </ns1:t>
            </ns1:r>
            <ns1:r>
              <ns1:rPr lang="en-US" sz="1100" b="1" i="0" dirty="0" err="1">
                <ns1:solidFill>
                  <ns1:srgbClr val="27251E"/>
                </ns1:solidFill>
                <ns1:effectLst/>
                <ns1:latin typeface="pplxSerif"/>
              </ns1:rPr>
              <ns1:t>Lassman</ns1:t>
            </ns1:r>
            <ns1:r>
              <ns1:rPr lang="en-US" sz="1100" b="1" i="0" dirty="0">
                <ns1:solidFill>
                  <ns1:srgbClr val="27251E"/>
                </ns1:solidFill>
                <ns1:effectLst/>
                <ns1:latin typeface="pplxSerif"/>
              </ns1:rPr>
              <ns1:t>, D., Catlin, A. and National Health Expenditure Accounts Team</ns1:t>
            </ns1:r>
            <ns1:r>
              <ns1:rPr lang="en-US" sz="1100" b="0" i="0" dirty="0">
                <ns1:solidFill>
                  <ns1:srgbClr val="27251E"/>
                </ns1:solidFill>
                <ns1:effectLst/>
                <ns1:latin typeface="pplxSerif"/>
              </ns1:rPr>
              <ns1:t> (2026) 'National health care spending increased 7.2 percent in 2024 as utilization remained elevated', </ns1:t>
            </ns1:r>
            <ns1:r>
              <ns1:rPr lang="en-US" sz="1100" b="0" i="1" dirty="0">
                <ns1:solidFill>
                  <ns1:srgbClr val="27251E"/>
                </ns1:solidFill>
                <ns1:effectLst/>
                <ns1:latin typeface="pplxSerif"/>
              </ns1:rPr>
              <ns1:t>Health Affairs</ns1:t>
            </ns1:r>
            <ns1:r>
              <ns1:rPr lang="en-US" sz="1100" b="0" i="0" dirty="0">
                <ns1:solidFill>
                  <ns1:srgbClr val="27251E"/>
                </ns1:solidFill>
                <ns1:effectLst/>
                <ns1:latin typeface="pplxSerif"/>
              </ns1:rPr>
              <ns1:t>, 45(2), pp. 110–120. Available at: https://</ns1:t>
            </ns1:r>
            <ns1:r>
              <ns1:rPr lang="en-US" sz="1100" b="0" i="0" dirty="0" err="1">
                <ns1:solidFill>
                  <ns1:srgbClr val="27251E"/>
                </ns1:solidFill>
                <ns1:effectLst/>
                <ns1:latin typeface="pplxSerif"/>
              </ns1:rPr>
              <ns1:t>doi.org</ns1:t>
            </ns1:r>
            <ns1:r>
              <ns1:rPr lang="en-US" sz="1100" b="0" i="0" dirty="0">
                <ns1:solidFill>
                  <ns1:srgbClr val="27251E"/>
                </ns1:solidFill>
                <ns1:effectLst/>
                <ns1:latin typeface="pplxSerif"/>
              </ns1:rPr>
              <ns1:t>/10.1377/hlthaff.2025.01234 [Accessed 31 July 2026].</ns1:t>
            </ns1:r>
          </ns1:p>
          <ns1:p>
            <ns1:pPr algn="l"/>
            <ns1:r>
              <ns1:rPr lang="en-US" sz="1100" b="1" i="0" dirty="0">
                <ns1:solidFill>
                  <ns1:srgbClr val="27251E"/>
                </ns1:solidFill>
                <ns1:effectLst/>
                <ns1:latin typeface="pplxSerif"/>
              </ns1:rPr>
              <ns1:t>Websites and Reports (NHS, Government, International </ns1:t>
            </ns1:r>
            <ns1:r>
              <ns1:rPr lang="en-US" sz="1100" b="1" i="0" dirty="0" err="1">
                <ns1:solidFill>
                  <ns1:srgbClr val="27251E"/>
                </ns1:solidFill>
                <ns1:effectLst/>
                <ns1:latin typeface="pplxSerif"/>
              </ns1:rPr>
              <ns1:t>Organisations</ns1:t>
            </ns1:r>
            <ns1:r>
              <ns1:rPr lang="en-US" sz="1100" b="1" i="0" dirty="0">
                <ns1:solidFill>
                  <ns1:srgbClr val="27251E"/>
                </ns1:solidFill>
                <ns1:effectLst/>
                <ns1:latin typeface="pplxSerif"/>
              </ns1:rPr>
              <ns1:t>)</ns1:t>
            </ns1:r>
          </ns1:p>
          <ns1:p>
            <ns1:pPr algn="l">
              <ns1:buFont typeface="+mj-lt"/>
              <ns1:buAutoNum type="arabicPeriod" startAt="16"/>
            </ns1:pPr>
            <ns1:r>
              <ns1:rPr lang="en-US" sz="1100" b="1" i="0" dirty="0">
                <ns1:solidFill>
                  <ns1:srgbClr val="27251E"/>
                </ns1:solidFill>
                <ns1:effectLst/>
                <ns1:latin typeface="pplxSerif"/>
              </ns1:rPr>
              <ns1:t>NHS England</ns1:t>
            </ns1:r>
            <ns1:r>
              <ns1:rPr lang="en-US" sz="1100" b="0" i="0" dirty="0">
                <ns1:solidFill>
                  <ns1:srgbClr val="27251E"/>
                </ns1:solidFill>
                <ns1:effectLst/>
                <ns1:latin typeface="pplxSerif"/>
              </ns1:rPr>
              <ns1:t> (2026) </ns1:t>
            </ns1:r>
            <ns1:r>
              <ns1:rPr lang="en-US" sz="1100" b="0" i="1" dirty="0">
                <ns1:solidFill>
                  <ns1:srgbClr val="27251E"/>
                </ns1:solidFill>
                <ns1:effectLst/>
                <ns1:latin typeface="pplxSerif"/>
              </ns1:rPr>
              <ns1:t>NHS England public data gateway</ns1:t>
            </ns1:r>
            <ns1:r>
              <ns1:rPr lang="en-US" sz="1100" b="0" i="0" dirty="0">
                <ns1:solidFill>
                  <ns1:srgbClr val="27251E"/>
                </ns1:solidFill>
                <ns1:effectLst/>
                <ns1:latin typeface="pplxSerif"/>
              </ns1:rPr>
              <ns1:t>. Available at: https://</ns1:t>
            </ns1:r>
            <ns1:r>
              <ns1:rPr lang="en-US" sz="1100" b="0" i="0" dirty="0" err="1">
                <ns1:solidFill>
                  <ns1:srgbClr val="27251E"/>
                </ns1:solidFill>
                <ns1:effectLst/>
                <ns1:latin typeface="pplxSerif"/>
              </ns1:rPr>
              <ns1:t>data.england.nhs.uk</ns1:t>
            </ns1:r>
            <ns1:r>
              <ns1:rPr lang="en-US" sz="1100" b="0" i="0" dirty="0">
                <ns1:solidFill>
                  <ns1:srgbClr val="27251E"/>
                </ns1:solidFill>
                <ns1:effectLst/>
                <ns1:latin typeface="pplxSerif"/>
              </ns1:rPr>
              <ns1:t>/ [Accessed 31 July 2026].</ns1:t>
            </ns1:r>
          </ns1:p>
          <ns1:p>
            <ns1:pPr algn="l">
              <ns1:buFont typeface="+mj-lt"/>
              <ns1:buAutoNum type="arabicPeriod" startAt="16"/>
            </ns1:pPr>
            <ns1:r>
              <ns1:rPr lang="en-US" sz="1100" b="1" i="0" dirty="0">
                <ns1:solidFill>
                  <ns1:srgbClr val="27251E"/>
                </ns1:solidFill>
                <ns1:effectLst/>
                <ns1:latin typeface="pplxSerif"/>
              </ns1:rPr>
              <ns1:t>NHS Digital</ns1:t>
            </ns1:r>
            <ns1:r>
              <ns1:rPr lang="en-US" sz="1100" b="0" i="0" dirty="0">
                <ns1:solidFill>
                  <ns1:srgbClr val="27251E"/>
                </ns1:solidFill>
                <ns1:effectLst/>
                <ns1:latin typeface="pplxSerif"/>
              </ns1:rPr>
              <ns1:t> (2026) </ns1:t>
            </ns1:r>
            <ns1:r>
              <ns1:rPr lang="en-US" sz="1100" b="0" i="1" dirty="0">
                <ns1:solidFill>
                  <ns1:srgbClr val="27251E"/>
                </ns1:solidFill>
                <ns1:effectLst/>
                <ns1:latin typeface="pplxSerif"/>
              </ns1:rPr>
              <ns1:t>Statistics on Public Health</ns1:t>
            </ns1:r>
            <ns1:r>
              <ns1:rPr lang="en-US" sz="1100" b="0" i="0" dirty="0">
                <ns1:solidFill>
                  <ns1:srgbClr val="27251E"/>
                </ns1:solidFill>
                <ns1:effectLst/>
                <ns1:latin typeface="pplxSerif"/>
              </ns1:rPr>
              <ns1:t>. Available at: https://</ns1:t>
            </ns1:r>
            <ns1:r>
              <ns1:rPr lang="en-US" sz="1100" b="0" i="0" dirty="0" err="1">
                <ns1:solidFill>
                  <ns1:srgbClr val="27251E"/>
                </ns1:solidFill>
                <ns1:effectLst/>
                <ns1:latin typeface="pplxSerif"/>
              </ns1:rPr>
              <ns1:t>digital.nhs.uk</ns1:t>
            </ns1:r>
            <ns1:r>
              <ns1:rPr lang="en-US" sz="1100" b="0" i="0" dirty="0">
                <ns1:solidFill>
                  <ns1:srgbClr val="27251E"/>
                </ns1:solidFill>
                <ns1:effectLst/>
                <ns1:latin typeface="pplxSerif"/>
              </ns1:rPr>
              <ns1:t>/data-and-information/publications/statistical/statistics-on-public-health/ [Accessed 31 July 2026].</ns1:t>
            </ns1:r>
          </ns1:p>
          <ns1:p>
            <ns1:pPr algn="l">
              <ns1:buFont typeface="+mj-lt"/>
              <ns1:buAutoNum type="arabicPeriod" startAt="16"/>
            </ns1:pPr>
            <ns1:r>
              <ns1:rPr lang="en-US" sz="1100" b="1" i="0" dirty="0">
                <ns1:solidFill>
                  <ns1:srgbClr val="27251E"/>
                </ns1:solidFill>
                <ns1:effectLst/>
                <ns1:latin typeface="pplxSerif"/>
              </ns1:rPr>
              <ns1:t>Nuffield Trust</ns1:t>
            </ns1:r>
            <ns1:r>
              <ns1:rPr lang="en-US" sz="1100" b="0" i="0" dirty="0">
                <ns1:solidFill>
                  <ns1:srgbClr val="27251E"/>
                </ns1:solidFill>
                <ns1:effectLst/>
                <ns1:latin typeface="pplxSerif"/>
              </ns1:rPr>
              <ns1:t> (2026) </ns1:t>
            </ns1:r>
            <ns1:r>
              <ns1:rPr lang="en-US" sz="1100" b="0" i="1" dirty="0">
                <ns1:solidFill>
                  <ns1:srgbClr val="27251E"/>
                </ns1:solidFill>
                <ns1:effectLst/>
                <ns1:latin typeface="pplxSerif"/>
              </ns1:rPr>
              <ns1:t>NHS performance dashboard</ns1:t>
            </ns1:r>
            <ns1:r>
              <ns1:rPr lang="en-US" sz="1100" b="0" i="0" dirty="0">
                <ns1:solidFill>
                  <ns1:srgbClr val="27251E"/>
                </ns1:solidFill>
                <ns1:effectLst/>
                <ns1:latin typeface="pplxSerif"/>
              </ns1:rPr>
              <ns1:t>. Available at: https://</ns1:t>
            </ns1:r>
            <ns1:r>
              <ns1:rPr lang="en-US" sz="1100" b="0" i="0" dirty="0" err="1">
                <ns1:solidFill>
                  <ns1:srgbClr val="27251E"/>
                </ns1:solidFill>
                <ns1:effectLst/>
                <ns1:latin typeface="pplxSerif"/>
              </ns1:rPr>
              <ns1:t>www.nuffieldtrust.org.uk</ns1:t>
            </ns1:r>
            <ns1:r>
              <ns1:rPr lang="en-US" sz="1100" b="0" i="0" dirty="0">
                <ns1:solidFill>
                  <ns1:srgbClr val="27251E"/>
                </ns1:solidFill>
                <ns1:effectLst/>
                <ns1:latin typeface="pplxSerif"/>
              </ns1:rPr>
              <ns1:t>/</ns1:t>
            </ns1:r>
            <ns1:r>
              <ns1:rPr lang="en-US" sz="1100" b="0" i="0" dirty="0" err="1">
                <ns1:solidFill>
                  <ns1:srgbClr val="27251E"/>
                </ns1:solidFill>
                <ns1:effectLst/>
                <ns1:latin typeface="pplxSerif"/>
              </ns1:rPr>
              <ns1:t>qualitywatch</ns1:t>
            </ns1:r>
            <ns1:r>
              <ns1:rPr lang="en-US" sz="1100" b="0" i="0" dirty="0">
                <ns1:solidFill>
                  <ns1:srgbClr val="27251E"/>
                </ns1:solidFill>
                <ns1:effectLst/>
                <ns1:latin typeface="pplxSerif"/>
              </ns1:rPr>
              <ns1:t>/</ns1:t>
            </ns1:r>
            <ns1:r>
              <ns1:rPr lang="en-US" sz="1100" b="0" i="0" dirty="0" err="1">
                <ns1:solidFill>
                  <ns1:srgbClr val="27251E"/>
                </ns1:solidFill>
                <ns1:effectLst/>
                <ns1:latin typeface="pplxSerif"/>
              </ns1:rPr>
              <ns1:t>nhs</ns1:t>
            </ns1:r>
            <ns1:r>
              <ns1:rPr lang="en-US" sz="1100" b="0" i="0" dirty="0">
                <ns1:solidFill>
                  <ns1:srgbClr val="27251E"/>
                </ns1:solidFill>
                <ns1:effectLst/>
                <ns1:latin typeface="pplxSerif"/>
              </ns1:rPr>
              <ns1:t>-performance-dashboard [Accessed 31 July 2026].</ns1:t>
            </ns1:r>
          </ns1:p>
          <ns1:p>
            <ns1:pPr algn="l">
              <ns1:buFont typeface="+mj-lt"/>
              <ns1:buAutoNum type="arabicPeriod" startAt="16"/>
            </ns1:pPr>
            <ns1:r>
              <ns1:rPr lang="en-US" sz="1100" b="1" i="0" dirty="0">
                <ns1:solidFill>
                  <ns1:srgbClr val="27251E"/>
                </ns1:solidFill>
                <ns1:effectLst/>
                <ns1:latin typeface="pplxSerif"/>
              </ns1:rPr>
              <ns1:t>Centers for Disease Control and Prevention (CDC)</ns1:t>
            </ns1:r>
            <ns1:r>
              <ns1:rPr lang="en-US" sz="1100" b="0" i="0" dirty="0">
                <ns1:solidFill>
                  <ns1:srgbClr val="27251E"/>
                </ns1:solidFill>
                <ns1:effectLst/>
                <ns1:latin typeface="pplxSerif"/>
              </ns1:rPr>
              <ns1:t> (2024) </ns1:t>
            </ns1:r>
            <ns1:r>
              <ns1:rPr lang="en-US" sz="1100" b="0" i="1" dirty="0">
                <ns1:solidFill>
                  <ns1:srgbClr val="27251E"/>
                </ns1:solidFill>
                <ns1:effectLst/>
                <ns1:latin typeface="pplxSerif"/>
              </ns1:rPr>
              <ns1:t>A Standard Framework for Evaluating Large Health Care Data</ns1:t>
            </ns1:r>
            <ns1:r>
              <ns1:rPr lang="en-US" sz="1100" b="0" i="0" dirty="0">
                <ns1:solidFill>
                  <ns1:srgbClr val="27251E"/>
                </ns1:solidFill>
                <ns1:effectLst/>
                <ns1:latin typeface="pplxSerif"/>
              </ns1:rPr>
              <ns1:t>. Available at: https://</ns1:t>
            </ns1:r>
            <ns1:r>
              <ns1:rPr lang="en-US" sz="1100" b="0" i="0" dirty="0" err="1">
                <ns1:solidFill>
                  <ns1:srgbClr val="27251E"/>
                </ns1:solidFill>
                <ns1:effectLst/>
                <ns1:latin typeface="pplxSerif"/>
              </ns1:rPr>
              <ns1:t>www.cdc.gov</ns1:t>
            </ns1:r>
            <ns1:r>
              <ns1:rPr lang="en-US" sz="1100" b="0" i="0" dirty="0">
                <ns1:solidFill>
                  <ns1:srgbClr val="27251E"/>
                </ns1:solidFill>
                <ns1:effectLst/>
                <ns1:latin typeface="pplxSerif"/>
              </ns1:rPr>
              <ns1:t>/</ns1:t>
            </ns1:r>
            <ns1:r>
              <ns1:rPr lang="en-US" sz="1100" b="0" i="0" dirty="0" err="1">
                <ns1:solidFill>
                  <ns1:srgbClr val="27251E"/>
                </ns1:solidFill>
                <ns1:effectLst/>
                <ns1:latin typeface="pplxSerif"/>
              </ns1:rPr>
              <ns1:t>mmwr</ns1:t>
            </ns1:r>
            <ns1:r>
              <ns1:rPr lang="en-US" sz="1100" b="0" i="0" dirty="0">
                <ns1:solidFill>
                  <ns1:srgbClr val="27251E"/>
                </ns1:solidFill>
                <ns1:effectLst/>
                <ns1:latin typeface="pplxSerif"/>
              </ns1:rPr>
              <ns1:t>/volumes/73/</ns1:t>
            </ns1:r>
            <ns1:r>
              <ns1:rPr lang="en-US" sz="1100" b="0" i="0" dirty="0" err="1">
                <ns1:solidFill>
                  <ns1:srgbClr val="27251E"/>
                </ns1:solidFill>
                <ns1:effectLst/>
                <ns1:latin typeface="pplxSerif"/>
              </ns1:rPr>
              <ns1:t>su</ns1:t>
            </ns1:r>
            <ns1:r>
              <ns1:rPr lang="en-US" sz="1100" b="0" i="0" dirty="0">
                <ns1:solidFill>
                  <ns1:srgbClr val="27251E"/>
                </ns1:solidFill>
                <ns1:effectLst/>
                <ns1:latin typeface="pplxSerif"/>
              </ns1:rPr>
              <ns1:t>/su7303a1.htm [Accessed 31 July 2026].</ns1:t>
            </ns1:r>
          </ns1:p>
          <ns1:p>
            <ns1:pPr algn="l">
              <ns1:buFont typeface="+mj-lt"/>
              <ns1:buAutoNum type="arabicPeriod" startAt="16"/>
            </ns1:pPr>
            <ns1:r>
              <ns1:rPr lang="en-US" sz="1100" b="1" i="0" dirty="0">
                <ns1:solidFill>
                  <ns1:srgbClr val="27251E"/>
                </ns1:solidFill>
                <ns1:effectLst/>
                <ns1:latin typeface="pplxSerif"/>
              </ns1:rPr>
              <ns1:t>World Health Organization (WHO)</ns1:t>
            </ns1:r>
            <ns1:r>
              <ns1:rPr lang="en-US" sz="1100" b="0" i="0" dirty="0">
                <ns1:solidFill>
                  <ns1:srgbClr val="27251E"/>
                </ns1:solidFill>
                <ns1:effectLst/>
                <ns1:latin typeface="pplxSerif"/>
              </ns1:rPr>
              <ns1:t> (2023) </ns1:t>
            </ns1:r>
            <ns1:r>
              <ns1:rPr lang="en-US" sz="1100" b="0" i="1" dirty="0">
                <ns1:solidFill>
                  <ns1:srgbClr val="27251E"/>
                </ns1:solidFill>
                <ns1:effectLst/>
                <ns1:latin typeface="pplxSerif"/>
              </ns1:rPr>
              <ns1:t>Health data and digital health: global strategy 2020–2025</ns1:t>
            </ns1:r>
            <ns1:r>
              <ns1:rPr lang="en-US" sz="1100" b="0" i="0" dirty="0">
                <ns1:solidFill>
                  <ns1:srgbClr val="27251E"/>
                </ns1:solidFill>
                <ns1:effectLst/>
                <ns1:latin typeface="pplxSerif"/>
              </ns1:rPr>
              <ns1:t>. Available at: https://</ns1:t>
            </ns1:r>
            <ns1:r>
              <ns1:rPr lang="en-US" sz="1100" b="0" i="0" dirty="0" err="1">
                <ns1:solidFill>
                  <ns1:srgbClr val="27251E"/>
                </ns1:solidFill>
                <ns1:effectLst/>
                <ns1:latin typeface="pplxSerif"/>
              </ns1:rPr>
              <ns1:t>www.who.int</ns1:t>
            </ns1:r>
            <ns1:r>
              <ns1:rPr lang="en-US" sz="1100" b="0" i="0" dirty="0">
                <ns1:solidFill>
                  <ns1:srgbClr val="27251E"/>
                </ns1:solidFill>
                <ns1:effectLst/>
                <ns1:latin typeface="pplxSerif"/>
              </ns1:rPr>
              <ns1:t>/teams/digital-health-and-innovation/health-data-and-standards [Accessed 31 July 2026].</ns1:t>
            </ns1:r>
          </ns1:p>
          <ns1:p>
            <ns1:pPr algn="l">
              <ns1:spcBef>
                <ns1:spcPts val="1200"/>
              </ns1:spcBef>
              <ns1:spcAft>
                <ns1:spcPts val="1200"/>
              </ns1:spcAft>
            </ns1:pPr>
            <ns1:br>
              <ns1:rPr lang="en-US" b="0" i="0" dirty="0">
                <ns1:solidFill>
                  <ns1:srgbClr val="000000"/>
                </ns1:solidFill>
                <ns1:effectLst/>
                <ns1:latin typeface="pplxSans"/>
              </ns1:rPr>
            </ns1:br>
            <ns1:endParaRPr lang="en-US" b="0" i="0" dirty="0">
              <ns1:solidFill>
                <ns1:srgbClr val="000000"/>
              </ns1:solidFill>
              <ns1:effectLst/>
              <ns1:latin typeface="pplxSans"/>
            </ns1:endParaRPr>
          </ns1:p>
        </ns0:txBody>
      </ns0:sp>
    </ns0:spTree>
    <ns0:extLst>
      <ns0:ext uri="{BB962C8B-B14F-4D97-AF65-F5344CB8AC3E}">
        <ns3:creationId val="701284379"/>
      </ns0:ext>
    </ns0:extLst>
  </ns0:cSld>
  <ns0:clrMapOvr>
    <ns1:masterClrMapping/>
  </ns0:clrMapOvr>
</ns0: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ep:Properties xmlns:ep="http://schemas.openxmlformats.org/officeDocument/2006/extended-properties" xmlns:vt="http://schemas.openxmlformats.org/officeDocument/2006/docPropsVTypes">
  <ep:TotalTime>0</ep:TotalTime>
  <ep:Words>2211</ep:Words>
  <ep:Application>Microsoft Macintosh PowerPoint</ep:Application>
  <ep:DocSecurity>0</ep:DocSecurity>
  <ep:PresentationFormat>Widescreen</ep:PresentationFormat>
  <ep:Paragraphs>137</ep:Paragraphs>
  <ep:Slides>7</ep:Slides>
  <ep:Notes>6</ep:Notes>
  <ep:HiddenSlides>0</ep:HiddenSlides>
  <ep:MMClips>0</ep:MMClips>
  <ep:ScaleCrop>false</ep:ScaleCrop>
  <ep:HeadingPairs>
    <vt:vector size="6" baseType="variant">
      <vt:variant>
        <vt:lpstr>Fonts Used</vt:lpstr>
      </vt:variant>
      <vt:variant>
        <vt:i4>3</vt:i4>
      </vt:variant>
      <vt:variant>
        <vt:lpstr>Theme</vt:lpstr>
      </vt:variant>
      <vt:variant>
        <vt:i4>1</vt:i4>
      </vt:variant>
      <vt:variant>
        <vt:lpstr>Slide Titles</vt:lpstr>
      </vt:variant>
      <vt:variant>
        <vt:i4>7</vt:i4>
      </vt:variant>
    </vt:vector>
  </ep:HeadingPairs>
  <ep:TitlesOfParts>
    <vt:vector size="11" baseType="lpstr">
      <vt:lpstr>Calibri</vt:lpstr>
      <vt:lpstr>pplxSans</vt:lpstr>
      <vt:lpstr>pplxSerif</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ep:TitlesOfParts>
  <ep:LinksUpToDate>false</ep:LinksUpToDate>
  <ep:SharedDoc>false</ep:SharedDoc>
  <ep:HyperlinksChanged>false</ep:HyperlinksChanged>
  <ep:AppVersion>16.0000</ep:AppVersion>
</ep:Properties>
</file>

<file path=docProps/core.xml><?xml version="1.0" encoding="utf-8"?>
<cp:coreProperties xmlns:cp="http://schemas.openxmlformats.org/package/2006/metadata/core-properties" xmlns:dc="http://purl.org/dc/elements/1.1/" xmlns:dcterms="http://purl.org/dc/terms/" xmlns:xsi="http://www.w3.org/2001/XMLSchema-instance">
  <dc:title/>
  <dc:creator/>
  <cp:lastModifiedBy/>
  <cp:revision>1</cp:revision>
  <dcterms:created xsi:type="dcterms:W3CDTF">2000-01-01T00:00:00Z</dcterms:created>
  <dcterms:modified xsi:type="dcterms:W3CDTF">2000-01-01T00:00:00Z</dcterms:modified>
</cp:coreProperties>
</file>