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A8C0-3A54-423A-BC34-E1822173FA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84C47C-856C-4566-AB29-766803D2F5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8B5DA-3B27-49D9-8F5A-E3A014EDB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725ABF-EE2C-4021-9367-56CA544AE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076A5-60AB-49D6-8118-645DC460D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40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AF68A-E388-4897-8523-5FB008366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D819A-E3CC-44F7-84B8-4E93B0E82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96BF2-E3FB-4EBF-9B1F-B326EB1D1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AAB41-A36C-4A58-B3A2-5883F4FC8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00245-C9E1-4A25-9A4D-3B5498ADA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07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1343D-6505-4519-A254-0171B625E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3307F-89F0-4602-9D90-607259743A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6672B-1FDA-4C34-AC37-966FEC48A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7C769-12D5-4B54-A490-94A1066DE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98618-AEA7-4A40-87D1-C2BF6D7BA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93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8CCC3-72AD-42D1-9187-ECAB4D745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36D5C-FBA4-4A1B-BD0C-5A0E69F8CA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8C2C3C-F690-4685-8254-748A1B0A71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44FFE8-8312-4231-8976-6F51F23A4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B520C-5D29-4C69-A029-B76030800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D3116C-8721-4CE7-9273-62BA4E4F7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991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591AF-3B36-4843-B5C2-D7F3009F4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8C89A-12A0-48AA-8D9B-F13B42875F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36D29-0829-413C-8D1D-0E557422EB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F21F5D-A4E9-4C46-9861-7CEFA70EA7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EF06D6-D971-40A1-B4D3-772E535F2C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F56C8C-A4AA-490F-9EAB-5C2CE95DF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1ADDB3-BFC2-4466-BF86-020DEB5D2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BDE859-85AF-4B52-89F0-96BD3DDB4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201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91045-9F43-44EB-883A-1700393AA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E115BD-8A94-49D4-B00D-F60D98C4A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F48354-A6C9-4F30-A2BF-555717A2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B96DCB-8488-40C1-9915-601499680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159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9489D1-D7E6-4FBC-8D2F-CB1D6813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32F3F5-5BE2-4BE2-B4EE-D668C45CC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2AC1F-6263-4194-9D39-4086BE1C7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25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87F02-FD9A-4BAE-866A-45B2DF584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E891A-A492-4019-91BD-D0468832E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C9238F-D21A-4EE7-BEEA-99DCC0D67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56E3F4-25E6-460E-823B-B2398CA5E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6AC25-0599-444B-B659-7BA18A32D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37E34-7015-45FA-AA61-CA8F3225E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56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82CB9-1E9A-4F74-A03F-AE033534B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0D3FEF-C5A7-4BB4-BA57-DAB0497CCB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9386CB-1716-4E8D-8FD9-83CB0C2693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4CF0A-7A5A-47D8-AC3B-DD9FD6919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AB25D9-7274-41C0-8E87-D78835CE7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1F3A40-3F89-4AF5-87C7-FA3E86755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992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6E96E-3DC7-4140-9076-A2F1F92B5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16B9CA-5371-46A6-8C21-F50F63F29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A607B-69A3-4660-B8DD-B70479F19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C8CE3-3798-4ADC-8503-68058B378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AFB18-F37B-4CA0-8ADD-49FA50B73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623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88D555-A822-4BDE-B09E-8C3725BD67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FBB2D0-BA0B-49C4-9BCE-A2557A8282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9201B-CF53-43FF-9BDE-F3BB630A5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AB6DF-E2E0-4E9B-9F65-E77EBDC55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AA1EA9-3FC2-414A-A3D6-760F2B075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26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B40446-5958-4A8E-9ED8-4ADA8DE4F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6D67D6-DF1F-493D-90AD-15556C7ADA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B6AC2-4AE3-4DE2-84E9-BA9AF1D438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2866B-5D31-4AB2-B172-501B3B24842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EBF04-65D8-41F6-9473-28621F4A88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0B77-2DDB-4CD1-93F8-03A8AE93DE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409E12-F439-485A-9CB3-5BDD268D4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832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5D453-2D92-459F-9481-D78DCD029A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 Note on Cleaning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C19B60-0C21-4433-9DBC-4A4BA4DFEC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Some pre-processing is required</a:t>
            </a:r>
          </a:p>
        </p:txBody>
      </p:sp>
    </p:spTree>
    <p:extLst>
      <p:ext uri="{BB962C8B-B14F-4D97-AF65-F5344CB8AC3E}">
        <p14:creationId xmlns:p14="http://schemas.microsoft.com/office/powerpoint/2010/main" val="930470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A33DE-6673-45AB-8844-DF6DD7EBC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We’ve visualised our data and noticed some of it is either missing or capped, or has unusual dimensions (units) so….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3FF5C-B551-478F-B386-63A60530D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288" y="2072964"/>
            <a:ext cx="10515600" cy="1974380"/>
          </a:xfrm>
        </p:spPr>
        <p:txBody>
          <a:bodyPr>
            <a:normAutofit fontScale="62500" lnSpcReduction="20000"/>
          </a:bodyPr>
          <a:lstStyle/>
          <a:p>
            <a:r>
              <a:rPr lang="en-GB" sz="5100" dirty="0"/>
              <a:t>We attempt to find out why the data is like this – speak to the experts/ </a:t>
            </a:r>
            <a:r>
              <a:rPr lang="en-GB" sz="5100" dirty="0" err="1"/>
              <a:t>ata</a:t>
            </a:r>
            <a:r>
              <a:rPr lang="en-GB" sz="5100" dirty="0"/>
              <a:t> collators</a:t>
            </a:r>
          </a:p>
          <a:p>
            <a:r>
              <a:rPr lang="en-GB" sz="5100" dirty="0"/>
              <a:t>After this we may remove/modify data that is clearly going to skew our results – what to do with capped data? What to do with outliers?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0CC189-1A6D-4F1C-9B6C-68B697D3794A}"/>
              </a:ext>
            </a:extLst>
          </p:cNvPr>
          <p:cNvSpPr txBox="1"/>
          <p:nvPr/>
        </p:nvSpPr>
        <p:spPr>
          <a:xfrm>
            <a:off x="838200" y="4167266"/>
            <a:ext cx="98198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Often data will be missing.  </a:t>
            </a:r>
          </a:p>
          <a:p>
            <a:r>
              <a:rPr lang="en-GB" sz="3200" dirty="0"/>
              <a:t>Q: What to do here?</a:t>
            </a:r>
          </a:p>
          <a:p>
            <a:r>
              <a:rPr lang="en-GB" sz="3200" dirty="0"/>
              <a:t>A:We have options</a:t>
            </a:r>
          </a:p>
        </p:txBody>
      </p:sp>
    </p:spTree>
    <p:extLst>
      <p:ext uri="{BB962C8B-B14F-4D97-AF65-F5344CB8AC3E}">
        <p14:creationId xmlns:p14="http://schemas.microsoft.com/office/powerpoint/2010/main" val="1960632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8806-FE6C-4E3D-B9F2-E7EEE7C70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Missing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C00A4-1B92-44D3-B699-41472DCFD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What happens when our data is missing?</a:t>
            </a:r>
          </a:p>
          <a:p>
            <a:pPr marL="0" indent="0">
              <a:buNone/>
            </a:pPr>
            <a:r>
              <a:rPr lang="en-GB" dirty="0"/>
              <a:t>Delete the data.  How?</a:t>
            </a:r>
          </a:p>
          <a:p>
            <a:pPr marL="0" indent="0">
              <a:buNone/>
            </a:pPr>
            <a:r>
              <a:rPr lang="en-GB" dirty="0"/>
              <a:t>We could remove (drop) the entire column (variable deletion).</a:t>
            </a:r>
          </a:p>
          <a:p>
            <a:pPr marL="0" indent="0">
              <a:buNone/>
            </a:pPr>
            <a:r>
              <a:rPr lang="en-GB" dirty="0"/>
              <a:t>Excessive perhaps?</a:t>
            </a:r>
          </a:p>
          <a:p>
            <a:pPr marL="0" indent="0">
              <a:buNone/>
            </a:pPr>
            <a:r>
              <a:rPr lang="en-GB" dirty="0"/>
              <a:t>We could drop the offending rows (listwise deletion).  Better, perhaps?</a:t>
            </a:r>
          </a:p>
          <a:p>
            <a:pPr marL="0" indent="0">
              <a:buNone/>
            </a:pPr>
            <a:r>
              <a:rPr lang="en-GB" dirty="0"/>
              <a:t>We could keep rows when the missing field is not used in a calculation  (pairwise deletion).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could replace the missing data with something reasonable.  This is called…</a:t>
            </a:r>
          </a:p>
        </p:txBody>
      </p:sp>
    </p:spTree>
    <p:extLst>
      <p:ext uri="{BB962C8B-B14F-4D97-AF65-F5344CB8AC3E}">
        <p14:creationId xmlns:p14="http://schemas.microsoft.com/office/powerpoint/2010/main" val="3689811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C5644-7E91-4D66-BF7D-975E76B9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Imputation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283D8-A9AD-44F7-A551-0BC0001F7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with the median</a:t>
            </a:r>
          </a:p>
          <a:p>
            <a:r>
              <a:rPr lang="en-GB" dirty="0"/>
              <a:t>Replace with the mean (or conditional mean)</a:t>
            </a:r>
          </a:p>
          <a:p>
            <a:r>
              <a:rPr lang="en-GB" dirty="0"/>
              <a:t>Replace with the mode (most common)</a:t>
            </a:r>
          </a:p>
          <a:p>
            <a:r>
              <a:rPr lang="en-GB" dirty="0"/>
              <a:t>Replace with the last encountered instance</a:t>
            </a:r>
          </a:p>
        </p:txBody>
      </p:sp>
    </p:spTree>
    <p:extLst>
      <p:ext uri="{BB962C8B-B14F-4D97-AF65-F5344CB8AC3E}">
        <p14:creationId xmlns:p14="http://schemas.microsoft.com/office/powerpoint/2010/main" val="686951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E34C9-2F17-4994-82E7-806E1BDEB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Pre-processing Categorical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6ABB6-FCFB-4A0F-9E22-BD5A69EE6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876945"/>
          </a:xfrm>
        </p:spPr>
        <p:txBody>
          <a:bodyPr/>
          <a:lstStyle/>
          <a:p>
            <a:r>
              <a:rPr lang="en-GB" dirty="0"/>
              <a:t>Encode a label or class with an integer ranging between 0 and n - 1 where n is the number of distinct labels. </a:t>
            </a:r>
          </a:p>
          <a:p>
            <a:r>
              <a:rPr lang="en-GB" dirty="0"/>
              <a:t>If a label repeats itself then assign it the same value as used previously.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5996A12-4636-40E2-AF05-8FF177128912}"/>
              </a:ext>
            </a:extLst>
          </p:cNvPr>
          <p:cNvSpPr txBox="1">
            <a:spLocks/>
          </p:cNvSpPr>
          <p:nvPr/>
        </p:nvSpPr>
        <p:spPr>
          <a:xfrm>
            <a:off x="733268" y="4002373"/>
            <a:ext cx="9714875" cy="1016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FF0000"/>
                </a:solidFill>
              </a:rPr>
              <a:t>Warning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88EB87D-AA30-4A96-98D4-BDA06AB59AF6}"/>
              </a:ext>
            </a:extLst>
          </p:cNvPr>
          <p:cNvSpPr txBox="1">
            <a:spLocks/>
          </p:cNvSpPr>
          <p:nvPr/>
        </p:nvSpPr>
        <p:spPr>
          <a:xfrm>
            <a:off x="733269" y="4909304"/>
            <a:ext cx="9714875" cy="12741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The numbers used are not ordinal or ratio numbers so ordering or arithmetic is out of the question.  Use of correlation is dangerous here too.</a:t>
            </a:r>
          </a:p>
        </p:txBody>
      </p:sp>
    </p:spTree>
    <p:extLst>
      <p:ext uri="{BB962C8B-B14F-4D97-AF65-F5344CB8AC3E}">
        <p14:creationId xmlns:p14="http://schemas.microsoft.com/office/powerpoint/2010/main" val="3351869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79E8A-62AC-462F-8584-83097B310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One Hot Encoding of Categorical Data</a:t>
            </a:r>
            <a:br>
              <a:rPr lang="en-GB" b="1" dirty="0"/>
            </a:br>
            <a:r>
              <a:rPr lang="en-GB" b="1" dirty="0"/>
              <a:t>Use this to avoid associating a numerical meaning to classes.  Each is a binary value.</a:t>
            </a:r>
            <a:br>
              <a:rPr lang="en-GB" b="1" dirty="0"/>
            </a:br>
            <a:r>
              <a:rPr lang="en-GB" b="1" dirty="0"/>
              <a:t>Downside-  lots of extra columns</a:t>
            </a:r>
          </a:p>
        </p:txBody>
      </p:sp>
      <p:pic>
        <p:nvPicPr>
          <p:cNvPr id="1028" name="Picture 4" descr="Image for post">
            <a:extLst>
              <a:ext uri="{FF2B5EF4-FFF2-40B4-BE49-F238E27FC236}">
                <a16:creationId xmlns:a16="http://schemas.microsoft.com/office/drawing/2014/main" id="{BADDB9A2-7DB0-4229-92D1-0E65941038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4876" y="2575723"/>
            <a:ext cx="7767387" cy="192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for post">
            <a:extLst>
              <a:ext uri="{FF2B5EF4-FFF2-40B4-BE49-F238E27FC236}">
                <a16:creationId xmlns:a16="http://schemas.microsoft.com/office/drawing/2014/main" id="{58E00F6B-C796-4315-9C77-B9B30D174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573" y="2605374"/>
            <a:ext cx="3478409" cy="189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AC41D4-8C2D-4F31-B01F-013FD9B27FBE}"/>
              </a:ext>
            </a:extLst>
          </p:cNvPr>
          <p:cNvSpPr txBox="1"/>
          <p:nvPr/>
        </p:nvSpPr>
        <p:spPr>
          <a:xfrm>
            <a:off x="268573" y="4811843"/>
            <a:ext cx="587614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We can use a vector to encode this:-</a:t>
            </a:r>
          </a:p>
          <a:p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Japan= [1,0,0,0]</a:t>
            </a:r>
          </a:p>
          <a:p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US= [0,1,0,0]</a:t>
            </a:r>
          </a:p>
          <a:p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India= [0,0,1,0]</a:t>
            </a:r>
          </a:p>
          <a:p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China= [0,0,0,1]</a:t>
            </a:r>
          </a:p>
        </p:txBody>
      </p:sp>
    </p:spTree>
    <p:extLst>
      <p:ext uri="{BB962C8B-B14F-4D97-AF65-F5344CB8AC3E}">
        <p14:creationId xmlns:p14="http://schemas.microsoft.com/office/powerpoint/2010/main" val="2656025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3E382-472B-4208-A5CC-403D7AC35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B4A60-80C2-4867-BA27-DC078A8A8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numbers used are not ordinal or ratio numbers so ordering or arithmetic is out of the question.  Use of correlation is dangerous here too.</a:t>
            </a:r>
          </a:p>
        </p:txBody>
      </p:sp>
    </p:spTree>
    <p:extLst>
      <p:ext uri="{BB962C8B-B14F-4D97-AF65-F5344CB8AC3E}">
        <p14:creationId xmlns:p14="http://schemas.microsoft.com/office/powerpoint/2010/main" val="2281216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C238D-C2DA-4BAD-9F44-2CA52F475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Feature Scaling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918CC3E-F1B3-4428-B056-668F4BBD5DB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5"/>
                <a:ext cx="5257800" cy="4351338"/>
              </a:xfrm>
            </p:spPr>
            <p:txBody>
              <a:bodyPr/>
              <a:lstStyle/>
              <a:p>
                <a:r>
                  <a:rPr lang="en-GB" dirty="0"/>
                  <a:t>We can Standardize data that is normally distributed by converting every field using the formula:</a:t>
                </a:r>
              </a:p>
              <a:p>
                <a:endParaRPr lang="en-GB" dirty="0"/>
              </a:p>
              <a:p>
                <a:r>
                  <a:rPr lang="en-GB" dirty="0" err="1"/>
                  <a:t>X_stand</a:t>
                </a:r>
                <a:r>
                  <a:rPr lang="en-GB" dirty="0"/>
                  <a:t> 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𝑚𝑒𝑎𝑛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𝑠𝑡𝑎𝑛𝑑𝑎𝑟𝑑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𝑑𝑒𝑣𝑖𝑎𝑡𝑖𝑜𝑛</m:t>
                        </m:r>
                      </m:den>
                    </m:f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918CC3E-F1B3-4428-B056-668F4BBD5DB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5"/>
                <a:ext cx="5257800" cy="4351338"/>
              </a:xfrm>
              <a:blipFill>
                <a:blip r:embed="rId2"/>
                <a:stretch>
                  <a:fillRect l="-2088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74D69D4-3B89-4402-8DE8-210B4A8BEA41}"/>
                  </a:ext>
                </a:extLst>
              </p:cNvPr>
              <p:cNvSpPr txBox="1"/>
              <p:nvPr/>
            </p:nvSpPr>
            <p:spPr>
              <a:xfrm>
                <a:off x="6096000" y="1825625"/>
                <a:ext cx="5257800" cy="41642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  <a:p>
                <a:r>
                  <a:rPr lang="en-GB" sz="2800" dirty="0"/>
                  <a:t>We can normalise data so that it ranges between 0 and 1 using the formula:</a:t>
                </a:r>
              </a:p>
              <a:p>
                <a:endParaRPr lang="en-GB" sz="2800" dirty="0"/>
              </a:p>
              <a:p>
                <a:r>
                  <a:rPr lang="en-GB" sz="2800" dirty="0" err="1"/>
                  <a:t>X_norm</a:t>
                </a:r>
                <a:r>
                  <a:rPr lang="en-GB" sz="28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𝑚𝑖𝑛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func>
                          <m:funcPr>
                            <m:ctrlPr>
                              <a:rPr lang="en-GB" sz="2800" b="0" i="1" dirty="0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2800" b="0" i="0" dirty="0" smtClean="0">
                                <a:latin typeface="Cambria Math" panose="02040503050406030204" pitchFamily="18" charset="0"/>
                              </a:rPr>
                              <m:t>max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2800" b="0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800" b="0" i="1" dirty="0" smtClean="0">
                                    <a:latin typeface="Cambria Math" panose="02040503050406030204" pitchFamily="18" charset="0"/>
                                  </a:rPr>
                                  <m:t>𝑥</m:t>
                                </m:r>
                              </m:e>
                            </m:d>
                          </m:e>
                        </m:func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en-GB" sz="2800" b="0" i="0" dirty="0" smtClean="0">
                            <a:latin typeface="Cambria Math" panose="02040503050406030204" pitchFamily="18" charset="0"/>
                          </a:rPr>
                          <m:t>min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⁡(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800" b="0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800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374D69D4-3B89-4402-8DE8-210B4A8BEA4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1825625"/>
                <a:ext cx="5257800" cy="4164217"/>
              </a:xfrm>
              <a:prstGeom prst="rect">
                <a:avLst/>
              </a:prstGeom>
              <a:blipFill>
                <a:blip r:embed="rId3"/>
                <a:stretch>
                  <a:fillRect l="-2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4258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0020811-4390-4E3D-A1BB-977B1CE6D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288440"/>
            <a:ext cx="7086600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0420D44-3639-475F-B9C6-EB18D0E88D11}"/>
                  </a:ext>
                </a:extLst>
              </p:cNvPr>
              <p:cNvSpPr txBox="1"/>
              <p:nvPr/>
            </p:nvSpPr>
            <p:spPr>
              <a:xfrm>
                <a:off x="2552699" y="5143375"/>
                <a:ext cx="8085563" cy="14288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3200" dirty="0"/>
                  <a:t>X_stand  </a:t>
                </a:r>
                <a14:m>
                  <m:oMath xmlns:m="http://schemas.openxmlformats.org/officeDocument/2006/math">
                    <m:r>
                      <a:rPr lang="en-GB" sz="3200" i="1" dirty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𝑚𝑒𝑎𝑛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𝑠𝑡𝑎𝑛𝑑𝑎𝑟𝑑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i="1" dirty="0">
                            <a:latin typeface="Cambria Math" panose="02040503050406030204" pitchFamily="18" charset="0"/>
                          </a:rPr>
                          <m:t>𝑑𝑒𝑣𝑖𝑎𝑡𝑖𝑜𝑛</m:t>
                        </m:r>
                      </m:den>
                    </m:f>
                  </m:oMath>
                </a14:m>
                <a:endParaRPr lang="en-GB" sz="3200" dirty="0"/>
              </a:p>
              <a:p>
                <a:endParaRPr lang="en-GB" sz="1200" dirty="0"/>
              </a:p>
              <a:p>
                <a:r>
                  <a:rPr lang="en-GB" sz="2800" dirty="0"/>
                  <a:t>This formula is also used to calculate the z-score.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0420D44-3639-475F-B9C6-EB18D0E88D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2699" y="5143375"/>
                <a:ext cx="8085563" cy="1428853"/>
              </a:xfrm>
              <a:prstGeom prst="rect">
                <a:avLst/>
              </a:prstGeom>
              <a:blipFill>
                <a:blip r:embed="rId3"/>
                <a:stretch>
                  <a:fillRect l="-1961" b="-1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E19F1E49-469C-4E39-9809-C45E5784CB07}"/>
              </a:ext>
            </a:extLst>
          </p:cNvPr>
          <p:cNvSpPr txBox="1"/>
          <p:nvPr/>
        </p:nvSpPr>
        <p:spPr>
          <a:xfrm>
            <a:off x="2966224" y="635620"/>
            <a:ext cx="65123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Normalisation- rescale so 1 standard deviation (</a:t>
            </a:r>
            <a:r>
              <a:rPr lang="el-GR" sz="3200" dirty="0">
                <a:latin typeface="Calibri" panose="020F0502020204030204" pitchFamily="34" charset="0"/>
                <a:cs typeface="Calibri" panose="020F0502020204030204" pitchFamily="34" charset="0"/>
              </a:rPr>
              <a:t>σ</a:t>
            </a:r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3200"/>
              <a:t>  </a:t>
            </a:r>
            <a:r>
              <a:rPr lang="en-GB" sz="3200" dirty="0"/>
              <a:t>= 1 and translate mean to zero (see </a:t>
            </a:r>
            <a:r>
              <a:rPr lang="en-GB" sz="3200"/>
              <a:t>diagram below)</a:t>
            </a:r>
            <a:r>
              <a:rPr lang="en-GB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541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6DFC3-BC2A-433C-BFEF-9A4BF1EBF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Feature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B08B1-8A1A-483D-AC4A-51F94202D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need a good set of features to train our data on. The process of identifying and creating new features to train on is called </a:t>
            </a:r>
            <a:r>
              <a:rPr lang="en-GB" b="1" i="1" dirty="0"/>
              <a:t>feature engineering</a:t>
            </a:r>
            <a:r>
              <a:rPr lang="en-GB" dirty="0"/>
              <a:t> (see </a:t>
            </a:r>
            <a:r>
              <a:rPr lang="en-GB" dirty="0" err="1"/>
              <a:t>Geron</a:t>
            </a:r>
            <a:r>
              <a:rPr lang="en-GB" dirty="0"/>
              <a:t>).</a:t>
            </a:r>
          </a:p>
          <a:p>
            <a:pPr marL="0" indent="0">
              <a:buNone/>
            </a:pPr>
            <a:r>
              <a:rPr lang="en-GB" dirty="0"/>
              <a:t>To do this we can use:</a:t>
            </a:r>
          </a:p>
          <a:p>
            <a:r>
              <a:rPr lang="en-GB" b="1" i="1" dirty="0"/>
              <a:t>Feature Selection</a:t>
            </a:r>
            <a:r>
              <a:rPr lang="en-GB" dirty="0"/>
              <a:t>. we choose the most relevant data to use – good correlations with our predicted variable, features that contain/encode most of the information – we can use Principle Component Analysis (PCA) to do this.</a:t>
            </a:r>
          </a:p>
          <a:p>
            <a:r>
              <a:rPr lang="en-GB" b="1" i="1" dirty="0"/>
              <a:t>Feature extraction.  </a:t>
            </a:r>
            <a:r>
              <a:rPr lang="en-GB" dirty="0"/>
              <a:t>Combine features to create more useful ones.</a:t>
            </a:r>
          </a:p>
          <a:p>
            <a:r>
              <a:rPr lang="en-GB" dirty="0"/>
              <a:t>Get new data.</a:t>
            </a:r>
          </a:p>
        </p:txBody>
      </p:sp>
    </p:spTree>
    <p:extLst>
      <p:ext uri="{BB962C8B-B14F-4D97-AF65-F5344CB8AC3E}">
        <p14:creationId xmlns:p14="http://schemas.microsoft.com/office/powerpoint/2010/main" val="257671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542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Courier New</vt:lpstr>
      <vt:lpstr>Office Theme</vt:lpstr>
      <vt:lpstr>A Note on Cleaning Data</vt:lpstr>
      <vt:lpstr>We’ve visualised our data and noticed some of it is either missing or capped, or has unusual dimensions (units) so….</vt:lpstr>
      <vt:lpstr>Missing Data</vt:lpstr>
      <vt:lpstr>Imputation</vt:lpstr>
      <vt:lpstr>Pre-processing Categorical Data</vt:lpstr>
      <vt:lpstr>One Hot Encoding of Categorical Data Use this to avoid associating a numerical meaning to classes.  Each is a binary value. Downside-  lots of extra columns</vt:lpstr>
      <vt:lpstr>Warning</vt:lpstr>
      <vt:lpstr>Feature Scaling</vt:lpstr>
      <vt:lpstr>PowerPoint Presentation</vt:lpstr>
      <vt:lpstr>Feature Engineering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Note on Cleaning Data</dc:title>
  <dc:creator>Gordon Dickers</dc:creator>
  <cp:lastModifiedBy>Gordon Dickers</cp:lastModifiedBy>
  <cp:revision>11</cp:revision>
  <dcterms:created xsi:type="dcterms:W3CDTF">2020-10-09T12:54:30Z</dcterms:created>
  <dcterms:modified xsi:type="dcterms:W3CDTF">2020-10-12T14:09:17Z</dcterms:modified>
</cp:coreProperties>
</file>