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notesMasterIdLst>
    <p:notesMasterId r:id="rId8"/>
  </p:notesMasterIdLst>
  <p:sldIdLst>
    <p:sldId id="280" r:id="rId2"/>
    <p:sldId id="283" r:id="rId3"/>
    <p:sldId id="285" r:id="rId4"/>
    <p:sldId id="286" r:id="rId5"/>
    <p:sldId id="281" r:id="rId6"/>
    <p:sldId id="284" r:id="rId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0000"/>
    <a:srgbClr val="680000"/>
    <a:srgbClr val="004600"/>
    <a:srgbClr val="004568"/>
    <a:srgbClr val="006699"/>
    <a:srgbClr val="36000A"/>
    <a:srgbClr val="600012"/>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34" autoAdjust="0"/>
    <p:restoredTop sz="94660" autoAdjust="0"/>
  </p:normalViewPr>
  <p:slideViewPr>
    <p:cSldViewPr>
      <p:cViewPr varScale="1">
        <p:scale>
          <a:sx n="104" d="100"/>
          <a:sy n="104" d="100"/>
        </p:scale>
        <p:origin x="792"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FD7639-D504-46B9-BBC4-49EF9EC51FA2}" type="datetimeFigureOut">
              <a:rPr lang="en-GB" smtClean="0"/>
              <a:t>23/03/2020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B33DA7-0C1D-445C-A746-9A70111A85C5}" type="slidenum">
              <a:rPr lang="en-GB" smtClean="0"/>
              <a:t>‹#›</a:t>
            </a:fld>
            <a:endParaRPr lang="en-GB"/>
          </a:p>
        </p:txBody>
      </p:sp>
    </p:spTree>
    <p:extLst>
      <p:ext uri="{BB962C8B-B14F-4D97-AF65-F5344CB8AC3E}">
        <p14:creationId xmlns:p14="http://schemas.microsoft.com/office/powerpoint/2010/main" val="569606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smtClean="0"/>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smtClean="0"/>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smtClean="0"/>
            </a:lvl1pPr>
          </a:lstStyle>
          <a:p>
            <a:pPr>
              <a:defRPr/>
            </a:pPr>
            <a:fld id="{777F05C2-CDBE-48C4-8DD8-D07085842344}"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664122D-BF51-474B-A2CE-072ABA2A36E0}"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A987078-23F6-49D5-9FD3-BA940EB561B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412A0D4-52EC-4C8D-8670-39E208BE82D8}"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E008E866-3912-4A1A-80CF-A6915FCBACDD}"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96CF9D6A-9D45-48F9-8C86-898AAAFA3031}"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D52C3A4F-2409-4CAB-830B-4FB40D4F73BF}"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888E0083-88E5-40B5-8439-511E85EC412C}"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3DEC6FB-BD3F-44C7-B46A-DCADB7D8BA3D}"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077B4D0-B03E-4C4A-868C-38FAE51E55FB}"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1D25920-6DA5-4936-87DF-ECCE5B130E6A}"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atin typeface="Arial" charset="0"/>
              </a:defRPr>
            </a:lvl1pPr>
          </a:lstStyle>
          <a:p>
            <a:pPr>
              <a:defRPr/>
            </a:pPr>
            <a:fld id="{3EEE6A7E-20AC-4140-822A-FFEE88C44D49}"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49513"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49516"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smtClean="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790" r:id="rId1"/>
    <p:sldLayoutId id="2147483780" r:id="rId2"/>
    <p:sldLayoutId id="2147483781" r:id="rId3"/>
    <p:sldLayoutId id="2147483782" r:id="rId4"/>
    <p:sldLayoutId id="2147483783" r:id="rId5"/>
    <p:sldLayoutId id="2147483784" r:id="rId6"/>
    <p:sldLayoutId id="2147483785" r:id="rId7"/>
    <p:sldLayoutId id="2147483786" r:id="rId8"/>
    <p:sldLayoutId id="2147483787" r:id="rId9"/>
    <p:sldLayoutId id="2147483788" r:id="rId10"/>
    <p:sldLayoutId id="2147483789" r:id="rId11"/>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04568"/>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99392"/>
            <a:ext cx="8229600" cy="1143000"/>
          </a:xfrm>
        </p:spPr>
        <p:txBody>
          <a:bodyPr/>
          <a:lstStyle/>
          <a:p>
            <a:r>
              <a:rPr lang="en-GB" sz="4000" b="0" dirty="0">
                <a:solidFill>
                  <a:srgbClr val="FFFF00"/>
                </a:solidFill>
                <a:effectLst/>
                <a:latin typeface="Perpetua Titling MT" pitchFamily="18" charset="0"/>
              </a:rPr>
              <a:t>Coda on Stein</a:t>
            </a:r>
            <a:r>
              <a:rPr lang="en-GB" b="0" dirty="0">
                <a:solidFill>
                  <a:srgbClr val="FFFF00"/>
                </a:solidFill>
                <a:effectLst/>
                <a:latin typeface="Perpetua Titling MT" pitchFamily="18" charset="0"/>
              </a:rPr>
              <a:t>:</a:t>
            </a:r>
          </a:p>
        </p:txBody>
      </p:sp>
      <p:sp>
        <p:nvSpPr>
          <p:cNvPr id="3" name="Content Placeholder 2"/>
          <p:cNvSpPr>
            <a:spLocks noGrp="1"/>
          </p:cNvSpPr>
          <p:nvPr>
            <p:ph idx="1"/>
          </p:nvPr>
        </p:nvSpPr>
        <p:spPr>
          <a:xfrm>
            <a:off x="179512" y="908720"/>
            <a:ext cx="8712968" cy="5949280"/>
          </a:xfrm>
        </p:spPr>
        <p:txBody>
          <a:bodyPr/>
          <a:lstStyle/>
          <a:p>
            <a:pPr marL="0" indent="0">
              <a:buNone/>
            </a:pPr>
            <a:r>
              <a:rPr lang="en-GB" sz="2200" dirty="0">
                <a:effectLst/>
              </a:rPr>
              <a:t>Habit in Stein, as in James and Dewey, is never merely a problem to be overcome, a failure of imagination, or a "machine-like repetition" (HNC, 126). It is the smallest component part into which thought and </a:t>
            </a:r>
            <a:r>
              <a:rPr lang="en-GB" sz="2200" dirty="0" err="1">
                <a:effectLst/>
              </a:rPr>
              <a:t>behavior</a:t>
            </a:r>
            <a:r>
              <a:rPr lang="en-GB" sz="2200" dirty="0">
                <a:effectLst/>
              </a:rPr>
              <a:t> can be broken down, and through which they are built back up. </a:t>
            </a:r>
            <a:r>
              <a:rPr lang="en-GB" sz="2200" dirty="0">
                <a:solidFill>
                  <a:srgbClr val="FFFF00"/>
                </a:solidFill>
                <a:effectLst/>
              </a:rPr>
              <a:t>Stein takes as one of her most serious engagements the duty of rendering habit visible: from the minutiae of daily life, to textual "habits" such as punctuation and cliché, to the habits that constitute national identity, to the collective habits of thought that create institutions and literary canons</a:t>
            </a:r>
            <a:r>
              <a:rPr lang="en-GB" sz="2200" dirty="0">
                <a:effectLst/>
              </a:rPr>
              <a:t>. Even Stein s most radically experimental works famously achieve their difficulty through repetitions. </a:t>
            </a:r>
            <a:r>
              <a:rPr lang="en-GB" sz="2200" dirty="0">
                <a:solidFill>
                  <a:srgbClr val="FFFF00"/>
                </a:solidFill>
                <a:effectLst/>
              </a:rPr>
              <a:t>Her readers face not shocks per se but habit made visible through sheer exaggeration. </a:t>
            </a:r>
            <a:r>
              <a:rPr lang="en-GB" sz="2200" dirty="0">
                <a:effectLst/>
              </a:rPr>
              <a:t>Rhythms and repetitions are far more important in Stein than are pronouncements; </a:t>
            </a:r>
            <a:r>
              <a:rPr lang="en-GB" sz="2200" dirty="0">
                <a:solidFill>
                  <a:srgbClr val="FFFF00"/>
                </a:solidFill>
                <a:effectLst/>
              </a:rPr>
              <a:t>her vision of literature is expressed more through a logic of duration than it is through such world-altering </a:t>
            </a:r>
            <a:r>
              <a:rPr lang="en-GB" sz="2200" dirty="0" err="1">
                <a:solidFill>
                  <a:srgbClr val="FFFF00"/>
                </a:solidFill>
                <a:effectLst/>
              </a:rPr>
              <a:t>Poundian</a:t>
            </a:r>
            <a:r>
              <a:rPr lang="en-GB" sz="2200" dirty="0">
                <a:solidFill>
                  <a:srgbClr val="FFFF00"/>
                </a:solidFill>
                <a:effectLst/>
              </a:rPr>
              <a:t> cries as "Make it new!"</a:t>
            </a:r>
            <a:r>
              <a:rPr lang="en-GB" sz="2200" dirty="0">
                <a:effectLst/>
              </a:rPr>
              <a:t> Stein’s most outrageous claims tend not to gain power from the intensity of her conviction nor the purity of her expression, but rather from an intensifying effect-a snowballing logic of repetition and amplification.</a:t>
            </a:r>
          </a:p>
        </p:txBody>
      </p:sp>
    </p:spTree>
    <p:extLst>
      <p:ext uri="{BB962C8B-B14F-4D97-AF65-F5344CB8AC3E}">
        <p14:creationId xmlns:p14="http://schemas.microsoft.com/office/powerpoint/2010/main" val="4002340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0046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760" y="31622"/>
            <a:ext cx="8892480" cy="6624736"/>
          </a:xfrm>
        </p:spPr>
        <p:txBody>
          <a:bodyPr/>
          <a:lstStyle/>
          <a:p>
            <a:pPr marL="0" indent="0">
              <a:spcBef>
                <a:spcPts val="0"/>
              </a:spcBef>
              <a:spcAft>
                <a:spcPts val="600"/>
              </a:spcAft>
              <a:buNone/>
            </a:pPr>
            <a:r>
              <a:rPr lang="en-GB" sz="1900" dirty="0">
                <a:effectLst/>
              </a:rPr>
              <a:t>Rose Johnson made it very hard to bring her baby to its birth.</a:t>
            </a:r>
          </a:p>
          <a:p>
            <a:pPr marL="0" indent="0">
              <a:spcBef>
                <a:spcPts val="0"/>
              </a:spcBef>
              <a:spcAft>
                <a:spcPts val="600"/>
              </a:spcAft>
              <a:buNone/>
            </a:pPr>
            <a:r>
              <a:rPr lang="en-GB" sz="1900" dirty="0" err="1">
                <a:effectLst/>
              </a:rPr>
              <a:t>Melanctha</a:t>
            </a:r>
            <a:r>
              <a:rPr lang="en-GB" sz="1900" dirty="0">
                <a:effectLst/>
              </a:rPr>
              <a:t> Herbert who was Rose Johnson's friend, did everything that any woman could. She tended Rose, and she was patient, submissive, soothing, and untiring, while </a:t>
            </a:r>
            <a:r>
              <a:rPr lang="en-GB" sz="1900" dirty="0">
                <a:solidFill>
                  <a:schemeClr val="accent1">
                    <a:lumMod val="60000"/>
                    <a:lumOff val="40000"/>
                  </a:schemeClr>
                </a:solidFill>
                <a:effectLst/>
              </a:rPr>
              <a:t>the sullen, childish, cowardly, black Rosie </a:t>
            </a:r>
            <a:r>
              <a:rPr lang="en-GB" sz="1900" dirty="0">
                <a:solidFill>
                  <a:srgbClr val="FFC000"/>
                </a:solidFill>
                <a:effectLst/>
              </a:rPr>
              <a:t>grumbled and fussed and howled and made herself to be an abomination and like a simple beast</a:t>
            </a:r>
            <a:r>
              <a:rPr lang="en-GB" sz="1900" dirty="0">
                <a:effectLst/>
              </a:rPr>
              <a:t>.</a:t>
            </a:r>
          </a:p>
          <a:p>
            <a:pPr marL="0" indent="0">
              <a:spcBef>
                <a:spcPts val="0"/>
              </a:spcBef>
              <a:spcAft>
                <a:spcPts val="600"/>
              </a:spcAft>
              <a:buNone/>
            </a:pPr>
            <a:r>
              <a:rPr lang="en-GB" sz="1900" dirty="0">
                <a:effectLst/>
              </a:rPr>
              <a:t>The child though it was healthy after it was born, did not live long. </a:t>
            </a:r>
            <a:r>
              <a:rPr lang="en-GB" sz="1900" dirty="0">
                <a:solidFill>
                  <a:schemeClr val="accent1">
                    <a:lumMod val="60000"/>
                    <a:lumOff val="40000"/>
                  </a:schemeClr>
                </a:solidFill>
                <a:effectLst/>
              </a:rPr>
              <a:t>Rose Johnson was careless and negligent and selfish</a:t>
            </a:r>
            <a:r>
              <a:rPr lang="en-GB" sz="1900" dirty="0">
                <a:effectLst/>
              </a:rPr>
              <a:t>, and when </a:t>
            </a:r>
            <a:r>
              <a:rPr lang="en-GB" sz="1900" dirty="0" err="1">
                <a:effectLst/>
              </a:rPr>
              <a:t>Melanctha</a:t>
            </a:r>
            <a:r>
              <a:rPr lang="en-GB" sz="1900" dirty="0">
                <a:effectLst/>
              </a:rPr>
              <a:t> had to leave for a few days, the baby died. Rose Johnson had liked the baby well enough and perhaps she just forgot it for awhile, anyway the child was dead and Rose and Sam her husband were very sorry but then </a:t>
            </a:r>
            <a:r>
              <a:rPr lang="en-GB" sz="1900" dirty="0">
                <a:solidFill>
                  <a:srgbClr val="FFC000"/>
                </a:solidFill>
                <a:effectLst/>
              </a:rPr>
              <a:t>these </a:t>
            </a:r>
            <a:r>
              <a:rPr lang="en-GB" sz="1900" dirty="0">
                <a:solidFill>
                  <a:schemeClr val="accent1">
                    <a:lumMod val="60000"/>
                    <a:lumOff val="40000"/>
                  </a:schemeClr>
                </a:solidFill>
                <a:effectLst/>
              </a:rPr>
              <a:t>things came so often in the negro world</a:t>
            </a:r>
            <a:r>
              <a:rPr lang="en-GB" sz="1900" dirty="0">
                <a:solidFill>
                  <a:srgbClr val="FFC000"/>
                </a:solidFill>
                <a:effectLst/>
              </a:rPr>
              <a:t> </a:t>
            </a:r>
            <a:r>
              <a:rPr lang="en-GB" sz="1900" dirty="0">
                <a:effectLst/>
              </a:rPr>
              <a:t>in Bridgepoint, that they </a:t>
            </a:r>
            <a:r>
              <a:rPr lang="en-GB" sz="1900" dirty="0">
                <a:solidFill>
                  <a:srgbClr val="FFC000"/>
                </a:solidFill>
                <a:effectLst/>
              </a:rPr>
              <a:t>neither of them thought about it very long</a:t>
            </a:r>
            <a:r>
              <a:rPr lang="en-GB" sz="1900" dirty="0">
                <a:effectLst/>
              </a:rPr>
              <a:t>.</a:t>
            </a:r>
          </a:p>
          <a:p>
            <a:pPr marL="0" indent="0">
              <a:spcBef>
                <a:spcPts val="0"/>
              </a:spcBef>
              <a:spcAft>
                <a:spcPts val="600"/>
              </a:spcAft>
              <a:buNone/>
            </a:pPr>
            <a:r>
              <a:rPr lang="en-GB" sz="1900" dirty="0">
                <a:effectLst/>
              </a:rPr>
              <a:t>Rose Johnson and </a:t>
            </a:r>
            <a:r>
              <a:rPr lang="en-GB" sz="1900" dirty="0" err="1">
                <a:effectLst/>
              </a:rPr>
              <a:t>Melanctha</a:t>
            </a:r>
            <a:r>
              <a:rPr lang="en-GB" sz="1900" dirty="0">
                <a:effectLst/>
              </a:rPr>
              <a:t> Herbert had been friends now for some years. Rose had lately married Sam Johnson a decent honest kindly fellow, a deck hand on a coasting steamer.</a:t>
            </a:r>
          </a:p>
          <a:p>
            <a:pPr marL="0" indent="0">
              <a:spcBef>
                <a:spcPts val="0"/>
              </a:spcBef>
              <a:spcAft>
                <a:spcPts val="600"/>
              </a:spcAft>
              <a:buNone/>
            </a:pPr>
            <a:r>
              <a:rPr lang="en-GB" sz="1900" dirty="0" err="1">
                <a:effectLst/>
              </a:rPr>
              <a:t>Melanctha</a:t>
            </a:r>
            <a:r>
              <a:rPr lang="en-GB" sz="1900" dirty="0">
                <a:effectLst/>
              </a:rPr>
              <a:t> Herbert had not yet been </a:t>
            </a:r>
            <a:r>
              <a:rPr lang="en-GB" sz="1900" dirty="0">
                <a:solidFill>
                  <a:srgbClr val="FFC000"/>
                </a:solidFill>
                <a:effectLst/>
              </a:rPr>
              <a:t>really married</a:t>
            </a:r>
            <a:r>
              <a:rPr lang="en-GB" sz="1900" dirty="0">
                <a:effectLst/>
              </a:rPr>
              <a:t>. </a:t>
            </a:r>
          </a:p>
          <a:p>
            <a:pPr marL="0" indent="0">
              <a:spcBef>
                <a:spcPts val="0"/>
              </a:spcBef>
              <a:spcAft>
                <a:spcPts val="600"/>
              </a:spcAft>
              <a:buNone/>
            </a:pPr>
            <a:r>
              <a:rPr lang="en-GB" sz="1900" dirty="0">
                <a:effectLst/>
              </a:rPr>
              <a:t>Rose Johnson was a </a:t>
            </a:r>
            <a:r>
              <a:rPr lang="en-GB" sz="1900" dirty="0">
                <a:solidFill>
                  <a:srgbClr val="FFC000"/>
                </a:solidFill>
                <a:effectLst/>
              </a:rPr>
              <a:t>real black, tall, well built, sullen, stupid, childlike, good looking negress</a:t>
            </a:r>
            <a:r>
              <a:rPr lang="en-GB" sz="1900" dirty="0">
                <a:effectLst/>
              </a:rPr>
              <a:t>. She laughed when she was happy and grumbled and was sullen with everything that troubled.</a:t>
            </a:r>
          </a:p>
          <a:p>
            <a:pPr marL="0" indent="0">
              <a:spcBef>
                <a:spcPts val="0"/>
              </a:spcBef>
              <a:spcAft>
                <a:spcPts val="600"/>
              </a:spcAft>
              <a:buNone/>
            </a:pPr>
            <a:r>
              <a:rPr lang="en-GB" sz="1900" dirty="0">
                <a:effectLst/>
              </a:rPr>
              <a:t>Rose Johnson was a </a:t>
            </a:r>
            <a:r>
              <a:rPr lang="en-GB" sz="1900" dirty="0">
                <a:solidFill>
                  <a:srgbClr val="FFC000"/>
                </a:solidFill>
                <a:effectLst/>
              </a:rPr>
              <a:t>real black negress </a:t>
            </a:r>
            <a:r>
              <a:rPr lang="en-GB" sz="1900" dirty="0">
                <a:effectLst/>
              </a:rPr>
              <a:t>but she had been brought up quite like their own child by white folks.</a:t>
            </a:r>
          </a:p>
          <a:p>
            <a:pPr marL="0" indent="0">
              <a:spcBef>
                <a:spcPts val="0"/>
              </a:spcBef>
              <a:spcAft>
                <a:spcPts val="600"/>
              </a:spcAft>
              <a:buNone/>
            </a:pPr>
            <a:r>
              <a:rPr lang="en-GB" sz="1900" dirty="0">
                <a:effectLst/>
              </a:rPr>
              <a:t>Rose laughed when she was happy </a:t>
            </a:r>
            <a:r>
              <a:rPr lang="en-GB" sz="1900" dirty="0">
                <a:solidFill>
                  <a:srgbClr val="FFC000"/>
                </a:solidFill>
                <a:effectLst/>
              </a:rPr>
              <a:t>but she had not the wide, abandoned laughter that makes the warm broad glow of negro sunshine</a:t>
            </a:r>
            <a:r>
              <a:rPr lang="en-GB" sz="1800" dirty="0">
                <a:effectLst/>
              </a:rPr>
              <a:t>. </a:t>
            </a:r>
            <a:endParaRPr lang="en-GB" sz="1800" dirty="0"/>
          </a:p>
        </p:txBody>
      </p:sp>
    </p:spTree>
    <p:extLst>
      <p:ext uri="{BB962C8B-B14F-4D97-AF65-F5344CB8AC3E}">
        <p14:creationId xmlns:p14="http://schemas.microsoft.com/office/powerpoint/2010/main" val="2488965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52776-52A3-495A-B0A5-00BB8F48DB95}"/>
              </a:ext>
            </a:extLst>
          </p:cNvPr>
          <p:cNvSpPr>
            <a:spLocks noGrp="1"/>
          </p:cNvSpPr>
          <p:nvPr>
            <p:ph type="title"/>
          </p:nvPr>
        </p:nvSpPr>
        <p:spPr/>
        <p:txBody>
          <a:bodyPr/>
          <a:lstStyle/>
          <a:p>
            <a:r>
              <a:rPr lang="en-GB" b="0" dirty="0">
                <a:solidFill>
                  <a:srgbClr val="FFFF00"/>
                </a:solidFill>
                <a:effectLst/>
                <a:latin typeface="Perpetua Titling MT" pitchFamily="18" charset="0"/>
              </a:rPr>
              <a:t>Why Stein?</a:t>
            </a:r>
            <a:endParaRPr lang="en-GB" dirty="0"/>
          </a:p>
        </p:txBody>
      </p:sp>
      <p:sp>
        <p:nvSpPr>
          <p:cNvPr id="3" name="Content Placeholder 2">
            <a:extLst>
              <a:ext uri="{FF2B5EF4-FFF2-40B4-BE49-F238E27FC236}">
                <a16:creationId xmlns:a16="http://schemas.microsoft.com/office/drawing/2014/main" id="{EE7AF9EB-A218-40FB-ADED-0DCF07E144A5}"/>
              </a:ext>
            </a:extLst>
          </p:cNvPr>
          <p:cNvSpPr>
            <a:spLocks noGrp="1"/>
          </p:cNvSpPr>
          <p:nvPr>
            <p:ph idx="1"/>
          </p:nvPr>
        </p:nvSpPr>
        <p:spPr/>
        <p:txBody>
          <a:bodyPr/>
          <a:lstStyle/>
          <a:p>
            <a:pPr marL="0" indent="0">
              <a:buNone/>
            </a:pPr>
            <a:r>
              <a:rPr lang="en-GB" sz="2400" dirty="0"/>
              <a:t>Contrast with Conrad </a:t>
            </a:r>
          </a:p>
          <a:p>
            <a:pPr>
              <a:buFont typeface="Wingdings" panose="05000000000000000000" pitchFamily="2" charset="2"/>
              <a:buChar char="§"/>
            </a:pPr>
            <a:r>
              <a:rPr lang="en-GB" sz="2400" dirty="0"/>
              <a:t>Equally though differently displaced writer</a:t>
            </a:r>
          </a:p>
          <a:p>
            <a:pPr>
              <a:buFont typeface="Wingdings" panose="05000000000000000000" pitchFamily="2" charset="2"/>
              <a:buChar char="§"/>
            </a:pPr>
            <a:r>
              <a:rPr lang="en-GB" sz="2400" dirty="0"/>
              <a:t>Equally innovative in subject matter </a:t>
            </a:r>
          </a:p>
          <a:p>
            <a:pPr>
              <a:buFont typeface="Wingdings" panose="05000000000000000000" pitchFamily="2" charset="2"/>
              <a:buChar char="§"/>
            </a:pPr>
            <a:r>
              <a:rPr lang="en-GB" sz="2400" dirty="0"/>
              <a:t>Equally interested  in finding ways to express and convey different experience (black, young woman; inexplicable quest for ‘trouble’ compare say </a:t>
            </a:r>
            <a:r>
              <a:rPr lang="en-GB" sz="2400" i="1" dirty="0"/>
              <a:t>Mansfield Park</a:t>
            </a:r>
            <a:r>
              <a:rPr lang="en-GB" sz="2400" dirty="0"/>
              <a:t>) </a:t>
            </a:r>
          </a:p>
          <a:p>
            <a:pPr>
              <a:buFont typeface="Wingdings" panose="05000000000000000000" pitchFamily="2" charset="2"/>
              <a:buChar char="§"/>
            </a:pPr>
            <a:r>
              <a:rPr lang="en-GB" sz="2400" dirty="0"/>
              <a:t>Equally interested in reception and speaker – the narrative voice in </a:t>
            </a:r>
            <a:r>
              <a:rPr lang="en-GB" sz="2400" dirty="0" err="1"/>
              <a:t>Melanctha</a:t>
            </a:r>
            <a:r>
              <a:rPr lang="en-GB" sz="2400" dirty="0"/>
              <a:t> constantly filters everything through a racist lens and the individual relationships are framed by preconception and judgement</a:t>
            </a:r>
          </a:p>
        </p:txBody>
      </p:sp>
    </p:spTree>
    <p:extLst>
      <p:ext uri="{BB962C8B-B14F-4D97-AF65-F5344CB8AC3E}">
        <p14:creationId xmlns:p14="http://schemas.microsoft.com/office/powerpoint/2010/main" val="1407218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46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32656"/>
            <a:ext cx="8280920" cy="6507832"/>
          </a:xfrm>
        </p:spPr>
        <p:txBody>
          <a:bodyPr/>
          <a:lstStyle/>
          <a:p>
            <a:pPr marL="0" indent="0">
              <a:spcBef>
                <a:spcPts val="600"/>
              </a:spcBef>
              <a:buNone/>
            </a:pPr>
            <a:r>
              <a:rPr lang="en-GB" sz="2200" dirty="0" err="1">
                <a:effectLst/>
              </a:rPr>
              <a:t>Melanctha</a:t>
            </a:r>
            <a:r>
              <a:rPr lang="en-GB" sz="2200" dirty="0">
                <a:effectLst/>
              </a:rPr>
              <a:t> </a:t>
            </a:r>
            <a:r>
              <a:rPr lang="en-GB" sz="2200" dirty="0">
                <a:solidFill>
                  <a:srgbClr val="FFC000"/>
                </a:solidFill>
                <a:effectLst/>
              </a:rPr>
              <a:t>wondered often how it was she did not kill herself </a:t>
            </a:r>
            <a:r>
              <a:rPr lang="en-GB" sz="2200" dirty="0">
                <a:effectLst/>
              </a:rPr>
              <a:t>when she was so blue. Often she thought this would be really the best way for her to do </a:t>
            </a:r>
            <a:r>
              <a:rPr lang="en-GB" sz="2200" dirty="0" err="1">
                <a:effectLst/>
              </a:rPr>
              <a:t>Melanctha</a:t>
            </a:r>
            <a:r>
              <a:rPr lang="en-GB" sz="2200" dirty="0">
                <a:effectLst/>
              </a:rPr>
              <a:t> Herbert had been raised to be religious, by her mother. </a:t>
            </a:r>
            <a:r>
              <a:rPr lang="en-GB" sz="2200" dirty="0" err="1">
                <a:effectLst/>
              </a:rPr>
              <a:t>Melanctha</a:t>
            </a:r>
            <a:r>
              <a:rPr lang="en-GB" sz="2200" dirty="0">
                <a:effectLst/>
              </a:rPr>
              <a:t> had </a:t>
            </a:r>
            <a:r>
              <a:rPr lang="en-GB" sz="2200" dirty="0">
                <a:solidFill>
                  <a:srgbClr val="FFC000"/>
                </a:solidFill>
                <a:effectLst/>
              </a:rPr>
              <a:t>not liked her mother very well</a:t>
            </a:r>
            <a:r>
              <a:rPr lang="en-GB" sz="2200" dirty="0">
                <a:effectLst/>
              </a:rPr>
              <a:t>. This mother, 'Mis’ Herbert, as her </a:t>
            </a:r>
            <a:r>
              <a:rPr lang="en-GB" sz="2200" dirty="0" err="1">
                <a:effectLst/>
              </a:rPr>
              <a:t>neighbors</a:t>
            </a:r>
            <a:r>
              <a:rPr lang="en-GB" sz="2200" dirty="0">
                <a:effectLst/>
              </a:rPr>
              <a:t> called her, had </a:t>
            </a:r>
            <a:r>
              <a:rPr lang="en-GB" sz="2200" dirty="0">
                <a:solidFill>
                  <a:schemeClr val="accent1">
                    <a:lumMod val="60000"/>
                    <a:lumOff val="40000"/>
                  </a:schemeClr>
                </a:solidFill>
                <a:effectLst/>
              </a:rPr>
              <a:t>been a sweet appearing and dignified and pleasant, pale yellow, </a:t>
            </a:r>
            <a:r>
              <a:rPr lang="en-GB" sz="2200" dirty="0" err="1">
                <a:solidFill>
                  <a:schemeClr val="accent1">
                    <a:lumMod val="60000"/>
                    <a:lumOff val="40000"/>
                  </a:schemeClr>
                </a:solidFill>
                <a:effectLst/>
              </a:rPr>
              <a:t>colored</a:t>
            </a:r>
            <a:r>
              <a:rPr lang="en-GB" sz="2200" dirty="0">
                <a:solidFill>
                  <a:schemeClr val="accent1">
                    <a:lumMod val="60000"/>
                    <a:lumOff val="40000"/>
                  </a:schemeClr>
                </a:solidFill>
                <a:effectLst/>
              </a:rPr>
              <a:t> woman.</a:t>
            </a:r>
            <a:r>
              <a:rPr lang="en-GB" sz="2200" dirty="0">
                <a:effectLst/>
              </a:rPr>
              <a:t> '</a:t>
            </a:r>
            <a:r>
              <a:rPr lang="en-GB" sz="2200" dirty="0" err="1">
                <a:effectLst/>
              </a:rPr>
              <a:t>Mis</a:t>
            </a:r>
            <a:r>
              <a:rPr lang="en-GB" sz="2200" dirty="0">
                <a:effectLst/>
              </a:rPr>
              <a:t>' Herbert had always been a little wandering and mysterious and uncertain in her ways. </a:t>
            </a:r>
            <a:r>
              <a:rPr lang="en-GB" sz="2200" dirty="0" err="1">
                <a:effectLst/>
              </a:rPr>
              <a:t>Melanctha</a:t>
            </a:r>
            <a:r>
              <a:rPr lang="en-GB" sz="2200" dirty="0">
                <a:effectLst/>
              </a:rPr>
              <a:t> was </a:t>
            </a:r>
            <a:r>
              <a:rPr lang="en-GB" sz="2200" dirty="0">
                <a:solidFill>
                  <a:schemeClr val="accent1">
                    <a:lumMod val="60000"/>
                    <a:lumOff val="40000"/>
                  </a:schemeClr>
                </a:solidFill>
                <a:effectLst/>
              </a:rPr>
              <a:t>pale yellow and mysterious and a little pleasant like her mother, </a:t>
            </a:r>
            <a:r>
              <a:rPr lang="en-GB" sz="2200" dirty="0">
                <a:effectLst/>
              </a:rPr>
              <a:t>but the real power in </a:t>
            </a:r>
            <a:r>
              <a:rPr lang="en-GB" sz="2200" dirty="0" err="1">
                <a:effectLst/>
              </a:rPr>
              <a:t>Melanctha's</a:t>
            </a:r>
            <a:r>
              <a:rPr lang="en-GB" sz="2200" dirty="0">
                <a:effectLst/>
              </a:rPr>
              <a:t> nature came through her </a:t>
            </a:r>
            <a:r>
              <a:rPr lang="en-GB" sz="2200" dirty="0">
                <a:solidFill>
                  <a:schemeClr val="accent1">
                    <a:lumMod val="60000"/>
                    <a:lumOff val="40000"/>
                  </a:schemeClr>
                </a:solidFill>
                <a:effectLst/>
              </a:rPr>
              <a:t>robust and unpleasant and very unendurable black father. </a:t>
            </a:r>
            <a:r>
              <a:rPr lang="en-GB" sz="2200" u="sng" dirty="0" err="1">
                <a:effectLst/>
              </a:rPr>
              <a:t>Melanctha's</a:t>
            </a:r>
            <a:r>
              <a:rPr lang="en-GB" sz="2200" u="sng" dirty="0">
                <a:effectLst/>
              </a:rPr>
              <a:t> father only used to come to where </a:t>
            </a:r>
            <a:r>
              <a:rPr lang="en-GB" sz="2200" u="sng" dirty="0" err="1">
                <a:effectLst/>
              </a:rPr>
              <a:t>Melanctha</a:t>
            </a:r>
            <a:r>
              <a:rPr lang="en-GB" sz="2200" u="sng" dirty="0">
                <a:effectLst/>
              </a:rPr>
              <a:t> and her mother lived, once in a while</a:t>
            </a:r>
            <a:r>
              <a:rPr lang="en-GB" sz="2200" dirty="0">
                <a:effectLst/>
              </a:rPr>
              <a:t>. It was many years now that </a:t>
            </a:r>
            <a:r>
              <a:rPr lang="en-GB" sz="2200" dirty="0" err="1">
                <a:effectLst/>
              </a:rPr>
              <a:t>Melanctha</a:t>
            </a:r>
            <a:r>
              <a:rPr lang="en-GB" sz="2200" dirty="0">
                <a:effectLst/>
              </a:rPr>
              <a:t> had not heard or seen or known of anything her father did. </a:t>
            </a:r>
            <a:r>
              <a:rPr lang="en-GB" sz="2200" dirty="0" err="1">
                <a:effectLst/>
              </a:rPr>
              <a:t>Melanctha</a:t>
            </a:r>
            <a:r>
              <a:rPr lang="en-GB" sz="2200" dirty="0">
                <a:effectLst/>
              </a:rPr>
              <a:t> Herbert </a:t>
            </a:r>
            <a:r>
              <a:rPr lang="en-GB" sz="2200" dirty="0">
                <a:solidFill>
                  <a:srgbClr val="FFC000"/>
                </a:solidFill>
                <a:effectLst/>
              </a:rPr>
              <a:t>almost always </a:t>
            </a:r>
            <a:r>
              <a:rPr lang="en-GB" sz="2200" dirty="0">
                <a:effectLst/>
              </a:rPr>
              <a:t>hated </a:t>
            </a:r>
            <a:r>
              <a:rPr lang="en-GB" sz="2200" dirty="0">
                <a:solidFill>
                  <a:schemeClr val="accent1">
                    <a:lumMod val="60000"/>
                    <a:lumOff val="40000"/>
                  </a:schemeClr>
                </a:solidFill>
                <a:effectLst/>
              </a:rPr>
              <a:t>her black father</a:t>
            </a:r>
            <a:r>
              <a:rPr lang="en-GB" sz="2200" dirty="0">
                <a:effectLst/>
              </a:rPr>
              <a:t>, but she loved very well the power in herself that came through him. And so her feeling was </a:t>
            </a:r>
            <a:r>
              <a:rPr lang="en-GB" sz="2200" dirty="0">
                <a:solidFill>
                  <a:srgbClr val="FFC000"/>
                </a:solidFill>
                <a:effectLst/>
              </a:rPr>
              <a:t>really closer </a:t>
            </a:r>
            <a:r>
              <a:rPr lang="en-GB" sz="2200" dirty="0">
                <a:effectLst/>
              </a:rPr>
              <a:t>to her </a:t>
            </a:r>
            <a:r>
              <a:rPr lang="en-GB" sz="2200" dirty="0">
                <a:solidFill>
                  <a:schemeClr val="accent1">
                    <a:lumMod val="60000"/>
                    <a:lumOff val="40000"/>
                  </a:schemeClr>
                </a:solidFill>
                <a:effectLst/>
              </a:rPr>
              <a:t>black coarse father, </a:t>
            </a:r>
            <a:r>
              <a:rPr lang="en-GB" sz="2200" dirty="0">
                <a:effectLst/>
              </a:rPr>
              <a:t>than her feeling had ever been toward her </a:t>
            </a:r>
            <a:r>
              <a:rPr lang="en-GB" sz="2200" dirty="0">
                <a:solidFill>
                  <a:schemeClr val="accent1">
                    <a:lumMod val="60000"/>
                    <a:lumOff val="40000"/>
                  </a:schemeClr>
                </a:solidFill>
                <a:effectLst/>
              </a:rPr>
              <a:t>pale yellow, sweet-appearing mother. </a:t>
            </a:r>
            <a:r>
              <a:rPr lang="en-GB" sz="2200" dirty="0">
                <a:effectLst/>
              </a:rPr>
              <a:t>The things she had in her of her mother never made her feel respect. </a:t>
            </a:r>
            <a:endParaRPr lang="en-GB" sz="2200" dirty="0"/>
          </a:p>
        </p:txBody>
      </p:sp>
    </p:spTree>
    <p:extLst>
      <p:ext uri="{BB962C8B-B14F-4D97-AF65-F5344CB8AC3E}">
        <p14:creationId xmlns:p14="http://schemas.microsoft.com/office/powerpoint/2010/main" val="1400466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04568"/>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524" y="332656"/>
            <a:ext cx="8568952" cy="6624736"/>
          </a:xfrm>
        </p:spPr>
        <p:txBody>
          <a:bodyPr/>
          <a:lstStyle/>
          <a:p>
            <a:pPr marL="0" indent="0">
              <a:buNone/>
            </a:pPr>
            <a:r>
              <a:rPr lang="en-GB" sz="2300" dirty="0">
                <a:effectLst/>
              </a:rPr>
              <a:t>Stein drew important connections between her work and the cinema. Like her fascination with what she calls "series production," this connection is at once formal and historical. On the one hand, she is responding to the </a:t>
            </a:r>
            <a:r>
              <a:rPr lang="en-GB" sz="2300" dirty="0">
                <a:solidFill>
                  <a:srgbClr val="FFFF00"/>
                </a:solidFill>
                <a:effectLst/>
              </a:rPr>
              <a:t>stylistic similarities between her own literary innovations and the cinemas use of repetition, of accumulating photographic frames linked together to form a narrative.</a:t>
            </a:r>
            <a:r>
              <a:rPr lang="en-GB" sz="2300" dirty="0">
                <a:effectLst/>
              </a:rPr>
              <a:t> On the other hand, she is responding to the historical contexts in which she is creating these stylistic innovations. As she puts it in "</a:t>
            </a:r>
            <a:r>
              <a:rPr lang="en-GB" sz="2300" dirty="0">
                <a:solidFill>
                  <a:srgbClr val="FFFF00"/>
                </a:solidFill>
                <a:effectLst/>
              </a:rPr>
              <a:t>Portraits and Repetition":</a:t>
            </a:r>
          </a:p>
          <a:p>
            <a:pPr marL="0" indent="0">
              <a:buNone/>
            </a:pPr>
            <a:endParaRPr lang="en-GB" sz="1200" dirty="0">
              <a:effectLst/>
            </a:endParaRPr>
          </a:p>
          <a:p>
            <a:pPr marL="400050" lvl="1" indent="0">
              <a:buNone/>
            </a:pPr>
            <a:r>
              <a:rPr lang="en-GB" sz="2200" dirty="0">
                <a:effectLst/>
              </a:rPr>
              <a:t>I was doing what the cinema was doing, I was making a continuous succession of the statement of what that person was until I had not many things but one thing . . . I of course did not think of it in terms of the cinema, in fact I doubt whether at any time I had ever seen a cinema but, and I cannot repeat this too often,</a:t>
            </a:r>
            <a:r>
              <a:rPr lang="en-GB" sz="2200" dirty="0">
                <a:solidFill>
                  <a:srgbClr val="FFFF00"/>
                </a:solidFill>
                <a:effectLst/>
              </a:rPr>
              <a:t> any one is of one's period and this our period was undoubtedly the period of the cinema and series production. And each of us in our own way are bound to express what the world in which we are living is doing.</a:t>
            </a:r>
            <a:endParaRPr lang="en-GB" sz="2200" dirty="0">
              <a:effectLst/>
            </a:endParaRPr>
          </a:p>
        </p:txBody>
      </p:sp>
    </p:spTree>
    <p:extLst>
      <p:ext uri="{BB962C8B-B14F-4D97-AF65-F5344CB8AC3E}">
        <p14:creationId xmlns:p14="http://schemas.microsoft.com/office/powerpoint/2010/main" val="2513945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00460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647564" y="476672"/>
            <a:ext cx="7848872" cy="5688632"/>
          </a:xfrm>
        </p:spPr>
        <p:txBody>
          <a:bodyPr/>
          <a:lstStyle/>
          <a:p>
            <a:pPr marL="0" indent="0">
              <a:spcBef>
                <a:spcPts val="0"/>
              </a:spcBef>
              <a:spcAft>
                <a:spcPts val="1200"/>
              </a:spcAft>
              <a:buNone/>
            </a:pPr>
            <a:r>
              <a:rPr lang="en-GB" sz="2200" dirty="0" err="1">
                <a:effectLst/>
              </a:rPr>
              <a:t>Melanctha</a:t>
            </a:r>
            <a:r>
              <a:rPr lang="en-GB" sz="2200" dirty="0">
                <a:effectLst/>
              </a:rPr>
              <a:t> Herbert </a:t>
            </a:r>
            <a:r>
              <a:rPr lang="en-GB" sz="2200" dirty="0">
                <a:solidFill>
                  <a:srgbClr val="FFC000"/>
                </a:solidFill>
                <a:effectLst/>
              </a:rPr>
              <a:t>had not loved herself </a:t>
            </a:r>
            <a:r>
              <a:rPr lang="en-GB" sz="2200" dirty="0">
                <a:effectLst/>
              </a:rPr>
              <a:t>in childhood. All of her youth was bitter to remember. </a:t>
            </a:r>
            <a:r>
              <a:rPr lang="en-GB" sz="2200" dirty="0" err="1">
                <a:solidFill>
                  <a:srgbClr val="FFC000"/>
                </a:solidFill>
                <a:effectLst/>
              </a:rPr>
              <a:t>Melanctha</a:t>
            </a:r>
            <a:r>
              <a:rPr lang="en-GB" sz="2200" dirty="0">
                <a:solidFill>
                  <a:srgbClr val="FFC000"/>
                </a:solidFill>
                <a:effectLst/>
              </a:rPr>
              <a:t> had not loved her father and her mother </a:t>
            </a:r>
            <a:r>
              <a:rPr lang="en-GB" sz="2200" dirty="0">
                <a:effectLst/>
              </a:rPr>
              <a:t>and they had found it very troublesome to have her. </a:t>
            </a:r>
            <a:r>
              <a:rPr lang="en-GB" sz="2200" dirty="0" err="1">
                <a:effectLst/>
              </a:rPr>
              <a:t>Melanctha's</a:t>
            </a:r>
            <a:r>
              <a:rPr lang="en-GB" sz="2200" dirty="0">
                <a:effectLst/>
              </a:rPr>
              <a:t> mother and her father had been regularly married. </a:t>
            </a:r>
            <a:r>
              <a:rPr lang="en-GB" sz="2200" dirty="0" err="1">
                <a:effectLst/>
              </a:rPr>
              <a:t>Melanctha's</a:t>
            </a:r>
            <a:r>
              <a:rPr lang="en-GB" sz="2200" dirty="0">
                <a:effectLst/>
              </a:rPr>
              <a:t> father was </a:t>
            </a:r>
            <a:r>
              <a:rPr lang="en-GB" sz="2200" dirty="0">
                <a:solidFill>
                  <a:schemeClr val="accent1">
                    <a:lumMod val="60000"/>
                    <a:lumOff val="40000"/>
                  </a:schemeClr>
                </a:solidFill>
                <a:effectLst/>
              </a:rPr>
              <a:t>a big black virile negro</a:t>
            </a:r>
            <a:r>
              <a:rPr lang="en-GB" sz="2200" dirty="0">
                <a:effectLst/>
              </a:rPr>
              <a:t>. He </a:t>
            </a:r>
            <a:r>
              <a:rPr lang="en-GB" sz="2200" u="sng" dirty="0">
                <a:effectLst/>
              </a:rPr>
              <a:t>only came once in a while to where </a:t>
            </a:r>
            <a:r>
              <a:rPr lang="en-GB" sz="2200" u="sng" dirty="0" err="1">
                <a:effectLst/>
              </a:rPr>
              <a:t>Melanctha</a:t>
            </a:r>
            <a:r>
              <a:rPr lang="en-GB" sz="2200" u="sng" dirty="0">
                <a:effectLst/>
              </a:rPr>
              <a:t> and her mother lived</a:t>
            </a:r>
            <a:r>
              <a:rPr lang="en-GB" sz="2200" dirty="0">
                <a:effectLst/>
              </a:rPr>
              <a:t>, but always that </a:t>
            </a:r>
            <a:r>
              <a:rPr lang="en-GB" sz="2200" dirty="0">
                <a:solidFill>
                  <a:schemeClr val="accent1">
                    <a:lumMod val="60000"/>
                    <a:lumOff val="40000"/>
                  </a:schemeClr>
                </a:solidFill>
                <a:effectLst/>
              </a:rPr>
              <a:t>pleasant, sweet-appearing, pale yellow woman, </a:t>
            </a:r>
            <a:r>
              <a:rPr lang="en-GB" sz="2200" dirty="0">
                <a:solidFill>
                  <a:srgbClr val="FFC000"/>
                </a:solidFill>
                <a:effectLst/>
              </a:rPr>
              <a:t>mysterious and uncertain and wandering in her ways,</a:t>
            </a:r>
            <a:r>
              <a:rPr lang="en-GB" sz="2200" dirty="0">
                <a:solidFill>
                  <a:schemeClr val="accent1">
                    <a:lumMod val="60000"/>
                    <a:lumOff val="40000"/>
                  </a:schemeClr>
                </a:solidFill>
                <a:effectLst/>
              </a:rPr>
              <a:t> </a:t>
            </a:r>
            <a:r>
              <a:rPr lang="en-GB" sz="2200" dirty="0">
                <a:effectLst/>
              </a:rPr>
              <a:t>was close in sympathy and thinking to her </a:t>
            </a:r>
            <a:r>
              <a:rPr lang="en-GB" sz="2200" dirty="0">
                <a:solidFill>
                  <a:schemeClr val="accent1">
                    <a:lumMod val="60000"/>
                    <a:lumOff val="40000"/>
                  </a:schemeClr>
                </a:solidFill>
                <a:effectLst/>
              </a:rPr>
              <a:t>big black virile husband. </a:t>
            </a:r>
            <a:r>
              <a:rPr lang="en-GB" sz="2200" dirty="0">
                <a:effectLst/>
              </a:rPr>
              <a:t>James Herbert was a </a:t>
            </a:r>
            <a:r>
              <a:rPr lang="en-GB" sz="2200" dirty="0">
                <a:solidFill>
                  <a:schemeClr val="accent1">
                    <a:lumMod val="60000"/>
                    <a:lumOff val="40000"/>
                  </a:schemeClr>
                </a:solidFill>
                <a:effectLst/>
              </a:rPr>
              <a:t>common, decent enough, </a:t>
            </a:r>
            <a:r>
              <a:rPr lang="en-GB" sz="2200" dirty="0" err="1">
                <a:solidFill>
                  <a:schemeClr val="accent1">
                    <a:lumMod val="60000"/>
                    <a:lumOff val="40000"/>
                  </a:schemeClr>
                </a:solidFill>
                <a:effectLst/>
              </a:rPr>
              <a:t>colored</a:t>
            </a:r>
            <a:r>
              <a:rPr lang="en-GB" sz="2200" dirty="0">
                <a:solidFill>
                  <a:schemeClr val="accent1">
                    <a:lumMod val="60000"/>
                    <a:lumOff val="40000"/>
                  </a:schemeClr>
                </a:solidFill>
                <a:effectLst/>
              </a:rPr>
              <a:t> workman,</a:t>
            </a:r>
            <a:r>
              <a:rPr lang="en-GB" sz="2200" dirty="0">
                <a:effectLst/>
              </a:rPr>
              <a:t> brutal and rough to his one daughter, but then she was a most disturbing child to manage. The young </a:t>
            </a:r>
            <a:r>
              <a:rPr lang="en-GB" sz="2200" dirty="0" err="1">
                <a:solidFill>
                  <a:srgbClr val="FFC000"/>
                </a:solidFill>
                <a:effectLst/>
              </a:rPr>
              <a:t>Melanctha</a:t>
            </a:r>
            <a:r>
              <a:rPr lang="en-GB" sz="2200" dirty="0">
                <a:solidFill>
                  <a:srgbClr val="FFC000"/>
                </a:solidFill>
                <a:effectLst/>
              </a:rPr>
              <a:t> did not love her father and her mother</a:t>
            </a:r>
            <a:r>
              <a:rPr lang="en-GB" sz="2200" dirty="0">
                <a:solidFill>
                  <a:schemeClr val="accent1">
                    <a:lumMod val="60000"/>
                    <a:lumOff val="40000"/>
                  </a:schemeClr>
                </a:solidFill>
                <a:effectLst/>
              </a:rPr>
              <a:t>, </a:t>
            </a:r>
            <a:r>
              <a:rPr lang="en-GB" sz="2200" dirty="0">
                <a:effectLst/>
              </a:rPr>
              <a:t>and she had a </a:t>
            </a:r>
            <a:r>
              <a:rPr lang="en-GB" sz="2200" dirty="0">
                <a:solidFill>
                  <a:srgbClr val="FFC000"/>
                </a:solidFill>
                <a:effectLst/>
              </a:rPr>
              <a:t>break neck courage</a:t>
            </a:r>
            <a:r>
              <a:rPr lang="en-GB" sz="2200" dirty="0">
                <a:effectLst/>
              </a:rPr>
              <a:t>, and a tongue that could be very nasty. Then, too, </a:t>
            </a:r>
            <a:r>
              <a:rPr lang="en-GB" sz="2200" dirty="0" err="1">
                <a:effectLst/>
              </a:rPr>
              <a:t>Melanctha</a:t>
            </a:r>
            <a:r>
              <a:rPr lang="en-GB" sz="2200" dirty="0">
                <a:effectLst/>
              </a:rPr>
              <a:t> went to school and was very quick in all the learning, and she knew very well how to use this knowledge to annoy her parents who knew nothing. </a:t>
            </a:r>
            <a:r>
              <a:rPr lang="en-GB" sz="2200" dirty="0" err="1">
                <a:effectLst/>
              </a:rPr>
              <a:t>Melanctha</a:t>
            </a:r>
            <a:r>
              <a:rPr lang="en-GB" sz="2200" dirty="0">
                <a:effectLst/>
              </a:rPr>
              <a:t> Herbert had always had </a:t>
            </a:r>
            <a:r>
              <a:rPr lang="en-GB" sz="2200" dirty="0">
                <a:solidFill>
                  <a:srgbClr val="FFC000"/>
                </a:solidFill>
                <a:effectLst/>
              </a:rPr>
              <a:t>a break neck courage</a:t>
            </a:r>
            <a:r>
              <a:rPr lang="en-GB" sz="2200" dirty="0">
                <a:solidFill>
                  <a:schemeClr val="accent1">
                    <a:lumMod val="60000"/>
                    <a:lumOff val="40000"/>
                  </a:schemeClr>
                </a:solidFill>
                <a:effectLst/>
              </a:rPr>
              <a:t>. </a:t>
            </a:r>
            <a:endParaRPr lang="en-GB" sz="2200" dirty="0">
              <a:solidFill>
                <a:schemeClr val="accent1">
                  <a:lumMod val="60000"/>
                  <a:lumOff val="40000"/>
                </a:schemeClr>
              </a:solidFill>
            </a:endParaRPr>
          </a:p>
        </p:txBody>
      </p:sp>
    </p:spTree>
    <p:extLst>
      <p:ext uri="{BB962C8B-B14F-4D97-AF65-F5344CB8AC3E}">
        <p14:creationId xmlns:p14="http://schemas.microsoft.com/office/powerpoint/2010/main" val="1781878466"/>
      </p:ext>
    </p:extLst>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Stream</Template>
  <TotalTime>735</TotalTime>
  <Words>1251</Words>
  <Application>Microsoft Office PowerPoint</Application>
  <PresentationFormat>On-screen Show (4:3)</PresentationFormat>
  <Paragraphs>21</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Garamond</vt:lpstr>
      <vt:lpstr>Perpetua Titling MT</vt:lpstr>
      <vt:lpstr>Wingdings</vt:lpstr>
      <vt:lpstr>Stream</vt:lpstr>
      <vt:lpstr>Coda on Stein:</vt:lpstr>
      <vt:lpstr>PowerPoint Presentation</vt:lpstr>
      <vt:lpstr>Why Stein?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dc:creator>
  <cp:lastModifiedBy>Jeni Williams</cp:lastModifiedBy>
  <cp:revision>35</cp:revision>
  <dcterms:created xsi:type="dcterms:W3CDTF">1601-01-01T00:00:00Z</dcterms:created>
  <dcterms:modified xsi:type="dcterms:W3CDTF">2020-03-23T23:12:49Z</dcterms:modified>
</cp:coreProperties>
</file>