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56" r:id="rId2"/>
    <p:sldId id="258" r:id="rId3"/>
    <p:sldId id="259" r:id="rId4"/>
    <p:sldId id="257" r:id="rId5"/>
    <p:sldId id="260" r:id="rId6"/>
    <p:sldId id="272" r:id="rId7"/>
    <p:sldId id="282" r:id="rId8"/>
    <p:sldId id="261" r:id="rId9"/>
    <p:sldId id="262" r:id="rId10"/>
    <p:sldId id="263" r:id="rId11"/>
    <p:sldId id="275" r:id="rId12"/>
    <p:sldId id="277" r:id="rId13"/>
    <p:sldId id="285" r:id="rId14"/>
    <p:sldId id="280" r:id="rId15"/>
    <p:sldId id="284" r:id="rId16"/>
    <p:sldId id="264" r:id="rId17"/>
    <p:sldId id="278" r:id="rId18"/>
    <p:sldId id="281" r:id="rId19"/>
    <p:sldId id="274" r:id="rId20"/>
    <p:sldId id="265" r:id="rId21"/>
    <p:sldId id="273" r:id="rId22"/>
    <p:sldId id="267" r:id="rId23"/>
    <p:sldId id="268" r:id="rId24"/>
    <p:sldId id="271" r:id="rId25"/>
    <p:sldId id="27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1" autoAdjust="0"/>
    <p:restoredTop sz="91061" autoAdjust="0"/>
  </p:normalViewPr>
  <p:slideViewPr>
    <p:cSldViewPr snapToGrid="0">
      <p:cViewPr varScale="1">
        <p:scale>
          <a:sx n="67" d="100"/>
          <a:sy n="67" d="100"/>
        </p:scale>
        <p:origin x="8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EBCE5-B439-40F3-BF4A-A34F7DD195FF}" type="datetimeFigureOut">
              <a:rPr lang="en-GB" smtClean="0"/>
              <a:t>19/09/2019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F2A62-5F27-4F18-BA7F-0FC4C830697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6433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mimagazine.global/e-marketing/e-surveys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km.my/alumni-fsk/en/undergraduates-alumni-affairs/aim-objectives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587954.htm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surveyplanet.com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gama.net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 - </a:t>
            </a:r>
            <a:r>
              <a:rPr lang="en-GB" dirty="0">
                <a:hlinkClick r:id="rId3"/>
              </a:rPr>
              <a:t>https://amimagazine.global/e-marketing/e-surveys/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557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 - </a:t>
            </a:r>
            <a:r>
              <a:rPr lang="en-GB" dirty="0">
                <a:hlinkClick r:id="rId3"/>
              </a:rPr>
              <a:t>http://www.ukm.my/alumni-fsk/en/undergraduates-alumni-affairs/aim-objectives/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8821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 - </a:t>
            </a:r>
            <a:r>
              <a:rPr lang="en-GB" dirty="0">
                <a:hlinkClick r:id="rId3"/>
              </a:rPr>
              <a:t>http://www.clker.com/clipart-587954.html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997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 - </a:t>
            </a:r>
            <a:r>
              <a:rPr lang="en-GB" dirty="0">
                <a:hlinkClick r:id="rId3"/>
              </a:rPr>
              <a:t>https://app.surveyplanet.com/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17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807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 - </a:t>
            </a:r>
            <a:r>
              <a:rPr lang="en-GB" dirty="0">
                <a:hlinkClick r:id="rId3"/>
              </a:rPr>
              <a:t>http://www.ogama.net/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047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472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F2A62-5F27-4F18-BA7F-0FC4C8306975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75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3EE34F6E-45F3-4843-A9F4-C4CA51D06045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10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E71A1-8F7D-4571-960D-C34100B90579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87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8077-50B4-4431-80AA-DA1E0BD6CAAE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645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E287-6F3C-4CDA-8CA5-9829DC2B4610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637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19285-2750-4621-87C1-D00E2F0808DA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8426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FEBEE-9EE3-40C0-AE12-DA4B37C85B2F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7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83D6-8212-48BF-A0E8-2260A37DB4F4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713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DA4E6-1640-4240-BB40-F6D25F11018A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123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47CB-8471-4AF2-9CCA-AEE54938BB50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211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DF-7D85-4CE1-B9C9-653FBBE6CDA1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027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45A7-02CA-4DF6-8FAA-CF0CFDCDBA4A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771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1DEB-50A7-4E85-AF14-3CF7366A537E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4020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44CDB-7675-4939-9FA6-8A73F9830F1B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162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D3DE0-2464-4211-B2B5-B84D4C7679E4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876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E0C57-5B45-44FE-A5E1-6B4C80082770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235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86FAB-5285-4439-93CB-E1B656BA88EC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964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A451C-D94A-4435-A08A-4BC034F75947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37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FB65DB9-5D28-469C-9BBB-69BA6D5DF84F}" type="datetime1">
              <a:rPr lang="en-GB" smtClean="0"/>
              <a:t>19/09/2019</a:t>
            </a:fld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28F79EA-8A38-40E2-BD33-FDC546D16B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7931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km.my/alumni-fsk/en/undergraduates-alumni-affairs/aim-objectives/" TargetMode="External"/><Relationship Id="rId2" Type="http://schemas.openxmlformats.org/officeDocument/2006/relationships/hyperlink" Target="https://amimagazine.global/e-marketing/e-survey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gama.net/" TargetMode="External"/><Relationship Id="rId5" Type="http://schemas.openxmlformats.org/officeDocument/2006/relationships/hyperlink" Target="https://app.surveyplanet.com/" TargetMode="External"/><Relationship Id="rId4" Type="http://schemas.openxmlformats.org/officeDocument/2006/relationships/hyperlink" Target="http://www.clker.com/clipart-587954.html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54A9E-022A-406C-AF9A-FF5BDE47D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619250"/>
            <a:ext cx="8825658" cy="3158131"/>
          </a:xfrm>
        </p:spPr>
        <p:txBody>
          <a:bodyPr/>
          <a:lstStyle/>
          <a:p>
            <a:r>
              <a:rPr lang="en-GB" sz="4400" dirty="0"/>
              <a:t>Investigation and Evaluation into the Impact of the E-Survey as a Marketing Tool and its Ability to Gather Statistics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180055-9B74-4C65-A43E-2524BBE7DB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Major PROJECT, iq building – Room 205 19</a:t>
            </a:r>
            <a:r>
              <a:rPr lang="en-GB" b="1" baseline="30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th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September, 2019</a:t>
            </a:r>
          </a:p>
          <a:p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Lauren Paige Collins – P134209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03EA21-A797-4A51-BDAA-BCB29B656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4869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735EE-C80A-4FED-83BE-176FD3146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BAA947-5CF7-408C-B8EB-F9B1FC387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7F084-1DAC-407C-A6F5-7C3B70E76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1368" y="2603500"/>
            <a:ext cx="7347286" cy="34163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This project required three topics of focus:-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The impact of the e-survey in terms of usability, society acceptance and validity of the design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Website technologies and social media platforms employing the e-survey as a marketing tool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How successful is the E-Survey at collecting data</a:t>
            </a:r>
          </a:p>
          <a:p>
            <a:pPr>
              <a:lnSpc>
                <a:spcPct val="90000"/>
              </a:lnSpc>
            </a:pPr>
            <a:r>
              <a:rPr lang="en-GB" dirty="0"/>
              <a:t>Research methodologies were applied to aid in with investigation process. These involved sufficient research, experimental survey and a case study.</a:t>
            </a:r>
          </a:p>
          <a:p>
            <a:pPr>
              <a:lnSpc>
                <a:spcPct val="90000"/>
              </a:lnSpc>
            </a:pPr>
            <a:r>
              <a:rPr lang="en-GB" dirty="0"/>
              <a:t>The results that were collected were analysed and contributed to the conclusion of the study.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AFC705-231C-401F-835A-CFCE8AD3A51C}"/>
              </a:ext>
            </a:extLst>
          </p:cNvPr>
          <p:cNvSpPr txBox="1"/>
          <p:nvPr/>
        </p:nvSpPr>
        <p:spPr>
          <a:xfrm>
            <a:off x="850154" y="5602303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1.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E4949-6E75-4643-A641-5D90F21FF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  <p:pic>
        <p:nvPicPr>
          <p:cNvPr id="21" name="Picture 2" descr="Image result for the e-survey">
            <a:extLst>
              <a:ext uri="{FF2B5EF4-FFF2-40B4-BE49-F238E27FC236}">
                <a16:creationId xmlns:a16="http://schemas.microsoft.com/office/drawing/2014/main" id="{DB2EF911-AEC2-4FEB-96E2-4F7F9B3DF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0154" y="2500538"/>
            <a:ext cx="3074850" cy="3067163"/>
          </a:xfrm>
          <a:prstGeom prst="roundRect">
            <a:avLst>
              <a:gd name="adj" fmla="val 1858"/>
            </a:avLst>
          </a:prstGeom>
          <a:noFill/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36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FC689-CFD1-4AC0-B966-4C3120F9A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/>
          <a:lstStyle/>
          <a:p>
            <a:r>
              <a:rPr lang="en-GB" dirty="0"/>
              <a:t>Aims and Objectives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03E1AC-A843-4F2E-92AD-E3199436B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7764457" cy="362083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Aim</a:t>
            </a:r>
          </a:p>
          <a:p>
            <a:r>
              <a:rPr lang="en-GB" dirty="0"/>
              <a:t>The Investigation and Evaluation into the Impact of the E-Survey as a Marketing Tool and its Ability to Gather Statistics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Objectives</a:t>
            </a:r>
          </a:p>
          <a:p>
            <a:r>
              <a:rPr lang="en-GB" dirty="0"/>
              <a:t>Research into existing reports regarding paper-based surveys and the recorded success.</a:t>
            </a:r>
          </a:p>
          <a:p>
            <a:r>
              <a:rPr lang="en-GB" dirty="0"/>
              <a:t>Research into how Social Networking sites and Websites technologies use the E-Survey for data collection.</a:t>
            </a:r>
          </a:p>
          <a:p>
            <a:r>
              <a:rPr lang="en-GB" dirty="0"/>
              <a:t>Create a survey using a suitable software and have the survey completed with the use of an Eye Tracker, by the target audience. </a:t>
            </a:r>
          </a:p>
          <a:p>
            <a:r>
              <a:rPr lang="en-GB" dirty="0"/>
              <a:t>Research into how surveys have become an effective marketing tool. Find out if people are becoming a population of statistics by completing surveys.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EB223F-3313-4505-AA4F-63C4C2EEF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428F79EA-8A38-40E2-BD33-FDC546D16B88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EB2AAB5B-8F1B-4F07-B52E-980ED0003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  <p:pic>
        <p:nvPicPr>
          <p:cNvPr id="2052" name="Picture 4" descr="Our Aims &amp; Objective">
            <a:extLst>
              <a:ext uri="{FF2B5EF4-FFF2-40B4-BE49-F238E27FC236}">
                <a16:creationId xmlns:a16="http://schemas.microsoft.com/office/drawing/2014/main" id="{209F382A-24D8-4511-BC92-21986A5007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00" b="93000" l="63286" r="99429">
                        <a14:foregroundMark x1="66143" y1="49500" x2="64143" y2="36500"/>
                        <a14:foregroundMark x1="71143" y1="15500" x2="70429" y2="9000"/>
                        <a14:foregroundMark x1="95000" y1="42500" x2="96000" y2="70500"/>
                        <a14:foregroundMark x1="96000" y1="70500" x2="90857" y2="90500"/>
                        <a14:foregroundMark x1="90857" y1="90500" x2="83000" y2="93000"/>
                        <a14:foregroundMark x1="99571" y1="73000" x2="99571" y2="73000"/>
                        <a14:foregroundMark x1="97429" y1="70500" x2="97429" y2="68000"/>
                        <a14:foregroundMark x1="63286" y1="42500" x2="63286" y2="46000"/>
                        <a14:foregroundMark x1="64143" y1="44500" x2="63429" y2="36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789" t="6666"/>
          <a:stretch/>
        </p:blipFill>
        <p:spPr bwMode="auto">
          <a:xfrm>
            <a:off x="8919411" y="2789017"/>
            <a:ext cx="2743200" cy="191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56B689-E5A7-4050-BBB5-E24180B69E8D}"/>
              </a:ext>
            </a:extLst>
          </p:cNvPr>
          <p:cNvSpPr txBox="1"/>
          <p:nvPr/>
        </p:nvSpPr>
        <p:spPr>
          <a:xfrm>
            <a:off x="10291011" y="4677965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2.</a:t>
            </a:r>
          </a:p>
        </p:txBody>
      </p:sp>
    </p:spTree>
    <p:extLst>
      <p:ext uri="{BB962C8B-B14F-4D97-AF65-F5344CB8AC3E}">
        <p14:creationId xmlns:p14="http://schemas.microsoft.com/office/powerpoint/2010/main" val="1132009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eople Discussion Clipart Image">
            <a:extLst>
              <a:ext uri="{FF2B5EF4-FFF2-40B4-BE49-F238E27FC236}">
                <a16:creationId xmlns:a16="http://schemas.microsoft.com/office/drawing/2014/main" id="{BDE18448-6408-456F-BE80-A7C15B46F5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0"/>
          <a:stretch/>
        </p:blipFill>
        <p:spPr bwMode="auto">
          <a:xfrm>
            <a:off x="6360567" y="3091497"/>
            <a:ext cx="4981279" cy="244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DB3E60-FAB3-4E43-8DB7-F757183B2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1E33-B22B-4620-95CE-90EFE73390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Findings </a:t>
            </a:r>
            <a:r>
              <a:rPr lang="en-GB" dirty="0"/>
              <a:t>of Literature Review</a:t>
            </a:r>
          </a:p>
          <a:p>
            <a:r>
              <a:rPr lang="en-GB" dirty="0"/>
              <a:t>Overview of Research Methodology</a:t>
            </a:r>
          </a:p>
          <a:p>
            <a:r>
              <a:rPr lang="en-GB" dirty="0" smtClean="0"/>
              <a:t>Analysis</a:t>
            </a:r>
          </a:p>
          <a:p>
            <a:r>
              <a:rPr lang="en-GB" dirty="0" smtClean="0"/>
              <a:t>Results</a:t>
            </a:r>
          </a:p>
          <a:p>
            <a:r>
              <a:rPr lang="en-GB" dirty="0" smtClean="0"/>
              <a:t>Software Problems</a:t>
            </a:r>
            <a:endParaRPr lang="en-GB" dirty="0"/>
          </a:p>
          <a:p>
            <a:r>
              <a:rPr lang="en-GB" dirty="0"/>
              <a:t>Evaluation</a:t>
            </a:r>
          </a:p>
          <a:p>
            <a:r>
              <a:rPr lang="en-GB" dirty="0"/>
              <a:t>Conclusion</a:t>
            </a:r>
          </a:p>
          <a:p>
            <a:r>
              <a:rPr lang="en-GB" dirty="0"/>
              <a:t>Recommendations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7BFE6E-6730-4D15-A235-303493C5C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4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8CD87B-2788-4A19-A011-831FC4437B1A}"/>
              </a:ext>
            </a:extLst>
          </p:cNvPr>
          <p:cNvSpPr txBox="1"/>
          <p:nvPr/>
        </p:nvSpPr>
        <p:spPr>
          <a:xfrm>
            <a:off x="6611465" y="5468024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3.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2605387-BA95-484E-80CC-BDCEE897C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3672357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B095-40F0-455C-96BC-858FA6A54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3555A-D89B-46D5-8D97-2687C1679A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Within the literature review, many different topics were discussed and evaluated to aid with meeting the set objectives. These include:</a:t>
            </a:r>
            <a:br>
              <a:rPr lang="en-GB" dirty="0"/>
            </a:br>
            <a:endParaRPr lang="en-GB" dirty="0"/>
          </a:p>
          <a:p>
            <a:r>
              <a:rPr lang="en-GB" dirty="0"/>
              <a:t>A definition of a survey and the available survey methods</a:t>
            </a:r>
            <a:br>
              <a:rPr lang="en-GB" dirty="0"/>
            </a:br>
            <a:endParaRPr lang="en-GB" dirty="0"/>
          </a:p>
          <a:p>
            <a:r>
              <a:rPr lang="en-GB" dirty="0"/>
              <a:t>Social media platforms employing the e-survey</a:t>
            </a:r>
            <a:br>
              <a:rPr lang="en-GB" dirty="0"/>
            </a:br>
            <a:endParaRPr lang="en-GB" dirty="0"/>
          </a:p>
          <a:p>
            <a:r>
              <a:rPr lang="en-GB" dirty="0"/>
              <a:t>Website technologies employing the e-survey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types of e-surveys the benefits and strategies of using them</a:t>
            </a:r>
            <a:br>
              <a:rPr lang="en-GB" dirty="0"/>
            </a:br>
            <a:endParaRPr lang="en-GB" dirty="0"/>
          </a:p>
          <a:p>
            <a:r>
              <a:rPr lang="en-GB" dirty="0"/>
              <a:t>And the EyeTribe eye tracker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F7CA10-86EF-4BC6-BA6C-2C01F0A6E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A7B502-1DC8-465F-8A7B-DABF272FA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3584459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702DA-1ABD-4370-A45F-1B0EE971A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82A8C-B29F-48C1-9386-84DE36F2F0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Sorman stated from research conducted “that 45% of survey takers are willing to spend up to five minutes completing a survey, while only a third are willing to spend up to 10 minutes”.[1]</a:t>
            </a:r>
            <a:br>
              <a:rPr lang="en-GB" dirty="0"/>
            </a:br>
            <a:endParaRPr lang="en-GB" dirty="0"/>
          </a:p>
          <a:p>
            <a:r>
              <a:rPr lang="en-GB" dirty="0"/>
              <a:t>Global Digital Report 2019 reported that “the number of social media users worldwide in 2019 is 3.484 billion, up 9% year-on-year”. [2]</a:t>
            </a:r>
            <a:br>
              <a:rPr lang="en-GB" dirty="0"/>
            </a:br>
            <a:endParaRPr lang="en-GB" dirty="0"/>
          </a:p>
          <a:p>
            <a:r>
              <a:rPr lang="en-GB" dirty="0"/>
              <a:t>Java came first in the ‘The Top 20 Programming Languages’,[3] and Wix.com was voted the best in the ‘Top 10 Website Builders’[4]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8B4ABD-A0A8-4544-A5E4-14E5C9166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A2DA55-2DAA-4EFF-9803-9FA0CE557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715564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E5283-5728-4629-A8AE-E0BACF9CB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Findings of Literature Review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052656-5C94-4A89-9839-D160A3031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7</a:t>
            </a:fld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32F0513-B7FE-41A8-8EC4-2C672EE5B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Conducting a literature review permitted a detail investigation to be conducted by analysing secondary data through online resources, articles, books and journals.</a:t>
            </a:r>
          </a:p>
          <a:p>
            <a:r>
              <a:rPr lang="en-GB" dirty="0"/>
              <a:t>The findings indicate that both social networks and websites heavily rely on the e-survey and has increased in popularity as a result.</a:t>
            </a:r>
          </a:p>
          <a:p>
            <a:r>
              <a:rPr lang="en-GB" dirty="0"/>
              <a:t>The survey has had to evolve into the e-survey to ensure it remains in demand.</a:t>
            </a:r>
          </a:p>
          <a:p>
            <a:r>
              <a:rPr lang="en-GB" dirty="0"/>
              <a:t>The e-survey has proved to be a cost effective method and is very beneficial for collecting the right data, for the right topic with access to the right target market.</a:t>
            </a:r>
          </a:p>
        </p:txBody>
      </p:sp>
    </p:spTree>
    <p:extLst>
      <p:ext uri="{BB962C8B-B14F-4D97-AF65-F5344CB8AC3E}">
        <p14:creationId xmlns:p14="http://schemas.microsoft.com/office/powerpoint/2010/main" val="1530092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C40DB-7516-4554-AAD9-816B4604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838A5-47B7-4281-A076-3AED5D421C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 research onion was applied to this study, to identify the necessary methods required to be completed this study.  The below four methods were applied:-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Research Philosophy and Approach</a:t>
            </a:r>
          </a:p>
          <a:p>
            <a:endParaRPr lang="en-GB" dirty="0"/>
          </a:p>
          <a:p>
            <a:r>
              <a:rPr lang="en-GB" dirty="0"/>
              <a:t>Research Strategy</a:t>
            </a:r>
            <a:br>
              <a:rPr lang="en-GB" dirty="0"/>
            </a:br>
            <a:r>
              <a:rPr lang="en-GB" dirty="0"/>
              <a:t>Including Experimental Survey and Case Study</a:t>
            </a:r>
          </a:p>
          <a:p>
            <a:endParaRPr lang="en-GB" dirty="0"/>
          </a:p>
          <a:p>
            <a:r>
              <a:rPr lang="en-GB" dirty="0"/>
              <a:t>Reliability and Validity</a:t>
            </a:r>
          </a:p>
          <a:p>
            <a:endParaRPr lang="en-GB" dirty="0"/>
          </a:p>
          <a:p>
            <a:r>
              <a:rPr lang="en-GB" dirty="0"/>
              <a:t>Study Population and Sample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810F3A-B95A-461E-A8CC-C3AA9B515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8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41ECD6-91E3-456C-80AC-52F9A87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12163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7700717-2ED7-4F23-AEA0-41A87FBA68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7932" y="2844403"/>
            <a:ext cx="3169216" cy="8832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9B52B-55C5-44FF-8FD4-C233468BA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Experiment &amp;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6516A-BFDA-40DD-B46D-71CB778DC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Experiment conducted with a Survey and the use of an Eye Tracker</a:t>
            </a:r>
          </a:p>
          <a:p>
            <a:pPr lvl="1"/>
            <a:r>
              <a:rPr lang="en-GB" dirty="0"/>
              <a:t>Survey was created on the online survey builder, Survey Planet.</a:t>
            </a:r>
          </a:p>
          <a:p>
            <a:pPr lvl="1"/>
            <a:r>
              <a:rPr lang="en-GB" dirty="0"/>
              <a:t>Students and staff within the university were approached and </a:t>
            </a:r>
            <a:br>
              <a:rPr lang="en-GB" dirty="0"/>
            </a:br>
            <a:r>
              <a:rPr lang="en-GB" dirty="0"/>
              <a:t>asked to participate in the survey. 10 experiments were conducted.</a:t>
            </a:r>
          </a:p>
          <a:p>
            <a:endParaRPr lang="en-GB" dirty="0"/>
          </a:p>
          <a:p>
            <a:r>
              <a:rPr lang="en-GB" b="1" dirty="0"/>
              <a:t>Case Study</a:t>
            </a:r>
          </a:p>
          <a:p>
            <a:pPr lvl="1"/>
            <a:r>
              <a:rPr lang="en-GB" dirty="0"/>
              <a:t>Conducted on the Student Services department within the university.</a:t>
            </a:r>
          </a:p>
          <a:p>
            <a:pPr lvl="1"/>
            <a:r>
              <a:rPr lang="en-GB" dirty="0"/>
              <a:t>Meeting was arranged with the department manager and member of staff from the department to gain approval.</a:t>
            </a:r>
          </a:p>
          <a:p>
            <a:pPr lvl="1"/>
            <a:r>
              <a:rPr lang="en-GB" dirty="0"/>
              <a:t>Further 8 students participated in the survey alone for additional responses.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CF3EE-5147-4226-A67F-9C0246409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4EF140-23FA-4207-A1F1-0613DA50D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413811-E782-4442-9E89-2C712B586CAC}"/>
              </a:ext>
            </a:extLst>
          </p:cNvPr>
          <p:cNvSpPr txBox="1"/>
          <p:nvPr/>
        </p:nvSpPr>
        <p:spPr>
          <a:xfrm>
            <a:off x="9659465" y="3419850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4.</a:t>
            </a:r>
          </a:p>
        </p:txBody>
      </p:sp>
    </p:spTree>
    <p:extLst>
      <p:ext uri="{BB962C8B-B14F-4D97-AF65-F5344CB8AC3E}">
        <p14:creationId xmlns:p14="http://schemas.microsoft.com/office/powerpoint/2010/main" val="3211915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A8361-2DD8-49BE-AAA3-EE434F08C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FDB5B-AB32-4F07-BABB-861F4DB7D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10035785" cy="34163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An analysis was conducted on three different experimental sections that were included within the study. </a:t>
            </a:r>
            <a:br>
              <a:rPr lang="en-GB" dirty="0"/>
            </a:br>
            <a:r>
              <a:rPr lang="en-GB" dirty="0"/>
              <a:t> </a:t>
            </a:r>
          </a:p>
          <a:p>
            <a:r>
              <a:rPr lang="en-GB" dirty="0"/>
              <a:t>The case study, the process of creating the survey and the final survey produced and the results that it collected.</a:t>
            </a:r>
          </a:p>
          <a:p>
            <a:r>
              <a:rPr lang="en-GB" dirty="0"/>
              <a:t>Feedback services provided by Survey Planet were used within the analysis. The results were presented in doughnut and bar charts and comment boxes.</a:t>
            </a:r>
          </a:p>
          <a:p>
            <a:r>
              <a:rPr lang="en-GB" dirty="0"/>
              <a:t>Accompanying this, available online surveys were completed using the eye tracker. This was conducted to test the usability of those.</a:t>
            </a:r>
          </a:p>
          <a:p>
            <a:r>
              <a:rPr lang="en-GB" dirty="0"/>
              <a:t>The information collected from the 10 experiments that completed the e-survey using the eye tracker.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F7D9F1-C299-45B1-A2FE-A55824D8D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10</a:t>
            </a:fld>
            <a:endParaRPr lang="en-GB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40EF56D0-23B0-41A2-ABD4-F0703A2A6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1975107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GB" dirty="0">
              <a:solidFill>
                <a:srgbClr val="FFFFFF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D6C00E2-5E93-4064-80B7-8D97DB62A529}"/>
              </a:ext>
            </a:extLst>
          </p:cNvPr>
          <p:cNvGrpSpPr/>
          <p:nvPr/>
        </p:nvGrpSpPr>
        <p:grpSpPr>
          <a:xfrm>
            <a:off x="763588" y="829786"/>
            <a:ext cx="4313620" cy="2675033"/>
            <a:chOff x="0" y="0"/>
            <a:chExt cx="4393565" cy="263588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AE5F2F6-A47E-4290-A8A3-D07542DC81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0"/>
              <a:ext cx="4393565" cy="263588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8" name="Picture 17" descr="E:\Masters\Major Project\Experiment data\Comparison surveys\Experiment1\gaze.jpg">
              <a:extLst>
                <a:ext uri="{FF2B5EF4-FFF2-40B4-BE49-F238E27FC236}">
                  <a16:creationId xmlns:a16="http://schemas.microsoft.com/office/drawing/2014/main" id="{3C1B8CB3-8B22-49CE-B975-215F210D3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30" y="202018"/>
              <a:ext cx="4341493" cy="241744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A17272E-BC03-4EBA-A19A-A224258827B3}"/>
              </a:ext>
            </a:extLst>
          </p:cNvPr>
          <p:cNvGrpSpPr/>
          <p:nvPr/>
        </p:nvGrpSpPr>
        <p:grpSpPr>
          <a:xfrm>
            <a:off x="6146598" y="829786"/>
            <a:ext cx="4177665" cy="2560320"/>
            <a:chOff x="0" y="0"/>
            <a:chExt cx="3932555" cy="2414270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A374F1D-8D37-42B7-AB9C-E31C09980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932555" cy="2414270"/>
            </a:xfrm>
            <a:prstGeom prst="rect">
              <a:avLst/>
            </a:prstGeom>
            <a:noFill/>
          </p:spPr>
        </p:pic>
        <p:pic>
          <p:nvPicPr>
            <p:cNvPr id="21" name="Picture 20" descr="E:\Masters\Major Project\Experiment data\Comparison surveys\Experiment2\gaze.jpg">
              <a:extLst>
                <a:ext uri="{FF2B5EF4-FFF2-40B4-BE49-F238E27FC236}">
                  <a16:creationId xmlns:a16="http://schemas.microsoft.com/office/drawing/2014/main" id="{A63A10C4-32CD-455E-A125-FF3ECA774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" y="34506"/>
              <a:ext cx="3863340" cy="217360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88888F6-2D3E-42D9-B95A-4A888D74AC97}"/>
              </a:ext>
            </a:extLst>
          </p:cNvPr>
          <p:cNvGrpSpPr/>
          <p:nvPr/>
        </p:nvGrpSpPr>
        <p:grpSpPr>
          <a:xfrm>
            <a:off x="897218" y="3825400"/>
            <a:ext cx="4104005" cy="2370455"/>
            <a:chOff x="0" y="0"/>
            <a:chExt cx="4644390" cy="268859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5F4A717-0B6C-4FB9-88B6-DF6A9D3A25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0"/>
              <a:ext cx="4644390" cy="268859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4" name="Picture 23" descr="E:\Masters\Major Project\Experiment data\Comparison surveys\Experiment3\gaze.jpg">
              <a:extLst>
                <a:ext uri="{FF2B5EF4-FFF2-40B4-BE49-F238E27FC236}">
                  <a16:creationId xmlns:a16="http://schemas.microsoft.com/office/drawing/2014/main" id="{488CA5F8-2A06-43C8-8D64-16A23C4C8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12" y="42531"/>
              <a:ext cx="4183380" cy="23533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E80E74C-8B03-4D75-B73E-3B4F11553DAD}"/>
              </a:ext>
            </a:extLst>
          </p:cNvPr>
          <p:cNvGrpSpPr/>
          <p:nvPr/>
        </p:nvGrpSpPr>
        <p:grpSpPr>
          <a:xfrm>
            <a:off x="6207494" y="3779997"/>
            <a:ext cx="4037330" cy="2461260"/>
            <a:chOff x="0" y="0"/>
            <a:chExt cx="3688715" cy="224345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AE9E8401-070E-42E5-B5E9-91A7AF606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688715" cy="2243455"/>
            </a:xfrm>
            <a:prstGeom prst="rect">
              <a:avLst/>
            </a:prstGeom>
            <a:noFill/>
          </p:spPr>
        </p:pic>
        <p:pic>
          <p:nvPicPr>
            <p:cNvPr id="27" name="Picture 26" descr="E:\Masters\Major Project\Experiment data\Comparison surveys\Experiment4\gaze.jpg">
              <a:extLst>
                <a:ext uri="{FF2B5EF4-FFF2-40B4-BE49-F238E27FC236}">
                  <a16:creationId xmlns:a16="http://schemas.microsoft.com/office/drawing/2014/main" id="{E6455CF4-8A7D-46EB-9ADF-D7005B555F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693" y="127591"/>
              <a:ext cx="3540125" cy="199199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2A6B5DF-6EB0-47FB-A7F2-EF3AAD33F6D7}"/>
              </a:ext>
            </a:extLst>
          </p:cNvPr>
          <p:cNvSpPr txBox="1"/>
          <p:nvPr/>
        </p:nvSpPr>
        <p:spPr>
          <a:xfrm>
            <a:off x="1791118" y="514350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Morrisons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D1BFF4D-231C-4395-976F-FE7189405A88}"/>
              </a:ext>
            </a:extLst>
          </p:cNvPr>
          <p:cNvSpPr txBox="1"/>
          <p:nvPr/>
        </p:nvSpPr>
        <p:spPr>
          <a:xfrm>
            <a:off x="7741102" y="495460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Boots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0B94BBF-2D8A-4FDE-A44B-FFE36A315360}"/>
              </a:ext>
            </a:extLst>
          </p:cNvPr>
          <p:cNvSpPr txBox="1"/>
          <p:nvPr/>
        </p:nvSpPr>
        <p:spPr>
          <a:xfrm>
            <a:off x="1842400" y="3477831"/>
            <a:ext cx="1834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Student Beans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B8194D1-4DCD-45B3-91B1-74A205B2D0E6}"/>
              </a:ext>
            </a:extLst>
          </p:cNvPr>
          <p:cNvSpPr txBox="1"/>
          <p:nvPr/>
        </p:nvSpPr>
        <p:spPr>
          <a:xfrm>
            <a:off x="6748247" y="3409078"/>
            <a:ext cx="2974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Carphone Warehouse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FD2ADB3-4F0D-4D53-9E48-0BE66B017C71}"/>
              </a:ext>
            </a:extLst>
          </p:cNvPr>
          <p:cNvSpPr txBox="1"/>
          <p:nvPr/>
        </p:nvSpPr>
        <p:spPr>
          <a:xfrm>
            <a:off x="5009032" y="2086292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5.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2C47CA0-928C-4590-9FD8-450F885C0B22}"/>
              </a:ext>
            </a:extLst>
          </p:cNvPr>
          <p:cNvSpPr txBox="1"/>
          <p:nvPr/>
        </p:nvSpPr>
        <p:spPr>
          <a:xfrm>
            <a:off x="10278227" y="2086292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6.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E8F6640-A814-428C-A8C0-BBB17A8B8571}"/>
              </a:ext>
            </a:extLst>
          </p:cNvPr>
          <p:cNvSpPr txBox="1"/>
          <p:nvPr/>
        </p:nvSpPr>
        <p:spPr>
          <a:xfrm>
            <a:off x="4961663" y="4594390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7.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A079B52-721E-4166-B294-70C832DEF1A2}"/>
              </a:ext>
            </a:extLst>
          </p:cNvPr>
          <p:cNvSpPr txBox="1"/>
          <p:nvPr/>
        </p:nvSpPr>
        <p:spPr>
          <a:xfrm>
            <a:off x="10207394" y="4702850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8.</a:t>
            </a:r>
          </a:p>
        </p:txBody>
      </p:sp>
    </p:spTree>
    <p:extLst>
      <p:ext uri="{BB962C8B-B14F-4D97-AF65-F5344CB8AC3E}">
        <p14:creationId xmlns:p14="http://schemas.microsoft.com/office/powerpoint/2010/main" val="2854530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8" name="Picture 27" descr="F:\Masters experiment stuff\Experiment6 jane\overview.jpg">
            <a:extLst>
              <a:ext uri="{FF2B5EF4-FFF2-40B4-BE49-F238E27FC236}">
                <a16:creationId xmlns:a16="http://schemas.microsoft.com/office/drawing/2014/main" id="{DBAD6ACA-748E-4D55-81D1-68A0111C78A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727" y="736183"/>
            <a:ext cx="4820770" cy="27494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4C243917-3AB7-494C-AB3D-508BED533930}"/>
              </a:ext>
            </a:extLst>
          </p:cNvPr>
          <p:cNvGrpSpPr/>
          <p:nvPr/>
        </p:nvGrpSpPr>
        <p:grpSpPr>
          <a:xfrm>
            <a:off x="2781358" y="3953300"/>
            <a:ext cx="6629283" cy="1935938"/>
            <a:chOff x="0" y="0"/>
            <a:chExt cx="5783531" cy="1663287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04EE52A5-3A55-419F-AAA2-676A11252D57}"/>
                </a:ext>
              </a:extLst>
            </p:cNvPr>
            <p:cNvGrpSpPr/>
            <p:nvPr/>
          </p:nvGrpSpPr>
          <p:grpSpPr>
            <a:xfrm>
              <a:off x="0" y="5937"/>
              <a:ext cx="2838450" cy="1657350"/>
              <a:chOff x="0" y="0"/>
              <a:chExt cx="2838450" cy="1657350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C7B5C9FB-A0E5-498F-A166-16FE71779B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2838450" cy="1657350"/>
              </a:xfrm>
              <a:prstGeom prst="rect">
                <a:avLst/>
              </a:prstGeom>
            </p:spPr>
          </p:pic>
          <p:pic>
            <p:nvPicPr>
              <p:cNvPr id="37" name="Picture 36" descr="F:\Masters experiment stuff\Experiment6 jane\gaze.jpg">
                <a:extLst>
                  <a:ext uri="{FF2B5EF4-FFF2-40B4-BE49-F238E27FC236}">
                    <a16:creationId xmlns:a16="http://schemas.microsoft.com/office/drawing/2014/main" id="{B7904007-83E2-46C9-89A9-2FE6064975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626" y="172193"/>
                <a:ext cx="2425700" cy="13639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ED24862-847B-4D83-BB33-689555372C95}"/>
                </a:ext>
              </a:extLst>
            </p:cNvPr>
            <p:cNvGrpSpPr/>
            <p:nvPr/>
          </p:nvGrpSpPr>
          <p:grpSpPr>
            <a:xfrm>
              <a:off x="2945081" y="0"/>
              <a:ext cx="2838450" cy="1657350"/>
              <a:chOff x="0" y="0"/>
              <a:chExt cx="2838450" cy="1657350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17756EC7-A8C6-4DD6-8331-CA8A2061C5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2838450" cy="1657350"/>
              </a:xfrm>
              <a:prstGeom prst="rect">
                <a:avLst/>
              </a:prstGeom>
            </p:spPr>
          </p:pic>
          <p:pic>
            <p:nvPicPr>
              <p:cNvPr id="35" name="Picture 34" descr="F:\Masters experiment stuff\Experiment6 jane\mouse.jpg">
                <a:extLst>
                  <a:ext uri="{FF2B5EF4-FFF2-40B4-BE49-F238E27FC236}">
                    <a16:creationId xmlns:a16="http://schemas.microsoft.com/office/drawing/2014/main" id="{9917B2CF-EB2C-49BA-89E5-BFC6E24605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8" y="160317"/>
                <a:ext cx="2416810" cy="135953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366CE2E6-C4A5-48E7-8E6D-E2A2786F56BB}"/>
              </a:ext>
            </a:extLst>
          </p:cNvPr>
          <p:cNvSpPr txBox="1"/>
          <p:nvPr/>
        </p:nvSpPr>
        <p:spPr>
          <a:xfrm>
            <a:off x="8567497" y="1957008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8.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A41EF35-18EE-41D0-A0AA-DD224A08C291}"/>
              </a:ext>
            </a:extLst>
          </p:cNvPr>
          <p:cNvSpPr txBox="1"/>
          <p:nvPr/>
        </p:nvSpPr>
        <p:spPr>
          <a:xfrm>
            <a:off x="3545541" y="5820807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9.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5FBC73F-4FAA-41D9-8EAC-30CCFFE2E722}"/>
              </a:ext>
            </a:extLst>
          </p:cNvPr>
          <p:cNvSpPr txBox="1"/>
          <p:nvPr/>
        </p:nvSpPr>
        <p:spPr>
          <a:xfrm>
            <a:off x="7091082" y="5845039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10.</a:t>
            </a:r>
          </a:p>
        </p:txBody>
      </p:sp>
    </p:spTree>
    <p:extLst>
      <p:ext uri="{BB962C8B-B14F-4D97-AF65-F5344CB8AC3E}">
        <p14:creationId xmlns:p14="http://schemas.microsoft.com/office/powerpoint/2010/main" val="39106034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66CE2E6-C4A5-48E7-8E6D-E2A2786F56BB}"/>
              </a:ext>
            </a:extLst>
          </p:cNvPr>
          <p:cNvSpPr txBox="1"/>
          <p:nvPr/>
        </p:nvSpPr>
        <p:spPr>
          <a:xfrm>
            <a:off x="8397977" y="2171321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227" y="1143000"/>
            <a:ext cx="4857750" cy="475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120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4" name="Picture 13" descr="F:\Masters experiment stuff\Experiment2 sue\overview.jpg">
            <a:extLst>
              <a:ext uri="{FF2B5EF4-FFF2-40B4-BE49-F238E27FC236}">
                <a16:creationId xmlns:a16="http://schemas.microsoft.com/office/drawing/2014/main" id="{C8147382-C8B0-465B-88B0-C0E749A920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488" y="739856"/>
            <a:ext cx="4965024" cy="2688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58B1028-F1DD-4DE3-9019-13384900A780}"/>
              </a:ext>
            </a:extLst>
          </p:cNvPr>
          <p:cNvGrpSpPr/>
          <p:nvPr/>
        </p:nvGrpSpPr>
        <p:grpSpPr>
          <a:xfrm>
            <a:off x="2940726" y="3917321"/>
            <a:ext cx="6310548" cy="1884947"/>
            <a:chOff x="0" y="0"/>
            <a:chExt cx="5627189" cy="156699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3E28FFB7-434E-4862-98AC-C88A63727DF0}"/>
                </a:ext>
              </a:extLst>
            </p:cNvPr>
            <p:cNvGrpSpPr/>
            <p:nvPr/>
          </p:nvGrpSpPr>
          <p:grpSpPr>
            <a:xfrm>
              <a:off x="0" y="11875"/>
              <a:ext cx="2764155" cy="1555115"/>
              <a:chOff x="-74428" y="-127591"/>
              <a:chExt cx="2764790" cy="1555750"/>
            </a:xfrm>
          </p:grpSpPr>
          <p:pic>
            <p:nvPicPr>
              <p:cNvPr id="20" name="Picture 19" descr="F:\Masters experiment stuff\Experiment2 sue\for map.jpg">
                <a:extLst>
                  <a:ext uri="{FF2B5EF4-FFF2-40B4-BE49-F238E27FC236}">
                    <a16:creationId xmlns:a16="http://schemas.microsoft.com/office/drawing/2014/main" id="{0E7C5D98-CD88-4A77-B73A-87815C812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428" y="-127591"/>
                <a:ext cx="2764790" cy="155575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95831FA6-4493-4282-A37B-5C507F9312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100000" l="0" r="89925">
                            <a14:foregroundMark x1="602" y1="52267" x2="3008" y2="38667"/>
                            <a14:foregroundMark x1="1504" y1="21867" x2="11429" y2="3733"/>
                            <a14:foregroundMark x1="23609" y1="12533" x2="25714" y2="9067"/>
                            <a14:foregroundMark x1="32030" y1="5333" x2="34586" y2="0"/>
                            <a14:foregroundMark x1="2556" y1="89867" x2="0" y2="83200"/>
                            <a14:foregroundMark x1="52030" y1="48533" x2="60752" y2="35467"/>
                            <a14:backgroundMark x1="29023" y1="66933" x2="25714" y2="72533"/>
                            <a14:backgroundMark x1="23910" y1="81333" x2="27970" y2="66400"/>
                            <a14:backgroundMark x1="29925" y1="67733" x2="30977" y2="74400"/>
                            <a14:backgroundMark x1="28571" y1="65600" x2="30075" y2="63733"/>
                            <a14:backgroundMark x1="26015" y1="45333" x2="28571" y2="42667"/>
                            <a14:backgroundMark x1="27068" y1="48533" x2="29173" y2="42400"/>
                            <a14:backgroundMark x1="27519" y1="43467" x2="29173" y2="40000"/>
                            <a14:backgroundMark x1="29925" y1="46933" x2="27669" y2="42133"/>
                            <a14:backgroundMark x1="24962" y1="45333" x2="26165" y2="48000"/>
                            <a14:backgroundMark x1="27970" y1="48533" x2="30977" y2="45867"/>
                            <a14:backgroundMark x1="602" y1="9600" x2="3008" y2="14133"/>
                            <a14:backgroundMark x1="2406" y1="12533" x2="5865" y2="6933"/>
                            <a14:backgroundMark x1="23459" y1="97067" x2="18947" y2="9893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428" y="-127591"/>
                <a:ext cx="2764790" cy="155575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F75DF14-FB22-4B2F-BAB7-FFCD5A620036}"/>
                </a:ext>
              </a:extLst>
            </p:cNvPr>
            <p:cNvGrpSpPr/>
            <p:nvPr/>
          </p:nvGrpSpPr>
          <p:grpSpPr>
            <a:xfrm>
              <a:off x="2873829" y="0"/>
              <a:ext cx="2753360" cy="1551305"/>
              <a:chOff x="0" y="-10636"/>
              <a:chExt cx="2753360" cy="1551781"/>
            </a:xfrm>
          </p:grpSpPr>
          <p:pic>
            <p:nvPicPr>
              <p:cNvPr id="18" name="Picture 17" descr="F:\Masters experiment stuff\Experiment2 sue\for map.jpg">
                <a:extLst>
                  <a:ext uri="{FF2B5EF4-FFF2-40B4-BE49-F238E27FC236}">
                    <a16:creationId xmlns:a16="http://schemas.microsoft.com/office/drawing/2014/main" id="{DF3FFB32-2D09-4C38-9E26-14AAF42507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739390" cy="15411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E5255AC9-DDFB-4CCB-828B-F40B157F80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10636"/>
                <a:ext cx="2753360" cy="15494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908E4A49-79EB-4D2F-A8BA-9EB1A3A7EBA3}"/>
              </a:ext>
            </a:extLst>
          </p:cNvPr>
          <p:cNvSpPr txBox="1"/>
          <p:nvPr/>
        </p:nvSpPr>
        <p:spPr>
          <a:xfrm>
            <a:off x="8578512" y="2703209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12.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B89D4-52AC-4067-A0FA-D7299A097B3B}"/>
              </a:ext>
            </a:extLst>
          </p:cNvPr>
          <p:cNvSpPr txBox="1"/>
          <p:nvPr/>
        </p:nvSpPr>
        <p:spPr>
          <a:xfrm>
            <a:off x="3445431" y="5854758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13.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EFAC5A6-AC81-46C3-889F-11EE64E174FC}"/>
              </a:ext>
            </a:extLst>
          </p:cNvPr>
          <p:cNvSpPr txBox="1"/>
          <p:nvPr/>
        </p:nvSpPr>
        <p:spPr>
          <a:xfrm>
            <a:off x="6836997" y="5854758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14.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9489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08E4A49-79EB-4D2F-A8BA-9EB1A3A7EBA3}"/>
              </a:ext>
            </a:extLst>
          </p:cNvPr>
          <p:cNvSpPr txBox="1"/>
          <p:nvPr/>
        </p:nvSpPr>
        <p:spPr>
          <a:xfrm>
            <a:off x="8578512" y="2265688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15.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287" y="1244599"/>
            <a:ext cx="4919425" cy="4584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8585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2DE88-9A31-4504-A61C-E3F913D40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569FB-3B10-44AC-AA17-440D714EF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197586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Usability Testing</a:t>
            </a:r>
          </a:p>
          <a:p>
            <a:r>
              <a:rPr lang="en-GB" dirty="0"/>
              <a:t>Each of these surveys were easy to use and kept the participant interested.</a:t>
            </a:r>
          </a:p>
          <a:p>
            <a:r>
              <a:rPr lang="en-GB" dirty="0"/>
              <a:t>The attention maps show that the user remains focused in responding to the questions and </a:t>
            </a:r>
            <a:r>
              <a:rPr lang="en-GB" dirty="0" smtClean="0"/>
              <a:t>did </a:t>
            </a:r>
            <a:r>
              <a:rPr lang="en-GB" dirty="0"/>
              <a:t>not get distracted.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b="1" dirty="0"/>
              <a:t>Experimental Survey</a:t>
            </a:r>
          </a:p>
          <a:p>
            <a:r>
              <a:rPr lang="en-GB" dirty="0"/>
              <a:t>Most of the participants completed the survey in very similar ways. </a:t>
            </a:r>
          </a:p>
          <a:p>
            <a:r>
              <a:rPr lang="en-GB" dirty="0"/>
              <a:t>Nearly every participant was focused and interested, which allowed the eye tracker to generate interesting gaze and mouse data.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6FE9A-8202-4E65-A085-7BA33DB5D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16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03244D-2CB0-4B34-B009-4F4F18ECA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1657144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1109B5D-BC35-4376-98A2-F53B03E4E1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4D90C11-98A3-40E3-B04C-A3025D6458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B28FB1-97C9-4A9E-A45B-356508C2C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3693-DBC5-4C2D-9B14-68D2737D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28F79EA-8A38-40E2-BD33-FDC546D16B88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17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067BDC-1858-4C16-9860-BC5201CC4DD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47" y="514351"/>
            <a:ext cx="4495403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0C6664-1163-4D2B-8ABB-FC375FB7C81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225" y="514350"/>
            <a:ext cx="4127976" cy="1981200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2F083F-1F6B-454F-84D4-B8A95830B04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47" y="2650906"/>
            <a:ext cx="4495404" cy="2304001"/>
          </a:xfrm>
          <a:prstGeom prst="rect">
            <a:avLst/>
          </a:prstGeom>
          <a:noFill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ED537E-1304-4C57-BEBA-31893754B967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001" y="5110262"/>
            <a:ext cx="5059998" cy="12333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3B9A162-501D-4E22-9520-1FB51BF9E1F6}"/>
              </a:ext>
            </a:extLst>
          </p:cNvPr>
          <p:cNvSpPr txBox="1"/>
          <p:nvPr/>
        </p:nvSpPr>
        <p:spPr>
          <a:xfrm>
            <a:off x="5094195" y="1944665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16.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793A6A-6D95-4481-B663-A1141243FF1E}"/>
              </a:ext>
            </a:extLst>
          </p:cNvPr>
          <p:cNvSpPr txBox="1"/>
          <p:nvPr/>
        </p:nvSpPr>
        <p:spPr>
          <a:xfrm>
            <a:off x="10363198" y="1850755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734C40-F062-427E-B804-39BD0C2F02FE}"/>
              </a:ext>
            </a:extLst>
          </p:cNvPr>
          <p:cNvSpPr txBox="1"/>
          <p:nvPr/>
        </p:nvSpPr>
        <p:spPr>
          <a:xfrm>
            <a:off x="5111271" y="3341241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6A9F00-6F3C-46C4-9847-A1E522131B31}"/>
              </a:ext>
            </a:extLst>
          </p:cNvPr>
          <p:cNvSpPr txBox="1"/>
          <p:nvPr/>
        </p:nvSpPr>
        <p:spPr>
          <a:xfrm>
            <a:off x="10328158" y="3514179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19.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8B1B75-002F-487A-B3EB-29E461347489}"/>
              </a:ext>
            </a:extLst>
          </p:cNvPr>
          <p:cNvSpPr txBox="1"/>
          <p:nvPr/>
        </p:nvSpPr>
        <p:spPr>
          <a:xfrm>
            <a:off x="8602997" y="5607407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" name="Picture 1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224" y="2769224"/>
            <a:ext cx="4092933" cy="21856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94233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29F75-A401-44CC-90CC-FD33C47B8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/>
          <a:lstStyle/>
          <a:p>
            <a:r>
              <a:rPr lang="en-GB" dirty="0"/>
              <a:t>Results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B7412-6F45-4779-82D7-77A785356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E-Survey Data</a:t>
            </a:r>
          </a:p>
          <a:p>
            <a:r>
              <a:rPr lang="en-GB" dirty="0"/>
              <a:t>This particular survey was successful at collecting the required information, to be used by the case study.</a:t>
            </a:r>
          </a:p>
          <a:p>
            <a:r>
              <a:rPr lang="en-GB" dirty="0"/>
              <a:t>It collected valid information from both students and staff within the university regarding Student Services and the departments website.</a:t>
            </a:r>
          </a:p>
          <a:p>
            <a:r>
              <a:rPr lang="en-GB" dirty="0"/>
              <a:t>A considerable amount of feedback was </a:t>
            </a:r>
            <a:r>
              <a:rPr lang="en-GB" dirty="0" smtClean="0"/>
              <a:t>retrieved in </a:t>
            </a:r>
            <a:r>
              <a:rPr lang="en-GB" dirty="0"/>
              <a:t>regard to the department website. </a:t>
            </a:r>
          </a:p>
          <a:p>
            <a:r>
              <a:rPr lang="en-GB" dirty="0"/>
              <a:t>There were many other questions included within the survey which retrieved valuable information, in regard to how the respondents view and feel </a:t>
            </a:r>
            <a:r>
              <a:rPr lang="en-GB" dirty="0" smtClean="0"/>
              <a:t>about </a:t>
            </a:r>
            <a:r>
              <a:rPr lang="en-GB" dirty="0"/>
              <a:t>the </a:t>
            </a:r>
            <a:r>
              <a:rPr lang="en-GB" dirty="0" smtClean="0"/>
              <a:t>website.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ACED10-080A-4850-BDC6-C452CDA9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511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09295-03BF-4D0F-A2FD-6F183F31E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Software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95DF4-DCF5-4329-ADE3-C8F1F2AA5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474" y="2603499"/>
            <a:ext cx="8228965" cy="3416300"/>
          </a:xfrm>
        </p:spPr>
        <p:txBody>
          <a:bodyPr/>
          <a:lstStyle/>
          <a:p>
            <a:r>
              <a:rPr lang="en-GB" dirty="0"/>
              <a:t>A number of issues arose when using the OGAMA software, which had a considerable effect on the experiments.</a:t>
            </a:r>
          </a:p>
          <a:p>
            <a:r>
              <a:rPr lang="en-GB" dirty="0"/>
              <a:t>The browser within OGAMA being incompatible with the online survey builder. </a:t>
            </a:r>
          </a:p>
          <a:p>
            <a:r>
              <a:rPr lang="en-GB" dirty="0"/>
              <a:t>Recordings not saving , as a result of ‘Database is locked’ and ‘Database or disk is full’ errors.</a:t>
            </a:r>
          </a:p>
          <a:p>
            <a:r>
              <a:rPr lang="en-GB" dirty="0"/>
              <a:t>OGAMA crashing or freezing when having a back log of data, resulting in “Could not commit transaction. See Inner Exception for more details’ error or ‘Object reference not set an instance of an object’ error.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2DB5F9-12C7-42CB-9806-459A34A0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19</a:t>
            </a:fld>
            <a:endParaRPr lang="en-GB" dirty="0"/>
          </a:p>
        </p:txBody>
      </p:sp>
      <p:pic>
        <p:nvPicPr>
          <p:cNvPr id="16386" name="Picture 2" descr="Image result for ogama logo">
            <a:extLst>
              <a:ext uri="{FF2B5EF4-FFF2-40B4-BE49-F238E27FC236}">
                <a16:creationId xmlns:a16="http://schemas.microsoft.com/office/drawing/2014/main" id="{A8BA2FDE-BA6A-4F2E-A993-AC395EC9A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19" y="3040131"/>
            <a:ext cx="3710491" cy="160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1C1693-A5D7-4072-9F57-2304D860DE44}"/>
              </a:ext>
            </a:extLst>
          </p:cNvPr>
          <p:cNvSpPr txBox="1"/>
          <p:nvPr/>
        </p:nvSpPr>
        <p:spPr>
          <a:xfrm>
            <a:off x="382389" y="4646906"/>
            <a:ext cx="1725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Figure </a:t>
            </a:r>
            <a:r>
              <a:rPr lang="en-GB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21.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137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CAF00-CB19-4BB6-8F21-D7E95A1E5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4F31A-1B0A-4BAA-BD64-90486C15D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999699" cy="3416300"/>
          </a:xfrm>
        </p:spPr>
        <p:txBody>
          <a:bodyPr/>
          <a:lstStyle/>
          <a:p>
            <a:r>
              <a:rPr lang="en-GB" dirty="0"/>
              <a:t>Conducting this study allowed for a deeper understanding of how popular e-surveys are.</a:t>
            </a:r>
          </a:p>
          <a:p>
            <a:r>
              <a:rPr lang="en-GB" dirty="0"/>
              <a:t>Both social media networks and websites heavily use the e-survey to collect data from customers. </a:t>
            </a:r>
          </a:p>
          <a:p>
            <a:r>
              <a:rPr lang="en-GB" dirty="0"/>
              <a:t>Paid advertising and Cookies and Links have a major influence on the responses received.</a:t>
            </a:r>
          </a:p>
          <a:p>
            <a:r>
              <a:rPr lang="en-GB" dirty="0"/>
              <a:t>The use of the eye tracker would be beneficial to aid organisations understand what </a:t>
            </a:r>
            <a:r>
              <a:rPr lang="en-GB" dirty="0" smtClean="0"/>
              <a:t>requested </a:t>
            </a:r>
            <a:r>
              <a:rPr lang="en-GB" dirty="0"/>
              <a:t>respondents look for when </a:t>
            </a:r>
            <a:r>
              <a:rPr lang="en-GB" dirty="0" smtClean="0"/>
              <a:t>participating, which encourages </a:t>
            </a:r>
            <a:r>
              <a:rPr lang="en-GB" dirty="0"/>
              <a:t>those to build e-surveys that meet user </a:t>
            </a:r>
            <a:r>
              <a:rPr lang="en-GB" dirty="0" smtClean="0"/>
              <a:t>requirements.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0E1266-024F-4347-BA96-6E8A3EB0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20</a:t>
            </a:fld>
            <a:endParaRPr lang="en-GB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12A6A02B-620D-4736-B349-0BFB22C7B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2040829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7F765-871C-45A0-ADC3-7CEA64C45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26DF7-1CE9-455A-A196-438B39C03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process of conducting the study allowed for the set objectives to be successfully completed, in order to meet the aim, which was testing the e-surveys ability to gather efficient information.</a:t>
            </a:r>
          </a:p>
          <a:p>
            <a:endParaRPr lang="en-GB" dirty="0"/>
          </a:p>
          <a:p>
            <a:r>
              <a:rPr lang="en-GB" dirty="0"/>
              <a:t>The data that was collected from conducting the survey was expected, as a result of </a:t>
            </a:r>
            <a:r>
              <a:rPr lang="en-GB" dirty="0" smtClean="0"/>
              <a:t>previously using </a:t>
            </a:r>
            <a:r>
              <a:rPr lang="en-GB" dirty="0"/>
              <a:t>the website.  </a:t>
            </a:r>
            <a:r>
              <a:rPr lang="en-GB" dirty="0" smtClean="0"/>
              <a:t>However, the </a:t>
            </a:r>
            <a:r>
              <a:rPr lang="en-GB" dirty="0"/>
              <a:t>data will be effective if the department of student services use the feedback to improve.</a:t>
            </a:r>
          </a:p>
          <a:p>
            <a:endParaRPr lang="en-GB" dirty="0"/>
          </a:p>
          <a:p>
            <a:r>
              <a:rPr lang="en-GB" dirty="0"/>
              <a:t>If further research was to be conducted in this field, the survey would be conducted at a later date, to reach more students of different education levels.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250FB8-BE5A-47C1-B5E9-0ABEAC80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568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07D6C-DB75-4A45-9BCD-575856633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CA0A9-A290-4316-AF8D-349D1652E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3" y="2603499"/>
            <a:ext cx="10035785" cy="378833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Conducting the literature review allowed for thorough research to be conducted into each subject area involved in the study.</a:t>
            </a:r>
          </a:p>
          <a:p>
            <a:r>
              <a:rPr lang="en-GB" dirty="0"/>
              <a:t>Evaluating the survey methods available, allowed for clear of understanding of why the e-survey is now most popular.</a:t>
            </a:r>
          </a:p>
          <a:p>
            <a:r>
              <a:rPr lang="en-GB" dirty="0"/>
              <a:t>Applying a case study allowed for an effective survey to be produced based on a website that required feedback.</a:t>
            </a:r>
          </a:p>
          <a:p>
            <a:r>
              <a:rPr lang="en-GB" dirty="0"/>
              <a:t>Conducting the experimental survey alongside the case study, allowed for a thorough analysis to be completed on how people react to surveys and also </a:t>
            </a:r>
            <a:r>
              <a:rPr lang="en-GB" dirty="0" smtClean="0"/>
              <a:t>gathered valuable </a:t>
            </a:r>
            <a:r>
              <a:rPr lang="en-GB" dirty="0"/>
              <a:t>data to be further applied. </a:t>
            </a:r>
          </a:p>
          <a:p>
            <a:r>
              <a:rPr lang="en-GB" dirty="0"/>
              <a:t>Producing this study has contributed to existing research on the usability and effectiveness of e-surveys and has shown that organisations could benefit from understanding exactly how participants partake and what is expected.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878167-1038-4764-9FE3-9C3CB4543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22</a:t>
            </a:fld>
            <a:endParaRPr lang="en-GB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01FB4AE2-8805-4C20-924C-8A8790915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2036510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1C4D3-F59C-414E-BC8D-599597B11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E7970-1853-4E25-9DDF-8FD3E0F98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While the project was completed successfully, there are a few recommendations that could be applied for further research to be conducted. These include:-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Focus on the topic of the e-survey alone for secondary </a:t>
            </a:r>
            <a:r>
              <a:rPr lang="en-GB" dirty="0" smtClean="0"/>
              <a:t>research.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/>
              <a:t>Use the eye tracker across a number of days, as a result of the recurring errors.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Attempt a greater survey sample, by conducting the survey during term time at the university.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704A5-6509-40BB-B4A6-D0285C22C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23</a:t>
            </a:fld>
            <a:endParaRPr lang="en-GB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AD6B4ABC-242D-48D4-9110-C3C58C029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23961132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AB141-56E7-4812-95E6-CB5AE30F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FBFED-DE4D-4317-B6DD-1F73B5A0B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4707" y="2472960"/>
            <a:ext cx="5283946" cy="377569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400" b="1" dirty="0"/>
              <a:t>Table of Figures</a:t>
            </a:r>
          </a:p>
          <a:p>
            <a:r>
              <a:rPr lang="en-GB" sz="2400" dirty="0"/>
              <a:t>Figure 1. </a:t>
            </a:r>
            <a:r>
              <a:rPr lang="en-GB" sz="2400" dirty="0">
                <a:hlinkClick r:id="rId2"/>
              </a:rPr>
              <a:t>https://amimagazine.global/e-marketing/e-surveys/</a:t>
            </a:r>
            <a:endParaRPr lang="en-GB" sz="2400" dirty="0"/>
          </a:p>
          <a:p>
            <a:r>
              <a:rPr lang="en-GB" sz="2400" dirty="0"/>
              <a:t>Figure 2. </a:t>
            </a:r>
            <a:r>
              <a:rPr lang="en-GB" sz="2400" dirty="0">
                <a:hlinkClick r:id="rId3"/>
              </a:rPr>
              <a:t>http://www.ukm.my/alumni-fsk/en/undergraduates-alumni-affairs/aim-objectives/</a:t>
            </a:r>
            <a:endParaRPr lang="en-GB" sz="2400" dirty="0"/>
          </a:p>
          <a:p>
            <a:r>
              <a:rPr lang="en-GB" sz="2400" dirty="0"/>
              <a:t>Figure 3.</a:t>
            </a:r>
            <a:r>
              <a:rPr lang="en-GB" sz="2400" dirty="0">
                <a:hlinkClick r:id="rId4"/>
              </a:rPr>
              <a:t> http://www.clker.com/clipart-587954.html</a:t>
            </a:r>
            <a:endParaRPr lang="en-GB" sz="2400" dirty="0"/>
          </a:p>
          <a:p>
            <a:r>
              <a:rPr lang="en-GB" sz="2400" dirty="0"/>
              <a:t>Figure 4.</a:t>
            </a:r>
            <a:r>
              <a:rPr lang="en-GB" sz="2400" dirty="0">
                <a:hlinkClick r:id="rId5"/>
              </a:rPr>
              <a:t> https://app.surveyplanet.com/</a:t>
            </a:r>
            <a:endParaRPr lang="en-GB" sz="2400" dirty="0"/>
          </a:p>
          <a:p>
            <a:r>
              <a:rPr lang="en-GB" sz="2400" dirty="0"/>
              <a:t>Figures 5 – </a:t>
            </a:r>
            <a:r>
              <a:rPr lang="en-GB" sz="2400" dirty="0" smtClean="0"/>
              <a:t>10 </a:t>
            </a:r>
            <a:r>
              <a:rPr lang="en-GB" sz="2400" dirty="0"/>
              <a:t>OGAMA Generated </a:t>
            </a:r>
            <a:r>
              <a:rPr lang="en-GB" sz="2400" dirty="0" smtClean="0"/>
              <a:t>Visualisations</a:t>
            </a:r>
          </a:p>
          <a:p>
            <a:r>
              <a:rPr lang="en-GB" sz="2400" dirty="0" smtClean="0"/>
              <a:t>Figure 11 Follow Up Questions Example</a:t>
            </a:r>
          </a:p>
          <a:p>
            <a:r>
              <a:rPr lang="en-GB" sz="2400" dirty="0"/>
              <a:t>Figure </a:t>
            </a:r>
            <a:r>
              <a:rPr lang="en-GB" sz="2400" dirty="0" smtClean="0"/>
              <a:t>12 – 14 OGAMA </a:t>
            </a:r>
            <a:r>
              <a:rPr lang="en-GB" sz="2400" dirty="0"/>
              <a:t>Generated </a:t>
            </a:r>
            <a:r>
              <a:rPr lang="en-GB" sz="2400" dirty="0" smtClean="0"/>
              <a:t>Visualisations</a:t>
            </a:r>
          </a:p>
          <a:p>
            <a:r>
              <a:rPr lang="en-GB" sz="2400" dirty="0" smtClean="0"/>
              <a:t>Figure 15 Follow Up Questions Example</a:t>
            </a:r>
            <a:endParaRPr lang="en-GB" sz="2400" dirty="0"/>
          </a:p>
          <a:p>
            <a:r>
              <a:rPr lang="en-GB" sz="2400" dirty="0"/>
              <a:t>Figures </a:t>
            </a:r>
            <a:r>
              <a:rPr lang="en-GB" sz="2400" dirty="0" smtClean="0"/>
              <a:t>16 </a:t>
            </a:r>
            <a:r>
              <a:rPr lang="en-GB" sz="2400" dirty="0"/>
              <a:t>– </a:t>
            </a:r>
            <a:r>
              <a:rPr lang="en-GB" sz="2400" dirty="0" smtClean="0"/>
              <a:t>20 </a:t>
            </a:r>
            <a:r>
              <a:rPr lang="en-GB" sz="2400" dirty="0">
                <a:hlinkClick r:id="rId5"/>
              </a:rPr>
              <a:t>https://app.surveyplanet.com/</a:t>
            </a:r>
            <a:endParaRPr lang="en-GB" sz="2400" dirty="0"/>
          </a:p>
          <a:p>
            <a:r>
              <a:rPr lang="en-GB" sz="2400" dirty="0"/>
              <a:t>Figure </a:t>
            </a:r>
            <a:r>
              <a:rPr lang="en-GB" sz="2400" dirty="0" smtClean="0"/>
              <a:t>21 </a:t>
            </a:r>
            <a:r>
              <a:rPr lang="en-GB" sz="2400" dirty="0">
                <a:hlinkClick r:id="rId6"/>
              </a:rPr>
              <a:t>http://www.ogama.net</a:t>
            </a:r>
            <a:r>
              <a:rPr lang="en-GB" sz="2400" dirty="0" smtClean="0">
                <a:hlinkClick r:id="rId6"/>
              </a:rPr>
              <a:t>/</a:t>
            </a:r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FD6187-147E-41D1-9FA8-6159D168A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24</a:t>
            </a:fld>
            <a:endParaRPr lang="en-GB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960061D2-83BF-4D57-9DB1-6980D1575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FE158A-7B9E-4F19-8F82-613FF4EE2222}"/>
              </a:ext>
            </a:extLst>
          </p:cNvPr>
          <p:cNvSpPr txBox="1"/>
          <p:nvPr/>
        </p:nvSpPr>
        <p:spPr>
          <a:xfrm>
            <a:off x="561110" y="2493780"/>
            <a:ext cx="5511007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[1] A. Sorman, “4 Effective Methods to Increase Your Survey Response Rates,” 2016. [Online]. Available: https://blog.marketo.com/2017/01/4-effective-methods-to-increase-your-survey-response-rates.html. [Accessed 10 July 2019].</a:t>
            </a:r>
          </a:p>
          <a:p>
            <a:r>
              <a:rPr lang="en-GB" sz="1400" dirty="0"/>
              <a:t>[2] D. Chaffey, “Global social media research summary 2019,” 12 </a:t>
            </a:r>
            <a:r>
              <a:rPr lang="en-GB" sz="1400" dirty="0" smtClean="0"/>
              <a:t>February </a:t>
            </a:r>
            <a:r>
              <a:rPr lang="en-GB" sz="1400" dirty="0"/>
              <a:t>2019. [Online]. Available: https://www.smartinsights.com/social-media-marketing/social-media-strategy/new-global-social-media-research/. [Accessed 03 July 2019].</a:t>
            </a:r>
          </a:p>
          <a:p>
            <a:r>
              <a:rPr lang="en-GB" sz="1400" dirty="0"/>
              <a:t>[3] B. Putano, “A Look At 5 of the Most Popular Programming Languages of 2019,” 30 August 2019. [Online]. Available: https://stackify.com/popular-programming-languages-2018/. [Accessed 04 </a:t>
            </a:r>
            <a:r>
              <a:rPr lang="en-GB" sz="1400" dirty="0" smtClean="0"/>
              <a:t>September </a:t>
            </a:r>
            <a:r>
              <a:rPr lang="en-GB" sz="1400" dirty="0"/>
              <a:t>2019].</a:t>
            </a:r>
          </a:p>
          <a:p>
            <a:r>
              <a:rPr lang="en-GB" sz="1400" dirty="0"/>
              <a:t>[4] N. SCHÄFERHOFF, “10 Best Website Builders,” 16 May 2019. [Online]. Available: https://websitesetup.org/website-builders/. [Accessed 20 August 2019].</a:t>
            </a:r>
          </a:p>
        </p:txBody>
      </p:sp>
    </p:spTree>
    <p:extLst>
      <p:ext uri="{BB962C8B-B14F-4D97-AF65-F5344CB8AC3E}">
        <p14:creationId xmlns:p14="http://schemas.microsoft.com/office/powerpoint/2010/main" val="10148124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0BD65-BF16-4AAD-93E3-16D7EDF66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/>
              <a:t>Thank You for Listening!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3A6FD88-483A-4385-A1D3-A2506897600A}"/>
              </a:ext>
            </a:extLst>
          </p:cNvPr>
          <p:cNvSpPr txBox="1">
            <a:spLocks/>
          </p:cNvSpPr>
          <p:nvPr/>
        </p:nvSpPr>
        <p:spPr bwMode="gray">
          <a:xfrm>
            <a:off x="2602357" y="3645400"/>
            <a:ext cx="5866606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Any Questions?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92EF31-D2E4-43B5-954E-41B085194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F79EA-8A38-40E2-BD33-FDC546D16B88}" type="slidenum">
              <a:rPr lang="en-GB" smtClean="0"/>
              <a:t>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BA14E6-9859-4BEC-BDCE-0A5E413BE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1110" y="6391839"/>
            <a:ext cx="11117543" cy="307777"/>
          </a:xfrm>
        </p:spPr>
        <p:txBody>
          <a:bodyPr/>
          <a:lstStyle/>
          <a:p>
            <a:r>
              <a:rPr lang="en-GB" sz="1100" dirty="0"/>
              <a:t>Lauren Paige Collins																			Major Project</a:t>
            </a:r>
          </a:p>
        </p:txBody>
      </p:sp>
    </p:spTree>
    <p:extLst>
      <p:ext uri="{BB962C8B-B14F-4D97-AF65-F5344CB8AC3E}">
        <p14:creationId xmlns:p14="http://schemas.microsoft.com/office/powerpoint/2010/main" val="2133114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715</TotalTime>
  <Words>1455</Words>
  <Application>Microsoft Office PowerPoint</Application>
  <PresentationFormat>Widescreen</PresentationFormat>
  <Paragraphs>205</Paragraphs>
  <Slides>25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Ion Boardroom</vt:lpstr>
      <vt:lpstr>Investigation and Evaluation into the Impact of the E-Survey as a Marketing Tool and its Ability to Gather Statistics</vt:lpstr>
      <vt:lpstr>Introduction</vt:lpstr>
      <vt:lpstr>Aims and Objectives </vt:lpstr>
      <vt:lpstr>Discussion Topics</vt:lpstr>
      <vt:lpstr>Literature Review</vt:lpstr>
      <vt:lpstr>Statistics</vt:lpstr>
      <vt:lpstr>Findings of Literature Review</vt:lpstr>
      <vt:lpstr>Research Methodology</vt:lpstr>
      <vt:lpstr>Experiment &amp; Case Study</vt:lpstr>
      <vt:lpstr>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Results</vt:lpstr>
      <vt:lpstr>PowerPoint Presentation</vt:lpstr>
      <vt:lpstr>Results </vt:lpstr>
      <vt:lpstr>Software Problems</vt:lpstr>
      <vt:lpstr>Evaluation</vt:lpstr>
      <vt:lpstr>Evaluation </vt:lpstr>
      <vt:lpstr>Conclusion</vt:lpstr>
      <vt:lpstr>Recommendations</vt:lpstr>
      <vt:lpstr>References</vt:lpstr>
      <vt:lpstr>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Investigation and Evaluation into the Impact of the  E-Survey as a Marketing Tool and its Ability to Gather Statistics</dc:title>
  <dc:creator>Lauren Paige Collins</dc:creator>
  <cp:lastModifiedBy>UWTSD</cp:lastModifiedBy>
  <cp:revision>37</cp:revision>
  <dcterms:created xsi:type="dcterms:W3CDTF">2019-09-18T13:29:34Z</dcterms:created>
  <dcterms:modified xsi:type="dcterms:W3CDTF">2019-09-19T14:30:16Z</dcterms:modified>
</cp:coreProperties>
</file>