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6174DE-3195-694B-B342-1833083A8E47}" type="datetimeFigureOut">
              <a:rPr lang="ro-RO" smtClean="0"/>
              <a:t>23.10.2026</a:t>
            </a:fld>
            <a:endParaRPr lang="ro-RO"/>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8A9D62-0964-2140-9E85-686EF096227D}" type="slidenum">
              <a:rPr lang="ro-RO" smtClean="0"/>
              <a:t>‹#›</a:t>
            </a:fld>
            <a:endParaRPr lang="ro-RO"/>
          </a:p>
        </p:txBody>
      </p:sp>
    </p:spTree>
    <p:extLst>
      <p:ext uri="{BB962C8B-B14F-4D97-AF65-F5344CB8AC3E}">
        <p14:creationId xmlns:p14="http://schemas.microsoft.com/office/powerpoint/2010/main" val="31520225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I have chosen the societal marketing concept as the most suitable approach for businesses in 202</a:t>
            </a:r>
            <a:r>
              <a:rPr lang="ro-RO" dirty="0"/>
              <a:t>6</a:t>
            </a:r>
            <a:r>
              <a:rPr dirty="0"/>
              <a:t>. My argument is that long-term business success should consider customers, profits and the wider impact on society. I will compare it with other concepts and explain its strengths and limitations.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The course materials identify five major marketing concepts. Production focuses on availability and price. Product focuses on quality. Selling uses strong promotion. The marketing concept starts with customer needs. Societal marketing adds the long-term interests of society. This development is also discussed by </a:t>
            </a:r>
            <a:r>
              <a:rPr dirty="0" err="1"/>
              <a:t>Hutapea</a:t>
            </a:r>
            <a:r>
              <a:rPr dirty="0"/>
              <a:t>.</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Each approach can be useful in some circumstances. Efficient production matters when affordability is essential, while product quality is important in competitive markets. However, selling alone may neglect customer needs. Societal marketing is broader because it considers what customers want and what is responsible in the long term.</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central idea is to balance three interests: customer satisfaction, business profits and society’s wellbeing. For example, a company should not only offer an attractive product, but also consider whether its packaging or claims could cause harm. This does not mean profit is unimportant. It means profit should be pursued responsibly.</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In 202</a:t>
            </a:r>
            <a:r>
              <a:rPr lang="ro-RO" dirty="0"/>
              <a:t>6, </a:t>
            </a:r>
            <a:r>
              <a:rPr dirty="0"/>
              <a:t>companies communicate with customers through many digital channels. Their actions and messages can be questioned publicly. I believe societal marketing is relevant because businesses must consider the effects of what they sell, how they communicate and how they treat people. It can support lasting trust, although the results depend on genuine action.</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For a beauty business, societal marketing could mean being honest about product results, providing clear ingredient information and reducing unnecessary packaging. Advertising can also show different customers respectfully. This is an illustrative example, not evidence that one particular company has achieved these outcomes.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Digital tools can help put societal marketing into practice. A business can listen to feedback, design a responsible offer, explain it clearly and measure results. Social media is a communication channel here, not the same thing as societal marketing. The course also describes social marketing as behaviour-change campaigns for the common good. These ideas should not be confused.</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approach has important advantages, but it is not perfect. Responsible decisions can require investment and their impact may be hard to measure. There is also a risk that businesses make ethical claims without changing their practices. For this reason, I think evidence, transparency and measurable goals are essential.</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In conclusion, I believe societal marketing offers the strongest overall model for business in 202</a:t>
            </a:r>
            <a:r>
              <a:rPr lang="ro-RO" dirty="0"/>
              <a:t>6</a:t>
            </a:r>
            <a:r>
              <a:rPr dirty="0"/>
              <a:t>. It builds on the customer focus of the marketing concept while </a:t>
            </a:r>
            <a:r>
              <a:rPr dirty="0" err="1"/>
              <a:t>recognising</a:t>
            </a:r>
            <a:r>
              <a:rPr dirty="0"/>
              <a:t> the long-term interests of society. It is not a guarantee of success, but it provides a more responsible basis for decisions. Businesses should turn their promises into actions they can measure. Thank you.</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provides the reference list. The university course materials and the assigned article informed the analysis. The publication year of the Hutapea paper was not visible in the supplied copy, so it is marked no date.</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10/23/26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10/23/26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10/23/26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10/23/26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10/23/26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10/23/26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F9F7"/>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858000"/>
          </a:xfrm>
          <a:prstGeom prst="rect">
            <a:avLst/>
          </a:prstGeom>
          <a:solidFill>
            <a:srgbClr val="00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914400"/>
          </a:xfrm>
          <a:prstGeom prst="rect">
            <a:avLst/>
          </a:prstGeom>
          <a:noFill/>
        </p:spPr>
        <p:txBody>
          <a:bodyPr wrap="square">
            <a:spAutoFit/>
          </a:bodyPr>
          <a:lstStyle/>
          <a:p>
            <a:pPr>
              <a:spcAft>
                <a:spcPts val="1000"/>
              </a:spcAft>
              <a:defRPr sz="3000" b="1">
                <a:solidFill>
                  <a:srgbClr val="142739"/>
                </a:solidFill>
                <a:latin typeface="Aptos"/>
              </a:defRPr>
            </a:pPr>
            <a:r>
              <a:t>Which marketing concept works best in 2026?</a:t>
            </a:r>
          </a:p>
        </p:txBody>
      </p:sp>
      <p:sp>
        <p:nvSpPr>
          <p:cNvPr id="4" name="Rectangle 3"/>
          <p:cNvSpPr/>
          <p:nvPr/>
        </p:nvSpPr>
        <p:spPr>
          <a:xfrm>
            <a:off x="658368" y="1307592"/>
            <a:ext cx="777240" cy="59436"/>
          </a:xfrm>
          <a:prstGeom prst="rect">
            <a:avLst/>
          </a:prstGeom>
          <a:solidFill>
            <a:srgbClr val="DBA7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777240" y="1783080"/>
            <a:ext cx="10607040" cy="406908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024128" y="2240280"/>
            <a:ext cx="6035040" cy="3108960"/>
          </a:xfrm>
          <a:prstGeom prst="rect">
            <a:avLst/>
          </a:prstGeom>
          <a:noFill/>
        </p:spPr>
        <p:txBody>
          <a:bodyPr wrap="square">
            <a:spAutoFit/>
          </a:bodyPr>
          <a:lstStyle/>
          <a:p>
            <a:pPr>
              <a:spcAft>
                <a:spcPts val="1000"/>
              </a:spcAft>
              <a:defRPr sz="3400" b="1">
                <a:solidFill>
                  <a:srgbClr val="18314A"/>
                </a:solidFill>
                <a:latin typeface="Aptos"/>
              </a:defRPr>
            </a:pPr>
            <a:r>
              <a:t>Societal Marketing Concept</a:t>
            </a:r>
          </a:p>
          <a:p>
            <a:pPr>
              <a:defRPr sz="2000">
                <a:solidFill>
                  <a:srgbClr val="2B5E63"/>
                </a:solidFill>
              </a:defRPr>
            </a:pPr>
            <a:r>
              <a:t>Balancing customers, business and society</a:t>
            </a:r>
          </a:p>
        </p:txBody>
      </p:sp>
      <p:sp>
        <p:nvSpPr>
          <p:cNvPr id="7" name="TextBox 6"/>
          <p:cNvSpPr txBox="1"/>
          <p:nvPr/>
        </p:nvSpPr>
        <p:spPr>
          <a:xfrm>
            <a:off x="731520" y="6272784"/>
            <a:ext cx="10424160" cy="320040"/>
          </a:xfrm>
          <a:prstGeom prst="rect">
            <a:avLst/>
          </a:prstGeom>
          <a:noFill/>
        </p:spPr>
        <p:txBody>
          <a:bodyPr wrap="square">
            <a:spAutoFit/>
          </a:bodyPr>
          <a:lstStyle/>
          <a:p>
            <a:pPr>
              <a:spcAft>
                <a:spcPts val="1000"/>
              </a:spcAft>
              <a:defRPr sz="1000" b="0">
                <a:solidFill>
                  <a:srgbClr val="59676F"/>
                </a:solidFill>
                <a:latin typeface="Aptos"/>
              </a:defRPr>
            </a:pPr>
            <a:r>
              <a:t>Source: Hutapea; Kotler and Armstrong, 2023</a:t>
            </a:r>
          </a:p>
        </p:txBody>
      </p:sp>
      <p:sp>
        <p:nvSpPr>
          <p:cNvPr id="8" name="TextBox 7"/>
          <p:cNvSpPr txBox="1"/>
          <p:nvPr/>
        </p:nvSpPr>
        <p:spPr>
          <a:xfrm>
            <a:off x="11109960" y="6281928"/>
            <a:ext cx="411480" cy="320040"/>
          </a:xfrm>
          <a:prstGeom prst="rect">
            <a:avLst/>
          </a:prstGeom>
          <a:noFill/>
        </p:spPr>
        <p:txBody>
          <a:bodyPr wrap="square">
            <a:spAutoFit/>
          </a:bodyPr>
          <a:lstStyle/>
          <a:p>
            <a:pPr>
              <a:spcAft>
                <a:spcPts val="1000"/>
              </a:spcAft>
              <a:defRPr sz="1000" b="0">
                <a:solidFill>
                  <a:srgbClr val="59676F"/>
                </a:solidFill>
                <a:latin typeface="Aptos"/>
              </a:defRPr>
            </a:pPr>
            <a:r>
              <a:t>1</a:t>
            </a:r>
          </a:p>
        </p:txBody>
      </p:sp>
      <p:pic>
        <p:nvPicPr>
          <p:cNvPr id="9" name="Picture 8" descr="cover_marketing_photo.png"/>
          <p:cNvPicPr>
            <a:picLocks noChangeAspect="1"/>
          </p:cNvPicPr>
          <p:nvPr/>
        </p:nvPicPr>
        <p:blipFill>
          <a:blip r:embed="rId5"/>
          <a:stretch>
            <a:fillRect/>
          </a:stretch>
        </p:blipFill>
        <p:spPr>
          <a:xfrm>
            <a:off x="7863840" y="1938528"/>
            <a:ext cx="3063240" cy="3520440"/>
          </a:xfrm>
          <a:prstGeom prst="rect">
            <a:avLst/>
          </a:prstGeom>
        </p:spPr>
      </p:pic>
      <p:pic>
        <p:nvPicPr>
          <p:cNvPr id="10" name="Slide%201">
            <a:hlinkClick r:id="" action="ppaction://media"/>
            <a:extLst>
              <a:ext uri="{FF2B5EF4-FFF2-40B4-BE49-F238E27FC236}">
                <a16:creationId xmlns:a16="http://schemas.microsoft.com/office/drawing/2014/main" id="{C2A16225-CF07-8F6E-56D6-3957FD5C8FD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22946" y="3819188"/>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nextCondLst>
                <p:cond evt="onClick" delay="0">
                  <p:tgtEl>
                    <p:spTgt spid="10"/>
                  </p:tgtEl>
                </p:cond>
              </p:nextCondLst>
            </p:seq>
            <p:audio>
              <p:cMediaNode>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9F7"/>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858000"/>
          </a:xfrm>
          <a:prstGeom prst="rect">
            <a:avLst/>
          </a:prstGeom>
          <a:solidFill>
            <a:srgbClr val="00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914400"/>
          </a:xfrm>
          <a:prstGeom prst="rect">
            <a:avLst/>
          </a:prstGeom>
          <a:noFill/>
        </p:spPr>
        <p:txBody>
          <a:bodyPr wrap="square">
            <a:spAutoFit/>
          </a:bodyPr>
          <a:lstStyle/>
          <a:p>
            <a:pPr>
              <a:spcAft>
                <a:spcPts val="1000"/>
              </a:spcAft>
              <a:defRPr sz="3000" b="1">
                <a:solidFill>
                  <a:srgbClr val="142739"/>
                </a:solidFill>
                <a:latin typeface="Aptos"/>
              </a:defRPr>
            </a:pPr>
            <a:r>
              <a:t>How marketing thinking has changed</a:t>
            </a:r>
          </a:p>
        </p:txBody>
      </p:sp>
      <p:sp>
        <p:nvSpPr>
          <p:cNvPr id="4" name="Rectangle 3"/>
          <p:cNvSpPr/>
          <p:nvPr/>
        </p:nvSpPr>
        <p:spPr>
          <a:xfrm>
            <a:off x="658368" y="1307592"/>
            <a:ext cx="777240" cy="59436"/>
          </a:xfrm>
          <a:prstGeom prst="rect">
            <a:avLst/>
          </a:prstGeom>
          <a:solidFill>
            <a:srgbClr val="DBA7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594360" y="2148840"/>
            <a:ext cx="2148840" cy="22860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04088" y="2468880"/>
            <a:ext cx="2011680" cy="548640"/>
          </a:xfrm>
          <a:prstGeom prst="rect">
            <a:avLst/>
          </a:prstGeom>
          <a:noFill/>
        </p:spPr>
        <p:txBody>
          <a:bodyPr wrap="square">
            <a:spAutoFit/>
          </a:bodyPr>
          <a:lstStyle/>
          <a:p>
            <a:pPr>
              <a:spcAft>
                <a:spcPts val="1000"/>
              </a:spcAft>
              <a:defRPr sz="1500" b="1">
                <a:solidFill>
                  <a:srgbClr val="142739"/>
                </a:solidFill>
                <a:latin typeface="Aptos"/>
              </a:defRPr>
            </a:pPr>
            <a:r>
              <a:t>PRODUCTION</a:t>
            </a:r>
          </a:p>
        </p:txBody>
      </p:sp>
      <p:sp>
        <p:nvSpPr>
          <p:cNvPr id="7" name="TextBox 6"/>
          <p:cNvSpPr txBox="1"/>
          <p:nvPr/>
        </p:nvSpPr>
        <p:spPr>
          <a:xfrm>
            <a:off x="704088" y="3218688"/>
            <a:ext cx="1920240" cy="822960"/>
          </a:xfrm>
          <a:prstGeom prst="rect">
            <a:avLst/>
          </a:prstGeom>
          <a:noFill/>
        </p:spPr>
        <p:txBody>
          <a:bodyPr wrap="square">
            <a:spAutoFit/>
          </a:bodyPr>
          <a:lstStyle/>
          <a:p>
            <a:pPr>
              <a:spcAft>
                <a:spcPts val="1000"/>
              </a:spcAft>
              <a:defRPr sz="1500" b="0">
                <a:solidFill>
                  <a:srgbClr val="142739"/>
                </a:solidFill>
                <a:latin typeface="Aptos"/>
              </a:defRPr>
            </a:pPr>
            <a:r>
              <a:t>Availability</a:t>
            </a:r>
          </a:p>
        </p:txBody>
      </p:sp>
      <p:sp>
        <p:nvSpPr>
          <p:cNvPr id="8" name="Rounded Rectangle 7"/>
          <p:cNvSpPr/>
          <p:nvPr/>
        </p:nvSpPr>
        <p:spPr>
          <a:xfrm>
            <a:off x="2926079" y="2148840"/>
            <a:ext cx="2148840" cy="22860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3035808" y="2468880"/>
            <a:ext cx="2011680" cy="548640"/>
          </a:xfrm>
          <a:prstGeom prst="rect">
            <a:avLst/>
          </a:prstGeom>
          <a:noFill/>
        </p:spPr>
        <p:txBody>
          <a:bodyPr wrap="square">
            <a:spAutoFit/>
          </a:bodyPr>
          <a:lstStyle/>
          <a:p>
            <a:pPr>
              <a:spcAft>
                <a:spcPts val="1000"/>
              </a:spcAft>
              <a:defRPr sz="1500" b="1">
                <a:solidFill>
                  <a:srgbClr val="142739"/>
                </a:solidFill>
                <a:latin typeface="Aptos"/>
              </a:defRPr>
            </a:pPr>
            <a:r>
              <a:t>PRODUCT</a:t>
            </a:r>
          </a:p>
        </p:txBody>
      </p:sp>
      <p:sp>
        <p:nvSpPr>
          <p:cNvPr id="10" name="TextBox 9"/>
          <p:cNvSpPr txBox="1"/>
          <p:nvPr/>
        </p:nvSpPr>
        <p:spPr>
          <a:xfrm>
            <a:off x="3035808" y="3218688"/>
            <a:ext cx="1920240" cy="822960"/>
          </a:xfrm>
          <a:prstGeom prst="rect">
            <a:avLst/>
          </a:prstGeom>
          <a:noFill/>
        </p:spPr>
        <p:txBody>
          <a:bodyPr wrap="square">
            <a:spAutoFit/>
          </a:bodyPr>
          <a:lstStyle/>
          <a:p>
            <a:pPr>
              <a:spcAft>
                <a:spcPts val="1000"/>
              </a:spcAft>
              <a:defRPr sz="1500" b="0">
                <a:solidFill>
                  <a:srgbClr val="142739"/>
                </a:solidFill>
                <a:latin typeface="Aptos"/>
              </a:defRPr>
            </a:pPr>
            <a:r>
              <a:t>Quality</a:t>
            </a:r>
          </a:p>
        </p:txBody>
      </p:sp>
      <p:sp>
        <p:nvSpPr>
          <p:cNvPr id="11" name="Rounded Rectangle 10"/>
          <p:cNvSpPr/>
          <p:nvPr/>
        </p:nvSpPr>
        <p:spPr>
          <a:xfrm>
            <a:off x="5257800" y="2148840"/>
            <a:ext cx="2148840" cy="22860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5367528" y="2468880"/>
            <a:ext cx="2011680" cy="548640"/>
          </a:xfrm>
          <a:prstGeom prst="rect">
            <a:avLst/>
          </a:prstGeom>
          <a:noFill/>
        </p:spPr>
        <p:txBody>
          <a:bodyPr wrap="square">
            <a:spAutoFit/>
          </a:bodyPr>
          <a:lstStyle/>
          <a:p>
            <a:pPr>
              <a:spcAft>
                <a:spcPts val="1000"/>
              </a:spcAft>
              <a:defRPr sz="1500" b="1">
                <a:solidFill>
                  <a:srgbClr val="142739"/>
                </a:solidFill>
                <a:latin typeface="Aptos"/>
              </a:defRPr>
            </a:pPr>
            <a:r>
              <a:t>SELLING</a:t>
            </a:r>
          </a:p>
        </p:txBody>
      </p:sp>
      <p:sp>
        <p:nvSpPr>
          <p:cNvPr id="13" name="TextBox 12"/>
          <p:cNvSpPr txBox="1"/>
          <p:nvPr/>
        </p:nvSpPr>
        <p:spPr>
          <a:xfrm>
            <a:off x="5367528" y="3218688"/>
            <a:ext cx="1920240" cy="822960"/>
          </a:xfrm>
          <a:prstGeom prst="rect">
            <a:avLst/>
          </a:prstGeom>
          <a:noFill/>
        </p:spPr>
        <p:txBody>
          <a:bodyPr wrap="square">
            <a:spAutoFit/>
          </a:bodyPr>
          <a:lstStyle/>
          <a:p>
            <a:pPr>
              <a:spcAft>
                <a:spcPts val="1000"/>
              </a:spcAft>
              <a:defRPr sz="1500" b="0">
                <a:solidFill>
                  <a:srgbClr val="142739"/>
                </a:solidFill>
                <a:latin typeface="Aptos"/>
              </a:defRPr>
            </a:pPr>
            <a:r>
              <a:t>Promotion</a:t>
            </a:r>
          </a:p>
        </p:txBody>
      </p:sp>
      <p:sp>
        <p:nvSpPr>
          <p:cNvPr id="14" name="Rounded Rectangle 13"/>
          <p:cNvSpPr/>
          <p:nvPr/>
        </p:nvSpPr>
        <p:spPr>
          <a:xfrm>
            <a:off x="7589519" y="2148840"/>
            <a:ext cx="2148840" cy="228600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7699247" y="2468880"/>
            <a:ext cx="2011680" cy="548640"/>
          </a:xfrm>
          <a:prstGeom prst="rect">
            <a:avLst/>
          </a:prstGeom>
          <a:noFill/>
        </p:spPr>
        <p:txBody>
          <a:bodyPr wrap="square">
            <a:spAutoFit/>
          </a:bodyPr>
          <a:lstStyle/>
          <a:p>
            <a:pPr>
              <a:spcAft>
                <a:spcPts val="1000"/>
              </a:spcAft>
              <a:defRPr sz="1500" b="1">
                <a:solidFill>
                  <a:srgbClr val="142739"/>
                </a:solidFill>
                <a:latin typeface="Aptos"/>
              </a:defRPr>
            </a:pPr>
            <a:r>
              <a:t>MARKETING</a:t>
            </a:r>
          </a:p>
        </p:txBody>
      </p:sp>
      <p:sp>
        <p:nvSpPr>
          <p:cNvPr id="16" name="TextBox 15"/>
          <p:cNvSpPr txBox="1"/>
          <p:nvPr/>
        </p:nvSpPr>
        <p:spPr>
          <a:xfrm>
            <a:off x="7699247" y="3218688"/>
            <a:ext cx="1920240" cy="822960"/>
          </a:xfrm>
          <a:prstGeom prst="rect">
            <a:avLst/>
          </a:prstGeom>
          <a:noFill/>
        </p:spPr>
        <p:txBody>
          <a:bodyPr wrap="square">
            <a:spAutoFit/>
          </a:bodyPr>
          <a:lstStyle/>
          <a:p>
            <a:pPr>
              <a:spcAft>
                <a:spcPts val="1000"/>
              </a:spcAft>
              <a:defRPr sz="1500" b="0">
                <a:solidFill>
                  <a:srgbClr val="142739"/>
                </a:solidFill>
                <a:latin typeface="Aptos"/>
              </a:defRPr>
            </a:pPr>
            <a:r>
              <a:t>Customer needs</a:t>
            </a:r>
          </a:p>
        </p:txBody>
      </p:sp>
      <p:sp>
        <p:nvSpPr>
          <p:cNvPr id="17" name="Rounded Rectangle 16"/>
          <p:cNvSpPr/>
          <p:nvPr/>
        </p:nvSpPr>
        <p:spPr>
          <a:xfrm>
            <a:off x="9921240" y="2148840"/>
            <a:ext cx="2148840" cy="2286000"/>
          </a:xfrm>
          <a:prstGeom prst="roundRect">
            <a:avLst/>
          </a:prstGeom>
          <a:solidFill>
            <a:srgbClr val="E5F0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10030967" y="2468880"/>
            <a:ext cx="2011680" cy="548640"/>
          </a:xfrm>
          <a:prstGeom prst="rect">
            <a:avLst/>
          </a:prstGeom>
          <a:noFill/>
        </p:spPr>
        <p:txBody>
          <a:bodyPr wrap="square">
            <a:spAutoFit/>
          </a:bodyPr>
          <a:lstStyle/>
          <a:p>
            <a:pPr>
              <a:spcAft>
                <a:spcPts val="1000"/>
              </a:spcAft>
              <a:defRPr sz="1500" b="1">
                <a:solidFill>
                  <a:srgbClr val="142739"/>
                </a:solidFill>
                <a:latin typeface="Aptos"/>
              </a:defRPr>
            </a:pPr>
            <a:r>
              <a:t>SOCIETAL</a:t>
            </a:r>
          </a:p>
        </p:txBody>
      </p:sp>
      <p:sp>
        <p:nvSpPr>
          <p:cNvPr id="19" name="TextBox 18"/>
          <p:cNvSpPr txBox="1"/>
          <p:nvPr/>
        </p:nvSpPr>
        <p:spPr>
          <a:xfrm>
            <a:off x="10030967" y="3218688"/>
            <a:ext cx="1920240" cy="822960"/>
          </a:xfrm>
          <a:prstGeom prst="rect">
            <a:avLst/>
          </a:prstGeom>
          <a:noFill/>
        </p:spPr>
        <p:txBody>
          <a:bodyPr wrap="square">
            <a:spAutoFit/>
          </a:bodyPr>
          <a:lstStyle/>
          <a:p>
            <a:pPr>
              <a:spcAft>
                <a:spcPts val="1000"/>
              </a:spcAft>
              <a:defRPr sz="1500" b="0">
                <a:solidFill>
                  <a:srgbClr val="142739"/>
                </a:solidFill>
                <a:latin typeface="Aptos"/>
              </a:defRPr>
            </a:pPr>
            <a:r>
              <a:t>Long-term welfare</a:t>
            </a:r>
          </a:p>
        </p:txBody>
      </p:sp>
      <p:sp>
        <p:nvSpPr>
          <p:cNvPr id="20" name="TextBox 19"/>
          <p:cNvSpPr txBox="1"/>
          <p:nvPr/>
        </p:nvSpPr>
        <p:spPr>
          <a:xfrm>
            <a:off x="731520" y="6272784"/>
            <a:ext cx="10424160" cy="320040"/>
          </a:xfrm>
          <a:prstGeom prst="rect">
            <a:avLst/>
          </a:prstGeom>
          <a:noFill/>
        </p:spPr>
        <p:txBody>
          <a:bodyPr wrap="square">
            <a:spAutoFit/>
          </a:bodyPr>
          <a:lstStyle/>
          <a:p>
            <a:pPr>
              <a:spcAft>
                <a:spcPts val="1000"/>
              </a:spcAft>
              <a:defRPr sz="1000" b="0">
                <a:solidFill>
                  <a:srgbClr val="59676F"/>
                </a:solidFill>
                <a:latin typeface="Aptos"/>
              </a:defRPr>
            </a:pPr>
            <a:r>
              <a:t>Source: Hutapea; UWTSD</a:t>
            </a:r>
          </a:p>
        </p:txBody>
      </p:sp>
      <p:sp>
        <p:nvSpPr>
          <p:cNvPr id="21" name="TextBox 20"/>
          <p:cNvSpPr txBox="1"/>
          <p:nvPr/>
        </p:nvSpPr>
        <p:spPr>
          <a:xfrm>
            <a:off x="11109960" y="6281928"/>
            <a:ext cx="411480" cy="320040"/>
          </a:xfrm>
          <a:prstGeom prst="rect">
            <a:avLst/>
          </a:prstGeom>
          <a:noFill/>
        </p:spPr>
        <p:txBody>
          <a:bodyPr wrap="square">
            <a:spAutoFit/>
          </a:bodyPr>
          <a:lstStyle/>
          <a:p>
            <a:pPr>
              <a:spcAft>
                <a:spcPts val="1000"/>
              </a:spcAft>
              <a:defRPr sz="1000" b="0">
                <a:solidFill>
                  <a:srgbClr val="59676F"/>
                </a:solidFill>
                <a:latin typeface="Aptos"/>
              </a:defRPr>
            </a:pPr>
            <a:r>
              <a:t>2</a:t>
            </a:r>
          </a:p>
        </p:txBody>
      </p:sp>
      <p:pic>
        <p:nvPicPr>
          <p:cNvPr id="22" name="Slide%202">
            <a:hlinkClick r:id="" action="ppaction://media"/>
            <a:extLst>
              <a:ext uri="{FF2B5EF4-FFF2-40B4-BE49-F238E27FC236}">
                <a16:creationId xmlns:a16="http://schemas.microsoft.com/office/drawing/2014/main" id="{EB66E626-55A7-D55B-4043-80A7502C9A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01990" y="4676406"/>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2"/>
                                        </p:tgtEl>
                                      </p:cBhvr>
                                    </p:cmd>
                                  </p:childTnLst>
                                </p:cTn>
                              </p:par>
                            </p:childTnLst>
                          </p:cTn>
                        </p:par>
                      </p:childTnLst>
                    </p:cTn>
                  </p:par>
                </p:childTnLst>
              </p:cTn>
              <p:nextCondLst>
                <p:cond evt="onClick" delay="0">
                  <p:tgtEl>
                    <p:spTgt spid="22"/>
                  </p:tgtEl>
                </p:cond>
              </p:nextCondLst>
            </p:seq>
            <p:audio>
              <p:cMediaNode>
                <p:cTn id="7" fill="hold" display="0">
                  <p:stCondLst>
                    <p:cond delay="indefinite"/>
                  </p:stCondLst>
                  <p:endCondLst>
                    <p:cond evt="onStopAudio" delay="0">
                      <p:tgtEl>
                        <p:sldTgt/>
                      </p:tgtEl>
                    </p:cond>
                  </p:endCondLst>
                </p:cTn>
                <p:tgtEl>
                  <p:spTgt spid="2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9F7"/>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858000"/>
          </a:xfrm>
          <a:prstGeom prst="rect">
            <a:avLst/>
          </a:prstGeom>
          <a:solidFill>
            <a:srgbClr val="00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914400"/>
          </a:xfrm>
          <a:prstGeom prst="rect">
            <a:avLst/>
          </a:prstGeom>
          <a:noFill/>
        </p:spPr>
        <p:txBody>
          <a:bodyPr wrap="square">
            <a:spAutoFit/>
          </a:bodyPr>
          <a:lstStyle/>
          <a:p>
            <a:pPr>
              <a:spcAft>
                <a:spcPts val="1000"/>
              </a:spcAft>
              <a:defRPr sz="3000" b="1">
                <a:solidFill>
                  <a:srgbClr val="142739"/>
                </a:solidFill>
                <a:latin typeface="Aptos"/>
              </a:defRPr>
            </a:pPr>
            <a:r>
              <a:t>Comparing the five concepts</a:t>
            </a:r>
          </a:p>
        </p:txBody>
      </p:sp>
      <p:sp>
        <p:nvSpPr>
          <p:cNvPr id="4" name="Rectangle 3"/>
          <p:cNvSpPr/>
          <p:nvPr/>
        </p:nvSpPr>
        <p:spPr>
          <a:xfrm>
            <a:off x="658368" y="1307592"/>
            <a:ext cx="777240" cy="59436"/>
          </a:xfrm>
          <a:prstGeom prst="rect">
            <a:avLst/>
          </a:prstGeom>
          <a:solidFill>
            <a:srgbClr val="DBA7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777240" y="1783080"/>
            <a:ext cx="10607040" cy="406908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097280" y="2148840"/>
            <a:ext cx="9966960" cy="3566160"/>
          </a:xfrm>
          <a:prstGeom prst="rect">
            <a:avLst/>
          </a:prstGeom>
          <a:noFill/>
        </p:spPr>
        <p:txBody>
          <a:bodyPr wrap="square">
            <a:spAutoFit/>
          </a:bodyPr>
          <a:lstStyle/>
          <a:p>
            <a:pPr>
              <a:spcAft>
                <a:spcPts val="1000"/>
              </a:spcAft>
              <a:defRPr sz="2000" b="0">
                <a:solidFill>
                  <a:srgbClr val="142739"/>
                </a:solidFill>
                <a:latin typeface="Aptos"/>
              </a:defRPr>
            </a:pPr>
            <a:r>
              <a:t>PRODUCTION  |  Efficiency and affordability</a:t>
            </a:r>
          </a:p>
          <a:p>
            <a:pPr>
              <a:spcAft>
                <a:spcPts val="1000"/>
              </a:spcAft>
              <a:defRPr sz="2000" b="0">
                <a:solidFill>
                  <a:srgbClr val="142739"/>
                </a:solidFill>
                <a:latin typeface="Aptos"/>
              </a:defRPr>
            </a:pPr>
            <a:r>
              <a:t>PRODUCT  |  Quality and innovation</a:t>
            </a:r>
          </a:p>
          <a:p>
            <a:pPr>
              <a:spcAft>
                <a:spcPts val="1000"/>
              </a:spcAft>
              <a:defRPr sz="2000" b="0">
                <a:solidFill>
                  <a:srgbClr val="142739"/>
                </a:solidFill>
                <a:latin typeface="Aptos"/>
              </a:defRPr>
            </a:pPr>
            <a:r>
              <a:t>SELLING  |  Persuasion and sales volume</a:t>
            </a:r>
          </a:p>
          <a:p>
            <a:pPr>
              <a:spcAft>
                <a:spcPts val="1000"/>
              </a:spcAft>
              <a:defRPr sz="2000" b="0">
                <a:solidFill>
                  <a:srgbClr val="142739"/>
                </a:solidFill>
                <a:latin typeface="Aptos"/>
              </a:defRPr>
            </a:pPr>
            <a:r>
              <a:t>MARKETING  |  Customer satisfaction</a:t>
            </a:r>
          </a:p>
          <a:p>
            <a:pPr>
              <a:spcAft>
                <a:spcPts val="1000"/>
              </a:spcAft>
              <a:defRPr sz="2000" b="0">
                <a:solidFill>
                  <a:srgbClr val="142739"/>
                </a:solidFill>
                <a:latin typeface="Aptos"/>
              </a:defRPr>
            </a:pPr>
            <a:r>
              <a:t>SOCIETAL  |  Customer value + social welfare + profit</a:t>
            </a:r>
          </a:p>
        </p:txBody>
      </p:sp>
      <p:sp>
        <p:nvSpPr>
          <p:cNvPr id="7" name="TextBox 6"/>
          <p:cNvSpPr txBox="1"/>
          <p:nvPr/>
        </p:nvSpPr>
        <p:spPr>
          <a:xfrm>
            <a:off x="731520" y="6272784"/>
            <a:ext cx="10424160" cy="320040"/>
          </a:xfrm>
          <a:prstGeom prst="rect">
            <a:avLst/>
          </a:prstGeom>
          <a:noFill/>
        </p:spPr>
        <p:txBody>
          <a:bodyPr wrap="square">
            <a:spAutoFit/>
          </a:bodyPr>
          <a:lstStyle/>
          <a:p>
            <a:pPr>
              <a:spcAft>
                <a:spcPts val="1000"/>
              </a:spcAft>
              <a:defRPr sz="1000" b="0">
                <a:solidFill>
                  <a:srgbClr val="59676F"/>
                </a:solidFill>
                <a:latin typeface="Aptos"/>
              </a:defRPr>
            </a:pPr>
            <a:r>
              <a:t>Source: Hutapea</a:t>
            </a:r>
          </a:p>
        </p:txBody>
      </p:sp>
      <p:sp>
        <p:nvSpPr>
          <p:cNvPr id="8" name="TextBox 7"/>
          <p:cNvSpPr txBox="1"/>
          <p:nvPr/>
        </p:nvSpPr>
        <p:spPr>
          <a:xfrm>
            <a:off x="11109960" y="6281928"/>
            <a:ext cx="411480" cy="320040"/>
          </a:xfrm>
          <a:prstGeom prst="rect">
            <a:avLst/>
          </a:prstGeom>
          <a:noFill/>
        </p:spPr>
        <p:txBody>
          <a:bodyPr wrap="square">
            <a:spAutoFit/>
          </a:bodyPr>
          <a:lstStyle/>
          <a:p>
            <a:pPr>
              <a:spcAft>
                <a:spcPts val="1000"/>
              </a:spcAft>
              <a:defRPr sz="1000" b="0">
                <a:solidFill>
                  <a:srgbClr val="59676F"/>
                </a:solidFill>
                <a:latin typeface="Aptos"/>
              </a:defRPr>
            </a:pPr>
            <a:r>
              <a:t>3</a:t>
            </a:r>
          </a:p>
        </p:txBody>
      </p:sp>
      <p:pic>
        <p:nvPicPr>
          <p:cNvPr id="9" name="Slide%203">
            <a:hlinkClick r:id="" action="ppaction://media"/>
            <a:extLst>
              <a:ext uri="{FF2B5EF4-FFF2-40B4-BE49-F238E27FC236}">
                <a16:creationId xmlns:a16="http://schemas.microsoft.com/office/drawing/2014/main" id="{401ABDB9-950B-86E1-E0A9-6BF8260190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81007" y="4458240"/>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nextCondLst>
                <p:cond evt="onClick" delay="0">
                  <p:tgtEl>
                    <p:spTgt spid="9"/>
                  </p:tgtEl>
                </p:cond>
              </p:nextCondLst>
            </p:seq>
            <p:audio>
              <p:cMediaNode>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9F7"/>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858000"/>
          </a:xfrm>
          <a:prstGeom prst="rect">
            <a:avLst/>
          </a:prstGeom>
          <a:solidFill>
            <a:srgbClr val="00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914400"/>
          </a:xfrm>
          <a:prstGeom prst="rect">
            <a:avLst/>
          </a:prstGeom>
          <a:noFill/>
        </p:spPr>
        <p:txBody>
          <a:bodyPr wrap="square">
            <a:spAutoFit/>
          </a:bodyPr>
          <a:lstStyle/>
          <a:p>
            <a:pPr>
              <a:spcAft>
                <a:spcPts val="1000"/>
              </a:spcAft>
              <a:defRPr sz="3000" b="1">
                <a:solidFill>
                  <a:srgbClr val="142739"/>
                </a:solidFill>
                <a:latin typeface="Aptos"/>
              </a:defRPr>
            </a:pPr>
            <a:r>
              <a:t>The societal marketing model</a:t>
            </a:r>
          </a:p>
        </p:txBody>
      </p:sp>
      <p:sp>
        <p:nvSpPr>
          <p:cNvPr id="4" name="Rectangle 3"/>
          <p:cNvSpPr/>
          <p:nvPr/>
        </p:nvSpPr>
        <p:spPr>
          <a:xfrm>
            <a:off x="658368" y="1307592"/>
            <a:ext cx="777240" cy="59436"/>
          </a:xfrm>
          <a:prstGeom prst="rect">
            <a:avLst/>
          </a:prstGeom>
          <a:solidFill>
            <a:srgbClr val="DBA7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960120" y="2011680"/>
            <a:ext cx="3017520" cy="3017520"/>
          </a:xfrm>
          <a:prstGeom prst="ellipse">
            <a:avLst/>
          </a:prstGeom>
          <a:solidFill>
            <a:srgbClr val="DBEEEB"/>
          </a:solidFill>
          <a:ln>
            <a:solidFill>
              <a:srgbClr val="00807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188720" y="2971800"/>
            <a:ext cx="2606040" cy="457200"/>
          </a:xfrm>
          <a:prstGeom prst="rect">
            <a:avLst/>
          </a:prstGeom>
          <a:noFill/>
        </p:spPr>
        <p:txBody>
          <a:bodyPr wrap="square">
            <a:spAutoFit/>
          </a:bodyPr>
          <a:lstStyle/>
          <a:p>
            <a:pPr>
              <a:spcAft>
                <a:spcPts val="1000"/>
              </a:spcAft>
              <a:defRPr sz="2100" b="1">
                <a:solidFill>
                  <a:srgbClr val="142739"/>
                </a:solidFill>
                <a:latin typeface="Aptos"/>
              </a:defRPr>
            </a:pPr>
            <a:r>
              <a:t>CUSTOMERS</a:t>
            </a:r>
          </a:p>
        </p:txBody>
      </p:sp>
      <p:sp>
        <p:nvSpPr>
          <p:cNvPr id="7" name="TextBox 6"/>
          <p:cNvSpPr txBox="1"/>
          <p:nvPr/>
        </p:nvSpPr>
        <p:spPr>
          <a:xfrm>
            <a:off x="1216152" y="3493008"/>
            <a:ext cx="2560320" cy="777240"/>
          </a:xfrm>
          <a:prstGeom prst="rect">
            <a:avLst/>
          </a:prstGeom>
          <a:noFill/>
        </p:spPr>
        <p:txBody>
          <a:bodyPr wrap="square">
            <a:spAutoFit/>
          </a:bodyPr>
          <a:lstStyle/>
          <a:p>
            <a:pPr>
              <a:spcAft>
                <a:spcPts val="1000"/>
              </a:spcAft>
              <a:defRPr sz="1500" b="0">
                <a:solidFill>
                  <a:srgbClr val="142739"/>
                </a:solidFill>
                <a:latin typeface="Aptos"/>
              </a:defRPr>
            </a:pPr>
            <a:r>
              <a:t>Needs and wellbeing</a:t>
            </a:r>
          </a:p>
        </p:txBody>
      </p:sp>
      <p:sp>
        <p:nvSpPr>
          <p:cNvPr id="8" name="Oval 7"/>
          <p:cNvSpPr/>
          <p:nvPr/>
        </p:nvSpPr>
        <p:spPr>
          <a:xfrm>
            <a:off x="4389120" y="2011680"/>
            <a:ext cx="3017520" cy="3017520"/>
          </a:xfrm>
          <a:prstGeom prst="ellipse">
            <a:avLst/>
          </a:prstGeom>
          <a:solidFill>
            <a:srgbClr val="E6EBF6"/>
          </a:solidFill>
          <a:ln>
            <a:solidFill>
              <a:srgbClr val="00807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4617720" y="2971800"/>
            <a:ext cx="2606040" cy="457200"/>
          </a:xfrm>
          <a:prstGeom prst="rect">
            <a:avLst/>
          </a:prstGeom>
          <a:noFill/>
        </p:spPr>
        <p:txBody>
          <a:bodyPr wrap="square">
            <a:spAutoFit/>
          </a:bodyPr>
          <a:lstStyle/>
          <a:p>
            <a:pPr>
              <a:spcAft>
                <a:spcPts val="1000"/>
              </a:spcAft>
              <a:defRPr sz="2100" b="1">
                <a:solidFill>
                  <a:srgbClr val="142739"/>
                </a:solidFill>
                <a:latin typeface="Aptos"/>
              </a:defRPr>
            </a:pPr>
            <a:r>
              <a:t>BUSINESS</a:t>
            </a:r>
          </a:p>
        </p:txBody>
      </p:sp>
      <p:sp>
        <p:nvSpPr>
          <p:cNvPr id="10" name="TextBox 9"/>
          <p:cNvSpPr txBox="1"/>
          <p:nvPr/>
        </p:nvSpPr>
        <p:spPr>
          <a:xfrm>
            <a:off x="4645152" y="3493008"/>
            <a:ext cx="2560320" cy="777240"/>
          </a:xfrm>
          <a:prstGeom prst="rect">
            <a:avLst/>
          </a:prstGeom>
          <a:noFill/>
        </p:spPr>
        <p:txBody>
          <a:bodyPr wrap="square">
            <a:spAutoFit/>
          </a:bodyPr>
          <a:lstStyle/>
          <a:p>
            <a:pPr>
              <a:spcAft>
                <a:spcPts val="1000"/>
              </a:spcAft>
              <a:defRPr sz="1500" b="0">
                <a:solidFill>
                  <a:srgbClr val="142739"/>
                </a:solidFill>
                <a:latin typeface="Aptos"/>
              </a:defRPr>
            </a:pPr>
            <a:r>
              <a:t>Financial sustainability</a:t>
            </a:r>
          </a:p>
        </p:txBody>
      </p:sp>
      <p:sp>
        <p:nvSpPr>
          <p:cNvPr id="11" name="Oval 10"/>
          <p:cNvSpPr/>
          <p:nvPr/>
        </p:nvSpPr>
        <p:spPr>
          <a:xfrm>
            <a:off x="7818120" y="2011680"/>
            <a:ext cx="3017520" cy="3017520"/>
          </a:xfrm>
          <a:prstGeom prst="ellipse">
            <a:avLst/>
          </a:prstGeom>
          <a:solidFill>
            <a:srgbClr val="F6E8D2"/>
          </a:solidFill>
          <a:ln>
            <a:solidFill>
              <a:srgbClr val="00807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046720" y="2971800"/>
            <a:ext cx="2606040" cy="457200"/>
          </a:xfrm>
          <a:prstGeom prst="rect">
            <a:avLst/>
          </a:prstGeom>
          <a:noFill/>
        </p:spPr>
        <p:txBody>
          <a:bodyPr wrap="square">
            <a:spAutoFit/>
          </a:bodyPr>
          <a:lstStyle/>
          <a:p>
            <a:pPr>
              <a:spcAft>
                <a:spcPts val="1000"/>
              </a:spcAft>
              <a:defRPr sz="2100" b="1">
                <a:solidFill>
                  <a:srgbClr val="142739"/>
                </a:solidFill>
                <a:latin typeface="Aptos"/>
              </a:defRPr>
            </a:pPr>
            <a:r>
              <a:t>SOCIETY</a:t>
            </a:r>
          </a:p>
        </p:txBody>
      </p:sp>
      <p:sp>
        <p:nvSpPr>
          <p:cNvPr id="13" name="TextBox 12"/>
          <p:cNvSpPr txBox="1"/>
          <p:nvPr/>
        </p:nvSpPr>
        <p:spPr>
          <a:xfrm>
            <a:off x="8074152" y="3493008"/>
            <a:ext cx="2560320" cy="777240"/>
          </a:xfrm>
          <a:prstGeom prst="rect">
            <a:avLst/>
          </a:prstGeom>
          <a:noFill/>
        </p:spPr>
        <p:txBody>
          <a:bodyPr wrap="square">
            <a:spAutoFit/>
          </a:bodyPr>
          <a:lstStyle/>
          <a:p>
            <a:pPr>
              <a:spcAft>
                <a:spcPts val="1000"/>
              </a:spcAft>
              <a:defRPr sz="1500" b="0">
                <a:solidFill>
                  <a:srgbClr val="142739"/>
                </a:solidFill>
                <a:latin typeface="Aptos"/>
              </a:defRPr>
            </a:pPr>
            <a:r>
              <a:t>Communities and environment</a:t>
            </a:r>
          </a:p>
        </p:txBody>
      </p:sp>
      <p:sp>
        <p:nvSpPr>
          <p:cNvPr id="14" name="TextBox 13"/>
          <p:cNvSpPr txBox="1"/>
          <p:nvPr/>
        </p:nvSpPr>
        <p:spPr>
          <a:xfrm>
            <a:off x="731520" y="6272784"/>
            <a:ext cx="10424160" cy="320040"/>
          </a:xfrm>
          <a:prstGeom prst="rect">
            <a:avLst/>
          </a:prstGeom>
          <a:noFill/>
        </p:spPr>
        <p:txBody>
          <a:bodyPr wrap="square">
            <a:spAutoFit/>
          </a:bodyPr>
          <a:lstStyle/>
          <a:p>
            <a:pPr>
              <a:spcAft>
                <a:spcPts val="1000"/>
              </a:spcAft>
              <a:defRPr sz="1000" b="0">
                <a:solidFill>
                  <a:srgbClr val="59676F"/>
                </a:solidFill>
                <a:latin typeface="Aptos"/>
              </a:defRPr>
            </a:pPr>
            <a:r>
              <a:t>Source: Kotler and Armstrong, 2023; Hutapea</a:t>
            </a:r>
          </a:p>
        </p:txBody>
      </p:sp>
      <p:sp>
        <p:nvSpPr>
          <p:cNvPr id="15" name="TextBox 14"/>
          <p:cNvSpPr txBox="1"/>
          <p:nvPr/>
        </p:nvSpPr>
        <p:spPr>
          <a:xfrm>
            <a:off x="11109960" y="6281928"/>
            <a:ext cx="411480" cy="320040"/>
          </a:xfrm>
          <a:prstGeom prst="rect">
            <a:avLst/>
          </a:prstGeom>
          <a:noFill/>
        </p:spPr>
        <p:txBody>
          <a:bodyPr wrap="square">
            <a:spAutoFit/>
          </a:bodyPr>
          <a:lstStyle/>
          <a:p>
            <a:pPr>
              <a:spcAft>
                <a:spcPts val="1000"/>
              </a:spcAft>
              <a:defRPr sz="1000" b="0">
                <a:solidFill>
                  <a:srgbClr val="59676F"/>
                </a:solidFill>
                <a:latin typeface="Aptos"/>
              </a:defRPr>
            </a:pPr>
            <a:r>
              <a:t>4</a:t>
            </a:r>
          </a:p>
        </p:txBody>
      </p:sp>
      <p:pic>
        <p:nvPicPr>
          <p:cNvPr id="16" name="Slide%204">
            <a:hlinkClick r:id="" action="ppaction://media"/>
            <a:extLst>
              <a:ext uri="{FF2B5EF4-FFF2-40B4-BE49-F238E27FC236}">
                <a16:creationId xmlns:a16="http://schemas.microsoft.com/office/drawing/2014/main" id="{EEC75E09-FF19-2180-5EB3-6E17CF00EB1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30447" y="4951485"/>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6"/>
                                        </p:tgtEl>
                                      </p:cBhvr>
                                    </p:cmd>
                                  </p:childTnLst>
                                </p:cTn>
                              </p:par>
                            </p:childTnLst>
                          </p:cTn>
                        </p:par>
                      </p:childTnLst>
                    </p:cTn>
                  </p:par>
                </p:childTnLst>
              </p:cTn>
              <p:nextCondLst>
                <p:cond evt="onClick" delay="0">
                  <p:tgtEl>
                    <p:spTgt spid="16"/>
                  </p:tgtEl>
                </p:cond>
              </p:nextCondLst>
            </p:seq>
            <p:audio>
              <p:cMediaNode>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9F7"/>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858000"/>
          </a:xfrm>
          <a:prstGeom prst="rect">
            <a:avLst/>
          </a:prstGeom>
          <a:solidFill>
            <a:srgbClr val="00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914400"/>
          </a:xfrm>
          <a:prstGeom prst="rect">
            <a:avLst/>
          </a:prstGeom>
          <a:noFill/>
        </p:spPr>
        <p:txBody>
          <a:bodyPr wrap="square">
            <a:spAutoFit/>
          </a:bodyPr>
          <a:lstStyle/>
          <a:p>
            <a:pPr>
              <a:spcAft>
                <a:spcPts val="1000"/>
              </a:spcAft>
              <a:defRPr sz="3000" b="1">
                <a:solidFill>
                  <a:srgbClr val="142739"/>
                </a:solidFill>
                <a:latin typeface="Aptos"/>
              </a:defRPr>
            </a:pPr>
            <a:r>
              <a:t>Why does it fit business in 2026?</a:t>
            </a:r>
          </a:p>
        </p:txBody>
      </p:sp>
      <p:sp>
        <p:nvSpPr>
          <p:cNvPr id="4" name="Rectangle 3"/>
          <p:cNvSpPr/>
          <p:nvPr/>
        </p:nvSpPr>
        <p:spPr>
          <a:xfrm>
            <a:off x="658368" y="1307592"/>
            <a:ext cx="777240" cy="59436"/>
          </a:xfrm>
          <a:prstGeom prst="rect">
            <a:avLst/>
          </a:prstGeom>
          <a:solidFill>
            <a:srgbClr val="DBA7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777240" y="1783080"/>
            <a:ext cx="10607040" cy="406908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097280" y="2148840"/>
            <a:ext cx="9966960" cy="3566160"/>
          </a:xfrm>
          <a:prstGeom prst="rect">
            <a:avLst/>
          </a:prstGeom>
          <a:noFill/>
        </p:spPr>
        <p:txBody>
          <a:bodyPr wrap="square">
            <a:spAutoFit/>
          </a:bodyPr>
          <a:lstStyle/>
          <a:p>
            <a:pPr>
              <a:spcAft>
                <a:spcPts val="1000"/>
              </a:spcAft>
              <a:defRPr sz="2200" b="0">
                <a:solidFill>
                  <a:srgbClr val="142739"/>
                </a:solidFill>
                <a:latin typeface="Aptos"/>
              </a:defRPr>
            </a:pPr>
            <a:r>
              <a:t>01  Customers can question brands publicly</a:t>
            </a:r>
          </a:p>
          <a:p>
            <a:pPr>
              <a:spcAft>
                <a:spcPts val="1000"/>
              </a:spcAft>
              <a:defRPr sz="2200" b="0">
                <a:solidFill>
                  <a:srgbClr val="142739"/>
                </a:solidFill>
                <a:latin typeface="Aptos"/>
              </a:defRPr>
            </a:pPr>
            <a:r>
              <a:t>02  Environmental and ethical impact matters</a:t>
            </a:r>
          </a:p>
          <a:p>
            <a:pPr>
              <a:spcAft>
                <a:spcPts val="1000"/>
              </a:spcAft>
              <a:defRPr sz="2200" b="0">
                <a:solidFill>
                  <a:srgbClr val="142739"/>
                </a:solidFill>
                <a:latin typeface="Aptos"/>
              </a:defRPr>
            </a:pPr>
            <a:r>
              <a:t>03  Digital channels make communication more visible</a:t>
            </a:r>
          </a:p>
          <a:p>
            <a:pPr>
              <a:spcAft>
                <a:spcPts val="1000"/>
              </a:spcAft>
              <a:defRPr sz="2200" b="0">
                <a:solidFill>
                  <a:srgbClr val="142739"/>
                </a:solidFill>
                <a:latin typeface="Aptos"/>
              </a:defRPr>
            </a:pPr>
            <a:r>
              <a:t>04  Long-term trust matters alongside short-term sales</a:t>
            </a:r>
          </a:p>
        </p:txBody>
      </p:sp>
      <p:sp>
        <p:nvSpPr>
          <p:cNvPr id="7" name="TextBox 6"/>
          <p:cNvSpPr txBox="1"/>
          <p:nvPr/>
        </p:nvSpPr>
        <p:spPr>
          <a:xfrm>
            <a:off x="731520" y="6272784"/>
            <a:ext cx="10424160" cy="320040"/>
          </a:xfrm>
          <a:prstGeom prst="rect">
            <a:avLst/>
          </a:prstGeom>
          <a:noFill/>
        </p:spPr>
        <p:txBody>
          <a:bodyPr wrap="square">
            <a:spAutoFit/>
          </a:bodyPr>
          <a:lstStyle/>
          <a:p>
            <a:pPr>
              <a:spcAft>
                <a:spcPts val="1000"/>
              </a:spcAft>
              <a:defRPr sz="1000" b="0">
                <a:solidFill>
                  <a:srgbClr val="59676F"/>
                </a:solidFill>
                <a:latin typeface="Aptos"/>
              </a:defRPr>
            </a:pPr>
            <a:r>
              <a:t>Source: Kotler and Armstrong, 2023; research-based interpretation</a:t>
            </a:r>
          </a:p>
        </p:txBody>
      </p:sp>
      <p:sp>
        <p:nvSpPr>
          <p:cNvPr id="8" name="TextBox 7"/>
          <p:cNvSpPr txBox="1"/>
          <p:nvPr/>
        </p:nvSpPr>
        <p:spPr>
          <a:xfrm>
            <a:off x="11109960" y="6281928"/>
            <a:ext cx="411480" cy="320040"/>
          </a:xfrm>
          <a:prstGeom prst="rect">
            <a:avLst/>
          </a:prstGeom>
          <a:noFill/>
        </p:spPr>
        <p:txBody>
          <a:bodyPr wrap="square">
            <a:spAutoFit/>
          </a:bodyPr>
          <a:lstStyle/>
          <a:p>
            <a:pPr>
              <a:spcAft>
                <a:spcPts val="1000"/>
              </a:spcAft>
              <a:defRPr sz="1000" b="0">
                <a:solidFill>
                  <a:srgbClr val="59676F"/>
                </a:solidFill>
                <a:latin typeface="Aptos"/>
              </a:defRPr>
            </a:pPr>
            <a:r>
              <a:t>5</a:t>
            </a:r>
          </a:p>
        </p:txBody>
      </p:sp>
      <p:pic>
        <p:nvPicPr>
          <p:cNvPr id="9" name="Slide%205">
            <a:hlinkClick r:id="" action="ppaction://media"/>
            <a:extLst>
              <a:ext uri="{FF2B5EF4-FFF2-40B4-BE49-F238E27FC236}">
                <a16:creationId xmlns:a16="http://schemas.microsoft.com/office/drawing/2014/main" id="{9414A964-2BEA-20B9-F2A0-428E5FD0C6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5637" y="4259045"/>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nextCondLst>
                <p:cond evt="onClick" delay="0">
                  <p:tgtEl>
                    <p:spTgt spid="9"/>
                  </p:tgtEl>
                </p:cond>
              </p:nextCondLst>
            </p:seq>
            <p:audio>
              <p:cMediaNode>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9F7"/>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858000"/>
          </a:xfrm>
          <a:prstGeom prst="rect">
            <a:avLst/>
          </a:prstGeom>
          <a:solidFill>
            <a:srgbClr val="00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914400"/>
          </a:xfrm>
          <a:prstGeom prst="rect">
            <a:avLst/>
          </a:prstGeom>
          <a:noFill/>
        </p:spPr>
        <p:txBody>
          <a:bodyPr wrap="square">
            <a:spAutoFit/>
          </a:bodyPr>
          <a:lstStyle/>
          <a:p>
            <a:pPr>
              <a:spcAft>
                <a:spcPts val="1000"/>
              </a:spcAft>
              <a:defRPr sz="3000" b="1">
                <a:solidFill>
                  <a:srgbClr val="142739"/>
                </a:solidFill>
                <a:latin typeface="Aptos"/>
              </a:defRPr>
            </a:pPr>
            <a:r>
              <a:t>Application: a beauty business</a:t>
            </a:r>
          </a:p>
        </p:txBody>
      </p:sp>
      <p:sp>
        <p:nvSpPr>
          <p:cNvPr id="4" name="Rectangle 3"/>
          <p:cNvSpPr/>
          <p:nvPr/>
        </p:nvSpPr>
        <p:spPr>
          <a:xfrm>
            <a:off x="658368" y="1307592"/>
            <a:ext cx="777240" cy="59436"/>
          </a:xfrm>
          <a:prstGeom prst="rect">
            <a:avLst/>
          </a:prstGeom>
          <a:solidFill>
            <a:srgbClr val="DBA7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777240" y="1783080"/>
            <a:ext cx="10607040" cy="406908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097280" y="2148840"/>
            <a:ext cx="9966960" cy="3566160"/>
          </a:xfrm>
          <a:prstGeom prst="rect">
            <a:avLst/>
          </a:prstGeom>
          <a:noFill/>
        </p:spPr>
        <p:txBody>
          <a:bodyPr wrap="square">
            <a:spAutoFit/>
          </a:bodyPr>
          <a:lstStyle/>
          <a:p>
            <a:pPr>
              <a:spcAft>
                <a:spcPts val="1000"/>
              </a:spcAft>
              <a:defRPr sz="2000" b="0">
                <a:solidFill>
                  <a:srgbClr val="142739"/>
                </a:solidFill>
                <a:latin typeface="Aptos"/>
              </a:defRPr>
            </a:pPr>
            <a:r>
              <a:t>ILLUSTRATIVE EXAMPLE</a:t>
            </a:r>
          </a:p>
          <a:p>
            <a:pPr>
              <a:spcAft>
                <a:spcPts val="1000"/>
              </a:spcAft>
              <a:defRPr sz="2000" b="0">
                <a:solidFill>
                  <a:srgbClr val="142739"/>
                </a:solidFill>
                <a:latin typeface="Aptos"/>
              </a:defRPr>
            </a:pPr>
            <a:endParaRPr/>
          </a:p>
          <a:p>
            <a:pPr>
              <a:spcAft>
                <a:spcPts val="1000"/>
              </a:spcAft>
              <a:defRPr sz="2000" b="0">
                <a:solidFill>
                  <a:srgbClr val="142739"/>
                </a:solidFill>
                <a:latin typeface="Aptos"/>
              </a:defRPr>
            </a:pPr>
            <a:r>
              <a:t>• Honest claims about product results</a:t>
            </a:r>
          </a:p>
          <a:p>
            <a:pPr>
              <a:spcAft>
                <a:spcPts val="1000"/>
              </a:spcAft>
              <a:defRPr sz="2000" b="0">
                <a:solidFill>
                  <a:srgbClr val="142739"/>
                </a:solidFill>
                <a:latin typeface="Aptos"/>
              </a:defRPr>
            </a:pPr>
            <a:r>
              <a:t>• Clear ingredient and allergy information</a:t>
            </a:r>
          </a:p>
          <a:p>
            <a:pPr>
              <a:spcAft>
                <a:spcPts val="1000"/>
              </a:spcAft>
              <a:defRPr sz="2000" b="0">
                <a:solidFill>
                  <a:srgbClr val="142739"/>
                </a:solidFill>
                <a:latin typeface="Aptos"/>
              </a:defRPr>
            </a:pPr>
            <a:r>
              <a:t>• Less unnecessary packaging and waste</a:t>
            </a:r>
          </a:p>
          <a:p>
            <a:pPr>
              <a:spcAft>
                <a:spcPts val="1000"/>
              </a:spcAft>
              <a:defRPr sz="2000" b="0">
                <a:solidFill>
                  <a:srgbClr val="142739"/>
                </a:solidFill>
                <a:latin typeface="Aptos"/>
              </a:defRPr>
            </a:pPr>
            <a:r>
              <a:t>• Inclusive, respectful advertising</a:t>
            </a:r>
          </a:p>
          <a:p>
            <a:pPr>
              <a:spcAft>
                <a:spcPts val="1000"/>
              </a:spcAft>
              <a:defRPr sz="2000" b="0">
                <a:solidFill>
                  <a:srgbClr val="142739"/>
                </a:solidFill>
                <a:latin typeface="Aptos"/>
              </a:defRPr>
            </a:pPr>
            <a:r>
              <a:t>• Fair pricing that supports the business</a:t>
            </a:r>
          </a:p>
        </p:txBody>
      </p:sp>
      <p:sp>
        <p:nvSpPr>
          <p:cNvPr id="7" name="TextBox 6"/>
          <p:cNvSpPr txBox="1"/>
          <p:nvPr/>
        </p:nvSpPr>
        <p:spPr>
          <a:xfrm>
            <a:off x="731520" y="6272784"/>
            <a:ext cx="10424160" cy="320040"/>
          </a:xfrm>
          <a:prstGeom prst="rect">
            <a:avLst/>
          </a:prstGeom>
          <a:noFill/>
        </p:spPr>
        <p:txBody>
          <a:bodyPr wrap="square">
            <a:spAutoFit/>
          </a:bodyPr>
          <a:lstStyle/>
          <a:p>
            <a:pPr>
              <a:spcAft>
                <a:spcPts val="1000"/>
              </a:spcAft>
              <a:defRPr sz="1000" b="0">
                <a:solidFill>
                  <a:srgbClr val="59676F"/>
                </a:solidFill>
                <a:latin typeface="Aptos"/>
              </a:defRPr>
            </a:pPr>
            <a:r>
              <a:t>Source: Illustrative application of societal marketing</a:t>
            </a:r>
          </a:p>
        </p:txBody>
      </p:sp>
      <p:sp>
        <p:nvSpPr>
          <p:cNvPr id="8" name="TextBox 7"/>
          <p:cNvSpPr txBox="1"/>
          <p:nvPr/>
        </p:nvSpPr>
        <p:spPr>
          <a:xfrm>
            <a:off x="11109960" y="6281928"/>
            <a:ext cx="411480" cy="320040"/>
          </a:xfrm>
          <a:prstGeom prst="rect">
            <a:avLst/>
          </a:prstGeom>
          <a:noFill/>
        </p:spPr>
        <p:txBody>
          <a:bodyPr wrap="square">
            <a:spAutoFit/>
          </a:bodyPr>
          <a:lstStyle/>
          <a:p>
            <a:pPr>
              <a:spcAft>
                <a:spcPts val="1000"/>
              </a:spcAft>
              <a:defRPr sz="1000" b="0">
                <a:solidFill>
                  <a:srgbClr val="59676F"/>
                </a:solidFill>
                <a:latin typeface="Aptos"/>
              </a:defRPr>
            </a:pPr>
            <a:r>
              <a:t>6</a:t>
            </a:r>
          </a:p>
        </p:txBody>
      </p:sp>
      <p:pic>
        <p:nvPicPr>
          <p:cNvPr id="9" name="Slide%206">
            <a:hlinkClick r:id="" action="ppaction://media"/>
            <a:extLst>
              <a:ext uri="{FF2B5EF4-FFF2-40B4-BE49-F238E27FC236}">
                <a16:creationId xmlns:a16="http://schemas.microsoft.com/office/drawing/2014/main" id="{EDCF5587-45AE-AE28-E3FF-5C3C45CFF9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569468" y="3201414"/>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nextCondLst>
                <p:cond evt="onClick" delay="0">
                  <p:tgtEl>
                    <p:spTgt spid="9"/>
                  </p:tgtEl>
                </p:cond>
              </p:nextCondLst>
            </p:seq>
            <p:audio>
              <p:cMediaNode>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9F7"/>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858000"/>
          </a:xfrm>
          <a:prstGeom prst="rect">
            <a:avLst/>
          </a:prstGeom>
          <a:solidFill>
            <a:srgbClr val="00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914400"/>
          </a:xfrm>
          <a:prstGeom prst="rect">
            <a:avLst/>
          </a:prstGeom>
          <a:noFill/>
        </p:spPr>
        <p:txBody>
          <a:bodyPr wrap="square">
            <a:spAutoFit/>
          </a:bodyPr>
          <a:lstStyle/>
          <a:p>
            <a:pPr>
              <a:spcAft>
                <a:spcPts val="1000"/>
              </a:spcAft>
              <a:defRPr sz="3000" b="1">
                <a:solidFill>
                  <a:srgbClr val="142739"/>
                </a:solidFill>
                <a:latin typeface="Aptos"/>
              </a:defRPr>
            </a:pPr>
            <a:r>
              <a:t>How digital marketing supports the concept</a:t>
            </a:r>
          </a:p>
        </p:txBody>
      </p:sp>
      <p:sp>
        <p:nvSpPr>
          <p:cNvPr id="4" name="Rectangle 3"/>
          <p:cNvSpPr/>
          <p:nvPr/>
        </p:nvSpPr>
        <p:spPr>
          <a:xfrm>
            <a:off x="658368" y="1307592"/>
            <a:ext cx="777240" cy="59436"/>
          </a:xfrm>
          <a:prstGeom prst="rect">
            <a:avLst/>
          </a:prstGeom>
          <a:solidFill>
            <a:srgbClr val="DBA7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731520" y="2194560"/>
            <a:ext cx="2606040" cy="2148840"/>
          </a:xfrm>
          <a:prstGeom prst="roundRect">
            <a:avLst/>
          </a:prstGeom>
          <a:solidFill>
            <a:srgbClr val="E0EF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14400" y="2514600"/>
            <a:ext cx="2331720" cy="457200"/>
          </a:xfrm>
          <a:prstGeom prst="rect">
            <a:avLst/>
          </a:prstGeom>
          <a:noFill/>
        </p:spPr>
        <p:txBody>
          <a:bodyPr wrap="square">
            <a:spAutoFit/>
          </a:bodyPr>
          <a:lstStyle/>
          <a:p>
            <a:pPr>
              <a:spcAft>
                <a:spcPts val="1000"/>
              </a:spcAft>
              <a:defRPr sz="2000" b="1">
                <a:solidFill>
                  <a:srgbClr val="142739"/>
                </a:solidFill>
                <a:latin typeface="Aptos"/>
              </a:defRPr>
            </a:pPr>
            <a:r>
              <a:t>LISTEN</a:t>
            </a:r>
          </a:p>
        </p:txBody>
      </p:sp>
      <p:sp>
        <p:nvSpPr>
          <p:cNvPr id="7" name="TextBox 6"/>
          <p:cNvSpPr txBox="1"/>
          <p:nvPr/>
        </p:nvSpPr>
        <p:spPr>
          <a:xfrm>
            <a:off x="914400" y="3246120"/>
            <a:ext cx="2286000" cy="731520"/>
          </a:xfrm>
          <a:prstGeom prst="rect">
            <a:avLst/>
          </a:prstGeom>
          <a:noFill/>
        </p:spPr>
        <p:txBody>
          <a:bodyPr wrap="square">
            <a:spAutoFit/>
          </a:bodyPr>
          <a:lstStyle/>
          <a:p>
            <a:pPr>
              <a:spcAft>
                <a:spcPts val="1000"/>
              </a:spcAft>
              <a:defRPr sz="1600" b="0">
                <a:solidFill>
                  <a:srgbClr val="142739"/>
                </a:solidFill>
                <a:latin typeface="Aptos"/>
              </a:defRPr>
            </a:pPr>
            <a:r>
              <a:t>Feedback</a:t>
            </a:r>
          </a:p>
        </p:txBody>
      </p:sp>
      <p:sp>
        <p:nvSpPr>
          <p:cNvPr id="8" name="Rounded Rectangle 7"/>
          <p:cNvSpPr/>
          <p:nvPr/>
        </p:nvSpPr>
        <p:spPr>
          <a:xfrm>
            <a:off x="3584448" y="2194560"/>
            <a:ext cx="2606040" cy="2148840"/>
          </a:xfrm>
          <a:prstGeom prst="roundRect">
            <a:avLst/>
          </a:prstGeom>
          <a:solidFill>
            <a:srgbClr val="E0EF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3767328" y="2514600"/>
            <a:ext cx="2331720" cy="457200"/>
          </a:xfrm>
          <a:prstGeom prst="rect">
            <a:avLst/>
          </a:prstGeom>
          <a:noFill/>
        </p:spPr>
        <p:txBody>
          <a:bodyPr wrap="square">
            <a:spAutoFit/>
          </a:bodyPr>
          <a:lstStyle/>
          <a:p>
            <a:pPr>
              <a:spcAft>
                <a:spcPts val="1000"/>
              </a:spcAft>
              <a:defRPr sz="2000" b="1">
                <a:solidFill>
                  <a:srgbClr val="142739"/>
                </a:solidFill>
                <a:latin typeface="Aptos"/>
              </a:defRPr>
            </a:pPr>
            <a:r>
              <a:t>DESIGN</a:t>
            </a:r>
          </a:p>
        </p:txBody>
      </p:sp>
      <p:sp>
        <p:nvSpPr>
          <p:cNvPr id="10" name="TextBox 9"/>
          <p:cNvSpPr txBox="1"/>
          <p:nvPr/>
        </p:nvSpPr>
        <p:spPr>
          <a:xfrm>
            <a:off x="3767328" y="3246120"/>
            <a:ext cx="2286000" cy="731520"/>
          </a:xfrm>
          <a:prstGeom prst="rect">
            <a:avLst/>
          </a:prstGeom>
          <a:noFill/>
        </p:spPr>
        <p:txBody>
          <a:bodyPr wrap="square">
            <a:spAutoFit/>
          </a:bodyPr>
          <a:lstStyle/>
          <a:p>
            <a:pPr>
              <a:spcAft>
                <a:spcPts val="1000"/>
              </a:spcAft>
              <a:defRPr sz="1600" b="0">
                <a:solidFill>
                  <a:srgbClr val="142739"/>
                </a:solidFill>
                <a:latin typeface="Aptos"/>
              </a:defRPr>
            </a:pPr>
            <a:r>
              <a:t>Responsible offer</a:t>
            </a:r>
          </a:p>
        </p:txBody>
      </p:sp>
      <p:sp>
        <p:nvSpPr>
          <p:cNvPr id="11" name="Rounded Rectangle 10"/>
          <p:cNvSpPr/>
          <p:nvPr/>
        </p:nvSpPr>
        <p:spPr>
          <a:xfrm>
            <a:off x="6437376" y="2194560"/>
            <a:ext cx="2606040" cy="2148840"/>
          </a:xfrm>
          <a:prstGeom prst="roundRect">
            <a:avLst/>
          </a:prstGeom>
          <a:solidFill>
            <a:srgbClr val="E0EF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620256" y="2514600"/>
            <a:ext cx="2331720" cy="457200"/>
          </a:xfrm>
          <a:prstGeom prst="rect">
            <a:avLst/>
          </a:prstGeom>
          <a:noFill/>
        </p:spPr>
        <p:txBody>
          <a:bodyPr wrap="square">
            <a:spAutoFit/>
          </a:bodyPr>
          <a:lstStyle/>
          <a:p>
            <a:pPr>
              <a:spcAft>
                <a:spcPts val="1000"/>
              </a:spcAft>
              <a:defRPr sz="2000" b="1">
                <a:solidFill>
                  <a:srgbClr val="142739"/>
                </a:solidFill>
                <a:latin typeface="Aptos"/>
              </a:defRPr>
            </a:pPr>
            <a:r>
              <a:t>COMMUNICATE</a:t>
            </a:r>
          </a:p>
        </p:txBody>
      </p:sp>
      <p:sp>
        <p:nvSpPr>
          <p:cNvPr id="13" name="TextBox 12"/>
          <p:cNvSpPr txBox="1"/>
          <p:nvPr/>
        </p:nvSpPr>
        <p:spPr>
          <a:xfrm>
            <a:off x="6620256" y="3246120"/>
            <a:ext cx="2286000" cy="731520"/>
          </a:xfrm>
          <a:prstGeom prst="rect">
            <a:avLst/>
          </a:prstGeom>
          <a:noFill/>
        </p:spPr>
        <p:txBody>
          <a:bodyPr wrap="square">
            <a:spAutoFit/>
          </a:bodyPr>
          <a:lstStyle/>
          <a:p>
            <a:pPr>
              <a:spcAft>
                <a:spcPts val="1000"/>
              </a:spcAft>
              <a:defRPr sz="1600" b="0">
                <a:solidFill>
                  <a:srgbClr val="142739"/>
                </a:solidFill>
                <a:latin typeface="Aptos"/>
              </a:defRPr>
            </a:pPr>
            <a:r>
              <a:t>Honest content</a:t>
            </a:r>
          </a:p>
        </p:txBody>
      </p:sp>
      <p:sp>
        <p:nvSpPr>
          <p:cNvPr id="14" name="Rounded Rectangle 13"/>
          <p:cNvSpPr/>
          <p:nvPr/>
        </p:nvSpPr>
        <p:spPr>
          <a:xfrm>
            <a:off x="9290304" y="2194560"/>
            <a:ext cx="2606040" cy="2148840"/>
          </a:xfrm>
          <a:prstGeom prst="roundRect">
            <a:avLst/>
          </a:prstGeom>
          <a:solidFill>
            <a:srgbClr val="E0EFE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9473184" y="2514600"/>
            <a:ext cx="2331720" cy="457200"/>
          </a:xfrm>
          <a:prstGeom prst="rect">
            <a:avLst/>
          </a:prstGeom>
          <a:noFill/>
        </p:spPr>
        <p:txBody>
          <a:bodyPr wrap="square">
            <a:spAutoFit/>
          </a:bodyPr>
          <a:lstStyle/>
          <a:p>
            <a:pPr>
              <a:spcAft>
                <a:spcPts val="1000"/>
              </a:spcAft>
              <a:defRPr sz="2000" b="1">
                <a:solidFill>
                  <a:srgbClr val="142739"/>
                </a:solidFill>
                <a:latin typeface="Aptos"/>
              </a:defRPr>
            </a:pPr>
            <a:r>
              <a:t>MEASURE</a:t>
            </a:r>
          </a:p>
        </p:txBody>
      </p:sp>
      <p:sp>
        <p:nvSpPr>
          <p:cNvPr id="16" name="TextBox 15"/>
          <p:cNvSpPr txBox="1"/>
          <p:nvPr/>
        </p:nvSpPr>
        <p:spPr>
          <a:xfrm>
            <a:off x="9473184" y="3246120"/>
            <a:ext cx="2286000" cy="731520"/>
          </a:xfrm>
          <a:prstGeom prst="rect">
            <a:avLst/>
          </a:prstGeom>
          <a:noFill/>
        </p:spPr>
        <p:txBody>
          <a:bodyPr wrap="square">
            <a:spAutoFit/>
          </a:bodyPr>
          <a:lstStyle/>
          <a:p>
            <a:pPr>
              <a:spcAft>
                <a:spcPts val="1000"/>
              </a:spcAft>
              <a:defRPr sz="1600" b="0">
                <a:solidFill>
                  <a:srgbClr val="142739"/>
                </a:solidFill>
                <a:latin typeface="Aptos"/>
              </a:defRPr>
            </a:pPr>
            <a:r>
              <a:t>Sales + impact</a:t>
            </a:r>
          </a:p>
        </p:txBody>
      </p:sp>
      <p:sp>
        <p:nvSpPr>
          <p:cNvPr id="17" name="TextBox 16"/>
          <p:cNvSpPr txBox="1"/>
          <p:nvPr/>
        </p:nvSpPr>
        <p:spPr>
          <a:xfrm>
            <a:off x="731520" y="6272784"/>
            <a:ext cx="10424160" cy="320040"/>
          </a:xfrm>
          <a:prstGeom prst="rect">
            <a:avLst/>
          </a:prstGeom>
          <a:noFill/>
        </p:spPr>
        <p:txBody>
          <a:bodyPr wrap="square">
            <a:spAutoFit/>
          </a:bodyPr>
          <a:lstStyle/>
          <a:p>
            <a:pPr>
              <a:spcAft>
                <a:spcPts val="1000"/>
              </a:spcAft>
              <a:defRPr sz="1000" b="0">
                <a:solidFill>
                  <a:srgbClr val="59676F"/>
                </a:solidFill>
                <a:latin typeface="Aptos"/>
              </a:defRPr>
            </a:pPr>
            <a:r>
              <a:t>Source: UWTSD; Chaffey and Ellis-Chadwick, 2022</a:t>
            </a:r>
          </a:p>
        </p:txBody>
      </p:sp>
      <p:sp>
        <p:nvSpPr>
          <p:cNvPr id="18" name="TextBox 17"/>
          <p:cNvSpPr txBox="1"/>
          <p:nvPr/>
        </p:nvSpPr>
        <p:spPr>
          <a:xfrm>
            <a:off x="11109960" y="6281928"/>
            <a:ext cx="411480" cy="320040"/>
          </a:xfrm>
          <a:prstGeom prst="rect">
            <a:avLst/>
          </a:prstGeom>
          <a:noFill/>
        </p:spPr>
        <p:txBody>
          <a:bodyPr wrap="square">
            <a:spAutoFit/>
          </a:bodyPr>
          <a:lstStyle/>
          <a:p>
            <a:pPr>
              <a:spcAft>
                <a:spcPts val="1000"/>
              </a:spcAft>
              <a:defRPr sz="1000" b="0">
                <a:solidFill>
                  <a:srgbClr val="59676F"/>
                </a:solidFill>
                <a:latin typeface="Aptos"/>
              </a:defRPr>
            </a:pPr>
            <a:r>
              <a:t>7</a:t>
            </a:r>
          </a:p>
        </p:txBody>
      </p:sp>
      <p:pic>
        <p:nvPicPr>
          <p:cNvPr id="19" name="Slide%207">
            <a:hlinkClick r:id="" action="ppaction://media"/>
            <a:extLst>
              <a:ext uri="{FF2B5EF4-FFF2-40B4-BE49-F238E27FC236}">
                <a16:creationId xmlns:a16="http://schemas.microsoft.com/office/drawing/2014/main" id="{4524E542-3408-BEF1-5DFF-024BD8B2978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30447" y="4647950"/>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9"/>
                                        </p:tgtEl>
                                      </p:cBhvr>
                                    </p:cmd>
                                  </p:childTnLst>
                                </p:cTn>
                              </p:par>
                            </p:childTnLst>
                          </p:cTn>
                        </p:par>
                      </p:childTnLst>
                    </p:cTn>
                  </p:par>
                </p:childTnLst>
              </p:cTn>
              <p:nextCondLst>
                <p:cond evt="onClick" delay="0">
                  <p:tgtEl>
                    <p:spTgt spid="19"/>
                  </p:tgtEl>
                </p:cond>
              </p:nextCondLst>
            </p:seq>
            <p:audio>
              <p:cMediaNode>
                <p:cTn id="7" fill="hold" display="0">
                  <p:stCondLst>
                    <p:cond delay="indefinite"/>
                  </p:stCondLst>
                  <p:endCondLst>
                    <p:cond evt="onStopAudio" delay="0">
                      <p:tgtEl>
                        <p:sldTgt/>
                      </p:tgtEl>
                    </p:cond>
                  </p:endCondLst>
                </p:cTn>
                <p:tgtEl>
                  <p:spTgt spid="1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9F7"/>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858000"/>
          </a:xfrm>
          <a:prstGeom prst="rect">
            <a:avLst/>
          </a:prstGeom>
          <a:solidFill>
            <a:srgbClr val="00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914400"/>
          </a:xfrm>
          <a:prstGeom prst="rect">
            <a:avLst/>
          </a:prstGeom>
          <a:noFill/>
        </p:spPr>
        <p:txBody>
          <a:bodyPr wrap="square">
            <a:spAutoFit/>
          </a:bodyPr>
          <a:lstStyle/>
          <a:p>
            <a:pPr>
              <a:spcAft>
                <a:spcPts val="1000"/>
              </a:spcAft>
              <a:defRPr sz="3000" b="1">
                <a:solidFill>
                  <a:srgbClr val="142739"/>
                </a:solidFill>
                <a:latin typeface="Aptos"/>
              </a:defRPr>
            </a:pPr>
            <a:r>
              <a:t>Strengths and limitations</a:t>
            </a:r>
          </a:p>
        </p:txBody>
      </p:sp>
      <p:sp>
        <p:nvSpPr>
          <p:cNvPr id="4" name="Rectangle 3"/>
          <p:cNvSpPr/>
          <p:nvPr/>
        </p:nvSpPr>
        <p:spPr>
          <a:xfrm>
            <a:off x="658368" y="1307592"/>
            <a:ext cx="777240" cy="59436"/>
          </a:xfrm>
          <a:prstGeom prst="rect">
            <a:avLst/>
          </a:prstGeom>
          <a:solidFill>
            <a:srgbClr val="DBA7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777240" y="1965960"/>
            <a:ext cx="5166360" cy="3291840"/>
          </a:xfrm>
          <a:prstGeom prst="roundRect">
            <a:avLst/>
          </a:prstGeom>
          <a:solidFill>
            <a:srgbClr val="E1F2EB"/>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6263640" y="1965960"/>
            <a:ext cx="5120640" cy="3291840"/>
          </a:xfrm>
          <a:prstGeom prst="roundRect">
            <a:avLst/>
          </a:prstGeom>
          <a:solidFill>
            <a:srgbClr val="F9ECD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1051560" y="2194560"/>
            <a:ext cx="4663440" cy="2834640"/>
          </a:xfrm>
          <a:prstGeom prst="rect">
            <a:avLst/>
          </a:prstGeom>
          <a:noFill/>
        </p:spPr>
        <p:txBody>
          <a:bodyPr wrap="square">
            <a:spAutoFit/>
          </a:bodyPr>
          <a:lstStyle/>
          <a:p>
            <a:pPr>
              <a:spcAft>
                <a:spcPts val="1000"/>
              </a:spcAft>
              <a:defRPr sz="1900" b="0">
                <a:solidFill>
                  <a:srgbClr val="142739"/>
                </a:solidFill>
                <a:latin typeface="Aptos"/>
              </a:defRPr>
            </a:pPr>
            <a:r>
              <a:t>STRENGTHS</a:t>
            </a:r>
          </a:p>
          <a:p>
            <a:pPr>
              <a:spcAft>
                <a:spcPts val="1000"/>
              </a:spcAft>
              <a:defRPr sz="1900" b="0">
                <a:solidFill>
                  <a:srgbClr val="142739"/>
                </a:solidFill>
                <a:latin typeface="Aptos"/>
              </a:defRPr>
            </a:pPr>
            <a:r>
              <a:t>• Long-term trust</a:t>
            </a:r>
          </a:p>
          <a:p>
            <a:pPr>
              <a:spcAft>
                <a:spcPts val="1000"/>
              </a:spcAft>
              <a:defRPr sz="1900" b="0">
                <a:solidFill>
                  <a:srgbClr val="142739"/>
                </a:solidFill>
                <a:latin typeface="Aptos"/>
              </a:defRPr>
            </a:pPr>
            <a:r>
              <a:t>• Responsible decisions</a:t>
            </a:r>
          </a:p>
          <a:p>
            <a:pPr>
              <a:spcAft>
                <a:spcPts val="1000"/>
              </a:spcAft>
              <a:defRPr sz="1900" b="0">
                <a:solidFill>
                  <a:srgbClr val="142739"/>
                </a:solidFill>
                <a:latin typeface="Aptos"/>
              </a:defRPr>
            </a:pPr>
            <a:r>
              <a:t>• Wider view of value</a:t>
            </a:r>
          </a:p>
        </p:txBody>
      </p:sp>
      <p:sp>
        <p:nvSpPr>
          <p:cNvPr id="8" name="TextBox 7"/>
          <p:cNvSpPr txBox="1"/>
          <p:nvPr/>
        </p:nvSpPr>
        <p:spPr>
          <a:xfrm>
            <a:off x="6537960" y="2194560"/>
            <a:ext cx="4572000" cy="2834640"/>
          </a:xfrm>
          <a:prstGeom prst="rect">
            <a:avLst/>
          </a:prstGeom>
          <a:noFill/>
        </p:spPr>
        <p:txBody>
          <a:bodyPr wrap="square">
            <a:spAutoFit/>
          </a:bodyPr>
          <a:lstStyle/>
          <a:p>
            <a:pPr>
              <a:spcAft>
                <a:spcPts val="1000"/>
              </a:spcAft>
              <a:defRPr sz="1900" b="0">
                <a:solidFill>
                  <a:srgbClr val="142739"/>
                </a:solidFill>
                <a:latin typeface="Aptos"/>
              </a:defRPr>
            </a:pPr>
            <a:r>
              <a:t>LIMITATIONS</a:t>
            </a:r>
          </a:p>
          <a:p>
            <a:pPr>
              <a:spcAft>
                <a:spcPts val="1000"/>
              </a:spcAft>
              <a:defRPr sz="1900" b="0">
                <a:solidFill>
                  <a:srgbClr val="142739"/>
                </a:solidFill>
                <a:latin typeface="Aptos"/>
              </a:defRPr>
            </a:pPr>
            <a:r>
              <a:t>• Initial costs</a:t>
            </a:r>
          </a:p>
          <a:p>
            <a:pPr>
              <a:spcAft>
                <a:spcPts val="1000"/>
              </a:spcAft>
              <a:defRPr sz="1900" b="0">
                <a:solidFill>
                  <a:srgbClr val="142739"/>
                </a:solidFill>
                <a:latin typeface="Aptos"/>
              </a:defRPr>
            </a:pPr>
            <a:r>
              <a:t>• Difficult measurement</a:t>
            </a:r>
          </a:p>
          <a:p>
            <a:pPr>
              <a:spcAft>
                <a:spcPts val="1000"/>
              </a:spcAft>
              <a:defRPr sz="1900" b="0">
                <a:solidFill>
                  <a:srgbClr val="142739"/>
                </a:solidFill>
                <a:latin typeface="Aptos"/>
              </a:defRPr>
            </a:pPr>
            <a:r>
              <a:t>• Risk of greenwashing</a:t>
            </a:r>
          </a:p>
        </p:txBody>
      </p:sp>
      <p:sp>
        <p:nvSpPr>
          <p:cNvPr id="9" name="TextBox 8"/>
          <p:cNvSpPr txBox="1"/>
          <p:nvPr/>
        </p:nvSpPr>
        <p:spPr>
          <a:xfrm>
            <a:off x="731520" y="6272784"/>
            <a:ext cx="10424160" cy="320040"/>
          </a:xfrm>
          <a:prstGeom prst="rect">
            <a:avLst/>
          </a:prstGeom>
          <a:noFill/>
        </p:spPr>
        <p:txBody>
          <a:bodyPr wrap="square">
            <a:spAutoFit/>
          </a:bodyPr>
          <a:lstStyle/>
          <a:p>
            <a:pPr>
              <a:spcAft>
                <a:spcPts val="1000"/>
              </a:spcAft>
              <a:defRPr sz="1000" b="0">
                <a:solidFill>
                  <a:srgbClr val="59676F"/>
                </a:solidFill>
                <a:latin typeface="Aptos"/>
              </a:defRPr>
            </a:pPr>
            <a:r>
              <a:t>Source: Hutapea; analytical evaluation</a:t>
            </a:r>
          </a:p>
        </p:txBody>
      </p:sp>
      <p:sp>
        <p:nvSpPr>
          <p:cNvPr id="10" name="TextBox 9"/>
          <p:cNvSpPr txBox="1"/>
          <p:nvPr/>
        </p:nvSpPr>
        <p:spPr>
          <a:xfrm>
            <a:off x="11109960" y="6281928"/>
            <a:ext cx="411480" cy="320040"/>
          </a:xfrm>
          <a:prstGeom prst="rect">
            <a:avLst/>
          </a:prstGeom>
          <a:noFill/>
        </p:spPr>
        <p:txBody>
          <a:bodyPr wrap="square">
            <a:spAutoFit/>
          </a:bodyPr>
          <a:lstStyle/>
          <a:p>
            <a:pPr>
              <a:spcAft>
                <a:spcPts val="1000"/>
              </a:spcAft>
              <a:defRPr sz="1000" b="0">
                <a:solidFill>
                  <a:srgbClr val="59676F"/>
                </a:solidFill>
                <a:latin typeface="Aptos"/>
              </a:defRPr>
            </a:pPr>
            <a:r>
              <a:t>8</a:t>
            </a:r>
          </a:p>
        </p:txBody>
      </p:sp>
      <p:pic>
        <p:nvPicPr>
          <p:cNvPr id="11" name="Slide%208">
            <a:hlinkClick r:id="" action="ppaction://media"/>
            <a:extLst>
              <a:ext uri="{FF2B5EF4-FFF2-40B4-BE49-F238E27FC236}">
                <a16:creationId xmlns:a16="http://schemas.microsoft.com/office/drawing/2014/main" id="{E68550B3-500E-5833-E7DC-2487F645DCA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1925" y="3922311"/>
            <a:ext cx="730250" cy="730250"/>
          </a:xfrm>
          <a:prstGeom prst="rect">
            <a:avLst/>
          </a:prstGeom>
          <a:ln>
            <a:solidFill>
              <a:srgbClr val="00B050"/>
            </a:solidFill>
          </a:ln>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1"/>
                                        </p:tgtEl>
                                      </p:cBhvr>
                                    </p:cmd>
                                  </p:childTnLst>
                                </p:cTn>
                              </p:par>
                            </p:childTnLst>
                          </p:cTn>
                        </p:par>
                      </p:childTnLst>
                    </p:cTn>
                  </p:par>
                </p:childTnLst>
              </p:cTn>
              <p:nextCondLst>
                <p:cond evt="onClick" delay="0">
                  <p:tgtEl>
                    <p:spTgt spid="11"/>
                  </p:tgtEl>
                </p:cond>
              </p:nextCondLst>
            </p:seq>
            <p:audio>
              <p:cMediaNode>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9F7"/>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858000"/>
          </a:xfrm>
          <a:prstGeom prst="rect">
            <a:avLst/>
          </a:prstGeom>
          <a:solidFill>
            <a:srgbClr val="00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914400"/>
          </a:xfrm>
          <a:prstGeom prst="rect">
            <a:avLst/>
          </a:prstGeom>
          <a:noFill/>
        </p:spPr>
        <p:txBody>
          <a:bodyPr wrap="square">
            <a:spAutoFit/>
          </a:bodyPr>
          <a:lstStyle/>
          <a:p>
            <a:pPr>
              <a:spcAft>
                <a:spcPts val="1000"/>
              </a:spcAft>
              <a:defRPr sz="3000" b="1">
                <a:solidFill>
                  <a:srgbClr val="142739"/>
                </a:solidFill>
                <a:latin typeface="Aptos"/>
              </a:defRPr>
            </a:pPr>
            <a:r>
              <a:t>My judgement and conclusion</a:t>
            </a:r>
          </a:p>
        </p:txBody>
      </p:sp>
      <p:sp>
        <p:nvSpPr>
          <p:cNvPr id="4" name="Rectangle 3"/>
          <p:cNvSpPr/>
          <p:nvPr/>
        </p:nvSpPr>
        <p:spPr>
          <a:xfrm>
            <a:off x="658368" y="1307592"/>
            <a:ext cx="777240" cy="59436"/>
          </a:xfrm>
          <a:prstGeom prst="rect">
            <a:avLst/>
          </a:prstGeom>
          <a:solidFill>
            <a:srgbClr val="DBA7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777240" y="1783080"/>
            <a:ext cx="10607040" cy="4069080"/>
          </a:xfrm>
          <a:prstGeom prst="roundRect">
            <a:avLst/>
          </a:prstGeom>
          <a:solidFill>
            <a:srgbClr val="FFFF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097280" y="2148840"/>
            <a:ext cx="9966960" cy="3566160"/>
          </a:xfrm>
          <a:prstGeom prst="rect">
            <a:avLst/>
          </a:prstGeom>
          <a:noFill/>
        </p:spPr>
        <p:txBody>
          <a:bodyPr wrap="square">
            <a:spAutoFit/>
          </a:bodyPr>
          <a:lstStyle/>
          <a:p>
            <a:pPr>
              <a:spcAft>
                <a:spcPts val="1000"/>
              </a:spcAft>
              <a:defRPr sz="2200" b="0">
                <a:solidFill>
                  <a:srgbClr val="142739"/>
                </a:solidFill>
                <a:latin typeface="Aptos"/>
              </a:defRPr>
            </a:pPr>
            <a:r>
              <a:t>THE BEST FIT — NOT A GUARANTEED SOLUTION</a:t>
            </a:r>
          </a:p>
          <a:p>
            <a:pPr>
              <a:spcAft>
                <a:spcPts val="1000"/>
              </a:spcAft>
              <a:defRPr sz="2200" b="0">
                <a:solidFill>
                  <a:srgbClr val="142739"/>
                </a:solidFill>
                <a:latin typeface="Aptos"/>
              </a:defRPr>
            </a:pPr>
            <a:endParaRPr/>
          </a:p>
          <a:p>
            <a:pPr>
              <a:spcAft>
                <a:spcPts val="1000"/>
              </a:spcAft>
              <a:defRPr sz="2200" b="0">
                <a:solidFill>
                  <a:srgbClr val="142739"/>
                </a:solidFill>
                <a:latin typeface="Aptos"/>
              </a:defRPr>
            </a:pPr>
            <a:r>
              <a:t>Societal marketing combines customer satisfaction, commercial viability and responsibility.</a:t>
            </a:r>
          </a:p>
          <a:p>
            <a:pPr>
              <a:spcAft>
                <a:spcPts val="1000"/>
              </a:spcAft>
              <a:defRPr sz="2200" b="0">
                <a:solidFill>
                  <a:srgbClr val="142739"/>
                </a:solidFill>
                <a:latin typeface="Aptos"/>
              </a:defRPr>
            </a:pPr>
            <a:endParaRPr/>
          </a:p>
          <a:p>
            <a:pPr>
              <a:spcAft>
                <a:spcPts val="1000"/>
              </a:spcAft>
              <a:defRPr sz="2200" b="0">
                <a:solidFill>
                  <a:srgbClr val="142739"/>
                </a:solidFill>
                <a:latin typeface="Aptos"/>
              </a:defRPr>
            </a:pPr>
            <a:r>
              <a:t>Recommendation: make specific commitments, measure outcomes and communicate honestly.</a:t>
            </a:r>
          </a:p>
        </p:txBody>
      </p:sp>
      <p:sp>
        <p:nvSpPr>
          <p:cNvPr id="7" name="TextBox 6"/>
          <p:cNvSpPr txBox="1"/>
          <p:nvPr/>
        </p:nvSpPr>
        <p:spPr>
          <a:xfrm>
            <a:off x="731520" y="6272784"/>
            <a:ext cx="10424160" cy="320040"/>
          </a:xfrm>
          <a:prstGeom prst="rect">
            <a:avLst/>
          </a:prstGeom>
          <a:noFill/>
        </p:spPr>
        <p:txBody>
          <a:bodyPr wrap="square">
            <a:spAutoFit/>
          </a:bodyPr>
          <a:lstStyle/>
          <a:p>
            <a:pPr>
              <a:spcAft>
                <a:spcPts val="1000"/>
              </a:spcAft>
              <a:defRPr sz="1000" b="0">
                <a:solidFill>
                  <a:srgbClr val="59676F"/>
                </a:solidFill>
                <a:latin typeface="Aptos"/>
              </a:defRPr>
            </a:pPr>
            <a:r>
              <a:t>Source: Hutapea; Kotler and Armstrong, 2023</a:t>
            </a:r>
          </a:p>
        </p:txBody>
      </p:sp>
      <p:sp>
        <p:nvSpPr>
          <p:cNvPr id="8" name="TextBox 7"/>
          <p:cNvSpPr txBox="1"/>
          <p:nvPr/>
        </p:nvSpPr>
        <p:spPr>
          <a:xfrm>
            <a:off x="11109960" y="6281928"/>
            <a:ext cx="411480" cy="320040"/>
          </a:xfrm>
          <a:prstGeom prst="rect">
            <a:avLst/>
          </a:prstGeom>
          <a:noFill/>
        </p:spPr>
        <p:txBody>
          <a:bodyPr wrap="square">
            <a:spAutoFit/>
          </a:bodyPr>
          <a:lstStyle/>
          <a:p>
            <a:pPr>
              <a:spcAft>
                <a:spcPts val="1000"/>
              </a:spcAft>
              <a:defRPr sz="1000" b="0">
                <a:solidFill>
                  <a:srgbClr val="59676F"/>
                </a:solidFill>
                <a:latin typeface="Aptos"/>
              </a:defRPr>
            </a:pPr>
            <a:r>
              <a:t>9</a:t>
            </a:r>
          </a:p>
        </p:txBody>
      </p:sp>
      <p:pic>
        <p:nvPicPr>
          <p:cNvPr id="9" name="Slide%209">
            <a:hlinkClick r:id="" action="ppaction://media"/>
            <a:extLst>
              <a:ext uri="{FF2B5EF4-FFF2-40B4-BE49-F238E27FC236}">
                <a16:creationId xmlns:a16="http://schemas.microsoft.com/office/drawing/2014/main" id="{C73DC383-C7FE-5659-348B-9C8BFE7A4BC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326873" y="384228"/>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nextCondLst>
                <p:cond evt="onClick" delay="0">
                  <p:tgtEl>
                    <p:spTgt spid="9"/>
                  </p:tgtEl>
                </p:cond>
              </p:nextCondLst>
            </p:seq>
            <p:audio>
              <p:cMediaNode>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9F7"/>
        </a:solidFill>
        <a:effectLst/>
      </p:bgPr>
    </p:bg>
    <p:spTree>
      <p:nvGrpSpPr>
        <p:cNvPr id="1" name=""/>
        <p:cNvGrpSpPr/>
        <p:nvPr/>
      </p:nvGrpSpPr>
      <p:grpSpPr>
        <a:xfrm>
          <a:off x="0" y="0"/>
          <a:ext cx="0" cy="0"/>
          <a:chOff x="0" y="0"/>
          <a:chExt cx="0" cy="0"/>
        </a:xfrm>
      </p:grpSpPr>
      <p:sp>
        <p:nvSpPr>
          <p:cNvPr id="2" name="Rectangle 1"/>
          <p:cNvSpPr/>
          <p:nvPr/>
        </p:nvSpPr>
        <p:spPr>
          <a:xfrm>
            <a:off x="0" y="0"/>
            <a:ext cx="164592" cy="6858000"/>
          </a:xfrm>
          <a:prstGeom prst="rect">
            <a:avLst/>
          </a:prstGeom>
          <a:solidFill>
            <a:srgbClr val="00807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914400"/>
          </a:xfrm>
          <a:prstGeom prst="rect">
            <a:avLst/>
          </a:prstGeom>
          <a:noFill/>
        </p:spPr>
        <p:txBody>
          <a:bodyPr wrap="square">
            <a:spAutoFit/>
          </a:bodyPr>
          <a:lstStyle/>
          <a:p>
            <a:pPr>
              <a:spcAft>
                <a:spcPts val="1000"/>
              </a:spcAft>
              <a:defRPr sz="3000" b="1">
                <a:solidFill>
                  <a:srgbClr val="142739"/>
                </a:solidFill>
                <a:latin typeface="Aptos"/>
              </a:defRPr>
            </a:pPr>
            <a:r>
              <a:t>References</a:t>
            </a:r>
          </a:p>
        </p:txBody>
      </p:sp>
      <p:sp>
        <p:nvSpPr>
          <p:cNvPr id="4" name="Rectangle 3"/>
          <p:cNvSpPr/>
          <p:nvPr/>
        </p:nvSpPr>
        <p:spPr>
          <a:xfrm>
            <a:off x="658368" y="1307592"/>
            <a:ext cx="777240" cy="59436"/>
          </a:xfrm>
          <a:prstGeom prst="rect">
            <a:avLst/>
          </a:prstGeom>
          <a:solidFill>
            <a:srgbClr val="DBA75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22960" y="1691640"/>
            <a:ext cx="10698480" cy="4389120"/>
          </a:xfrm>
          <a:prstGeom prst="rect">
            <a:avLst/>
          </a:prstGeom>
          <a:noFill/>
        </p:spPr>
        <p:txBody>
          <a:bodyPr wrap="square">
            <a:spAutoFit/>
          </a:bodyPr>
          <a:lstStyle/>
          <a:p>
            <a:pPr>
              <a:spcAft>
                <a:spcPts val="1000"/>
              </a:spcAft>
              <a:defRPr sz="1500" b="0">
                <a:solidFill>
                  <a:srgbClr val="142739"/>
                </a:solidFill>
                <a:latin typeface="Aptos"/>
              </a:defRPr>
            </a:pPr>
            <a:r>
              <a:t>Chaffey, D. and Ellis-Chadwick, F. (2022) Digital Marketing. 8th edn. Pearson.</a:t>
            </a:r>
          </a:p>
          <a:p>
            <a:pPr>
              <a:spcAft>
                <a:spcPts val="1000"/>
              </a:spcAft>
              <a:defRPr sz="1500" b="0">
                <a:solidFill>
                  <a:srgbClr val="142739"/>
                </a:solidFill>
                <a:latin typeface="Aptos"/>
              </a:defRPr>
            </a:pPr>
            <a:r>
              <a:t>Hutapea, J.Y. The Evolution on Marketing Concept: Analysis on the Perspective Changes in Marketing Concept. Course reading, pp. 66–76.</a:t>
            </a:r>
          </a:p>
          <a:p>
            <a:pPr>
              <a:spcAft>
                <a:spcPts val="1000"/>
              </a:spcAft>
              <a:defRPr sz="1500" b="0">
                <a:solidFill>
                  <a:srgbClr val="142739"/>
                </a:solidFill>
                <a:latin typeface="Aptos"/>
              </a:defRPr>
            </a:pPr>
            <a:r>
              <a:t>Kotler, P., Armstrong, G. and Balasubramanian, S. (2023) Principles of Marketing. 19th edn. Pearson.</a:t>
            </a:r>
          </a:p>
          <a:p>
            <a:pPr>
              <a:spcAft>
                <a:spcPts val="1000"/>
              </a:spcAft>
              <a:defRPr sz="1500" b="0">
                <a:solidFill>
                  <a:srgbClr val="142739"/>
                </a:solidFill>
                <a:latin typeface="Aptos"/>
              </a:defRPr>
            </a:pPr>
            <a:r>
              <a:t>UWTSD The Concept of Marketing. Module slides.</a:t>
            </a:r>
          </a:p>
          <a:p>
            <a:pPr>
              <a:spcAft>
                <a:spcPts val="1000"/>
              </a:spcAft>
              <a:defRPr sz="1500" b="0">
                <a:solidFill>
                  <a:srgbClr val="142739"/>
                </a:solidFill>
                <a:latin typeface="Aptos"/>
              </a:defRPr>
            </a:pPr>
            <a:r>
              <a:t>UWTSD Social and Ethical Marketing. Module slides.</a:t>
            </a:r>
          </a:p>
        </p:txBody>
      </p:sp>
      <p:sp>
        <p:nvSpPr>
          <p:cNvPr id="6" name="TextBox 5"/>
          <p:cNvSpPr txBox="1"/>
          <p:nvPr/>
        </p:nvSpPr>
        <p:spPr>
          <a:xfrm>
            <a:off x="731520" y="6272784"/>
            <a:ext cx="10424160" cy="320040"/>
          </a:xfrm>
          <a:prstGeom prst="rect">
            <a:avLst/>
          </a:prstGeom>
          <a:noFill/>
        </p:spPr>
        <p:txBody>
          <a:bodyPr wrap="square">
            <a:spAutoFit/>
          </a:bodyPr>
          <a:lstStyle/>
          <a:p>
            <a:pPr>
              <a:spcAft>
                <a:spcPts val="1000"/>
              </a:spcAft>
              <a:defRPr sz="1000" b="0">
                <a:solidFill>
                  <a:srgbClr val="59676F"/>
                </a:solidFill>
                <a:latin typeface="Aptos"/>
              </a:defRPr>
            </a:pPr>
            <a:r>
              <a:t>BMSE4008D | Digital Marketing</a:t>
            </a:r>
          </a:p>
        </p:txBody>
      </p:sp>
      <p:sp>
        <p:nvSpPr>
          <p:cNvPr id="7" name="TextBox 6"/>
          <p:cNvSpPr txBox="1"/>
          <p:nvPr/>
        </p:nvSpPr>
        <p:spPr>
          <a:xfrm>
            <a:off x="11109960" y="6281928"/>
            <a:ext cx="411480" cy="320040"/>
          </a:xfrm>
          <a:prstGeom prst="rect">
            <a:avLst/>
          </a:prstGeom>
          <a:noFill/>
        </p:spPr>
        <p:txBody>
          <a:bodyPr wrap="square">
            <a:spAutoFit/>
          </a:bodyPr>
          <a:lstStyle/>
          <a:p>
            <a:pPr>
              <a:spcAft>
                <a:spcPts val="1000"/>
              </a:spcAft>
              <a:defRPr sz="1000" b="0">
                <a:solidFill>
                  <a:srgbClr val="59676F"/>
                </a:solidFill>
                <a:latin typeface="Aptos"/>
              </a:defRPr>
            </a:pPr>
            <a:r>
              <a:t>10</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Particularizare</PresentationFormat>
  <Paragraphs>0</Paragraphs>
  <Slides>10</Slides>
  <Notes>10</Notes>
  <HiddenSlides>0</HiddenSlides>
  <MMClips>0</MMClips>
  <ScaleCrop>false</ScaleCrop>
  <HeadingPairs>
    <vt:vector size="4" baseType="variant">
      <vt:variant>
        <vt:lpstr>Temă</vt:lpstr>
      </vt:variant>
      <vt:variant>
        <vt:i4>1</vt:i4>
      </vt:variant>
      <vt:variant>
        <vt:lpstr>Titluri diapozitive</vt:lpstr>
      </vt:variant>
      <vt:variant>
        <vt:i4>10</vt:i4>
      </vt:variant>
    </vt:vector>
  </HeadingPairs>
  <TitlesOfParts>
    <vt:vector size="11" baseType="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subject/>
  <dc:creator/>
  <cp:keywords/>
  <dc:description>generated using python-pptx</dc:description>
  <cp:lastModifiedBy>Larisa Stefania Draghici (2535323)</cp:lastModifiedBy>
  <cp:revision>31</cp:revision>
  <dcterms:created xsi:type="dcterms:W3CDTF">2013-01-27T09:14:16Z</dcterms:created>
  <dcterms:modified xsi:type="dcterms:W3CDTF">2026-10-23T08:27:18Z</dcterms:modified>
  <cp:category/>
</cp:coreProperties>
</file>