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</p:sldMasterIdLst>
  <p:notesMasterIdLst>
    <p:notesMasterId r:id="rId56"/>
  </p:notesMasterIdLst>
  <p:sldIdLst>
    <p:sldId id="306" r:id="rId2"/>
    <p:sldId id="316" r:id="rId3"/>
    <p:sldId id="312" r:id="rId4"/>
    <p:sldId id="384" r:id="rId5"/>
    <p:sldId id="399" r:id="rId6"/>
    <p:sldId id="410" r:id="rId7"/>
    <p:sldId id="400" r:id="rId8"/>
    <p:sldId id="389" r:id="rId9"/>
    <p:sldId id="411" r:id="rId10"/>
    <p:sldId id="413" r:id="rId11"/>
    <p:sldId id="414" r:id="rId12"/>
    <p:sldId id="385" r:id="rId13"/>
    <p:sldId id="390" r:id="rId14"/>
    <p:sldId id="415" r:id="rId15"/>
    <p:sldId id="416" r:id="rId16"/>
    <p:sldId id="417" r:id="rId17"/>
    <p:sldId id="401" r:id="rId18"/>
    <p:sldId id="391" r:id="rId19"/>
    <p:sldId id="418" r:id="rId20"/>
    <p:sldId id="419" r:id="rId21"/>
    <p:sldId id="386" r:id="rId22"/>
    <p:sldId id="392" r:id="rId23"/>
    <p:sldId id="402" r:id="rId24"/>
    <p:sldId id="403" r:id="rId25"/>
    <p:sldId id="393" r:id="rId26"/>
    <p:sldId id="404" r:id="rId27"/>
    <p:sldId id="420" r:id="rId28"/>
    <p:sldId id="421" r:id="rId29"/>
    <p:sldId id="405" r:id="rId30"/>
    <p:sldId id="422" r:id="rId31"/>
    <p:sldId id="387" r:id="rId32"/>
    <p:sldId id="394" r:id="rId33"/>
    <p:sldId id="406" r:id="rId34"/>
    <p:sldId id="424" r:id="rId35"/>
    <p:sldId id="425" r:id="rId36"/>
    <p:sldId id="426" r:id="rId37"/>
    <p:sldId id="395" r:id="rId38"/>
    <p:sldId id="427" r:id="rId39"/>
    <p:sldId id="428" r:id="rId40"/>
    <p:sldId id="407" r:id="rId41"/>
    <p:sldId id="388" r:id="rId42"/>
    <p:sldId id="396" r:id="rId43"/>
    <p:sldId id="430" r:id="rId44"/>
    <p:sldId id="408" r:id="rId45"/>
    <p:sldId id="397" r:id="rId46"/>
    <p:sldId id="409" r:id="rId47"/>
    <p:sldId id="320" r:id="rId48"/>
    <p:sldId id="398" r:id="rId49"/>
    <p:sldId id="431" r:id="rId50"/>
    <p:sldId id="433" r:id="rId51"/>
    <p:sldId id="432" r:id="rId52"/>
    <p:sldId id="383" r:id="rId53"/>
    <p:sldId id="303" r:id="rId54"/>
    <p:sldId id="434" r:id="rId55"/>
  </p:sldIdLst>
  <p:sldSz cx="9144000" cy="6858000" type="screen4x3"/>
  <p:notesSz cx="68580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5153"/>
    <a:srgbClr val="8A8A8A"/>
    <a:srgbClr val="6B6B6B"/>
    <a:srgbClr val="264DAE"/>
    <a:srgbClr val="4ADAD7"/>
    <a:srgbClr val="90A3A6"/>
    <a:srgbClr val="EDDFF5"/>
    <a:srgbClr val="493B93"/>
    <a:srgbClr val="808080"/>
    <a:srgbClr val="9696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80" autoAdjust="0"/>
    <p:restoredTop sz="97094" autoAdjust="0"/>
  </p:normalViewPr>
  <p:slideViewPr>
    <p:cSldViewPr snapToGrid="0">
      <p:cViewPr>
        <p:scale>
          <a:sx n="100" d="100"/>
          <a:sy n="100" d="100"/>
        </p:scale>
        <p:origin x="-1138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33006-993C-46CE-BE81-A42F2D8A6269}" type="datetimeFigureOut">
              <a:rPr lang="en-US" smtClean="0"/>
              <a:t>5/22/2015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49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16425"/>
            <a:ext cx="5486400" cy="41830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2CD79-D36A-4E01-AE1C-064887FE95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72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3.1.1.1 Authentication without AAA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3.1.1.1 </a:t>
            </a:r>
            <a:r>
              <a:rPr lang="en-US" smtClean="0"/>
              <a:t>Authentication without AAA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3.1.1.2 AAA Components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3.1.2.1 Authentication Modes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3.1.2.2 Authorization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3.1.2.3 Accounting</a:t>
            </a:r>
          </a:p>
          <a:p>
            <a:r>
              <a:rPr lang="en-US" dirty="0" smtClean="0"/>
              <a:t>3.1.2.4 Activity - </a:t>
            </a:r>
            <a:r>
              <a:rPr lang="en-US" dirty="0" err="1" smtClean="0"/>
              <a:t>Indentify</a:t>
            </a:r>
            <a:r>
              <a:rPr lang="en-US" dirty="0" smtClean="0"/>
              <a:t> the Characteristics of AAA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3.2.1.1 Authenticating Administrative Access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3.2.1.2 Authentication Methods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3.2.1.3 Default and Named Methods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3.2.1.4 Fine-Tuning the Authentication Configuration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3.2.2.1 Debug Options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3.2.2.2 Debugging AAA Authentication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3.3.1.1 Comparing Local AAA and Server-Based</a:t>
            </a:r>
            <a:r>
              <a:rPr lang="en-US" baseline="0" dirty="0" smtClean="0"/>
              <a:t> AAA Implementations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3.3.1.2 Introducing Cisco Secure Access Control System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3.3.2.1 Introducing TACACS+ and RADIUS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3.3.2.2 TACACS+</a:t>
            </a:r>
            <a:r>
              <a:rPr lang="en-US" baseline="0" dirty="0" smtClean="0"/>
              <a:t> Authentication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3.3.2.3 RADIUS Authentication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3.3.2.4 Integration of TACACS+ and ACS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3.3.2.5 Integration of</a:t>
            </a:r>
            <a:r>
              <a:rPr lang="en-US" baseline="0" dirty="0" smtClean="0"/>
              <a:t> AAA with Active Directory</a:t>
            </a:r>
          </a:p>
          <a:p>
            <a:r>
              <a:rPr lang="en-US" dirty="0" smtClean="0"/>
              <a:t>3.3.2.6 Video - Integration of AAA with Identity Service Engine</a:t>
            </a:r>
          </a:p>
          <a:p>
            <a:r>
              <a:rPr lang="en-US" dirty="0" smtClean="0"/>
              <a:t>3.3.2.7 Activity - Identify</a:t>
            </a:r>
            <a:r>
              <a:rPr lang="en-US" baseline="0" dirty="0" smtClean="0"/>
              <a:t> the AAA Communication Protocol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3.4.1.1 Steps for Configuring Server-Based AAA Authentication with CLI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3.4.1.2 Configuring the</a:t>
            </a:r>
            <a:r>
              <a:rPr lang="en-US" baseline="0" dirty="0" smtClean="0"/>
              <a:t> CLI for TACACS+ Servers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3.4.1.3 Configuring the CLI for RADIUS Servers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3.4.1.4 Configure Authentication to Use the AAA Server</a:t>
            </a:r>
          </a:p>
          <a:p>
            <a:r>
              <a:rPr lang="en-US" dirty="0" smtClean="0"/>
              <a:t>Syntax Checker - Configure Server-Based AAA Authentication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3.4.2.1 Monitoring Authentication Traffic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3.4.2.2 Debugging TACACS+ and RADIUS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3.4.2.2 Debugging TACACS+</a:t>
            </a:r>
            <a:r>
              <a:rPr lang="en-US" baseline="0" dirty="0" smtClean="0"/>
              <a:t> and RADIUS (Cont.)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3.4.2.3</a:t>
            </a:r>
            <a:r>
              <a:rPr lang="en-US" baseline="0" dirty="0" smtClean="0"/>
              <a:t> Video Demonstration: Configure a Cisco Router to Access a AAA RADIUS Server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3.5.1.1 Introduction to Server-Based AAA Authorization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3.5.1.2 AAA Authorization</a:t>
            </a:r>
            <a:r>
              <a:rPr lang="en-US" baseline="0" dirty="0" smtClean="0"/>
              <a:t> Configuration with CLI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3.5.2.1 Introduction to Server-Based AAA Accounting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3.5.2.2 AAA Accounting Configuration with CLI</a:t>
            </a:r>
          </a:p>
          <a:p>
            <a:r>
              <a:rPr lang="en-US" dirty="0" smtClean="0"/>
              <a:t>Syntax</a:t>
            </a:r>
            <a:r>
              <a:rPr lang="en-US" baseline="0" dirty="0" smtClean="0"/>
              <a:t> Checker - Configure AAA Accounting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3.5.3.1 Security Using 802.1X Port-Based Authentication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3.5.3.2 802.1X Port Authorization State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3.5.3.3 Configuring 802.1X</a:t>
            </a:r>
          </a:p>
          <a:p>
            <a:r>
              <a:rPr lang="en-US" dirty="0" smtClean="0"/>
              <a:t>Syntax Checker - Configure 802.1X Port-Authentication on a 2960 Switch</a:t>
            </a:r>
          </a:p>
          <a:p>
            <a:r>
              <a:rPr lang="en-US" dirty="0" smtClean="0"/>
              <a:t>3.6.1.1 Packet Tracer - Configure Authentication on Cisco Routers</a:t>
            </a:r>
          </a:p>
          <a:p>
            <a:r>
              <a:rPr lang="en-US" dirty="0" smtClean="0"/>
              <a:t>3.6.1.2 Lab - Securing Administrative</a:t>
            </a:r>
            <a:r>
              <a:rPr lang="en-US" baseline="0" dirty="0" smtClean="0"/>
              <a:t> Access Using AAA and RADIUS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3.6.1.1 Packet Tracer - Configure Authentication on Cisco Routers</a:t>
            </a:r>
          </a:p>
          <a:p>
            <a:r>
              <a:rPr lang="en-US" dirty="0" smtClean="0"/>
              <a:t>3.6.1.2 Lab - Securing Administrative</a:t>
            </a:r>
            <a:r>
              <a:rPr lang="en-US" baseline="0" dirty="0" smtClean="0"/>
              <a:t> Access Using AAA and RADIUS</a:t>
            </a:r>
          </a:p>
          <a:p>
            <a:r>
              <a:rPr lang="en-US" baseline="0" dirty="0" smtClean="0"/>
              <a:t>3.6.1.3 Summary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91819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smtClean="0"/>
              <a:t>https://www.netacad.com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45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3657600" cy="384721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2" y="4464066"/>
            <a:ext cx="3657600" cy="384721"/>
          </a:xfrm>
        </p:spPr>
        <p:txBody>
          <a:bodyPr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8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772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8110728" cy="384175"/>
          </a:xfr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>
            <a:normAutofit/>
          </a:bodyPr>
          <a:lstStyle>
            <a:lvl1pPr marL="0" indent="0" algn="l"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</a:t>
            </a:r>
            <a:endParaRPr lang="en-US" dirty="0"/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  <p:pic>
        <p:nvPicPr>
          <p:cNvPr id="51" name="Picture 4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3053" y="325971"/>
            <a:ext cx="2920207" cy="4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2" y="4862154"/>
            <a:ext cx="8110728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1" y="5231003"/>
            <a:ext cx="8110728" cy="297004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4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9313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712451"/>
            <a:ext cx="8477250" cy="1828800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696378"/>
            <a:ext cx="8477250" cy="1844873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6571527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 Segu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72439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17279"/>
            <a:ext cx="8588861" cy="8382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28600" y="1221224"/>
            <a:ext cx="8577072" cy="4965192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54809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Heav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4706781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2"/>
          </p:nvPr>
        </p:nvSpPr>
        <p:spPr>
          <a:xfrm>
            <a:off x="229702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with pull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1339745"/>
            <a:ext cx="4103687" cy="496570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435153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435153"/>
                </a:solidFill>
                <a:latin typeface="+mj-lt"/>
              </a:defRPr>
            </a:lvl2pPr>
            <a:lvl3pPr>
              <a:defRPr>
                <a:solidFill>
                  <a:srgbClr val="435153"/>
                </a:solidFill>
                <a:latin typeface="+mj-lt"/>
              </a:defRPr>
            </a:lvl3pPr>
            <a:lvl4pPr>
              <a:defRPr>
                <a:solidFill>
                  <a:srgbClr val="435153"/>
                </a:solidFill>
                <a:latin typeface="+mj-lt"/>
              </a:defRPr>
            </a:lvl4pPr>
            <a:lvl5pPr>
              <a:defRPr>
                <a:solidFill>
                  <a:srgbClr val="435153"/>
                </a:solidFill>
                <a:latin typeface="+mj-l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Rounded Rectangle 9"/>
          <p:cNvSpPr/>
          <p:nvPr userDrawn="1"/>
        </p:nvSpPr>
        <p:spPr>
          <a:xfrm>
            <a:off x="4984231" y="1416140"/>
            <a:ext cx="3759720" cy="4599033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tx1">
                  <a:lumMod val="20000"/>
                  <a:lumOff val="80000"/>
                </a:schemeClr>
              </a:gs>
              <a:gs pos="47000">
                <a:schemeClr val="bg1"/>
              </a:gs>
              <a:gs pos="100000">
                <a:srgbClr val="EDDFF5"/>
              </a:gs>
            </a:gsLst>
            <a:lin ang="2700000" scaled="1"/>
            <a:tileRect/>
          </a:gra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j-lt"/>
            </a:endParaRPr>
          </a:p>
        </p:txBody>
      </p:sp>
      <p:sp>
        <p:nvSpPr>
          <p:cNvPr id="15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5221224" y="1747683"/>
            <a:ext cx="3236976" cy="1900292"/>
          </a:xfrm>
        </p:spPr>
        <p:txBody>
          <a:bodyPr/>
          <a:lstStyle>
            <a:lvl1pPr marL="114300" indent="-114300">
              <a:buFontTx/>
              <a:buNone/>
              <a:defRPr sz="20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7" name="Text Placeholder 21"/>
          <p:cNvSpPr>
            <a:spLocks noGrp="1"/>
          </p:cNvSpPr>
          <p:nvPr>
            <p:ph type="body" sz="quarter" idx="16"/>
          </p:nvPr>
        </p:nvSpPr>
        <p:spPr>
          <a:xfrm>
            <a:off x="5310124" y="4876800"/>
            <a:ext cx="3044497" cy="326243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 userDrawn="1"/>
        </p:nvCxnSpPr>
        <p:spPr>
          <a:xfrm flipH="1">
            <a:off x="4990141" y="1335313"/>
            <a:ext cx="1" cy="4760687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702" y="17279"/>
            <a:ext cx="8588861" cy="838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3259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2-Colum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301752"/>
            <a:ext cx="4123944" cy="838200"/>
          </a:xfrm>
        </p:spPr>
        <p:txBody>
          <a:bodyPr vert="horz" lIns="82296" tIns="45720" rIns="82296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Two Column</a:t>
            </a:r>
            <a:br>
              <a:rPr lang="en-US" dirty="0" smtClean="0"/>
            </a:br>
            <a:r>
              <a:rPr lang="en-US" dirty="0" smtClean="0"/>
              <a:t>Title Left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219455" y="1600200"/>
            <a:ext cx="4142232" cy="4526280"/>
          </a:xfr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  <a:latin typeface="+mj-lt"/>
              </a:defRPr>
            </a:lvl1pPr>
            <a:lvl2pPr marL="406400" indent="0">
              <a:buClr>
                <a:schemeClr val="accent5"/>
              </a:buClr>
              <a:buFontTx/>
              <a:buNone/>
              <a:tabLst/>
              <a:defRPr>
                <a:solidFill>
                  <a:schemeClr val="tx2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</a:t>
            </a:r>
            <a:br>
              <a:rPr lang="en-US" dirty="0" smtClean="0"/>
            </a:br>
            <a:r>
              <a:rPr lang="en-US" dirty="0" smtClean="0"/>
              <a:t>do not italicize; use yellow on the </a:t>
            </a:r>
            <a:br>
              <a:rPr lang="en-US" dirty="0" smtClean="0"/>
            </a:br>
            <a:r>
              <a:rPr lang="en-US" dirty="0" smtClean="0"/>
              <a:t>black template and red for the white template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 hasCustomPrompt="1"/>
          </p:nvPr>
        </p:nvSpPr>
        <p:spPr>
          <a:xfrm>
            <a:off x="4818888" y="1600200"/>
            <a:ext cx="4005072" cy="4526280"/>
          </a:xfrm>
        </p:spPr>
        <p:txBody>
          <a:bodyPr/>
          <a:lstStyle>
            <a:lvl1pPr marL="0" indent="0">
              <a:buFontTx/>
              <a:buNone/>
              <a:defRPr>
                <a:solidFill>
                  <a:schemeClr val="tx1"/>
                </a:solidFill>
                <a:latin typeface="+mj-lt"/>
              </a:defRPr>
            </a:lvl1pPr>
            <a:lvl2pPr marL="406400" indent="0"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None/>
              <a:defRPr>
                <a:solidFill>
                  <a:schemeClr val="tx1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do not italicize; use yellow on the black template and red for the white template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4818887" y="301752"/>
            <a:ext cx="3951308" cy="8382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600" b="0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Two Column</a:t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Title Right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16000">
                    <a:schemeClr val="tx2"/>
                  </a:gs>
                  <a:gs pos="100000">
                    <a:srgbClr val="28A7DF"/>
                  </a:gs>
                </a:gsLst>
                <a:lin ang="1800000" scaled="0"/>
                <a:tileRect/>
              </a:gra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3-Column Layout No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244475" y="1866900"/>
            <a:ext cx="2622550" cy="439102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4" name="Text Placeholder 12"/>
          <p:cNvSpPr>
            <a:spLocks noGrp="1"/>
          </p:cNvSpPr>
          <p:nvPr>
            <p:ph type="body" sz="quarter" idx="15"/>
          </p:nvPr>
        </p:nvSpPr>
        <p:spPr>
          <a:xfrm>
            <a:off x="3292474" y="1866900"/>
            <a:ext cx="2593975" cy="4362450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Text Placeholder 12"/>
          <p:cNvSpPr>
            <a:spLocks noGrp="1"/>
          </p:cNvSpPr>
          <p:nvPr>
            <p:ph type="body" sz="quarter" idx="16"/>
          </p:nvPr>
        </p:nvSpPr>
        <p:spPr>
          <a:xfrm>
            <a:off x="6275388" y="1866900"/>
            <a:ext cx="2633662" cy="433387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1" name="Text Placeholder 20"/>
          <p:cNvSpPr>
            <a:spLocks noGrp="1" noChangeAspect="1"/>
          </p:cNvSpPr>
          <p:nvPr>
            <p:ph type="body" sz="quarter" idx="17"/>
          </p:nvPr>
        </p:nvSpPr>
        <p:spPr>
          <a:xfrm>
            <a:off x="219456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22" name="Text Placeholder 20"/>
          <p:cNvSpPr>
            <a:spLocks noGrp="1"/>
          </p:cNvSpPr>
          <p:nvPr>
            <p:ph type="body" sz="quarter" idx="18"/>
          </p:nvPr>
        </p:nvSpPr>
        <p:spPr>
          <a:xfrm>
            <a:off x="3255264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sp>
        <p:nvSpPr>
          <p:cNvPr id="24" name="Text Placeholder 20"/>
          <p:cNvSpPr>
            <a:spLocks noGrp="1" noChangeAspect="1"/>
          </p:cNvSpPr>
          <p:nvPr>
            <p:ph type="body" sz="quarter" idx="19"/>
          </p:nvPr>
        </p:nvSpPr>
        <p:spPr>
          <a:xfrm>
            <a:off x="6247902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3082817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6083084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1"/>
          <p:cNvSpPr>
            <a:spLocks noGrp="1"/>
          </p:cNvSpPr>
          <p:nvPr>
            <p:ph type="title" hasCustomPrompt="1"/>
          </p:nvPr>
        </p:nvSpPr>
        <p:spPr>
          <a:xfrm>
            <a:off x="246972" y="439710"/>
            <a:ext cx="8567244" cy="838200"/>
          </a:xfr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6" name="Chart Placeholder 35"/>
          <p:cNvSpPr>
            <a:spLocks noGrp="1"/>
          </p:cNvSpPr>
          <p:nvPr>
            <p:ph type="chart" sz="quarter" idx="10"/>
          </p:nvPr>
        </p:nvSpPr>
        <p:spPr>
          <a:xfrm>
            <a:off x="359764" y="1476375"/>
            <a:ext cx="8439461" cy="4305300"/>
          </a:xfrm>
        </p:spPr>
        <p:txBody>
          <a:bodyPr anchor="ctr" anchorCtr="1"/>
          <a:lstStyle>
            <a:lvl1pPr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Click icon to add chart</a:t>
            </a:r>
            <a:endParaRPr lang="en-US" dirty="0"/>
          </a:p>
        </p:txBody>
      </p:sp>
      <p:sp>
        <p:nvSpPr>
          <p:cNvPr id="4" name="Text Placeholder 9"/>
          <p:cNvSpPr>
            <a:spLocks noGrp="1"/>
          </p:cNvSpPr>
          <p:nvPr>
            <p:ph type="body" sz="quarter" idx="11" hasCustomPrompt="1"/>
          </p:nvPr>
        </p:nvSpPr>
        <p:spPr>
          <a:xfrm>
            <a:off x="249466" y="6062114"/>
            <a:ext cx="7461250" cy="276999"/>
          </a:xfrm>
        </p:spPr>
        <p:txBody>
          <a:bodyPr wrap="square" anchor="b" anchorCtr="0">
            <a:spAutoFit/>
          </a:bodyPr>
          <a:lstStyle>
            <a:lvl1pPr algn="l" defTabSz="804863">
              <a:lnSpc>
                <a:spcPct val="100000"/>
              </a:lnSpc>
              <a:spcBef>
                <a:spcPct val="50000"/>
              </a:spcBef>
              <a:buNone/>
              <a:defRPr sz="1200">
                <a:solidFill>
                  <a:srgbClr val="435153"/>
                </a:solidFill>
                <a:latin typeface="+mj-lt"/>
              </a:defRPr>
            </a:lvl1pPr>
            <a:lvl2pPr>
              <a:buFont typeface="Arial" pitchFamily="34" charset="0"/>
              <a:buNone/>
              <a:defRPr sz="1400"/>
            </a:lvl2pPr>
            <a:lvl3pPr>
              <a:buFont typeface="Arial" pitchFamily="34" charset="0"/>
              <a:buNone/>
              <a:defRPr sz="1400"/>
            </a:lvl3pPr>
            <a:lvl4pPr>
              <a:buFont typeface="Arial" pitchFamily="34" charset="0"/>
              <a:buNone/>
              <a:defRPr sz="1400"/>
            </a:lvl4pPr>
            <a:lvl5pPr>
              <a:buFont typeface="Arial" pitchFamily="34" charset="0"/>
              <a:buNone/>
              <a:defRPr sz="1400"/>
            </a:lvl5pPr>
          </a:lstStyle>
          <a:p>
            <a:pPr lvl="0"/>
            <a:r>
              <a:rPr lang="en-US" dirty="0" smtClean="0"/>
              <a:t>Source: Placeholder for Notes Is 12 Points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_photo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46888" y="1600200"/>
            <a:ext cx="4005072" cy="3749040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sz="2400" baseline="0">
                <a:solidFill>
                  <a:schemeClr val="tx1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Simple text goes here and can wrap to accommodate more lines of information</a:t>
            </a:r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4873752" y="1947672"/>
            <a:ext cx="3429000" cy="2990088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3776" y="5852160"/>
            <a:ext cx="8112126" cy="384175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19456" y="649224"/>
            <a:ext cx="8112125" cy="4480560"/>
          </a:xfrm>
        </p:spPr>
        <p:txBody>
          <a:bodyPr/>
          <a:lstStyle>
            <a:lvl1pPr marL="236538" indent="-236538" algn="l" defTabSz="914400" rtl="0" eaLnBrk="1" latinLnBrk="0" hangingPunct="1">
              <a:lnSpc>
                <a:spcPts val="5200"/>
              </a:lnSpc>
              <a:spcBef>
                <a:spcPct val="20000"/>
              </a:spcBef>
              <a:buClr>
                <a:schemeClr val="tx1"/>
              </a:buClr>
              <a:buFont typeface="Arial" pitchFamily="34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“Format large quotes using this slide layout. Be sure to cite your source below.”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37744" y="484632"/>
            <a:ext cx="8755128" cy="4372131"/>
          </a:xfrm>
        </p:spPr>
        <p:txBody>
          <a:bodyPr anchor="b" anchorCtr="0"/>
          <a:lstStyle>
            <a:lvl1pPr marL="228600" indent="-228600">
              <a:buFont typeface="Arial" pitchFamily="34" charset="0"/>
              <a:buChar char="“"/>
              <a:defRPr sz="6000" spc="-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Format large quotes using this slide layout. Be sure to cite your source below.”</a:t>
            </a:r>
            <a:endParaRPr lang="en-US" dirty="0"/>
          </a:p>
        </p:txBody>
      </p:sp>
      <p:sp>
        <p:nvSpPr>
          <p:cNvPr id="28" name="Rectangle 5"/>
          <p:cNvSpPr>
            <a:spLocks noChangeArrowheads="1"/>
          </p:cNvSpPr>
          <p:nvPr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460248" y="5358903"/>
            <a:ext cx="8574685" cy="61436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21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tel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1918741"/>
            <a:ext cx="4117446" cy="3020518"/>
          </a:xfrm>
        </p:spPr>
        <p:txBody>
          <a:bodyPr vert="horz" lIns="82296" tIns="45720" rIns="82296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Telling Shared Experiences</a:t>
            </a:r>
            <a:endParaRPr lang="en-US" dirty="0"/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4922519" y="777667"/>
            <a:ext cx="3895344" cy="5287676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marL="0" lvl="0" indent="0" algn="l" defTabSz="914400" rtl="0" eaLnBrk="1" latinLnBrk="0" hangingPunct="1">
              <a:lnSpc>
                <a:spcPts val="2400"/>
              </a:lnSpc>
              <a:spcBef>
                <a:spcPts val="0"/>
              </a:spcBef>
              <a:buClr>
                <a:srgbClr val="435153"/>
              </a:buClr>
              <a:buFont typeface="Arial" pitchFamily="34" charset="0"/>
              <a:buNone/>
            </a:pPr>
            <a:r>
              <a:rPr lang="en-US" dirty="0" smtClean="0"/>
              <a:t>Tell your story here</a:t>
            </a:r>
            <a:endParaRPr lang="en-US" dirty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1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4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1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279392"/>
            <a:ext cx="4684867" cy="38417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ct val="2000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493B93"/>
                </a:solidFill>
                <a:effectLst/>
                <a:uLnTx/>
                <a:uFillTx/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08693" y="3282696"/>
            <a:ext cx="4712557" cy="1022350"/>
          </a:xfrm>
        </p:spPr>
        <p:txBody>
          <a:bodyPr vert="horz" lIns="82296" tIns="45720" rIns="82296" bIns="4572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Demo Title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0" hasCustomPrompt="1"/>
          </p:nvPr>
        </p:nvSpPr>
        <p:spPr>
          <a:xfrm>
            <a:off x="5540375" y="1917700"/>
            <a:ext cx="2676525" cy="2889250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ingle phot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1891875" y="795528"/>
            <a:ext cx="5349240" cy="400507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3" name="Rectangle 22"/>
          <p:cNvSpPr/>
          <p:nvPr userDrawn="1"/>
        </p:nvSpPr>
        <p:spPr>
          <a:xfrm>
            <a:off x="1891874" y="4794352"/>
            <a:ext cx="5347552" cy="99637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1900238" y="795528"/>
            <a:ext cx="5329238" cy="400507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065871" y="4873438"/>
            <a:ext cx="5074070" cy="838200"/>
          </a:xfrm>
        </p:spPr>
        <p:txBody>
          <a:bodyPr anchor="ctr"/>
          <a:lstStyle>
            <a:lvl1pPr>
              <a:defRPr sz="260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mall phot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338328" y="310896"/>
            <a:ext cx="3273552" cy="2459736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38328" y="310896"/>
            <a:ext cx="3273552" cy="2459736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229703" y="3429000"/>
            <a:ext cx="7009298" cy="1421928"/>
          </a:xfrm>
        </p:spPr>
        <p:txBody>
          <a:bodyPr anchor="t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Large photo </a:t>
            </a:r>
            <a:br>
              <a:rPr lang="en-US" dirty="0" smtClean="0"/>
            </a:br>
            <a:r>
              <a:rPr lang="en-US" dirty="0" smtClean="0"/>
              <a:t>caption here.</a:t>
            </a:r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ortrait photo_right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4992624" y="859536"/>
            <a:ext cx="3630168" cy="50292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4992624" y="859536"/>
            <a:ext cx="3630168" cy="502920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229703" y="728972"/>
            <a:ext cx="4349918" cy="1089529"/>
          </a:xfrm>
        </p:spPr>
        <p:txBody>
          <a:bodyPr anchor="t">
            <a:spAutoFit/>
          </a:bodyPr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ultip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Rectangle 47"/>
          <p:cNvSpPr/>
          <p:nvPr/>
        </p:nvSpPr>
        <p:spPr>
          <a:xfrm>
            <a:off x="3668713" y="311149"/>
            <a:ext cx="3268136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49" name="Picture Placeholder 25"/>
          <p:cNvSpPr>
            <a:spLocks noGrp="1"/>
          </p:cNvSpPr>
          <p:nvPr>
            <p:ph type="pic" sz="quarter" idx="11" hasCustomPrompt="1"/>
          </p:nvPr>
        </p:nvSpPr>
        <p:spPr>
          <a:xfrm>
            <a:off x="3668989" y="311149"/>
            <a:ext cx="326786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334963" y="311149"/>
            <a:ext cx="3258612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20824" y="311149"/>
            <a:ext cx="327275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7011988" y="311149"/>
            <a:ext cx="1806574" cy="1308101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1" name="Picture Placeholder 25"/>
          <p:cNvSpPr>
            <a:spLocks noGrp="1"/>
          </p:cNvSpPr>
          <p:nvPr>
            <p:ph type="pic" sz="quarter" idx="12" hasCustomPrompt="1"/>
          </p:nvPr>
        </p:nvSpPr>
        <p:spPr>
          <a:xfrm>
            <a:off x="7011988" y="311149"/>
            <a:ext cx="1806573" cy="1308101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2" name="Rectangle 51"/>
          <p:cNvSpPr/>
          <p:nvPr/>
        </p:nvSpPr>
        <p:spPr>
          <a:xfrm>
            <a:off x="334963" y="3028951"/>
            <a:ext cx="2501965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3" name="Picture Placeholder 25"/>
          <p:cNvSpPr>
            <a:spLocks noGrp="1"/>
          </p:cNvSpPr>
          <p:nvPr>
            <p:ph type="pic" sz="quarter" idx="13" hasCustomPrompt="1"/>
          </p:nvPr>
        </p:nvSpPr>
        <p:spPr>
          <a:xfrm>
            <a:off x="320824" y="3028951"/>
            <a:ext cx="2516104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2911476" y="3028951"/>
            <a:ext cx="4025374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5" name="Picture Placeholder 25"/>
          <p:cNvSpPr>
            <a:spLocks noGrp="1"/>
          </p:cNvSpPr>
          <p:nvPr>
            <p:ph type="pic" sz="quarter" idx="14" hasCustomPrompt="1"/>
          </p:nvPr>
        </p:nvSpPr>
        <p:spPr>
          <a:xfrm>
            <a:off x="2908334" y="3028951"/>
            <a:ext cx="4028516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6" name="Rectangle 55"/>
          <p:cNvSpPr/>
          <p:nvPr/>
        </p:nvSpPr>
        <p:spPr>
          <a:xfrm>
            <a:off x="7011988" y="1683657"/>
            <a:ext cx="1806574" cy="3442153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7" name="Picture Placeholder 25"/>
          <p:cNvSpPr>
            <a:spLocks noGrp="1"/>
          </p:cNvSpPr>
          <p:nvPr>
            <p:ph type="pic" sz="quarter" idx="15" hasCustomPrompt="1"/>
          </p:nvPr>
        </p:nvSpPr>
        <p:spPr>
          <a:xfrm>
            <a:off x="7011988" y="1676400"/>
            <a:ext cx="1806573" cy="344941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7011988" y="5182960"/>
            <a:ext cx="1806574" cy="1304925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9" name="Picture Placeholder 25"/>
          <p:cNvSpPr>
            <a:spLocks noGrp="1"/>
          </p:cNvSpPr>
          <p:nvPr>
            <p:ph type="pic" sz="quarter" idx="16" hasCustomPrompt="1"/>
          </p:nvPr>
        </p:nvSpPr>
        <p:spPr>
          <a:xfrm>
            <a:off x="7011988" y="5182960"/>
            <a:ext cx="1806573" cy="1304925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arge photo with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328" y="310896"/>
            <a:ext cx="8476488" cy="6075390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n-lt"/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333375" y="339924"/>
            <a:ext cx="8474869" cy="6054185"/>
          </a:xfrm>
          <a:ln>
            <a:solidFill>
              <a:srgbClr val="FFFFFF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baseline="0" dirty="0">
                <a:solidFill>
                  <a:srgbClr val="546568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 smtClean="0"/>
              <a:t>Photo placeholder</a:t>
            </a:r>
            <a:endParaRPr lang="en-US" dirty="0"/>
          </a:p>
        </p:txBody>
      </p:sp>
      <p:sp>
        <p:nvSpPr>
          <p:cNvPr id="11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8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0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ull bleed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-91440" y="-91440"/>
            <a:ext cx="9326880" cy="7040880"/>
          </a:xfrm>
        </p:spPr>
        <p:txBody>
          <a:bodyPr anchor="ctr" anchorCtr="1">
            <a:noAutofit/>
          </a:bodyPr>
          <a:lstStyle>
            <a:lvl1pPr algn="ctr"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Full bleed image placeholder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ndard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1" name="Media Placeholder 20"/>
          <p:cNvSpPr>
            <a:spLocks noGrp="1"/>
          </p:cNvSpPr>
          <p:nvPr>
            <p:ph type="media" sz="quarter" idx="10" hasCustomPrompt="1"/>
          </p:nvPr>
        </p:nvSpPr>
        <p:spPr>
          <a:xfrm>
            <a:off x="2642616" y="777240"/>
            <a:ext cx="5897880" cy="4425696"/>
          </a:xfrm>
          <a:solidFill>
            <a:srgbClr val="000000"/>
          </a:solidFill>
          <a:ln>
            <a:noFill/>
          </a:ln>
          <a:effectLst>
            <a:innerShdw blurRad="419100">
              <a:prstClr val="black">
                <a:alpha val="47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1800" kern="1200">
                <a:solidFill>
                  <a:schemeClr val="lt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Click icon to add video</a:t>
            </a:r>
            <a:endParaRPr lang="en-US" dirty="0"/>
          </a:p>
        </p:txBody>
      </p:sp>
      <p:pic>
        <p:nvPicPr>
          <p:cNvPr id="23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148" y="6042098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_gradi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23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6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20" name="Rectangle 19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1" name="Freeform 20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2" name="Freeform 21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3" name="Freeform 22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4" name="Freeform 23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5" name="Freeform 24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6" name="Freeform 25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7" name="Freeform 26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8" name="Freeform 27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9" name="Freeform 28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0" name="Freeform 29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1" name="Freeform 30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2" name="Freeform 31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3" name="Freeform 32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blue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5" name="Freeform 4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7" name="Freeform 6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0" name="Freeform 9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4" name="Freeform 13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5" name="Freeform 14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6" name="Freeform 15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7" name="Freeform 16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8" name="Freeform 17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9702" y="1339745"/>
            <a:ext cx="8577072" cy="49656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rgbClr val="808080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Public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930" r:id="rId2"/>
    <p:sldLayoutId id="2147483929" r:id="rId3"/>
    <p:sldLayoutId id="2147483937" r:id="rId4"/>
    <p:sldLayoutId id="2147483900" r:id="rId5"/>
    <p:sldLayoutId id="2147483931" r:id="rId6"/>
    <p:sldLayoutId id="2147483932" r:id="rId7"/>
    <p:sldLayoutId id="2147483933" r:id="rId8"/>
    <p:sldLayoutId id="2147483902" r:id="rId9"/>
    <p:sldLayoutId id="2147483903" r:id="rId10"/>
    <p:sldLayoutId id="2147483935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  <p:sldLayoutId id="2147483913" r:id="rId18"/>
    <p:sldLayoutId id="2147483911" r:id="rId19"/>
    <p:sldLayoutId id="2147483912" r:id="rId20"/>
    <p:sldLayoutId id="2147483914" r:id="rId21"/>
    <p:sldLayoutId id="2147483915" r:id="rId22"/>
    <p:sldLayoutId id="2147483916" r:id="rId23"/>
    <p:sldLayoutId id="2147483917" r:id="rId24"/>
    <p:sldLayoutId id="2147483918" r:id="rId25"/>
    <p:sldLayoutId id="2147483919" r:id="rId26"/>
    <p:sldLayoutId id="2147483921" r:id="rId27"/>
    <p:sldLayoutId id="2147483922" r:id="rId28"/>
    <p:sldLayoutId id="2147483936" r:id="rId29"/>
    <p:sldLayoutId id="2147483923" r:id="rId30"/>
    <p:sldLayoutId id="2147483924" r:id="rId31"/>
    <p:sldLayoutId id="2147483925" r:id="rId32"/>
    <p:sldLayoutId id="2147483926" r:id="rId33"/>
    <p:sldLayoutId id="2147483927" r:id="rId34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kumimoji="0" lang="en-US" sz="3600" b="0" i="0" u="none" strike="noStrike" kern="1200" cap="none" spc="0" normalizeH="0" baseline="0" dirty="0">
          <a:ln>
            <a:noFill/>
          </a:ln>
          <a:gradFill flip="none" rotWithShape="1">
            <a:gsLst>
              <a:gs pos="16000">
                <a:schemeClr val="tx2"/>
              </a:gs>
              <a:gs pos="100000">
                <a:srgbClr val="28A7DF"/>
              </a:gs>
            </a:gsLst>
            <a:lin ang="1800000" scaled="0"/>
            <a:tileRect/>
          </a:gradFill>
          <a:effectLst/>
          <a:uLnTx/>
          <a:uFillTx/>
          <a:latin typeface="+mj-lt"/>
          <a:ea typeface="+mj-ea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5000"/>
        </a:lnSpc>
        <a:spcBef>
          <a:spcPts val="1440"/>
        </a:spcBef>
        <a:buClr>
          <a:srgbClr val="493B93"/>
        </a:buClr>
        <a:buSzPct val="90000"/>
        <a:buFont typeface="Arial" pitchFamily="34" charset="0"/>
        <a:buChar char="•"/>
        <a:tabLst/>
        <a:defRPr lang="en-US" sz="2200" kern="1200" dirty="0" smtClean="0">
          <a:solidFill>
            <a:srgbClr val="435153"/>
          </a:solidFill>
          <a:latin typeface="+mj-lt"/>
          <a:ea typeface="+mn-ea"/>
          <a:cs typeface="+mn-cs"/>
        </a:defRPr>
      </a:lvl1pPr>
      <a:lvl2pPr marL="406400" indent="0" algn="l" defTabSz="914400" rtl="0" eaLnBrk="1" latinLnBrk="0" hangingPunct="1">
        <a:lnSpc>
          <a:spcPct val="95000"/>
        </a:lnSpc>
        <a:spcBef>
          <a:spcPts val="840"/>
        </a:spcBef>
        <a:buClr>
          <a:schemeClr val="tx2"/>
        </a:buClr>
        <a:buFontTx/>
        <a:buNone/>
        <a:defRPr lang="en-US" sz="1800" kern="1200" dirty="0" smtClean="0">
          <a:solidFill>
            <a:srgbClr val="435153"/>
          </a:solidFill>
          <a:latin typeface="+mj-lt"/>
          <a:ea typeface="+mn-ea"/>
          <a:cs typeface="+mn-cs"/>
        </a:defRPr>
      </a:lvl2pPr>
      <a:lvl3pPr marL="571500" indent="-1588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600" kern="1200" dirty="0" smtClean="0">
          <a:solidFill>
            <a:srgbClr val="435153"/>
          </a:solidFill>
          <a:latin typeface="+mj-lt"/>
          <a:ea typeface="+mn-ea"/>
          <a:cs typeface="+mn-cs"/>
        </a:defRPr>
      </a:lvl3pPr>
      <a:lvl4pPr marL="688975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 smtClean="0">
          <a:solidFill>
            <a:srgbClr val="435153"/>
          </a:solidFill>
          <a:latin typeface="+mj-lt"/>
          <a:ea typeface="+mn-ea"/>
          <a:cs typeface="+mn-cs"/>
        </a:defRPr>
      </a:lvl4pPr>
      <a:lvl5pPr marL="801688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>
          <a:solidFill>
            <a:srgbClr val="435153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8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3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CCNA Security v2.0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1394" y="722449"/>
            <a:ext cx="7681636" cy="2907239"/>
          </a:xfrm>
        </p:spPr>
        <p:txBody>
          <a:bodyPr/>
          <a:lstStyle/>
          <a:p>
            <a:r>
              <a:rPr lang="en-US" sz="4000" dirty="0" smtClean="0"/>
              <a:t>Chapter 3:</a:t>
            </a:r>
            <a:br>
              <a:rPr lang="en-US" sz="4000" dirty="0" smtClean="0"/>
            </a:br>
            <a:r>
              <a:rPr lang="en-US" sz="4000" dirty="0" smtClean="0"/>
              <a:t>Authentication, Authorization, and Accounting</a:t>
            </a:r>
            <a:endParaRPr lang="en-US" sz="40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Chapter Outline</a:t>
            </a:r>
            <a:endParaRPr lang="en-US" sz="4400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1"/>
          </p:nvPr>
        </p:nvSpPr>
        <p:spPr>
          <a:xfrm>
            <a:off x="4599991" y="777667"/>
            <a:ext cx="5663681" cy="5287676"/>
          </a:xfrm>
        </p:spPr>
        <p:txBody>
          <a:bodyPr>
            <a:normAutofit/>
          </a:bodyPr>
          <a:lstStyle/>
          <a:p>
            <a:r>
              <a:rPr lang="en-US" sz="1600" dirty="0" smtClean="0">
                <a:solidFill>
                  <a:schemeClr val="tx2"/>
                </a:solidFill>
              </a:rPr>
              <a:t>3.0 Introduction</a:t>
            </a:r>
          </a:p>
          <a:p>
            <a:r>
              <a:rPr lang="en-US" sz="1600" dirty="0" smtClean="0">
                <a:solidFill>
                  <a:schemeClr val="tx2"/>
                </a:solidFill>
              </a:rPr>
              <a:t>3.1 Purpose of the AAA</a:t>
            </a:r>
          </a:p>
          <a:p>
            <a:r>
              <a:rPr lang="en-US" sz="1600" dirty="0" smtClean="0">
                <a:solidFill>
                  <a:schemeClr val="tx2"/>
                </a:solidFill>
              </a:rPr>
              <a:t>3.2 Local AAA Authentication</a:t>
            </a:r>
          </a:p>
          <a:p>
            <a:r>
              <a:rPr lang="en-US" sz="1600" dirty="0" smtClean="0">
                <a:solidFill>
                  <a:schemeClr val="tx2"/>
                </a:solidFill>
              </a:rPr>
              <a:t>3.3 Server-Based AAA</a:t>
            </a:r>
          </a:p>
          <a:p>
            <a:r>
              <a:rPr lang="en-US" sz="1600" dirty="0" smtClean="0">
                <a:solidFill>
                  <a:schemeClr val="tx2"/>
                </a:solidFill>
              </a:rPr>
              <a:t>3.4 Server-Based AAA Authentication</a:t>
            </a:r>
          </a:p>
          <a:p>
            <a:r>
              <a:rPr lang="en-US" sz="1600" dirty="0" smtClean="0">
                <a:solidFill>
                  <a:schemeClr val="tx2"/>
                </a:solidFill>
              </a:rPr>
              <a:t>3.5 Server-Based Authorization and Accounting</a:t>
            </a:r>
          </a:p>
          <a:p>
            <a:r>
              <a:rPr lang="en-US" sz="1600" dirty="0" smtClean="0">
                <a:solidFill>
                  <a:schemeClr val="tx2"/>
                </a:solidFill>
              </a:rPr>
              <a:t>3.6 Summary</a:t>
            </a:r>
            <a:endParaRPr lang="en-US" sz="1600" dirty="0" smtClean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422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21393" y="1584960"/>
            <a:ext cx="8112125" cy="1193916"/>
          </a:xfrm>
        </p:spPr>
        <p:txBody>
          <a:bodyPr/>
          <a:lstStyle/>
          <a:p>
            <a:r>
              <a:rPr lang="en-US" sz="4000" dirty="0" smtClean="0"/>
              <a:t>Section 3.1:</a:t>
            </a:r>
            <a:br>
              <a:rPr lang="en-US" sz="4000" dirty="0" smtClean="0"/>
            </a:br>
            <a:r>
              <a:rPr lang="en-US" sz="4000" dirty="0" smtClean="0"/>
              <a:t>Purpose of the AAA</a:t>
            </a:r>
            <a:endParaRPr lang="en-US" sz="4000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419100" y="3017520"/>
            <a:ext cx="8577072" cy="23164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Upon completion of this section, you should be able to:</a:t>
            </a:r>
          </a:p>
          <a:p>
            <a:r>
              <a:rPr lang="en-US" sz="1800" dirty="0"/>
              <a:t>Explain why AAA is critical to network security</a:t>
            </a:r>
            <a:r>
              <a:rPr lang="en-US" sz="1800" dirty="0" smtClean="0"/>
              <a:t>.</a:t>
            </a:r>
          </a:p>
          <a:p>
            <a:r>
              <a:rPr lang="en-US" sz="1800" dirty="0"/>
              <a:t>Describe the characteristics of AAA</a:t>
            </a:r>
            <a:r>
              <a:rPr lang="en-US" sz="1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7607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3.1.1:</a:t>
            </a:r>
            <a:br>
              <a:rPr lang="en-US" sz="2800" dirty="0" smtClean="0"/>
            </a:br>
            <a:r>
              <a:rPr lang="en-US" sz="2800" dirty="0" smtClean="0"/>
              <a:t>AAA Overview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60295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Authentication without AAA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948898" y="1222789"/>
            <a:ext cx="4975492" cy="41457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Telnet is Vulnerable to Brute-Force Attacks</a:t>
            </a:r>
            <a:endParaRPr lang="en-US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98" y="1637368"/>
            <a:ext cx="7246204" cy="4651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075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Authentication without AAA (Cont.)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1115786" y="1222788"/>
            <a:ext cx="4975492" cy="41457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SSH and Local Database Method</a:t>
            </a:r>
            <a:endParaRPr lang="en-US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786" y="1609170"/>
            <a:ext cx="6912429" cy="4654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3279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AAA Components</a:t>
            </a:r>
            <a:endParaRPr lang="en-US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6263" y="1242583"/>
            <a:ext cx="6771475" cy="5003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465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3.1.2:</a:t>
            </a:r>
            <a:br>
              <a:rPr lang="en-US" sz="2800" dirty="0" smtClean="0"/>
            </a:br>
            <a:r>
              <a:rPr lang="en-US" sz="2800" dirty="0" smtClean="0"/>
              <a:t>AAA Characteristics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685010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Authentication Modes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753034" y="1977858"/>
            <a:ext cx="1941756" cy="65610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smtClean="0"/>
              <a:t>Local </a:t>
            </a:r>
            <a:r>
              <a:rPr lang="en-US" sz="1800" dirty="0" smtClean="0"/>
              <a:t>AAA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>Authentication</a:t>
            </a:r>
            <a:endParaRPr lang="en-US" sz="1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852" y="1175658"/>
            <a:ext cx="4842142" cy="2260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456" y="4038784"/>
            <a:ext cx="4798934" cy="2290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Placeholder 6"/>
          <p:cNvSpPr txBox="1">
            <a:spLocks/>
          </p:cNvSpPr>
          <p:nvPr/>
        </p:nvSpPr>
        <p:spPr>
          <a:xfrm>
            <a:off x="753034" y="4858488"/>
            <a:ext cx="2389735" cy="65157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Server-Based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>AAA Authentication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1100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Authorization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833438" y="1546808"/>
            <a:ext cx="3619500" cy="42994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smtClean="0"/>
              <a:t>AAA </a:t>
            </a:r>
            <a:r>
              <a:rPr lang="en-US" sz="1800" dirty="0" smtClean="0"/>
              <a:t>Authorization</a:t>
            </a:r>
            <a:endParaRPr lang="en-US" sz="1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438" y="1968712"/>
            <a:ext cx="7477125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302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Accounting</a:t>
            </a:r>
            <a:endParaRPr lang="en-US" sz="3200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 dirty="0"/>
              <a:t>Types of accounting information:</a:t>
            </a:r>
          </a:p>
          <a:p>
            <a:r>
              <a:rPr lang="en-US" sz="1800" dirty="0"/>
              <a:t>Network</a:t>
            </a:r>
          </a:p>
          <a:p>
            <a:r>
              <a:rPr lang="en-US" sz="1800" dirty="0"/>
              <a:t>Connection</a:t>
            </a:r>
          </a:p>
          <a:p>
            <a:r>
              <a:rPr lang="en-US" sz="1800" dirty="0"/>
              <a:t>EXEC</a:t>
            </a:r>
          </a:p>
          <a:p>
            <a:r>
              <a:rPr lang="en-US" sz="1800" dirty="0"/>
              <a:t>System</a:t>
            </a:r>
          </a:p>
          <a:p>
            <a:r>
              <a:rPr lang="en-US" sz="1800" dirty="0"/>
              <a:t>Command</a:t>
            </a:r>
          </a:p>
          <a:p>
            <a:r>
              <a:rPr lang="en-US" sz="1800" dirty="0"/>
              <a:t>Resource</a:t>
            </a:r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2686281" y="2597559"/>
            <a:ext cx="2041648" cy="391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smtClean="0"/>
              <a:t>AAA Accounting</a:t>
            </a:r>
            <a:endParaRPr lang="en-US" sz="1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281" y="2989086"/>
            <a:ext cx="5858365" cy="2682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2859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21393" y="1684020"/>
            <a:ext cx="8112125" cy="1186296"/>
          </a:xfrm>
        </p:spPr>
        <p:txBody>
          <a:bodyPr/>
          <a:lstStyle/>
          <a:p>
            <a:r>
              <a:rPr lang="en-US" sz="4000" dirty="0" smtClean="0"/>
              <a:t>Section 3.2:</a:t>
            </a:r>
            <a:br>
              <a:rPr lang="en-US" sz="4000" dirty="0" smtClean="0"/>
            </a:br>
            <a:r>
              <a:rPr lang="en-US" sz="4000" dirty="0" smtClean="0"/>
              <a:t>Local AAA Authentication</a:t>
            </a:r>
            <a:endParaRPr lang="en-US" sz="4000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419100" y="3119628"/>
            <a:ext cx="8577072" cy="202387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Upon completion of this section, you should be able to:</a:t>
            </a:r>
          </a:p>
          <a:p>
            <a:r>
              <a:rPr lang="en-US" sz="1800" dirty="0"/>
              <a:t>Configure AAA authentication, using the CLI, to validate users against a local database.</a:t>
            </a:r>
          </a:p>
          <a:p>
            <a:r>
              <a:rPr lang="en-US" sz="1800" dirty="0"/>
              <a:t>Troubleshoot AAA authentication that validates users against a local database.</a:t>
            </a:r>
          </a:p>
        </p:txBody>
      </p:sp>
    </p:spTree>
    <p:extLst>
      <p:ext uri="{BB962C8B-B14F-4D97-AF65-F5344CB8AC3E}">
        <p14:creationId xmlns:p14="http://schemas.microsoft.com/office/powerpoint/2010/main" val="1909807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3.2.1:</a:t>
            </a:r>
            <a:br>
              <a:rPr lang="en-US" sz="2800" dirty="0" smtClean="0"/>
            </a:br>
            <a:r>
              <a:rPr lang="en-US" sz="2800" dirty="0" smtClean="0"/>
              <a:t>Configuring Local AAA Authentication with CLI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5759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Authenticating Administrative Access</a:t>
            </a:r>
            <a:endParaRPr lang="en-US" sz="3200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sz="1800" dirty="0"/>
              <a:t>Add usernames and passwords to the local router database for users that need administrative access to the router.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800" dirty="0"/>
              <a:t>Enable AAA globally on the router.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800" dirty="0"/>
              <a:t>Configure AAA parameters on the router.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800" dirty="0"/>
              <a:t>Confirm and troubleshoot the AAA configuration.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665" y="3857625"/>
            <a:ext cx="66675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139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Authentication Methods</a:t>
            </a:r>
            <a:endParaRPr lang="en-US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346" y="3534758"/>
            <a:ext cx="5545831" cy="283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820" y="1082253"/>
            <a:ext cx="5614148" cy="2253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261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Default and Named Methods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640079" y="1237488"/>
            <a:ext cx="4669587" cy="391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Example Local AAA Authentication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79" y="1629015"/>
            <a:ext cx="6638925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742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Fine-Tuning the Authentication Configuration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481832" y="5165768"/>
            <a:ext cx="1980268" cy="64974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Show Unique ID of a Session</a:t>
            </a:r>
            <a:endParaRPr lang="en-US" sz="18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891" y="1224195"/>
            <a:ext cx="6410896" cy="2073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891" y="3683406"/>
            <a:ext cx="6410896" cy="69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839" y="4780430"/>
            <a:ext cx="6391897" cy="1420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Placeholder 6"/>
          <p:cNvSpPr txBox="1">
            <a:spLocks/>
          </p:cNvSpPr>
          <p:nvPr/>
        </p:nvSpPr>
        <p:spPr>
          <a:xfrm>
            <a:off x="422571" y="3724189"/>
            <a:ext cx="1980268" cy="61239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Display Locked Out Users</a:t>
            </a:r>
            <a:endParaRPr lang="en-US" sz="1800" dirty="0"/>
          </a:p>
        </p:txBody>
      </p:sp>
      <p:sp>
        <p:nvSpPr>
          <p:cNvPr id="8" name="Text Placeholder 6"/>
          <p:cNvSpPr txBox="1">
            <a:spLocks/>
          </p:cNvSpPr>
          <p:nvPr/>
        </p:nvSpPr>
        <p:spPr>
          <a:xfrm>
            <a:off x="481832" y="1938935"/>
            <a:ext cx="1921007" cy="64440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Command Syntax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893663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3.2.2:</a:t>
            </a:r>
            <a:br>
              <a:rPr lang="en-US" sz="2800" dirty="0" smtClean="0"/>
            </a:br>
            <a:r>
              <a:rPr lang="en-US" sz="2800" dirty="0" smtClean="0"/>
              <a:t>Troubleshooting Local AAA Authentication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21331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Debug Options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1843088" y="1237487"/>
            <a:ext cx="5956206" cy="391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Debug</a:t>
            </a:r>
            <a:r>
              <a:rPr lang="en-US" sz="2000" dirty="0" smtClean="0"/>
              <a:t> Local AAA Authentication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1629015"/>
            <a:ext cx="5457825" cy="44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269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Debugging AAA Authentication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800100" y="1356311"/>
            <a:ext cx="4669587" cy="391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Understanding</a:t>
            </a:r>
            <a:r>
              <a:rPr lang="en-US" sz="2000" dirty="0" smtClean="0"/>
              <a:t> Debug Output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1747838"/>
            <a:ext cx="7543800" cy="336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1818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21393" y="1698171"/>
            <a:ext cx="8112125" cy="1172145"/>
          </a:xfrm>
        </p:spPr>
        <p:txBody>
          <a:bodyPr/>
          <a:lstStyle/>
          <a:p>
            <a:r>
              <a:rPr lang="en-US" sz="4000" dirty="0" smtClean="0"/>
              <a:t>Section 3.3:</a:t>
            </a:r>
            <a:br>
              <a:rPr lang="en-US" sz="4000" dirty="0" smtClean="0"/>
            </a:br>
            <a:r>
              <a:rPr lang="en-US" sz="4000" dirty="0" smtClean="0"/>
              <a:t>Server-Based AAA</a:t>
            </a:r>
            <a:endParaRPr lang="en-US" sz="4000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419100" y="3119628"/>
            <a:ext cx="8577072" cy="202387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Upon completion of this section, you should be able to:</a:t>
            </a:r>
          </a:p>
          <a:p>
            <a:r>
              <a:rPr lang="en-US" sz="1800" dirty="0"/>
              <a:t>Describe the benefits of server-based AAA.</a:t>
            </a:r>
          </a:p>
          <a:p>
            <a:r>
              <a:rPr lang="en-US" sz="1800" dirty="0"/>
              <a:t>Compare the TACACS+ and RADIUS authentication </a:t>
            </a:r>
            <a:r>
              <a:rPr lang="en-US" sz="1800" dirty="0" smtClean="0"/>
              <a:t>protocols.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90326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3.3.1:</a:t>
            </a:r>
            <a:br>
              <a:rPr lang="en-US" sz="2800" dirty="0" smtClean="0"/>
            </a:br>
            <a:r>
              <a:rPr lang="en-US" sz="2800" dirty="0" smtClean="0"/>
              <a:t>Server-Based AAA Characteristics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47161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62159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Comparing Local AAA and Server-Based AAA Implementations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462068" y="3553471"/>
            <a:ext cx="3187912" cy="265683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 smtClean="0"/>
              <a:t>Server-based authentication: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/>
              <a:t>User establishes a connection with the router.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/>
              <a:t>Router prompts the user for a username and password.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/>
              <a:t>Router passes the username and password to the Cisco Secure ACS (server or engine)</a:t>
            </a:r>
            <a:endParaRPr lang="en-US" sz="1400" dirty="0"/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/>
              <a:t>The Cisco Secure ACS authenticates the user.</a:t>
            </a:r>
            <a:endParaRPr lang="en-US" sz="14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980" y="1631331"/>
            <a:ext cx="3150454" cy="1302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980" y="3862893"/>
            <a:ext cx="5205356" cy="235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Placeholder 6"/>
          <p:cNvSpPr txBox="1">
            <a:spLocks/>
          </p:cNvSpPr>
          <p:nvPr/>
        </p:nvSpPr>
        <p:spPr>
          <a:xfrm>
            <a:off x="462070" y="1310092"/>
            <a:ext cx="3187910" cy="194499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 smtClean="0"/>
              <a:t>Local authentication: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/>
              <a:t>User establishes a connection with the router.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/>
              <a:t>Router prompts the user for a username and password, authentication the user using a local database.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03414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0" y="9659"/>
            <a:ext cx="9144000" cy="838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Introducing Cisco Secure Access Control System</a:t>
            </a:r>
            <a:endParaRPr lang="en-US" sz="32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470" y="1298595"/>
            <a:ext cx="6957060" cy="49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6171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3.3.2:</a:t>
            </a:r>
            <a:br>
              <a:rPr lang="en-US" sz="2800" dirty="0" smtClean="0"/>
            </a:br>
            <a:r>
              <a:rPr lang="en-US" sz="2800" dirty="0" smtClean="0"/>
              <a:t>Server-Based AAA Communication Protocols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80385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Introducing TACACS+ and RADIUS</a:t>
            </a:r>
            <a:endParaRPr lang="en-US" sz="3200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" y="1524000"/>
            <a:ext cx="8058150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866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TACACS+ Authentication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915829" y="1237488"/>
            <a:ext cx="4770120" cy="38187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smtClean="0"/>
              <a:t>TACACS+ </a:t>
            </a:r>
            <a:r>
              <a:rPr lang="en-US" sz="1800" dirty="0" smtClean="0"/>
              <a:t>Authentication</a:t>
            </a:r>
            <a:r>
              <a:rPr lang="en-US" sz="2000" dirty="0" smtClean="0"/>
              <a:t> Process</a:t>
            </a:r>
            <a:endParaRPr lang="en-US" sz="1800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829" y="1619361"/>
            <a:ext cx="7312343" cy="465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861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RADIUS Authentication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771525" y="1337691"/>
            <a:ext cx="5394960" cy="36271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RADIUS</a:t>
            </a:r>
            <a:r>
              <a:rPr lang="en-US" sz="2000" dirty="0" smtClean="0"/>
              <a:t> Authentication Process</a:t>
            </a:r>
            <a:endParaRPr lang="en-US" sz="18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1704975"/>
            <a:ext cx="7600950" cy="344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9609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Integration of TACACS+ and ACS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809625" y="1820418"/>
            <a:ext cx="3619500" cy="3322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smtClean="0"/>
              <a:t>Cisco Secure ACS</a:t>
            </a:r>
            <a:endParaRPr lang="en-US" sz="1800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25" y="2152650"/>
            <a:ext cx="7524750" cy="255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120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Integration of AAA with Active Directory</a:t>
            </a:r>
            <a:endParaRPr lang="en-US" sz="3200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5" y="1995488"/>
            <a:ext cx="8324850" cy="286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106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21393" y="1698171"/>
            <a:ext cx="8112125" cy="1172145"/>
          </a:xfrm>
        </p:spPr>
        <p:txBody>
          <a:bodyPr/>
          <a:lstStyle/>
          <a:p>
            <a:r>
              <a:rPr lang="en-US" sz="4000" dirty="0" smtClean="0"/>
              <a:t>Section 3.4:</a:t>
            </a:r>
            <a:br>
              <a:rPr lang="en-US" sz="4000" dirty="0" smtClean="0"/>
            </a:br>
            <a:r>
              <a:rPr lang="en-US" sz="4000" dirty="0" smtClean="0"/>
              <a:t>Server-Based AAA Authentication</a:t>
            </a:r>
            <a:endParaRPr lang="en-US" sz="4000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419100" y="3119628"/>
            <a:ext cx="8577072" cy="202387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Upon completion of this section, you should be able to:</a:t>
            </a:r>
          </a:p>
          <a:p>
            <a:r>
              <a:rPr lang="en-US" sz="1800" dirty="0"/>
              <a:t>Configure server-based AAA authentication, using the CLI, on Cisco routers.</a:t>
            </a:r>
          </a:p>
          <a:p>
            <a:r>
              <a:rPr lang="en-US" sz="1800" dirty="0"/>
              <a:t>Troubleshoot server-based AAA </a:t>
            </a:r>
            <a:r>
              <a:rPr lang="en-US" sz="1800" dirty="0" smtClean="0"/>
              <a:t>authentication.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47267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3.4.1:</a:t>
            </a:r>
            <a:br>
              <a:rPr lang="en-US" sz="2800" dirty="0" smtClean="0"/>
            </a:br>
            <a:r>
              <a:rPr lang="en-US" sz="2800" dirty="0" smtClean="0"/>
              <a:t>Configuring Server-Based Authentication with CLI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54825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29702" y="24898"/>
            <a:ext cx="8588861" cy="927601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Steps for Configuring Server-Based AAA Authentication with CLI</a:t>
            </a:r>
            <a:endParaRPr lang="en-US" sz="3200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sz="2400" dirty="0"/>
              <a:t>Enable AAA.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Specify the IP address of the ACS server.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Configure the secret key.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Configure authentication to use either the RADIUS or TACACS+ </a:t>
            </a:r>
            <a:r>
              <a:rPr lang="en-US" sz="2400" dirty="0" smtClean="0"/>
              <a:t>server.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586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Configuring the CLI with TACACS+ Servers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640080" y="2447544"/>
            <a:ext cx="2576554" cy="75895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Server-Based</a:t>
            </a:r>
            <a:r>
              <a:rPr lang="en-US" sz="2000" dirty="0" smtClean="0"/>
              <a:t> AAA Reference Topology</a:t>
            </a:r>
            <a:endParaRPr lang="en-US" sz="1800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634" y="1409700"/>
            <a:ext cx="5576846" cy="2834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634" y="4533900"/>
            <a:ext cx="48768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Placeholder 6"/>
          <p:cNvSpPr txBox="1">
            <a:spLocks/>
          </p:cNvSpPr>
          <p:nvPr/>
        </p:nvSpPr>
        <p:spPr>
          <a:xfrm>
            <a:off x="640080" y="4992624"/>
            <a:ext cx="2171700" cy="75895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Configure</a:t>
            </a:r>
            <a:r>
              <a:rPr lang="en-US" sz="2000" dirty="0" smtClean="0"/>
              <a:t> a AAA TACACS+ Server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661766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Configuring the CLI for RADIUS Servers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914400" y="1795653"/>
            <a:ext cx="4236720" cy="39319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Configure</a:t>
            </a:r>
            <a:r>
              <a:rPr lang="en-US" sz="2000" dirty="0" smtClean="0"/>
              <a:t> a AAA RADIUS Server</a:t>
            </a:r>
            <a:endParaRPr lang="en-US" sz="1800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188845"/>
            <a:ext cx="731520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8954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0" y="17279"/>
            <a:ext cx="8818563" cy="838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Configure Authentication to Use the AAA Server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233202" y="4794075"/>
            <a:ext cx="2819400" cy="73790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Configure</a:t>
            </a:r>
            <a:r>
              <a:rPr lang="en-US" sz="2000" dirty="0" smtClean="0"/>
              <a:t> Server-Based AAA Authentication</a:t>
            </a:r>
            <a:endParaRPr lang="en-US" sz="1800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602" y="1209276"/>
            <a:ext cx="5528310" cy="2701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602" y="4061460"/>
            <a:ext cx="5744688" cy="2203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Placeholder 6"/>
          <p:cNvSpPr txBox="1">
            <a:spLocks/>
          </p:cNvSpPr>
          <p:nvPr/>
        </p:nvSpPr>
        <p:spPr>
          <a:xfrm>
            <a:off x="233202" y="2375644"/>
            <a:ext cx="2118360" cy="3689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Command</a:t>
            </a:r>
            <a:r>
              <a:rPr lang="en-US" sz="2000" dirty="0" smtClean="0"/>
              <a:t> Syntax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596373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3.4.2:</a:t>
            </a:r>
            <a:br>
              <a:rPr lang="en-US" sz="2800" dirty="0" smtClean="0"/>
            </a:br>
            <a:r>
              <a:rPr lang="en-US" sz="2800" dirty="0" smtClean="0"/>
              <a:t>Troubleshooting Server-Based AAA Authentication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19371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Monitoring Authentication Traffic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1614488" y="1772793"/>
            <a:ext cx="6012180" cy="39319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Troubleshooting</a:t>
            </a:r>
            <a:r>
              <a:rPr lang="en-US" sz="2000" dirty="0" smtClean="0"/>
              <a:t> Server-Based AAA Authentication</a:t>
            </a:r>
            <a:endParaRPr lang="en-US" sz="1800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488" y="2165985"/>
            <a:ext cx="5915025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6851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Debugging TACACS+ and RADIUS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025" y="1721168"/>
            <a:ext cx="48196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025" y="4647248"/>
            <a:ext cx="4400550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Placeholder 6"/>
          <p:cNvSpPr txBox="1">
            <a:spLocks/>
          </p:cNvSpPr>
          <p:nvPr/>
        </p:nvSpPr>
        <p:spPr>
          <a:xfrm>
            <a:off x="740142" y="2479167"/>
            <a:ext cx="2805163" cy="36042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Troubleshooting RADIUS</a:t>
            </a:r>
            <a:endParaRPr lang="en-US" sz="1800" dirty="0"/>
          </a:p>
        </p:txBody>
      </p:sp>
      <p:sp>
        <p:nvSpPr>
          <p:cNvPr id="7" name="Text Placeholder 6"/>
          <p:cNvSpPr txBox="1">
            <a:spLocks/>
          </p:cNvSpPr>
          <p:nvPr/>
        </p:nvSpPr>
        <p:spPr>
          <a:xfrm>
            <a:off x="740142" y="5138547"/>
            <a:ext cx="3269883" cy="36042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Troubleshooting TACACS+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804251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/>
              <a:t>Debugging TACACS+ and </a:t>
            </a:r>
            <a:r>
              <a:rPr lang="en-US" sz="3200" dirty="0" smtClean="0"/>
              <a:t>RADIUS (Cont.)</a:t>
            </a:r>
            <a:endParaRPr lang="en-US" sz="3200" dirty="0"/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160020" y="4701215"/>
            <a:ext cx="2446020" cy="72085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AAA Server-Based Authentication Failure</a:t>
            </a:r>
            <a:endParaRPr lang="en-US" sz="1800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239" y="1153477"/>
            <a:ext cx="6140281" cy="2511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3805350"/>
            <a:ext cx="6156960" cy="2512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Placeholder 6"/>
          <p:cNvSpPr txBox="1">
            <a:spLocks/>
          </p:cNvSpPr>
          <p:nvPr/>
        </p:nvSpPr>
        <p:spPr>
          <a:xfrm>
            <a:off x="160020" y="2049017"/>
            <a:ext cx="2614379" cy="72085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AAA Server-Based Authentication Success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44630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21393" y="1698171"/>
            <a:ext cx="8112125" cy="1172145"/>
          </a:xfrm>
        </p:spPr>
        <p:txBody>
          <a:bodyPr/>
          <a:lstStyle/>
          <a:p>
            <a:r>
              <a:rPr lang="en-US" sz="4000" dirty="0" smtClean="0"/>
              <a:t>Section 3.5:</a:t>
            </a:r>
            <a:br>
              <a:rPr lang="en-US" sz="4000" dirty="0" smtClean="0"/>
            </a:br>
            <a:r>
              <a:rPr lang="en-US" sz="4000" dirty="0" smtClean="0"/>
              <a:t>Server-Based AAA Authorization and Accounting</a:t>
            </a:r>
            <a:endParaRPr lang="en-US" sz="4000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419100" y="3119628"/>
            <a:ext cx="8577072" cy="202387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Upon completion of this section, you should be able to:</a:t>
            </a:r>
          </a:p>
          <a:p>
            <a:r>
              <a:rPr lang="en-US" sz="1800" dirty="0"/>
              <a:t>Configure server-based AAA authorization.</a:t>
            </a:r>
          </a:p>
          <a:p>
            <a:r>
              <a:rPr lang="en-US" sz="1800" dirty="0"/>
              <a:t>Configure server-based AAA accounting.</a:t>
            </a:r>
          </a:p>
          <a:p>
            <a:r>
              <a:rPr lang="en-US" sz="1800" dirty="0"/>
              <a:t>Explain the functions of 802.1x </a:t>
            </a:r>
            <a:r>
              <a:rPr lang="en-US" sz="1800" dirty="0" smtClean="0"/>
              <a:t>components.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293545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3.5.1:</a:t>
            </a:r>
            <a:br>
              <a:rPr lang="en-US" sz="2800" dirty="0" smtClean="0"/>
            </a:br>
            <a:r>
              <a:rPr lang="en-US" sz="2800" dirty="0" smtClean="0"/>
              <a:t>Configuring Server-Based AAA Authorization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1374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0" y="17279"/>
            <a:ext cx="8818563" cy="838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/>
              <a:t>Introduction to Server-Based AAA Authorization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000" dirty="0"/>
              <a:t>Authentication vs. Authorization</a:t>
            </a:r>
          </a:p>
          <a:p>
            <a:pPr marL="514350" indent="-285750"/>
            <a:r>
              <a:rPr lang="en-US" sz="1800" b="1" dirty="0"/>
              <a:t>Authentication</a:t>
            </a:r>
            <a:r>
              <a:rPr lang="en-US" sz="1800" dirty="0"/>
              <a:t> ensures a device or end-user is legitimate</a:t>
            </a:r>
          </a:p>
          <a:p>
            <a:pPr marL="514350" indent="-285750"/>
            <a:r>
              <a:rPr lang="en-US" sz="1800" b="1" dirty="0"/>
              <a:t>Authorization</a:t>
            </a:r>
            <a:r>
              <a:rPr lang="en-US" sz="1800" dirty="0"/>
              <a:t> allows or disallows authenticated users access to certain areas and programs on the network.</a:t>
            </a:r>
          </a:p>
          <a:p>
            <a:pPr marL="0" indent="0">
              <a:buNone/>
            </a:pPr>
            <a:r>
              <a:rPr lang="en-US" sz="2000" dirty="0"/>
              <a:t>TACACS+ vs. RADIUS</a:t>
            </a:r>
          </a:p>
          <a:p>
            <a:pPr marL="514350" indent="-285750"/>
            <a:r>
              <a:rPr lang="en-US" sz="1800" b="1" dirty="0"/>
              <a:t>TACACS+ </a:t>
            </a:r>
            <a:r>
              <a:rPr lang="en-US" sz="1800" dirty="0"/>
              <a:t>separates authentication from authorization</a:t>
            </a:r>
          </a:p>
          <a:p>
            <a:pPr marL="514350" indent="-285750"/>
            <a:r>
              <a:rPr lang="en-US" sz="1800" b="1" dirty="0"/>
              <a:t>RADIUS</a:t>
            </a:r>
            <a:r>
              <a:rPr lang="en-US" sz="1800" dirty="0"/>
              <a:t> does </a:t>
            </a:r>
            <a:r>
              <a:rPr lang="en-US" sz="1800" b="1" dirty="0"/>
              <a:t>not</a:t>
            </a:r>
            <a:r>
              <a:rPr lang="en-US" sz="1800" dirty="0"/>
              <a:t> separate authentication from authorization</a:t>
            </a:r>
          </a:p>
        </p:txBody>
      </p:sp>
    </p:spTree>
    <p:extLst>
      <p:ext uri="{BB962C8B-B14F-4D97-AF65-F5344CB8AC3E}">
        <p14:creationId xmlns:p14="http://schemas.microsoft.com/office/powerpoint/2010/main" val="85983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/>
              <a:t>AAA Authorization Configuration with CLI</a:t>
            </a:r>
          </a:p>
        </p:txBody>
      </p:sp>
      <p:sp>
        <p:nvSpPr>
          <p:cNvPr id="3" name="Text Placeholder 6"/>
          <p:cNvSpPr txBox="1">
            <a:spLocks/>
          </p:cNvSpPr>
          <p:nvPr/>
        </p:nvSpPr>
        <p:spPr>
          <a:xfrm>
            <a:off x="285750" y="5678235"/>
            <a:ext cx="3051809" cy="38925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Example AAA Authorization</a:t>
            </a:r>
            <a:endParaRPr lang="en-US" sz="1800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589" y="1261096"/>
            <a:ext cx="5209223" cy="1213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589" y="2737584"/>
            <a:ext cx="5209223" cy="2490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59" y="5484941"/>
            <a:ext cx="5209224" cy="775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Placeholder 6"/>
          <p:cNvSpPr txBox="1">
            <a:spLocks/>
          </p:cNvSpPr>
          <p:nvPr/>
        </p:nvSpPr>
        <p:spPr>
          <a:xfrm>
            <a:off x="285750" y="3805088"/>
            <a:ext cx="2899410" cy="35579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Authorization Method Lists</a:t>
            </a:r>
            <a:endParaRPr lang="en-US" sz="1800" dirty="0"/>
          </a:p>
        </p:txBody>
      </p:sp>
      <p:sp>
        <p:nvSpPr>
          <p:cNvPr id="8" name="Text Placeholder 6"/>
          <p:cNvSpPr txBox="1">
            <a:spLocks/>
          </p:cNvSpPr>
          <p:nvPr/>
        </p:nvSpPr>
        <p:spPr>
          <a:xfrm>
            <a:off x="285750" y="1671267"/>
            <a:ext cx="2030730" cy="39276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Command Syntax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862821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3.5.2:</a:t>
            </a:r>
            <a:br>
              <a:rPr lang="en-US" sz="2800" dirty="0" smtClean="0"/>
            </a:br>
            <a:r>
              <a:rPr lang="en-US" sz="2800" dirty="0" smtClean="0"/>
              <a:t>Configuring Server-Based AAA Accounting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91224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/>
              <a:t>Introduction to Server-Based AAA Accounting</a:t>
            </a: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679" y="1102765"/>
            <a:ext cx="6664643" cy="5036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965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/>
              <a:t>AAA Accounting Configuration with CLI</a:t>
            </a: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580" y="1123262"/>
            <a:ext cx="4572000" cy="1571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580" y="2901625"/>
            <a:ext cx="4572000" cy="2103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580" y="5184422"/>
            <a:ext cx="4572000" cy="110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Placeholder 6"/>
          <p:cNvSpPr txBox="1">
            <a:spLocks/>
          </p:cNvSpPr>
          <p:nvPr/>
        </p:nvSpPr>
        <p:spPr>
          <a:xfrm>
            <a:off x="400049" y="5540314"/>
            <a:ext cx="2823211" cy="38925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Example AAA Accounting</a:t>
            </a:r>
            <a:endParaRPr lang="en-US" sz="1800" dirty="0"/>
          </a:p>
        </p:txBody>
      </p:sp>
      <p:sp>
        <p:nvSpPr>
          <p:cNvPr id="8" name="Text Placeholder 6"/>
          <p:cNvSpPr txBox="1">
            <a:spLocks/>
          </p:cNvSpPr>
          <p:nvPr/>
        </p:nvSpPr>
        <p:spPr>
          <a:xfrm>
            <a:off x="400049" y="3726892"/>
            <a:ext cx="2716531" cy="45301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Accounting Method Lists</a:t>
            </a:r>
            <a:endParaRPr lang="en-US" sz="1800" dirty="0"/>
          </a:p>
        </p:txBody>
      </p:sp>
      <p:sp>
        <p:nvSpPr>
          <p:cNvPr id="9" name="Text Placeholder 6"/>
          <p:cNvSpPr txBox="1">
            <a:spLocks/>
          </p:cNvSpPr>
          <p:nvPr/>
        </p:nvSpPr>
        <p:spPr>
          <a:xfrm>
            <a:off x="400049" y="1706301"/>
            <a:ext cx="2015491" cy="40577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Command Syntax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31696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3.5.3:</a:t>
            </a:r>
            <a:br>
              <a:rPr lang="en-US" sz="2800" dirty="0" smtClean="0"/>
            </a:br>
            <a:r>
              <a:rPr lang="en-US" sz="2800" dirty="0" smtClean="0"/>
              <a:t>802.1X Authentication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8366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0" y="17279"/>
            <a:ext cx="9144000" cy="838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/>
              <a:t>Security Using 802.1X Port-Based </a:t>
            </a:r>
            <a:r>
              <a:rPr lang="en-US" sz="3200" dirty="0" smtClean="0"/>
              <a:t>Authentication</a:t>
            </a:r>
            <a:endParaRPr lang="en-US" sz="3200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" y="1136196"/>
            <a:ext cx="4959668" cy="2476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140" y="2939839"/>
            <a:ext cx="4587240" cy="3384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Placeholder 6"/>
          <p:cNvSpPr txBox="1">
            <a:spLocks/>
          </p:cNvSpPr>
          <p:nvPr/>
        </p:nvSpPr>
        <p:spPr>
          <a:xfrm>
            <a:off x="567689" y="4437592"/>
            <a:ext cx="3291839" cy="38925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802.1X Message Exchange</a:t>
            </a:r>
            <a:endParaRPr lang="en-US" sz="1800" dirty="0"/>
          </a:p>
        </p:txBody>
      </p:sp>
      <p:sp>
        <p:nvSpPr>
          <p:cNvPr id="7" name="Text Placeholder 6"/>
          <p:cNvSpPr txBox="1">
            <a:spLocks/>
          </p:cNvSpPr>
          <p:nvPr/>
        </p:nvSpPr>
        <p:spPr>
          <a:xfrm>
            <a:off x="5562600" y="1751837"/>
            <a:ext cx="3177540" cy="45301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dirty="0" smtClean="0"/>
              <a:t>802.1X Roles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45853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802.1X Port Authorization State</a:t>
            </a:r>
            <a:endParaRPr lang="en-US" sz="3200" dirty="0"/>
          </a:p>
        </p:txBody>
      </p:sp>
      <p:sp>
        <p:nvSpPr>
          <p:cNvPr id="6" name="Text Placeholder 6"/>
          <p:cNvSpPr txBox="1">
            <a:spLocks/>
          </p:cNvSpPr>
          <p:nvPr/>
        </p:nvSpPr>
        <p:spPr>
          <a:xfrm>
            <a:off x="975185" y="1534459"/>
            <a:ext cx="4767889" cy="38925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smtClean="0"/>
              <a:t>Command Syntax for dot1x port-control</a:t>
            </a:r>
            <a:endParaRPr lang="en-US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185" y="1923713"/>
            <a:ext cx="7193631" cy="4359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950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 vert="horz" lIns="82296" tIns="45720" rIns="82296" bIns="45720" rtlCol="0" anchor="b" anchorCtr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3200" dirty="0" smtClean="0"/>
              <a:t>Configuring 802.1X</a:t>
            </a:r>
            <a:endParaRPr lang="en-US" sz="3200" dirty="0"/>
          </a:p>
        </p:txBody>
      </p:sp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25" y="1639253"/>
            <a:ext cx="7448550" cy="421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87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21393" y="1513755"/>
            <a:ext cx="8112125" cy="1247253"/>
          </a:xfrm>
        </p:spPr>
        <p:txBody>
          <a:bodyPr/>
          <a:lstStyle/>
          <a:p>
            <a:r>
              <a:rPr lang="en-US" sz="4000" dirty="0" smtClean="0"/>
              <a:t>Section 3.6:</a:t>
            </a:r>
            <a:br>
              <a:rPr lang="en-US" sz="4000" dirty="0" smtClean="0"/>
            </a:br>
            <a:r>
              <a:rPr lang="en-US" sz="4000" dirty="0" smtClean="0"/>
              <a:t>Summary</a:t>
            </a:r>
            <a:endParaRPr lang="en-US" sz="4000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419100" y="3012948"/>
            <a:ext cx="8577072" cy="26563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493B93"/>
              </a:buClr>
              <a:buSzPct val="90000"/>
              <a:buFont typeface="Arial" pitchFamily="34" charset="0"/>
              <a:buChar char="•"/>
              <a:tabLst/>
              <a:defRPr lang="en-US" sz="22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marL="406400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Clr>
                <a:schemeClr val="tx2"/>
              </a:buClr>
              <a:buFontTx/>
              <a:buNone/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71500" indent="-1588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marL="688975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marL="801688" indent="0" algn="l" defTabSz="914400" rtl="0" eaLnBrk="1" latinLnBrk="0" hangingPunct="1">
              <a:lnSpc>
                <a:spcPct val="95000"/>
              </a:lnSpc>
              <a:spcBef>
                <a:spcPts val="840"/>
              </a:spcBef>
              <a:buFont typeface="Arial" pitchFamily="34" charset="0"/>
              <a:buNone/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smtClean="0"/>
              <a:t>Chapter Objectives: </a:t>
            </a:r>
          </a:p>
          <a:p>
            <a:r>
              <a:rPr lang="en-US" sz="1800" dirty="0"/>
              <a:t>Explain how AAA is used to secure a network.</a:t>
            </a:r>
          </a:p>
          <a:p>
            <a:r>
              <a:rPr lang="en-US" sz="1800" dirty="0"/>
              <a:t>Implement AAA authentication that validates users against a local database.</a:t>
            </a:r>
          </a:p>
          <a:p>
            <a:r>
              <a:rPr lang="en-US" sz="1800" dirty="0"/>
              <a:t>Implement server-based AAA authentication using TACACS+ and RADIUS protocols.</a:t>
            </a:r>
          </a:p>
          <a:p>
            <a:r>
              <a:rPr lang="en-US" sz="1800" dirty="0"/>
              <a:t>Configure server-based AAA authorization and accounting.</a:t>
            </a:r>
          </a:p>
        </p:txBody>
      </p:sp>
    </p:spTree>
    <p:extLst>
      <p:ext uri="{BB962C8B-B14F-4D97-AF65-F5344CB8AC3E}">
        <p14:creationId xmlns:p14="http://schemas.microsoft.com/office/powerpoint/2010/main" val="3590238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29702" y="5495"/>
            <a:ext cx="8588861" cy="838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200" dirty="0" smtClean="0"/>
              <a:t>Instructor Resources</a:t>
            </a:r>
            <a:endParaRPr lang="en-US" sz="3200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228599" y="1318260"/>
            <a:ext cx="3314701" cy="4991099"/>
          </a:xfrm>
        </p:spPr>
        <p:txBody>
          <a:bodyPr/>
          <a:lstStyle/>
          <a:p>
            <a:r>
              <a:rPr lang="en-US" sz="1800" b="1" dirty="0" smtClean="0"/>
              <a:t>Remember</a:t>
            </a:r>
            <a:r>
              <a:rPr lang="en-US" sz="1800" dirty="0" smtClean="0"/>
              <a:t>, there are helpful tutorials and user guides available via your </a:t>
            </a:r>
            <a:r>
              <a:rPr lang="en-US" sz="1800" dirty="0" err="1" smtClean="0"/>
              <a:t>NetSpace</a:t>
            </a:r>
            <a:r>
              <a:rPr lang="en-US" sz="1800" dirty="0" smtClean="0"/>
              <a:t> </a:t>
            </a:r>
            <a:r>
              <a:rPr lang="en-US" sz="1800" dirty="0"/>
              <a:t>home </a:t>
            </a:r>
            <a:r>
              <a:rPr lang="en-US" sz="1800" dirty="0" smtClean="0"/>
              <a:t>page. (</a:t>
            </a:r>
            <a:r>
              <a:rPr lang="en-US" sz="1800" dirty="0"/>
              <a:t>https://</a:t>
            </a:r>
            <a:r>
              <a:rPr lang="en-US" sz="1800" dirty="0" smtClean="0"/>
              <a:t>www.netacad.com)</a:t>
            </a:r>
          </a:p>
          <a:p>
            <a:r>
              <a:rPr lang="en-US" sz="1800" dirty="0" smtClean="0"/>
              <a:t>These resources cover a variety of topics including navigation, assessments, and assignments.</a:t>
            </a:r>
          </a:p>
          <a:p>
            <a:r>
              <a:rPr lang="en-US" sz="1800" dirty="0" smtClean="0"/>
              <a:t>A screenshot has been provided here highlighting the tutorials related to activating exams, managing assessments, and creating quizzes.</a:t>
            </a:r>
            <a:endParaRPr lang="en-US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961" y="1531620"/>
            <a:ext cx="4997317" cy="23818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5883" y="4336386"/>
            <a:ext cx="3419475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Straight Arrow Connector 10"/>
          <p:cNvCxnSpPr/>
          <p:nvPr/>
        </p:nvCxnSpPr>
        <p:spPr>
          <a:xfrm flipV="1">
            <a:off x="4648897" y="5370353"/>
            <a:ext cx="359327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4658684" y="4692242"/>
            <a:ext cx="359327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4643304" y="5146646"/>
            <a:ext cx="359327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5786867" y="2033142"/>
            <a:ext cx="27683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C00000"/>
                </a:solidFill>
              </a:rPr>
              <a:t>1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699062" y="2354091"/>
            <a:ext cx="276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C00000"/>
                </a:solidFill>
              </a:rPr>
              <a:t>2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60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Acad_White_PPT_Template 05Oct12">
  <a:themeElements>
    <a:clrScheme name="Cisco NetAcad">
      <a:dk1>
        <a:srgbClr val="2AA7DF"/>
      </a:dk1>
      <a:lt1>
        <a:srgbClr val="FFFFFF"/>
      </a:lt1>
      <a:dk2>
        <a:srgbClr val="6B308E"/>
      </a:dk2>
      <a:lt2>
        <a:srgbClr val="000000"/>
      </a:lt2>
      <a:accent1>
        <a:srgbClr val="00938E"/>
      </a:accent1>
      <a:accent2>
        <a:srgbClr val="3EB549"/>
      </a:accent2>
      <a:accent3>
        <a:srgbClr val="D81673"/>
      </a:accent3>
      <a:accent4>
        <a:srgbClr val="234493"/>
      </a:accent4>
      <a:accent5>
        <a:srgbClr val="ED2D28"/>
      </a:accent5>
      <a:accent6>
        <a:srgbClr val="F68B21"/>
      </a:accent6>
      <a:hlink>
        <a:srgbClr val="2AA7DF"/>
      </a:hlink>
      <a:folHlink>
        <a:srgbClr val="ACB2C2"/>
      </a:folHlink>
    </a:clrScheme>
    <a:fontScheme name="Cisco 2010_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NetAcad_White_PPT_Template 05Oct12</Template>
  <TotalTime>2968</TotalTime>
  <Words>1112</Words>
  <Application>Microsoft Office PowerPoint</Application>
  <PresentationFormat>On-screen Show (4:3)</PresentationFormat>
  <Paragraphs>231</Paragraphs>
  <Slides>54</Slides>
  <Notes>35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5" baseType="lpstr">
      <vt:lpstr>NetAcad_White_PPT_Template 05Oct12</vt:lpstr>
      <vt:lpstr>Chapter 3: Authentication, Authorization, and Accounting</vt:lpstr>
      <vt:lpstr>Chapter Outline</vt:lpstr>
      <vt:lpstr>Section 3.1: Purpose of the AAA</vt:lpstr>
      <vt:lpstr>Topic 3.1.1: AAA Overview</vt:lpstr>
      <vt:lpstr>Authentication without AAA</vt:lpstr>
      <vt:lpstr>Authentication without AAA (Cont.)</vt:lpstr>
      <vt:lpstr>AAA Components</vt:lpstr>
      <vt:lpstr>Topic 3.1.2: AAA Characteristics</vt:lpstr>
      <vt:lpstr>Authentication Modes</vt:lpstr>
      <vt:lpstr>Authorization</vt:lpstr>
      <vt:lpstr>Accounting</vt:lpstr>
      <vt:lpstr>Section 3.2: Local AAA Authentication</vt:lpstr>
      <vt:lpstr>Topic 3.2.1: Configuring Local AAA Authentication with CLI</vt:lpstr>
      <vt:lpstr>Authenticating Administrative Access</vt:lpstr>
      <vt:lpstr>Authentication Methods</vt:lpstr>
      <vt:lpstr>Default and Named Methods</vt:lpstr>
      <vt:lpstr>Fine-Tuning the Authentication Configuration</vt:lpstr>
      <vt:lpstr>Topic 3.2.2: Troubleshooting Local AAA Authentication</vt:lpstr>
      <vt:lpstr>Debug Options</vt:lpstr>
      <vt:lpstr>Debugging AAA Authentication</vt:lpstr>
      <vt:lpstr>Section 3.3: Server-Based AAA</vt:lpstr>
      <vt:lpstr>Topic 3.3.1: Server-Based AAA Characteristics</vt:lpstr>
      <vt:lpstr>Comparing Local AAA and Server-Based AAA Implementations</vt:lpstr>
      <vt:lpstr>Introducing Cisco Secure Access Control System</vt:lpstr>
      <vt:lpstr>Topic 3.3.2: Server-Based AAA Communication Protocols</vt:lpstr>
      <vt:lpstr>Introducing TACACS+ and RADIUS</vt:lpstr>
      <vt:lpstr>TACACS+ Authentication</vt:lpstr>
      <vt:lpstr>RADIUS Authentication</vt:lpstr>
      <vt:lpstr>Integration of TACACS+ and ACS</vt:lpstr>
      <vt:lpstr>Integration of AAA with Active Directory</vt:lpstr>
      <vt:lpstr>Section 3.4: Server-Based AAA Authentication</vt:lpstr>
      <vt:lpstr>Topic 3.4.1: Configuring Server-Based Authentication with CLI</vt:lpstr>
      <vt:lpstr>Steps for Configuring Server-Based AAA Authentication with CLI</vt:lpstr>
      <vt:lpstr>Configuring the CLI with TACACS+ Servers</vt:lpstr>
      <vt:lpstr>Configuring the CLI for RADIUS Servers</vt:lpstr>
      <vt:lpstr>Configure Authentication to Use the AAA Server</vt:lpstr>
      <vt:lpstr>Topic 3.4.2: Troubleshooting Server-Based AAA Authentication</vt:lpstr>
      <vt:lpstr>Monitoring Authentication Traffic</vt:lpstr>
      <vt:lpstr>Debugging TACACS+ and RADIUS</vt:lpstr>
      <vt:lpstr>Debugging TACACS+ and RADIUS (Cont.)</vt:lpstr>
      <vt:lpstr>Section 3.5: Server-Based AAA Authorization and Accounting</vt:lpstr>
      <vt:lpstr>Topic 3.5.1: Configuring Server-Based AAA Authorization</vt:lpstr>
      <vt:lpstr>Introduction to Server-Based AAA Authorization</vt:lpstr>
      <vt:lpstr>AAA Authorization Configuration with CLI</vt:lpstr>
      <vt:lpstr>Topic 3.5.2: Configuring Server-Based AAA Accounting</vt:lpstr>
      <vt:lpstr>Introduction to Server-Based AAA Accounting</vt:lpstr>
      <vt:lpstr>AAA Accounting Configuration with CLI</vt:lpstr>
      <vt:lpstr>Topic 3.5.3: 802.1X Authentication</vt:lpstr>
      <vt:lpstr>Security Using 802.1X Port-Based Authentication</vt:lpstr>
      <vt:lpstr>802.1X Port Authorization State</vt:lpstr>
      <vt:lpstr>Configuring 802.1X</vt:lpstr>
      <vt:lpstr>Section 3.6: Summary</vt:lpstr>
      <vt:lpstr>PowerPoint Presentation</vt:lpstr>
      <vt:lpstr>Instructor Resources</vt:lpstr>
    </vt:vector>
  </TitlesOfParts>
  <Company>Cisco Systems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Real, Relevant,  Surprising and Fresh: Cisco Brand</dc:title>
  <dc:creator>Melissa Gabriel</dc:creator>
  <cp:lastModifiedBy>Miriam Kahn</cp:lastModifiedBy>
  <cp:revision>106</cp:revision>
  <dcterms:created xsi:type="dcterms:W3CDTF">2012-10-09T16:58:47Z</dcterms:created>
  <dcterms:modified xsi:type="dcterms:W3CDTF">2015-05-22T17:04:17Z</dcterms:modified>
</cp:coreProperties>
</file>