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sldIdLst>
    <p:sldId id="270" r:id="rId3"/>
    <p:sldId id="257" r:id="rId4"/>
    <p:sldId id="258" r:id="rId5"/>
    <p:sldId id="260" r:id="rId6"/>
    <p:sldId id="269" r:id="rId7"/>
    <p:sldId id="261" r:id="rId8"/>
    <p:sldId id="262" r:id="rId9"/>
    <p:sldId id="267" r:id="rId10"/>
    <p:sldId id="265" r:id="rId11"/>
    <p:sldId id="266" r:id="rId12"/>
    <p:sldId id="263" r:id="rId13"/>
    <p:sldId id="272" r:id="rId14"/>
    <p:sldId id="273" r:id="rId15"/>
    <p:sldId id="271" r:id="rId1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8" d="100"/>
          <a:sy n="118" d="100"/>
        </p:scale>
        <p:origin x="1404" y="96"/>
      </p:cViewPr>
      <p:guideLst>
        <p:guide orient="horz" pos="2160"/>
        <p:guide pos="2880"/>
      </p:guideLst>
    </p:cSldViewPr>
  </p:slideViewPr>
  <p:notesTextViewPr>
    <p:cViewPr>
      <p:scale>
        <a:sx n="1" d="1"/>
        <a:sy n="1" d="1"/>
      </p:scale>
      <p:origin x="0" y="0"/>
    </p:cViewPr>
  </p:notesTextViewPr>
  <p:notesViewPr>
    <p:cSldViewPr>
      <p:cViewPr>
        <p:scale>
          <a:sx n="71" d="100"/>
          <a:sy n="71" d="100"/>
        </p:scale>
        <p:origin x="-1422"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A9DFD6BA-ACBC-4216-8DAD-7F2D122077E4}" type="datetimeFigureOut">
              <a:rPr lang="en-GB" smtClean="0"/>
              <a:pPr/>
              <a:t>17/06/2019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4BEF5D0A-3FCC-4823-9225-11841F899B51}" type="slidenum">
              <a:rPr lang="en-GB" smtClean="0"/>
              <a:pPr/>
              <a:t>‹#›</a:t>
            </a:fld>
            <a:endParaRPr lang="en-GB"/>
          </a:p>
        </p:txBody>
      </p:sp>
    </p:spTree>
    <p:extLst>
      <p:ext uri="{BB962C8B-B14F-4D97-AF65-F5344CB8AC3E}">
        <p14:creationId xmlns:p14="http://schemas.microsoft.com/office/powerpoint/2010/main" val="1357724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a:t>
            </a:fld>
            <a:endParaRPr lang="en-GB"/>
          </a:p>
        </p:txBody>
      </p:sp>
    </p:spTree>
    <p:extLst>
      <p:ext uri="{BB962C8B-B14F-4D97-AF65-F5344CB8AC3E}">
        <p14:creationId xmlns:p14="http://schemas.microsoft.com/office/powerpoint/2010/main" val="169304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Go through what the main outcomes we want students to have achieved at the end of the module.</a:t>
            </a:r>
          </a:p>
          <a:p>
            <a:r>
              <a:rPr lang="en-GB" sz="1400" dirty="0"/>
              <a:t>Discuss some of the key content areas such as learning about why research is important for our own and children's development and learning.</a:t>
            </a:r>
          </a:p>
          <a:p>
            <a:r>
              <a:rPr lang="en-GB" sz="1400" dirty="0"/>
              <a:t>Highlight how ethics underpin all we do in terms of work people. Students will be encouraged to be critical and evaluate their won research but also read other people’s work critically.</a:t>
            </a:r>
          </a:p>
          <a:p>
            <a:r>
              <a:rPr lang="en-GB" sz="1400" dirty="0"/>
              <a:t>Student encouraged to think about what journal articles actually are and to read these and to understand the difference between primary and secondary sources. </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2</a:t>
            </a:fld>
            <a:endParaRPr lang="en-GB"/>
          </a:p>
        </p:txBody>
      </p:sp>
    </p:spTree>
    <p:extLst>
      <p:ext uri="{BB962C8B-B14F-4D97-AF65-F5344CB8AC3E}">
        <p14:creationId xmlns:p14="http://schemas.microsoft.com/office/powerpoint/2010/main" val="1718198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a:p>
            <a:endParaRPr lang="en-GB" sz="1400" dirty="0"/>
          </a:p>
          <a:p>
            <a:endParaRPr lang="en-GB" sz="1400" dirty="0"/>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3</a:t>
            </a:fld>
            <a:endParaRPr lang="en-GB"/>
          </a:p>
        </p:txBody>
      </p:sp>
    </p:spTree>
    <p:extLst>
      <p:ext uri="{BB962C8B-B14F-4D97-AF65-F5344CB8AC3E}">
        <p14:creationId xmlns:p14="http://schemas.microsoft.com/office/powerpoint/2010/main" val="2387138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Flipchart</a:t>
            </a:r>
          </a:p>
          <a:p>
            <a:r>
              <a:rPr lang="en-GB" dirty="0" smtClean="0"/>
              <a:t>Get them to think what are their views now</a:t>
            </a:r>
          </a:p>
          <a:p>
            <a:r>
              <a:rPr lang="en-GB" dirty="0" smtClean="0"/>
              <a:t>10 minutes for them to discuss in groups and then add ideas to the /flipchart</a:t>
            </a:r>
          </a:p>
          <a:p>
            <a:r>
              <a:rPr lang="en-GB" dirty="0" smtClean="0"/>
              <a:t>Feedback as group and discuss their views</a:t>
            </a:r>
          </a:p>
          <a:p>
            <a:r>
              <a:rPr lang="en-GB" dirty="0" smtClean="0"/>
              <a:t>Note not just reading books, web</a:t>
            </a:r>
          </a:p>
          <a:p>
            <a:r>
              <a:rPr lang="en-GB" dirty="0" smtClean="0"/>
              <a:t>I t can be direct where the researcher is directly involved.</a:t>
            </a:r>
          </a:p>
          <a:p>
            <a:r>
              <a:rPr lang="en-GB" dirty="0" smtClean="0"/>
              <a:t>Can involve gathering information by observing , talking to people, getting people to send their ideas to you via questionnaires etc. </a:t>
            </a:r>
          </a:p>
          <a:p>
            <a:r>
              <a:rPr lang="en-GB" dirty="0" smtClean="0"/>
              <a:t>Can be looking at the content of children's scribbles/ mark making.</a:t>
            </a:r>
          </a:p>
          <a:p>
            <a:r>
              <a:rPr lang="en-GB" dirty="0" smtClean="0"/>
              <a:t>Thins we want to find out or may have a gut feeling about.</a:t>
            </a:r>
          </a:p>
          <a:p>
            <a:r>
              <a:rPr lang="en-GB" dirty="0" smtClean="0"/>
              <a:t>Things we know have happened somewhere else and we want to see if the same thing is true in our setting or workplace</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4</a:t>
            </a:fld>
            <a:endParaRPr lang="en-GB"/>
          </a:p>
        </p:txBody>
      </p:sp>
    </p:spTree>
    <p:extLst>
      <p:ext uri="{BB962C8B-B14F-4D97-AF65-F5344CB8AC3E}">
        <p14:creationId xmlns:p14="http://schemas.microsoft.com/office/powerpoint/2010/main" val="1949322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5</a:t>
            </a:fld>
            <a:endParaRPr lang="en-GB"/>
          </a:p>
        </p:txBody>
      </p:sp>
    </p:spTree>
    <p:extLst>
      <p:ext uri="{BB962C8B-B14F-4D97-AF65-F5344CB8AC3E}">
        <p14:creationId xmlns:p14="http://schemas.microsoft.com/office/powerpoint/2010/main" val="3135356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 them to discuss initially in small groups then feedback to the lecturer and group. </a:t>
            </a:r>
          </a:p>
          <a:p>
            <a:endParaRPr lang="en-GB" dirty="0"/>
          </a:p>
          <a:p>
            <a:r>
              <a:rPr lang="en-GB" dirty="0" smtClean="0"/>
              <a:t>Informs us . Improves our knowledge and how we work</a:t>
            </a:r>
          </a:p>
          <a:p>
            <a:r>
              <a:rPr lang="en-GB" dirty="0" smtClean="0"/>
              <a:t>Find out things we did not know before.</a:t>
            </a:r>
          </a:p>
          <a:p>
            <a:r>
              <a:rPr lang="en-GB" dirty="0" smtClean="0"/>
              <a:t>Corrects misunderstandings  or incorrect knowledge </a:t>
            </a:r>
          </a:p>
          <a:p>
            <a:r>
              <a:rPr lang="en-GB" dirty="0" smtClean="0"/>
              <a:t>Improves children's and families lives.</a:t>
            </a:r>
          </a:p>
          <a:p>
            <a:r>
              <a:rPr lang="en-GB" dirty="0" smtClean="0"/>
              <a:t>Get us to try new things and  be innovative </a:t>
            </a:r>
          </a:p>
          <a:p>
            <a:endParaRPr lang="en-GB" dirty="0"/>
          </a:p>
          <a:p>
            <a:r>
              <a:rPr lang="en-GB" dirty="0" smtClean="0"/>
              <a:t>But must be fair, reliable and honest and ethically sound or could do more harm than good</a:t>
            </a:r>
          </a:p>
          <a:p>
            <a:endParaRPr lang="en-GB" dirty="0" smtClean="0"/>
          </a:p>
          <a:p>
            <a:r>
              <a:rPr lang="en-GB" dirty="0" smtClean="0"/>
              <a:t>.</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6</a:t>
            </a:fld>
            <a:endParaRPr lang="en-GB"/>
          </a:p>
        </p:txBody>
      </p:sp>
    </p:spTree>
    <p:extLst>
      <p:ext uri="{BB962C8B-B14F-4D97-AF65-F5344CB8AC3E}">
        <p14:creationId xmlns:p14="http://schemas.microsoft.com/office/powerpoint/2010/main" val="1559681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types of research are you aware of </a:t>
            </a:r>
          </a:p>
          <a:p>
            <a:r>
              <a:rPr lang="en-GB" dirty="0" smtClean="0"/>
              <a:t>They should remember back to academic skills</a:t>
            </a:r>
          </a:p>
          <a:p>
            <a:r>
              <a:rPr lang="en-GB" dirty="0" smtClean="0"/>
              <a:t>Get them to come up with their own definition of what they think primary and secondary research is?</a:t>
            </a:r>
          </a:p>
          <a:p>
            <a:endParaRPr lang="en-GB" dirty="0"/>
          </a:p>
          <a:p>
            <a:r>
              <a:rPr lang="en-GB" dirty="0" smtClean="0"/>
              <a:t>Primary</a:t>
            </a:r>
          </a:p>
          <a:p>
            <a:r>
              <a:rPr lang="en-GB" dirty="0" smtClean="0"/>
              <a:t>Researcher has collected  direct new data.</a:t>
            </a:r>
          </a:p>
          <a:p>
            <a:r>
              <a:rPr lang="en-GB" dirty="0" smtClean="0"/>
              <a:t>I.E Interviewed children about their enjoyment of outdoors</a:t>
            </a:r>
          </a:p>
          <a:p>
            <a:r>
              <a:rPr lang="en-GB" dirty="0" smtClean="0"/>
              <a:t>Questioned health care worker on the barriers they face in their work with children</a:t>
            </a:r>
          </a:p>
          <a:p>
            <a:r>
              <a:rPr lang="en-GB" dirty="0" smtClean="0"/>
              <a:t>This is new information ‘ from the horse’s mouth’</a:t>
            </a:r>
          </a:p>
          <a:p>
            <a:endParaRPr lang="en-GB" dirty="0"/>
          </a:p>
          <a:p>
            <a:r>
              <a:rPr lang="en-GB" dirty="0" smtClean="0"/>
              <a:t>In academic skills the paper about gardening with grandparents presented an example of someone’s primary research. They had undertaken primary research by interviewing and observing children with their grandparents in the garden, </a:t>
            </a:r>
          </a:p>
          <a:p>
            <a:endParaRPr lang="en-GB" dirty="0" smtClean="0"/>
          </a:p>
          <a:p>
            <a:endParaRPr lang="en-GB" dirty="0"/>
          </a:p>
          <a:p>
            <a:r>
              <a:rPr lang="en-GB" dirty="0" smtClean="0"/>
              <a:t>Secondary research  is when you collect information from other people’s published research or their ideas in books  etc. It is not new but is finding things out from reading other people's views ideas and research.</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7</a:t>
            </a:fld>
            <a:endParaRPr lang="en-GB"/>
          </a:p>
        </p:txBody>
      </p:sp>
    </p:spTree>
    <p:extLst>
      <p:ext uri="{BB962C8B-B14F-4D97-AF65-F5344CB8AC3E}">
        <p14:creationId xmlns:p14="http://schemas.microsoft.com/office/powerpoint/2010/main" val="1420251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Primary sources are therefore  presenting someone's primary research . These are usually journal research articles such as those in Journal of Early Years Education</a:t>
            </a:r>
          </a:p>
          <a:p>
            <a:endParaRPr lang="en-GB" dirty="0"/>
          </a:p>
          <a:p>
            <a:r>
              <a:rPr lang="en-GB" dirty="0" smtClean="0"/>
              <a:t>And secondary research  is </a:t>
            </a:r>
            <a:r>
              <a:rPr lang="en-GB" dirty="0"/>
              <a:t> </a:t>
            </a:r>
            <a:r>
              <a:rPr lang="en-GB" dirty="0" smtClean="0"/>
              <a:t>source presenting secondary research</a:t>
            </a:r>
          </a:p>
          <a:p>
            <a:r>
              <a:rPr lang="en-GB" dirty="0" smtClean="0"/>
              <a:t>Usually websites and books present secondary research as well as journal articles called literature reviews.</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8</a:t>
            </a:fld>
            <a:endParaRPr lang="en-GB"/>
          </a:p>
        </p:txBody>
      </p:sp>
    </p:spTree>
    <p:extLst>
      <p:ext uri="{BB962C8B-B14F-4D97-AF65-F5344CB8AC3E}">
        <p14:creationId xmlns:p14="http://schemas.microsoft.com/office/powerpoint/2010/main" val="1096542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41010" y="4389120"/>
            <a:ext cx="5335270" cy="4470400"/>
          </a:xfrm>
        </p:spPr>
        <p:txBody>
          <a:bodyPr/>
          <a:lstStyle/>
          <a:p>
            <a:r>
              <a:rPr lang="en-GB" sz="1400" dirty="0"/>
              <a:t>Get them to discuss how research influences their work and everyday life </a:t>
            </a:r>
          </a:p>
          <a:p>
            <a:r>
              <a:rPr lang="en-GB" sz="1400" dirty="0"/>
              <a:t>10- 15 minute discussion followed by feedback to their ideas</a:t>
            </a:r>
          </a:p>
          <a:p>
            <a:r>
              <a:rPr lang="en-GB" sz="1400" dirty="0"/>
              <a:t>For example when we buy new things we probably undertake our own primary research. Does it fit, is it comfortable, is it suitable.</a:t>
            </a:r>
          </a:p>
          <a:p>
            <a:r>
              <a:rPr lang="en-GB" sz="1400" dirty="0"/>
              <a:t>When you buy a car, house you probably do a mix of both types of research</a:t>
            </a:r>
          </a:p>
          <a:p>
            <a:r>
              <a:rPr lang="en-GB" sz="1400" dirty="0"/>
              <a:t>Read about the car, in magazines etc. Watch adverts, but also before buying we do our own research how does it drive, feel, </a:t>
            </a:r>
            <a:r>
              <a:rPr lang="en-GB" sz="1400" dirty="0" err="1"/>
              <a:t>etc</a:t>
            </a:r>
            <a:endParaRPr lang="en-GB" sz="1400" dirty="0"/>
          </a:p>
          <a:p>
            <a:endParaRPr lang="en-GB" sz="1400" dirty="0"/>
          </a:p>
          <a:p>
            <a:r>
              <a:rPr lang="en-GB" sz="1400" dirty="0"/>
              <a:t>If we buy a house.</a:t>
            </a:r>
          </a:p>
          <a:p>
            <a:r>
              <a:rPr lang="en-GB" sz="1400" dirty="0"/>
              <a:t>We may read about the area, crime rates , bus routes, school etc.</a:t>
            </a:r>
          </a:p>
          <a:p>
            <a:r>
              <a:rPr lang="en-GB" sz="1400" dirty="0"/>
              <a:t>But we also visit and do our own hands on research. Vising the house, looking at the rooms , interviewing the current owner.</a:t>
            </a:r>
          </a:p>
          <a:p>
            <a:endParaRPr lang="en-GB" sz="1400" dirty="0"/>
          </a:p>
          <a:p>
            <a:r>
              <a:rPr lang="en-GB" sz="1400" dirty="0"/>
              <a:t>We also use research in our places of work</a:t>
            </a:r>
          </a:p>
          <a:p>
            <a:r>
              <a:rPr lang="en-GB" sz="1400" dirty="0"/>
              <a:t>We read about current good practice when working with families</a:t>
            </a:r>
          </a:p>
          <a:p>
            <a:r>
              <a:rPr lang="en-GB" sz="1400" dirty="0"/>
              <a:t>We may read about Reggio and other peoples experiences of Reggio</a:t>
            </a:r>
          </a:p>
          <a:p>
            <a:r>
              <a:rPr lang="en-GB" sz="1400" dirty="0"/>
              <a:t>We also do our own  primary research without realising that is what we are doing. Observing children in our setting</a:t>
            </a:r>
          </a:p>
          <a:p>
            <a:r>
              <a:rPr lang="en-GB" sz="1400" dirty="0"/>
              <a:t>Talking to children and families to find out their ideas and viewpoints. Doing an evaluation questionnaire with parents at end of the academic year.</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9</a:t>
            </a:fld>
            <a:endParaRPr lang="en-GB"/>
          </a:p>
        </p:txBody>
      </p:sp>
    </p:spTree>
    <p:extLst>
      <p:ext uri="{BB962C8B-B14F-4D97-AF65-F5344CB8AC3E}">
        <p14:creationId xmlns:p14="http://schemas.microsoft.com/office/powerpoint/2010/main" val="490655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5335270" cy="4714240"/>
          </a:xfrm>
        </p:spPr>
        <p:txBody>
          <a:bodyPr/>
          <a:lstStyle/>
          <a:p>
            <a:r>
              <a:rPr lang="en-GB" sz="1100" dirty="0"/>
              <a:t>You can show </a:t>
            </a:r>
            <a:r>
              <a:rPr lang="en-GB" sz="1100" dirty="0" err="1"/>
              <a:t>youtube</a:t>
            </a:r>
            <a:r>
              <a:rPr lang="en-GB" sz="1100" dirty="0"/>
              <a:t> clip, sorry it is  gender stereotypical </a:t>
            </a:r>
            <a:r>
              <a:rPr lang="en-GB" sz="1100" dirty="0" err="1"/>
              <a:t>etc</a:t>
            </a:r>
            <a:r>
              <a:rPr lang="en-GB" sz="1100" dirty="0"/>
              <a:t> and you can note this with students, but look out for the statistics and bottom of screen.</a:t>
            </a:r>
          </a:p>
          <a:p>
            <a:r>
              <a:rPr lang="en-GB" sz="1100" dirty="0"/>
              <a:t>Note on you tube clip miss information</a:t>
            </a:r>
          </a:p>
          <a:p>
            <a:r>
              <a:rPr lang="en-GB" sz="1100" dirty="0"/>
              <a:t>2983 surveyed</a:t>
            </a:r>
          </a:p>
          <a:p>
            <a:r>
              <a:rPr lang="en-GB" sz="1100" dirty="0"/>
              <a:t>356 agreed</a:t>
            </a:r>
          </a:p>
          <a:p>
            <a:r>
              <a:rPr lang="en-GB" sz="1100" dirty="0"/>
              <a:t>This is not 73% </a:t>
            </a:r>
          </a:p>
          <a:p>
            <a:r>
              <a:rPr lang="en-GB" sz="1100" dirty="0"/>
              <a:t>This is 11.93%</a:t>
            </a:r>
          </a:p>
          <a:p>
            <a:r>
              <a:rPr lang="en-GB" sz="1100" dirty="0"/>
              <a:t>Research can be misleading  if you are not informed properly and not given all the relevant information on which people base their results</a:t>
            </a:r>
          </a:p>
          <a:p>
            <a:endParaRPr lang="en-GB" sz="1100" dirty="0"/>
          </a:p>
          <a:p>
            <a:r>
              <a:rPr lang="en-GB" sz="1100" dirty="0"/>
              <a:t>More important research</a:t>
            </a:r>
          </a:p>
          <a:p>
            <a:r>
              <a:rPr lang="en-GB" sz="1100" dirty="0"/>
              <a:t>Medicines / treatments rigorous primary research.</a:t>
            </a:r>
          </a:p>
          <a:p>
            <a:r>
              <a:rPr lang="en-GB" sz="1100" dirty="0"/>
              <a:t>Food we eat content how much sugar , fat </a:t>
            </a:r>
            <a:r>
              <a:rPr lang="en-GB" sz="1100" dirty="0" err="1"/>
              <a:t>etc</a:t>
            </a:r>
            <a:r>
              <a:rPr lang="en-GB" sz="1100" dirty="0"/>
              <a:t> rigorous – show them back of a food packet</a:t>
            </a:r>
          </a:p>
          <a:p>
            <a:r>
              <a:rPr lang="en-GB" sz="1100" dirty="0"/>
              <a:t>Horse meat scandal based on research of packaged food</a:t>
            </a:r>
          </a:p>
          <a:p>
            <a:r>
              <a:rPr lang="en-GB" sz="1100" dirty="0"/>
              <a:t>Our health and safety defined by research – seat belts in cars, smoking or not in cars, smoking ban all result of research linking injury and ill health to these things.</a:t>
            </a:r>
          </a:p>
          <a:p>
            <a:endParaRPr lang="en-GB" sz="1100" dirty="0"/>
          </a:p>
          <a:p>
            <a:r>
              <a:rPr lang="en-GB" sz="1100" dirty="0"/>
              <a:t>MMR controversy- people did not vaccinate children in 1990s on strength of questionable research – Swansea paid price recently?</a:t>
            </a:r>
          </a:p>
          <a:p>
            <a:r>
              <a:rPr lang="en-GB" sz="1100" b="1" dirty="0"/>
              <a:t>Foundation Phase , Flying Start </a:t>
            </a:r>
            <a:r>
              <a:rPr lang="en-GB" sz="1100" b="1" dirty="0" err="1"/>
              <a:t>etc</a:t>
            </a:r>
            <a:r>
              <a:rPr lang="en-GB" sz="1100" b="1" dirty="0"/>
              <a:t> based on the outcomes of research highlighting the importance of play, wellbeing at young age has impacts when adults</a:t>
            </a:r>
          </a:p>
          <a:p>
            <a:r>
              <a:rPr lang="en-GB" sz="1100" b="1" dirty="0"/>
              <a:t>Piaget, Vygotsky, Skinner </a:t>
            </a:r>
            <a:r>
              <a:rPr lang="en-GB" sz="1100" b="1" dirty="0" err="1"/>
              <a:t>etc</a:t>
            </a:r>
            <a:r>
              <a:rPr lang="en-GB" sz="1100" b="1" dirty="0"/>
              <a:t> all researchers and studied children or animals to inform their theories and views of the world. We now base early childhood practice on such research .</a:t>
            </a:r>
          </a:p>
          <a:p>
            <a:r>
              <a:rPr lang="en-GB" sz="1100" b="1" dirty="0"/>
              <a:t>‘Stand on the shoulders of giants’ Newton – we learn from the research of experts that have gone before us in order to inform the future.</a:t>
            </a:r>
          </a:p>
        </p:txBody>
      </p:sp>
      <p:sp>
        <p:nvSpPr>
          <p:cNvPr id="4" name="Slide Number Placeholder 3"/>
          <p:cNvSpPr>
            <a:spLocks noGrp="1"/>
          </p:cNvSpPr>
          <p:nvPr>
            <p:ph type="sldNum" sz="quarter" idx="10"/>
          </p:nvPr>
        </p:nvSpPr>
        <p:spPr/>
        <p:txBody>
          <a:bodyPr/>
          <a:lstStyle/>
          <a:p>
            <a:endParaRPr lang="en-GB" dirty="0"/>
          </a:p>
        </p:txBody>
      </p:sp>
    </p:spTree>
    <p:extLst>
      <p:ext uri="{BB962C8B-B14F-4D97-AF65-F5344CB8AC3E}">
        <p14:creationId xmlns:p14="http://schemas.microsoft.com/office/powerpoint/2010/main" val="811726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a:t>
            </a:r>
            <a:r>
              <a:rPr lang="en-GB" baseline="0" dirty="0" smtClean="0"/>
              <a:t> students to investigate current research, what seems to be of particular interest at the moment</a:t>
            </a:r>
          </a:p>
          <a:p>
            <a:r>
              <a:rPr lang="en-GB" baseline="0" dirty="0" smtClean="0"/>
              <a:t>Consider the new curriculum and its thinking</a:t>
            </a:r>
          </a:p>
          <a:p>
            <a:r>
              <a:rPr lang="en-GB" baseline="0" dirty="0" smtClean="0"/>
              <a:t>Health and well being </a:t>
            </a:r>
            <a:r>
              <a:rPr lang="en-GB" baseline="0" dirty="0" err="1" smtClean="0"/>
              <a:t>etc</a:t>
            </a:r>
            <a:r>
              <a:rPr lang="en-GB" baseline="0" dirty="0" smtClean="0"/>
              <a:t> Consider aspects of policy also .</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11</a:t>
            </a:fld>
            <a:endParaRPr lang="en-GB"/>
          </a:p>
        </p:txBody>
      </p:sp>
    </p:spTree>
    <p:extLst>
      <p:ext uri="{BB962C8B-B14F-4D97-AF65-F5344CB8AC3E}">
        <p14:creationId xmlns:p14="http://schemas.microsoft.com/office/powerpoint/2010/main" val="598424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12</a:t>
            </a:fld>
            <a:endParaRPr lang="en-GB"/>
          </a:p>
        </p:txBody>
      </p:sp>
    </p:spTree>
    <p:extLst>
      <p:ext uri="{BB962C8B-B14F-4D97-AF65-F5344CB8AC3E}">
        <p14:creationId xmlns:p14="http://schemas.microsoft.com/office/powerpoint/2010/main" val="11525056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13</a:t>
            </a:fld>
            <a:endParaRPr lang="en-GB"/>
          </a:p>
        </p:txBody>
      </p:sp>
    </p:spTree>
    <p:extLst>
      <p:ext uri="{BB962C8B-B14F-4D97-AF65-F5344CB8AC3E}">
        <p14:creationId xmlns:p14="http://schemas.microsoft.com/office/powerpoint/2010/main" val="140412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14</a:t>
            </a:fld>
            <a:endParaRPr lang="en-GB"/>
          </a:p>
        </p:txBody>
      </p:sp>
    </p:spTree>
    <p:extLst>
      <p:ext uri="{BB962C8B-B14F-4D97-AF65-F5344CB8AC3E}">
        <p14:creationId xmlns:p14="http://schemas.microsoft.com/office/powerpoint/2010/main" val="185054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411282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048624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4249321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774008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3903794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89398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2574153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3799050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2520473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4053823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564656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19578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5507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20559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6715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1018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3692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972698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2484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8132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99638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17/06/2019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702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DDB8DB-DE92-49A2-B9AB-C558AA1EEDD8}" type="datetimeFigureOut">
              <a:rPr lang="en-GB" smtClean="0"/>
              <a:pPr/>
              <a:t>17/06/2019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D2C2C1-08EA-44CD-B943-DC682CF57295}" type="slidenum">
              <a:rPr lang="en-GB" smtClean="0"/>
              <a:pPr/>
              <a:t>‹#›</a:t>
            </a:fld>
            <a:endParaRPr lang="en-GB"/>
          </a:p>
        </p:txBody>
      </p:sp>
    </p:spTree>
    <p:extLst>
      <p:ext uri="{BB962C8B-B14F-4D97-AF65-F5344CB8AC3E}">
        <p14:creationId xmlns:p14="http://schemas.microsoft.com/office/powerpoint/2010/main" val="3369025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17/06/2019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929973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VS-huq3NBXs"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www.youtube.com/watch?v=y3EEIcPkcO4"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ECEY5001/C</a:t>
            </a:r>
            <a:endParaRPr lang="en-GB" dirty="0"/>
          </a:p>
        </p:txBody>
      </p:sp>
      <p:sp>
        <p:nvSpPr>
          <p:cNvPr id="3" name="Subtitle 2"/>
          <p:cNvSpPr>
            <a:spLocks noGrp="1"/>
          </p:cNvSpPr>
          <p:nvPr>
            <p:ph type="subTitle" idx="1"/>
          </p:nvPr>
        </p:nvSpPr>
        <p:spPr/>
        <p:txBody>
          <a:bodyPr>
            <a:normAutofit fontScale="55000" lnSpcReduction="20000"/>
          </a:bodyPr>
          <a:lstStyle/>
          <a:p>
            <a:r>
              <a:rPr lang="en-US" dirty="0" err="1">
                <a:solidFill>
                  <a:schemeClr val="accent2">
                    <a:lumMod val="60000"/>
                    <a:lumOff val="40000"/>
                  </a:schemeClr>
                </a:solidFill>
              </a:rPr>
              <a:t>Dulliau</a:t>
            </a:r>
            <a:r>
              <a:rPr lang="en-US" dirty="0">
                <a:solidFill>
                  <a:schemeClr val="accent2">
                    <a:lumMod val="60000"/>
                    <a:lumOff val="40000"/>
                  </a:schemeClr>
                </a:solidFill>
              </a:rPr>
              <a:t> </a:t>
            </a:r>
            <a:r>
              <a:rPr lang="en-US" dirty="0" err="1">
                <a:solidFill>
                  <a:schemeClr val="accent2">
                    <a:lumMod val="60000"/>
                    <a:lumOff val="40000"/>
                  </a:schemeClr>
                </a:solidFill>
              </a:rPr>
              <a:t>ymchwil</a:t>
            </a:r>
            <a:r>
              <a:rPr lang="en-US" dirty="0">
                <a:solidFill>
                  <a:schemeClr val="accent2">
                    <a:lumMod val="60000"/>
                    <a:lumOff val="40000"/>
                  </a:schemeClr>
                </a:solidFill>
              </a:rPr>
              <a:t> </a:t>
            </a:r>
            <a:r>
              <a:rPr lang="en-US" dirty="0" err="1">
                <a:solidFill>
                  <a:schemeClr val="accent2">
                    <a:lumMod val="60000"/>
                    <a:lumOff val="40000"/>
                  </a:schemeClr>
                </a:solidFill>
              </a:rPr>
              <a:t>ym</a:t>
            </a:r>
            <a:r>
              <a:rPr lang="en-US" dirty="0">
                <a:solidFill>
                  <a:schemeClr val="accent2">
                    <a:lumMod val="60000"/>
                    <a:lumOff val="40000"/>
                  </a:schemeClr>
                </a:solidFill>
              </a:rPr>
              <a:t> </a:t>
            </a:r>
            <a:r>
              <a:rPr lang="en-US" dirty="0" err="1">
                <a:solidFill>
                  <a:schemeClr val="accent2">
                    <a:lumMod val="60000"/>
                    <a:lumOff val="40000"/>
                  </a:schemeClr>
                </a:solidFill>
              </a:rPr>
              <a:t>maes</a:t>
            </a:r>
            <a:r>
              <a:rPr lang="en-US" dirty="0">
                <a:solidFill>
                  <a:schemeClr val="accent2">
                    <a:lumMod val="60000"/>
                    <a:lumOff val="40000"/>
                  </a:schemeClr>
                </a:solidFill>
              </a:rPr>
              <a:t> </a:t>
            </a:r>
            <a:r>
              <a:rPr lang="en-US" dirty="0" err="1">
                <a:solidFill>
                  <a:schemeClr val="accent2">
                    <a:lumMod val="60000"/>
                    <a:lumOff val="40000"/>
                  </a:schemeClr>
                </a:solidFill>
              </a:rPr>
              <a:t>addysg</a:t>
            </a:r>
            <a:r>
              <a:rPr lang="en-US" dirty="0">
                <a:solidFill>
                  <a:schemeClr val="accent2">
                    <a:lumMod val="60000"/>
                    <a:lumOff val="40000"/>
                  </a:schemeClr>
                </a:solidFill>
              </a:rPr>
              <a:t> a </a:t>
            </a:r>
            <a:r>
              <a:rPr lang="en-US" dirty="0" err="1">
                <a:solidFill>
                  <a:schemeClr val="accent2">
                    <a:lumMod val="60000"/>
                    <a:lumOff val="40000"/>
                  </a:schemeClr>
                </a:solidFill>
              </a:rPr>
              <a:t>gofal</a:t>
            </a:r>
            <a:r>
              <a:rPr lang="en-US" dirty="0">
                <a:solidFill>
                  <a:schemeClr val="accent2">
                    <a:lumMod val="60000"/>
                    <a:lumOff val="40000"/>
                  </a:schemeClr>
                </a:solidFill>
              </a:rPr>
              <a:t> </a:t>
            </a:r>
            <a:r>
              <a:rPr lang="en-US" dirty="0" err="1">
                <a:solidFill>
                  <a:schemeClr val="accent2">
                    <a:lumMod val="60000"/>
                    <a:lumOff val="40000"/>
                  </a:schemeClr>
                </a:solidFill>
              </a:rPr>
              <a:t>blynyddoedd</a:t>
            </a:r>
            <a:r>
              <a:rPr lang="en-US" dirty="0">
                <a:solidFill>
                  <a:schemeClr val="accent2">
                    <a:lumMod val="60000"/>
                    <a:lumOff val="40000"/>
                  </a:schemeClr>
                </a:solidFill>
              </a:rPr>
              <a:t> </a:t>
            </a:r>
            <a:r>
              <a:rPr lang="en-US" dirty="0" err="1">
                <a:solidFill>
                  <a:schemeClr val="accent2">
                    <a:lumMod val="60000"/>
                    <a:lumOff val="40000"/>
                  </a:schemeClr>
                </a:solidFill>
              </a:rPr>
              <a:t>cynnar</a:t>
            </a:r>
            <a:endParaRPr lang="en-US" dirty="0">
              <a:solidFill>
                <a:schemeClr val="accent2">
                  <a:lumMod val="60000"/>
                  <a:lumOff val="40000"/>
                </a:schemeClr>
              </a:solidFill>
            </a:endParaRPr>
          </a:p>
          <a:p>
            <a:r>
              <a:rPr lang="en-US" b="1" i="1" dirty="0" smtClean="0">
                <a:solidFill>
                  <a:schemeClr val="accent2">
                    <a:lumMod val="60000"/>
                    <a:lumOff val="40000"/>
                  </a:schemeClr>
                </a:solidFill>
              </a:rPr>
              <a:t>Research </a:t>
            </a:r>
            <a:r>
              <a:rPr lang="en-US" b="1" i="1" dirty="0">
                <a:solidFill>
                  <a:schemeClr val="accent2">
                    <a:lumMod val="60000"/>
                    <a:lumOff val="40000"/>
                  </a:schemeClr>
                </a:solidFill>
              </a:rPr>
              <a:t>methods in early years education and </a:t>
            </a:r>
            <a:r>
              <a:rPr lang="en-US" b="1" i="1" dirty="0" smtClean="0">
                <a:solidFill>
                  <a:schemeClr val="accent2">
                    <a:lumMod val="60000"/>
                    <a:lumOff val="40000"/>
                  </a:schemeClr>
                </a:solidFill>
              </a:rPr>
              <a:t>care</a:t>
            </a:r>
          </a:p>
          <a:p>
            <a:endParaRPr lang="en-US" b="1" i="1" dirty="0">
              <a:solidFill>
                <a:schemeClr val="accent2">
                  <a:lumMod val="60000"/>
                  <a:lumOff val="40000"/>
                </a:schemeClr>
              </a:solidFill>
            </a:endParaRPr>
          </a:p>
          <a:p>
            <a:r>
              <a:rPr lang="en-US" dirty="0" err="1" smtClean="0">
                <a:solidFill>
                  <a:schemeClr val="accent2">
                    <a:lumMod val="60000"/>
                    <a:lumOff val="40000"/>
                  </a:schemeClr>
                </a:solidFill>
              </a:rPr>
              <a:t>Darlith</a:t>
            </a:r>
            <a:r>
              <a:rPr lang="en-US" dirty="0" smtClean="0">
                <a:solidFill>
                  <a:schemeClr val="accent2">
                    <a:lumMod val="60000"/>
                    <a:lumOff val="40000"/>
                  </a:schemeClr>
                </a:solidFill>
              </a:rPr>
              <a:t> </a:t>
            </a:r>
            <a:r>
              <a:rPr lang="en-US" dirty="0">
                <a:solidFill>
                  <a:schemeClr val="accent2">
                    <a:lumMod val="60000"/>
                    <a:lumOff val="40000"/>
                  </a:schemeClr>
                </a:solidFill>
              </a:rPr>
              <a:t>1 </a:t>
            </a:r>
          </a:p>
          <a:p>
            <a:r>
              <a:rPr lang="en-US" dirty="0" smtClean="0">
                <a:solidFill>
                  <a:schemeClr val="accent2">
                    <a:lumMod val="60000"/>
                    <a:lumOff val="40000"/>
                  </a:schemeClr>
                </a:solidFill>
              </a:rPr>
              <a:t>Lecture </a:t>
            </a:r>
            <a:r>
              <a:rPr lang="en-US" dirty="0">
                <a:solidFill>
                  <a:schemeClr val="accent2">
                    <a:lumMod val="60000"/>
                    <a:lumOff val="40000"/>
                  </a:schemeClr>
                </a:solidFill>
              </a:rPr>
              <a:t>1 </a:t>
            </a:r>
          </a:p>
          <a:p>
            <a:endParaRPr lang="en-GB" dirty="0"/>
          </a:p>
        </p:txBody>
      </p:sp>
    </p:spTree>
    <p:extLst>
      <p:ext uri="{BB962C8B-B14F-4D97-AF65-F5344CB8AC3E}">
        <p14:creationId xmlns:p14="http://schemas.microsoft.com/office/powerpoint/2010/main" val="2764071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371600"/>
          </a:xfrm>
        </p:spPr>
        <p:txBody>
          <a:bodyPr>
            <a:normAutofit fontScale="90000"/>
          </a:bodyPr>
          <a:lstStyle/>
          <a:p>
            <a:r>
              <a:rPr lang="en-GB" dirty="0" smtClean="0"/>
              <a:t/>
            </a:r>
            <a:br>
              <a:rPr lang="en-GB" dirty="0" smtClean="0"/>
            </a:br>
            <a:r>
              <a:rPr lang="cy-GB" dirty="0" err="1" smtClean="0"/>
              <a:t>Deillianau</a:t>
            </a:r>
            <a:r>
              <a:rPr lang="cy-GB" dirty="0" smtClean="0"/>
              <a:t> Dysgu</a:t>
            </a:r>
            <a:r>
              <a:rPr lang="en-GB" dirty="0" smtClean="0"/>
              <a:t/>
            </a:r>
            <a:br>
              <a:rPr lang="en-GB" dirty="0" smtClean="0"/>
            </a:br>
            <a:r>
              <a:rPr lang="en-GB" i="1" dirty="0" smtClean="0">
                <a:solidFill>
                  <a:schemeClr val="tx2"/>
                </a:solidFill>
              </a:rPr>
              <a:t>Learning Outcomes </a:t>
            </a:r>
            <a:r>
              <a:rPr lang="en-GB" dirty="0" smtClean="0"/>
              <a:t/>
            </a:r>
            <a:br>
              <a:rPr lang="en-GB" dirty="0" smtClean="0"/>
            </a:br>
            <a:endParaRPr lang="en-GB" dirty="0"/>
          </a:p>
        </p:txBody>
      </p:sp>
      <p:sp>
        <p:nvSpPr>
          <p:cNvPr id="3" name="Content Placeholder 2"/>
          <p:cNvSpPr>
            <a:spLocks noGrp="1"/>
          </p:cNvSpPr>
          <p:nvPr>
            <p:ph sz="half" idx="1"/>
          </p:nvPr>
        </p:nvSpPr>
        <p:spPr>
          <a:xfrm>
            <a:off x="251520" y="1600200"/>
            <a:ext cx="4244280" cy="4525963"/>
          </a:xfrm>
        </p:spPr>
        <p:txBody>
          <a:bodyPr>
            <a:normAutofit fontScale="47500" lnSpcReduction="20000"/>
          </a:bodyPr>
          <a:lstStyle/>
          <a:p>
            <a:pPr lvl="0" algn="just" fontAlgn="base" hangingPunct="0">
              <a:lnSpc>
                <a:spcPct val="115000"/>
              </a:lnSpc>
              <a:spcBef>
                <a:spcPts val="1200"/>
              </a:spcBef>
              <a:buFont typeface="Symbol"/>
              <a:buChar char=""/>
            </a:pPr>
            <a:r>
              <a:rPr lang="cy-GB" sz="3300" dirty="0">
                <a:latin typeface="Arial"/>
                <a:ea typeface="Times New Roman"/>
                <a:cs typeface="Times New Roman"/>
              </a:rPr>
              <a:t>ddadansoddi amrywiol </a:t>
            </a:r>
            <a:r>
              <a:rPr lang="cy-GB" sz="3300" dirty="0" err="1">
                <a:latin typeface="Arial"/>
                <a:ea typeface="Times New Roman"/>
                <a:cs typeface="Times New Roman"/>
              </a:rPr>
              <a:t>fethodolegau</a:t>
            </a:r>
            <a:r>
              <a:rPr lang="cy-GB" sz="3300" dirty="0">
                <a:latin typeface="Arial"/>
                <a:ea typeface="Times New Roman"/>
                <a:cs typeface="Times New Roman"/>
              </a:rPr>
              <a:t> a ddefnyddir mewn ymchwil blynyddoedd cynnar a dangos dealltwriaeth ddadansoddol o’u cryfderau, eu gwendidau a’u cyfyngiadau;</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dangos ymwybyddiaeth feirniadol o faterion moesegol yn ymwneud â gweithio ac ymchwilio gydag ac ar gyfer plant ifanc;</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penderfynu ar ddulliau ymchwil priodol ar gyfer testunau ymchwil blynyddoedd cynnar a chyfiawnhau’r dulliau hynny;</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trefnu eu gwybodaeth a’r hyn y maent wedi’i ddysgu drwy ddefnyddio amrywiaeth o adnoddau gwybodaeth, a chyflwyno’u gwaith ar y lefel briodol.</a:t>
            </a:r>
            <a:endParaRPr lang="en-GB" sz="3300" dirty="0">
              <a:ea typeface="Calibri"/>
              <a:cs typeface="Times New Roman"/>
            </a:endParaRPr>
          </a:p>
          <a:p>
            <a:endParaRPr lang="en-GB" dirty="0"/>
          </a:p>
        </p:txBody>
      </p:sp>
      <p:sp>
        <p:nvSpPr>
          <p:cNvPr id="4" name="Content Placeholder 3"/>
          <p:cNvSpPr>
            <a:spLocks noGrp="1"/>
          </p:cNvSpPr>
          <p:nvPr>
            <p:ph sz="half" idx="2"/>
          </p:nvPr>
        </p:nvSpPr>
        <p:spPr>
          <a:xfrm>
            <a:off x="4495800" y="1600200"/>
            <a:ext cx="4191000" cy="4525963"/>
          </a:xfrm>
        </p:spPr>
        <p:txBody>
          <a:bodyPr>
            <a:normAutofit fontScale="47500" lnSpcReduction="20000"/>
          </a:bodyPr>
          <a:lstStyle/>
          <a:p>
            <a:pPr lvl="0" algn="just" hangingPunct="0">
              <a:spcBef>
                <a:spcPts val="1200"/>
              </a:spcBef>
              <a:buFont typeface="Symbol"/>
              <a:buChar char=""/>
            </a:pPr>
            <a:r>
              <a:rPr lang="en-GB" sz="3300" b="1" i="1" dirty="0">
                <a:solidFill>
                  <a:schemeClr val="tx2"/>
                </a:solidFill>
                <a:latin typeface="Arial"/>
                <a:ea typeface="Times New Roman"/>
                <a:cs typeface="Arial"/>
              </a:rPr>
              <a:t>analyse various methodologies used in early years research and demonstrate analytic understanding of their strengths, weaknesses and limitations;</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demonstrate a critical awareness of ethical issues related to working and researching with and for young children;</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decide on and justify appropriate research methods for early years research topics;</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organise their knowledge and learning through use of a range of information resources, and present their work at the appropriate level.</a:t>
            </a:r>
            <a:endParaRPr lang="en-GB" sz="3300" b="1" i="1" dirty="0">
              <a:solidFill>
                <a:schemeClr val="tx2"/>
              </a:solidFill>
              <a:latin typeface="Arial"/>
              <a:ea typeface="Times New Roman"/>
              <a:cs typeface="Times New Roman"/>
            </a:endParaRPr>
          </a:p>
          <a:p>
            <a:endParaRPr lang="en-GB" dirty="0"/>
          </a:p>
        </p:txBody>
      </p:sp>
    </p:spTree>
    <p:extLst>
      <p:ext uri="{BB962C8B-B14F-4D97-AF65-F5344CB8AC3E}">
        <p14:creationId xmlns:p14="http://schemas.microsoft.com/office/powerpoint/2010/main" val="8381520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Asesiadau</a:t>
            </a:r>
            <a:r>
              <a:rPr lang="en-GB" dirty="0" smtClean="0"/>
              <a:t/>
            </a:r>
            <a:br>
              <a:rPr lang="en-GB" dirty="0" smtClean="0"/>
            </a:br>
            <a:r>
              <a:rPr lang="en-GB" i="1" dirty="0" smtClean="0">
                <a:solidFill>
                  <a:schemeClr val="tx2"/>
                </a:solidFill>
              </a:rPr>
              <a:t>Assignments</a:t>
            </a:r>
            <a:endParaRPr lang="en-GB" i="1" dirty="0">
              <a:solidFill>
                <a:schemeClr val="tx2"/>
              </a:solidFill>
            </a:endParaRPr>
          </a:p>
        </p:txBody>
      </p:sp>
      <p:sp>
        <p:nvSpPr>
          <p:cNvPr id="3" name="Content Placeholder 2"/>
          <p:cNvSpPr>
            <a:spLocks noGrp="1"/>
          </p:cNvSpPr>
          <p:nvPr>
            <p:ph sz="half" idx="1"/>
          </p:nvPr>
        </p:nvSpPr>
        <p:spPr/>
        <p:txBody>
          <a:bodyPr>
            <a:normAutofit/>
          </a:bodyPr>
          <a:lstStyle/>
          <a:p>
            <a:r>
              <a:rPr lang="cy-GB" dirty="0"/>
              <a:t>Cyflwyniad cynnig Grŵp Ymchwil gyda ffurflen foeseg gysylltiedig.</a:t>
            </a:r>
          </a:p>
          <a:p>
            <a:endParaRPr lang="cy-GB" dirty="0"/>
          </a:p>
          <a:p>
            <a:r>
              <a:rPr lang="cy-GB" dirty="0"/>
              <a:t>Marc asesu 100%</a:t>
            </a:r>
          </a:p>
          <a:p>
            <a:r>
              <a:rPr lang="cy-GB" dirty="0"/>
              <a:t>Cyflwyniad:</a:t>
            </a:r>
          </a:p>
          <a:p>
            <a:r>
              <a:rPr lang="cy-GB" dirty="0" smtClean="0"/>
              <a:t>25/10/2019 </a:t>
            </a:r>
            <a:r>
              <a:rPr lang="cy-GB" dirty="0"/>
              <a:t>@ 23:59</a:t>
            </a:r>
            <a:endParaRPr lang="cy-GB" dirty="0" smtClean="0"/>
          </a:p>
        </p:txBody>
      </p:sp>
      <p:sp>
        <p:nvSpPr>
          <p:cNvPr id="4" name="Content Placeholder 3"/>
          <p:cNvSpPr>
            <a:spLocks noGrp="1"/>
          </p:cNvSpPr>
          <p:nvPr>
            <p:ph sz="half" idx="2"/>
          </p:nvPr>
        </p:nvSpPr>
        <p:spPr/>
        <p:txBody>
          <a:bodyPr>
            <a:normAutofit/>
          </a:bodyPr>
          <a:lstStyle/>
          <a:p>
            <a:pPr marL="0" indent="0">
              <a:buNone/>
            </a:pPr>
            <a:endParaRPr lang="cy-GB" dirty="0" smtClean="0">
              <a:solidFill>
                <a:schemeClr val="tx2"/>
              </a:solidFill>
            </a:endParaRPr>
          </a:p>
          <a:p>
            <a:pPr marL="0" indent="0">
              <a:buNone/>
            </a:pPr>
            <a:r>
              <a:rPr lang="cy-GB" dirty="0" smtClean="0">
                <a:solidFill>
                  <a:schemeClr val="tx2"/>
                </a:solidFill>
              </a:rPr>
              <a:t>Group Research </a:t>
            </a:r>
            <a:r>
              <a:rPr lang="cy-GB" dirty="0" err="1" smtClean="0">
                <a:solidFill>
                  <a:schemeClr val="tx2"/>
                </a:solidFill>
              </a:rPr>
              <a:t>proposal</a:t>
            </a:r>
            <a:r>
              <a:rPr lang="cy-GB" dirty="0" smtClean="0">
                <a:solidFill>
                  <a:schemeClr val="tx2"/>
                </a:solidFill>
              </a:rPr>
              <a:t> </a:t>
            </a:r>
            <a:r>
              <a:rPr lang="cy-GB" dirty="0" err="1" smtClean="0">
                <a:solidFill>
                  <a:schemeClr val="tx2"/>
                </a:solidFill>
              </a:rPr>
              <a:t>presentation</a:t>
            </a:r>
            <a:r>
              <a:rPr lang="cy-GB" dirty="0" smtClean="0">
                <a:solidFill>
                  <a:schemeClr val="tx2"/>
                </a:solidFill>
              </a:rPr>
              <a:t> </a:t>
            </a:r>
            <a:r>
              <a:rPr lang="cy-GB" dirty="0" err="1" smtClean="0">
                <a:solidFill>
                  <a:schemeClr val="tx2"/>
                </a:solidFill>
              </a:rPr>
              <a:t>with</a:t>
            </a:r>
            <a:r>
              <a:rPr lang="cy-GB" dirty="0" smtClean="0">
                <a:solidFill>
                  <a:schemeClr val="tx2"/>
                </a:solidFill>
              </a:rPr>
              <a:t> </a:t>
            </a:r>
            <a:r>
              <a:rPr lang="cy-GB" dirty="0" err="1" smtClean="0">
                <a:solidFill>
                  <a:schemeClr val="tx2"/>
                </a:solidFill>
              </a:rPr>
              <a:t>accompanying</a:t>
            </a:r>
            <a:r>
              <a:rPr lang="cy-GB" dirty="0" smtClean="0">
                <a:solidFill>
                  <a:schemeClr val="tx2"/>
                </a:solidFill>
              </a:rPr>
              <a:t> </a:t>
            </a:r>
            <a:r>
              <a:rPr lang="cy-GB" dirty="0" err="1" smtClean="0">
                <a:solidFill>
                  <a:schemeClr val="tx2"/>
                </a:solidFill>
              </a:rPr>
              <a:t>ethics</a:t>
            </a:r>
            <a:r>
              <a:rPr lang="cy-GB" dirty="0" smtClean="0">
                <a:solidFill>
                  <a:schemeClr val="tx2"/>
                </a:solidFill>
              </a:rPr>
              <a:t> </a:t>
            </a:r>
            <a:r>
              <a:rPr lang="cy-GB" dirty="0" err="1" smtClean="0">
                <a:solidFill>
                  <a:schemeClr val="tx2"/>
                </a:solidFill>
              </a:rPr>
              <a:t>form</a:t>
            </a:r>
            <a:r>
              <a:rPr lang="cy-GB" dirty="0" smtClean="0">
                <a:solidFill>
                  <a:schemeClr val="tx2"/>
                </a:solidFill>
              </a:rPr>
              <a:t>.</a:t>
            </a:r>
          </a:p>
          <a:p>
            <a:pPr marL="0" indent="0">
              <a:buNone/>
            </a:pPr>
            <a:endParaRPr lang="cy-GB" dirty="0">
              <a:solidFill>
                <a:schemeClr val="tx2"/>
              </a:solidFill>
            </a:endParaRPr>
          </a:p>
          <a:p>
            <a:pPr marL="0" indent="0">
              <a:buNone/>
            </a:pPr>
            <a:r>
              <a:rPr lang="cy-GB" dirty="0" smtClean="0">
                <a:solidFill>
                  <a:schemeClr val="tx2"/>
                </a:solidFill>
              </a:rPr>
              <a:t>100</a:t>
            </a:r>
            <a:r>
              <a:rPr lang="cy-GB" dirty="0">
                <a:solidFill>
                  <a:schemeClr val="tx2"/>
                </a:solidFill>
              </a:rPr>
              <a:t>% </a:t>
            </a:r>
            <a:r>
              <a:rPr lang="cy-GB" dirty="0" err="1">
                <a:solidFill>
                  <a:schemeClr val="tx2"/>
                </a:solidFill>
              </a:rPr>
              <a:t>assessment</a:t>
            </a:r>
            <a:r>
              <a:rPr lang="cy-GB" dirty="0">
                <a:solidFill>
                  <a:schemeClr val="tx2"/>
                </a:solidFill>
              </a:rPr>
              <a:t> </a:t>
            </a:r>
            <a:r>
              <a:rPr lang="cy-GB" dirty="0" err="1">
                <a:solidFill>
                  <a:schemeClr val="tx2"/>
                </a:solidFill>
              </a:rPr>
              <a:t>mark</a:t>
            </a:r>
            <a:r>
              <a:rPr lang="cy-GB" dirty="0">
                <a:solidFill>
                  <a:schemeClr val="tx2"/>
                </a:solidFill>
              </a:rPr>
              <a:t> </a:t>
            </a:r>
          </a:p>
          <a:p>
            <a:pPr marL="0" indent="0">
              <a:buNone/>
            </a:pPr>
            <a:r>
              <a:rPr lang="en-GB" i="1" dirty="0" smtClean="0">
                <a:solidFill>
                  <a:schemeClr val="tx2"/>
                </a:solidFill>
              </a:rPr>
              <a:t>Submission :</a:t>
            </a:r>
          </a:p>
          <a:p>
            <a:pPr marL="0" indent="0">
              <a:buNone/>
            </a:pPr>
            <a:r>
              <a:rPr lang="en-GB" i="1" dirty="0" smtClean="0">
                <a:solidFill>
                  <a:schemeClr val="tx2"/>
                </a:solidFill>
              </a:rPr>
              <a:t>25/10/2019 </a:t>
            </a:r>
            <a:r>
              <a:rPr lang="en-GB" i="1" dirty="0" smtClean="0">
                <a:solidFill>
                  <a:schemeClr val="tx2"/>
                </a:solidFill>
              </a:rPr>
              <a:t>@ 23:59</a:t>
            </a:r>
          </a:p>
          <a:p>
            <a:pPr marL="0" indent="0">
              <a:buNone/>
            </a:pPr>
            <a:endParaRPr lang="en-GB" i="1" dirty="0" smtClean="0">
              <a:solidFill>
                <a:schemeClr val="tx2"/>
              </a:solidFill>
            </a:endParaRPr>
          </a:p>
        </p:txBody>
      </p:sp>
    </p:spTree>
    <p:extLst>
      <p:ext uri="{BB962C8B-B14F-4D97-AF65-F5344CB8AC3E}">
        <p14:creationId xmlns:p14="http://schemas.microsoft.com/office/powerpoint/2010/main" val="32757258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yw</a:t>
            </a:r>
            <a:r>
              <a:rPr lang="en-GB" dirty="0" smtClean="0"/>
              <a:t> </a:t>
            </a:r>
            <a:r>
              <a:rPr lang="en-GB" dirty="0" err="1" smtClean="0"/>
              <a:t>ymchwil</a:t>
            </a:r>
            <a:r>
              <a:rPr lang="en-GB" dirty="0" smtClean="0"/>
              <a:t>?</a:t>
            </a:r>
            <a:br>
              <a:rPr lang="en-GB" dirty="0" smtClean="0"/>
            </a:br>
            <a:r>
              <a:rPr lang="en-GB" i="1" dirty="0" smtClean="0">
                <a:solidFill>
                  <a:schemeClr val="tx2"/>
                </a:solidFill>
              </a:rPr>
              <a:t>What is research?</a:t>
            </a:r>
            <a:endParaRPr lang="en-GB" i="1" dirty="0">
              <a:solidFill>
                <a:schemeClr val="tx2"/>
              </a:solidFill>
            </a:endParaRPr>
          </a:p>
        </p:txBody>
      </p:sp>
      <p:sp>
        <p:nvSpPr>
          <p:cNvPr id="3" name="Content Placeholder 2"/>
          <p:cNvSpPr>
            <a:spLocks noGrp="1"/>
          </p:cNvSpPr>
          <p:nvPr>
            <p:ph sz="half" idx="1"/>
          </p:nvPr>
        </p:nvSpPr>
        <p:spPr/>
        <p:txBody>
          <a:bodyPr/>
          <a:lstStyle/>
          <a:p>
            <a:r>
              <a:rPr lang="en-GB" dirty="0" err="1" smtClean="0"/>
              <a:t>Syniadau</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solidFill>
                  <a:schemeClr val="tx2"/>
                </a:solidFill>
              </a:rPr>
              <a:t>Ideas?</a:t>
            </a:r>
            <a:endParaRPr lang="en-GB" dirty="0">
              <a:solidFill>
                <a:schemeClr val="tx2"/>
              </a:solidFill>
            </a:endParaRPr>
          </a:p>
        </p:txBody>
      </p:sp>
    </p:spTree>
    <p:extLst>
      <p:ext uri="{BB962C8B-B14F-4D97-AF65-F5344CB8AC3E}">
        <p14:creationId xmlns:p14="http://schemas.microsoft.com/office/powerpoint/2010/main" val="15062897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err="1" smtClean="0"/>
              <a:t>Sut</a:t>
            </a:r>
            <a:r>
              <a:rPr lang="en-GB" sz="3100" dirty="0" smtClean="0"/>
              <a:t> </a:t>
            </a:r>
            <a:r>
              <a:rPr lang="en-GB" sz="3100" dirty="0" err="1" smtClean="0"/>
              <a:t>allwn</a:t>
            </a:r>
            <a:r>
              <a:rPr lang="en-GB" sz="3100" dirty="0" smtClean="0"/>
              <a:t> </a:t>
            </a:r>
            <a:r>
              <a:rPr lang="en-GB" sz="3100" dirty="0" err="1" smtClean="0"/>
              <a:t>ni</a:t>
            </a:r>
            <a:r>
              <a:rPr lang="en-GB" sz="3100" dirty="0" smtClean="0"/>
              <a:t> ac </a:t>
            </a:r>
            <a:r>
              <a:rPr lang="en-GB" sz="3100" dirty="0" err="1" smtClean="0"/>
              <a:t>eraill</a:t>
            </a:r>
            <a:r>
              <a:rPr lang="en-GB" sz="3100" dirty="0" smtClean="0"/>
              <a:t> </a:t>
            </a:r>
            <a:r>
              <a:rPr lang="en-GB" sz="3100" dirty="0" err="1" smtClean="0"/>
              <a:t>dysgu</a:t>
            </a:r>
            <a:r>
              <a:rPr lang="en-GB" sz="3100" dirty="0" smtClean="0"/>
              <a:t> o </a:t>
            </a:r>
            <a:r>
              <a:rPr lang="en-GB" sz="3100" dirty="0" err="1" smtClean="0"/>
              <a:t>wneud</a:t>
            </a:r>
            <a:r>
              <a:rPr lang="en-GB" sz="3100" dirty="0" smtClean="0"/>
              <a:t> </a:t>
            </a:r>
            <a:r>
              <a:rPr lang="en-GB" sz="3100" dirty="0" err="1" smtClean="0"/>
              <a:t>ymchwil</a:t>
            </a:r>
            <a:r>
              <a:rPr lang="en-GB" sz="3100" dirty="0" smtClean="0"/>
              <a:t>?</a:t>
            </a:r>
            <a:br>
              <a:rPr lang="en-GB" sz="3100" dirty="0" smtClean="0"/>
            </a:br>
            <a:r>
              <a:rPr lang="en-GB" sz="3100" dirty="0" smtClean="0"/>
              <a:t> </a:t>
            </a:r>
            <a:r>
              <a:rPr lang="en-GB" sz="3100" i="1" dirty="0" smtClean="0">
                <a:solidFill>
                  <a:schemeClr val="tx2"/>
                </a:solidFill>
              </a:rPr>
              <a:t>How can we and others learn from research?</a:t>
            </a:r>
            <a:endParaRPr lang="en-GB" sz="3100"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4940630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smtClean="0"/>
              <a:t>Sut</a:t>
            </a:r>
            <a:r>
              <a:rPr lang="en-GB" sz="3200" dirty="0" smtClean="0"/>
              <a:t> </a:t>
            </a:r>
            <a:r>
              <a:rPr lang="en-GB" sz="3200" dirty="0" err="1" smtClean="0"/>
              <a:t>allwn</a:t>
            </a:r>
            <a:r>
              <a:rPr lang="en-GB" sz="3200" dirty="0" smtClean="0"/>
              <a:t> </a:t>
            </a:r>
            <a:r>
              <a:rPr lang="en-GB" sz="3200" dirty="0" err="1" smtClean="0"/>
              <a:t>ni</a:t>
            </a:r>
            <a:r>
              <a:rPr lang="en-GB" sz="3200" dirty="0" smtClean="0"/>
              <a:t> ac </a:t>
            </a:r>
            <a:r>
              <a:rPr lang="en-GB" sz="3200" dirty="0" err="1" smtClean="0"/>
              <a:t>eraill</a:t>
            </a:r>
            <a:r>
              <a:rPr lang="en-GB" sz="3200" dirty="0" smtClean="0"/>
              <a:t> </a:t>
            </a:r>
            <a:r>
              <a:rPr lang="en-GB" sz="3200" dirty="0" err="1" smtClean="0"/>
              <a:t>dysgu</a:t>
            </a:r>
            <a:r>
              <a:rPr lang="en-GB" sz="3200" dirty="0" smtClean="0"/>
              <a:t> o </a:t>
            </a:r>
            <a:r>
              <a:rPr lang="en-GB" sz="3200" dirty="0" err="1" smtClean="0"/>
              <a:t>wneud</a:t>
            </a:r>
            <a:r>
              <a:rPr lang="en-GB" sz="3200" dirty="0" smtClean="0"/>
              <a:t> </a:t>
            </a:r>
            <a:r>
              <a:rPr lang="en-GB" sz="3200" dirty="0" err="1" smtClean="0"/>
              <a:t>ymchwil</a:t>
            </a:r>
            <a:r>
              <a:rPr lang="en-GB" sz="3200" dirty="0" smtClean="0"/>
              <a:t>?</a:t>
            </a:r>
            <a:br>
              <a:rPr lang="en-GB" sz="3200" dirty="0" smtClean="0"/>
            </a:br>
            <a:r>
              <a:rPr lang="en-GB" sz="3200" dirty="0" smtClean="0"/>
              <a:t> </a:t>
            </a:r>
            <a:r>
              <a:rPr lang="en-GB" sz="3200" i="1" dirty="0" smtClean="0">
                <a:solidFill>
                  <a:schemeClr val="tx2"/>
                </a:solidFill>
              </a:rPr>
              <a:t>How can we and others learn from research?</a:t>
            </a:r>
            <a:endParaRPr lang="en-GB" sz="3200" i="1" dirty="0">
              <a:solidFill>
                <a:schemeClr val="tx2"/>
              </a:solidFill>
            </a:endParaRPr>
          </a:p>
        </p:txBody>
      </p:sp>
      <p:sp>
        <p:nvSpPr>
          <p:cNvPr id="3" name="Content Placeholder 2"/>
          <p:cNvSpPr>
            <a:spLocks noGrp="1"/>
          </p:cNvSpPr>
          <p:nvPr>
            <p:ph sz="half" idx="1"/>
          </p:nvPr>
        </p:nvSpPr>
        <p:spPr>
          <a:xfrm>
            <a:off x="228600" y="1600200"/>
            <a:ext cx="4343400" cy="4525963"/>
          </a:xfrm>
        </p:spPr>
        <p:txBody>
          <a:bodyPr>
            <a:normAutofit fontScale="92500" lnSpcReduction="10000"/>
          </a:bodyPr>
          <a:lstStyle/>
          <a:p>
            <a:r>
              <a:rPr lang="cy-GB" dirty="0" smtClean="0"/>
              <a:t>Darganfod gwybodaeth newydd</a:t>
            </a:r>
          </a:p>
          <a:p>
            <a:r>
              <a:rPr lang="cy-GB" dirty="0" smtClean="0"/>
              <a:t>Cyfiawnhâi ein teimladau personol neu gwybodaeth  anecdotaidd  </a:t>
            </a:r>
          </a:p>
          <a:p>
            <a:r>
              <a:rPr lang="cy-GB" dirty="0" smtClean="0"/>
              <a:t>Ceisio defnyddio syniadau newydd.</a:t>
            </a:r>
          </a:p>
          <a:p>
            <a:r>
              <a:rPr lang="cy-GB" dirty="0" smtClean="0"/>
              <a:t>Gwella ymarfer.</a:t>
            </a:r>
          </a:p>
          <a:p>
            <a:r>
              <a:rPr lang="cy-GB" dirty="0" smtClean="0"/>
              <a:t>Tystiolaeth i amddiffyn  ein safbwyntiau neu ethos – ymarfer ar sail tystiolaeth</a:t>
            </a:r>
            <a:endParaRPr lang="en-GB" dirty="0" smtClean="0"/>
          </a:p>
          <a:p>
            <a:endParaRPr lang="en-GB" dirty="0"/>
          </a:p>
        </p:txBody>
      </p:sp>
      <p:sp>
        <p:nvSpPr>
          <p:cNvPr id="4" name="Content Placeholder 3"/>
          <p:cNvSpPr>
            <a:spLocks noGrp="1"/>
          </p:cNvSpPr>
          <p:nvPr>
            <p:ph sz="half" idx="2"/>
          </p:nvPr>
        </p:nvSpPr>
        <p:spPr/>
        <p:txBody>
          <a:bodyPr>
            <a:normAutofit fontScale="92500" lnSpcReduction="10000"/>
          </a:bodyPr>
          <a:lstStyle/>
          <a:p>
            <a:r>
              <a:rPr lang="en-GB" i="1" dirty="0" smtClean="0">
                <a:solidFill>
                  <a:schemeClr val="tx2"/>
                </a:solidFill>
              </a:rPr>
              <a:t>Find out new information</a:t>
            </a:r>
          </a:p>
          <a:p>
            <a:r>
              <a:rPr lang="en-GB" i="1" dirty="0" smtClean="0">
                <a:solidFill>
                  <a:schemeClr val="tx2"/>
                </a:solidFill>
              </a:rPr>
              <a:t>Justification for gut feelings or anecdotes </a:t>
            </a:r>
          </a:p>
          <a:p>
            <a:r>
              <a:rPr lang="en-GB" i="1" dirty="0" smtClean="0">
                <a:solidFill>
                  <a:schemeClr val="tx2"/>
                </a:solidFill>
              </a:rPr>
              <a:t>Try new and innovative ideas</a:t>
            </a:r>
          </a:p>
          <a:p>
            <a:r>
              <a:rPr lang="en-GB" i="1" dirty="0" smtClean="0">
                <a:solidFill>
                  <a:schemeClr val="tx2"/>
                </a:solidFill>
              </a:rPr>
              <a:t>Improve practice</a:t>
            </a:r>
          </a:p>
          <a:p>
            <a:r>
              <a:rPr lang="en-GB" i="1" dirty="0" smtClean="0">
                <a:solidFill>
                  <a:schemeClr val="tx2"/>
                </a:solidFill>
              </a:rPr>
              <a:t>Evidence to defend our viewpoints or ethos    -Evidence based practice</a:t>
            </a:r>
          </a:p>
          <a:p>
            <a:endParaRPr lang="en-GB" i="1" dirty="0" smtClean="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6110155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Mathau</a:t>
            </a:r>
            <a:r>
              <a:rPr lang="en-GB" dirty="0" smtClean="0"/>
              <a:t> o </a:t>
            </a:r>
            <a:r>
              <a:rPr lang="en-GB" dirty="0" err="1" smtClean="0"/>
              <a:t>ymchwil</a:t>
            </a:r>
            <a:r>
              <a:rPr lang="en-GB" dirty="0" smtClean="0"/>
              <a:t> </a:t>
            </a:r>
            <a:br>
              <a:rPr lang="en-GB" dirty="0" smtClean="0"/>
            </a:br>
            <a:r>
              <a:rPr lang="en-GB" i="1" dirty="0" smtClean="0">
                <a:solidFill>
                  <a:schemeClr val="tx2"/>
                </a:solidFill>
              </a:rPr>
              <a:t>Types of research</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Ymchwil Cynradd -  person yn casglu data yn uniongyrchol .</a:t>
            </a:r>
          </a:p>
          <a:p>
            <a:endParaRPr lang="cy-GB" dirty="0" smtClean="0"/>
          </a:p>
          <a:p>
            <a:pPr marL="0" indent="0">
              <a:buNone/>
            </a:pPr>
            <a:endParaRPr lang="cy-GB" dirty="0" smtClean="0"/>
          </a:p>
          <a:p>
            <a:r>
              <a:rPr lang="cy-GB" dirty="0" smtClean="0"/>
              <a:t>Ymchwil eilaidd – casglu data a gwybodaeth sydd wedi cael ei gyhoeddi’n g barod gan rywun arall.  </a:t>
            </a:r>
          </a:p>
          <a:p>
            <a:pPr marL="0" indent="0">
              <a:buNone/>
            </a:pPr>
            <a:endParaRPr lang="en-GB" dirty="0"/>
          </a:p>
          <a:p>
            <a:endParaRPr lang="en-GB" dirty="0" smtClean="0"/>
          </a:p>
          <a:p>
            <a:pPr>
              <a:buNone/>
            </a:pPr>
            <a:endParaRPr lang="en-GB" dirty="0"/>
          </a:p>
        </p:txBody>
      </p:sp>
      <p:sp>
        <p:nvSpPr>
          <p:cNvPr id="4" name="Content Placeholder 3"/>
          <p:cNvSpPr>
            <a:spLocks noGrp="1"/>
          </p:cNvSpPr>
          <p:nvPr>
            <p:ph sz="half" idx="2"/>
          </p:nvPr>
        </p:nvSpPr>
        <p:spPr/>
        <p:txBody>
          <a:bodyPr>
            <a:normAutofit lnSpcReduction="10000"/>
          </a:bodyPr>
          <a:lstStyle/>
          <a:p>
            <a:r>
              <a:rPr lang="en-GB" i="1" dirty="0" smtClean="0">
                <a:solidFill>
                  <a:schemeClr val="tx2"/>
                </a:solidFill>
              </a:rPr>
              <a:t>Primary Research- a  person </a:t>
            </a:r>
            <a:r>
              <a:rPr lang="en-US" i="1" dirty="0" smtClean="0">
                <a:solidFill>
                  <a:schemeClr val="tx2"/>
                </a:solidFill>
              </a:rPr>
              <a:t>collecting data first hand themselves.</a:t>
            </a:r>
            <a:endParaRPr lang="en-GB" i="1" dirty="0" smtClean="0">
              <a:solidFill>
                <a:schemeClr val="tx2"/>
              </a:solidFill>
            </a:endParaRPr>
          </a:p>
          <a:p>
            <a:endParaRPr lang="en-GB" i="1" dirty="0">
              <a:solidFill>
                <a:schemeClr val="tx2"/>
              </a:solidFill>
            </a:endParaRPr>
          </a:p>
          <a:p>
            <a:pPr marL="0" indent="0">
              <a:buNone/>
            </a:pPr>
            <a:endParaRPr lang="en-GB" i="1" dirty="0">
              <a:solidFill>
                <a:schemeClr val="tx2"/>
              </a:solidFill>
            </a:endParaRPr>
          </a:p>
          <a:p>
            <a:r>
              <a:rPr lang="en-GB" i="1" dirty="0" smtClean="0">
                <a:solidFill>
                  <a:schemeClr val="tx2"/>
                </a:solidFill>
              </a:rPr>
              <a:t>Secondary Research- collecting data  and information that has already been published by someone else.</a:t>
            </a:r>
          </a:p>
          <a:p>
            <a:pPr marL="0" indent="0">
              <a:buNone/>
            </a:pPr>
            <a:endParaRPr lang="en-GB" i="1" dirty="0" smtClean="0">
              <a:solidFill>
                <a:schemeClr val="tx2"/>
              </a:solidFill>
            </a:endParaRPr>
          </a:p>
          <a:p>
            <a:pPr marL="0" indent="0">
              <a:buNone/>
            </a:pPr>
            <a:endParaRPr lang="en-GB" i="1" dirty="0">
              <a:solidFill>
                <a:schemeClr val="tx2"/>
              </a:solidFill>
            </a:endParaRPr>
          </a:p>
          <a:p>
            <a:pPr marL="0" indent="0">
              <a:buNone/>
            </a:pPr>
            <a:endParaRPr lang="en-GB" i="1" dirty="0">
              <a:solidFill>
                <a:schemeClr val="tx2"/>
              </a:solidFill>
            </a:endParaRPr>
          </a:p>
        </p:txBody>
      </p:sp>
    </p:spTree>
    <p:extLst>
      <p:ext uri="{BB962C8B-B14F-4D97-AF65-F5344CB8AC3E}">
        <p14:creationId xmlns:p14="http://schemas.microsoft.com/office/powerpoint/2010/main" val="17349987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smtClean="0"/>
              <a:t>Ffynonellau cynradd ac eilaidd </a:t>
            </a:r>
            <a:br>
              <a:rPr lang="cy-GB" sz="3200" dirty="0" smtClean="0"/>
            </a:br>
            <a:r>
              <a:rPr lang="en-GB" sz="3200" i="1" dirty="0" smtClean="0">
                <a:solidFill>
                  <a:schemeClr val="tx2"/>
                </a:solidFill>
              </a:rPr>
              <a:t>Primary and Secondary sources</a:t>
            </a:r>
            <a:endParaRPr lang="en-GB" sz="3200" i="1" dirty="0">
              <a:solidFill>
                <a:schemeClr val="tx2"/>
              </a:solidFill>
            </a:endParaRPr>
          </a:p>
        </p:txBody>
      </p:sp>
      <p:sp>
        <p:nvSpPr>
          <p:cNvPr id="3" name="Content Placeholder 2"/>
          <p:cNvSpPr>
            <a:spLocks noGrp="1"/>
          </p:cNvSpPr>
          <p:nvPr>
            <p:ph sz="half" idx="1"/>
          </p:nvPr>
        </p:nvSpPr>
        <p:spPr>
          <a:xfrm>
            <a:off x="228600" y="1295400"/>
            <a:ext cx="4267200" cy="4830763"/>
          </a:xfrm>
        </p:spPr>
        <p:txBody>
          <a:bodyPr>
            <a:noAutofit/>
          </a:bodyPr>
          <a:lstStyle/>
          <a:p>
            <a:pPr marL="0" indent="0">
              <a:buNone/>
            </a:pPr>
            <a:r>
              <a:rPr lang="cy-GB" sz="2000" b="1" dirty="0" smtClean="0"/>
              <a:t>Ffynonellau Cynradd</a:t>
            </a:r>
          </a:p>
          <a:p>
            <a:r>
              <a:rPr lang="cy-GB" sz="2000" dirty="0" smtClean="0"/>
              <a:t>Cyflwyno gwaith ymchwil cynradd yr awdur(</a:t>
            </a:r>
            <a:r>
              <a:rPr lang="cy-GB" sz="2000" dirty="0" err="1" smtClean="0"/>
              <a:t>on</a:t>
            </a:r>
            <a:r>
              <a:rPr lang="en-GB" sz="2000" dirty="0" smtClean="0"/>
              <a:t>).</a:t>
            </a:r>
          </a:p>
          <a:p>
            <a:r>
              <a:rPr lang="cy-GB" sz="2000" dirty="0" smtClean="0"/>
              <a:t>Erthyglau ymchwil mewn siwrnal  yn cyflwyno ymchwil cynradd.</a:t>
            </a:r>
          </a:p>
          <a:p>
            <a:r>
              <a:rPr lang="cy-GB" sz="2000" dirty="0" smtClean="0"/>
              <a:t>Erthyglau cynhadledd yn cyflwyno ymchwil cynradd.</a:t>
            </a:r>
          </a:p>
          <a:p>
            <a:endParaRPr lang="cy-GB" sz="2000" dirty="0"/>
          </a:p>
          <a:p>
            <a:pPr marL="0" indent="0">
              <a:buNone/>
            </a:pPr>
            <a:r>
              <a:rPr lang="cy-GB" sz="2000" b="1" dirty="0" smtClean="0"/>
              <a:t>Ffynonellau Eilaidd</a:t>
            </a:r>
          </a:p>
          <a:p>
            <a:pPr marL="0" indent="0">
              <a:buNone/>
            </a:pPr>
            <a:r>
              <a:rPr lang="cy-GB" sz="2000" b="1" dirty="0" smtClean="0"/>
              <a:t>Fel arfer:</a:t>
            </a:r>
          </a:p>
          <a:p>
            <a:r>
              <a:rPr lang="cy-GB" sz="2000" dirty="0" smtClean="0"/>
              <a:t>Llyfrau sy'n dod a syniadau llawer o bobl at ei gilydd</a:t>
            </a:r>
          </a:p>
          <a:p>
            <a:r>
              <a:rPr lang="cy-GB" sz="2000" dirty="0" smtClean="0"/>
              <a:t>Adolygiadau llenyddiaeth mewn erthyglau siwrnal. </a:t>
            </a:r>
            <a:endParaRPr lang="en-GB" sz="2000" dirty="0"/>
          </a:p>
          <a:p>
            <a:r>
              <a:rPr lang="en-GB" sz="2000" dirty="0" smtClean="0">
                <a:hlinkClick r:id="rId3"/>
              </a:rPr>
              <a:t>http://www.youtube.com/watch?v=VS-huq3NBXs</a:t>
            </a:r>
            <a:endParaRPr lang="en-GB" sz="2000" dirty="0" smtClean="0"/>
          </a:p>
          <a:p>
            <a:endParaRPr lang="en-GB" sz="2000" dirty="0"/>
          </a:p>
        </p:txBody>
      </p:sp>
      <p:sp>
        <p:nvSpPr>
          <p:cNvPr id="4" name="Content Placeholder 3"/>
          <p:cNvSpPr>
            <a:spLocks noGrp="1"/>
          </p:cNvSpPr>
          <p:nvPr>
            <p:ph sz="half" idx="2"/>
          </p:nvPr>
        </p:nvSpPr>
        <p:spPr>
          <a:xfrm>
            <a:off x="4419600" y="1371600"/>
            <a:ext cx="4495800" cy="4953000"/>
          </a:xfrm>
        </p:spPr>
        <p:txBody>
          <a:bodyPr>
            <a:noAutofit/>
          </a:bodyPr>
          <a:lstStyle/>
          <a:p>
            <a:pPr marL="0" indent="0">
              <a:buNone/>
            </a:pPr>
            <a:r>
              <a:rPr lang="en-GB" sz="2000" b="1" i="1" dirty="0" smtClean="0">
                <a:solidFill>
                  <a:schemeClr val="tx2"/>
                </a:solidFill>
              </a:rPr>
              <a:t>Primary sources</a:t>
            </a:r>
          </a:p>
          <a:p>
            <a:r>
              <a:rPr lang="en-GB" sz="2000" i="1" dirty="0" smtClean="0">
                <a:solidFill>
                  <a:schemeClr val="tx2"/>
                </a:solidFill>
              </a:rPr>
              <a:t>Presenting the  author(s) own primary research.</a:t>
            </a:r>
          </a:p>
          <a:p>
            <a:r>
              <a:rPr lang="en-GB" sz="2000" i="1" dirty="0" smtClean="0">
                <a:solidFill>
                  <a:schemeClr val="tx2"/>
                </a:solidFill>
              </a:rPr>
              <a:t>Research articles in journals presenting primary research.</a:t>
            </a:r>
          </a:p>
          <a:p>
            <a:r>
              <a:rPr lang="en-GB" sz="2000" i="1" dirty="0" smtClean="0">
                <a:solidFill>
                  <a:schemeClr val="tx2"/>
                </a:solidFill>
              </a:rPr>
              <a:t>Conference  articles presenting primary research.</a:t>
            </a:r>
          </a:p>
          <a:p>
            <a:endParaRPr lang="en-GB" sz="2000" dirty="0"/>
          </a:p>
          <a:p>
            <a:pPr marL="0" indent="0">
              <a:buNone/>
            </a:pPr>
            <a:r>
              <a:rPr lang="en-GB" sz="2000" b="1" i="1" dirty="0" smtClean="0">
                <a:solidFill>
                  <a:schemeClr val="tx2"/>
                </a:solidFill>
              </a:rPr>
              <a:t>Secondary Sources</a:t>
            </a:r>
          </a:p>
          <a:p>
            <a:pPr marL="0" indent="0">
              <a:buNone/>
            </a:pPr>
            <a:r>
              <a:rPr lang="en-GB" sz="2000" b="1" i="1" dirty="0" smtClean="0">
                <a:solidFill>
                  <a:schemeClr val="tx2"/>
                </a:solidFill>
              </a:rPr>
              <a:t>Usually:</a:t>
            </a:r>
          </a:p>
          <a:p>
            <a:r>
              <a:rPr lang="en-GB" sz="2000" i="1" dirty="0" smtClean="0">
                <a:solidFill>
                  <a:schemeClr val="tx2"/>
                </a:solidFill>
              </a:rPr>
              <a:t>Books bringing together many people’s research and ideas</a:t>
            </a:r>
          </a:p>
          <a:p>
            <a:r>
              <a:rPr lang="en-GB" sz="2000" i="1" dirty="0" smtClean="0">
                <a:solidFill>
                  <a:schemeClr val="tx2"/>
                </a:solidFill>
              </a:rPr>
              <a:t>Literature Reviews in journal articles</a:t>
            </a:r>
          </a:p>
          <a:p>
            <a:r>
              <a:rPr lang="en-GB" sz="2000" dirty="0" smtClean="0">
                <a:hlinkClick r:id="rId3"/>
              </a:rPr>
              <a:t>http://www.youtube.com/watch?v=VS-huq3NBXs</a:t>
            </a:r>
            <a:endParaRPr lang="en-GB" sz="2000" dirty="0" smtClean="0"/>
          </a:p>
          <a:p>
            <a:endParaRPr lang="en-GB" sz="2000" dirty="0"/>
          </a:p>
        </p:txBody>
      </p:sp>
    </p:spTree>
    <p:extLst>
      <p:ext uri="{BB962C8B-B14F-4D97-AF65-F5344CB8AC3E}">
        <p14:creationId xmlns:p14="http://schemas.microsoft.com/office/powerpoint/2010/main" val="5354262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Yn</a:t>
            </a:r>
            <a:r>
              <a:rPr lang="en-GB" dirty="0" smtClean="0"/>
              <a:t> </a:t>
            </a:r>
            <a:r>
              <a:rPr lang="en-GB" dirty="0" err="1" smtClean="0"/>
              <a:t>eich</a:t>
            </a:r>
            <a:r>
              <a:rPr lang="en-GB" dirty="0" smtClean="0"/>
              <a:t> </a:t>
            </a:r>
            <a:r>
              <a:rPr lang="en-GB" dirty="0" err="1" smtClean="0"/>
              <a:t>bywyd</a:t>
            </a:r>
            <a:r>
              <a:rPr lang="en-GB" dirty="0" smtClean="0"/>
              <a:t> bob </a:t>
            </a:r>
            <a:r>
              <a:rPr lang="en-GB" dirty="0" err="1" smtClean="0"/>
              <a:t>dydd</a:t>
            </a:r>
            <a:r>
              <a:rPr lang="en-GB" dirty="0" smtClean="0"/>
              <a:t> / </a:t>
            </a:r>
            <a:r>
              <a:rPr lang="en-GB" dirty="0" err="1" smtClean="0"/>
              <a:t>gwaith</a:t>
            </a:r>
            <a:r>
              <a:rPr lang="en-GB" dirty="0" smtClean="0"/>
              <a:t>:</a:t>
            </a:r>
            <a:br>
              <a:rPr lang="en-GB" dirty="0" smtClean="0"/>
            </a:br>
            <a:r>
              <a:rPr lang="en-GB" i="1" dirty="0" smtClean="0">
                <a:solidFill>
                  <a:schemeClr val="tx2"/>
                </a:solidFill>
              </a:rPr>
              <a:t>In your every day life / work:</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Rhowch enghreifftiau o ymchwil cynradd</a:t>
            </a:r>
          </a:p>
          <a:p>
            <a:endParaRPr lang="cy-GB" dirty="0" smtClean="0"/>
          </a:p>
          <a:p>
            <a:endParaRPr lang="cy-GB" dirty="0" smtClean="0"/>
          </a:p>
          <a:p>
            <a:endParaRPr lang="cy-GB" dirty="0" smtClean="0"/>
          </a:p>
          <a:p>
            <a:r>
              <a:rPr lang="cy-GB" dirty="0" smtClean="0"/>
              <a:t>Rhowch enghreifftiau o ymchwil eilaidd </a:t>
            </a:r>
            <a:endParaRPr lang="cy-GB" dirty="0"/>
          </a:p>
        </p:txBody>
      </p:sp>
      <p:sp>
        <p:nvSpPr>
          <p:cNvPr id="4" name="Content Placeholder 3"/>
          <p:cNvSpPr>
            <a:spLocks noGrp="1"/>
          </p:cNvSpPr>
          <p:nvPr>
            <p:ph sz="half" idx="2"/>
          </p:nvPr>
        </p:nvSpPr>
        <p:spPr/>
        <p:txBody>
          <a:bodyPr/>
          <a:lstStyle/>
          <a:p>
            <a:r>
              <a:rPr lang="en-GB" i="1" dirty="0" smtClean="0">
                <a:solidFill>
                  <a:schemeClr val="tx2"/>
                </a:solidFill>
              </a:rPr>
              <a:t>Provide some examples of primary research</a:t>
            </a:r>
          </a:p>
          <a:p>
            <a:endParaRPr lang="en-GB" i="1" dirty="0">
              <a:solidFill>
                <a:schemeClr val="tx2"/>
              </a:solidFill>
            </a:endParaRPr>
          </a:p>
          <a:p>
            <a:endParaRPr lang="en-GB" i="1" dirty="0" smtClean="0">
              <a:solidFill>
                <a:schemeClr val="tx2"/>
              </a:solidFill>
            </a:endParaRPr>
          </a:p>
          <a:p>
            <a:endParaRPr lang="en-GB" i="1" dirty="0">
              <a:solidFill>
                <a:schemeClr val="tx2"/>
              </a:solidFill>
            </a:endParaRPr>
          </a:p>
          <a:p>
            <a:r>
              <a:rPr lang="en-GB" i="1" dirty="0" smtClean="0">
                <a:solidFill>
                  <a:schemeClr val="tx2"/>
                </a:solidFill>
              </a:rPr>
              <a:t>Provide some examples of secondary research</a:t>
            </a:r>
          </a:p>
        </p:txBody>
      </p:sp>
    </p:spTree>
    <p:extLst>
      <p:ext uri="{BB962C8B-B14F-4D97-AF65-F5344CB8AC3E}">
        <p14:creationId xmlns:p14="http://schemas.microsoft.com/office/powerpoint/2010/main" val="20525312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04800"/>
            <a:ext cx="8229600" cy="1143000"/>
          </a:xfrm>
        </p:spPr>
        <p:txBody>
          <a:bodyPr>
            <a:normAutofit fontScale="90000"/>
          </a:bodyPr>
          <a:lstStyle/>
          <a:p>
            <a:r>
              <a:rPr lang="cy-GB" sz="4000" dirty="0" smtClean="0"/>
              <a:t>Rydym yn byw ein </a:t>
            </a:r>
            <a:r>
              <a:rPr lang="cy-GB" sz="4000" dirty="0" err="1" smtClean="0"/>
              <a:t>bywdau</a:t>
            </a:r>
            <a:r>
              <a:rPr lang="cy-GB" sz="4000" dirty="0" smtClean="0"/>
              <a:t> ar sail ymchwil</a:t>
            </a:r>
            <a:r>
              <a:rPr lang="en-GB" sz="4000" dirty="0" smtClean="0"/>
              <a:t/>
            </a:r>
            <a:br>
              <a:rPr lang="en-GB" sz="4000" dirty="0" smtClean="0"/>
            </a:br>
            <a:r>
              <a:rPr lang="en-GB" sz="4000" i="1" dirty="0" smtClean="0">
                <a:solidFill>
                  <a:schemeClr val="tx2"/>
                </a:solidFill>
              </a:rPr>
              <a:t>We live out lives based on research</a:t>
            </a:r>
            <a:r>
              <a:rPr lang="en-GB" dirty="0" smtClean="0"/>
              <a:t/>
            </a:r>
            <a:br>
              <a:rPr lang="en-GB" dirty="0" smtClean="0"/>
            </a:b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‘8 out of 10 cats preferred Whiskers’</a:t>
            </a:r>
          </a:p>
          <a:p>
            <a:r>
              <a:rPr lang="en-GB" dirty="0" smtClean="0"/>
              <a:t>89 out of 100 preferred this shampoo</a:t>
            </a:r>
          </a:p>
          <a:p>
            <a:pPr marL="0" indent="0">
              <a:buNone/>
            </a:pPr>
            <a:r>
              <a:rPr lang="en-GB" dirty="0" smtClean="0">
                <a:hlinkClick r:id="rId3"/>
              </a:rPr>
              <a:t>http://www.youtube.com/watch?v=y3EEIcPkcO4</a:t>
            </a:r>
            <a:endParaRPr lang="en-GB" dirty="0" smtClean="0"/>
          </a:p>
          <a:p>
            <a:r>
              <a:rPr lang="en-GB" dirty="0" smtClean="0"/>
              <a:t>Safety of medicines / treatments- </a:t>
            </a:r>
          </a:p>
          <a:p>
            <a:r>
              <a:rPr lang="en-GB" dirty="0" smtClean="0"/>
              <a:t>MMR controversy</a:t>
            </a:r>
          </a:p>
          <a:p>
            <a:r>
              <a:rPr lang="en-GB" dirty="0" smtClean="0"/>
              <a:t>Food standards</a:t>
            </a:r>
          </a:p>
          <a:p>
            <a:r>
              <a:rPr lang="en-GB" dirty="0" smtClean="0"/>
              <a:t>Health and safety</a:t>
            </a:r>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cy-GB" dirty="0" smtClean="0"/>
              <a:t>8 allan o 10 cath yn hoffi </a:t>
            </a:r>
            <a:r>
              <a:rPr lang="cy-GB" dirty="0" err="1" smtClean="0"/>
              <a:t>Whiskers</a:t>
            </a:r>
            <a:r>
              <a:rPr lang="cy-GB" dirty="0" smtClean="0"/>
              <a:t> yn well</a:t>
            </a:r>
          </a:p>
          <a:p>
            <a:r>
              <a:rPr lang="cy-GB" dirty="0" smtClean="0"/>
              <a:t>89 allan o 100 yn hoffi’r siampŵ orau</a:t>
            </a:r>
          </a:p>
          <a:p>
            <a:r>
              <a:rPr lang="cy-GB" dirty="0" smtClean="0">
                <a:hlinkClick r:id="rId3"/>
              </a:rPr>
              <a:t>http://www.youtube.com/watch?v=y3EEIcPkcO4</a:t>
            </a:r>
            <a:endParaRPr lang="cy-GB" dirty="0" smtClean="0"/>
          </a:p>
          <a:p>
            <a:r>
              <a:rPr lang="cy-GB" dirty="0" smtClean="0"/>
              <a:t>Diogelwch moddion / triniaeth</a:t>
            </a:r>
          </a:p>
          <a:p>
            <a:r>
              <a:rPr lang="cy-GB" dirty="0" smtClean="0"/>
              <a:t>Dadl MMR</a:t>
            </a:r>
          </a:p>
          <a:p>
            <a:r>
              <a:rPr lang="cy-GB" dirty="0" smtClean="0"/>
              <a:t>Safonau Bwyd</a:t>
            </a:r>
          </a:p>
          <a:p>
            <a:r>
              <a:rPr lang="cy-GB" dirty="0" smtClean="0"/>
              <a:t>Iechyd a Diogelwch </a:t>
            </a:r>
          </a:p>
          <a:p>
            <a:endParaRPr lang="en-GB" dirty="0" smtClean="0"/>
          </a:p>
          <a:p>
            <a:endParaRPr lang="en-GB" dirty="0"/>
          </a:p>
        </p:txBody>
      </p:sp>
    </p:spTree>
    <p:extLst>
      <p:ext uri="{BB962C8B-B14F-4D97-AF65-F5344CB8AC3E}">
        <p14:creationId xmlns:p14="http://schemas.microsoft.com/office/powerpoint/2010/main" val="13260491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Tasg</a:t>
            </a:r>
            <a:r>
              <a:rPr lang="en-GB" dirty="0" smtClean="0"/>
              <a:t/>
            </a:r>
            <a:br>
              <a:rPr lang="en-GB" dirty="0" smtClean="0"/>
            </a:br>
            <a:r>
              <a:rPr lang="en-GB" i="1" dirty="0" smtClean="0">
                <a:solidFill>
                  <a:schemeClr val="tx2"/>
                </a:solidFill>
              </a:rPr>
              <a:t>Task</a:t>
            </a:r>
            <a:endParaRPr lang="en-GB" i="1" dirty="0">
              <a:solidFill>
                <a:schemeClr val="tx2"/>
              </a:solidFill>
            </a:endParaRPr>
          </a:p>
        </p:txBody>
      </p:sp>
      <p:sp>
        <p:nvSpPr>
          <p:cNvPr id="3" name="Content Placeholder 2"/>
          <p:cNvSpPr>
            <a:spLocks noGrp="1"/>
          </p:cNvSpPr>
          <p:nvPr>
            <p:ph sz="half" idx="1"/>
          </p:nvPr>
        </p:nvSpPr>
        <p:spPr/>
        <p:txBody>
          <a:bodyPr>
            <a:normAutofit fontScale="85000" lnSpcReduction="20000"/>
          </a:bodyPr>
          <a:lstStyle/>
          <a:p>
            <a:pPr marL="0" indent="0">
              <a:buNone/>
            </a:pPr>
            <a:endParaRPr lang="cy-GB" dirty="0"/>
          </a:p>
          <a:p>
            <a:pPr marL="0" indent="0">
              <a:buNone/>
            </a:pPr>
            <a:r>
              <a:rPr lang="cy-GB" dirty="0"/>
              <a:t>Yn eich grwpiau ymchwiliwch i syniadau pedagogaidd cyfredol-</a:t>
            </a:r>
          </a:p>
          <a:p>
            <a:pPr marL="0" indent="0">
              <a:buNone/>
            </a:pPr>
            <a:r>
              <a:rPr lang="cy-GB" dirty="0"/>
              <a:t>Fel -</a:t>
            </a:r>
          </a:p>
          <a:p>
            <a:pPr marL="0" indent="0">
              <a:buNone/>
            </a:pPr>
            <a:r>
              <a:rPr lang="cy-GB" dirty="0"/>
              <a:t>Meddwl ar y cyd parhaus</a:t>
            </a:r>
          </a:p>
          <a:p>
            <a:pPr marL="0" indent="0">
              <a:buNone/>
            </a:pPr>
            <a:r>
              <a:rPr lang="cy-GB" dirty="0"/>
              <a:t>Cymhwysedd digidol</a:t>
            </a:r>
          </a:p>
          <a:p>
            <a:pPr marL="0" indent="0">
              <a:buNone/>
            </a:pPr>
            <a:r>
              <a:rPr lang="cy-GB" dirty="0"/>
              <a:t>Risg a her</a:t>
            </a:r>
          </a:p>
          <a:p>
            <a:pPr marL="0" indent="0">
              <a:buNone/>
            </a:pPr>
            <a:r>
              <a:rPr lang="cy-GB" dirty="0"/>
              <a:t>Gofal o ansawdd uchel</a:t>
            </a:r>
          </a:p>
          <a:p>
            <a:pPr marL="0" indent="0">
              <a:buNone/>
            </a:pPr>
            <a:r>
              <a:rPr lang="cy-GB" dirty="0"/>
              <a:t>Ymyrraeth gynnar</a:t>
            </a:r>
          </a:p>
          <a:p>
            <a:pPr marL="0" indent="0">
              <a:buNone/>
            </a:pPr>
            <a:r>
              <a:rPr lang="cy-GB" dirty="0"/>
              <a:t>Oes gennych chi ddiddordeb mewn meysydd yr hoffech chi ymchwilio iddynt?</a:t>
            </a:r>
          </a:p>
        </p:txBody>
      </p:sp>
      <p:sp>
        <p:nvSpPr>
          <p:cNvPr id="4" name="Content Placeholder 3"/>
          <p:cNvSpPr>
            <a:spLocks noGrp="1"/>
          </p:cNvSpPr>
          <p:nvPr>
            <p:ph sz="half" idx="2"/>
          </p:nvPr>
        </p:nvSpPr>
        <p:spPr/>
        <p:txBody>
          <a:bodyPr>
            <a:normAutofit fontScale="85000" lnSpcReduction="20000"/>
          </a:bodyPr>
          <a:lstStyle/>
          <a:p>
            <a:pPr marL="0" indent="0">
              <a:buNone/>
            </a:pPr>
            <a:r>
              <a:rPr lang="en-GB" i="1" dirty="0" smtClean="0">
                <a:solidFill>
                  <a:schemeClr val="tx2"/>
                </a:solidFill>
              </a:rPr>
              <a:t>In your groups research current pedagogical thinking- </a:t>
            </a:r>
          </a:p>
          <a:p>
            <a:pPr marL="0" indent="0">
              <a:buNone/>
            </a:pPr>
            <a:r>
              <a:rPr lang="en-GB" i="1" dirty="0" smtClean="0">
                <a:solidFill>
                  <a:schemeClr val="tx2"/>
                </a:solidFill>
              </a:rPr>
              <a:t>Such as – </a:t>
            </a:r>
          </a:p>
          <a:p>
            <a:pPr marL="0" indent="0">
              <a:buNone/>
            </a:pPr>
            <a:r>
              <a:rPr lang="en-GB" i="1" dirty="0">
                <a:solidFill>
                  <a:schemeClr val="tx2"/>
                </a:solidFill>
              </a:rPr>
              <a:t>S</a:t>
            </a:r>
            <a:r>
              <a:rPr lang="en-GB" i="1" dirty="0" smtClean="0">
                <a:solidFill>
                  <a:schemeClr val="tx2"/>
                </a:solidFill>
              </a:rPr>
              <a:t>ustained shared thinking</a:t>
            </a:r>
          </a:p>
          <a:p>
            <a:pPr marL="0" indent="0">
              <a:buNone/>
            </a:pPr>
            <a:r>
              <a:rPr lang="en-GB" i="1" dirty="0" smtClean="0">
                <a:solidFill>
                  <a:schemeClr val="tx2"/>
                </a:solidFill>
              </a:rPr>
              <a:t>Digital competence</a:t>
            </a:r>
          </a:p>
          <a:p>
            <a:pPr marL="0" indent="0">
              <a:buNone/>
            </a:pPr>
            <a:r>
              <a:rPr lang="en-GB" i="1" dirty="0" smtClean="0">
                <a:solidFill>
                  <a:schemeClr val="tx2"/>
                </a:solidFill>
              </a:rPr>
              <a:t>Risk and challenge</a:t>
            </a:r>
          </a:p>
          <a:p>
            <a:pPr marL="0" indent="0">
              <a:buNone/>
            </a:pPr>
            <a:r>
              <a:rPr lang="en-GB" i="1" dirty="0" smtClean="0">
                <a:solidFill>
                  <a:schemeClr val="tx2"/>
                </a:solidFill>
              </a:rPr>
              <a:t>High quality care</a:t>
            </a:r>
          </a:p>
          <a:p>
            <a:pPr marL="0" indent="0">
              <a:buNone/>
            </a:pPr>
            <a:r>
              <a:rPr lang="en-GB" i="1" dirty="0" smtClean="0">
                <a:solidFill>
                  <a:schemeClr val="tx2"/>
                </a:solidFill>
              </a:rPr>
              <a:t>Early intervention</a:t>
            </a:r>
          </a:p>
          <a:p>
            <a:pPr marL="0" indent="0">
              <a:buNone/>
            </a:pPr>
            <a:r>
              <a:rPr lang="en-GB" i="1" dirty="0" smtClean="0">
                <a:solidFill>
                  <a:schemeClr val="tx2"/>
                </a:solidFill>
              </a:rPr>
              <a:t>Do you have areas of interest that you would like to investigate?</a:t>
            </a:r>
          </a:p>
          <a:p>
            <a:pPr marL="0" indent="0">
              <a:buNone/>
            </a:pPr>
            <a:endParaRPr lang="en-GB" i="1" dirty="0" smtClean="0">
              <a:solidFill>
                <a:schemeClr val="tx2"/>
              </a:solidFill>
            </a:endParaRPr>
          </a:p>
        </p:txBody>
      </p:sp>
    </p:spTree>
    <p:extLst>
      <p:ext uri="{BB962C8B-B14F-4D97-AF65-F5344CB8AC3E}">
        <p14:creationId xmlns:p14="http://schemas.microsoft.com/office/powerpoint/2010/main" val="39109098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Groups</a:t>
            </a:r>
            <a:endParaRPr lang="en-GB" dirty="0"/>
          </a:p>
        </p:txBody>
      </p:sp>
      <p:sp>
        <p:nvSpPr>
          <p:cNvPr id="3" name="TextBox 2"/>
          <p:cNvSpPr txBox="1"/>
          <p:nvPr/>
        </p:nvSpPr>
        <p:spPr>
          <a:xfrm>
            <a:off x="323528" y="1196752"/>
            <a:ext cx="8712968" cy="4524315"/>
          </a:xfrm>
          <a:prstGeom prst="rect">
            <a:avLst/>
          </a:prstGeom>
          <a:noFill/>
        </p:spPr>
        <p:txBody>
          <a:bodyPr wrap="square" rtlCol="0">
            <a:spAutoFit/>
          </a:bodyPr>
          <a:lstStyle/>
          <a:p>
            <a:r>
              <a:rPr lang="en-GB" dirty="0" smtClean="0"/>
              <a:t>Decide upon your groups and complete the assessment time slots for your group</a:t>
            </a:r>
          </a:p>
          <a:p>
            <a:r>
              <a:rPr lang="en-GB" dirty="0" smtClean="0"/>
              <a:t>Proposal presentations.</a:t>
            </a:r>
          </a:p>
          <a:p>
            <a:endParaRPr lang="en-GB" dirty="0"/>
          </a:p>
          <a:p>
            <a:endParaRPr lang="en-GB" dirty="0" smtClean="0"/>
          </a:p>
          <a:p>
            <a:r>
              <a:rPr lang="en-GB" dirty="0" smtClean="0"/>
              <a:t>Spend 30 minutes exploring areas of interest in relation to developing practice within early years.</a:t>
            </a:r>
          </a:p>
          <a:p>
            <a:endParaRPr lang="en-GB" dirty="0"/>
          </a:p>
          <a:p>
            <a:r>
              <a:rPr lang="en-GB" dirty="0" smtClean="0"/>
              <a:t>Decide upon your research topic and allocate tasks</a:t>
            </a:r>
          </a:p>
          <a:p>
            <a:r>
              <a:rPr lang="en-GB" dirty="0" smtClean="0"/>
              <a:t>Consider- </a:t>
            </a:r>
          </a:p>
          <a:p>
            <a:r>
              <a:rPr lang="en-GB" dirty="0" smtClean="0"/>
              <a:t>literature review – what research is already out there, how does this support your reason for exploring this topic.</a:t>
            </a:r>
          </a:p>
          <a:p>
            <a:r>
              <a:rPr lang="en-GB" dirty="0" smtClean="0"/>
              <a:t>Methodology - what methods would you use to collect your data</a:t>
            </a:r>
            <a:r>
              <a:rPr lang="en-GB" dirty="0" smtClean="0"/>
              <a:t>? Why?</a:t>
            </a:r>
            <a:endParaRPr lang="en-GB" dirty="0" smtClean="0"/>
          </a:p>
          <a:p>
            <a:r>
              <a:rPr lang="en-GB" dirty="0" smtClean="0"/>
              <a:t>Ethics- print off the form start to work through the sections, use reading and research to inform </a:t>
            </a:r>
            <a:r>
              <a:rPr lang="en-GB" dirty="0" smtClean="0"/>
              <a:t>you</a:t>
            </a:r>
            <a:r>
              <a:rPr lang="en-GB" dirty="0" smtClean="0"/>
              <a:t>.</a:t>
            </a:r>
          </a:p>
          <a:p>
            <a:endParaRPr lang="en-GB" dirty="0"/>
          </a:p>
          <a:p>
            <a:r>
              <a:rPr lang="en-GB" b="1" dirty="0" smtClean="0"/>
              <a:t>You will all need to read and complete research throughout this module</a:t>
            </a:r>
            <a:r>
              <a:rPr lang="en-GB" dirty="0" smtClean="0"/>
              <a:t>.</a:t>
            </a:r>
            <a:endParaRPr lang="en-GB" dirty="0" smtClean="0"/>
          </a:p>
        </p:txBody>
      </p:sp>
    </p:spTree>
    <p:extLst>
      <p:ext uri="{BB962C8B-B14F-4D97-AF65-F5344CB8AC3E}">
        <p14:creationId xmlns:p14="http://schemas.microsoft.com/office/powerpoint/2010/main" val="2347410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grwp</a:t>
            </a:r>
            <a:endParaRPr lang="en-GB" dirty="0"/>
          </a:p>
        </p:txBody>
      </p:sp>
      <p:sp>
        <p:nvSpPr>
          <p:cNvPr id="4" name="Rectangle 3"/>
          <p:cNvSpPr/>
          <p:nvPr/>
        </p:nvSpPr>
        <p:spPr>
          <a:xfrm>
            <a:off x="107504" y="1268758"/>
            <a:ext cx="9036496" cy="3970318"/>
          </a:xfrm>
          <a:prstGeom prst="rect">
            <a:avLst/>
          </a:prstGeom>
        </p:spPr>
        <p:txBody>
          <a:bodyPr wrap="square">
            <a:spAutoFit/>
          </a:bodyPr>
          <a:lstStyle/>
          <a:p>
            <a:r>
              <a:rPr lang="en-GB" dirty="0" err="1"/>
              <a:t>Penderfynwch</a:t>
            </a:r>
            <a:r>
              <a:rPr lang="en-GB" dirty="0"/>
              <a:t> </a:t>
            </a:r>
            <a:r>
              <a:rPr lang="en-GB" dirty="0" err="1"/>
              <a:t>ar</a:t>
            </a:r>
            <a:r>
              <a:rPr lang="en-GB" dirty="0"/>
              <a:t> </a:t>
            </a:r>
            <a:r>
              <a:rPr lang="en-GB" dirty="0" err="1"/>
              <a:t>eich</a:t>
            </a:r>
            <a:r>
              <a:rPr lang="en-GB" dirty="0"/>
              <a:t> </a:t>
            </a:r>
            <a:r>
              <a:rPr lang="en-GB" dirty="0" err="1"/>
              <a:t>grwpiau</a:t>
            </a:r>
            <a:r>
              <a:rPr lang="en-GB" dirty="0"/>
              <a:t> a </a:t>
            </a:r>
            <a:r>
              <a:rPr lang="en-GB" dirty="0" err="1"/>
              <a:t>chwblhewch</a:t>
            </a:r>
            <a:r>
              <a:rPr lang="en-GB" dirty="0"/>
              <a:t> y </a:t>
            </a:r>
            <a:r>
              <a:rPr lang="en-GB" dirty="0" err="1"/>
              <a:t>slotiau</a:t>
            </a:r>
            <a:r>
              <a:rPr lang="en-GB" dirty="0"/>
              <a:t> </a:t>
            </a:r>
            <a:r>
              <a:rPr lang="en-GB" dirty="0" err="1"/>
              <a:t>amser</a:t>
            </a:r>
            <a:r>
              <a:rPr lang="en-GB" dirty="0"/>
              <a:t> </a:t>
            </a:r>
            <a:r>
              <a:rPr lang="en-GB" dirty="0" err="1"/>
              <a:t>asesu</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grŵp</a:t>
            </a:r>
            <a:endParaRPr lang="en-GB" dirty="0"/>
          </a:p>
          <a:p>
            <a:r>
              <a:rPr lang="en-GB" dirty="0" err="1"/>
              <a:t>Cyflwyniadau</a:t>
            </a:r>
            <a:r>
              <a:rPr lang="en-GB" dirty="0"/>
              <a:t> </a:t>
            </a:r>
            <a:r>
              <a:rPr lang="en-GB" dirty="0" err="1"/>
              <a:t>cynnig</a:t>
            </a:r>
            <a:r>
              <a:rPr lang="en-GB" dirty="0"/>
              <a:t>.</a:t>
            </a:r>
          </a:p>
          <a:p>
            <a:endParaRPr lang="en-GB" dirty="0"/>
          </a:p>
          <a:p>
            <a:endParaRPr lang="en-GB" dirty="0"/>
          </a:p>
          <a:p>
            <a:r>
              <a:rPr lang="en-GB" dirty="0" err="1"/>
              <a:t>Treuliwch</a:t>
            </a:r>
            <a:r>
              <a:rPr lang="en-GB" dirty="0"/>
              <a:t> 30 </a:t>
            </a:r>
            <a:r>
              <a:rPr lang="en-GB" dirty="0" err="1"/>
              <a:t>munud</a:t>
            </a:r>
            <a:r>
              <a:rPr lang="en-GB" dirty="0"/>
              <a:t> </a:t>
            </a:r>
            <a:r>
              <a:rPr lang="en-GB" dirty="0" err="1"/>
              <a:t>yn</a:t>
            </a:r>
            <a:r>
              <a:rPr lang="en-GB" dirty="0"/>
              <a:t> </a:t>
            </a:r>
            <a:r>
              <a:rPr lang="en-GB" dirty="0" err="1"/>
              <a:t>archwilio</a:t>
            </a:r>
            <a:r>
              <a:rPr lang="en-GB" dirty="0"/>
              <a:t> </a:t>
            </a:r>
            <a:r>
              <a:rPr lang="en-GB" dirty="0" err="1"/>
              <a:t>meysydd</a:t>
            </a:r>
            <a:r>
              <a:rPr lang="en-GB" dirty="0"/>
              <a:t> o </a:t>
            </a:r>
            <a:r>
              <a:rPr lang="en-GB" dirty="0" err="1"/>
              <a:t>ddiddordeb</a:t>
            </a:r>
            <a:r>
              <a:rPr lang="en-GB" dirty="0"/>
              <a:t> </a:t>
            </a:r>
            <a:r>
              <a:rPr lang="en-GB" dirty="0" err="1"/>
              <a:t>mewn</a:t>
            </a:r>
            <a:r>
              <a:rPr lang="en-GB" dirty="0"/>
              <a:t> </a:t>
            </a:r>
            <a:r>
              <a:rPr lang="en-GB" dirty="0" err="1"/>
              <a:t>datblygu</a:t>
            </a:r>
            <a:r>
              <a:rPr lang="en-GB" dirty="0"/>
              <a:t> </a:t>
            </a:r>
            <a:r>
              <a:rPr lang="en-GB" dirty="0" err="1"/>
              <a:t>arfer</a:t>
            </a:r>
            <a:r>
              <a:rPr lang="en-GB" dirty="0"/>
              <a:t> o </a:t>
            </a:r>
            <a:r>
              <a:rPr lang="en-GB" dirty="0" err="1"/>
              <a:t>fewn</a:t>
            </a:r>
            <a:r>
              <a:rPr lang="en-GB" dirty="0"/>
              <a:t> y </a:t>
            </a:r>
            <a:r>
              <a:rPr lang="en-GB" dirty="0" err="1"/>
              <a:t>blynyddoedd</a:t>
            </a:r>
            <a:r>
              <a:rPr lang="en-GB" dirty="0"/>
              <a:t> </a:t>
            </a:r>
            <a:r>
              <a:rPr lang="en-GB" dirty="0" err="1"/>
              <a:t>cynnar</a:t>
            </a:r>
            <a:r>
              <a:rPr lang="en-GB" dirty="0"/>
              <a:t>.</a:t>
            </a:r>
          </a:p>
          <a:p>
            <a:endParaRPr lang="en-GB" dirty="0"/>
          </a:p>
          <a:p>
            <a:r>
              <a:rPr lang="en-GB" dirty="0" err="1"/>
              <a:t>Penderfynu</a:t>
            </a:r>
            <a:r>
              <a:rPr lang="en-GB" dirty="0"/>
              <a:t> </a:t>
            </a:r>
            <a:r>
              <a:rPr lang="en-GB" dirty="0" err="1"/>
              <a:t>ar</a:t>
            </a:r>
            <a:r>
              <a:rPr lang="en-GB" dirty="0"/>
              <a:t> </a:t>
            </a:r>
            <a:r>
              <a:rPr lang="en-GB" dirty="0" err="1"/>
              <a:t>eich</a:t>
            </a:r>
            <a:r>
              <a:rPr lang="en-GB" dirty="0"/>
              <a:t> </a:t>
            </a:r>
            <a:r>
              <a:rPr lang="en-GB" dirty="0" err="1"/>
              <a:t>pwnc</a:t>
            </a:r>
            <a:r>
              <a:rPr lang="en-GB" dirty="0"/>
              <a:t> </a:t>
            </a:r>
            <a:r>
              <a:rPr lang="en-GB" dirty="0" err="1"/>
              <a:t>ymchwil</a:t>
            </a:r>
            <a:r>
              <a:rPr lang="en-GB" dirty="0"/>
              <a:t> a </a:t>
            </a:r>
            <a:r>
              <a:rPr lang="en-GB" dirty="0" err="1"/>
              <a:t>dyrannu</a:t>
            </a:r>
            <a:r>
              <a:rPr lang="en-GB" dirty="0"/>
              <a:t> </a:t>
            </a:r>
            <a:r>
              <a:rPr lang="en-GB" dirty="0" err="1"/>
              <a:t>tasgau</a:t>
            </a:r>
            <a:endParaRPr lang="en-GB" dirty="0"/>
          </a:p>
          <a:p>
            <a:r>
              <a:rPr lang="en-GB" dirty="0" err="1"/>
              <a:t>Ystyriwch</a:t>
            </a:r>
            <a:r>
              <a:rPr lang="en-GB" dirty="0"/>
              <a:t>-</a:t>
            </a:r>
          </a:p>
          <a:p>
            <a:r>
              <a:rPr lang="en-GB" dirty="0" err="1"/>
              <a:t>adolygiad</a:t>
            </a:r>
            <a:r>
              <a:rPr lang="en-GB" dirty="0"/>
              <a:t> </a:t>
            </a:r>
            <a:r>
              <a:rPr lang="en-GB" dirty="0" err="1"/>
              <a:t>llenyddiaeth</a:t>
            </a:r>
            <a:r>
              <a:rPr lang="en-GB" dirty="0"/>
              <a:t> - pa </a:t>
            </a:r>
            <a:r>
              <a:rPr lang="en-GB" dirty="0" err="1"/>
              <a:t>ymchwil</a:t>
            </a:r>
            <a:r>
              <a:rPr lang="en-GB" dirty="0"/>
              <a:t> </a:t>
            </a:r>
            <a:r>
              <a:rPr lang="en-GB" dirty="0" err="1"/>
              <a:t>sydd</a:t>
            </a:r>
            <a:r>
              <a:rPr lang="en-GB" dirty="0"/>
              <a:t> </a:t>
            </a:r>
            <a:r>
              <a:rPr lang="en-GB" dirty="0" err="1"/>
              <a:t>eisoes</a:t>
            </a:r>
            <a:r>
              <a:rPr lang="en-GB" dirty="0"/>
              <a:t> </a:t>
            </a:r>
            <a:r>
              <a:rPr lang="en-GB" dirty="0" err="1"/>
              <a:t>ar</a:t>
            </a:r>
            <a:r>
              <a:rPr lang="en-GB" dirty="0"/>
              <a:t> </a:t>
            </a:r>
            <a:r>
              <a:rPr lang="en-GB" dirty="0" err="1"/>
              <a:t>gael</a:t>
            </a:r>
            <a:r>
              <a:rPr lang="en-GB" dirty="0"/>
              <a:t>, </a:t>
            </a:r>
            <a:r>
              <a:rPr lang="en-GB" dirty="0" err="1"/>
              <a:t>sut</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cefnogi</a:t>
            </a:r>
            <a:r>
              <a:rPr lang="en-GB" dirty="0"/>
              <a:t> </a:t>
            </a:r>
            <a:r>
              <a:rPr lang="en-GB" dirty="0" err="1"/>
              <a:t>eich</a:t>
            </a:r>
            <a:r>
              <a:rPr lang="en-GB" dirty="0"/>
              <a:t> </a:t>
            </a:r>
            <a:r>
              <a:rPr lang="en-GB" dirty="0" err="1"/>
              <a:t>rheswm</a:t>
            </a:r>
            <a:r>
              <a:rPr lang="en-GB" dirty="0"/>
              <a:t> </a:t>
            </a:r>
            <a:r>
              <a:rPr lang="en-GB" dirty="0" err="1"/>
              <a:t>dros</a:t>
            </a:r>
            <a:r>
              <a:rPr lang="en-GB" dirty="0"/>
              <a:t> </a:t>
            </a:r>
            <a:r>
              <a:rPr lang="en-GB" dirty="0" err="1"/>
              <a:t>archwilio'r</a:t>
            </a:r>
            <a:r>
              <a:rPr lang="en-GB" dirty="0"/>
              <a:t> </a:t>
            </a:r>
            <a:r>
              <a:rPr lang="en-GB" dirty="0" err="1"/>
              <a:t>pwnc</a:t>
            </a:r>
            <a:r>
              <a:rPr lang="en-GB" dirty="0"/>
              <a:t> </a:t>
            </a:r>
            <a:r>
              <a:rPr lang="en-GB" dirty="0" err="1"/>
              <a:t>hwn</a:t>
            </a:r>
            <a:r>
              <a:rPr lang="en-GB" dirty="0"/>
              <a:t>.</a:t>
            </a:r>
          </a:p>
          <a:p>
            <a:r>
              <a:rPr lang="en-GB" dirty="0" err="1"/>
              <a:t>Methodoleg</a:t>
            </a:r>
            <a:r>
              <a:rPr lang="en-GB" dirty="0"/>
              <a:t> - pa </a:t>
            </a:r>
            <a:r>
              <a:rPr lang="en-GB" dirty="0" err="1"/>
              <a:t>ddulliau</a:t>
            </a:r>
            <a:r>
              <a:rPr lang="en-GB" dirty="0"/>
              <a:t> </a:t>
            </a:r>
            <a:r>
              <a:rPr lang="en-GB" dirty="0" err="1"/>
              <a:t>fyddech</a:t>
            </a:r>
            <a:r>
              <a:rPr lang="en-GB" dirty="0"/>
              <a:t> </a:t>
            </a:r>
            <a:r>
              <a:rPr lang="en-GB" dirty="0" err="1"/>
              <a:t>chi'n</a:t>
            </a:r>
            <a:r>
              <a:rPr lang="en-GB" dirty="0"/>
              <a:t> </a:t>
            </a:r>
            <a:r>
              <a:rPr lang="en-GB" dirty="0" err="1"/>
              <a:t>eu</a:t>
            </a:r>
            <a:r>
              <a:rPr lang="en-GB" dirty="0"/>
              <a:t> </a:t>
            </a:r>
            <a:r>
              <a:rPr lang="en-GB" dirty="0" err="1"/>
              <a:t>defnyddio</a:t>
            </a:r>
            <a:r>
              <a:rPr lang="en-GB" dirty="0"/>
              <a:t> </a:t>
            </a:r>
            <a:r>
              <a:rPr lang="en-GB" dirty="0" err="1"/>
              <a:t>i</a:t>
            </a:r>
            <a:r>
              <a:rPr lang="en-GB" dirty="0"/>
              <a:t> </a:t>
            </a:r>
            <a:r>
              <a:rPr lang="en-GB" dirty="0" err="1"/>
              <a:t>gasglu</a:t>
            </a:r>
            <a:r>
              <a:rPr lang="en-GB" dirty="0"/>
              <a:t> </a:t>
            </a:r>
            <a:r>
              <a:rPr lang="en-GB" dirty="0" err="1"/>
              <a:t>eich</a:t>
            </a:r>
            <a:r>
              <a:rPr lang="en-GB" dirty="0"/>
              <a:t> data?</a:t>
            </a:r>
          </a:p>
          <a:p>
            <a:r>
              <a:rPr lang="en-GB" dirty="0" err="1"/>
              <a:t>Moeseg</a:t>
            </a:r>
            <a:r>
              <a:rPr lang="en-GB" dirty="0"/>
              <a:t> - </a:t>
            </a:r>
            <a:r>
              <a:rPr lang="en-GB" dirty="0" err="1"/>
              <a:t>argraffwch</a:t>
            </a:r>
            <a:r>
              <a:rPr lang="en-GB" dirty="0"/>
              <a:t> y </a:t>
            </a:r>
            <a:r>
              <a:rPr lang="en-GB" dirty="0" err="1"/>
              <a:t>ffurflen</a:t>
            </a:r>
            <a:r>
              <a:rPr lang="en-GB" dirty="0"/>
              <a:t> </a:t>
            </a:r>
            <a:r>
              <a:rPr lang="en-GB" dirty="0" err="1"/>
              <a:t>yn</a:t>
            </a:r>
            <a:r>
              <a:rPr lang="en-GB" dirty="0"/>
              <a:t> </a:t>
            </a:r>
            <a:r>
              <a:rPr lang="en-GB" dirty="0" err="1"/>
              <a:t>dechrau</a:t>
            </a:r>
            <a:r>
              <a:rPr lang="en-GB" dirty="0"/>
              <a:t> </a:t>
            </a:r>
            <a:r>
              <a:rPr lang="en-GB" dirty="0" err="1"/>
              <a:t>gweithio</a:t>
            </a:r>
            <a:r>
              <a:rPr lang="en-GB" dirty="0"/>
              <a:t> </a:t>
            </a:r>
            <a:r>
              <a:rPr lang="en-GB" dirty="0" err="1"/>
              <a:t>drwy'r</a:t>
            </a:r>
            <a:r>
              <a:rPr lang="en-GB" dirty="0"/>
              <a:t> </a:t>
            </a:r>
            <a:r>
              <a:rPr lang="en-GB" dirty="0" err="1"/>
              <a:t>adrannau</a:t>
            </a:r>
            <a:r>
              <a:rPr lang="en-GB" dirty="0"/>
              <a:t>, </a:t>
            </a:r>
            <a:r>
              <a:rPr lang="en-GB" dirty="0" err="1"/>
              <a:t>defnyddiwch</a:t>
            </a:r>
            <a:r>
              <a:rPr lang="en-GB" dirty="0"/>
              <a:t> </a:t>
            </a:r>
            <a:r>
              <a:rPr lang="en-GB" dirty="0" err="1"/>
              <a:t>ddarllen</a:t>
            </a:r>
            <a:r>
              <a:rPr lang="en-GB" dirty="0"/>
              <a:t> ac </a:t>
            </a:r>
            <a:r>
              <a:rPr lang="en-GB" dirty="0" err="1"/>
              <a:t>ymchwil</a:t>
            </a:r>
            <a:r>
              <a:rPr lang="en-GB" dirty="0"/>
              <a:t> </a:t>
            </a:r>
            <a:r>
              <a:rPr lang="en-GB" dirty="0" err="1"/>
              <a:t>i'ch</a:t>
            </a:r>
            <a:r>
              <a:rPr lang="en-GB" dirty="0"/>
              <a:t> </a:t>
            </a:r>
            <a:r>
              <a:rPr lang="en-GB" dirty="0" err="1"/>
              <a:t>hysbysu</a:t>
            </a:r>
            <a:r>
              <a:rPr lang="en-GB" dirty="0"/>
              <a:t>.</a:t>
            </a:r>
          </a:p>
        </p:txBody>
      </p:sp>
    </p:spTree>
    <p:extLst>
      <p:ext uri="{BB962C8B-B14F-4D97-AF65-F5344CB8AC3E}">
        <p14:creationId xmlns:p14="http://schemas.microsoft.com/office/powerpoint/2010/main" val="1711309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normAutofit fontScale="90000"/>
          </a:bodyPr>
          <a:lstStyle/>
          <a:p>
            <a:r>
              <a:rPr lang="cy-GB" sz="4000" smtClean="0"/>
              <a:t>Darllen Pellach</a:t>
            </a:r>
            <a:br>
              <a:rPr lang="cy-GB" sz="4000" smtClean="0"/>
            </a:br>
            <a:r>
              <a:rPr lang="en-GB" sz="4000" smtClean="0">
                <a:solidFill>
                  <a:schemeClr val="accent1"/>
                </a:solidFill>
              </a:rPr>
              <a:t>Further Reading</a:t>
            </a:r>
          </a:p>
        </p:txBody>
      </p:sp>
      <p:sp>
        <p:nvSpPr>
          <p:cNvPr id="3" name="Content Placeholder 2"/>
          <p:cNvSpPr>
            <a:spLocks noGrp="1"/>
          </p:cNvSpPr>
          <p:nvPr>
            <p:ph sz="half" idx="1"/>
          </p:nvPr>
        </p:nvSpPr>
        <p:spPr>
          <a:xfrm>
            <a:off x="457200" y="1600200"/>
            <a:ext cx="8077200" cy="4525963"/>
          </a:xfrm>
        </p:spPr>
        <p:txBody>
          <a:bodyPr>
            <a:normAutofit fontScale="92500" lnSpcReduction="10000"/>
          </a:bodyPr>
          <a:lstStyle/>
          <a:p>
            <a:pPr>
              <a:lnSpc>
                <a:spcPct val="90000"/>
              </a:lnSpc>
            </a:pPr>
            <a:r>
              <a:rPr lang="en-GB" sz="2400" dirty="0" smtClean="0"/>
              <a:t>Bell, J. (2005) </a:t>
            </a:r>
            <a:r>
              <a:rPr lang="en-GB" sz="2400" i="1" dirty="0" smtClean="0"/>
              <a:t>Doing Your Research Project: a guide for first time researchers in education and social science</a:t>
            </a:r>
            <a:r>
              <a:rPr lang="en-GB" sz="2400" dirty="0" smtClean="0"/>
              <a:t>, (4th </a:t>
            </a:r>
            <a:r>
              <a:rPr lang="en-GB" sz="2400" dirty="0" err="1" smtClean="0"/>
              <a:t>ed</a:t>
            </a:r>
            <a:r>
              <a:rPr lang="en-GB" sz="2400" dirty="0" smtClean="0"/>
              <a:t>) Buckingham: Open University Press. </a:t>
            </a:r>
          </a:p>
          <a:p>
            <a:pPr>
              <a:lnSpc>
                <a:spcPct val="90000"/>
              </a:lnSpc>
            </a:pPr>
            <a:r>
              <a:rPr lang="en-GB" sz="2400" dirty="0" smtClean="0"/>
              <a:t>Coe, R., Waring, M., Hedges, L.V. and Arthur, J. (</a:t>
            </a:r>
            <a:r>
              <a:rPr lang="en-GB" sz="2400" i="1" dirty="0" smtClean="0"/>
              <a:t>2017)Research Methods &amp; Methodologies In Education</a:t>
            </a:r>
            <a:r>
              <a:rPr lang="en-GB" sz="2400" dirty="0" smtClean="0"/>
              <a:t>. 2</a:t>
            </a:r>
            <a:r>
              <a:rPr lang="en-GB" sz="2400" baseline="30000" dirty="0" smtClean="0"/>
              <a:t>nd</a:t>
            </a:r>
            <a:r>
              <a:rPr lang="en-GB" sz="2400" dirty="0" smtClean="0"/>
              <a:t> </a:t>
            </a:r>
            <a:r>
              <a:rPr lang="en-GB" sz="2400" dirty="0" err="1" smtClean="0"/>
              <a:t>edn</a:t>
            </a:r>
            <a:r>
              <a:rPr lang="en-GB" sz="2400" dirty="0" smtClean="0"/>
              <a:t>. London: Sage.</a:t>
            </a:r>
          </a:p>
          <a:p>
            <a:pPr>
              <a:lnSpc>
                <a:spcPct val="90000"/>
              </a:lnSpc>
            </a:pPr>
            <a:r>
              <a:rPr lang="en-GB" sz="2400" noProof="1" smtClean="0"/>
              <a:t>Cresswell,</a:t>
            </a:r>
            <a:r>
              <a:rPr lang="en-GB" sz="2400" dirty="0" smtClean="0"/>
              <a:t> J. W. (2008) </a:t>
            </a:r>
            <a:r>
              <a:rPr lang="en-GB" sz="2400" i="1" dirty="0" smtClean="0"/>
              <a:t>Educational Research: Planning, Conducting, and Evaluating Quantitative and Qualitative Research. </a:t>
            </a:r>
            <a:r>
              <a:rPr lang="en-GB" sz="2400" dirty="0" smtClean="0"/>
              <a:t> 3</a:t>
            </a:r>
            <a:r>
              <a:rPr lang="en-GB" sz="2400" baseline="30000" dirty="0" smtClean="0"/>
              <a:t>rd</a:t>
            </a:r>
            <a:r>
              <a:rPr lang="en-GB" sz="2400" dirty="0" smtClean="0"/>
              <a:t> ed. Pearson Education International.</a:t>
            </a:r>
          </a:p>
          <a:p>
            <a:pPr hangingPunct="0">
              <a:lnSpc>
                <a:spcPct val="90000"/>
              </a:lnSpc>
            </a:pPr>
            <a:r>
              <a:rPr lang="en-GB" sz="2400" noProof="1" smtClean="0"/>
              <a:t>MacNaughton, G., Rolfe, S., &amp; Siraj-Blatchford</a:t>
            </a:r>
            <a:r>
              <a:rPr lang="en-GB" sz="2400" dirty="0" smtClean="0"/>
              <a:t>, I. (2001) </a:t>
            </a:r>
            <a:r>
              <a:rPr lang="en-GB" sz="2400" i="1" dirty="0" smtClean="0"/>
              <a:t>Doing Early Childhood Research.</a:t>
            </a:r>
            <a:r>
              <a:rPr lang="en-GB" sz="2400" dirty="0" smtClean="0"/>
              <a:t>  London:  Allen &amp; </a:t>
            </a:r>
            <a:r>
              <a:rPr lang="en-GB" sz="2400" noProof="1" smtClean="0"/>
              <a:t>Unwin. </a:t>
            </a:r>
          </a:p>
          <a:p>
            <a:pPr hangingPunct="0">
              <a:lnSpc>
                <a:spcPct val="90000"/>
              </a:lnSpc>
            </a:pPr>
            <a:r>
              <a:rPr lang="en-GB" sz="2400" noProof="1" smtClean="0"/>
              <a:t>Mukherji, P. &amp; Albon</a:t>
            </a:r>
            <a:r>
              <a:rPr lang="en-GB" sz="2400" dirty="0" smtClean="0"/>
              <a:t>, D. (</a:t>
            </a:r>
            <a:r>
              <a:rPr lang="en-GB" sz="2400" dirty="0" smtClean="0"/>
              <a:t>2018) </a:t>
            </a:r>
            <a:r>
              <a:rPr lang="en-GB" sz="2400" i="1" dirty="0" smtClean="0"/>
              <a:t>Research Methods in Early Childhood. </a:t>
            </a:r>
            <a:r>
              <a:rPr lang="en-GB" sz="2400" dirty="0" smtClean="0"/>
              <a:t>London: Sage Publications.</a:t>
            </a:r>
          </a:p>
          <a:p>
            <a:pPr hangingPunct="0">
              <a:lnSpc>
                <a:spcPct val="90000"/>
              </a:lnSpc>
            </a:pPr>
            <a:r>
              <a:rPr lang="en-GB" sz="2400" dirty="0" smtClean="0"/>
              <a:t>Roberts-Holmes, G. (</a:t>
            </a:r>
            <a:r>
              <a:rPr lang="en-GB" sz="2400" dirty="0" smtClean="0"/>
              <a:t>2018) </a:t>
            </a:r>
            <a:r>
              <a:rPr lang="en-GB" sz="2400" i="1" dirty="0" smtClean="0"/>
              <a:t>Doing your Early Years Research Project</a:t>
            </a:r>
            <a:r>
              <a:rPr lang="en-GB" sz="2400" dirty="0" smtClean="0"/>
              <a:t>, 2</a:t>
            </a:r>
            <a:r>
              <a:rPr lang="en-GB" sz="2400" baseline="30000" dirty="0" smtClean="0"/>
              <a:t>nd</a:t>
            </a:r>
            <a:r>
              <a:rPr lang="en-GB" sz="2400" dirty="0" smtClean="0"/>
              <a:t> edition. London: Sage. </a:t>
            </a:r>
          </a:p>
          <a:p>
            <a:pPr>
              <a:lnSpc>
                <a:spcPct val="90000"/>
              </a:lnSpc>
            </a:pPr>
            <a:endParaRPr lang="en-GB" sz="2400" dirty="0" smtClean="0"/>
          </a:p>
        </p:txBody>
      </p:sp>
    </p:spTree>
    <p:extLst>
      <p:ext uri="{BB962C8B-B14F-4D97-AF65-F5344CB8AC3E}">
        <p14:creationId xmlns:p14="http://schemas.microsoft.com/office/powerpoint/2010/main" val="1620333878"/>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rgbClr val="FFFFCC"/>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2183</TotalTime>
  <Words>2020</Words>
  <Application>Microsoft Office PowerPoint</Application>
  <PresentationFormat>On-screen Show (4:3)</PresentationFormat>
  <Paragraphs>245</Paragraphs>
  <Slides>14</Slides>
  <Notes>14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Calibri</vt:lpstr>
      <vt:lpstr>Myriad Pro</vt:lpstr>
      <vt:lpstr>Symbol</vt:lpstr>
      <vt:lpstr>Times New Roman</vt:lpstr>
      <vt:lpstr>Office Theme</vt:lpstr>
      <vt:lpstr>20140311PresentationUWTSDTemplate</vt:lpstr>
      <vt:lpstr>ECEY5001/C</vt:lpstr>
      <vt:lpstr> Deillianau Dysgu Learning Outcomes  </vt:lpstr>
      <vt:lpstr>Asesiadau Assignments</vt:lpstr>
      <vt:lpstr>Beth yw ymchwil? What is research?</vt:lpstr>
      <vt:lpstr>Sut allwn ni ac eraill dysgu o wneud ymchwil?  How can we and others learn from research?</vt:lpstr>
      <vt:lpstr>Sut allwn ni ac eraill dysgu o wneud ymchwil?  How can we and others learn from research?</vt:lpstr>
      <vt:lpstr>Mathau o ymchwil  Types of research</vt:lpstr>
      <vt:lpstr>Ffynonellau cynradd ac eilaidd  Primary and Secondary sources</vt:lpstr>
      <vt:lpstr>Yn eich bywyd bob dydd / gwaith: In your every day life / work:</vt:lpstr>
      <vt:lpstr>Rydym yn byw ein bywdau ar sail ymchwil We live out lives based on research </vt:lpstr>
      <vt:lpstr>Tasg Task</vt:lpstr>
      <vt:lpstr>Groups</vt:lpstr>
      <vt:lpstr>grwp</vt:lpstr>
      <vt:lpstr>Darllen Pellach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Dawn Jones</cp:lastModifiedBy>
  <cp:revision>52</cp:revision>
  <cp:lastPrinted>2019-03-26T14:10:42Z</cp:lastPrinted>
  <dcterms:created xsi:type="dcterms:W3CDTF">2013-09-10T09:23:06Z</dcterms:created>
  <dcterms:modified xsi:type="dcterms:W3CDTF">2019-06-17T13:55:58Z</dcterms:modified>
</cp:coreProperties>
</file>