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5" r:id="rId2"/>
    <p:sldId id="257" r:id="rId3"/>
    <p:sldId id="262" r:id="rId4"/>
    <p:sldId id="265" r:id="rId5"/>
    <p:sldId id="258" r:id="rId6"/>
    <p:sldId id="271" r:id="rId7"/>
    <p:sldId id="272" r:id="rId8"/>
    <p:sldId id="273" r:id="rId9"/>
    <p:sldId id="261" r:id="rId10"/>
    <p:sldId id="259" r:id="rId11"/>
    <p:sldId id="264" r:id="rId12"/>
    <p:sldId id="266" r:id="rId13"/>
    <p:sldId id="267" r:id="rId14"/>
    <p:sldId id="268" r:id="rId15"/>
    <p:sldId id="269" r:id="rId16"/>
    <p:sldId id="270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59" autoAdjust="0"/>
    <p:restoredTop sz="78059" autoAdjust="0"/>
  </p:normalViewPr>
  <p:slideViewPr>
    <p:cSldViewPr snapToGrid="0">
      <p:cViewPr varScale="1">
        <p:scale>
          <a:sx n="53" d="100"/>
          <a:sy n="53" d="100"/>
        </p:scale>
        <p:origin x="107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FDD9C8-1F61-4350-92E1-6A0EE5B8E58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CE839B-82FF-4D7D-9597-9250D6F6A8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003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Bwysig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r>
              <a:rPr lang="en-US" dirty="0" smtClean="0"/>
              <a:t>- </a:t>
            </a:r>
            <a:r>
              <a:rPr lang="en-US" dirty="0" err="1" smtClean="0"/>
              <a:t>cofiwc</a:t>
            </a:r>
            <a:r>
              <a:rPr lang="en-US" baseline="0" dirty="0" err="1" smtClean="0"/>
              <a:t>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treiglad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meddal</a:t>
            </a:r>
            <a:r>
              <a:rPr lang="en-US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266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, </a:t>
            </a:r>
            <a:r>
              <a:rPr lang="en-US" dirty="0" err="1" smtClean="0"/>
              <a:t>adolgu</a:t>
            </a:r>
            <a:r>
              <a:rPr lang="en-US" dirty="0" smtClean="0"/>
              <a:t> y </a:t>
            </a:r>
            <a:r>
              <a:rPr lang="en-US" dirty="0" err="1" smtClean="0"/>
              <a:t>tywydd</a:t>
            </a:r>
            <a:r>
              <a:rPr lang="en-US" dirty="0" smtClean="0"/>
              <a:t>. ‘In</a:t>
            </a:r>
            <a:r>
              <a:rPr lang="en-US" baseline="0" dirty="0" smtClean="0"/>
              <a:t> groups take it in turns to point to the </a:t>
            </a:r>
            <a:r>
              <a:rPr lang="en-US" baseline="0" dirty="0" err="1" smtClean="0"/>
              <a:t>cywir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ateb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gyflym</a:t>
            </a:r>
            <a:r>
              <a:rPr lang="en-US" baseline="0" dirty="0" smtClean="0"/>
              <a:t>’ Y </a:t>
            </a:r>
            <a:r>
              <a:rPr lang="en-US" baseline="0" dirty="0" err="1" smtClean="0"/>
              <a:t>dweud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tywydd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Gymraeg</a:t>
            </a:r>
            <a:r>
              <a:rPr lang="en-US" baseline="0" dirty="0" smtClean="0"/>
              <a:t>. </a:t>
            </a:r>
            <a:endParaRPr lang="en-US" dirty="0" smtClean="0"/>
          </a:p>
          <a:p>
            <a:r>
              <a:rPr lang="en-US" baseline="0" dirty="0" smtClean="0"/>
              <a:t>Then I point to Y </a:t>
            </a:r>
            <a:r>
              <a:rPr lang="en-US" baseline="0" dirty="0" err="1" smtClean="0"/>
              <a:t>Tywydd</a:t>
            </a:r>
            <a:r>
              <a:rPr lang="en-US" baseline="0" dirty="0" smtClean="0"/>
              <a:t>, you </a:t>
            </a:r>
            <a:r>
              <a:rPr lang="en-US" baseline="0" dirty="0" err="1" smtClean="0"/>
              <a:t>dwedwch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twydd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gyflym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Gymraeg</a:t>
            </a:r>
            <a:r>
              <a:rPr lang="en-US" baseline="0" dirty="0" smtClean="0"/>
              <a:t>. </a:t>
            </a:r>
          </a:p>
          <a:p>
            <a:endParaRPr lang="en-US" baseline="0" dirty="0" smtClean="0"/>
          </a:p>
          <a:p>
            <a:r>
              <a:rPr lang="en-US" baseline="0" dirty="0" err="1" smtClean="0"/>
              <a:t>Cofi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ddoe</a:t>
            </a:r>
            <a:r>
              <a:rPr lang="en-US" baseline="0" dirty="0" smtClean="0"/>
              <a:t>- </a:t>
            </a:r>
            <a:r>
              <a:rPr lang="en-US" baseline="0" dirty="0" err="1" smtClean="0"/>
              <a:t>Sut</a:t>
            </a:r>
            <a:r>
              <a:rPr lang="en-US" baseline="0" dirty="0" smtClean="0"/>
              <a:t> </a:t>
            </a:r>
            <a:r>
              <a:rPr lang="en-US" baseline="0" dirty="0" err="1" smtClean="0"/>
              <a:t>mae’r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tywydd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4768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Drilliau</a:t>
            </a:r>
            <a:r>
              <a:rPr lang="en-US" dirty="0" smtClean="0"/>
              <a:t>-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Ydy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hi’n</a:t>
            </a:r>
            <a:r>
              <a:rPr lang="en-US" baseline="0" dirty="0" smtClean="0"/>
              <a:t> _____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?</a:t>
            </a:r>
          </a:p>
          <a:p>
            <a:r>
              <a:rPr lang="en-US" baseline="0" dirty="0" smtClean="0"/>
              <a:t>Different voices to say. </a:t>
            </a:r>
          </a:p>
          <a:p>
            <a:r>
              <a:rPr lang="en-US" baseline="0" dirty="0" smtClean="0"/>
              <a:t>Ask a partner, ask an individual person,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3102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Print out for the tables.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79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Explain -</a:t>
            </a:r>
            <a:r>
              <a:rPr lang="en-US" baseline="0" dirty="0" smtClean="0"/>
              <a:t> </a:t>
            </a:r>
          </a:p>
          <a:p>
            <a:r>
              <a:rPr lang="en-US" baseline="0" dirty="0" err="1" smtClean="0"/>
              <a:t>Taflwch</a:t>
            </a:r>
            <a:r>
              <a:rPr lang="en-US" baseline="0" dirty="0" smtClean="0"/>
              <a:t> y dis- </a:t>
            </a:r>
            <a:r>
              <a:rPr lang="en-US" baseline="0" dirty="0" err="1" smtClean="0"/>
              <a:t>cyfrif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Gymraeg</a:t>
            </a:r>
            <a:r>
              <a:rPr lang="en-US" baseline="0" dirty="0" smtClean="0"/>
              <a:t>. Un partner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gofyn</a:t>
            </a:r>
            <a:r>
              <a:rPr lang="en-US" baseline="0" dirty="0" smtClean="0"/>
              <a:t> e.e.‘</a:t>
            </a:r>
            <a:r>
              <a:rPr lang="en-US" baseline="0" dirty="0" err="1" smtClean="0"/>
              <a:t>Ydy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hi’n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stormus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?’ </a:t>
            </a:r>
          </a:p>
          <a:p>
            <a:r>
              <a:rPr lang="en-US" baseline="0" dirty="0" err="1" smtClean="0"/>
              <a:t>Glanio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dic</a:t>
            </a:r>
            <a:r>
              <a:rPr lang="en-US" baseline="0" dirty="0" smtClean="0"/>
              <a:t>- </a:t>
            </a:r>
            <a:r>
              <a:rPr lang="en-US" baseline="0" dirty="0" err="1" smtClean="0"/>
              <a:t>ateb</a:t>
            </a:r>
            <a:r>
              <a:rPr lang="en-US" baseline="0" dirty="0" smtClean="0"/>
              <a:t> ‘</a:t>
            </a:r>
            <a:r>
              <a:rPr lang="en-US" baseline="0" dirty="0" err="1" smtClean="0"/>
              <a:t>ydy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mae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hi’n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stormus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.’ </a:t>
            </a:r>
            <a:r>
              <a:rPr lang="en-US" baseline="0" dirty="0" err="1" smtClean="0"/>
              <a:t>Glanio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ar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groes</a:t>
            </a:r>
            <a:r>
              <a:rPr lang="en-US" baseline="0" dirty="0" smtClean="0"/>
              <a:t>- </a:t>
            </a:r>
            <a:r>
              <a:rPr lang="en-US" baseline="0" dirty="0" err="1" smtClean="0"/>
              <a:t>ateb</a:t>
            </a:r>
            <a:r>
              <a:rPr lang="en-US" baseline="0" dirty="0" smtClean="0"/>
              <a:t> ‘</a:t>
            </a:r>
            <a:r>
              <a:rPr lang="en-US" baseline="0" dirty="0" err="1" smtClean="0"/>
              <a:t>Nac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ydy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dydy</a:t>
            </a:r>
            <a:r>
              <a:rPr lang="en-US" baseline="0" dirty="0" smtClean="0"/>
              <a:t> hi </a:t>
            </a:r>
            <a:r>
              <a:rPr lang="en-US" baseline="0" dirty="0" err="1" smtClean="0"/>
              <a:t>ddim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stormus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’ </a:t>
            </a:r>
          </a:p>
          <a:p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baseline="0" dirty="0" smtClean="0"/>
          </a:p>
          <a:p>
            <a:r>
              <a:rPr lang="en-US" b="1" baseline="0" dirty="0" err="1" smtClean="0"/>
              <a:t>Cofiwch</a:t>
            </a:r>
            <a:r>
              <a:rPr lang="en-US" b="1" baseline="0" dirty="0" smtClean="0"/>
              <a:t>- </a:t>
            </a:r>
            <a:r>
              <a:rPr lang="en-US" b="1" baseline="0" dirty="0" err="1" smtClean="0"/>
              <a:t>Treiglad</a:t>
            </a:r>
            <a:r>
              <a:rPr lang="en-US" b="1" baseline="0" dirty="0" smtClean="0"/>
              <a:t> </a:t>
            </a:r>
            <a:r>
              <a:rPr lang="en-US" b="1" baseline="0" dirty="0" err="1" smtClean="0"/>
              <a:t>Meddal</a:t>
            </a:r>
            <a:r>
              <a:rPr lang="en-US" b="1" baseline="0" dirty="0" smtClean="0"/>
              <a:t> </a:t>
            </a:r>
            <a:r>
              <a:rPr lang="en-US" b="1" baseline="0" dirty="0" err="1" smtClean="0"/>
              <a:t>ar</a:t>
            </a:r>
            <a:r>
              <a:rPr lang="en-US" b="1" baseline="0" dirty="0" smtClean="0"/>
              <a:t> </a:t>
            </a:r>
            <a:r>
              <a:rPr lang="en-US" b="1" baseline="0" dirty="0" err="1" smtClean="0"/>
              <a:t>ol</a:t>
            </a:r>
            <a:r>
              <a:rPr lang="en-US" b="1" baseline="0" dirty="0" smtClean="0"/>
              <a:t> </a:t>
            </a:r>
            <a:r>
              <a:rPr lang="en-US" b="1" baseline="0" dirty="0" err="1" smtClean="0"/>
              <a:t>hi’n</a:t>
            </a:r>
            <a:r>
              <a:rPr lang="en-US" b="1" baseline="0" dirty="0" smtClean="0"/>
              <a:t> ac ‘</a:t>
            </a:r>
            <a:r>
              <a:rPr lang="en-US" b="1" baseline="0" dirty="0" err="1" smtClean="0"/>
              <a:t>yn</a:t>
            </a:r>
            <a:r>
              <a:rPr lang="en-US" b="1" baseline="0" dirty="0" smtClean="0"/>
              <a:t>’ </a:t>
            </a:r>
            <a:endParaRPr lang="en-US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7670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‘Show your boards’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6270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braf</a:t>
            </a:r>
            <a:r>
              <a:rPr lang="en-US" dirty="0" smtClean="0"/>
              <a:t> </a:t>
            </a:r>
            <a:r>
              <a:rPr lang="en-US" dirty="0" err="1" smtClean="0"/>
              <a:t>heddiw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r>
              <a:rPr lang="en-US" dirty="0" smtClean="0"/>
              <a:t>Da </a:t>
            </a:r>
            <a:r>
              <a:rPr lang="en-US" dirty="0" err="1" smtClean="0"/>
              <a:t>iawn</a:t>
            </a:r>
            <a:r>
              <a:rPr lang="en-US" dirty="0" smtClean="0"/>
              <a:t>,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Cywir</a:t>
            </a:r>
            <a:r>
              <a:rPr lang="en-US" baseline="0" dirty="0" smtClean="0"/>
              <a:t>/</a:t>
            </a:r>
            <a:r>
              <a:rPr lang="en-US" baseline="0" dirty="0" err="1" smtClean="0"/>
              <a:t>Anghywir</a:t>
            </a:r>
            <a:r>
              <a:rPr lang="en-US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8341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bwrw</a:t>
            </a:r>
            <a:r>
              <a:rPr lang="en-US" dirty="0" smtClean="0"/>
              <a:t> </a:t>
            </a:r>
            <a:r>
              <a:rPr lang="en-US" dirty="0" err="1" smtClean="0"/>
              <a:t>eira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?</a:t>
            </a:r>
          </a:p>
          <a:p>
            <a:endParaRPr lang="en-US" baseline="0" dirty="0" smtClean="0"/>
          </a:p>
          <a:p>
            <a:r>
              <a:rPr lang="en-US" baseline="0" dirty="0" err="1" smtClean="0"/>
              <a:t>Nac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ydy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dydy</a:t>
            </a:r>
            <a:r>
              <a:rPr lang="en-US" baseline="0" dirty="0" smtClean="0"/>
              <a:t> hi </a:t>
            </a:r>
            <a:r>
              <a:rPr lang="en-US" baseline="0" dirty="0" err="1" smtClean="0"/>
              <a:t>ddim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bwrw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eira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. </a:t>
            </a:r>
          </a:p>
          <a:p>
            <a:r>
              <a:rPr lang="en-US" baseline="0" dirty="0" err="1" smtClean="0"/>
              <a:t>Cywir</a:t>
            </a:r>
            <a:r>
              <a:rPr lang="en-US" baseline="0" dirty="0" smtClean="0"/>
              <a:t>/</a:t>
            </a:r>
            <a:r>
              <a:rPr lang="en-US" baseline="0" dirty="0" err="1" smtClean="0"/>
              <a:t>Anghywir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643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heulog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?</a:t>
            </a:r>
          </a:p>
          <a:p>
            <a:endParaRPr lang="en-US" baseline="0" dirty="0" smtClean="0"/>
          </a:p>
          <a:p>
            <a:r>
              <a:rPr lang="en-US" baseline="0" dirty="0" err="1" smtClean="0"/>
              <a:t>Ydy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mae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hi’n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heulog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. </a:t>
            </a:r>
          </a:p>
          <a:p>
            <a:r>
              <a:rPr lang="en-US" baseline="0" dirty="0" err="1" smtClean="0"/>
              <a:t>Cywir</a:t>
            </a:r>
            <a:r>
              <a:rPr lang="en-US" baseline="0" dirty="0" smtClean="0"/>
              <a:t>/</a:t>
            </a:r>
            <a:r>
              <a:rPr lang="en-US" baseline="0" dirty="0" err="1" smtClean="0"/>
              <a:t>Anghywir</a:t>
            </a:r>
            <a:endParaRPr lang="en-US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535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gymylog</a:t>
            </a:r>
            <a:r>
              <a:rPr lang="en-US" dirty="0" smtClean="0"/>
              <a:t> </a:t>
            </a:r>
            <a:r>
              <a:rPr lang="en-US" dirty="0" err="1" smtClean="0"/>
              <a:t>heddiw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r>
              <a:rPr lang="en-US" dirty="0" err="1" smtClean="0"/>
              <a:t>Nac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ydy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dydy</a:t>
            </a:r>
            <a:r>
              <a:rPr lang="en-US" baseline="0" dirty="0" smtClean="0"/>
              <a:t> hi </a:t>
            </a:r>
            <a:r>
              <a:rPr lang="en-US" baseline="0" dirty="0" err="1" smtClean="0"/>
              <a:t>ddim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gymylog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heddiw</a:t>
            </a:r>
            <a:r>
              <a:rPr lang="en-US" baseline="0" dirty="0" smtClean="0"/>
              <a:t>. </a:t>
            </a:r>
          </a:p>
          <a:p>
            <a:r>
              <a:rPr lang="en-US" baseline="0" dirty="0" err="1" smtClean="0"/>
              <a:t>Cywir</a:t>
            </a:r>
            <a:r>
              <a:rPr lang="en-US" baseline="0" dirty="0" smtClean="0"/>
              <a:t>/</a:t>
            </a:r>
            <a:r>
              <a:rPr lang="en-US" baseline="0" dirty="0" err="1" smtClean="0"/>
              <a:t>Anghywir</a:t>
            </a: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8127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wyntog</a:t>
            </a:r>
            <a:r>
              <a:rPr lang="en-US" dirty="0" smtClean="0"/>
              <a:t> </a:t>
            </a:r>
            <a:r>
              <a:rPr lang="en-US" dirty="0" err="1" smtClean="0"/>
              <a:t>heddiw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r>
              <a:rPr lang="en-US" dirty="0" err="1" smtClean="0"/>
              <a:t>Ydy</a:t>
            </a:r>
            <a:r>
              <a:rPr lang="en-US" dirty="0" smtClean="0"/>
              <a:t>,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wyntog</a:t>
            </a:r>
            <a:r>
              <a:rPr lang="en-US" dirty="0" smtClean="0"/>
              <a:t> </a:t>
            </a:r>
            <a:r>
              <a:rPr lang="en-US" dirty="0" err="1" smtClean="0"/>
              <a:t>heddiw</a:t>
            </a:r>
            <a:r>
              <a:rPr lang="en-US" dirty="0" smtClean="0"/>
              <a:t>.</a:t>
            </a:r>
            <a:r>
              <a:rPr lang="en-US" baseline="0" dirty="0" smtClean="0"/>
              <a:t> </a:t>
            </a:r>
          </a:p>
          <a:p>
            <a:r>
              <a:rPr lang="en-US" baseline="0" dirty="0" err="1" smtClean="0"/>
              <a:t>Cywir</a:t>
            </a:r>
            <a:r>
              <a:rPr lang="en-US" baseline="0" dirty="0" smtClean="0"/>
              <a:t>/</a:t>
            </a:r>
            <a:r>
              <a:rPr lang="en-US" baseline="0" dirty="0" err="1" smtClean="0"/>
              <a:t>Anghywir</a:t>
            </a:r>
            <a:endParaRPr lang="en-US" baseline="0" dirty="0" smtClean="0"/>
          </a:p>
          <a:p>
            <a:endParaRPr lang="en-US" baseline="0" dirty="0" smtClean="0"/>
          </a:p>
          <a:p>
            <a:r>
              <a:rPr lang="en-US" b="1" baseline="0" dirty="0" smtClean="0"/>
              <a:t>Next lesson- </a:t>
            </a:r>
            <a:r>
              <a:rPr lang="en-US" b="1" baseline="0" dirty="0" err="1" smtClean="0"/>
              <a:t>Dysgu</a:t>
            </a:r>
            <a:r>
              <a:rPr lang="en-US" b="1" baseline="0" dirty="0" smtClean="0"/>
              <a:t> ‘</a:t>
            </a:r>
            <a:r>
              <a:rPr lang="en-US" b="1" baseline="0" dirty="0" err="1" smtClean="0"/>
              <a:t>Sut</a:t>
            </a:r>
            <a:r>
              <a:rPr lang="en-US" b="1" baseline="0" dirty="0" smtClean="0"/>
              <a:t> </a:t>
            </a:r>
            <a:r>
              <a:rPr lang="en-US" b="1" baseline="0" dirty="0" err="1" smtClean="0"/>
              <a:t>roedd</a:t>
            </a:r>
            <a:r>
              <a:rPr lang="en-US" b="1" baseline="0" dirty="0" smtClean="0"/>
              <a:t> y </a:t>
            </a:r>
            <a:r>
              <a:rPr lang="en-US" b="1" baseline="0" dirty="0" err="1" smtClean="0"/>
              <a:t>tywydd</a:t>
            </a:r>
            <a:r>
              <a:rPr lang="en-US" b="1" baseline="0" dirty="0" smtClean="0"/>
              <a:t> </a:t>
            </a:r>
            <a:r>
              <a:rPr lang="en-US" b="1" baseline="0" dirty="0" err="1" smtClean="0"/>
              <a:t>ddoe</a:t>
            </a:r>
            <a:r>
              <a:rPr lang="en-US" b="1" baseline="0" dirty="0" smtClean="0"/>
              <a:t>?’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CE839B-82FF-4D7D-9597-9250D6F6A8E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081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07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139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693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602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47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02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386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77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544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84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013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FAFE5-451B-467E-BB6C-0E13F9FA9D4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E581C3-361B-4ECB-A0F1-BF663B00D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469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665" t="23421" r="11573" b="17704"/>
          <a:stretch/>
        </p:blipFill>
        <p:spPr>
          <a:xfrm>
            <a:off x="216567" y="192505"/>
            <a:ext cx="11574380" cy="6523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97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70022" y="2426793"/>
            <a:ext cx="10250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___________ </a:t>
            </a:r>
            <a:r>
              <a:rPr lang="en-US" sz="3600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?’</a:t>
            </a:r>
            <a:endParaRPr lang="en-GB" sz="36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55821" y="3946357"/>
            <a:ext cx="4632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r>
              <a:rPr lang="en-US" sz="36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992" y="4836603"/>
            <a:ext cx="618389" cy="78674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073189" y="4039235"/>
            <a:ext cx="4632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r>
              <a:rPr lang="en-US" sz="36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3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08304" y="4836603"/>
            <a:ext cx="892896" cy="75492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230980" y="5785701"/>
            <a:ext cx="40787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wyntog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2028" y="5939589"/>
            <a:ext cx="40787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wyntog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573379" y="162563"/>
            <a:ext cx="48366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4800" b="1" i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r>
              <a:rPr lang="en-US" sz="4800" b="1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8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2186" y="162563"/>
            <a:ext cx="1726676" cy="121993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2086" y="162563"/>
            <a:ext cx="1726676" cy="121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80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…./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613" y="1755694"/>
            <a:ext cx="6943008" cy="471657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poeth</a:t>
            </a: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tormus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ych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gwyntog</a:t>
            </a: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yntog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iwlog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cymylog</a:t>
            </a: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ymylog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gwlyb</a:t>
            </a:r>
            <a:r>
              <a:rPr lang="en-US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lyb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glaw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(dim </a:t>
            </a:r>
            <a:r>
              <a:rPr lang="en-US" b="1" i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b="1" i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bwrw</a:t>
            </a:r>
            <a:r>
              <a:rPr lang="en-US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i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braf</a:t>
            </a:r>
            <a:r>
              <a:rPr lang="en-US" b="1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b="1" i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Callout 4"/>
          <p:cNvSpPr/>
          <p:nvPr/>
        </p:nvSpPr>
        <p:spPr>
          <a:xfrm>
            <a:off x="5958485" y="1889703"/>
            <a:ext cx="4506013" cy="3195687"/>
          </a:xfrm>
          <a:prstGeom prst="wedgeEllipseCallou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849318" y="2702716"/>
            <a:ext cx="27243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73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785" y="120027"/>
            <a:ext cx="10515600" cy="1325563"/>
          </a:xfrm>
        </p:spPr>
        <p:txBody>
          <a:bodyPr>
            <a:normAutofit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Beth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347252" y="1445590"/>
            <a:ext cx="11491821" cy="4858957"/>
            <a:chOff x="633564" y="1140644"/>
            <a:chExt cx="10431630" cy="3406475"/>
          </a:xfrm>
        </p:grpSpPr>
        <p:pic>
          <p:nvPicPr>
            <p:cNvPr id="5" name="Picture 2" descr="Sun And Cloud Cartoon Clipart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564" y="1258680"/>
              <a:ext cx="1399847" cy="9890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10919" y="1291160"/>
              <a:ext cx="985558" cy="1119038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5"/>
            <a:srcRect t="9006" r="10647" b="7602"/>
            <a:stretch/>
          </p:blipFill>
          <p:spPr>
            <a:xfrm>
              <a:off x="3957885" y="1170177"/>
              <a:ext cx="1234855" cy="1361003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654148" y="1140644"/>
              <a:ext cx="1736752" cy="1390536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562011" y="1271468"/>
              <a:ext cx="1371208" cy="1028406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9476315" y="1335616"/>
              <a:ext cx="1588879" cy="103012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48865" y="3179791"/>
              <a:ext cx="1294069" cy="1245541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675071" y="3232793"/>
              <a:ext cx="1638775" cy="1229081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6522524" y="3164008"/>
              <a:ext cx="1844148" cy="1383111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4718038" y="3200288"/>
              <a:ext cx="1409666" cy="1114834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8761492" y="3257071"/>
              <a:ext cx="1939761" cy="10580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1193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68013" y="124452"/>
            <a:ext cx="6175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</a:t>
            </a:r>
            <a:r>
              <a:rPr lang="en-US" sz="28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8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28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______ </a:t>
            </a:r>
            <a:r>
              <a:rPr lang="en-US" sz="28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8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endParaRPr lang="en-GB" sz="28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3145051" y="1252524"/>
            <a:ext cx="7129917" cy="4450444"/>
            <a:chOff x="462009" y="1084082"/>
            <a:chExt cx="4515344" cy="2305940"/>
          </a:xfrm>
        </p:grpSpPr>
        <p:sp>
          <p:nvSpPr>
            <p:cNvPr id="2" name="TextBox 1"/>
            <p:cNvSpPr txBox="1"/>
            <p:nvPr/>
          </p:nvSpPr>
          <p:spPr>
            <a:xfrm>
              <a:off x="462009" y="1084082"/>
              <a:ext cx="4515344" cy="10525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hi’n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braf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? </a:t>
              </a:r>
            </a:p>
            <a:p>
              <a:endParaRPr lang="en-US" sz="3600" dirty="0" smtClean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,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mae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hi’n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braf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</a:t>
              </a:r>
              <a:r>
                <a:rPr lang="en-US" sz="36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endParaRPr lang="en-GB" dirty="0"/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65923" y="2395899"/>
              <a:ext cx="2045521" cy="994123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8155" y="2535915"/>
              <a:ext cx="391623" cy="40764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674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512577" y="554693"/>
            <a:ext cx="9351940" cy="5100149"/>
            <a:chOff x="7142881" y="1084082"/>
            <a:chExt cx="4562574" cy="2623963"/>
          </a:xfrm>
        </p:grpSpPr>
        <p:sp>
          <p:nvSpPr>
            <p:cNvPr id="5" name="TextBox 4"/>
            <p:cNvSpPr txBox="1"/>
            <p:nvPr/>
          </p:nvSpPr>
          <p:spPr>
            <a:xfrm>
              <a:off x="7142881" y="1084082"/>
              <a:ext cx="4562574" cy="10450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hi’n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err="1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bwrw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cesair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</a:p>
            <a:p>
              <a:pPr algn="ctr"/>
              <a:endParaRPr lang="en-US" sz="3600" i="1" dirty="0" smtClean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/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,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mae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hi’n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i="1" dirty="0" err="1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bwrw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cesair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6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 </a:t>
              </a:r>
            </a:p>
            <a:p>
              <a:endParaRPr lang="en-GB" dirty="0"/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101335" y="2843009"/>
              <a:ext cx="391623" cy="407644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664572" y="2599721"/>
              <a:ext cx="1688874" cy="11083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3384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254910" y="654826"/>
            <a:ext cx="7370353" cy="4663137"/>
            <a:chOff x="589271" y="4192109"/>
            <a:chExt cx="4260820" cy="2333015"/>
          </a:xfrm>
        </p:grpSpPr>
        <p:sp>
          <p:nvSpPr>
            <p:cNvPr id="5" name="TextBox 4"/>
            <p:cNvSpPr txBox="1"/>
            <p:nvPr/>
          </p:nvSpPr>
          <p:spPr>
            <a:xfrm>
              <a:off x="589271" y="4192109"/>
              <a:ext cx="4260820" cy="10316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hi’n</a:t>
              </a:r>
              <a:r>
                <a:rPr lang="en-US" sz="3200" b="1" dirty="0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b="1" dirty="0" err="1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bwrw</a:t>
              </a:r>
              <a:r>
                <a:rPr lang="en-US" sz="3200" b="1" dirty="0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eira</a:t>
              </a:r>
              <a:r>
                <a:rPr lang="en-US" sz="3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</a:p>
            <a:p>
              <a:pPr algn="ctr"/>
              <a:endParaRPr lang="en-US" sz="3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/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Nac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,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dydy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hi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ddim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solidFill>
                    <a:srgbClr val="00B0F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bwrw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eira</a:t>
              </a:r>
              <a:r>
                <a:rPr lang="en-US" sz="3200" i="1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 </a:t>
              </a:r>
              <a:endParaRPr lang="en-GB" sz="3200" i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167" b="100000" l="6829" r="88659">
                          <a14:foregroundMark x1="31463" y1="8167" x2="31463" y2="8167"/>
                          <a14:foregroundMark x1="23415" y1="13000" x2="22317" y2="14833"/>
                          <a14:foregroundMark x1="21585" y1="16833" x2="21098" y2="18000"/>
                          <a14:foregroundMark x1="21707" y1="20333" x2="22195" y2="21500"/>
                          <a14:foregroundMark x1="25732" y1="29500" x2="28049" y2="33833"/>
                          <a14:foregroundMark x1="31220" y1="37000" x2="33171" y2="39000"/>
                          <a14:foregroundMark x1="33537" y1="39833" x2="33537" y2="39833"/>
                          <a14:foregroundMark x1="33659" y1="39833" x2="33293" y2="46333"/>
                          <a14:foregroundMark x1="32683" y1="58667" x2="32561" y2="60333"/>
                          <a14:foregroundMark x1="31951" y1="62000" x2="31098" y2="63167"/>
                          <a14:foregroundMark x1="29390" y1="64833" x2="29390" y2="64833"/>
                          <a14:foregroundMark x1="26585" y1="66667" x2="26098" y2="66833"/>
                          <a14:foregroundMark x1="24024" y1="67333" x2="24024" y2="67333"/>
                          <a14:foregroundMark x1="23780" y1="67333" x2="23902" y2="66167"/>
                          <a14:foregroundMark x1="25854" y1="62833" x2="26707" y2="61333"/>
                          <a14:foregroundMark x1="27317" y1="60167" x2="28171" y2="59000"/>
                          <a14:foregroundMark x1="28902" y1="58000" x2="29756" y2="56833"/>
                          <a14:foregroundMark x1="30732" y1="53833" x2="31220" y2="51333"/>
                          <a14:foregroundMark x1="31951" y1="47667" x2="31951" y2="47667"/>
                          <a14:foregroundMark x1="30854" y1="44000" x2="29390" y2="42333"/>
                          <a14:foregroundMark x1="28049" y1="40667" x2="24146" y2="36000"/>
                          <a14:foregroundMark x1="21463" y1="31333" x2="20976" y2="29667"/>
                          <a14:foregroundMark x1="20488" y1="27833" x2="20488" y2="27833"/>
                          <a14:foregroundMark x1="20366" y1="27833" x2="20366" y2="27833"/>
                          <a14:foregroundMark x1="20366" y1="27833" x2="19390" y2="22167"/>
                          <a14:foregroundMark x1="18780" y1="19833" x2="18902" y2="17333"/>
                          <a14:foregroundMark x1="18902" y1="16833" x2="19634" y2="14500"/>
                          <a14:foregroundMark x1="20488" y1="12833" x2="21220" y2="11667"/>
                          <a14:foregroundMark x1="21707" y1="10667" x2="22439" y2="10000"/>
                          <a14:foregroundMark x1="23537" y1="8333" x2="24268" y2="7500"/>
                          <a14:foregroundMark x1="25854" y1="6833" x2="27317" y2="6833"/>
                          <a14:foregroundMark x1="27927" y1="6833" x2="30366" y2="6833"/>
                          <a14:foregroundMark x1="33293" y1="7167" x2="35732" y2="9167"/>
                          <a14:foregroundMark x1="36098" y1="9167" x2="36463" y2="9667"/>
                          <a14:foregroundMark x1="38049" y1="11833" x2="39146" y2="13833"/>
                          <a14:foregroundMark x1="39512" y1="14500" x2="40122" y2="16500"/>
                          <a14:foregroundMark x1="40244" y1="17167" x2="41707" y2="19833"/>
                          <a14:foregroundMark x1="41707" y1="19833" x2="41707" y2="19833"/>
                          <a14:foregroundMark x1="41707" y1="19833" x2="49268" y2="24667"/>
                          <a14:foregroundMark x1="51220" y1="25500" x2="52927" y2="27167"/>
                          <a14:foregroundMark x1="52927" y1="27167" x2="52927" y2="27167"/>
                          <a14:foregroundMark x1="52927" y1="27167" x2="54512" y2="27167"/>
                          <a14:foregroundMark x1="55244" y1="26833" x2="56829" y2="25833"/>
                          <a14:foregroundMark x1="56951" y1="25333" x2="56951" y2="25333"/>
                          <a14:foregroundMark x1="53537" y1="29000" x2="51220" y2="31167"/>
                          <a14:foregroundMark x1="51098" y1="31167" x2="51707" y2="29500"/>
                          <a14:foregroundMark x1="58171" y1="18833" x2="59268" y2="18333"/>
                          <a14:foregroundMark x1="60366" y1="17333" x2="60366" y2="17333"/>
                          <a14:foregroundMark x1="60488" y1="17167" x2="60488" y2="17167"/>
                          <a14:foregroundMark x1="60610" y1="17000" x2="63415" y2="15167"/>
                          <a14:foregroundMark x1="63659" y1="14667" x2="65122" y2="13333"/>
                          <a14:foregroundMark x1="66220" y1="12333" x2="67073" y2="11667"/>
                          <a14:foregroundMark x1="67805" y1="10833" x2="68415" y2="10500"/>
                          <a14:foregroundMark x1="69512" y1="9667" x2="70366" y2="9500"/>
                          <a14:foregroundMark x1="72683" y1="9167" x2="74146" y2="9167"/>
                          <a14:foregroundMark x1="75610" y1="9333" x2="76220" y2="10000"/>
                          <a14:foregroundMark x1="77317" y1="11667" x2="77927" y2="13333"/>
                          <a14:foregroundMark x1="78049" y1="13833" x2="78537" y2="14500"/>
                          <a14:foregroundMark x1="79024" y1="15833" x2="79024" y2="15833"/>
                          <a14:foregroundMark x1="79268" y1="16167" x2="79268" y2="16167"/>
                          <a14:foregroundMark x1="77439" y1="10833" x2="74024" y2="8500"/>
                          <a14:foregroundMark x1="73171" y1="7667" x2="71951" y2="4500"/>
                          <a14:foregroundMark x1="74756" y1="6833" x2="80488" y2="17167"/>
                          <a14:foregroundMark x1="80732" y1="17833" x2="81220" y2="18500"/>
                          <a14:foregroundMark x1="81463" y1="19500" x2="81463" y2="20667"/>
                          <a14:foregroundMark x1="81341" y1="22667" x2="80488" y2="24167"/>
                          <a14:foregroundMark x1="80244" y1="24333" x2="79512" y2="25833"/>
                          <a14:foregroundMark x1="77927" y1="30333" x2="77561" y2="31333"/>
                          <a14:foregroundMark x1="76220" y1="33167" x2="75854" y2="33667"/>
                          <a14:foregroundMark x1="75488" y1="34333" x2="74634" y2="36000"/>
                          <a14:foregroundMark x1="73537" y1="37667" x2="73171" y2="38000"/>
                          <a14:foregroundMark x1="72927" y1="38000" x2="72561" y2="38000"/>
                          <a14:foregroundMark x1="72561" y1="38000" x2="72561" y2="38000"/>
                          <a14:foregroundMark x1="72561" y1="38000" x2="72561" y2="38000"/>
                          <a14:foregroundMark x1="67073" y1="45500" x2="66220" y2="46000"/>
                          <a14:foregroundMark x1="65976" y1="46333" x2="65366" y2="47333"/>
                          <a14:foregroundMark x1="65366" y1="47333" x2="65366" y2="47333"/>
                          <a14:foregroundMark x1="67073" y1="47333" x2="67683" y2="47333"/>
                          <a14:foregroundMark x1="70000" y1="45833" x2="72317" y2="43333"/>
                          <a14:foregroundMark x1="74756" y1="39667" x2="76707" y2="37667"/>
                          <a14:foregroundMark x1="78293" y1="35667" x2="78902" y2="34500"/>
                          <a14:foregroundMark x1="80854" y1="32000" x2="80854" y2="32000"/>
                          <a14:foregroundMark x1="66585" y1="47667" x2="62683" y2="51333"/>
                          <a14:foregroundMark x1="62195" y1="51833" x2="62195" y2="51833"/>
                          <a14:foregroundMark x1="64024" y1="52333" x2="65122" y2="53000"/>
                          <a14:foregroundMark x1="67317" y1="54833" x2="68049" y2="55500"/>
                          <a14:foregroundMark x1="68780" y1="56667" x2="69390" y2="57833"/>
                          <a14:foregroundMark x1="70488" y1="59500" x2="71585" y2="61167"/>
                          <a14:foregroundMark x1="72439" y1="62500" x2="72927" y2="63000"/>
                          <a14:foregroundMark x1="72927" y1="63000" x2="72927" y2="63000"/>
                          <a14:foregroundMark x1="76220" y1="67500" x2="78780" y2="71167"/>
                          <a14:foregroundMark x1="79024" y1="71333" x2="79390" y2="72167"/>
                          <a14:foregroundMark x1="79756" y1="73000" x2="81098" y2="76000"/>
                          <a14:foregroundMark x1="81098" y1="76500" x2="81098" y2="76500"/>
                          <a14:foregroundMark x1="81098" y1="76500" x2="81829" y2="83833"/>
                          <a14:foregroundMark x1="81829" y1="86167" x2="81829" y2="87167"/>
                          <a14:foregroundMark x1="80122" y1="88667" x2="78780" y2="89500"/>
                          <a14:foregroundMark x1="74634" y1="92333" x2="73415" y2="9316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509978" y="5685998"/>
              <a:ext cx="666960" cy="488020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229201" y="5449703"/>
              <a:ext cx="1613132" cy="107542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3081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387997" y="702951"/>
            <a:ext cx="7153046" cy="4783449"/>
            <a:chOff x="7280549" y="4192109"/>
            <a:chExt cx="4732256" cy="2359579"/>
          </a:xfrm>
        </p:grpSpPr>
        <p:sp>
          <p:nvSpPr>
            <p:cNvPr id="5" name="TextBox 4"/>
            <p:cNvSpPr txBox="1"/>
            <p:nvPr/>
          </p:nvSpPr>
          <p:spPr>
            <a:xfrm>
              <a:off x="7280549" y="4192109"/>
              <a:ext cx="4732256" cy="10171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hi’n</a:t>
              </a:r>
              <a:r>
                <a:rPr lang="en-US" sz="3200" b="1" dirty="0" smtClean="0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b="1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</a:t>
              </a:r>
              <a:r>
                <a:rPr lang="en-US" sz="3200" b="1" dirty="0" err="1" smtClean="0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yntog</a:t>
              </a:r>
              <a:r>
                <a:rPr lang="en-US" sz="3200" b="1" dirty="0" smtClean="0">
                  <a:solidFill>
                    <a:schemeClr val="bg2">
                      <a:lumMod val="1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2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?</a:t>
              </a:r>
            </a:p>
            <a:p>
              <a:pPr algn="ctr"/>
              <a:endParaRPr lang="en-US" sz="3200" dirty="0" smtClean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/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Nac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ydy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,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dydy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hi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ddim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yn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yntog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i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heddiw</a:t>
              </a:r>
              <a:r>
                <a:rPr lang="en-US" sz="3200" i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.   </a:t>
              </a:r>
              <a:endParaRPr lang="en-GB" sz="3200" i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167" b="100000" l="6829" r="88659">
                          <a14:foregroundMark x1="31463" y1="8167" x2="31463" y2="8167"/>
                          <a14:foregroundMark x1="23415" y1="13000" x2="22317" y2="14833"/>
                          <a14:foregroundMark x1="21585" y1="16833" x2="21098" y2="18000"/>
                          <a14:foregroundMark x1="21707" y1="20333" x2="22195" y2="21500"/>
                          <a14:foregroundMark x1="25732" y1="29500" x2="28049" y2="33833"/>
                          <a14:foregroundMark x1="31220" y1="37000" x2="33171" y2="39000"/>
                          <a14:foregroundMark x1="33537" y1="39833" x2="33537" y2="39833"/>
                          <a14:foregroundMark x1="33659" y1="39833" x2="33293" y2="46333"/>
                          <a14:foregroundMark x1="32683" y1="58667" x2="32561" y2="60333"/>
                          <a14:foregroundMark x1="31951" y1="62000" x2="31098" y2="63167"/>
                          <a14:foregroundMark x1="29390" y1="64833" x2="29390" y2="64833"/>
                          <a14:foregroundMark x1="26585" y1="66667" x2="26098" y2="66833"/>
                          <a14:foregroundMark x1="24024" y1="67333" x2="24024" y2="67333"/>
                          <a14:foregroundMark x1="23780" y1="67333" x2="23902" y2="66167"/>
                          <a14:foregroundMark x1="25854" y1="62833" x2="26707" y2="61333"/>
                          <a14:foregroundMark x1="27317" y1="60167" x2="28171" y2="59000"/>
                          <a14:foregroundMark x1="28902" y1="58000" x2="29756" y2="56833"/>
                          <a14:foregroundMark x1="30732" y1="53833" x2="31220" y2="51333"/>
                          <a14:foregroundMark x1="31951" y1="47667" x2="31951" y2="47667"/>
                          <a14:foregroundMark x1="30854" y1="44000" x2="29390" y2="42333"/>
                          <a14:foregroundMark x1="28049" y1="40667" x2="24146" y2="36000"/>
                          <a14:foregroundMark x1="21463" y1="31333" x2="20976" y2="29667"/>
                          <a14:foregroundMark x1="20488" y1="27833" x2="20488" y2="27833"/>
                          <a14:foregroundMark x1="20366" y1="27833" x2="20366" y2="27833"/>
                          <a14:foregroundMark x1="20366" y1="27833" x2="19390" y2="22167"/>
                          <a14:foregroundMark x1="18780" y1="19833" x2="18902" y2="17333"/>
                          <a14:foregroundMark x1="18902" y1="16833" x2="19634" y2="14500"/>
                          <a14:foregroundMark x1="20488" y1="12833" x2="21220" y2="11667"/>
                          <a14:foregroundMark x1="21707" y1="10667" x2="22439" y2="10000"/>
                          <a14:foregroundMark x1="23537" y1="8333" x2="24268" y2="7500"/>
                          <a14:foregroundMark x1="25854" y1="6833" x2="27317" y2="6833"/>
                          <a14:foregroundMark x1="27927" y1="6833" x2="30366" y2="6833"/>
                          <a14:foregroundMark x1="33293" y1="7167" x2="35732" y2="9167"/>
                          <a14:foregroundMark x1="36098" y1="9167" x2="36463" y2="9667"/>
                          <a14:foregroundMark x1="38049" y1="11833" x2="39146" y2="13833"/>
                          <a14:foregroundMark x1="39512" y1="14500" x2="40122" y2="16500"/>
                          <a14:foregroundMark x1="40244" y1="17167" x2="41707" y2="19833"/>
                          <a14:foregroundMark x1="41707" y1="19833" x2="41707" y2="19833"/>
                          <a14:foregroundMark x1="41707" y1="19833" x2="49268" y2="24667"/>
                          <a14:foregroundMark x1="51220" y1="25500" x2="52927" y2="27167"/>
                          <a14:foregroundMark x1="52927" y1="27167" x2="52927" y2="27167"/>
                          <a14:foregroundMark x1="52927" y1="27167" x2="54512" y2="27167"/>
                          <a14:foregroundMark x1="55244" y1="26833" x2="56829" y2="25833"/>
                          <a14:foregroundMark x1="56951" y1="25333" x2="56951" y2="25333"/>
                          <a14:foregroundMark x1="53537" y1="29000" x2="51220" y2="31167"/>
                          <a14:foregroundMark x1="51098" y1="31167" x2="51707" y2="29500"/>
                          <a14:foregroundMark x1="58171" y1="18833" x2="59268" y2="18333"/>
                          <a14:foregroundMark x1="60366" y1="17333" x2="60366" y2="17333"/>
                          <a14:foregroundMark x1="60488" y1="17167" x2="60488" y2="17167"/>
                          <a14:foregroundMark x1="60610" y1="17000" x2="63415" y2="15167"/>
                          <a14:foregroundMark x1="63659" y1="14667" x2="65122" y2="13333"/>
                          <a14:foregroundMark x1="66220" y1="12333" x2="67073" y2="11667"/>
                          <a14:foregroundMark x1="67805" y1="10833" x2="68415" y2="10500"/>
                          <a14:foregroundMark x1="69512" y1="9667" x2="70366" y2="9500"/>
                          <a14:foregroundMark x1="72683" y1="9167" x2="74146" y2="9167"/>
                          <a14:foregroundMark x1="75610" y1="9333" x2="76220" y2="10000"/>
                          <a14:foregroundMark x1="77317" y1="11667" x2="77927" y2="13333"/>
                          <a14:foregroundMark x1="78049" y1="13833" x2="78537" y2="14500"/>
                          <a14:foregroundMark x1="79024" y1="15833" x2="79024" y2="15833"/>
                          <a14:foregroundMark x1="79268" y1="16167" x2="79268" y2="16167"/>
                          <a14:foregroundMark x1="77439" y1="10833" x2="74024" y2="8500"/>
                          <a14:foregroundMark x1="73171" y1="7667" x2="71951" y2="4500"/>
                          <a14:foregroundMark x1="74756" y1="6833" x2="80488" y2="17167"/>
                          <a14:foregroundMark x1="80732" y1="17833" x2="81220" y2="18500"/>
                          <a14:foregroundMark x1="81463" y1="19500" x2="81463" y2="20667"/>
                          <a14:foregroundMark x1="81341" y1="22667" x2="80488" y2="24167"/>
                          <a14:foregroundMark x1="80244" y1="24333" x2="79512" y2="25833"/>
                          <a14:foregroundMark x1="77927" y1="30333" x2="77561" y2="31333"/>
                          <a14:foregroundMark x1="76220" y1="33167" x2="75854" y2="33667"/>
                          <a14:foregroundMark x1="75488" y1="34333" x2="74634" y2="36000"/>
                          <a14:foregroundMark x1="73537" y1="37667" x2="73171" y2="38000"/>
                          <a14:foregroundMark x1="72927" y1="38000" x2="72561" y2="38000"/>
                          <a14:foregroundMark x1="72561" y1="38000" x2="72561" y2="38000"/>
                          <a14:foregroundMark x1="72561" y1="38000" x2="72561" y2="38000"/>
                          <a14:foregroundMark x1="67073" y1="45500" x2="66220" y2="46000"/>
                          <a14:foregroundMark x1="65976" y1="46333" x2="65366" y2="47333"/>
                          <a14:foregroundMark x1="65366" y1="47333" x2="65366" y2="47333"/>
                          <a14:foregroundMark x1="67073" y1="47333" x2="67683" y2="47333"/>
                          <a14:foregroundMark x1="70000" y1="45833" x2="72317" y2="43333"/>
                          <a14:foregroundMark x1="74756" y1="39667" x2="76707" y2="37667"/>
                          <a14:foregroundMark x1="78293" y1="35667" x2="78902" y2="34500"/>
                          <a14:foregroundMark x1="80854" y1="32000" x2="80854" y2="32000"/>
                          <a14:foregroundMark x1="66585" y1="47667" x2="62683" y2="51333"/>
                          <a14:foregroundMark x1="62195" y1="51833" x2="62195" y2="51833"/>
                          <a14:foregroundMark x1="64024" y1="52333" x2="65122" y2="53000"/>
                          <a14:foregroundMark x1="67317" y1="54833" x2="68049" y2="55500"/>
                          <a14:foregroundMark x1="68780" y1="56667" x2="69390" y2="57833"/>
                          <a14:foregroundMark x1="70488" y1="59500" x2="71585" y2="61167"/>
                          <a14:foregroundMark x1="72439" y1="62500" x2="72927" y2="63000"/>
                          <a14:foregroundMark x1="72927" y1="63000" x2="72927" y2="63000"/>
                          <a14:foregroundMark x1="76220" y1="67500" x2="78780" y2="71167"/>
                          <a14:foregroundMark x1="79024" y1="71333" x2="79390" y2="72167"/>
                          <a14:foregroundMark x1="79756" y1="73000" x2="81098" y2="76000"/>
                          <a14:foregroundMark x1="81098" y1="76500" x2="81098" y2="76500"/>
                          <a14:foregroundMark x1="81098" y1="76500" x2="81829" y2="83833"/>
                          <a14:foregroundMark x1="81829" y1="86167" x2="81829" y2="87167"/>
                          <a14:foregroundMark x1="80122" y1="88667" x2="78780" y2="89500"/>
                          <a14:foregroundMark x1="74634" y1="92333" x2="73415" y2="9316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125943" y="5668708"/>
              <a:ext cx="666960" cy="488020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922340" y="5281321"/>
              <a:ext cx="1906242" cy="12703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5835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3040" y="297716"/>
            <a:ext cx="10515600" cy="782424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16477" y="243003"/>
            <a:ext cx="11368726" cy="621226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9818353" y="2463160"/>
            <a:ext cx="1593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Gwyntog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yntog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80638" y="1346315"/>
            <a:ext cx="10431630" cy="3866975"/>
            <a:chOff x="775082" y="1309988"/>
            <a:chExt cx="10431630" cy="3866975"/>
          </a:xfrm>
        </p:grpSpPr>
        <p:grpSp>
          <p:nvGrpSpPr>
            <p:cNvPr id="16" name="Group 15"/>
            <p:cNvGrpSpPr/>
            <p:nvPr/>
          </p:nvGrpSpPr>
          <p:grpSpPr>
            <a:xfrm>
              <a:off x="775082" y="1309988"/>
              <a:ext cx="10431630" cy="3406475"/>
              <a:chOff x="633564" y="1140644"/>
              <a:chExt cx="10431630" cy="3406475"/>
            </a:xfrm>
          </p:grpSpPr>
          <p:pic>
            <p:nvPicPr>
              <p:cNvPr id="1026" name="Picture 2" descr="Sun And Cloud Cartoon Clipart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3564" y="1258680"/>
                <a:ext cx="1399847" cy="98902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510919" y="1291160"/>
                <a:ext cx="985558" cy="1119038"/>
              </a:xfrm>
              <a:prstGeom prst="rect">
                <a:avLst/>
              </a:prstGeom>
            </p:spPr>
          </p:pic>
          <p:pic>
            <p:nvPicPr>
              <p:cNvPr id="5" name="Picture 4"/>
              <p:cNvPicPr>
                <a:picLocks noChangeAspect="1"/>
              </p:cNvPicPr>
              <p:nvPr/>
            </p:nvPicPr>
            <p:blipFill rotWithShape="1">
              <a:blip r:embed="rId5"/>
              <a:srcRect t="9006" r="10647" b="7602"/>
              <a:stretch/>
            </p:blipFill>
            <p:spPr>
              <a:xfrm>
                <a:off x="3957885" y="1170177"/>
                <a:ext cx="1234855" cy="1361003"/>
              </a:xfrm>
              <a:prstGeom prst="rect">
                <a:avLst/>
              </a:prstGeom>
            </p:spPr>
          </p:pic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54148" y="1140644"/>
                <a:ext cx="1736752" cy="1390536"/>
              </a:xfrm>
              <a:prstGeom prst="rect">
                <a:avLst/>
              </a:prstGeom>
            </p:spPr>
          </p:pic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562011" y="1271468"/>
                <a:ext cx="1371208" cy="1028406"/>
              </a:xfrm>
              <a:prstGeom prst="rect">
                <a:avLst/>
              </a:prstGeom>
            </p:spPr>
          </p:pic>
          <p:pic>
            <p:nvPicPr>
              <p:cNvPr id="8" name="Picture 7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476315" y="1335616"/>
                <a:ext cx="1588879" cy="1030123"/>
              </a:xfrm>
              <a:prstGeom prst="rect">
                <a:avLst/>
              </a:prstGeom>
            </p:spPr>
          </p:pic>
          <p:pic>
            <p:nvPicPr>
              <p:cNvPr id="9" name="Picture 8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48865" y="3179791"/>
                <a:ext cx="1294069" cy="1245541"/>
              </a:xfrm>
              <a:prstGeom prst="rect">
                <a:avLst/>
              </a:prstGeom>
            </p:spPr>
          </p:pic>
          <p:pic>
            <p:nvPicPr>
              <p:cNvPr id="10" name="Picture 9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675071" y="3232793"/>
                <a:ext cx="1638775" cy="1229081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522524" y="3164008"/>
                <a:ext cx="1844148" cy="1383111"/>
              </a:xfrm>
              <a:prstGeom prst="rect">
                <a:avLst/>
              </a:prstGeom>
            </p:spPr>
          </p:pic>
          <p:pic>
            <p:nvPicPr>
              <p:cNvPr id="13" name="Picture 12"/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718038" y="3200288"/>
                <a:ext cx="1409666" cy="1114834"/>
              </a:xfrm>
              <a:prstGeom prst="rect">
                <a:avLst/>
              </a:prstGeom>
            </p:spPr>
          </p:pic>
          <p:pic>
            <p:nvPicPr>
              <p:cNvPr id="14" name="Picture 13"/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761492" y="3257071"/>
                <a:ext cx="1939761" cy="1058051"/>
              </a:xfrm>
              <a:prstGeom prst="rect">
                <a:avLst/>
              </a:prstGeom>
            </p:spPr>
          </p:pic>
        </p:grpSp>
        <p:sp>
          <p:nvSpPr>
            <p:cNvPr id="15" name="TextBox 14"/>
            <p:cNvSpPr txBox="1"/>
            <p:nvPr/>
          </p:nvSpPr>
          <p:spPr>
            <a:xfrm>
              <a:off x="1107928" y="2400823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Braf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829684" y="2502796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Oer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935210" y="2662919"/>
              <a:ext cx="19497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Poeth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(</a:t>
              </a:r>
              <a:r>
                <a:rPr lang="en-US" b="1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oeth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6100840" y="2625314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Stormus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000733" y="2515858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Sych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1196927" y="4580613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Niwlog</a:t>
              </a:r>
              <a:r>
                <a:rPr lang="en-US" dirty="0" smtClean="0"/>
                <a:t> </a:t>
              </a:r>
              <a:endParaRPr lang="en-GB" dirty="0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094544" y="4530632"/>
              <a:ext cx="159391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Cymylog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(</a:t>
              </a:r>
              <a:r>
                <a:rPr lang="en-US" b="1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ymylog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) 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815682" y="4446552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Gwlyb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(</a:t>
              </a:r>
              <a:r>
                <a:rPr lang="en-US" b="1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lyb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) 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6990486" y="4582158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Bwrw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glaw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9214125" y="4484466"/>
              <a:ext cx="15939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Bwrw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eira</a:t>
              </a:r>
              <a:endParaRPr lang="en-GB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8823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107699" y="78798"/>
            <a:ext cx="802174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u="sng" dirty="0" err="1">
                <a:latin typeface="Arial" panose="020B0604020202020204" pitchFamily="34" charset="0"/>
              </a:rPr>
              <a:t>Taflwch</a:t>
            </a:r>
            <a:r>
              <a:rPr lang="en-US" b="1" u="sng" dirty="0">
                <a:latin typeface="Arial" panose="020B0604020202020204" pitchFamily="34" charset="0"/>
              </a:rPr>
              <a:t> y dis. </a:t>
            </a:r>
            <a:r>
              <a:rPr lang="en-US" b="1" u="sng" dirty="0" err="1" smtClean="0">
                <a:latin typeface="Arial" panose="020B0604020202020204" pitchFamily="34" charset="0"/>
              </a:rPr>
              <a:t>Gofyn</a:t>
            </a:r>
            <a:r>
              <a:rPr lang="en-US" b="1" u="sng" dirty="0" smtClean="0">
                <a:latin typeface="Arial" panose="020B0604020202020204" pitchFamily="34" charset="0"/>
              </a:rPr>
              <a:t> ac </a:t>
            </a:r>
            <a:r>
              <a:rPr lang="en-US" b="1" u="sng" dirty="0" err="1" smtClean="0">
                <a:latin typeface="Arial" panose="020B0604020202020204" pitchFamily="34" charset="0"/>
              </a:rPr>
              <a:t>ateba’r</a:t>
            </a:r>
            <a:r>
              <a:rPr lang="en-US" b="1" u="sng" dirty="0" smtClean="0">
                <a:latin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</a:rPr>
              <a:t>cwestiwn</a:t>
            </a:r>
            <a:r>
              <a:rPr lang="en-US" b="1" u="sng" dirty="0" smtClean="0">
                <a:latin typeface="Arial" panose="020B0604020202020204" pitchFamily="34" charset="0"/>
              </a:rPr>
              <a:t>:</a:t>
            </a:r>
          </a:p>
          <a:p>
            <a:r>
              <a:rPr lang="en-US" b="1" i="1" dirty="0" err="1" smtClean="0">
                <a:solidFill>
                  <a:srgbClr val="0070C0"/>
                </a:solidFill>
                <a:latin typeface="Arial" panose="020B0604020202020204" pitchFamily="34" charset="0"/>
              </a:rPr>
              <a:t>Ydy</a:t>
            </a:r>
            <a:r>
              <a:rPr lang="en-US" b="1" i="1" dirty="0" smtClean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US" b="1" i="1" dirty="0" err="1" smtClean="0">
                <a:solidFill>
                  <a:srgbClr val="0070C0"/>
                </a:solidFill>
                <a:latin typeface="Arial" panose="020B0604020202020204" pitchFamily="34" charset="0"/>
              </a:rPr>
              <a:t>hi’n</a:t>
            </a:r>
            <a:r>
              <a:rPr lang="en-US" b="1" i="1" dirty="0" smtClean="0">
                <a:solidFill>
                  <a:srgbClr val="0070C0"/>
                </a:solidFill>
                <a:latin typeface="Arial" panose="020B0604020202020204" pitchFamily="34" charset="0"/>
              </a:rPr>
              <a:t> ______ </a:t>
            </a:r>
            <a:r>
              <a:rPr lang="en-US" b="1" i="1" dirty="0" err="1" smtClean="0">
                <a:solidFill>
                  <a:srgbClr val="0070C0"/>
                </a:solidFill>
                <a:latin typeface="Arial" panose="020B0604020202020204" pitchFamily="34" charset="0"/>
              </a:rPr>
              <a:t>heddiw</a:t>
            </a:r>
            <a:r>
              <a:rPr lang="en-US" b="1" i="1" dirty="0" smtClean="0">
                <a:solidFill>
                  <a:srgbClr val="0070C0"/>
                </a:solidFill>
                <a:latin typeface="Arial" panose="020B0604020202020204" pitchFamily="34" charset="0"/>
              </a:rPr>
              <a:t>?  </a:t>
            </a:r>
          </a:p>
          <a:p>
            <a:r>
              <a:rPr lang="en-US" dirty="0"/>
              <a:t/>
            </a:r>
            <a:br>
              <a:rPr lang="en-US" dirty="0"/>
            </a:br>
            <a:r>
              <a:rPr lang="en-US" dirty="0">
                <a:latin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3083511"/>
              </p:ext>
            </p:extLst>
          </p:nvPr>
        </p:nvGraphicFramePr>
        <p:xfrm>
          <a:off x="2033201" y="817462"/>
          <a:ext cx="8206071" cy="5883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5357">
                  <a:extLst>
                    <a:ext uri="{9D8B030D-6E8A-4147-A177-3AD203B41FA5}">
                      <a16:colId xmlns:a16="http://schemas.microsoft.com/office/drawing/2014/main" val="2951293952"/>
                    </a:ext>
                  </a:extLst>
                </a:gridCol>
                <a:gridCol w="2735357">
                  <a:extLst>
                    <a:ext uri="{9D8B030D-6E8A-4147-A177-3AD203B41FA5}">
                      <a16:colId xmlns:a16="http://schemas.microsoft.com/office/drawing/2014/main" val="1475591361"/>
                    </a:ext>
                  </a:extLst>
                </a:gridCol>
                <a:gridCol w="2735357">
                  <a:extLst>
                    <a:ext uri="{9D8B030D-6E8A-4147-A177-3AD203B41FA5}">
                      <a16:colId xmlns:a16="http://schemas.microsoft.com/office/drawing/2014/main" val="3283813377"/>
                    </a:ext>
                  </a:extLst>
                </a:gridCol>
              </a:tblGrid>
              <a:tr h="117665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886383"/>
                  </a:ext>
                </a:extLst>
              </a:tr>
              <a:tr h="117665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4210621"/>
                  </a:ext>
                </a:extLst>
              </a:tr>
              <a:tr h="117665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1736071"/>
                  </a:ext>
                </a:extLst>
              </a:tr>
              <a:tr h="117665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0402193"/>
                  </a:ext>
                </a:extLst>
              </a:tr>
              <a:tr h="117665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3418555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26429" y="1201656"/>
            <a:ext cx="1635166" cy="38164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US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……. 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eddiw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…..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81287" y="1070850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wyntog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yntog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29384" y="3406952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38959" y="4588754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wrw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glaw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283070" y="4613281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oeth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oeth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36255" y="5763597"/>
            <a:ext cx="2773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b="1" dirty="0" err="1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ymylog</a:t>
            </a:r>
            <a:r>
              <a:rPr lang="en-US" b="1" dirty="0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 smtClean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ymylog</a:t>
            </a:r>
            <a:r>
              <a:rPr lang="en-US" b="1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  <a:endParaRPr lang="en-GB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639868" y="2248545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tormus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037218" y="2207882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wlyb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ylb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384903" y="3457475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braf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392460" y="4591722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oer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394187" y="1025504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wrw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eira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493973" y="2244785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niwlog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394187" y="5758538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tormus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274161" y="5705114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niwlog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873865" y="3439115"/>
            <a:ext cx="2168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braf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647715" y="1051636"/>
            <a:ext cx="2533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ymylog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ymylog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 rot="16200000">
            <a:off x="1012826" y="5673942"/>
            <a:ext cx="1611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endParaRPr lang="en-GB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 rot="16200000">
            <a:off x="9621573" y="939257"/>
            <a:ext cx="1611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endParaRPr lang="en-GB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426" y="1465346"/>
            <a:ext cx="313210" cy="326023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5362" y="3778260"/>
            <a:ext cx="313210" cy="32602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190" y="6183656"/>
            <a:ext cx="313210" cy="326023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5026" y="2614117"/>
            <a:ext cx="313210" cy="326023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8421" y="5027408"/>
            <a:ext cx="313210" cy="326023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67600" y="2669717"/>
            <a:ext cx="412129" cy="301558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68421" y="1499941"/>
            <a:ext cx="412129" cy="301558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67600" y="5027408"/>
            <a:ext cx="412129" cy="30155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44827" y="6093754"/>
            <a:ext cx="412129" cy="301558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84339" y="1465346"/>
            <a:ext cx="412129" cy="301558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09397" y="5052617"/>
            <a:ext cx="412129" cy="301558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608" y="6117120"/>
            <a:ext cx="313210" cy="32602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2159" y="3843108"/>
            <a:ext cx="313210" cy="326023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61855" y="3889953"/>
            <a:ext cx="412129" cy="301558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8856" y="2656585"/>
            <a:ext cx="313210" cy="326023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891" y="1798377"/>
            <a:ext cx="241861" cy="251755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6608" y="2135104"/>
            <a:ext cx="412128" cy="301558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711434" y="1731241"/>
            <a:ext cx="915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622052" y="2101217"/>
            <a:ext cx="1196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942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6-Point Star 3"/>
          <p:cNvSpPr/>
          <p:nvPr/>
        </p:nvSpPr>
        <p:spPr>
          <a:xfrm>
            <a:off x="1937084" y="0"/>
            <a:ext cx="8013031" cy="6978316"/>
          </a:xfrm>
          <a:prstGeom prst="star6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114" y="27350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Ysgriffenwch</a:t>
            </a:r>
            <a:r>
              <a:rPr 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sz="4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US" sz="4800" i="1" dirty="0" smtClean="0"/>
              <a:t> </a:t>
            </a:r>
            <a:endParaRPr lang="en-GB" sz="48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93" b="100000" l="4412" r="100000">
                        <a14:foregroundMark x1="34641" y1="32143" x2="34641" y2="32143"/>
                        <a14:foregroundMark x1="34804" y1="31696" x2="34804" y2="31696"/>
                        <a14:foregroundMark x1="34804" y1="31473" x2="34804" y2="31473"/>
                        <a14:foregroundMark x1="35621" y1="30580" x2="35621" y2="30580"/>
                        <a14:foregroundMark x1="55882" y1="30804" x2="55882" y2="30804"/>
                        <a14:foregroundMark x1="49510" y1="67188" x2="49510" y2="67188"/>
                        <a14:foregroundMark x1="45261" y1="63839" x2="43954" y2="62946"/>
                        <a14:foregroundMark x1="41830" y1="62054" x2="41830" y2="62054"/>
                        <a14:foregroundMark x1="40033" y1="59821" x2="38889" y2="57813"/>
                        <a14:foregroundMark x1="38725" y1="57143" x2="44118" y2="55134"/>
                        <a14:foregroundMark x1="51797" y1="56250" x2="54412" y2="58259"/>
                        <a14:foregroundMark x1="56209" y1="58482" x2="61601" y2="58705"/>
                        <a14:foregroundMark x1="63725" y1="57366" x2="64869" y2="55580"/>
                        <a14:foregroundMark x1="65196" y1="55357" x2="65686" y2="52902"/>
                        <a14:foregroundMark x1="66830" y1="51786" x2="68791" y2="50670"/>
                        <a14:foregroundMark x1="70261" y1="50223" x2="71078" y2="51116"/>
                        <a14:foregroundMark x1="71569" y1="54464" x2="71405" y2="56027"/>
                        <a14:foregroundMark x1="70261" y1="57143" x2="67974" y2="58929"/>
                        <a14:foregroundMark x1="66340" y1="59821" x2="64379" y2="61830"/>
                        <a14:foregroundMark x1="63725" y1="62946" x2="63072" y2="63839"/>
                        <a14:foregroundMark x1="62908" y1="64063" x2="62908" y2="64063"/>
                        <a14:foregroundMark x1="63889" y1="56696" x2="63889" y2="55580"/>
                        <a14:foregroundMark x1="60784" y1="57143" x2="56863" y2="62723"/>
                        <a14:foregroundMark x1="56209" y1="66964" x2="56209" y2="66964"/>
                        <a14:foregroundMark x1="58660" y1="68080" x2="59641" y2="68527"/>
                        <a14:foregroundMark x1="59967" y1="69196" x2="59804" y2="70089"/>
                        <a14:foregroundMark x1="56699" y1="71429" x2="54739" y2="72321"/>
                        <a14:foregroundMark x1="52778" y1="72768" x2="50654" y2="73214"/>
                        <a14:foregroundMark x1="46732" y1="73214" x2="45261" y2="73214"/>
                        <a14:foregroundMark x1="44771" y1="73214" x2="43627" y2="72768"/>
                        <a14:foregroundMark x1="41667" y1="72098" x2="39706" y2="70759"/>
                        <a14:foregroundMark x1="38562" y1="69196" x2="37418" y2="68080"/>
                        <a14:foregroundMark x1="35458" y1="65179" x2="34804" y2="63839"/>
                        <a14:foregroundMark x1="30065" y1="54241" x2="30065" y2="54241"/>
                        <a14:foregroundMark x1="28595" y1="52009" x2="27614" y2="50000"/>
                        <a14:foregroundMark x1="27288" y1="48214" x2="28268" y2="47991"/>
                        <a14:foregroundMark x1="29412" y1="47991" x2="30719" y2="48661"/>
                        <a14:foregroundMark x1="31536" y1="49330" x2="33007" y2="50670"/>
                        <a14:foregroundMark x1="33497" y1="51116" x2="34150" y2="52009"/>
                        <a14:foregroundMark x1="34314" y1="52455" x2="34804" y2="54241"/>
                        <a14:foregroundMark x1="34641" y1="56250" x2="33824" y2="58929"/>
                        <a14:foregroundMark x1="33497" y1="59375" x2="33497" y2="59375"/>
                        <a14:foregroundMark x1="33170" y1="59598" x2="33170" y2="59598"/>
                        <a14:foregroundMark x1="33170" y1="60045" x2="33170" y2="6004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29437" y="4414698"/>
            <a:ext cx="2028323" cy="148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49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544" y="843825"/>
            <a:ext cx="9775432" cy="47508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521" y="4413731"/>
            <a:ext cx="1861458" cy="193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6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8858" y="254840"/>
            <a:ext cx="9272838" cy="618928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1560" y="4752474"/>
            <a:ext cx="2311919" cy="1691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54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6545" y="686803"/>
            <a:ext cx="8400298" cy="55900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521" y="4413731"/>
            <a:ext cx="1861458" cy="193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30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5406" y="390525"/>
            <a:ext cx="9056394" cy="60375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67" b="100000" l="6829" r="88659">
                        <a14:foregroundMark x1="31463" y1="8167" x2="31463" y2="8167"/>
                        <a14:foregroundMark x1="23415" y1="13000" x2="22317" y2="14833"/>
                        <a14:foregroundMark x1="21585" y1="16833" x2="21098" y2="18000"/>
                        <a14:foregroundMark x1="21707" y1="20333" x2="22195" y2="21500"/>
                        <a14:foregroundMark x1="25732" y1="29500" x2="28049" y2="33833"/>
                        <a14:foregroundMark x1="31220" y1="37000" x2="33171" y2="39000"/>
                        <a14:foregroundMark x1="33537" y1="39833" x2="33537" y2="39833"/>
                        <a14:foregroundMark x1="33659" y1="39833" x2="33293" y2="46333"/>
                        <a14:foregroundMark x1="32683" y1="58667" x2="32561" y2="60333"/>
                        <a14:foregroundMark x1="31951" y1="62000" x2="31098" y2="63167"/>
                        <a14:foregroundMark x1="29390" y1="64833" x2="29390" y2="64833"/>
                        <a14:foregroundMark x1="26585" y1="66667" x2="26098" y2="66833"/>
                        <a14:foregroundMark x1="24024" y1="67333" x2="24024" y2="67333"/>
                        <a14:foregroundMark x1="23780" y1="67333" x2="23902" y2="66167"/>
                        <a14:foregroundMark x1="25854" y1="62833" x2="26707" y2="61333"/>
                        <a14:foregroundMark x1="27317" y1="60167" x2="28171" y2="59000"/>
                        <a14:foregroundMark x1="28902" y1="58000" x2="29756" y2="56833"/>
                        <a14:foregroundMark x1="30732" y1="53833" x2="31220" y2="51333"/>
                        <a14:foregroundMark x1="31951" y1="47667" x2="31951" y2="47667"/>
                        <a14:foregroundMark x1="30854" y1="44000" x2="29390" y2="42333"/>
                        <a14:foregroundMark x1="28049" y1="40667" x2="24146" y2="36000"/>
                        <a14:foregroundMark x1="21463" y1="31333" x2="20976" y2="29667"/>
                        <a14:foregroundMark x1="20488" y1="27833" x2="20488" y2="27833"/>
                        <a14:foregroundMark x1="20366" y1="27833" x2="20366" y2="27833"/>
                        <a14:foregroundMark x1="20366" y1="27833" x2="19390" y2="22167"/>
                        <a14:foregroundMark x1="18780" y1="19833" x2="18902" y2="17333"/>
                        <a14:foregroundMark x1="18902" y1="16833" x2="19634" y2="14500"/>
                        <a14:foregroundMark x1="20488" y1="12833" x2="21220" y2="11667"/>
                        <a14:foregroundMark x1="21707" y1="10667" x2="22439" y2="10000"/>
                        <a14:foregroundMark x1="23537" y1="8333" x2="24268" y2="7500"/>
                        <a14:foregroundMark x1="25854" y1="6833" x2="27317" y2="6833"/>
                        <a14:foregroundMark x1="27927" y1="6833" x2="30366" y2="6833"/>
                        <a14:foregroundMark x1="33293" y1="7167" x2="35732" y2="9167"/>
                        <a14:foregroundMark x1="36098" y1="9167" x2="36463" y2="9667"/>
                        <a14:foregroundMark x1="38049" y1="11833" x2="39146" y2="13833"/>
                        <a14:foregroundMark x1="39512" y1="14500" x2="40122" y2="16500"/>
                        <a14:foregroundMark x1="40244" y1="17167" x2="41707" y2="19833"/>
                        <a14:foregroundMark x1="41707" y1="19833" x2="41707" y2="19833"/>
                        <a14:foregroundMark x1="41707" y1="19833" x2="49268" y2="24667"/>
                        <a14:foregroundMark x1="51220" y1="25500" x2="52927" y2="27167"/>
                        <a14:foregroundMark x1="52927" y1="27167" x2="52927" y2="27167"/>
                        <a14:foregroundMark x1="52927" y1="27167" x2="54512" y2="27167"/>
                        <a14:foregroundMark x1="55244" y1="26833" x2="56829" y2="25833"/>
                        <a14:foregroundMark x1="56951" y1="25333" x2="56951" y2="25333"/>
                        <a14:foregroundMark x1="53537" y1="29000" x2="51220" y2="31167"/>
                        <a14:foregroundMark x1="51098" y1="31167" x2="51707" y2="29500"/>
                        <a14:foregroundMark x1="58171" y1="18833" x2="59268" y2="18333"/>
                        <a14:foregroundMark x1="60366" y1="17333" x2="60366" y2="17333"/>
                        <a14:foregroundMark x1="60488" y1="17167" x2="60488" y2="17167"/>
                        <a14:foregroundMark x1="60610" y1="17000" x2="63415" y2="15167"/>
                        <a14:foregroundMark x1="63659" y1="14667" x2="65122" y2="13333"/>
                        <a14:foregroundMark x1="66220" y1="12333" x2="67073" y2="11667"/>
                        <a14:foregroundMark x1="67805" y1="10833" x2="68415" y2="10500"/>
                        <a14:foregroundMark x1="69512" y1="9667" x2="70366" y2="9500"/>
                        <a14:foregroundMark x1="72683" y1="9167" x2="74146" y2="9167"/>
                        <a14:foregroundMark x1="75610" y1="9333" x2="76220" y2="10000"/>
                        <a14:foregroundMark x1="77317" y1="11667" x2="77927" y2="13333"/>
                        <a14:foregroundMark x1="78049" y1="13833" x2="78537" y2="14500"/>
                        <a14:foregroundMark x1="79024" y1="15833" x2="79024" y2="15833"/>
                        <a14:foregroundMark x1="79268" y1="16167" x2="79268" y2="16167"/>
                        <a14:foregroundMark x1="77439" y1="10833" x2="74024" y2="8500"/>
                        <a14:foregroundMark x1="73171" y1="7667" x2="71951" y2="4500"/>
                        <a14:foregroundMark x1="74756" y1="6833" x2="80488" y2="17167"/>
                        <a14:foregroundMark x1="80732" y1="17833" x2="81220" y2="18500"/>
                        <a14:foregroundMark x1="81463" y1="19500" x2="81463" y2="20667"/>
                        <a14:foregroundMark x1="81341" y1="22667" x2="80488" y2="24167"/>
                        <a14:foregroundMark x1="80244" y1="24333" x2="79512" y2="25833"/>
                        <a14:foregroundMark x1="77927" y1="30333" x2="77561" y2="31333"/>
                        <a14:foregroundMark x1="76220" y1="33167" x2="75854" y2="33667"/>
                        <a14:foregroundMark x1="75488" y1="34333" x2="74634" y2="36000"/>
                        <a14:foregroundMark x1="73537" y1="37667" x2="73171" y2="38000"/>
                        <a14:foregroundMark x1="72927" y1="38000" x2="72561" y2="38000"/>
                        <a14:foregroundMark x1="72561" y1="38000" x2="72561" y2="38000"/>
                        <a14:foregroundMark x1="72561" y1="38000" x2="72561" y2="38000"/>
                        <a14:foregroundMark x1="67073" y1="45500" x2="66220" y2="46000"/>
                        <a14:foregroundMark x1="65976" y1="46333" x2="65366" y2="47333"/>
                        <a14:foregroundMark x1="65366" y1="47333" x2="65366" y2="47333"/>
                        <a14:foregroundMark x1="67073" y1="47333" x2="67683" y2="47333"/>
                        <a14:foregroundMark x1="70000" y1="45833" x2="72317" y2="43333"/>
                        <a14:foregroundMark x1="74756" y1="39667" x2="76707" y2="37667"/>
                        <a14:foregroundMark x1="78293" y1="35667" x2="78902" y2="34500"/>
                        <a14:foregroundMark x1="80854" y1="32000" x2="80854" y2="32000"/>
                        <a14:foregroundMark x1="66585" y1="47667" x2="62683" y2="51333"/>
                        <a14:foregroundMark x1="62195" y1="51833" x2="62195" y2="51833"/>
                        <a14:foregroundMark x1="64024" y1="52333" x2="65122" y2="53000"/>
                        <a14:foregroundMark x1="67317" y1="54833" x2="68049" y2="55500"/>
                        <a14:foregroundMark x1="68780" y1="56667" x2="69390" y2="57833"/>
                        <a14:foregroundMark x1="70488" y1="59500" x2="71585" y2="61167"/>
                        <a14:foregroundMark x1="72439" y1="62500" x2="72927" y2="63000"/>
                        <a14:foregroundMark x1="72927" y1="63000" x2="72927" y2="63000"/>
                        <a14:foregroundMark x1="76220" y1="67500" x2="78780" y2="71167"/>
                        <a14:foregroundMark x1="79024" y1="71333" x2="79390" y2="72167"/>
                        <a14:foregroundMark x1="79756" y1="73000" x2="81098" y2="76000"/>
                        <a14:foregroundMark x1="81098" y1="76500" x2="81098" y2="76500"/>
                        <a14:foregroundMark x1="81098" y1="76500" x2="81829" y2="83833"/>
                        <a14:foregroundMark x1="81829" y1="86167" x2="81829" y2="87167"/>
                        <a14:foregroundMark x1="80122" y1="88667" x2="78780" y2="89500"/>
                        <a14:foregroundMark x1="74634" y1="92333" x2="73415" y2="93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9844" y="4644190"/>
            <a:ext cx="2311919" cy="1691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41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r="1070" b="11882"/>
          <a:stretch/>
        </p:blipFill>
        <p:spPr>
          <a:xfrm>
            <a:off x="1503947" y="310588"/>
            <a:ext cx="9384633" cy="60013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574" y="4374292"/>
            <a:ext cx="1861458" cy="193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82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237873" y="311819"/>
            <a:ext cx="7194885" cy="1451688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4800" b="1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cy-GB" altLang="en-US" sz="4800" b="1" i="0" u="none" strike="noStrike" cap="none" normalizeH="0" baseline="0" dirty="0" smtClean="0">
                <a:ln>
                  <a:noFill/>
                </a:ln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 ydych</a:t>
            </a:r>
            <a:r>
              <a:rPr kumimoji="0" lang="cy-GB" altLang="en-US" sz="4800" b="1" i="0" u="none" strike="noStrike" cap="none" normalizeH="0" dirty="0" smtClean="0">
                <a:ln>
                  <a:noFill/>
                </a:ln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chi’n </a:t>
            </a:r>
            <a:r>
              <a:rPr kumimoji="0" lang="cy-GB" altLang="en-US" sz="4800" b="1" i="0" u="none" strike="noStrike" cap="none" normalizeH="0" baseline="0" dirty="0" smtClean="0">
                <a:ln>
                  <a:noFill/>
                </a:ln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teimlo am y gwaith?</a:t>
            </a:r>
            <a:r>
              <a:rPr kumimoji="0" lang="cy-GB" altLang="en-US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cy-GB" altLang="en-US" sz="4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8707" y="1945866"/>
            <a:ext cx="4603082" cy="280547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356810" y="4813194"/>
            <a:ext cx="3164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268453" y="4813194"/>
            <a:ext cx="316430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324349" y="5582908"/>
            <a:ext cx="3977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42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3792</TotalTime>
  <Words>505</Words>
  <Application>Microsoft Office PowerPoint</Application>
  <PresentationFormat>Widescreen</PresentationFormat>
  <Paragraphs>129</Paragraphs>
  <Slides>17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Treiglad Meddal  Mae hi’n…./dydy hi ddim yn</vt:lpstr>
      <vt:lpstr>Adolygu Y Tywydd- Beth ydy hwn?</vt:lpstr>
      <vt:lpstr>PowerPoint Presentation</vt:lpstr>
      <vt:lpstr>PowerPoint Presentation</vt:lpstr>
      <vt:lpstr>PowerPoint Presentation</vt:lpstr>
      <vt:lpstr>PowerPoint Presentation</vt:lpstr>
      <vt:lpstr>Mat Iaith- Tywydd </vt:lpstr>
      <vt:lpstr>PowerPoint Presentation</vt:lpstr>
      <vt:lpstr>Ysgriffenwch y ateb  ar y bwrdd.  Barod?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Sammy Gibson (2512246)</dc:creator>
  <cp:lastModifiedBy>Sammy Gibson (2512246)</cp:lastModifiedBy>
  <cp:revision>118</cp:revision>
  <dcterms:created xsi:type="dcterms:W3CDTF">2025-09-08T08:31:17Z</dcterms:created>
  <dcterms:modified xsi:type="dcterms:W3CDTF">2025-10-16T15:27:04Z</dcterms:modified>
</cp:coreProperties>
</file>