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61" r:id="rId6"/>
    <p:sldId id="260" r:id="rId7"/>
    <p:sldId id="259" r:id="rId8"/>
    <p:sldId id="263" r:id="rId9"/>
    <p:sldId id="265" r:id="rId10"/>
    <p:sldId id="266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4098C6-F787-4F4B-9FAD-78D86EC84629}" v="33" dt="2025-11-15T11:06:43.6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e stoica" userId="b91a8abde0e68d4a" providerId="LiveId" clId="{E57FFE59-3898-43E1-A50C-D67161B59EE7}"/>
    <pc:docChg chg="custSel modSld">
      <pc:chgData name="george stoica" userId="b91a8abde0e68d4a" providerId="LiveId" clId="{E57FFE59-3898-43E1-A50C-D67161B59EE7}" dt="2025-11-15T11:08:40.002" v="36" actId="1076"/>
      <pc:docMkLst>
        <pc:docMk/>
      </pc:docMkLst>
      <pc:sldChg chg="delSp modSp mod delAnim">
        <pc:chgData name="george stoica" userId="b91a8abde0e68d4a" providerId="LiveId" clId="{E57FFE59-3898-43E1-A50C-D67161B59EE7}" dt="2025-11-15T11:08:40.002" v="36" actId="1076"/>
        <pc:sldMkLst>
          <pc:docMk/>
          <pc:sldMk cId="246409488" sldId="260"/>
        </pc:sldMkLst>
        <pc:picChg chg="del">
          <ac:chgData name="george stoica" userId="b91a8abde0e68d4a" providerId="LiveId" clId="{E57FFE59-3898-43E1-A50C-D67161B59EE7}" dt="2025-11-15T11:08:34.849" v="35" actId="478"/>
          <ac:picMkLst>
            <pc:docMk/>
            <pc:sldMk cId="246409488" sldId="260"/>
            <ac:picMk id="12" creationId="{A1FDABA9-CE90-0F85-95DE-492A543349D7}"/>
          </ac:picMkLst>
        </pc:picChg>
        <pc:picChg chg="mod">
          <ac:chgData name="george stoica" userId="b91a8abde0e68d4a" providerId="LiveId" clId="{E57FFE59-3898-43E1-A50C-D67161B59EE7}" dt="2025-11-15T11:08:40.002" v="36" actId="1076"/>
          <ac:picMkLst>
            <pc:docMk/>
            <pc:sldMk cId="246409488" sldId="260"/>
            <ac:picMk id="14" creationId="{05889B6A-B6AB-6B02-DE6E-E24A01B2818C}"/>
          </ac:picMkLst>
        </pc:picChg>
      </pc:sldChg>
      <pc:sldChg chg="modSp mod">
        <pc:chgData name="george stoica" userId="b91a8abde0e68d4a" providerId="LiveId" clId="{E57FFE59-3898-43E1-A50C-D67161B59EE7}" dt="2025-11-15T11:06:53.689" v="34" actId="1076"/>
        <pc:sldMkLst>
          <pc:docMk/>
          <pc:sldMk cId="359293966" sldId="262"/>
        </pc:sldMkLst>
        <pc:spChg chg="mod">
          <ac:chgData name="george stoica" userId="b91a8abde0e68d4a" providerId="LiveId" clId="{E57FFE59-3898-43E1-A50C-D67161B59EE7}" dt="2025-11-15T11:06:43.678" v="32" actId="20577"/>
          <ac:spMkLst>
            <pc:docMk/>
            <pc:sldMk cId="359293966" sldId="262"/>
            <ac:spMk id="7" creationId="{758C0F6C-E01F-D2A4-B389-71095DC7071D}"/>
          </ac:spMkLst>
        </pc:spChg>
        <pc:spChg chg="mod">
          <ac:chgData name="george stoica" userId="b91a8abde0e68d4a" providerId="LiveId" clId="{E57FFE59-3898-43E1-A50C-D67161B59EE7}" dt="2025-11-15T11:06:53.689" v="34" actId="1076"/>
          <ac:spMkLst>
            <pc:docMk/>
            <pc:sldMk cId="359293966" sldId="262"/>
            <ac:spMk id="9" creationId="{0FF6F2BE-806B-2707-435F-BA0CC14AB94C}"/>
          </ac:spMkLst>
        </pc:spChg>
        <pc:spChg chg="mod">
          <ac:chgData name="george stoica" userId="b91a8abde0e68d4a" providerId="LiveId" clId="{E57FFE59-3898-43E1-A50C-D67161B59EE7}" dt="2025-11-15T11:06:49.793" v="33" actId="1076"/>
          <ac:spMkLst>
            <pc:docMk/>
            <pc:sldMk cId="359293966" sldId="262"/>
            <ac:spMk id="11" creationId="{031168F3-9292-6404-4E3A-872A89EAB1D1}"/>
          </ac:spMkLst>
        </pc:spChg>
      </pc:sldChg>
    </pc:docChg>
  </pc:docChgLst>
  <pc:docChgLst>
    <pc:chgData name="george stoica" userId="b91a8abde0e68d4a" providerId="LiveId" clId="{4E94EFA2-828E-294E-B0BD-616DED5C6DFA}"/>
    <pc:docChg chg="modSld">
      <pc:chgData name="george stoica" userId="b91a8abde0e68d4a" providerId="LiveId" clId="{4E94EFA2-828E-294E-B0BD-616DED5C6DFA}" dt="2025-11-14T14:48:02.982" v="15" actId="20577"/>
      <pc:docMkLst>
        <pc:docMk/>
      </pc:docMkLst>
      <pc:sldChg chg="modSp">
        <pc:chgData name="george stoica" userId="b91a8abde0e68d4a" providerId="LiveId" clId="{4E94EFA2-828E-294E-B0BD-616DED5C6DFA}" dt="2025-11-14T14:48:02.982" v="15" actId="20577"/>
        <pc:sldMkLst>
          <pc:docMk/>
          <pc:sldMk cId="61773271" sldId="263"/>
        </pc:sldMkLst>
        <pc:spChg chg="mod">
          <ac:chgData name="george stoica" userId="b91a8abde0e68d4a" providerId="LiveId" clId="{4E94EFA2-828E-294E-B0BD-616DED5C6DFA}" dt="2025-11-14T14:47:29.036" v="13" actId="20577"/>
          <ac:spMkLst>
            <pc:docMk/>
            <pc:sldMk cId="61773271" sldId="263"/>
            <ac:spMk id="8" creationId="{3BC5CE08-28A1-32EA-1803-75B07EFC3B4C}"/>
          </ac:spMkLst>
        </pc:spChg>
        <pc:spChg chg="mod">
          <ac:chgData name="george stoica" userId="b91a8abde0e68d4a" providerId="LiveId" clId="{4E94EFA2-828E-294E-B0BD-616DED5C6DFA}" dt="2025-11-14T14:48:02.982" v="15" actId="20577"/>
          <ac:spMkLst>
            <pc:docMk/>
            <pc:sldMk cId="61773271" sldId="263"/>
            <ac:spMk id="16" creationId="{E6EA796A-92A1-41F3-82F6-4ED2A3EB565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807C4-1AB7-DB8B-7CC0-5472EB9D93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D1BC9A-5D29-BFFC-A920-CFEBC6FCC1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1121F8-7DF8-20C0-1880-5ED1C451C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DF3EE-C32A-4064-8F11-D5150D8F956D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5F4097-BEC6-C4A3-BC01-B3C8B58D3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425B2E-16DC-80E5-91C0-9F63E0AE6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84DA2-B5CB-46E5-9BFB-8C1D4A412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912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3A4FB-3C20-35A0-B090-A052E5D0B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CE85E-537E-2343-1BF9-F072813EF6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CC5D0-FC3C-A2FB-474D-E0A8A54AE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DF3EE-C32A-4064-8F11-D5150D8F956D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BD191-C476-334F-AB71-510E6C9F3D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4A55E-FCF8-A4AE-A881-C5095A988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84DA2-B5CB-46E5-9BFB-8C1D4A412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235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60EFD-A5E1-E81A-358A-A393ED449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0A45B8-A8FE-7E88-B4D0-A1B17DB151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3D5E1-F391-2079-C599-9787FB4CE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DF3EE-C32A-4064-8F11-D5150D8F956D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F30F65-CA59-84E8-EF3D-BD4256059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D46402-6219-2813-501C-CE988DA3F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84DA2-B5CB-46E5-9BFB-8C1D4A412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854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01AE0-6DA0-500F-1E6A-58BE7F95B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1B775-F691-6A43-3190-5D15CAAAB8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1297EE-A468-5DF4-82A3-8D55237B34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6E2F91-16B0-50EE-529D-5D64E6962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DF3EE-C32A-4064-8F11-D5150D8F956D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3B7E7F-E9E4-7C88-9575-5F2F01640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0C545F-CA6C-74FF-9DB1-FB4ED4717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84DA2-B5CB-46E5-9BFB-8C1D4A412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825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6E094-C23A-8AA8-6E55-4F3E6CACF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E3F4F5-CBE4-967C-B94A-39BC142299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637022-A85B-0E53-25C7-4CC8DA4387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A2250F-2DC2-94DB-BCDE-83DFAA53A1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7CB78A-4905-3541-3F2D-BAEAD57ABC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587F62-406A-65F1-D46C-DF898F78E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DF3EE-C32A-4064-8F11-D5150D8F956D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303B16-F890-FE97-3133-2D93C5582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07EFC4-7001-4E07-DAC9-2339937A4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84DA2-B5CB-46E5-9BFB-8C1D4A412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316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DF87D-670C-6989-76BD-C555BAFB8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9322A7-F57C-6494-B67F-D9F578441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DF3EE-C32A-4064-8F11-D5150D8F956D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7A41A3-8B12-EBF4-E4B6-BA67269A6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F6BD64-039B-2D27-5494-BA4506126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84DA2-B5CB-46E5-9BFB-8C1D4A412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374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8D7E16-3784-2C37-566D-E16B91B7B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DF3EE-C32A-4064-8F11-D5150D8F956D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F294E1-ADB0-5367-7290-B671CADC7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0279ED-0F03-CDFF-5057-ED4F17BDA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84DA2-B5CB-46E5-9BFB-8C1D4A412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324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B9EDE-84F3-F115-9538-8C1E9777B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282E9-9CEA-5A04-DDF7-6BB8DF64DF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FF5DC2-BAF7-EC9B-A5C6-D379033D28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F86C0E-1571-924E-0CD5-CA0E96F5B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DF3EE-C32A-4064-8F11-D5150D8F956D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FB8334-1276-7ABA-2B4C-B753F55B4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102329-1B99-4D3E-CB74-40496175C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84DA2-B5CB-46E5-9BFB-8C1D4A412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3622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D36CF-8387-B398-5793-C1B078C54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C43554-5765-9196-1240-659A461268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86DECD-7F0B-24CF-D019-AF96A87989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A4D06D-7D60-11BD-172C-6ADC3ECAB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DF3EE-C32A-4064-8F11-D5150D8F956D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9E4594-6AF2-B722-820E-734B5C7B11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E6B956-3638-AA43-CD93-C13E9B48B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84DA2-B5CB-46E5-9BFB-8C1D4A412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823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DC6B3-0059-4AE3-F07C-2BF8822FC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B325CE-8121-F10E-8ED0-3AA63ABFAB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198782-6636-40CC-CE76-9BD80816F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DF3EE-C32A-4064-8F11-D5150D8F956D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A865A9-BAF7-CCAE-A352-243F6B3BC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7C4728-45A0-0AF2-E1F9-178450841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84DA2-B5CB-46E5-9BFB-8C1D4A412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035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406995-1297-9C37-14B1-675A3EB7CF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A9CB56-62F2-C520-5FFD-85CAB39845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80200A-BD2E-7AA9-306B-9EE0FBCAA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DF3EE-C32A-4064-8F11-D5150D8F956D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1C7678-562A-4665-2B1E-56FF7CA14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02070-EB5D-C2A7-5CB9-AA9F9975F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84DA2-B5CB-46E5-9BFB-8C1D4A412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116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45339E-F5D5-8861-FE45-7E42FB099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048DB0-2B54-2024-976D-2DA483E86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3C8B3B-DC28-09AC-90F9-C9B10EAA51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3DF3EE-C32A-4064-8F11-D5150D8F956D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BA1D7E-5909-0D4F-9A70-79277518B5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26A59-CB6F-37E0-7023-686098F3F4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684DA2-B5CB-46E5-9BFB-8C1D4A412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760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624AE19-93A0-5D8D-F9B1-86350EFDC526}"/>
              </a:ext>
            </a:extLst>
          </p:cNvPr>
          <p:cNvSpPr txBox="1"/>
          <p:nvPr/>
        </p:nvSpPr>
        <p:spPr>
          <a:xfrm>
            <a:off x="1023256" y="1182231"/>
            <a:ext cx="10145485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Name: Octavian-George Stoica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2330278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Programme: Business Management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Entrepreneurship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LCBB5013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980573-E1FA-5F88-654A-56D950A9DA51}"/>
              </a:ext>
            </a:extLst>
          </p:cNvPr>
          <p:cNvSpPr txBox="1"/>
          <p:nvPr/>
        </p:nvSpPr>
        <p:spPr>
          <a:xfrm>
            <a:off x="1475014" y="4673378"/>
            <a:ext cx="924197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Storm Security Protection (SSP) — Integrated physical, maritime &amp; cyber security</a:t>
            </a:r>
          </a:p>
        </p:txBody>
      </p:sp>
      <p:pic>
        <p:nvPicPr>
          <p:cNvPr id="9" name="Picture 8" descr="A blue and white logo&#10;&#10;AI-generated content may be incorrect.">
            <a:extLst>
              <a:ext uri="{FF2B5EF4-FFF2-40B4-BE49-F238E27FC236}">
                <a16:creationId xmlns:a16="http://schemas.microsoft.com/office/drawing/2014/main" id="{7C859EB8-2B05-5AEB-BC27-9887E71B778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0" y="1"/>
            <a:ext cx="2286000" cy="1297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9973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39FB82-EB6B-ED53-813C-5DF313F01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ogo of a dog&#10;&#10;AI-generated content may be incorrect.">
            <a:extLst>
              <a:ext uri="{FF2B5EF4-FFF2-40B4-BE49-F238E27FC236}">
                <a16:creationId xmlns:a16="http://schemas.microsoft.com/office/drawing/2014/main" id="{33F71DDC-3D08-E5BB-E5B8-A663DA3665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444343" cy="6858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58C0F6C-E01F-D2A4-B389-71095DC7071D}"/>
              </a:ext>
            </a:extLst>
          </p:cNvPr>
          <p:cNvSpPr txBox="1"/>
          <p:nvPr/>
        </p:nvSpPr>
        <p:spPr>
          <a:xfrm>
            <a:off x="6672943" y="1051449"/>
            <a:ext cx="5366657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SSP provides proactive, integrated security combining physical, maritime and cyber protection using qualified operators and AI-driven  Security Operations Centre (SOC).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F6F2BE-806B-2707-435F-BA0CC14AB94C}"/>
              </a:ext>
            </a:extLst>
          </p:cNvPr>
          <p:cNvSpPr txBox="1"/>
          <p:nvPr/>
        </p:nvSpPr>
        <p:spPr>
          <a:xfrm>
            <a:off x="6672943" y="3166292"/>
            <a:ext cx="439782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Ports, offshore energy, governments, HNWIs, critical infrastructure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1168F3-9292-6404-4E3A-872A89EAB1D1}"/>
              </a:ext>
            </a:extLst>
          </p:cNvPr>
          <p:cNvSpPr txBox="1"/>
          <p:nvPr/>
        </p:nvSpPr>
        <p:spPr>
          <a:xfrm>
            <a:off x="6672943" y="4767827"/>
            <a:ext cx="475705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Real-time multi-domain threat detection and coordinated response.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BB87326-D871-0E07-654C-265DF71FAF3F}"/>
              </a:ext>
            </a:extLst>
          </p:cNvPr>
          <p:cNvSpPr txBox="1"/>
          <p:nvPr/>
        </p:nvSpPr>
        <p:spPr>
          <a:xfrm>
            <a:off x="10488385" y="120916"/>
            <a:ext cx="17036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Business Idea</a:t>
            </a:r>
          </a:p>
        </p:txBody>
      </p:sp>
    </p:spTree>
    <p:extLst>
      <p:ext uri="{BB962C8B-B14F-4D97-AF65-F5344CB8AC3E}">
        <p14:creationId xmlns:p14="http://schemas.microsoft.com/office/powerpoint/2010/main" val="359293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557288-F6E9-EABD-9CF0-09895CF32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6E080EFB-D6B9-FD01-207F-448D543451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173" y="227150"/>
            <a:ext cx="11876037" cy="1268078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2461554F-EBE5-100A-1ACE-7C1BFF067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173" y="1474354"/>
            <a:ext cx="11693141" cy="1268078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88A7E2B4-FD33-D703-B312-D22A1D2388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173" y="2783691"/>
            <a:ext cx="10699407" cy="126807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32CD6C47-79FF-40E8-38C9-F0C4F5D06A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173" y="4106966"/>
            <a:ext cx="11839458" cy="126807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FADC3773-2044-0ECA-3FD5-AB9E2A67B4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173" y="5418971"/>
            <a:ext cx="10961558" cy="126807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BBC7C04-94DD-9C4E-BC91-8670926BEA63}"/>
              </a:ext>
            </a:extLst>
          </p:cNvPr>
          <p:cNvSpPr txBox="1"/>
          <p:nvPr/>
        </p:nvSpPr>
        <p:spPr>
          <a:xfrm>
            <a:off x="9960429" y="42484"/>
            <a:ext cx="2723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Products &amp; Services</a:t>
            </a:r>
          </a:p>
        </p:txBody>
      </p:sp>
    </p:spTree>
    <p:extLst>
      <p:ext uri="{BB962C8B-B14F-4D97-AF65-F5344CB8AC3E}">
        <p14:creationId xmlns:p14="http://schemas.microsoft.com/office/powerpoint/2010/main" val="3858198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62B4866-38D3-E046-C85C-19A969F48D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A107942-86FD-7294-9BB0-82BB53CA190C}"/>
              </a:ext>
            </a:extLst>
          </p:cNvPr>
          <p:cNvSpPr txBox="1"/>
          <p:nvPr/>
        </p:nvSpPr>
        <p:spPr>
          <a:xfrm>
            <a:off x="5638801" y="1084106"/>
            <a:ext cx="574765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Short-term (0–12 months): obtain licenses, set up premises, hire core team, run pilots; target early revenue £0.5M–£1.5M.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AC1A7D-181B-3769-2518-E6650DD19C8D}"/>
              </a:ext>
            </a:extLst>
          </p:cNvPr>
          <p:cNvSpPr txBox="1"/>
          <p:nvPr/>
        </p:nvSpPr>
        <p:spPr>
          <a:xfrm>
            <a:off x="9895115" y="98362"/>
            <a:ext cx="21989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Business Objectives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4116B2-0298-9E8C-3912-827E472062C2}"/>
              </a:ext>
            </a:extLst>
          </p:cNvPr>
          <p:cNvSpPr txBox="1"/>
          <p:nvPr/>
        </p:nvSpPr>
        <p:spPr>
          <a:xfrm>
            <a:off x="5638801" y="2738735"/>
            <a:ext cx="595448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Medium-term (Years 2–3): scale nationally, open regional offices, commercialize AI modules (SaaS), revenue £1.5M–£4.5M.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04B3DF-96CD-0C0F-5CD5-EFA3CAAC6A6A}"/>
              </a:ext>
            </a:extLst>
          </p:cNvPr>
          <p:cNvSpPr txBox="1"/>
          <p:nvPr/>
        </p:nvSpPr>
        <p:spPr>
          <a:xfrm>
            <a:off x="5638801" y="4555476"/>
            <a:ext cx="585107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(3+ years): global expansion, proprietary AI IP, high-margin integrated security leader; reinvest in R&amp;D and training.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 descr="A logo of a dog&#10;&#10;AI-generated content may be incorrect.">
            <a:extLst>
              <a:ext uri="{FF2B5EF4-FFF2-40B4-BE49-F238E27FC236}">
                <a16:creationId xmlns:a16="http://schemas.microsoft.com/office/drawing/2014/main" id="{07F83187-35A5-2C04-891D-0050E7C5E7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240"/>
            <a:ext cx="5301343" cy="68275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92619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69AD76C-E18D-AD3F-E7E2-0216BDE1D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>
            <a:extLst>
              <a:ext uri="{FF2B5EF4-FFF2-40B4-BE49-F238E27FC236}">
                <a16:creationId xmlns:a16="http://schemas.microsoft.com/office/drawing/2014/main" id="{56462F62-712E-F4EE-82C6-FE170994A07D}"/>
              </a:ext>
            </a:extLst>
          </p:cNvPr>
          <p:cNvSpPr txBox="1"/>
          <p:nvPr/>
        </p:nvSpPr>
        <p:spPr>
          <a:xfrm>
            <a:off x="10602686" y="79606"/>
            <a:ext cx="14804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Competitors</a:t>
            </a:r>
          </a:p>
          <a:p>
            <a:endParaRPr lang="en-GB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B879A3D-8AAD-7ED3-5E2C-6A7D7904252B}"/>
              </a:ext>
            </a:extLst>
          </p:cNvPr>
          <p:cNvSpPr txBox="1"/>
          <p:nvPr/>
        </p:nvSpPr>
        <p:spPr>
          <a:xfrm>
            <a:off x="1676400" y="5670398"/>
            <a:ext cx="966651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SSP differentiates by full convergence (physical + maritime + cyber + AI)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FB518F66-334F-DA92-35A0-38F3FC8D32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684" y="402771"/>
            <a:ext cx="11534632" cy="4377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00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2BA87EA-C655-2CCE-BCA6-C972FF7A87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graph showing a line of data&#10;&#10;AI-generated content may be incorrect.">
            <a:extLst>
              <a:ext uri="{FF2B5EF4-FFF2-40B4-BE49-F238E27FC236}">
                <a16:creationId xmlns:a16="http://schemas.microsoft.com/office/drawing/2014/main" id="{05889B6A-B6AB-6B02-DE6E-E24A01B281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4150" y="547328"/>
            <a:ext cx="5623700" cy="312115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4F2B357-57CA-5267-1724-D10E37355DAB}"/>
              </a:ext>
            </a:extLst>
          </p:cNvPr>
          <p:cNvSpPr txBox="1"/>
          <p:nvPr/>
        </p:nvSpPr>
        <p:spPr>
          <a:xfrm>
            <a:off x="8854452" y="0"/>
            <a:ext cx="33375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Industry Statistics &amp; Challenges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650B131-4CD7-8913-4357-FF37DE27A842}"/>
              </a:ext>
            </a:extLst>
          </p:cNvPr>
          <p:cNvSpPr txBox="1"/>
          <p:nvPr/>
        </p:nvSpPr>
        <p:spPr>
          <a:xfrm>
            <a:off x="527956" y="4048622"/>
            <a:ext cx="10325101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challenges: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regulatory &amp; licensing burden (SIA, MCA, ISPS, ISO 27001, GDPR)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Talent scarcity (qualified CP officers, cyber analysts)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capex for tech, vessels, drones, SOC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incumbent reputation advantage</a:t>
            </a:r>
          </a:p>
        </p:txBody>
      </p:sp>
    </p:spTree>
    <p:extLst>
      <p:ext uri="{BB962C8B-B14F-4D97-AF65-F5344CB8AC3E}">
        <p14:creationId xmlns:p14="http://schemas.microsoft.com/office/powerpoint/2010/main" val="246409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B94FA98-FD1F-8AA1-45F4-9894A1734A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A3F9642-7E4D-5C75-33C9-55DACDB4BC39}"/>
              </a:ext>
            </a:extLst>
          </p:cNvPr>
          <p:cNvSpPr txBox="1"/>
          <p:nvPr/>
        </p:nvSpPr>
        <p:spPr>
          <a:xfrm>
            <a:off x="6868886" y="8747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4Ps of Marketing (Product, Price, Place &amp; Promotion )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5B98A8-81B0-5B01-E1D7-C766E46D1549}"/>
              </a:ext>
            </a:extLst>
          </p:cNvPr>
          <p:cNvSpPr txBox="1"/>
          <p:nvPr/>
        </p:nvSpPr>
        <p:spPr>
          <a:xfrm>
            <a:off x="846365" y="1102863"/>
            <a:ext cx="1016997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Product: Integrated security ecosystem — SOC, maritime escorts, physical CP, K9, consulting/training.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B932A8-833C-C4BC-34C3-49F1D5112BFF}"/>
              </a:ext>
            </a:extLst>
          </p:cNvPr>
          <p:cNvSpPr txBox="1"/>
          <p:nvPr/>
        </p:nvSpPr>
        <p:spPr>
          <a:xfrm>
            <a:off x="846365" y="2455706"/>
            <a:ext cx="1045300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Price: Premium &amp; value-based pricing; retainer/subscription models for managed services; bespoke contracts for VIP &amp; maritime work.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6E3F42-8385-A52F-8409-C9498F6DD49B}"/>
              </a:ext>
            </a:extLst>
          </p:cNvPr>
          <p:cNvSpPr txBox="1"/>
          <p:nvPr/>
        </p:nvSpPr>
        <p:spPr>
          <a:xfrm>
            <a:off x="846365" y="3932757"/>
            <a:ext cx="1045300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Place: Direct sales &amp; tendering, regional offices near major ports, online presence (website), partnerships with tech vendors.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6D7B5DD-E697-FE14-06D4-0BEBE04E9C7B}"/>
              </a:ext>
            </a:extLst>
          </p:cNvPr>
          <p:cNvSpPr txBox="1"/>
          <p:nvPr/>
        </p:nvSpPr>
        <p:spPr>
          <a:xfrm>
            <a:off x="846364" y="5293472"/>
            <a:ext cx="1045300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Promotion: Industry events, thought-leadership content, LinkedIn &amp; targeted digital ads, PR, referral/partnership incentives.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7217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2F8084-63C6-C12C-E0EE-5F22A40C5D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ED378CD-054B-A4C3-D5AB-BDE5C86A5992}"/>
              </a:ext>
            </a:extLst>
          </p:cNvPr>
          <p:cNvSpPr txBox="1"/>
          <p:nvPr/>
        </p:nvSpPr>
        <p:spPr>
          <a:xfrm>
            <a:off x="8817428" y="109249"/>
            <a:ext cx="34834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Digital / Online Strategies &amp; USP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C5CE08-28A1-32EA-1803-75B07EFC3B4C}"/>
              </a:ext>
            </a:extLst>
          </p:cNvPr>
          <p:cNvSpPr txBox="1"/>
          <p:nvPr/>
        </p:nvSpPr>
        <p:spPr>
          <a:xfrm>
            <a:off x="5508172" y="751344"/>
            <a:ext cx="6030684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strategies: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 &amp; resource centre (SEO, case studies)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LinkedIn for B2B lead gen and sponsored content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Email segmentation &amp; CRM automation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 Ads and retargeting to decision-makers</a:t>
            </a:r>
          </a:p>
        </p:txBody>
      </p:sp>
      <p:pic>
        <p:nvPicPr>
          <p:cNvPr id="12" name="Picture 11" descr="A person holding a tablet&#10;&#10;AI-generated content may be incorrect.">
            <a:extLst>
              <a:ext uri="{FF2B5EF4-FFF2-40B4-BE49-F238E27FC236}">
                <a16:creationId xmlns:a16="http://schemas.microsoft.com/office/drawing/2014/main" id="{3516DB6C-50AC-6451-F372-6E7A93622D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013" y="751344"/>
            <a:ext cx="4635188" cy="2677656"/>
          </a:xfrm>
          <a:prstGeom prst="rect">
            <a:avLst/>
          </a:prstGeom>
        </p:spPr>
      </p:pic>
      <p:pic>
        <p:nvPicPr>
          <p:cNvPr id="14" name="Picture 13" descr="A diagram of customer service&#10;&#10;AI-generated content may be incorrect.">
            <a:extLst>
              <a:ext uri="{FF2B5EF4-FFF2-40B4-BE49-F238E27FC236}">
                <a16:creationId xmlns:a16="http://schemas.microsoft.com/office/drawing/2014/main" id="{131BF1AD-1381-CB65-7C27-0165BC9D46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996" y="3720385"/>
            <a:ext cx="4662206" cy="267765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6EA796A-92A1-41F3-82F6-4ED2A3EB5653}"/>
              </a:ext>
            </a:extLst>
          </p:cNvPr>
          <p:cNvSpPr txBox="1"/>
          <p:nvPr/>
        </p:nvSpPr>
        <p:spPr>
          <a:xfrm>
            <a:off x="5508172" y="4089717"/>
            <a:ext cx="615042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Seamless real-time integration of physical, maritime and cyber security via AI-driven SOC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single accountable provider for multi-domain protection, faster detection/reduced false positives.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773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BB28F5-E07D-549A-3088-9453251788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FAD9085-8F35-6516-A90F-EFA840631B86}"/>
              </a:ext>
            </a:extLst>
          </p:cNvPr>
          <p:cNvSpPr txBox="1"/>
          <p:nvPr/>
        </p:nvSpPr>
        <p:spPr>
          <a:xfrm>
            <a:off x="10395857" y="109248"/>
            <a:ext cx="17199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Legal Structure</a:t>
            </a:r>
          </a:p>
        </p:txBody>
      </p:sp>
      <p:pic>
        <p:nvPicPr>
          <p:cNvPr id="7" name="Picture 6" descr="A pen and paper with text&#10;&#10;AI-generated content may be incorrect.">
            <a:extLst>
              <a:ext uri="{FF2B5EF4-FFF2-40B4-BE49-F238E27FC236}">
                <a16:creationId xmlns:a16="http://schemas.microsoft.com/office/drawing/2014/main" id="{71FCF00A-47D2-191C-824D-C9AB312E8F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170" y="1756300"/>
            <a:ext cx="5377543" cy="35283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975B236-47D1-E157-81B7-83BA46123FF2}"/>
              </a:ext>
            </a:extLst>
          </p:cNvPr>
          <p:cNvSpPr txBox="1"/>
          <p:nvPr/>
        </p:nvSpPr>
        <p:spPr>
          <a:xfrm>
            <a:off x="6836228" y="1756300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liability for owners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5ADD237-232C-0482-5B0A-418B92F4F53F}"/>
              </a:ext>
            </a:extLst>
          </p:cNvPr>
          <p:cNvSpPr txBox="1"/>
          <p:nvPr/>
        </p:nvSpPr>
        <p:spPr>
          <a:xfrm>
            <a:off x="6836228" y="2434523"/>
            <a:ext cx="483325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Greater credibility for tenders &amp; clients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685FB73-25B9-8747-37DF-ED00E5F02F70}"/>
              </a:ext>
            </a:extLst>
          </p:cNvPr>
          <p:cNvSpPr txBox="1"/>
          <p:nvPr/>
        </p:nvSpPr>
        <p:spPr>
          <a:xfrm>
            <a:off x="6836228" y="3482078"/>
            <a:ext cx="52033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Easier to raise equity and scale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64C53D-5AE2-AF69-871A-A0F8167F7810}"/>
              </a:ext>
            </a:extLst>
          </p:cNvPr>
          <p:cNvSpPr txBox="1"/>
          <p:nvPr/>
        </p:nvSpPr>
        <p:spPr>
          <a:xfrm>
            <a:off x="6836228" y="4453627"/>
            <a:ext cx="483325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Formal compliance supports regulation-heavy operations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7252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3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BF62F8-BF76-650D-76DB-3F38A5E055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1C29DA-AACF-DF80-B51E-0FA7C62AE259}"/>
              </a:ext>
            </a:extLst>
          </p:cNvPr>
          <p:cNvSpPr txBox="1"/>
          <p:nvPr/>
        </p:nvSpPr>
        <p:spPr>
          <a:xfrm>
            <a:off x="9144000" y="87476"/>
            <a:ext cx="3048000" cy="3697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Required Licences &amp; Permits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6098FC-D24C-DBF4-37C6-4FD4FF577103}"/>
              </a:ext>
            </a:extLst>
          </p:cNvPr>
          <p:cNvSpPr txBox="1"/>
          <p:nvPr/>
        </p:nvSpPr>
        <p:spPr>
          <a:xfrm>
            <a:off x="6096000" y="1393762"/>
            <a:ext cx="54428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SIA licenses for security personnel 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logo of a dog&#10;&#10;AI-generated content may be incorrect.">
            <a:extLst>
              <a:ext uri="{FF2B5EF4-FFF2-40B4-BE49-F238E27FC236}">
                <a16:creationId xmlns:a16="http://schemas.microsoft.com/office/drawing/2014/main" id="{7843017F-8F8F-FD0E-8CA9-8FE13B0A60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029" y="87476"/>
            <a:ext cx="4746171" cy="68275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52D5EE9-545A-58FC-FCC8-E8CD4EE9186F}"/>
              </a:ext>
            </a:extLst>
          </p:cNvPr>
          <p:cNvSpPr txBox="1"/>
          <p:nvPr/>
        </p:nvSpPr>
        <p:spPr>
          <a:xfrm>
            <a:off x="6096000" y="1855427"/>
            <a:ext cx="557348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MCA approvals / ISPS compliance for maritime operations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D9131A9-EA3E-DA0D-B90B-E3C83A2585A4}"/>
              </a:ext>
            </a:extLst>
          </p:cNvPr>
          <p:cNvSpPr txBox="1"/>
          <p:nvPr/>
        </p:nvSpPr>
        <p:spPr>
          <a:xfrm>
            <a:off x="6096000" y="2621110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Vessel registration &amp; port permits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E2EF738-131D-F374-1613-4A3497BEB69C}"/>
              </a:ext>
            </a:extLst>
          </p:cNvPr>
          <p:cNvSpPr txBox="1"/>
          <p:nvPr/>
        </p:nvSpPr>
        <p:spPr>
          <a:xfrm>
            <a:off x="6096000" y="3148089"/>
            <a:ext cx="569322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ISO 27001 (information security) &amp; GDPR compliance for data handling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6EF573F-4D5D-97BE-EC4E-CA3BABBB1872}"/>
              </a:ext>
            </a:extLst>
          </p:cNvPr>
          <p:cNvSpPr txBox="1"/>
          <p:nvPr/>
        </p:nvSpPr>
        <p:spPr>
          <a:xfrm>
            <a:off x="6096000" y="3982446"/>
            <a:ext cx="544285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Aviation/drone operator permissions (CAA) for using drones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9F810C2-B6EA-FD45-F7C3-65E32927AE2A}"/>
              </a:ext>
            </a:extLst>
          </p:cNvPr>
          <p:cNvSpPr txBox="1"/>
          <p:nvPr/>
        </p:nvSpPr>
        <p:spPr>
          <a:xfrm>
            <a:off x="6096000" y="4813443"/>
            <a:ext cx="535577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NASDU certificates and different certifications for K9 operations and training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83357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6E36A8-F295-F526-46ED-259923D9E3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509D26D-DAFD-F1C3-E585-E45B7B507219}"/>
              </a:ext>
            </a:extLst>
          </p:cNvPr>
          <p:cNvSpPr txBox="1"/>
          <p:nvPr/>
        </p:nvSpPr>
        <p:spPr>
          <a:xfrm>
            <a:off x="8262257" y="109248"/>
            <a:ext cx="39297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Funding Requirement &amp; Use of Funds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EA5C2E-EC17-E63B-B63F-673003A3D6CB}"/>
              </a:ext>
            </a:extLst>
          </p:cNvPr>
          <p:cNvSpPr txBox="1"/>
          <p:nvPr/>
        </p:nvSpPr>
        <p:spPr>
          <a:xfrm>
            <a:off x="685801" y="795049"/>
            <a:ext cx="284117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Start up range </a:t>
            </a:r>
          </a:p>
          <a:p>
            <a:pPr algn="ctr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£200,000–£350,000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842A22-491C-DAE8-6DB1-7008CFCADB28}"/>
              </a:ext>
            </a:extLst>
          </p:cNvPr>
          <p:cNvSpPr txBox="1"/>
          <p:nvPr/>
        </p:nvSpPr>
        <p:spPr>
          <a:xfrm>
            <a:off x="685801" y="1916277"/>
            <a:ext cx="45284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Bank loan or business overdraft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29BFAF-F75C-DC5D-7E62-61BCBF0BCFE0}"/>
              </a:ext>
            </a:extLst>
          </p:cNvPr>
          <p:cNvSpPr txBox="1"/>
          <p:nvPr/>
        </p:nvSpPr>
        <p:spPr>
          <a:xfrm>
            <a:off x="685801" y="2668173"/>
            <a:ext cx="45284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Grants / strategic partnership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2CE0BB-4C08-CA1F-E6B7-19FC71151124}"/>
              </a:ext>
            </a:extLst>
          </p:cNvPr>
          <p:cNvSpPr txBox="1"/>
          <p:nvPr/>
        </p:nvSpPr>
        <p:spPr>
          <a:xfrm>
            <a:off x="8262257" y="979714"/>
            <a:ext cx="22642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of funds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BFA6C9A-39F6-059A-672A-B9387EBD201C}"/>
              </a:ext>
            </a:extLst>
          </p:cNvPr>
          <p:cNvCxnSpPr/>
          <p:nvPr/>
        </p:nvCxnSpPr>
        <p:spPr>
          <a:xfrm>
            <a:off x="6096000" y="0"/>
            <a:ext cx="0" cy="68580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7D36B114-61AA-BE3B-34A6-4B7B4D89266E}"/>
              </a:ext>
            </a:extLst>
          </p:cNvPr>
          <p:cNvSpPr txBox="1"/>
          <p:nvPr/>
        </p:nvSpPr>
        <p:spPr>
          <a:xfrm>
            <a:off x="6977745" y="1593111"/>
            <a:ext cx="495299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Licensing &amp; compliance costs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0E4E8EE-96AF-7D8D-2714-68DF3D682E2A}"/>
              </a:ext>
            </a:extLst>
          </p:cNvPr>
          <p:cNvSpPr txBox="1"/>
          <p:nvPr/>
        </p:nvSpPr>
        <p:spPr>
          <a:xfrm>
            <a:off x="6977745" y="2345007"/>
            <a:ext cx="437605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Equipment &amp; vehicles (patrol boats, drones, K9, vehicles)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E9DB9B4-A152-6502-21A9-7A645BB62CA9}"/>
              </a:ext>
            </a:extLst>
          </p:cNvPr>
          <p:cNvSpPr txBox="1"/>
          <p:nvPr/>
        </p:nvSpPr>
        <p:spPr>
          <a:xfrm>
            <a:off x="6977745" y="3400140"/>
            <a:ext cx="48767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 setup &amp; AI software development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E70B909-00F9-93EC-A5E7-9E99FC7927F4}"/>
              </a:ext>
            </a:extLst>
          </p:cNvPr>
          <p:cNvSpPr txBox="1"/>
          <p:nvPr/>
        </p:nvSpPr>
        <p:spPr>
          <a:xfrm>
            <a:off x="6977745" y="4455273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Recruitment &amp; training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8E16B8-E6EF-0258-1E84-04F107978A1B}"/>
              </a:ext>
            </a:extLst>
          </p:cNvPr>
          <p:cNvSpPr txBox="1"/>
          <p:nvPr/>
        </p:nvSpPr>
        <p:spPr>
          <a:xfrm>
            <a:off x="6977745" y="5141074"/>
            <a:ext cx="495299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Initial marketing and tendering costs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7C93C87-D681-3454-4D19-2DCC248BA823}"/>
              </a:ext>
            </a:extLst>
          </p:cNvPr>
          <p:cNvSpPr txBox="1"/>
          <p:nvPr/>
        </p:nvSpPr>
        <p:spPr>
          <a:xfrm>
            <a:off x="6977745" y="5826875"/>
            <a:ext cx="65368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Working capital for pilot contracts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7" name="Picture 26" descr="A logo of a dog&#10;&#10;AI-generated content may be incorrect.">
            <a:extLst>
              <a:ext uri="{FF2B5EF4-FFF2-40B4-BE49-F238E27FC236}">
                <a16:creationId xmlns:a16="http://schemas.microsoft.com/office/drawing/2014/main" id="{6A8B2480-BC1C-BF5C-456C-080B9FD4E2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3980252"/>
            <a:ext cx="4528456" cy="253593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68560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5" grpId="0"/>
      <p:bldP spid="17" grpId="0"/>
      <p:bldP spid="19" grpId="0"/>
      <p:bldP spid="21" grpId="0"/>
      <p:bldP spid="23" grpId="0"/>
      <p:bldP spid="2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527</Words>
  <Application>Microsoft Office PowerPoint</Application>
  <PresentationFormat>Widescreen</PresentationFormat>
  <Paragraphs>59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Octavian-George Stoica (2330278)</dc:creator>
  <cp:lastModifiedBy>Octavian-George Stoica (2330278)</cp:lastModifiedBy>
  <cp:revision>2</cp:revision>
  <dcterms:created xsi:type="dcterms:W3CDTF">2025-11-09T18:24:17Z</dcterms:created>
  <dcterms:modified xsi:type="dcterms:W3CDTF">2025-11-15T11:08:44Z</dcterms:modified>
</cp:coreProperties>
</file>