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29"/>
  </p:notesMasterIdLst>
  <p:handoutMasterIdLst>
    <p:handoutMasterId r:id="rId30"/>
  </p:handoutMasterIdLst>
  <p:sldIdLst>
    <p:sldId id="363" r:id="rId3"/>
    <p:sldId id="331" r:id="rId4"/>
    <p:sldId id="367" r:id="rId5"/>
    <p:sldId id="473" r:id="rId6"/>
    <p:sldId id="474" r:id="rId7"/>
    <p:sldId id="475" r:id="rId8"/>
    <p:sldId id="479" r:id="rId9"/>
    <p:sldId id="480" r:id="rId10"/>
    <p:sldId id="481" r:id="rId11"/>
    <p:sldId id="476" r:id="rId12"/>
    <p:sldId id="482" r:id="rId13"/>
    <p:sldId id="483" r:id="rId14"/>
    <p:sldId id="485" r:id="rId15"/>
    <p:sldId id="484" r:id="rId16"/>
    <p:sldId id="486" r:id="rId17"/>
    <p:sldId id="399" r:id="rId18"/>
    <p:sldId id="463" r:id="rId19"/>
    <p:sldId id="464" r:id="rId20"/>
    <p:sldId id="487" r:id="rId21"/>
    <p:sldId id="466" r:id="rId22"/>
    <p:sldId id="469" r:id="rId23"/>
    <p:sldId id="470" r:id="rId24"/>
    <p:sldId id="471" r:id="rId25"/>
    <p:sldId id="488" r:id="rId26"/>
    <p:sldId id="477" r:id="rId27"/>
    <p:sldId id="370" r:id="rId2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86" d="100"/>
          <a:sy n="86" d="100"/>
        </p:scale>
        <p:origin x="750" y="17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1716330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686583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31582418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639946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our discussion of centralization versus decentralization of decision making, it is important to remember two points:</a:t>
            </a:r>
          </a:p>
          <a:p>
            <a:r>
              <a:rPr lang="en-GB" altLang="en-US" dirty="0"/>
              <a:t>1. Companies rarely centralize or decentralize all decision making. Rather, they seek an approach that will result in the greatest efficiency and effectiveness. </a:t>
            </a:r>
          </a:p>
          <a:p>
            <a:r>
              <a:rPr lang="en-GB" altLang="en-US" dirty="0"/>
              <a:t>2. International companies may centralize decision making in certain geographic markets while decentralizing it in others. Numerous factors influence this decision, including the need for product modification and the abilities of managers at each location.</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4711698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pPr>
            <a:r>
              <a:rPr lang="en-US" dirty="0"/>
              <a:t>When designing the organizational structure, managers seek answers to certain key questions: </a:t>
            </a:r>
          </a:p>
          <a:p>
            <a:pPr marL="171450" lvl="0" indent="-171450">
              <a:buFont typeface="Arial" panose="020B0604020202020204" pitchFamily="34" charset="0"/>
              <a:buChar char="•"/>
            </a:pPr>
            <a:r>
              <a:rPr lang="en-US" dirty="0"/>
              <a:t>What is the most efficient method of linking divisions to one another?</a:t>
            </a:r>
          </a:p>
          <a:p>
            <a:pPr marL="171450" lvl="0" indent="-171450">
              <a:buFont typeface="Arial" panose="020B0604020202020204" pitchFamily="34" charset="0"/>
              <a:buChar char="•"/>
            </a:pPr>
            <a:r>
              <a:rPr lang="en-US" dirty="0"/>
              <a:t>Who should coordinate the activities of different divisions in order to achieve overall strategies? </a:t>
            </a:r>
          </a:p>
          <a:p>
            <a:pPr marL="171450" lvl="0" indent="-171450">
              <a:buFont typeface="Arial" panose="020B0604020202020204" pitchFamily="34" charset="0"/>
              <a:buChar char="•"/>
            </a:pPr>
            <a:r>
              <a:rPr lang="en-US" dirty="0"/>
              <a:t>How should information be processed and delivered to managers when it is required? </a:t>
            </a:r>
          </a:p>
          <a:p>
            <a:pPr marL="171450" lvl="0" indent="-171450">
              <a:buFont typeface="Arial" panose="020B0604020202020204" pitchFamily="34" charset="0"/>
              <a:buChar char="•"/>
            </a:pPr>
            <a:r>
              <a:rPr lang="en-US" dirty="0"/>
              <a:t>What sorts of monitoring mechanisms and reward structures should be established? </a:t>
            </a:r>
          </a:p>
          <a:p>
            <a:pPr marL="171450" lvl="0" indent="-171450">
              <a:buFont typeface="Arial" panose="020B0604020202020204" pitchFamily="34" charset="0"/>
              <a:buChar char="•"/>
            </a:pPr>
            <a:r>
              <a:rPr lang="en-US" dirty="0"/>
              <a:t>How should the company introduce corrective measures, and whose responsibility should it be to execute them? </a:t>
            </a:r>
          </a:p>
          <a:p>
            <a:pPr marL="0" lvl="0" indent="0">
              <a:buFontTx/>
              <a:buNone/>
            </a:pPr>
            <a:r>
              <a:rPr lang="en-US" dirty="0"/>
              <a:t>To answer these types of questions, we must look at the issues of coordination and flexibility.</a:t>
            </a:r>
          </a:p>
          <a:p>
            <a:pPr marL="171450" lvl="0" indent="-171450">
              <a:buFont typeface="Arial" panose="020B0604020202020204" pitchFamily="34" charset="0"/>
              <a:buChar char="•"/>
            </a:pPr>
            <a:r>
              <a:rPr lang="en-US" b="1" dirty="0"/>
              <a:t>Chains of Command:</a:t>
            </a:r>
            <a:r>
              <a:rPr lang="en-US" dirty="0"/>
              <a:t> Lines of authority that run from top management to individual employees and that specify internal reporting relationships.</a:t>
            </a:r>
          </a:p>
          <a:p>
            <a:pPr marL="0" lvl="0" indent="0">
              <a:buFontTx/>
              <a:buNone/>
            </a:pP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1739426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5445597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2965440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2084109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41231370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Figure represents the functional structure.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r>
              <a:rPr lang="en-US" sz="1200" b="0" kern="1200" dirty="0">
                <a:solidFill>
                  <a:schemeClr val="tx1"/>
                </a:solidFill>
                <a:effectLst/>
                <a:latin typeface="+mn-lt"/>
                <a:ea typeface="+mn-ea"/>
                <a:cs typeface="+mn-cs"/>
              </a:rPr>
              <a:t>Long Description:</a:t>
            </a:r>
            <a:endParaRPr lang="en-IN" sz="1200" b="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details of the diagram are as follows: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CEO is on the top followed by production, finance, and sales and marketing. Under the production comes component manufacturing, below which comes product assembly. Under the finance comes financial reporting and control, below which comes tax and compliance. Under the sales and marketing comes online advertising, below which comes retail sales.</a:t>
            </a:r>
            <a:endParaRPr lang="en-IN"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521822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aseline="0" dirty="0"/>
              <a:t>Figure represents a matrix structure.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baseline="0" dirty="0"/>
          </a:p>
          <a:p>
            <a:r>
              <a:rPr lang="en-US" sz="1200" b="0" kern="1200" dirty="0">
                <a:solidFill>
                  <a:schemeClr val="tx1"/>
                </a:solidFill>
                <a:effectLst/>
                <a:latin typeface="+mn-lt"/>
                <a:ea typeface="+mn-ea"/>
                <a:cs typeface="+mn-cs"/>
              </a:rPr>
              <a:t>Long Description:</a:t>
            </a:r>
            <a:endParaRPr lang="en-IN" sz="1200" b="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details of the product and area divisions are as follows:</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Product divisions: </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Product division alpha</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product division beta</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product division gamma</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Area division:</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Area, Asia</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Area, Europe</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Area, North America</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Area, South America.</a:t>
            </a:r>
            <a:endParaRPr lang="en-IN"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2580992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11301558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1093178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Figure shows an example of a network structure.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p>
          <a:p>
            <a:r>
              <a:rPr lang="en-US" sz="1200" b="0" kern="1200" dirty="0">
                <a:solidFill>
                  <a:schemeClr val="tx1"/>
                </a:solidFill>
                <a:effectLst/>
                <a:latin typeface="+mn-lt"/>
                <a:ea typeface="+mn-ea"/>
                <a:cs typeface="+mn-cs"/>
              </a:rPr>
              <a:t>Long Description:</a:t>
            </a:r>
            <a:endParaRPr lang="en-IN" sz="1200" b="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details of the various units of the diagram are as follows: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Core unit: The formal center of the network that coordinates and controls strategic objectives and operational policies across the differentiated units. This unit monitors the flow of resources, supplies, components, and funds throughout the network. It creates value by effectively collecting, sorting, and distributing the network’s accumulated wisdom, knowledge, and experiences.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Differentiated units: Differentiated units to which headquarters shares decision making authority. These units, whether a local marketing subsidiary, international production center, or suppliers, are the front line of the network. They have responsibility for sensing, processing, and acting upon specialized as well as generalized information in entrepreneurial fashion. </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The connections that facilitate and fine-tune the volume, content, and flow of hard data and soft information. These linkages animate the network by setting paths of interaction, coordination, collaboration, integration between differentiated yet interdependent functional, area, and product units.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details of the diagram are as follows:</a:t>
            </a:r>
            <a:endParaRPr lang="en-IN" sz="1200" kern="1200" dirty="0">
              <a:solidFill>
                <a:schemeClr val="tx1"/>
              </a:solidFill>
              <a:effectLst/>
              <a:latin typeface="+mn-lt"/>
              <a:ea typeface="+mn-ea"/>
              <a:cs typeface="+mn-cs"/>
            </a:endParaRPr>
          </a:p>
          <a:p>
            <a:pPr marL="0" indent="0">
              <a:buFont typeface="Arial" panose="020B0604020202020204" pitchFamily="34" charset="0"/>
              <a:buNone/>
            </a:pPr>
            <a:r>
              <a:rPr lang="en-US" sz="1200" kern="1200" dirty="0">
                <a:solidFill>
                  <a:schemeClr val="tx1"/>
                </a:solidFill>
                <a:effectLst/>
                <a:latin typeface="+mn-lt"/>
                <a:ea typeface="+mn-ea"/>
                <a:cs typeface="+mn-cs"/>
              </a:rPr>
              <a:t>The diagram involves designers, two producers, marketing, suppliers, distribution, other than the core firm.</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Core firm is connected to </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Designers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Producer-1</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Suppliers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Marketing</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Designers are connected to </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Producer-1</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Producer-2</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Marketing</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Producer-2 is connected to</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Marketing</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Suppliers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Producer-1</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Marketing is connected to </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Suppliers</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Producer-2</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Suppliers are connected to</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Producer-1</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Distribution</a:t>
            </a:r>
            <a:endParaRPr lang="en-IN"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Distribution is connected to</a:t>
            </a:r>
            <a:endParaRPr lang="en-IN"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mn-lt"/>
                <a:ea typeface="+mn-ea"/>
                <a:cs typeface="+mn-cs"/>
              </a:rPr>
              <a:t>Producer-1.</a:t>
            </a:r>
            <a:endParaRPr lang="en-IN" sz="1200" kern="1200" dirty="0">
              <a:solidFill>
                <a:schemeClr val="tx1"/>
              </a:solidFill>
              <a:effectLst/>
              <a:latin typeface="+mn-lt"/>
              <a:ea typeface="+mn-ea"/>
              <a:cs typeface="+mn-cs"/>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35542222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12670188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30415254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527391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4456854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7907205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22355482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90485033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0418218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385227029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75924720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410613198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242195647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023762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44608497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371597672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64127918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3339259"/>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18.xml"/><Relationship Id="rId5" Type="http://schemas.openxmlformats.org/officeDocument/2006/relationships/image" Target="../media/image12.png"/><Relationship Id="rId4" Type="http://schemas.openxmlformats.org/officeDocument/2006/relationships/hyperlink" Target="https://www.hsbc.com/investors/investing-in-hsbc/group-structure"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a:t>
            </a:r>
          </a:p>
          <a:p>
            <a:pPr eaLnBrk="1" hangingPunct="1"/>
            <a:r>
              <a:rPr lang="en-GB" altLang="en-US" sz="4000" dirty="0">
                <a:solidFill>
                  <a:srgbClr val="FFFF00"/>
                </a:solidFill>
              </a:rPr>
              <a:t>The Organisation of International Business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85410" y="1313892"/>
            <a:ext cx="10621180" cy="4347356"/>
          </a:xfrm>
        </p:spPr>
        <p:txBody>
          <a:bodyPr/>
          <a:lstStyle/>
          <a:p>
            <a:pPr algn="just">
              <a:spcBef>
                <a:spcPts val="600"/>
              </a:spcBef>
              <a:spcAft>
                <a:spcPts val="600"/>
              </a:spcAft>
            </a:pPr>
            <a:r>
              <a:rPr lang="en-GB" sz="3000" dirty="0"/>
              <a:t>To outline the key issues behind the selection of organizational structure</a:t>
            </a:r>
          </a:p>
          <a:p>
            <a:pPr algn="just">
              <a:spcBef>
                <a:spcPts val="600"/>
              </a:spcBef>
              <a:spcAft>
                <a:spcPts val="600"/>
              </a:spcAft>
            </a:pPr>
            <a:r>
              <a:rPr lang="en-GB" sz="3000" dirty="0"/>
              <a:t>To describe alternative organizational structures for international operations</a:t>
            </a:r>
          </a:p>
          <a:p>
            <a:pPr algn="just">
              <a:spcBef>
                <a:spcPts val="600"/>
              </a:spcBef>
              <a:spcAft>
                <a:spcPts val="600"/>
              </a:spcAft>
            </a:pPr>
            <a:r>
              <a:rPr lang="en-GB" sz="3000" dirty="0"/>
              <a:t>To highlight factors affecting decisions about the structure of international organizations</a:t>
            </a:r>
          </a:p>
          <a:p>
            <a:pPr algn="just">
              <a:spcBef>
                <a:spcPts val="600"/>
              </a:spcBef>
              <a:spcAft>
                <a:spcPts val="600"/>
              </a:spcAft>
            </a:pPr>
            <a:r>
              <a:rPr lang="en-GB" sz="3000" dirty="0"/>
              <a:t>To outline the need for and challenges of controls in international operations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2909A5F1-1562-C819-1773-0A196FFFAFE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Organisational Structure and Operations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26876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dirty="0"/>
              <a:t>Organizing is the process of creating the structure, systems, and culture needed to implement the company’s strategy.</a:t>
            </a:r>
          </a:p>
          <a:p>
            <a:pPr algn="just"/>
            <a:r>
              <a:rPr lang="en-US" altLang="en-US" dirty="0"/>
              <a:t>Companies must change strategies as their structures evolve from domestic to multinational. The basic functions of an organisation are to provide:</a:t>
            </a:r>
          </a:p>
          <a:p>
            <a:pPr lvl="1"/>
            <a:r>
              <a:rPr lang="en-US" altLang="en-US" dirty="0"/>
              <a:t>A route and locus of decision making and coordination.</a:t>
            </a:r>
          </a:p>
          <a:p>
            <a:pPr lvl="1"/>
            <a:r>
              <a:rPr lang="en-US" altLang="en-US" dirty="0"/>
              <a:t>A system for reporting and communications.</a:t>
            </a:r>
          </a:p>
          <a:p>
            <a:pPr algn="just">
              <a:buClr>
                <a:schemeClr val="tx1"/>
              </a:buClr>
            </a:pPr>
            <a:endParaRPr lang="en-GB"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F8609316-E1B5-895C-C413-922CCBE122C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Affecting Organizing Operations</a:t>
            </a:r>
          </a:p>
        </p:txBody>
      </p:sp>
      <p:pic>
        <p:nvPicPr>
          <p:cNvPr id="4" name="Picture 3">
            <a:extLst>
              <a:ext uri="{FF2B5EF4-FFF2-40B4-BE49-F238E27FC236}">
                <a16:creationId xmlns:a16="http://schemas.microsoft.com/office/drawing/2014/main" id="{D2D7B8E4-EEE5-4BFA-8DDF-5CBB315035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1288" y="1261172"/>
            <a:ext cx="9709423" cy="4335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817181A2-0CA2-A7EB-A16C-524FC789C53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1408671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Effect transition="in" filter="fade">
                                      <p:cBhvr>
                                        <p:cTn id="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Organisational Architecture?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130968"/>
            <a:ext cx="10855207" cy="460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3400" indent="-533400" algn="just">
              <a:lnSpc>
                <a:spcPct val="80000"/>
              </a:lnSpc>
            </a:pPr>
            <a:r>
              <a:rPr lang="en-US" altLang="en-US" dirty="0">
                <a:solidFill>
                  <a:srgbClr val="003399"/>
                </a:solidFill>
              </a:rPr>
              <a:t>Organisational architecture</a:t>
            </a:r>
            <a:r>
              <a:rPr lang="en-US" altLang="en-US" dirty="0"/>
              <a:t> is the totality of a firm’s organisation including </a:t>
            </a:r>
          </a:p>
          <a:p>
            <a:pPr marL="1314450" lvl="2" indent="-457200" algn="just">
              <a:lnSpc>
                <a:spcPct val="80000"/>
              </a:lnSpc>
              <a:buClr>
                <a:schemeClr val="tx1"/>
              </a:buClr>
              <a:buFont typeface="Wingdings" panose="05000000000000000000" pitchFamily="2" charset="2"/>
              <a:buAutoNum type="arabicPeriod"/>
            </a:pPr>
            <a:r>
              <a:rPr lang="en-US" altLang="en-US" sz="2800" dirty="0">
                <a:solidFill>
                  <a:srgbClr val="003399"/>
                </a:solidFill>
              </a:rPr>
              <a:t>Organizational structure</a:t>
            </a:r>
          </a:p>
          <a:p>
            <a:pPr marL="1314450" lvl="2" indent="-457200" algn="just">
              <a:lnSpc>
                <a:spcPct val="80000"/>
              </a:lnSpc>
              <a:buClr>
                <a:schemeClr val="tx1"/>
              </a:buClr>
              <a:buFont typeface="Wingdings" panose="05000000000000000000" pitchFamily="2" charset="2"/>
              <a:buAutoNum type="arabicPeriod"/>
            </a:pPr>
            <a:r>
              <a:rPr lang="en-US" altLang="en-US" sz="2800" dirty="0">
                <a:solidFill>
                  <a:srgbClr val="003399"/>
                </a:solidFill>
              </a:rPr>
              <a:t>Control systems</a:t>
            </a:r>
            <a:r>
              <a:rPr lang="en-US" altLang="en-US" sz="2800" dirty="0"/>
              <a:t> and </a:t>
            </a:r>
            <a:r>
              <a:rPr lang="en-US" altLang="en-US" sz="2800" dirty="0">
                <a:solidFill>
                  <a:srgbClr val="003399"/>
                </a:solidFill>
              </a:rPr>
              <a:t>incentives</a:t>
            </a:r>
          </a:p>
          <a:p>
            <a:pPr marL="1314450" lvl="2" indent="-457200" algn="just">
              <a:lnSpc>
                <a:spcPct val="80000"/>
              </a:lnSpc>
              <a:buClr>
                <a:schemeClr val="tx1"/>
              </a:buClr>
              <a:buFont typeface="Wingdings" panose="05000000000000000000" pitchFamily="2" charset="2"/>
              <a:buAutoNum type="arabicPeriod"/>
            </a:pPr>
            <a:r>
              <a:rPr lang="en-US" altLang="en-US" sz="2800" dirty="0">
                <a:solidFill>
                  <a:srgbClr val="003399"/>
                </a:solidFill>
              </a:rPr>
              <a:t>Processes</a:t>
            </a:r>
            <a:r>
              <a:rPr lang="en-US" altLang="en-US" sz="2800" dirty="0"/>
              <a:t>, </a:t>
            </a:r>
            <a:r>
              <a:rPr lang="en-US" altLang="en-US" sz="2800" dirty="0">
                <a:solidFill>
                  <a:srgbClr val="003399"/>
                </a:solidFill>
              </a:rPr>
              <a:t>organizational culture</a:t>
            </a:r>
            <a:r>
              <a:rPr lang="en-US" altLang="en-US" sz="2800" dirty="0"/>
              <a:t>, and </a:t>
            </a:r>
            <a:r>
              <a:rPr lang="en-US" altLang="en-US" sz="2800" dirty="0">
                <a:solidFill>
                  <a:srgbClr val="003399"/>
                </a:solidFill>
              </a:rPr>
              <a:t>people</a:t>
            </a:r>
          </a:p>
          <a:p>
            <a:pPr marL="533400" indent="-533400" algn="just">
              <a:lnSpc>
                <a:spcPct val="80000"/>
              </a:lnSpc>
            </a:pPr>
            <a:r>
              <a:rPr lang="en-US" altLang="en-US" dirty="0"/>
              <a:t>To be the most profitable</a:t>
            </a:r>
          </a:p>
          <a:p>
            <a:pPr marL="1314450" lvl="2" indent="-457200" algn="just">
              <a:lnSpc>
                <a:spcPct val="80000"/>
              </a:lnSpc>
            </a:pPr>
            <a:r>
              <a:rPr lang="en-US" altLang="en-US" sz="2800" dirty="0"/>
              <a:t>the elements of the organizational architecture must be internally consistent</a:t>
            </a:r>
          </a:p>
          <a:p>
            <a:pPr marL="1314450" lvl="2" indent="-457200" algn="just">
              <a:lnSpc>
                <a:spcPct val="80000"/>
              </a:lnSpc>
            </a:pPr>
            <a:r>
              <a:rPr lang="en-US" altLang="en-US" sz="2800" dirty="0"/>
              <a:t>the organizational architecture must fit the strategy</a:t>
            </a:r>
          </a:p>
          <a:p>
            <a:pPr marL="1314450" lvl="2" indent="-457200" algn="just">
              <a:lnSpc>
                <a:spcPct val="80000"/>
              </a:lnSpc>
            </a:pPr>
            <a:r>
              <a:rPr lang="en-US" altLang="en-US" sz="2800" dirty="0"/>
              <a:t>the strategy and architecture must be consistent with each other, and consistent with competitive conditions</a:t>
            </a:r>
          </a:p>
          <a:p>
            <a:pPr algn="just">
              <a:buClr>
                <a:schemeClr val="tx1"/>
              </a:buClr>
            </a:pPr>
            <a:endParaRPr lang="en-GB" sz="3600" dirty="0"/>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C9C3E467-6058-0B2C-1D32-48161F30055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23809730"/>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Organisational Architecture</a:t>
            </a:r>
          </a:p>
        </p:txBody>
      </p:sp>
      <p:pic>
        <p:nvPicPr>
          <p:cNvPr id="4" name="Picture 4">
            <a:extLst>
              <a:ext uri="{FF2B5EF4-FFF2-40B4-BE49-F238E27FC236}">
                <a16:creationId xmlns:a16="http://schemas.microsoft.com/office/drawing/2014/main" id="{F29B17D4-0AE3-4C9F-8BE4-8100739CAB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6733" y="1064584"/>
            <a:ext cx="9278533" cy="4608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a:extLst>
              <a:ext uri="{FF2B5EF4-FFF2-40B4-BE49-F238E27FC236}">
                <a16:creationId xmlns:a16="http://schemas.microsoft.com/office/drawing/2014/main" id="{388E7A1A-723C-329D-B484-9B6EE186AA5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6159646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750" fill="hold"/>
                                        <p:tgtEl>
                                          <p:spTgt spid="4"/>
                                        </p:tgtEl>
                                        <p:attrNameLst>
                                          <p:attrName>ppt_w</p:attrName>
                                        </p:attrNameLst>
                                      </p:cBhvr>
                                      <p:tavLst>
                                        <p:tav tm="0">
                                          <p:val>
                                            <p:fltVal val="0"/>
                                          </p:val>
                                        </p:tav>
                                        <p:tav tm="100000">
                                          <p:val>
                                            <p:strVal val="#ppt_w"/>
                                          </p:val>
                                        </p:tav>
                                      </p:tavLst>
                                    </p:anim>
                                    <p:anim calcmode="lin" valueType="num">
                                      <p:cBhvr>
                                        <p:cTn id="8" dur="1750" fill="hold"/>
                                        <p:tgtEl>
                                          <p:spTgt spid="4"/>
                                        </p:tgtEl>
                                        <p:attrNameLst>
                                          <p:attrName>ppt_h</p:attrName>
                                        </p:attrNameLst>
                                      </p:cBhvr>
                                      <p:tavLst>
                                        <p:tav tm="0">
                                          <p:val>
                                            <p:fltVal val="0"/>
                                          </p:val>
                                        </p:tav>
                                        <p:tav tm="100000">
                                          <p:val>
                                            <p:strVal val="#ppt_h"/>
                                          </p:val>
                                        </p:tav>
                                      </p:tavLst>
                                    </p:anim>
                                    <p:animEffect transition="in" filter="fade">
                                      <p:cBhvr>
                                        <p:cTn id="9" dur="17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Issues of Organizational Structure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484784"/>
            <a:ext cx="10855207"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Clr>
                <a:schemeClr val="tx1"/>
              </a:buClr>
            </a:pPr>
            <a:r>
              <a:rPr lang="en-GB" b="1" dirty="0"/>
              <a:t>Organizational structure</a:t>
            </a:r>
          </a:p>
          <a:p>
            <a:pPr marL="892175" lvl="1" indent="-434975" algn="just">
              <a:spcBef>
                <a:spcPts val="1200"/>
              </a:spcBef>
              <a:spcAft>
                <a:spcPts val="1200"/>
              </a:spcAft>
              <a:buClr>
                <a:schemeClr val="tx1"/>
              </a:buClr>
              <a:buFont typeface="Wingdings" panose="05000000000000000000" pitchFamily="2" charset="2"/>
              <a:buChar char="Ø"/>
            </a:pPr>
            <a:r>
              <a:rPr lang="en-GB" sz="3000" dirty="0"/>
              <a:t>Way in which a company divides its activities among separate units and coordinates activities among those units</a:t>
            </a:r>
          </a:p>
          <a:p>
            <a:pPr marL="1292225" lvl="2" indent="-434975" algn="just">
              <a:spcBef>
                <a:spcPts val="1200"/>
              </a:spcBef>
              <a:spcAft>
                <a:spcPts val="1200"/>
              </a:spcAft>
              <a:buClr>
                <a:schemeClr val="tx1"/>
              </a:buClr>
              <a:buFont typeface="Wingdings" panose="05000000000000000000" pitchFamily="2" charset="2"/>
              <a:buChar char="ü"/>
            </a:pPr>
            <a:r>
              <a:rPr lang="en-GB" sz="2800" dirty="0"/>
              <a:t>If a company’s organizational structure is appropriate for its strategic plans, it will be more effective in working toward its goals</a:t>
            </a:r>
          </a:p>
        </p:txBody>
      </p:sp>
      <p:sp>
        <p:nvSpPr>
          <p:cNvPr id="2" name="Arrow: Down 1">
            <a:extLst>
              <a:ext uri="{FF2B5EF4-FFF2-40B4-BE49-F238E27FC236}">
                <a16:creationId xmlns:a16="http://schemas.microsoft.com/office/drawing/2014/main" id="{FDA8E301-C962-36D6-4DE8-B242BDCB8FB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64500942-D05B-82C2-0E00-B158529C822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3616600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Issues of Organizational Structure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340768"/>
            <a:ext cx="10972220"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600"/>
              </a:spcBef>
              <a:spcAft>
                <a:spcPts val="600"/>
              </a:spcAft>
              <a:buClr>
                <a:schemeClr val="tx1"/>
              </a:buClr>
            </a:pPr>
            <a:r>
              <a:rPr lang="en-GB" sz="3000" b="1" dirty="0"/>
              <a:t>Centralized decision-making </a:t>
            </a:r>
            <a:r>
              <a:rPr lang="en-GB" sz="3000" dirty="0"/>
              <a:t>concentrates decisions at a high organizational level in one location, such as at headquarters</a:t>
            </a:r>
          </a:p>
          <a:p>
            <a:pPr marL="981075" lvl="1" indent="-523875" algn="just">
              <a:spcBef>
                <a:spcPts val="0"/>
              </a:spcBef>
              <a:spcAft>
                <a:spcPts val="0"/>
              </a:spcAft>
              <a:buClr>
                <a:schemeClr val="tx1"/>
              </a:buClr>
              <a:buFont typeface="Wingdings" panose="05000000000000000000" pitchFamily="2" charset="2"/>
              <a:buChar char="Ø"/>
            </a:pPr>
            <a:r>
              <a:rPr lang="en-GB" sz="2600" dirty="0"/>
              <a:t>Coordination is paramount</a:t>
            </a:r>
          </a:p>
          <a:p>
            <a:pPr marL="981075" lvl="1" indent="-523875" algn="just">
              <a:spcBef>
                <a:spcPts val="0"/>
              </a:spcBef>
              <a:spcAft>
                <a:spcPts val="0"/>
              </a:spcAft>
              <a:buClr>
                <a:schemeClr val="tx1"/>
              </a:buClr>
              <a:buFont typeface="Wingdings" panose="05000000000000000000" pitchFamily="2" charset="2"/>
              <a:buChar char="Ø"/>
            </a:pPr>
            <a:r>
              <a:rPr lang="en-GB" sz="2600" dirty="0"/>
              <a:t>Financial control and cost savings</a:t>
            </a:r>
          </a:p>
          <a:p>
            <a:pPr algn="just">
              <a:spcBef>
                <a:spcPts val="600"/>
              </a:spcBef>
              <a:spcAft>
                <a:spcPts val="600"/>
              </a:spcAft>
              <a:buClr>
                <a:schemeClr val="tx1"/>
              </a:buClr>
            </a:pPr>
            <a:r>
              <a:rPr lang="en-GB" sz="3000" b="1" dirty="0"/>
              <a:t>Decentralized decision-making </a:t>
            </a:r>
            <a:r>
              <a:rPr lang="en-GB" sz="3000" dirty="0"/>
              <a:t>delegates decisions to lower organizational levels, such as to international subsidiaries</a:t>
            </a:r>
          </a:p>
          <a:p>
            <a:pPr marL="981075" lvl="1" indent="-446088" algn="just">
              <a:spcBef>
                <a:spcPts val="0"/>
              </a:spcBef>
              <a:spcAft>
                <a:spcPts val="0"/>
              </a:spcAft>
              <a:buClr>
                <a:schemeClr val="tx1"/>
              </a:buClr>
              <a:buFont typeface="Wingdings" panose="05000000000000000000" pitchFamily="2" charset="2"/>
              <a:buChar char="Ø"/>
            </a:pPr>
            <a:r>
              <a:rPr lang="en-GB" sz="2600" dirty="0"/>
              <a:t>Improves local responsiveness</a:t>
            </a:r>
          </a:p>
          <a:p>
            <a:pPr marL="981075" lvl="1" indent="-446088" algn="just">
              <a:spcBef>
                <a:spcPts val="0"/>
              </a:spcBef>
              <a:spcAft>
                <a:spcPts val="0"/>
              </a:spcAft>
              <a:buClr>
                <a:schemeClr val="tx1"/>
              </a:buClr>
              <a:buFont typeface="Wingdings" panose="05000000000000000000" pitchFamily="2" charset="2"/>
              <a:buChar char="Ø"/>
            </a:pPr>
            <a:r>
              <a:rPr lang="en-GB" sz="2600" dirty="0"/>
              <a:t>Increases accountability</a:t>
            </a:r>
          </a:p>
        </p:txBody>
      </p:sp>
      <p:sp>
        <p:nvSpPr>
          <p:cNvPr id="2" name="Arrow: Down 1">
            <a:extLst>
              <a:ext uri="{FF2B5EF4-FFF2-40B4-BE49-F238E27FC236}">
                <a16:creationId xmlns:a16="http://schemas.microsoft.com/office/drawing/2014/main" id="{AC61456C-B862-3C76-0E06-A473CB34E30F}"/>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744BDEDB-507F-C1CC-010D-CE4246262A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2084387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Issues of Organizational Structure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68396" y="1412776"/>
            <a:ext cx="10972220"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600"/>
              </a:spcBef>
              <a:spcAft>
                <a:spcPts val="600"/>
              </a:spcAft>
              <a:buClr>
                <a:schemeClr val="tx1"/>
              </a:buClr>
            </a:pPr>
            <a:r>
              <a:rPr lang="en-GB" sz="3000" b="1" dirty="0"/>
              <a:t>Structure and Coordination</a:t>
            </a:r>
          </a:p>
          <a:p>
            <a:pPr marL="981075" lvl="1" indent="-523875" algn="just">
              <a:spcBef>
                <a:spcPts val="600"/>
              </a:spcBef>
              <a:spcAft>
                <a:spcPts val="600"/>
              </a:spcAft>
              <a:buClr>
                <a:schemeClr val="tx1"/>
              </a:buClr>
              <a:buFont typeface="Wingdings" panose="05000000000000000000" pitchFamily="2" charset="2"/>
              <a:buChar char="Ø"/>
            </a:pPr>
            <a:r>
              <a:rPr lang="en-GB" dirty="0"/>
              <a:t>Design an appropriate organizational structure</a:t>
            </a:r>
          </a:p>
          <a:p>
            <a:pPr marL="981075" lvl="1" indent="-523875" algn="just">
              <a:spcBef>
                <a:spcPts val="600"/>
              </a:spcBef>
              <a:spcAft>
                <a:spcPts val="600"/>
              </a:spcAft>
              <a:buClr>
                <a:schemeClr val="tx1"/>
              </a:buClr>
              <a:buFont typeface="Wingdings" panose="05000000000000000000" pitchFamily="2" charset="2"/>
              <a:buChar char="Ø"/>
            </a:pPr>
            <a:r>
              <a:rPr lang="en-GB" dirty="0"/>
              <a:t>Defines areas of responsibility and </a:t>
            </a:r>
            <a:r>
              <a:rPr lang="en-GB" b="1" dirty="0"/>
              <a:t>chains of command</a:t>
            </a:r>
          </a:p>
          <a:p>
            <a:pPr marL="1381125" lvl="2" indent="-523875" algn="just">
              <a:spcBef>
                <a:spcPts val="600"/>
              </a:spcBef>
              <a:spcAft>
                <a:spcPts val="600"/>
              </a:spcAft>
              <a:buClr>
                <a:schemeClr val="tx1"/>
              </a:buClr>
              <a:buFont typeface="Wingdings" panose="05000000000000000000" pitchFamily="2" charset="2"/>
              <a:buChar char="§"/>
            </a:pPr>
            <a:r>
              <a:rPr lang="en-GB" sz="2600" dirty="0"/>
              <a:t>Lines of authority that run from top management to individual employees and that specify internal reporting relationships</a:t>
            </a:r>
          </a:p>
          <a:p>
            <a:pPr marL="1381125" lvl="2" indent="-523875" algn="just">
              <a:spcBef>
                <a:spcPts val="0"/>
              </a:spcBef>
              <a:spcAft>
                <a:spcPts val="0"/>
              </a:spcAft>
              <a:buClr>
                <a:schemeClr val="tx1"/>
              </a:buClr>
              <a:buFont typeface="Wingdings" panose="05000000000000000000" pitchFamily="2" charset="2"/>
              <a:buChar char="§"/>
            </a:pPr>
            <a:endParaRPr lang="en-GB" sz="2200" b="1" dirty="0"/>
          </a:p>
          <a:p>
            <a:pPr algn="just">
              <a:spcBef>
                <a:spcPts val="600"/>
              </a:spcBef>
              <a:spcAft>
                <a:spcPts val="600"/>
              </a:spcAft>
              <a:buClr>
                <a:schemeClr val="tx1"/>
              </a:buClr>
            </a:pPr>
            <a:r>
              <a:rPr lang="en-GB" sz="3000" b="1" dirty="0"/>
              <a:t>Structure and Flexibility</a:t>
            </a:r>
          </a:p>
          <a:p>
            <a:pPr marL="981075" lvl="1" indent="-446088" algn="just">
              <a:spcBef>
                <a:spcPts val="600"/>
              </a:spcBef>
              <a:spcAft>
                <a:spcPts val="600"/>
              </a:spcAft>
              <a:buClr>
                <a:schemeClr val="tx1"/>
              </a:buClr>
              <a:buFont typeface="Wingdings" panose="05000000000000000000" pitchFamily="2" charset="2"/>
              <a:buChar char="Ø"/>
            </a:pPr>
            <a:r>
              <a:rPr lang="en-GB" dirty="0"/>
              <a:t>Organizational structure is often modified to suit changes</a:t>
            </a:r>
          </a:p>
        </p:txBody>
      </p:sp>
      <p:sp>
        <p:nvSpPr>
          <p:cNvPr id="2" name="Arrow: Down 1">
            <a:extLst>
              <a:ext uri="{FF2B5EF4-FFF2-40B4-BE49-F238E27FC236}">
                <a16:creationId xmlns:a16="http://schemas.microsoft.com/office/drawing/2014/main" id="{AC61456C-B862-3C76-0E06-A473CB34E30F}"/>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3" name="Footer Placeholder 1">
            <a:extLst>
              <a:ext uri="{FF2B5EF4-FFF2-40B4-BE49-F238E27FC236}">
                <a16:creationId xmlns:a16="http://schemas.microsoft.com/office/drawing/2014/main" id="{69EAC227-312F-A67F-B043-83885AC2FA4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631942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International Division</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3287688" y="1988839"/>
            <a:ext cx="8165068" cy="3384377"/>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pPr>
            <a:r>
              <a:rPr lang="en-GB" altLang="en-US" dirty="0"/>
              <a:t>Centralizes in one entity all of the responsibility for international activities.</a:t>
            </a:r>
          </a:p>
          <a:p>
            <a:pPr algn="just">
              <a:spcBef>
                <a:spcPts val="1200"/>
              </a:spcBef>
              <a:spcAft>
                <a:spcPts val="1200"/>
              </a:spcAft>
            </a:pPr>
            <a:r>
              <a:rPr lang="en-GB" altLang="en-US" dirty="0"/>
              <a:t>Best serve firms with few products that do not vary significantly.</a:t>
            </a:r>
          </a:p>
          <a:p>
            <a:pPr algn="just">
              <a:spcBef>
                <a:spcPts val="1200"/>
              </a:spcBef>
              <a:spcAft>
                <a:spcPts val="1200"/>
              </a:spcAft>
            </a:pPr>
            <a:r>
              <a:rPr lang="en-GB" altLang="en-US" dirty="0"/>
              <a:t>Coordination is important.</a:t>
            </a:r>
          </a:p>
        </p:txBody>
      </p:sp>
      <p:pic>
        <p:nvPicPr>
          <p:cNvPr id="6" name="Picture 6">
            <a:extLst>
              <a:ext uri="{FF2B5EF4-FFF2-40B4-BE49-F238E27FC236}">
                <a16:creationId xmlns:a16="http://schemas.microsoft.com/office/drawing/2014/main" id="{A7866C7B-6767-4631-8694-ADBCAC665E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739244" y="2127250"/>
            <a:ext cx="2470150" cy="2603500"/>
          </a:xfrm>
          <a:prstGeom prst="rect">
            <a:avLst/>
          </a:prstGeom>
        </p:spPr>
      </p:pic>
    </p:spTree>
    <p:extLst>
      <p:ext uri="{BB962C8B-B14F-4D97-AF65-F5344CB8AC3E}">
        <p14:creationId xmlns:p14="http://schemas.microsoft.com/office/powerpoint/2010/main" val="3239279727"/>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Global Organisational Structures</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479376" y="3717032"/>
            <a:ext cx="4752528" cy="1878387"/>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3000" dirty="0"/>
              <a:t>Most often used by multinational corporations.  Improved cost efficiency is a major benefit.</a:t>
            </a:r>
          </a:p>
          <a:p>
            <a:pPr algn="just"/>
            <a:endParaRPr lang="en-GB" altLang="en-US" sz="3000" dirty="0"/>
          </a:p>
        </p:txBody>
      </p:sp>
      <p:sp>
        <p:nvSpPr>
          <p:cNvPr id="8" name="Oval 6">
            <a:extLst>
              <a:ext uri="{FF2B5EF4-FFF2-40B4-BE49-F238E27FC236}">
                <a16:creationId xmlns:a16="http://schemas.microsoft.com/office/drawing/2014/main" id="{005C9722-2B52-45D8-AC9F-6793CF018DDB}"/>
              </a:ext>
            </a:extLst>
          </p:cNvPr>
          <p:cNvSpPr>
            <a:spLocks noChangeArrowheads="1"/>
          </p:cNvSpPr>
          <p:nvPr/>
        </p:nvSpPr>
        <p:spPr bwMode="auto">
          <a:xfrm>
            <a:off x="1343472" y="2451063"/>
            <a:ext cx="2743200" cy="990600"/>
          </a:xfrm>
          <a:prstGeom prst="ellipse">
            <a:avLst/>
          </a:prstGeom>
          <a:solidFill>
            <a:schemeClr val="accent1"/>
          </a:solidFill>
          <a:ln w="9525">
            <a:round/>
            <a:headEnd/>
            <a:tailEnd/>
          </a:ln>
          <a:effectLst/>
          <a:scene3d>
            <a:camera prst="legacyPerspectiveTopRight"/>
            <a:lightRig rig="legacyFlat3" dir="b"/>
          </a:scene3d>
          <a:sp3d extrusionH="1218930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pPr algn="ctr"/>
            <a:r>
              <a:rPr lang="en-US" altLang="en-US" sz="2000" b="1" dirty="0">
                <a:latin typeface="Arial" panose="020B0604020202020204" pitchFamily="34" charset="0"/>
              </a:rPr>
              <a:t>Product Structure</a:t>
            </a:r>
          </a:p>
        </p:txBody>
      </p:sp>
      <p:pic>
        <p:nvPicPr>
          <p:cNvPr id="2" name="Content Placeholder 4" descr="The global product structure consists of 3 levels. For long description in Notes pane, press F6.">
            <a:extLst>
              <a:ext uri="{FF2B5EF4-FFF2-40B4-BE49-F238E27FC236}">
                <a16:creationId xmlns:a16="http://schemas.microsoft.com/office/drawing/2014/main" id="{5D49CBA7-0363-1A9C-6D29-CEAC1435B069}"/>
              </a:ext>
            </a:extLst>
          </p:cNvPr>
          <p:cNvPicPr>
            <a:picLocks noChangeAspect="1"/>
          </p:cNvPicPr>
          <p:nvPr/>
        </p:nvPicPr>
        <p:blipFill>
          <a:blip r:embed="rId3"/>
          <a:stretch>
            <a:fillRect/>
          </a:stretch>
        </p:blipFill>
        <p:spPr>
          <a:xfrm>
            <a:off x="5231904" y="1434231"/>
            <a:ext cx="6582111" cy="3989538"/>
          </a:xfrm>
          <a:prstGeom prst="rect">
            <a:avLst/>
          </a:prstGeom>
        </p:spPr>
      </p:pic>
      <p:sp>
        <p:nvSpPr>
          <p:cNvPr id="3" name="Arrow: Down 2">
            <a:extLst>
              <a:ext uri="{FF2B5EF4-FFF2-40B4-BE49-F238E27FC236}">
                <a16:creationId xmlns:a16="http://schemas.microsoft.com/office/drawing/2014/main" id="{9D58F1CE-9C9D-794A-3F73-46E626B978E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5" name="Footer Placeholder 1">
            <a:extLst>
              <a:ext uri="{FF2B5EF4-FFF2-40B4-BE49-F238E27FC236}">
                <a16:creationId xmlns:a16="http://schemas.microsoft.com/office/drawing/2014/main" id="{10DF86E0-7311-FDD1-3804-B4202CB292C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3924297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out)">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dissolve">
                                      <p:cBhvr>
                                        <p:cTn id="10" dur="500"/>
                                        <p:tgtEl>
                                          <p:spTgt spid="4">
                                            <p:txEl>
                                              <p:pRg st="0" end="0"/>
                                            </p:txEl>
                                          </p:spTgt>
                                        </p:tgtEl>
                                      </p:cBhvr>
                                    </p:animEffect>
                                  </p:childTnLst>
                                </p:cTn>
                              </p:par>
                            </p:childTnLst>
                          </p:cTn>
                        </p:par>
                        <p:par>
                          <p:cTn id="11" fill="hold">
                            <p:stCondLst>
                              <p:cond delay="500"/>
                            </p:stCondLst>
                            <p:childTnLst>
                              <p:par>
                                <p:cTn id="12" presetID="53" presetClass="entr" presetSubtype="16" fill="hold" nodeType="afterEffect">
                                  <p:stCondLst>
                                    <p:cond delay="1000"/>
                                  </p:stCondLst>
                                  <p:childTnLst>
                                    <p:set>
                                      <p:cBhvr>
                                        <p:cTn id="13" dur="1" fill="hold">
                                          <p:stCondLst>
                                            <p:cond delay="0"/>
                                          </p:stCondLst>
                                        </p:cTn>
                                        <p:tgtEl>
                                          <p:spTgt spid="2"/>
                                        </p:tgtEl>
                                        <p:attrNameLst>
                                          <p:attrName>style.visibility</p:attrName>
                                        </p:attrNameLst>
                                      </p:cBhvr>
                                      <p:to>
                                        <p:strVal val="visible"/>
                                      </p:to>
                                    </p:set>
                                    <p:anim calcmode="lin" valueType="num">
                                      <p:cBhvr>
                                        <p:cTn id="14" dur="2000" fill="hold"/>
                                        <p:tgtEl>
                                          <p:spTgt spid="2"/>
                                        </p:tgtEl>
                                        <p:attrNameLst>
                                          <p:attrName>ppt_w</p:attrName>
                                        </p:attrNameLst>
                                      </p:cBhvr>
                                      <p:tavLst>
                                        <p:tav tm="0">
                                          <p:val>
                                            <p:fltVal val="0"/>
                                          </p:val>
                                        </p:tav>
                                        <p:tav tm="100000">
                                          <p:val>
                                            <p:strVal val="#ppt_w"/>
                                          </p:val>
                                        </p:tav>
                                      </p:tavLst>
                                    </p:anim>
                                    <p:anim calcmode="lin" valueType="num">
                                      <p:cBhvr>
                                        <p:cTn id="15" dur="2000" fill="hold"/>
                                        <p:tgtEl>
                                          <p:spTgt spid="2"/>
                                        </p:tgtEl>
                                        <p:attrNameLst>
                                          <p:attrName>ppt_h</p:attrName>
                                        </p:attrNameLst>
                                      </p:cBhvr>
                                      <p:tavLst>
                                        <p:tav tm="0">
                                          <p:val>
                                            <p:fltVal val="0"/>
                                          </p:val>
                                        </p:tav>
                                        <p:tav tm="100000">
                                          <p:val>
                                            <p:strVal val="#ppt_h"/>
                                          </p:val>
                                        </p:tav>
                                      </p:tavLst>
                                    </p:anim>
                                    <p:animEffect transition="in" filter="fade">
                                      <p:cBhvr>
                                        <p:cTn id="16"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8" grpId="0" animBg="1"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Content Placeholder 4" descr="The international area structure consists of 3 levels. For long description in Notes pane, press F6.">
            <a:extLst>
              <a:ext uri="{FF2B5EF4-FFF2-40B4-BE49-F238E27FC236}">
                <a16:creationId xmlns:a16="http://schemas.microsoft.com/office/drawing/2014/main" id="{52241A09-BF80-27B3-EE75-F8D49923BFD3}"/>
              </a:ext>
            </a:extLst>
          </p:cNvPr>
          <p:cNvPicPr>
            <a:picLocks noChangeAspect="1"/>
          </p:cNvPicPr>
          <p:nvPr/>
        </p:nvPicPr>
        <p:blipFill>
          <a:blip r:embed="rId3"/>
          <a:stretch>
            <a:fillRect/>
          </a:stretch>
        </p:blipFill>
        <p:spPr>
          <a:xfrm>
            <a:off x="4871864" y="1317383"/>
            <a:ext cx="7020780" cy="4278036"/>
          </a:xfrm>
          <a:prstGeom prst="rect">
            <a:avLst/>
          </a:prstGeom>
        </p:spPr>
      </p:pic>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Global Organisational Structures</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479376" y="3717032"/>
            <a:ext cx="4464496" cy="1878387"/>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3000" dirty="0"/>
              <a:t>Second most used approach.  Follows the marketing concept most closely.</a:t>
            </a:r>
          </a:p>
          <a:p>
            <a:pPr algn="just"/>
            <a:endParaRPr lang="en-GB" altLang="en-US" sz="3000" dirty="0"/>
          </a:p>
        </p:txBody>
      </p:sp>
      <p:sp>
        <p:nvSpPr>
          <p:cNvPr id="8" name="Oval 6">
            <a:extLst>
              <a:ext uri="{FF2B5EF4-FFF2-40B4-BE49-F238E27FC236}">
                <a16:creationId xmlns:a16="http://schemas.microsoft.com/office/drawing/2014/main" id="{005C9722-2B52-45D8-AC9F-6793CF018DDB}"/>
              </a:ext>
            </a:extLst>
          </p:cNvPr>
          <p:cNvSpPr>
            <a:spLocks noChangeArrowheads="1"/>
          </p:cNvSpPr>
          <p:nvPr/>
        </p:nvSpPr>
        <p:spPr bwMode="auto">
          <a:xfrm>
            <a:off x="1343472" y="2451063"/>
            <a:ext cx="2743200" cy="990600"/>
          </a:xfrm>
          <a:prstGeom prst="ellipse">
            <a:avLst/>
          </a:prstGeom>
          <a:solidFill>
            <a:schemeClr val="accent1"/>
          </a:solidFill>
          <a:ln w="9525">
            <a:round/>
            <a:headEnd/>
            <a:tailEnd/>
          </a:ln>
          <a:effectLst/>
          <a:scene3d>
            <a:camera prst="legacyPerspectiveTopRight"/>
            <a:lightRig rig="legacyFlat3" dir="b"/>
          </a:scene3d>
          <a:sp3d extrusionH="1218930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pPr algn="ctr"/>
            <a:r>
              <a:rPr lang="en-US" altLang="en-US" sz="2000" b="1" dirty="0"/>
              <a:t>Area Structure</a:t>
            </a:r>
          </a:p>
        </p:txBody>
      </p:sp>
      <p:sp>
        <p:nvSpPr>
          <p:cNvPr id="5" name="Arrow: Down 4">
            <a:extLst>
              <a:ext uri="{FF2B5EF4-FFF2-40B4-BE49-F238E27FC236}">
                <a16:creationId xmlns:a16="http://schemas.microsoft.com/office/drawing/2014/main" id="{63EB2F18-CD58-EDA6-FD6B-9939900858B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2" name="Footer Placeholder 1">
            <a:extLst>
              <a:ext uri="{FF2B5EF4-FFF2-40B4-BE49-F238E27FC236}">
                <a16:creationId xmlns:a16="http://schemas.microsoft.com/office/drawing/2014/main" id="{75552DB8-5BC1-F823-2F2B-9A134C888E7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20051843"/>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out)">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dissolve">
                                      <p:cBhvr>
                                        <p:cTn id="10" dur="500"/>
                                        <p:tgtEl>
                                          <p:spTgt spid="4">
                                            <p:txEl>
                                              <p:pRg st="0" end="0"/>
                                            </p:txEl>
                                          </p:spTgt>
                                        </p:tgtEl>
                                      </p:cBhvr>
                                    </p:animEffect>
                                  </p:childTnLst>
                                </p:cTn>
                              </p:par>
                            </p:childTnLst>
                          </p:cTn>
                        </p:par>
                        <p:par>
                          <p:cTn id="11" fill="hold">
                            <p:stCondLst>
                              <p:cond delay="500"/>
                            </p:stCondLst>
                            <p:childTnLst>
                              <p:par>
                                <p:cTn id="12" presetID="53" presetClass="entr" presetSubtype="16" fill="hold" nodeType="afterEffect">
                                  <p:stCondLst>
                                    <p:cond delay="1000"/>
                                  </p:stCondLst>
                                  <p:childTnLst>
                                    <p:set>
                                      <p:cBhvr>
                                        <p:cTn id="13" dur="1" fill="hold">
                                          <p:stCondLst>
                                            <p:cond delay="0"/>
                                          </p:stCondLst>
                                        </p:cTn>
                                        <p:tgtEl>
                                          <p:spTgt spid="3"/>
                                        </p:tgtEl>
                                        <p:attrNameLst>
                                          <p:attrName>style.visibility</p:attrName>
                                        </p:attrNameLst>
                                      </p:cBhvr>
                                      <p:to>
                                        <p:strVal val="visible"/>
                                      </p:to>
                                    </p:set>
                                    <p:anim calcmode="lin" valueType="num">
                                      <p:cBhvr>
                                        <p:cTn id="14" dur="2000" fill="hold"/>
                                        <p:tgtEl>
                                          <p:spTgt spid="3"/>
                                        </p:tgtEl>
                                        <p:attrNameLst>
                                          <p:attrName>ppt_w</p:attrName>
                                        </p:attrNameLst>
                                      </p:cBhvr>
                                      <p:tavLst>
                                        <p:tav tm="0">
                                          <p:val>
                                            <p:fltVal val="0"/>
                                          </p:val>
                                        </p:tav>
                                        <p:tav tm="100000">
                                          <p:val>
                                            <p:strVal val="#ppt_w"/>
                                          </p:val>
                                        </p:tav>
                                      </p:tavLst>
                                    </p:anim>
                                    <p:anim calcmode="lin" valueType="num">
                                      <p:cBhvr>
                                        <p:cTn id="15" dur="2000" fill="hold"/>
                                        <p:tgtEl>
                                          <p:spTgt spid="3"/>
                                        </p:tgtEl>
                                        <p:attrNameLst>
                                          <p:attrName>ppt_h</p:attrName>
                                        </p:attrNameLst>
                                      </p:cBhvr>
                                      <p:tavLst>
                                        <p:tav tm="0">
                                          <p:val>
                                            <p:fltVal val="0"/>
                                          </p:val>
                                        </p:tav>
                                        <p:tav tm="100000">
                                          <p:val>
                                            <p:strVal val="#ppt_h"/>
                                          </p:val>
                                        </p:tav>
                                      </p:tavLst>
                                    </p:anim>
                                    <p:animEffect transition="in" filter="fade">
                                      <p:cBhvr>
                                        <p:cTn id="1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8" grpId="0" animBg="1"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descr="A diagram of a company structure&#10;&#10;Description automatically generated">
            <a:extLst>
              <a:ext uri="{FF2B5EF4-FFF2-40B4-BE49-F238E27FC236}">
                <a16:creationId xmlns:a16="http://schemas.microsoft.com/office/drawing/2014/main" id="{FEECAF64-7069-F493-D9A2-B344A9F1CC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3384" y="1322389"/>
            <a:ext cx="7022592" cy="4279392"/>
          </a:xfrm>
          <a:prstGeom prst="rect">
            <a:avLst/>
          </a:prstGeom>
        </p:spPr>
      </p:pic>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Global Organisational Structures</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479376" y="3645023"/>
            <a:ext cx="4752528" cy="2032477"/>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3000" dirty="0"/>
              <a:t>Especially used if customer groups are dramatically different.</a:t>
            </a:r>
          </a:p>
          <a:p>
            <a:pPr algn="just"/>
            <a:endParaRPr lang="en-GB" altLang="en-US" sz="3000" dirty="0"/>
          </a:p>
        </p:txBody>
      </p:sp>
      <p:sp>
        <p:nvSpPr>
          <p:cNvPr id="8" name="Oval 6">
            <a:extLst>
              <a:ext uri="{FF2B5EF4-FFF2-40B4-BE49-F238E27FC236}">
                <a16:creationId xmlns:a16="http://schemas.microsoft.com/office/drawing/2014/main" id="{005C9722-2B52-45D8-AC9F-6793CF018DDB}"/>
              </a:ext>
            </a:extLst>
          </p:cNvPr>
          <p:cNvSpPr>
            <a:spLocks noChangeArrowheads="1"/>
          </p:cNvSpPr>
          <p:nvPr/>
        </p:nvSpPr>
        <p:spPr bwMode="auto">
          <a:xfrm>
            <a:off x="1343472" y="2451063"/>
            <a:ext cx="2743200" cy="990600"/>
          </a:xfrm>
          <a:prstGeom prst="ellipse">
            <a:avLst/>
          </a:prstGeom>
          <a:solidFill>
            <a:schemeClr val="accent1"/>
          </a:solidFill>
          <a:ln w="9525">
            <a:round/>
            <a:headEnd/>
            <a:tailEnd/>
          </a:ln>
          <a:effectLst/>
          <a:scene3d>
            <a:camera prst="legacyPerspectiveTopRight"/>
            <a:lightRig rig="legacyFlat3" dir="b"/>
          </a:scene3d>
          <a:sp3d extrusionH="1218930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pPr algn="ctr"/>
            <a:r>
              <a:rPr lang="en-US" altLang="en-US" sz="2000" b="1" dirty="0"/>
              <a:t>Customer</a:t>
            </a:r>
          </a:p>
          <a:p>
            <a:pPr algn="ctr"/>
            <a:r>
              <a:rPr lang="en-US" altLang="en-US" sz="2000" b="1" dirty="0"/>
              <a:t>Structure</a:t>
            </a:r>
          </a:p>
        </p:txBody>
      </p:sp>
      <p:sp>
        <p:nvSpPr>
          <p:cNvPr id="5" name="Arrow: Down 4">
            <a:extLst>
              <a:ext uri="{FF2B5EF4-FFF2-40B4-BE49-F238E27FC236}">
                <a16:creationId xmlns:a16="http://schemas.microsoft.com/office/drawing/2014/main" id="{63EB2F18-CD58-EDA6-FD6B-9939900858B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2" name="Footer Placeholder 1">
            <a:extLst>
              <a:ext uri="{FF2B5EF4-FFF2-40B4-BE49-F238E27FC236}">
                <a16:creationId xmlns:a16="http://schemas.microsoft.com/office/drawing/2014/main" id="{BD53DCB9-E0C4-815B-00FB-CFCFF8D0B2A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8657631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out)">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dissolve">
                                      <p:cBhvr>
                                        <p:cTn id="10" dur="500"/>
                                        <p:tgtEl>
                                          <p:spTgt spid="4">
                                            <p:txEl>
                                              <p:pRg st="0" end="0"/>
                                            </p:txEl>
                                          </p:spTgt>
                                        </p:tgtEl>
                                      </p:cBhvr>
                                    </p:animEffect>
                                  </p:childTnLst>
                                </p:cTn>
                              </p:par>
                            </p:childTnLst>
                          </p:cTn>
                        </p:par>
                        <p:par>
                          <p:cTn id="11" fill="hold">
                            <p:stCondLst>
                              <p:cond delay="500"/>
                            </p:stCondLst>
                            <p:childTnLst>
                              <p:par>
                                <p:cTn id="12" presetID="53" presetClass="entr" presetSubtype="16" fill="hold" nodeType="afterEffect">
                                  <p:stCondLst>
                                    <p:cond delay="1000"/>
                                  </p:stCondLst>
                                  <p:childTnLst>
                                    <p:set>
                                      <p:cBhvr>
                                        <p:cTn id="13" dur="1" fill="hold">
                                          <p:stCondLst>
                                            <p:cond delay="0"/>
                                          </p:stCondLst>
                                        </p:cTn>
                                        <p:tgtEl>
                                          <p:spTgt spid="6"/>
                                        </p:tgtEl>
                                        <p:attrNameLst>
                                          <p:attrName>style.visibility</p:attrName>
                                        </p:attrNameLst>
                                      </p:cBhvr>
                                      <p:to>
                                        <p:strVal val="visible"/>
                                      </p:to>
                                    </p:set>
                                    <p:anim calcmode="lin" valueType="num">
                                      <p:cBhvr>
                                        <p:cTn id="14" dur="2000" fill="hold"/>
                                        <p:tgtEl>
                                          <p:spTgt spid="6"/>
                                        </p:tgtEl>
                                        <p:attrNameLst>
                                          <p:attrName>ppt_w</p:attrName>
                                        </p:attrNameLst>
                                      </p:cBhvr>
                                      <p:tavLst>
                                        <p:tav tm="0">
                                          <p:val>
                                            <p:fltVal val="0"/>
                                          </p:val>
                                        </p:tav>
                                        <p:tav tm="100000">
                                          <p:val>
                                            <p:strVal val="#ppt_w"/>
                                          </p:val>
                                        </p:tav>
                                      </p:tavLst>
                                    </p:anim>
                                    <p:anim calcmode="lin" valueType="num">
                                      <p:cBhvr>
                                        <p:cTn id="15" dur="2000" fill="hold"/>
                                        <p:tgtEl>
                                          <p:spTgt spid="6"/>
                                        </p:tgtEl>
                                        <p:attrNameLst>
                                          <p:attrName>ppt_h</p:attrName>
                                        </p:attrNameLst>
                                      </p:cBhvr>
                                      <p:tavLst>
                                        <p:tav tm="0">
                                          <p:val>
                                            <p:fltVal val="0"/>
                                          </p:val>
                                        </p:tav>
                                        <p:tav tm="100000">
                                          <p:val>
                                            <p:strVal val="#ppt_h"/>
                                          </p:val>
                                        </p:tav>
                                      </p:tavLst>
                                    </p:anim>
                                    <p:animEffect transition="in" filter="fade">
                                      <p:cBhvr>
                                        <p:cTn id="1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8"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Global Organisational Structures</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479376" y="3373245"/>
            <a:ext cx="4464496" cy="230425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altLang="en-US" sz="3000" dirty="0"/>
              <a:t>The simplest from the administrative viewpoint.  A variation is one that uses processes as a basis for structure.</a:t>
            </a:r>
          </a:p>
          <a:p>
            <a:pPr algn="just"/>
            <a:endParaRPr lang="en-GB" altLang="en-US" sz="3000" dirty="0"/>
          </a:p>
        </p:txBody>
      </p:sp>
      <p:sp>
        <p:nvSpPr>
          <p:cNvPr id="8" name="Oval 6">
            <a:extLst>
              <a:ext uri="{FF2B5EF4-FFF2-40B4-BE49-F238E27FC236}">
                <a16:creationId xmlns:a16="http://schemas.microsoft.com/office/drawing/2014/main" id="{005C9722-2B52-45D8-AC9F-6793CF018DDB}"/>
              </a:ext>
            </a:extLst>
          </p:cNvPr>
          <p:cNvSpPr>
            <a:spLocks noChangeArrowheads="1"/>
          </p:cNvSpPr>
          <p:nvPr/>
        </p:nvSpPr>
        <p:spPr bwMode="auto">
          <a:xfrm>
            <a:off x="1343472" y="2451063"/>
            <a:ext cx="2743200" cy="990600"/>
          </a:xfrm>
          <a:prstGeom prst="ellipse">
            <a:avLst/>
          </a:prstGeom>
          <a:solidFill>
            <a:schemeClr val="accent1"/>
          </a:solidFill>
          <a:ln w="9525">
            <a:round/>
            <a:headEnd/>
            <a:tailEnd/>
          </a:ln>
          <a:effectLst/>
          <a:scene3d>
            <a:camera prst="legacyPerspectiveTopRight"/>
            <a:lightRig rig="legacyFlat3" dir="b"/>
          </a:scene3d>
          <a:sp3d extrusionH="1218930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pPr algn="ctr"/>
            <a:r>
              <a:rPr lang="en-US" altLang="en-US" sz="2000" b="1" dirty="0"/>
              <a:t>Functional </a:t>
            </a:r>
          </a:p>
          <a:p>
            <a:pPr algn="ctr"/>
            <a:r>
              <a:rPr lang="en-US" altLang="en-US" sz="2000" b="1" dirty="0"/>
              <a:t>Structure</a:t>
            </a:r>
          </a:p>
        </p:txBody>
      </p:sp>
      <p:sp>
        <p:nvSpPr>
          <p:cNvPr id="5" name="Arrow: Down 4">
            <a:extLst>
              <a:ext uri="{FF2B5EF4-FFF2-40B4-BE49-F238E27FC236}">
                <a16:creationId xmlns:a16="http://schemas.microsoft.com/office/drawing/2014/main" id="{63EB2F18-CD58-EDA6-FD6B-9939900858B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4</a:t>
            </a:r>
          </a:p>
        </p:txBody>
      </p:sp>
      <p:pic>
        <p:nvPicPr>
          <p:cNvPr id="2" name="Picture Placeholder 11" descr="A diagram shows the functional structure of an organization.&#10;Long description is available in notes, Press F6">
            <a:extLst>
              <a:ext uri="{FF2B5EF4-FFF2-40B4-BE49-F238E27FC236}">
                <a16:creationId xmlns:a16="http://schemas.microsoft.com/office/drawing/2014/main" id="{A12E9E33-F12E-433A-5586-9C4DE9376307}"/>
              </a:ext>
            </a:extLst>
          </p:cNvPr>
          <p:cNvPicPr>
            <a:picLocks noChangeAspect="1"/>
          </p:cNvPicPr>
          <p:nvPr/>
        </p:nvPicPr>
        <p:blipFill rotWithShape="1">
          <a:blip r:embed="rId3">
            <a:extLst>
              <a:ext uri="{28A0092B-C50C-407E-A947-70E740481C1C}">
                <a14:useLocalDpi xmlns:a14="http://schemas.microsoft.com/office/drawing/2010/main" val="0"/>
              </a:ext>
            </a:extLst>
          </a:blip>
          <a:srcRect b="5866"/>
          <a:stretch/>
        </p:blipFill>
        <p:spPr>
          <a:xfrm>
            <a:off x="6034627" y="1078281"/>
            <a:ext cx="5400600" cy="4589928"/>
          </a:xfrm>
          <a:prstGeom prst="rect">
            <a:avLst/>
          </a:prstGeom>
        </p:spPr>
      </p:pic>
      <p:sp>
        <p:nvSpPr>
          <p:cNvPr id="3" name="Footer Placeholder 1">
            <a:extLst>
              <a:ext uri="{FF2B5EF4-FFF2-40B4-BE49-F238E27FC236}">
                <a16:creationId xmlns:a16="http://schemas.microsoft.com/office/drawing/2014/main" id="{D364FEBA-09EC-6627-66E7-A34297154D2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4892873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out)">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dissolve">
                                      <p:cBhvr>
                                        <p:cTn id="10" dur="500"/>
                                        <p:tgtEl>
                                          <p:spTgt spid="4">
                                            <p:txEl>
                                              <p:pRg st="0" end="0"/>
                                            </p:txEl>
                                          </p:spTgt>
                                        </p:tgtEl>
                                      </p:cBhvr>
                                    </p:animEffect>
                                  </p:childTnLst>
                                </p:cTn>
                              </p:par>
                            </p:childTnLst>
                          </p:cTn>
                        </p:par>
                        <p:par>
                          <p:cTn id="11" fill="hold">
                            <p:stCondLst>
                              <p:cond delay="500"/>
                            </p:stCondLst>
                            <p:childTnLst>
                              <p:par>
                                <p:cTn id="12" presetID="53" presetClass="entr" presetSubtype="16" fill="hold" nodeType="afterEffect">
                                  <p:stCondLst>
                                    <p:cond delay="1000"/>
                                  </p:stCondLst>
                                  <p:childTnLst>
                                    <p:set>
                                      <p:cBhvr>
                                        <p:cTn id="13" dur="1" fill="hold">
                                          <p:stCondLst>
                                            <p:cond delay="0"/>
                                          </p:stCondLst>
                                        </p:cTn>
                                        <p:tgtEl>
                                          <p:spTgt spid="2"/>
                                        </p:tgtEl>
                                        <p:attrNameLst>
                                          <p:attrName>style.visibility</p:attrName>
                                        </p:attrNameLst>
                                      </p:cBhvr>
                                      <p:to>
                                        <p:strVal val="visible"/>
                                      </p:to>
                                    </p:set>
                                    <p:anim calcmode="lin" valueType="num">
                                      <p:cBhvr>
                                        <p:cTn id="14" dur="2000" fill="hold"/>
                                        <p:tgtEl>
                                          <p:spTgt spid="2"/>
                                        </p:tgtEl>
                                        <p:attrNameLst>
                                          <p:attrName>ppt_w</p:attrName>
                                        </p:attrNameLst>
                                      </p:cBhvr>
                                      <p:tavLst>
                                        <p:tav tm="0">
                                          <p:val>
                                            <p:fltVal val="0"/>
                                          </p:val>
                                        </p:tav>
                                        <p:tav tm="100000">
                                          <p:val>
                                            <p:strVal val="#ppt_w"/>
                                          </p:val>
                                        </p:tav>
                                      </p:tavLst>
                                    </p:anim>
                                    <p:anim calcmode="lin" valueType="num">
                                      <p:cBhvr>
                                        <p:cTn id="15" dur="2000" fill="hold"/>
                                        <p:tgtEl>
                                          <p:spTgt spid="2"/>
                                        </p:tgtEl>
                                        <p:attrNameLst>
                                          <p:attrName>ppt_h</p:attrName>
                                        </p:attrNameLst>
                                      </p:cBhvr>
                                      <p:tavLst>
                                        <p:tav tm="0">
                                          <p:val>
                                            <p:fltVal val="0"/>
                                          </p:val>
                                        </p:tav>
                                        <p:tav tm="100000">
                                          <p:val>
                                            <p:strVal val="#ppt_h"/>
                                          </p:val>
                                        </p:tav>
                                      </p:tavLst>
                                    </p:anim>
                                    <p:animEffect transition="in" filter="fade">
                                      <p:cBhvr>
                                        <p:cTn id="16"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8" grpId="0" animBg="1"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Placeholder 11" descr="A matrix of three rows and four columns. On the top left of the matrix are the headquarters. The rows of the matrix depict the various product divisions and the columns depict the area divisions.&#10;Long description is available in notes, Press F6">
            <a:extLst>
              <a:ext uri="{FF2B5EF4-FFF2-40B4-BE49-F238E27FC236}">
                <a16:creationId xmlns:a16="http://schemas.microsoft.com/office/drawing/2014/main" id="{8D74A5D4-F6E8-8EFA-2CF9-A39F3CF018BD}"/>
              </a:ext>
            </a:extLst>
          </p:cNvPr>
          <p:cNvPicPr>
            <a:picLocks noChangeAspect="1"/>
          </p:cNvPicPr>
          <p:nvPr/>
        </p:nvPicPr>
        <p:blipFill rotWithShape="1">
          <a:blip r:embed="rId3">
            <a:extLst>
              <a:ext uri="{28A0092B-C50C-407E-A947-70E740481C1C}">
                <a14:useLocalDpi xmlns:a14="http://schemas.microsoft.com/office/drawing/2010/main" val="0"/>
              </a:ext>
            </a:extLst>
          </a:blip>
          <a:srcRect b="10146"/>
          <a:stretch/>
        </p:blipFill>
        <p:spPr>
          <a:xfrm>
            <a:off x="5663952" y="1829069"/>
            <a:ext cx="6312024" cy="3698814"/>
          </a:xfrm>
          <a:prstGeom prst="rect">
            <a:avLst/>
          </a:prstGeom>
        </p:spPr>
      </p:pic>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Global Organisational Structures</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327440" y="3386445"/>
            <a:ext cx="5904656" cy="248202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spcBef>
                <a:spcPts val="0"/>
              </a:spcBef>
              <a:buNone/>
            </a:pPr>
            <a:r>
              <a:rPr lang="en-GB" altLang="en-US" sz="2400" dirty="0"/>
              <a:t>Combines two or more organizational dimensions simultaneously. Integrates the various approaches. Most companies find this arrangement problematic. Complexity of this structure may increase the reaction time of a company.</a:t>
            </a:r>
          </a:p>
          <a:p>
            <a:pPr algn="just"/>
            <a:endParaRPr lang="en-GB" altLang="en-US" sz="3000" dirty="0"/>
          </a:p>
        </p:txBody>
      </p:sp>
      <p:sp>
        <p:nvSpPr>
          <p:cNvPr id="8" name="Oval 6">
            <a:extLst>
              <a:ext uri="{FF2B5EF4-FFF2-40B4-BE49-F238E27FC236}">
                <a16:creationId xmlns:a16="http://schemas.microsoft.com/office/drawing/2014/main" id="{005C9722-2B52-45D8-AC9F-6793CF018DDB}"/>
              </a:ext>
            </a:extLst>
          </p:cNvPr>
          <p:cNvSpPr>
            <a:spLocks noChangeArrowheads="1"/>
          </p:cNvSpPr>
          <p:nvPr/>
        </p:nvSpPr>
        <p:spPr bwMode="auto">
          <a:xfrm>
            <a:off x="1343472" y="2451063"/>
            <a:ext cx="2743200" cy="990600"/>
          </a:xfrm>
          <a:prstGeom prst="ellipse">
            <a:avLst/>
          </a:prstGeom>
          <a:solidFill>
            <a:schemeClr val="accent1"/>
          </a:solidFill>
          <a:ln w="9525">
            <a:round/>
            <a:headEnd/>
            <a:tailEnd/>
          </a:ln>
          <a:effectLst/>
          <a:scene3d>
            <a:camera prst="legacyPerspectiveTopRight"/>
            <a:lightRig rig="legacyFlat3" dir="b"/>
          </a:scene3d>
          <a:sp3d extrusionH="1218930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pPr algn="ctr"/>
            <a:r>
              <a:rPr lang="en-US" altLang="en-US" sz="2000" b="1" dirty="0"/>
              <a:t>Matrix Structure</a:t>
            </a:r>
          </a:p>
        </p:txBody>
      </p:sp>
      <p:sp>
        <p:nvSpPr>
          <p:cNvPr id="5" name="Arrow: Down 4">
            <a:extLst>
              <a:ext uri="{FF2B5EF4-FFF2-40B4-BE49-F238E27FC236}">
                <a16:creationId xmlns:a16="http://schemas.microsoft.com/office/drawing/2014/main" id="{63EB2F18-CD58-EDA6-FD6B-9939900858B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5</a:t>
            </a:r>
          </a:p>
        </p:txBody>
      </p:sp>
      <p:sp>
        <p:nvSpPr>
          <p:cNvPr id="3" name="Footer Placeholder 1">
            <a:extLst>
              <a:ext uri="{FF2B5EF4-FFF2-40B4-BE49-F238E27FC236}">
                <a16:creationId xmlns:a16="http://schemas.microsoft.com/office/drawing/2014/main" id="{6115667D-891B-71E5-9D12-76BF46BEC6F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9123925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32"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ox(out)">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dissolve">
                                      <p:cBhvr>
                                        <p:cTn id="10" dur="500"/>
                                        <p:tgtEl>
                                          <p:spTgt spid="4">
                                            <p:txEl>
                                              <p:pRg st="0" end="0"/>
                                            </p:txEl>
                                          </p:spTgt>
                                        </p:tgtEl>
                                      </p:cBhvr>
                                    </p:animEffect>
                                  </p:childTnLst>
                                </p:cTn>
                              </p:par>
                            </p:childTnLst>
                          </p:cTn>
                        </p:par>
                        <p:par>
                          <p:cTn id="11" fill="hold">
                            <p:stCondLst>
                              <p:cond delay="500"/>
                            </p:stCondLst>
                            <p:childTnLst>
                              <p:par>
                                <p:cTn id="12" presetID="53" presetClass="entr" presetSubtype="16" fill="hold" nodeType="afterEffect">
                                  <p:stCondLst>
                                    <p:cond delay="1000"/>
                                  </p:stCondLst>
                                  <p:childTnLst>
                                    <p:set>
                                      <p:cBhvr>
                                        <p:cTn id="13" dur="1" fill="hold">
                                          <p:stCondLst>
                                            <p:cond delay="0"/>
                                          </p:stCondLst>
                                        </p:cTn>
                                        <p:tgtEl>
                                          <p:spTgt spid="2"/>
                                        </p:tgtEl>
                                        <p:attrNameLst>
                                          <p:attrName>style.visibility</p:attrName>
                                        </p:attrNameLst>
                                      </p:cBhvr>
                                      <p:to>
                                        <p:strVal val="visible"/>
                                      </p:to>
                                    </p:set>
                                    <p:anim calcmode="lin" valueType="num">
                                      <p:cBhvr>
                                        <p:cTn id="14" dur="2000" fill="hold"/>
                                        <p:tgtEl>
                                          <p:spTgt spid="2"/>
                                        </p:tgtEl>
                                        <p:attrNameLst>
                                          <p:attrName>ppt_w</p:attrName>
                                        </p:attrNameLst>
                                      </p:cBhvr>
                                      <p:tavLst>
                                        <p:tav tm="0">
                                          <p:val>
                                            <p:fltVal val="0"/>
                                          </p:val>
                                        </p:tav>
                                        <p:tav tm="100000">
                                          <p:val>
                                            <p:strVal val="#ppt_w"/>
                                          </p:val>
                                        </p:tav>
                                      </p:tavLst>
                                    </p:anim>
                                    <p:anim calcmode="lin" valueType="num">
                                      <p:cBhvr>
                                        <p:cTn id="15" dur="2000" fill="hold"/>
                                        <p:tgtEl>
                                          <p:spTgt spid="2"/>
                                        </p:tgtEl>
                                        <p:attrNameLst>
                                          <p:attrName>ppt_h</p:attrName>
                                        </p:attrNameLst>
                                      </p:cBhvr>
                                      <p:tavLst>
                                        <p:tav tm="0">
                                          <p:val>
                                            <p:fltVal val="0"/>
                                          </p:val>
                                        </p:tav>
                                        <p:tav tm="100000">
                                          <p:val>
                                            <p:strVal val="#ppt_h"/>
                                          </p:val>
                                        </p:tav>
                                      </p:tavLst>
                                    </p:anim>
                                    <p:animEffect transition="in" filter="fade">
                                      <p:cBhvr>
                                        <p:cTn id="16"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8"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Discussion 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99984" y="9066"/>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479375" y="1741206"/>
            <a:ext cx="11233248" cy="1903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just" eaLnBrk="1" hangingPunct="1">
              <a:spcBef>
                <a:spcPts val="300"/>
              </a:spcBef>
              <a:spcAft>
                <a:spcPts val="300"/>
              </a:spcAft>
            </a:pPr>
            <a:r>
              <a:rPr lang="en-GB" altLang="en-US" sz="3200" dirty="0">
                <a:solidFill>
                  <a:schemeClr val="tx2">
                    <a:lumMod val="75000"/>
                  </a:schemeClr>
                </a:solidFill>
              </a:rPr>
              <a:t>Considering the models of organizational structure presented in this session, how would you describe HSBC’s organisational structure?</a:t>
            </a:r>
            <a:endParaRPr lang="en-GB" altLang="en-US" sz="4000" b="1" dirty="0">
              <a:solidFill>
                <a:schemeClr val="tx2">
                  <a:lumMod val="75000"/>
                </a:schemeClr>
              </a:solidFill>
            </a:endParaRPr>
          </a:p>
        </p:txBody>
      </p:sp>
      <p:sp>
        <p:nvSpPr>
          <p:cNvPr id="4" name="TextBox 3">
            <a:extLst>
              <a:ext uri="{FF2B5EF4-FFF2-40B4-BE49-F238E27FC236}">
                <a16:creationId xmlns:a16="http://schemas.microsoft.com/office/drawing/2014/main" id="{E72ED1B6-7731-7314-ACF7-D958A52443B2}"/>
              </a:ext>
            </a:extLst>
          </p:cNvPr>
          <p:cNvSpPr txBox="1"/>
          <p:nvPr/>
        </p:nvSpPr>
        <p:spPr>
          <a:xfrm>
            <a:off x="2477450" y="5229200"/>
            <a:ext cx="7237099" cy="369332"/>
          </a:xfrm>
          <a:prstGeom prst="rect">
            <a:avLst/>
          </a:prstGeom>
          <a:noFill/>
        </p:spPr>
        <p:txBody>
          <a:bodyPr wrap="square">
            <a:spAutoFit/>
          </a:bodyPr>
          <a:lstStyle/>
          <a:p>
            <a:pPr algn="ctr"/>
            <a:r>
              <a:rPr lang="en-GB" dirty="0">
                <a:hlinkClick r:id="rId4"/>
              </a:rPr>
              <a:t>https://www.hsbc.com/investors/investing-in-hsbc/group-structure</a:t>
            </a:r>
            <a:r>
              <a:rPr lang="en-GB" dirty="0"/>
              <a:t> </a:t>
            </a:r>
          </a:p>
        </p:txBody>
      </p:sp>
      <p:pic>
        <p:nvPicPr>
          <p:cNvPr id="8" name="Picture 7" descr="A red and black diamond shaped logo&#10;&#10;Description automatically generated">
            <a:extLst>
              <a:ext uri="{FF2B5EF4-FFF2-40B4-BE49-F238E27FC236}">
                <a16:creationId xmlns:a16="http://schemas.microsoft.com/office/drawing/2014/main" id="{C261B5DC-FDCA-4128-0813-D7384704EAF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92016" y="2492896"/>
            <a:ext cx="5807968" cy="3266982"/>
          </a:xfrm>
          <a:prstGeom prst="rect">
            <a:avLst/>
          </a:prstGeom>
        </p:spPr>
      </p:pic>
      <p:sp>
        <p:nvSpPr>
          <p:cNvPr id="2" name="Footer Placeholder 1">
            <a:extLst>
              <a:ext uri="{FF2B5EF4-FFF2-40B4-BE49-F238E27FC236}">
                <a16:creationId xmlns:a16="http://schemas.microsoft.com/office/drawing/2014/main" id="{2811325F-C036-4575-83C7-10673F28D10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Effect transition="in" filter="fade">
                                      <p:cBhvr>
                                        <p:cTn id="14" dur="1000"/>
                                        <p:tgtEl>
                                          <p:spTgt spid="3"/>
                                        </p:tgtEl>
                                      </p:cBhvr>
                                    </p:animEffect>
                                  </p:childTnLst>
                                </p:cTn>
                              </p:par>
                            </p:childTnLst>
                          </p:cTn>
                        </p:par>
                        <p:par>
                          <p:cTn id="15" fill="hold">
                            <p:stCondLst>
                              <p:cond delay="1000"/>
                            </p:stCondLst>
                            <p:childTnLst>
                              <p:par>
                                <p:cTn id="16" presetID="53" presetClass="entr" presetSubtype="16" fill="hold" nodeType="after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1500" fill="hold"/>
                                        <p:tgtEl>
                                          <p:spTgt spid="8"/>
                                        </p:tgtEl>
                                        <p:attrNameLst>
                                          <p:attrName>ppt_w</p:attrName>
                                        </p:attrNameLst>
                                      </p:cBhvr>
                                      <p:tavLst>
                                        <p:tav tm="0">
                                          <p:val>
                                            <p:fltVal val="0"/>
                                          </p:val>
                                        </p:tav>
                                        <p:tav tm="100000">
                                          <p:val>
                                            <p:strVal val="#ppt_w"/>
                                          </p:val>
                                        </p:tav>
                                      </p:tavLst>
                                    </p:anim>
                                    <p:anim calcmode="lin" valueType="num">
                                      <p:cBhvr>
                                        <p:cTn id="19" dur="1500" fill="hold"/>
                                        <p:tgtEl>
                                          <p:spTgt spid="8"/>
                                        </p:tgtEl>
                                        <p:attrNameLst>
                                          <p:attrName>ppt_h</p:attrName>
                                        </p:attrNameLst>
                                      </p:cBhvr>
                                      <p:tavLst>
                                        <p:tav tm="0">
                                          <p:val>
                                            <p:fltVal val="0"/>
                                          </p:val>
                                        </p:tav>
                                        <p:tav tm="100000">
                                          <p:val>
                                            <p:strVal val="#ppt_h"/>
                                          </p:val>
                                        </p:tav>
                                      </p:tavLst>
                                    </p:anim>
                                    <p:animEffect transition="in" filter="fade">
                                      <p:cBhvr>
                                        <p:cTn id="20" dur="1500"/>
                                        <p:tgtEl>
                                          <p:spTgt spid="8"/>
                                        </p:tgtEl>
                                      </p:cBhvr>
                                    </p:animEffect>
                                  </p:childTnLst>
                                </p:cTn>
                              </p:par>
                            </p:childTnLst>
                          </p:cTn>
                        </p:par>
                        <p:par>
                          <p:cTn id="21" fill="hold">
                            <p:stCondLst>
                              <p:cond delay="2500"/>
                            </p:stCondLst>
                            <p:childTnLst>
                              <p:par>
                                <p:cTn id="22" presetID="42" presetClass="entr" presetSubtype="0" fill="hold" grpId="0" nodeType="after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1000"/>
                                        <p:tgtEl>
                                          <p:spTgt spid="4"/>
                                        </p:tgtEl>
                                      </p:cBhvr>
                                    </p:animEffect>
                                    <p:anim calcmode="lin" valueType="num">
                                      <p:cBhvr>
                                        <p:cTn id="25" dur="1000" fill="hold"/>
                                        <p:tgtEl>
                                          <p:spTgt spid="4"/>
                                        </p:tgtEl>
                                        <p:attrNameLst>
                                          <p:attrName>ppt_x</p:attrName>
                                        </p:attrNameLst>
                                      </p:cBhvr>
                                      <p:tavLst>
                                        <p:tav tm="0">
                                          <p:val>
                                            <p:strVal val="#ppt_x"/>
                                          </p:val>
                                        </p:tav>
                                        <p:tav tm="100000">
                                          <p:val>
                                            <p:strVal val="#ppt_x"/>
                                          </p:val>
                                        </p:tav>
                                      </p:tavLst>
                                    </p:anim>
                                    <p:anim calcmode="lin" valueType="num">
                                      <p:cBhvr>
                                        <p:cTn id="2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Decision Making </a:t>
            </a:r>
          </a:p>
        </p:txBody>
      </p:sp>
      <p:sp>
        <p:nvSpPr>
          <p:cNvPr id="4" name="Rectangle 5">
            <a:extLst>
              <a:ext uri="{FF2B5EF4-FFF2-40B4-BE49-F238E27FC236}">
                <a16:creationId xmlns:a16="http://schemas.microsoft.com/office/drawing/2014/main" id="{6A067F44-75C7-49AB-9E1A-AC13F1D4732A}"/>
              </a:ext>
            </a:extLst>
          </p:cNvPr>
          <p:cNvSpPr txBox="1">
            <a:spLocks noChangeArrowheads="1"/>
          </p:cNvSpPr>
          <p:nvPr/>
        </p:nvSpPr>
        <p:spPr>
          <a:xfrm>
            <a:off x="839416" y="1412776"/>
            <a:ext cx="10513168" cy="4315109"/>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200"/>
              </a:spcBef>
              <a:spcAft>
                <a:spcPts val="1200"/>
              </a:spcAft>
              <a:buFontTx/>
              <a:buNone/>
            </a:pPr>
            <a:r>
              <a:rPr lang="en-US" altLang="en-US" sz="3400" b="1" dirty="0"/>
              <a:t>Factors that impact structure and decision making:</a:t>
            </a:r>
          </a:p>
          <a:p>
            <a:pPr marL="981075" lvl="1" indent="-523875">
              <a:spcBef>
                <a:spcPts val="1200"/>
              </a:spcBef>
              <a:spcAft>
                <a:spcPts val="1200"/>
              </a:spcAft>
            </a:pPr>
            <a:r>
              <a:rPr lang="en-US" altLang="en-US" sz="3200" dirty="0"/>
              <a:t>Degree of involvement in international operations</a:t>
            </a:r>
          </a:p>
          <a:p>
            <a:pPr marL="981075" lvl="1" indent="-523875">
              <a:spcBef>
                <a:spcPts val="1200"/>
              </a:spcBef>
              <a:spcAft>
                <a:spcPts val="1200"/>
              </a:spcAft>
            </a:pPr>
            <a:r>
              <a:rPr lang="en-US" altLang="en-US" sz="3200" dirty="0"/>
              <a:t>Products that the firm markets</a:t>
            </a:r>
          </a:p>
          <a:p>
            <a:pPr marL="981075" lvl="1" indent="-523875">
              <a:spcBef>
                <a:spcPts val="1200"/>
              </a:spcBef>
              <a:spcAft>
                <a:spcPts val="1200"/>
              </a:spcAft>
            </a:pPr>
            <a:r>
              <a:rPr lang="en-US" altLang="en-US" sz="3200" dirty="0"/>
              <a:t>Size and importance of the firm’s markets</a:t>
            </a:r>
          </a:p>
          <a:p>
            <a:pPr marL="981075" lvl="1" indent="-523875">
              <a:spcBef>
                <a:spcPts val="1200"/>
              </a:spcBef>
              <a:spcAft>
                <a:spcPts val="1200"/>
              </a:spcAft>
            </a:pPr>
            <a:r>
              <a:rPr lang="en-US" altLang="en-US" sz="3200" dirty="0"/>
              <a:t>Human resource capability of the firm</a:t>
            </a:r>
          </a:p>
        </p:txBody>
      </p:sp>
      <p:sp>
        <p:nvSpPr>
          <p:cNvPr id="2" name="Footer Placeholder 1">
            <a:extLst>
              <a:ext uri="{FF2B5EF4-FFF2-40B4-BE49-F238E27FC236}">
                <a16:creationId xmlns:a16="http://schemas.microsoft.com/office/drawing/2014/main" id="{DFCD6959-0B6E-9E2C-2E9B-1660CA5D0BB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435866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Networked Global Organisation</a:t>
            </a:r>
          </a:p>
        </p:txBody>
      </p:sp>
      <p:sp>
        <p:nvSpPr>
          <p:cNvPr id="5" name="Rectangle 5">
            <a:extLst>
              <a:ext uri="{FF2B5EF4-FFF2-40B4-BE49-F238E27FC236}">
                <a16:creationId xmlns:a16="http://schemas.microsoft.com/office/drawing/2014/main" id="{A9CEDCAA-5E12-49F5-80ED-055901FCDF7D}"/>
              </a:ext>
            </a:extLst>
          </p:cNvPr>
          <p:cNvSpPr txBox="1">
            <a:spLocks noChangeArrowheads="1"/>
          </p:cNvSpPr>
          <p:nvPr/>
        </p:nvSpPr>
        <p:spPr>
          <a:xfrm>
            <a:off x="4367808" y="1772816"/>
            <a:ext cx="7056784" cy="3888432"/>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dirty="0"/>
              <a:t>The network avoids problems of effort duplication, inefficiency, and resistance to ideas.</a:t>
            </a:r>
          </a:p>
          <a:p>
            <a:pPr algn="just"/>
            <a:r>
              <a:rPr lang="en-GB" altLang="en-US" dirty="0"/>
              <a:t>Subsidiaries are able to make local business development decisions within the global framework.</a:t>
            </a:r>
          </a:p>
        </p:txBody>
      </p:sp>
      <p:pic>
        <p:nvPicPr>
          <p:cNvPr id="6" name="Picture 6">
            <a:extLst>
              <a:ext uri="{FF2B5EF4-FFF2-40B4-BE49-F238E27FC236}">
                <a16:creationId xmlns:a16="http://schemas.microsoft.com/office/drawing/2014/main" id="{986E3E8F-3BB1-4682-96B9-2F853ECD7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rot="21143691">
            <a:off x="1227279" y="1938620"/>
            <a:ext cx="2690116" cy="2775611"/>
          </a:xfrm>
          <a:prstGeom prst="rect">
            <a:avLst/>
          </a:prstGeom>
        </p:spPr>
      </p:pic>
      <p:sp>
        <p:nvSpPr>
          <p:cNvPr id="2" name="Arrow: Down 1">
            <a:extLst>
              <a:ext uri="{FF2B5EF4-FFF2-40B4-BE49-F238E27FC236}">
                <a16:creationId xmlns:a16="http://schemas.microsoft.com/office/drawing/2014/main" id="{4D788661-1E1F-7B8B-AF84-10070213E703}"/>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EC889E3D-2F96-1B8D-D8B8-525A0CAF8BF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60174563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Networked Global Organisation</a:t>
            </a:r>
          </a:p>
        </p:txBody>
      </p:sp>
      <p:sp>
        <p:nvSpPr>
          <p:cNvPr id="2" name="Arrow: Down 1">
            <a:extLst>
              <a:ext uri="{FF2B5EF4-FFF2-40B4-BE49-F238E27FC236}">
                <a16:creationId xmlns:a16="http://schemas.microsoft.com/office/drawing/2014/main" id="{2BDB47B5-00CA-105D-A25D-07D907C7DC8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pic>
        <p:nvPicPr>
          <p:cNvPr id="3" name="Picture Placeholder 11" descr="A web diagram shows a network structure. In the center of the diagram is core unit, which is further connected to various differentiated units.&#10;Long description is available in notes, Press F6">
            <a:extLst>
              <a:ext uri="{FF2B5EF4-FFF2-40B4-BE49-F238E27FC236}">
                <a16:creationId xmlns:a16="http://schemas.microsoft.com/office/drawing/2014/main" id="{5E27A329-1CCD-8368-F8DD-A0512D59E08C}"/>
              </a:ext>
            </a:extLst>
          </p:cNvPr>
          <p:cNvPicPr>
            <a:picLocks noChangeAspect="1"/>
          </p:cNvPicPr>
          <p:nvPr/>
        </p:nvPicPr>
        <p:blipFill rotWithShape="1">
          <a:blip r:embed="rId3">
            <a:extLst>
              <a:ext uri="{28A0092B-C50C-407E-A947-70E740481C1C}">
                <a14:useLocalDpi xmlns:a14="http://schemas.microsoft.com/office/drawing/2010/main" val="0"/>
              </a:ext>
            </a:extLst>
          </a:blip>
          <a:srcRect b="9012"/>
          <a:stretch/>
        </p:blipFill>
        <p:spPr>
          <a:xfrm>
            <a:off x="1589838" y="925530"/>
            <a:ext cx="9012324" cy="4752589"/>
          </a:xfrm>
          <a:prstGeom prst="rect">
            <a:avLst/>
          </a:prstGeom>
        </p:spPr>
      </p:pic>
    </p:spTree>
    <p:extLst>
      <p:ext uri="{BB962C8B-B14F-4D97-AF65-F5344CB8AC3E}">
        <p14:creationId xmlns:p14="http://schemas.microsoft.com/office/powerpoint/2010/main" val="273301374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750" fill="hold"/>
                                        <p:tgtEl>
                                          <p:spTgt spid="3"/>
                                        </p:tgtEl>
                                        <p:attrNameLst>
                                          <p:attrName>ppt_w</p:attrName>
                                        </p:attrNameLst>
                                      </p:cBhvr>
                                      <p:tavLst>
                                        <p:tav tm="0">
                                          <p:val>
                                            <p:fltVal val="0"/>
                                          </p:val>
                                        </p:tav>
                                        <p:tav tm="100000">
                                          <p:val>
                                            <p:strVal val="#ppt_w"/>
                                          </p:val>
                                        </p:tav>
                                      </p:tavLst>
                                    </p:anim>
                                    <p:anim calcmode="lin" valueType="num">
                                      <p:cBhvr>
                                        <p:cTn id="8" dur="1750" fill="hold"/>
                                        <p:tgtEl>
                                          <p:spTgt spid="3"/>
                                        </p:tgtEl>
                                        <p:attrNameLst>
                                          <p:attrName>ppt_h</p:attrName>
                                        </p:attrNameLst>
                                      </p:cBhvr>
                                      <p:tavLst>
                                        <p:tav tm="0">
                                          <p:val>
                                            <p:fltVal val="0"/>
                                          </p:val>
                                        </p:tav>
                                        <p:tav tm="100000">
                                          <p:val>
                                            <p:strVal val="#ppt_h"/>
                                          </p:val>
                                        </p:tav>
                                      </p:tavLst>
                                    </p:anim>
                                    <p:animEffect transition="in" filter="fade">
                                      <p:cBhvr>
                                        <p:cTn id="9" dur="17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Internal Cooperation</a:t>
            </a:r>
          </a:p>
        </p:txBody>
      </p:sp>
      <p:sp>
        <p:nvSpPr>
          <p:cNvPr id="5" name="Rectangle 5">
            <a:extLst>
              <a:ext uri="{FF2B5EF4-FFF2-40B4-BE49-F238E27FC236}">
                <a16:creationId xmlns:a16="http://schemas.microsoft.com/office/drawing/2014/main" id="{A9CEDCAA-5E12-49F5-80ED-055901FCDF7D}"/>
              </a:ext>
            </a:extLst>
          </p:cNvPr>
          <p:cNvSpPr txBox="1">
            <a:spLocks noChangeArrowheads="1"/>
          </p:cNvSpPr>
          <p:nvPr/>
        </p:nvSpPr>
        <p:spPr>
          <a:xfrm>
            <a:off x="731404" y="1232756"/>
            <a:ext cx="10729192" cy="439248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dirty="0"/>
              <a:t>Success for a global firm involves the ability to move intellectual capital.</a:t>
            </a:r>
          </a:p>
          <a:p>
            <a:pPr algn="just"/>
            <a:r>
              <a:rPr lang="en-GB" altLang="en-US" dirty="0"/>
              <a:t>Boundarylessness describes a situation in which people can act without regard to status while feeling the freedom to search elsewhere for innovative ideas.</a:t>
            </a:r>
          </a:p>
          <a:p>
            <a:pPr algn="just"/>
            <a:r>
              <a:rPr lang="en-GB" altLang="en-US" dirty="0"/>
              <a:t>International teams promote cooperation.</a:t>
            </a:r>
          </a:p>
          <a:p>
            <a:pPr algn="just"/>
            <a:r>
              <a:rPr lang="en-GB" altLang="en-US" dirty="0"/>
              <a:t>Greatly assisted by Internet-based technology.</a:t>
            </a:r>
          </a:p>
          <a:p>
            <a:pPr algn="just"/>
            <a:r>
              <a:rPr lang="en-GB" altLang="en-US" dirty="0"/>
              <a:t>Access to virtual teams.</a:t>
            </a:r>
          </a:p>
          <a:p>
            <a:pPr algn="just"/>
            <a:endParaRPr lang="en-GB" altLang="en-US" dirty="0"/>
          </a:p>
        </p:txBody>
      </p:sp>
      <p:sp>
        <p:nvSpPr>
          <p:cNvPr id="2" name="Footer Placeholder 1">
            <a:extLst>
              <a:ext uri="{FF2B5EF4-FFF2-40B4-BE49-F238E27FC236}">
                <a16:creationId xmlns:a16="http://schemas.microsoft.com/office/drawing/2014/main" id="{4256BFAA-3593-5667-303C-F8140B2AC8C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75178076"/>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Controls</a:t>
            </a:r>
          </a:p>
        </p:txBody>
      </p:sp>
      <p:sp>
        <p:nvSpPr>
          <p:cNvPr id="5" name="Rectangle 5">
            <a:extLst>
              <a:ext uri="{FF2B5EF4-FFF2-40B4-BE49-F238E27FC236}">
                <a16:creationId xmlns:a16="http://schemas.microsoft.com/office/drawing/2014/main" id="{A9CEDCAA-5E12-49F5-80ED-055901FCDF7D}"/>
              </a:ext>
            </a:extLst>
          </p:cNvPr>
          <p:cNvSpPr txBox="1">
            <a:spLocks noChangeArrowheads="1"/>
          </p:cNvSpPr>
          <p:nvPr/>
        </p:nvSpPr>
        <p:spPr>
          <a:xfrm>
            <a:off x="947428" y="1268760"/>
            <a:ext cx="10441160" cy="439248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altLang="en-US" sz="3500" dirty="0"/>
              <a:t>Internal benchmarking is of great importance in today’s market.</a:t>
            </a:r>
          </a:p>
          <a:p>
            <a:pPr algn="just"/>
            <a:r>
              <a:rPr lang="en-US" altLang="en-US" sz="3500" dirty="0"/>
              <a:t>General instruments of control:</a:t>
            </a:r>
          </a:p>
          <a:p>
            <a:pPr marL="1438275" lvl="2" indent="-523875" algn="just">
              <a:buFont typeface="Wingdings" panose="05000000000000000000" pitchFamily="2" charset="2"/>
              <a:buChar char="§"/>
            </a:pPr>
            <a:r>
              <a:rPr lang="en-GB" altLang="en-US" sz="2800" dirty="0"/>
              <a:t>Reports</a:t>
            </a:r>
          </a:p>
          <a:p>
            <a:pPr marL="1438275" lvl="2" indent="-523875" algn="just">
              <a:buFont typeface="Wingdings" panose="05000000000000000000" pitchFamily="2" charset="2"/>
              <a:buChar char="§"/>
            </a:pPr>
            <a:r>
              <a:rPr lang="en-GB" altLang="en-US" sz="2800" dirty="0"/>
              <a:t>Visits to Subsidiaries</a:t>
            </a:r>
          </a:p>
          <a:p>
            <a:pPr marL="1438275" lvl="2" indent="-523875" algn="just">
              <a:buFont typeface="Wingdings" panose="05000000000000000000" pitchFamily="2" charset="2"/>
              <a:buChar char="§"/>
            </a:pPr>
            <a:r>
              <a:rPr lang="en-GB" altLang="en-US" sz="2800" dirty="0"/>
              <a:t>Cost and Accounting Comparisons</a:t>
            </a:r>
          </a:p>
          <a:p>
            <a:pPr marL="1438275" lvl="2" indent="-523875" algn="just">
              <a:buFont typeface="Wingdings" panose="05000000000000000000" pitchFamily="2" charset="2"/>
              <a:buChar char="§"/>
            </a:pPr>
            <a:r>
              <a:rPr lang="en-GB" altLang="en-US" sz="2800" dirty="0"/>
              <a:t>Evaluative Metrics</a:t>
            </a:r>
          </a:p>
          <a:p>
            <a:pPr marL="1438275" lvl="2" indent="-523875" algn="just">
              <a:buFont typeface="Wingdings" panose="05000000000000000000" pitchFamily="2" charset="2"/>
              <a:buChar char="§"/>
            </a:pPr>
            <a:r>
              <a:rPr lang="en-GB" altLang="en-US" sz="2800" dirty="0"/>
              <a:t>Information Systems</a:t>
            </a:r>
          </a:p>
        </p:txBody>
      </p:sp>
      <p:sp>
        <p:nvSpPr>
          <p:cNvPr id="2" name="Footer Placeholder 1">
            <a:extLst>
              <a:ext uri="{FF2B5EF4-FFF2-40B4-BE49-F238E27FC236}">
                <a16:creationId xmlns:a16="http://schemas.microsoft.com/office/drawing/2014/main" id="{1E87FD43-4963-4C28-1A7D-C03BCDA2BE6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56484429"/>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The Bureaucratic/Formalised Control System</a:t>
            </a:r>
          </a:p>
        </p:txBody>
      </p:sp>
      <p:sp>
        <p:nvSpPr>
          <p:cNvPr id="5" name="Rectangle 5">
            <a:extLst>
              <a:ext uri="{FF2B5EF4-FFF2-40B4-BE49-F238E27FC236}">
                <a16:creationId xmlns:a16="http://schemas.microsoft.com/office/drawing/2014/main" id="{A9CEDCAA-5E12-49F5-80ED-055901FCDF7D}"/>
              </a:ext>
            </a:extLst>
          </p:cNvPr>
          <p:cNvSpPr txBox="1">
            <a:spLocks noChangeArrowheads="1"/>
          </p:cNvSpPr>
          <p:nvPr/>
        </p:nvSpPr>
        <p:spPr>
          <a:xfrm>
            <a:off x="3215680" y="1268760"/>
            <a:ext cx="8352928" cy="439248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spcAft>
                <a:spcPts val="1200"/>
              </a:spcAft>
              <a:buFontTx/>
              <a:buNone/>
            </a:pPr>
            <a:r>
              <a:rPr lang="en-US" altLang="en-US" b="1" dirty="0"/>
              <a:t>Elements:</a:t>
            </a:r>
          </a:p>
          <a:p>
            <a:pPr lvl="1" indent="-474663" algn="just">
              <a:spcBef>
                <a:spcPts val="1200"/>
              </a:spcBef>
              <a:spcAft>
                <a:spcPts val="1200"/>
              </a:spcAft>
            </a:pPr>
            <a:r>
              <a:rPr lang="en-US" altLang="en-US" sz="3200" dirty="0"/>
              <a:t>International budget and planning system.</a:t>
            </a:r>
          </a:p>
          <a:p>
            <a:pPr lvl="1" indent="-474663" algn="just">
              <a:spcBef>
                <a:spcPts val="1200"/>
              </a:spcBef>
              <a:spcAft>
                <a:spcPts val="1200"/>
              </a:spcAft>
            </a:pPr>
            <a:r>
              <a:rPr lang="en-US" altLang="en-US" sz="3200" dirty="0"/>
              <a:t>Functional reporting system.</a:t>
            </a:r>
          </a:p>
          <a:p>
            <a:pPr lvl="1" indent="-474663" algn="just">
              <a:spcBef>
                <a:spcPts val="1200"/>
              </a:spcBef>
              <a:spcAft>
                <a:spcPts val="1200"/>
              </a:spcAft>
            </a:pPr>
            <a:r>
              <a:rPr lang="en-US" altLang="en-US" sz="3200" dirty="0"/>
              <a:t>Policy manuals to direct functional performance.</a:t>
            </a:r>
          </a:p>
        </p:txBody>
      </p:sp>
      <p:pic>
        <p:nvPicPr>
          <p:cNvPr id="4" name="Picture 6">
            <a:extLst>
              <a:ext uri="{FF2B5EF4-FFF2-40B4-BE49-F238E27FC236}">
                <a16:creationId xmlns:a16="http://schemas.microsoft.com/office/drawing/2014/main" id="{C6A5773C-4D07-4506-8FBC-6083A62E28C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983432" y="2132856"/>
            <a:ext cx="1865313" cy="2230438"/>
          </a:xfrm>
          <a:prstGeom prst="rect">
            <a:avLst/>
          </a:prstGeom>
        </p:spPr>
      </p:pic>
      <p:sp>
        <p:nvSpPr>
          <p:cNvPr id="2" name="Footer Placeholder 1">
            <a:extLst>
              <a:ext uri="{FF2B5EF4-FFF2-40B4-BE49-F238E27FC236}">
                <a16:creationId xmlns:a16="http://schemas.microsoft.com/office/drawing/2014/main" id="{4D294EC4-DF21-C84C-DF41-4B9244CB174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34136615"/>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5807"/>
            <a:ext cx="11737304" cy="1143000"/>
          </a:xfrm>
        </p:spPr>
        <p:txBody>
          <a:bodyPr/>
          <a:lstStyle/>
          <a:p>
            <a:pPr eaLnBrk="1" hangingPunct="1"/>
            <a:r>
              <a:rPr lang="en-GB" altLang="en-US" sz="3600" b="1" dirty="0">
                <a:solidFill>
                  <a:schemeClr val="tx2">
                    <a:lumMod val="75000"/>
                  </a:schemeClr>
                </a:solidFill>
              </a:rPr>
              <a:t>Cultural Control</a:t>
            </a:r>
          </a:p>
        </p:txBody>
      </p:sp>
      <p:sp>
        <p:nvSpPr>
          <p:cNvPr id="5" name="Rectangle 5">
            <a:extLst>
              <a:ext uri="{FF2B5EF4-FFF2-40B4-BE49-F238E27FC236}">
                <a16:creationId xmlns:a16="http://schemas.microsoft.com/office/drawing/2014/main" id="{A9CEDCAA-5E12-49F5-80ED-055901FCDF7D}"/>
              </a:ext>
            </a:extLst>
          </p:cNvPr>
          <p:cNvSpPr txBox="1">
            <a:spLocks noChangeArrowheads="1"/>
          </p:cNvSpPr>
          <p:nvPr/>
        </p:nvSpPr>
        <p:spPr>
          <a:xfrm>
            <a:off x="3503712" y="1844824"/>
            <a:ext cx="8136904" cy="367240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altLang="en-US" dirty="0"/>
              <a:t>Requires personal interaction.</a:t>
            </a:r>
          </a:p>
          <a:p>
            <a:pPr algn="just">
              <a:buFontTx/>
              <a:buNone/>
            </a:pPr>
            <a:endParaRPr lang="en-US" altLang="en-US" dirty="0"/>
          </a:p>
          <a:p>
            <a:pPr algn="just"/>
            <a:r>
              <a:rPr lang="en-US" altLang="en-US" dirty="0"/>
              <a:t>Requires careful selection and training of corporate personnel.</a:t>
            </a:r>
          </a:p>
        </p:txBody>
      </p:sp>
      <p:pic>
        <p:nvPicPr>
          <p:cNvPr id="6" name="Picture 6">
            <a:extLst>
              <a:ext uri="{FF2B5EF4-FFF2-40B4-BE49-F238E27FC236}">
                <a16:creationId xmlns:a16="http://schemas.microsoft.com/office/drawing/2014/main" id="{DB1B7B10-3461-4CCA-B449-2D0934D5E3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1127448" y="1988840"/>
            <a:ext cx="2016125" cy="2465388"/>
          </a:xfrm>
          <a:prstGeom prst="rect">
            <a:avLst/>
          </a:prstGeom>
        </p:spPr>
      </p:pic>
      <p:sp>
        <p:nvSpPr>
          <p:cNvPr id="2" name="Footer Placeholder 1">
            <a:extLst>
              <a:ext uri="{FF2B5EF4-FFF2-40B4-BE49-F238E27FC236}">
                <a16:creationId xmlns:a16="http://schemas.microsoft.com/office/drawing/2014/main" id="{1B54F981-D049-DBD8-AA40-C91CEB148FF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2302595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E05094D-382A-C5AD-5279-7FE4193C7DED}"/>
              </a:ext>
            </a:extLst>
          </p:cNvPr>
          <p:cNvSpPr txBox="1">
            <a:spLocks noChangeArrowheads="1"/>
          </p:cNvSpPr>
          <p:nvPr/>
        </p:nvSpPr>
        <p:spPr>
          <a:xfrm>
            <a:off x="609600" y="1700808"/>
            <a:ext cx="10972800" cy="3960439"/>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92075" lvl="1" indent="0" algn="just">
              <a:lnSpc>
                <a:spcPct val="90000"/>
              </a:lnSpc>
              <a:spcBef>
                <a:spcPts val="600"/>
              </a:spcBef>
              <a:spcAft>
                <a:spcPts val="1800"/>
              </a:spcAft>
              <a:buFont typeface="Arial" panose="020B0604020202020204" pitchFamily="34" charset="0"/>
              <a:buNone/>
            </a:pPr>
            <a:r>
              <a:rPr lang="en-US" altLang="en-US" sz="3000" dirty="0"/>
              <a:t>Please read the case study and answer the following questions:</a:t>
            </a:r>
          </a:p>
          <a:p>
            <a:pPr marL="714375" lvl="2" indent="-446088" algn="just">
              <a:lnSpc>
                <a:spcPct val="90000"/>
              </a:lnSpc>
              <a:buFont typeface="+mj-lt"/>
              <a:buAutoNum type="arabicPeriod"/>
            </a:pPr>
            <a:r>
              <a:rPr lang="en-GB" altLang="en-US" dirty="0"/>
              <a:t>Profile the perspective that you think best explains how J&amp;J makes its structure, systems, and culture work?</a:t>
            </a:r>
          </a:p>
          <a:p>
            <a:pPr marL="714375" lvl="2" indent="-446088" algn="just">
              <a:lnSpc>
                <a:spcPct val="90000"/>
              </a:lnSpc>
              <a:buFont typeface="+mj-lt"/>
              <a:buAutoNum type="arabicPeriod"/>
            </a:pPr>
            <a:r>
              <a:rPr lang="en-GB" altLang="en-US" dirty="0"/>
              <a:t>Given the choice, would you rather work in J&amp;J’s corporate headquarters in New Jersey, United States, or, alternatively, in a local subsidiary in an overseas market? Why?</a:t>
            </a:r>
          </a:p>
          <a:p>
            <a:pPr marL="714375" lvl="2" indent="-446088" algn="just">
              <a:lnSpc>
                <a:spcPct val="90000"/>
              </a:lnSpc>
              <a:buFont typeface="+mj-lt"/>
              <a:buAutoNum type="arabicPeriod"/>
            </a:pPr>
            <a:r>
              <a:rPr lang="en-GB" altLang="en-US" dirty="0"/>
              <a:t>The World Economic Forum emphasizes the importance of complex problem-solving, critical thinking, and creativity to effective executive performance. Estimate how these skills would make you an outstanding performer if you were working for J&amp;J?</a:t>
            </a:r>
          </a:p>
        </p:txBody>
      </p:sp>
      <p:sp>
        <p:nvSpPr>
          <p:cNvPr id="3" name="Rectangle 2">
            <a:extLst>
              <a:ext uri="{FF2B5EF4-FFF2-40B4-BE49-F238E27FC236}">
                <a16:creationId xmlns:a16="http://schemas.microsoft.com/office/drawing/2014/main" id="{7F7405CC-8BF1-DAF4-577C-681BFACFE490}"/>
              </a:ext>
            </a:extLst>
          </p:cNvPr>
          <p:cNvSpPr txBox="1">
            <a:spLocks noChangeArrowheads="1"/>
          </p:cNvSpPr>
          <p:nvPr/>
        </p:nvSpPr>
        <p:spPr>
          <a:xfrm>
            <a:off x="7577" y="188639"/>
            <a:ext cx="12184423" cy="1008113"/>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sz="3600" b="1" dirty="0">
                <a:solidFill>
                  <a:schemeClr val="tx2">
                    <a:lumMod val="75000"/>
                  </a:schemeClr>
                </a:solidFill>
              </a:rPr>
              <a:t>Case Study 1- </a:t>
            </a:r>
            <a:r>
              <a:rPr lang="en-GB" altLang="en-US" sz="3600" b="1" dirty="0">
                <a:solidFill>
                  <a:schemeClr val="tx2">
                    <a:lumMod val="75000"/>
                  </a:schemeClr>
                </a:solidFill>
              </a:rPr>
              <a:t>Building a Magical Organization at</a:t>
            </a:r>
            <a:endParaRPr lang="en-US" altLang="en-US" sz="3600" b="1" dirty="0">
              <a:solidFill>
                <a:schemeClr val="tx2">
                  <a:lumMod val="75000"/>
                </a:schemeClr>
              </a:solidFill>
            </a:endParaRPr>
          </a:p>
        </p:txBody>
      </p:sp>
      <p:pic>
        <p:nvPicPr>
          <p:cNvPr id="4" name="Picture 3" descr="A red and black logo&#10;&#10;Description automatically generated">
            <a:extLst>
              <a:ext uri="{FF2B5EF4-FFF2-40B4-BE49-F238E27FC236}">
                <a16:creationId xmlns:a16="http://schemas.microsoft.com/office/drawing/2014/main" id="{B6E33985-9E48-E911-21DB-2248B255C7B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93457" y="904107"/>
            <a:ext cx="4405085" cy="796701"/>
          </a:xfrm>
          <a:prstGeom prst="rect">
            <a:avLst/>
          </a:prstGeom>
        </p:spPr>
      </p:pic>
      <p:sp>
        <p:nvSpPr>
          <p:cNvPr id="5" name="Footer Placeholder 1">
            <a:extLst>
              <a:ext uri="{FF2B5EF4-FFF2-40B4-BE49-F238E27FC236}">
                <a16:creationId xmlns:a16="http://schemas.microsoft.com/office/drawing/2014/main" id="{F543813D-23E6-21D4-CF4B-BEFD7698F27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03302868"/>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EFCAAF73-C42E-4720-B35E-02EF38346C8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BE517C11-062F-C67C-1368-604505CA09D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mc:Choice xmlns:p14="http://schemas.microsoft.com/office/powerpoint/2010/main" Requires="p14">
      <p:transition spd="slow" p14:dur="2000" advClick="0">
        <p14:prism/>
      </p:transition>
    </mc:Choice>
    <mc:Fallback>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3671</TotalTime>
  <Words>1694</Words>
  <Application>Microsoft Office PowerPoint</Application>
  <PresentationFormat>Widescreen</PresentationFormat>
  <Paragraphs>244</Paragraphs>
  <Slides>26</Slides>
  <Notes>26</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26</vt:i4>
      </vt:variant>
    </vt:vector>
  </HeadingPairs>
  <TitlesOfParts>
    <vt:vector size="38" baseType="lpstr">
      <vt:lpstr>Aharoni</vt:lpstr>
      <vt:lpstr>Arial</vt:lpstr>
      <vt:lpstr>Arial Narrow</vt:lpstr>
      <vt:lpstr>Bodoni MT</vt:lpstr>
      <vt:lpstr>Calibri</vt:lpstr>
      <vt:lpstr>Candara</vt:lpstr>
      <vt:lpstr>Myriad Pro</vt:lpstr>
      <vt:lpstr>Symbol</vt:lpstr>
      <vt:lpstr>Verdana</vt:lpstr>
      <vt:lpstr>Wingdings</vt:lpstr>
      <vt:lpstr>20140311PresentationUWTSDTemplate</vt:lpstr>
      <vt:lpstr>1_20140311PresentationUWTSDTemplate</vt:lpstr>
      <vt:lpstr>LCMB7014</vt:lpstr>
      <vt:lpstr>Learning Objectives</vt:lpstr>
      <vt:lpstr>Organisational Structure and Operations</vt:lpstr>
      <vt:lpstr>Factors Affecting Organizing Operations</vt:lpstr>
      <vt:lpstr>What Is Organisational Architecture?</vt:lpstr>
      <vt:lpstr>Organisational Architecture</vt:lpstr>
      <vt:lpstr>Issues of Organizational Structure</vt:lpstr>
      <vt:lpstr>Issues of Organizational Structure</vt:lpstr>
      <vt:lpstr>Issues of Organizational Structure</vt:lpstr>
      <vt:lpstr>The International Division</vt:lpstr>
      <vt:lpstr>Global Organisational Structures</vt:lpstr>
      <vt:lpstr>Global Organisational Structures</vt:lpstr>
      <vt:lpstr>Global Organisational Structures</vt:lpstr>
      <vt:lpstr>Global Organisational Structures</vt:lpstr>
      <vt:lpstr>Global Organisational Structures</vt:lpstr>
      <vt:lpstr>PowerPoint Presentation</vt:lpstr>
      <vt:lpstr>Decision Making </vt:lpstr>
      <vt:lpstr>The Networked Global Organisation</vt:lpstr>
      <vt:lpstr>The Networked Global Organisation</vt:lpstr>
      <vt:lpstr>Internal Cooperation</vt:lpstr>
      <vt:lpstr>Controls</vt:lpstr>
      <vt:lpstr>The Bureaucratic/Formalised Control System</vt:lpstr>
      <vt:lpstr>Cultural Control</vt:lpstr>
      <vt:lpstr>PowerPoint Presentation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308</cp:revision>
  <cp:lastPrinted>2018-07-09T15:27:01Z</cp:lastPrinted>
  <dcterms:created xsi:type="dcterms:W3CDTF">2002-10-07T19:43:58Z</dcterms:created>
  <dcterms:modified xsi:type="dcterms:W3CDTF">2023-09-07T12:00:19Z</dcterms:modified>
</cp:coreProperties>
</file>