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2" autoAdjust="0"/>
    <p:restoredTop sz="94660"/>
  </p:normalViewPr>
  <p:slideViewPr>
    <p:cSldViewPr snapToGrid="0">
      <p:cViewPr varScale="1">
        <p:scale>
          <a:sx n="78" d="100"/>
          <a:sy n="78" d="100"/>
        </p:scale>
        <p:origin x="15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2F8F9E-B192-4D50-889D-33130C03091E}"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13D488AD-45CF-47EE-940F-6996453001C7}">
      <dgm:prSet/>
      <dgm:spPr/>
      <dgm:t>
        <a:bodyPr/>
        <a:lstStyle/>
        <a:p>
          <a:r>
            <a:rPr lang="en-GB"/>
            <a:t>Foresnic tools &amp; capabilities</a:t>
          </a:r>
          <a:endParaRPr lang="en-US"/>
        </a:p>
      </dgm:t>
    </dgm:pt>
    <dgm:pt modelId="{B908F1AB-B4FD-4137-B8A3-A4D6B7EF49B0}" type="parTrans" cxnId="{917ED835-8F86-4AB6-A99B-A8DA6385E76E}">
      <dgm:prSet/>
      <dgm:spPr/>
      <dgm:t>
        <a:bodyPr/>
        <a:lstStyle/>
        <a:p>
          <a:endParaRPr lang="en-US"/>
        </a:p>
      </dgm:t>
    </dgm:pt>
    <dgm:pt modelId="{4FB7E6B8-7BBF-46A8-A5EA-1BF73746190A}" type="sibTrans" cxnId="{917ED835-8F86-4AB6-A99B-A8DA6385E76E}">
      <dgm:prSet/>
      <dgm:spPr/>
      <dgm:t>
        <a:bodyPr/>
        <a:lstStyle/>
        <a:p>
          <a:endParaRPr lang="en-US"/>
        </a:p>
      </dgm:t>
    </dgm:pt>
    <dgm:pt modelId="{19D923C7-D959-412A-8B94-603D815FF6C3}">
      <dgm:prSet/>
      <dgm:spPr/>
      <dgm:t>
        <a:bodyPr/>
        <a:lstStyle/>
        <a:p>
          <a:r>
            <a:rPr lang="en-GB"/>
            <a:t>Different types of forensic tools</a:t>
          </a:r>
          <a:endParaRPr lang="en-US"/>
        </a:p>
      </dgm:t>
    </dgm:pt>
    <dgm:pt modelId="{D6A16B21-7A89-4837-9592-E00DD232BAF6}" type="parTrans" cxnId="{FED65A67-F490-42EF-BBB9-7AF45865460B}">
      <dgm:prSet/>
      <dgm:spPr/>
      <dgm:t>
        <a:bodyPr/>
        <a:lstStyle/>
        <a:p>
          <a:endParaRPr lang="en-US"/>
        </a:p>
      </dgm:t>
    </dgm:pt>
    <dgm:pt modelId="{2AC41B01-BA87-4530-A41A-EE758E89B063}" type="sibTrans" cxnId="{FED65A67-F490-42EF-BBB9-7AF45865460B}">
      <dgm:prSet/>
      <dgm:spPr/>
      <dgm:t>
        <a:bodyPr/>
        <a:lstStyle/>
        <a:p>
          <a:endParaRPr lang="en-US"/>
        </a:p>
      </dgm:t>
    </dgm:pt>
    <dgm:pt modelId="{CDF7EA41-C190-4208-B736-B5DFB6C8844E}">
      <dgm:prSet/>
      <dgm:spPr/>
      <dgm:t>
        <a:bodyPr/>
        <a:lstStyle/>
        <a:p>
          <a:r>
            <a:rPr lang="en-GB"/>
            <a:t>Advancements in digital forensics</a:t>
          </a:r>
          <a:endParaRPr lang="en-US"/>
        </a:p>
      </dgm:t>
    </dgm:pt>
    <dgm:pt modelId="{ADD86BF0-5911-46AF-9F88-9ECEC9B98366}" type="parTrans" cxnId="{C986C36D-9A12-4A80-BA98-3AC39D0AFE17}">
      <dgm:prSet/>
      <dgm:spPr/>
      <dgm:t>
        <a:bodyPr/>
        <a:lstStyle/>
        <a:p>
          <a:endParaRPr lang="en-US"/>
        </a:p>
      </dgm:t>
    </dgm:pt>
    <dgm:pt modelId="{78050615-A8B2-4DED-B91B-A9E6930D6F1E}" type="sibTrans" cxnId="{C986C36D-9A12-4A80-BA98-3AC39D0AFE17}">
      <dgm:prSet/>
      <dgm:spPr/>
      <dgm:t>
        <a:bodyPr/>
        <a:lstStyle/>
        <a:p>
          <a:endParaRPr lang="en-US"/>
        </a:p>
      </dgm:t>
    </dgm:pt>
    <dgm:pt modelId="{D7946C70-3B37-4E91-84DA-267A300658D0}">
      <dgm:prSet/>
      <dgm:spPr/>
      <dgm:t>
        <a:bodyPr/>
        <a:lstStyle/>
        <a:p>
          <a:r>
            <a:rPr lang="en-GB"/>
            <a:t>Investigation methodology</a:t>
          </a:r>
          <a:endParaRPr lang="en-US"/>
        </a:p>
      </dgm:t>
    </dgm:pt>
    <dgm:pt modelId="{65D3C192-167C-414D-99B0-BFF0648F81BB}" type="parTrans" cxnId="{4BB6F538-B4AA-4B79-87D8-5C3962AAE254}">
      <dgm:prSet/>
      <dgm:spPr/>
      <dgm:t>
        <a:bodyPr/>
        <a:lstStyle/>
        <a:p>
          <a:endParaRPr lang="en-US"/>
        </a:p>
      </dgm:t>
    </dgm:pt>
    <dgm:pt modelId="{3526B450-36E4-4436-9092-43284230F460}" type="sibTrans" cxnId="{4BB6F538-B4AA-4B79-87D8-5C3962AAE254}">
      <dgm:prSet/>
      <dgm:spPr/>
      <dgm:t>
        <a:bodyPr/>
        <a:lstStyle/>
        <a:p>
          <a:endParaRPr lang="en-US"/>
        </a:p>
      </dgm:t>
    </dgm:pt>
    <dgm:pt modelId="{C019E03A-8158-4DFD-912A-9B3F996948A5}">
      <dgm:prSet/>
      <dgm:spPr/>
      <dgm:t>
        <a:bodyPr/>
        <a:lstStyle/>
        <a:p>
          <a:r>
            <a:rPr lang="en-GB"/>
            <a:t>Walk through of the use of a forensic tool</a:t>
          </a:r>
          <a:endParaRPr lang="en-US"/>
        </a:p>
      </dgm:t>
    </dgm:pt>
    <dgm:pt modelId="{39C32589-8826-4EA5-B663-CC5BD2CF6F53}" type="parTrans" cxnId="{AC3564A5-2A64-4CC6-921B-3E25CBACD33C}">
      <dgm:prSet/>
      <dgm:spPr/>
      <dgm:t>
        <a:bodyPr/>
        <a:lstStyle/>
        <a:p>
          <a:endParaRPr lang="en-US"/>
        </a:p>
      </dgm:t>
    </dgm:pt>
    <dgm:pt modelId="{0E899B08-C794-42F0-87E6-7B5C992C88C9}" type="sibTrans" cxnId="{AC3564A5-2A64-4CC6-921B-3E25CBACD33C}">
      <dgm:prSet/>
      <dgm:spPr/>
      <dgm:t>
        <a:bodyPr/>
        <a:lstStyle/>
        <a:p>
          <a:endParaRPr lang="en-US"/>
        </a:p>
      </dgm:t>
    </dgm:pt>
    <dgm:pt modelId="{D761C28C-24BE-4ACC-B051-44C7DADBB559}" type="pres">
      <dgm:prSet presAssocID="{6C2F8F9E-B192-4D50-889D-33130C03091E}" presName="root" presStyleCnt="0">
        <dgm:presLayoutVars>
          <dgm:dir/>
          <dgm:resizeHandles val="exact"/>
        </dgm:presLayoutVars>
      </dgm:prSet>
      <dgm:spPr/>
    </dgm:pt>
    <dgm:pt modelId="{EB545A5B-6153-47EC-953B-7F20E4709D50}" type="pres">
      <dgm:prSet presAssocID="{13D488AD-45CF-47EE-940F-6996453001C7}" presName="compNode" presStyleCnt="0"/>
      <dgm:spPr/>
    </dgm:pt>
    <dgm:pt modelId="{25BDF38A-65A6-492F-BBBE-5DFAC7C6355D}" type="pres">
      <dgm:prSet presAssocID="{13D488AD-45CF-47EE-940F-6996453001C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71B25D1D-E854-445F-BFC0-BDF073A8DEC4}" type="pres">
      <dgm:prSet presAssocID="{13D488AD-45CF-47EE-940F-6996453001C7}" presName="spaceRect" presStyleCnt="0"/>
      <dgm:spPr/>
    </dgm:pt>
    <dgm:pt modelId="{D5368CF0-4A5F-470F-B9CE-D19400798293}" type="pres">
      <dgm:prSet presAssocID="{13D488AD-45CF-47EE-940F-6996453001C7}" presName="textRect" presStyleLbl="revTx" presStyleIdx="0" presStyleCnt="5">
        <dgm:presLayoutVars>
          <dgm:chMax val="1"/>
          <dgm:chPref val="1"/>
        </dgm:presLayoutVars>
      </dgm:prSet>
      <dgm:spPr/>
    </dgm:pt>
    <dgm:pt modelId="{A45D01BA-8334-44D3-8896-89E13A3F23B4}" type="pres">
      <dgm:prSet presAssocID="{4FB7E6B8-7BBF-46A8-A5EA-1BF73746190A}" presName="sibTrans" presStyleCnt="0"/>
      <dgm:spPr/>
    </dgm:pt>
    <dgm:pt modelId="{51F72330-DBC2-4E38-931B-7B9058134603}" type="pres">
      <dgm:prSet presAssocID="{19D923C7-D959-412A-8B94-603D815FF6C3}" presName="compNode" presStyleCnt="0"/>
      <dgm:spPr/>
    </dgm:pt>
    <dgm:pt modelId="{2C57379D-AF27-40F0-9E4C-0480EB12AC20}" type="pres">
      <dgm:prSet presAssocID="{19D923C7-D959-412A-8B94-603D815FF6C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10CBB2BF-CEB6-482E-94EB-24FDB2CE522B}" type="pres">
      <dgm:prSet presAssocID="{19D923C7-D959-412A-8B94-603D815FF6C3}" presName="spaceRect" presStyleCnt="0"/>
      <dgm:spPr/>
    </dgm:pt>
    <dgm:pt modelId="{1047BE07-94FB-4665-8DE5-BC0E5197DA7B}" type="pres">
      <dgm:prSet presAssocID="{19D923C7-D959-412A-8B94-603D815FF6C3}" presName="textRect" presStyleLbl="revTx" presStyleIdx="1" presStyleCnt="5">
        <dgm:presLayoutVars>
          <dgm:chMax val="1"/>
          <dgm:chPref val="1"/>
        </dgm:presLayoutVars>
      </dgm:prSet>
      <dgm:spPr/>
    </dgm:pt>
    <dgm:pt modelId="{D2A8E4CF-8FBA-4BC2-B54D-0ED1B1B2E90A}" type="pres">
      <dgm:prSet presAssocID="{2AC41B01-BA87-4530-A41A-EE758E89B063}" presName="sibTrans" presStyleCnt="0"/>
      <dgm:spPr/>
    </dgm:pt>
    <dgm:pt modelId="{625B5338-5034-495C-B4A9-3FC0C7924C33}" type="pres">
      <dgm:prSet presAssocID="{CDF7EA41-C190-4208-B736-B5DFB6C8844E}" presName="compNode" presStyleCnt="0"/>
      <dgm:spPr/>
    </dgm:pt>
    <dgm:pt modelId="{9B048ABF-B30C-40AC-9E5A-15757CD10428}" type="pres">
      <dgm:prSet presAssocID="{CDF7EA41-C190-4208-B736-B5DFB6C8844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1ADA1EDF-AAAB-4BCD-9B27-44DBDA3E8756}" type="pres">
      <dgm:prSet presAssocID="{CDF7EA41-C190-4208-B736-B5DFB6C8844E}" presName="spaceRect" presStyleCnt="0"/>
      <dgm:spPr/>
    </dgm:pt>
    <dgm:pt modelId="{F1D8398E-F113-4373-95A3-45AD5E3A640F}" type="pres">
      <dgm:prSet presAssocID="{CDF7EA41-C190-4208-B736-B5DFB6C8844E}" presName="textRect" presStyleLbl="revTx" presStyleIdx="2" presStyleCnt="5">
        <dgm:presLayoutVars>
          <dgm:chMax val="1"/>
          <dgm:chPref val="1"/>
        </dgm:presLayoutVars>
      </dgm:prSet>
      <dgm:spPr/>
    </dgm:pt>
    <dgm:pt modelId="{11ECDA85-1F3C-4258-92A2-39204BCED952}" type="pres">
      <dgm:prSet presAssocID="{78050615-A8B2-4DED-B91B-A9E6930D6F1E}" presName="sibTrans" presStyleCnt="0"/>
      <dgm:spPr/>
    </dgm:pt>
    <dgm:pt modelId="{959C3F68-706D-413C-9F07-72A86B6BA420}" type="pres">
      <dgm:prSet presAssocID="{D7946C70-3B37-4E91-84DA-267A300658D0}" presName="compNode" presStyleCnt="0"/>
      <dgm:spPr/>
    </dgm:pt>
    <dgm:pt modelId="{B5995660-0CC3-4545-B3CC-0AC8C5D954CD}" type="pres">
      <dgm:prSet presAssocID="{D7946C70-3B37-4E91-84DA-267A300658D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 List"/>
        </a:ext>
      </dgm:extLst>
    </dgm:pt>
    <dgm:pt modelId="{285E7948-C591-4ADC-8ACC-89BDAD2F46C9}" type="pres">
      <dgm:prSet presAssocID="{D7946C70-3B37-4E91-84DA-267A300658D0}" presName="spaceRect" presStyleCnt="0"/>
      <dgm:spPr/>
    </dgm:pt>
    <dgm:pt modelId="{A5F688FE-277B-4E07-841C-71DFBA0ACFF5}" type="pres">
      <dgm:prSet presAssocID="{D7946C70-3B37-4E91-84DA-267A300658D0}" presName="textRect" presStyleLbl="revTx" presStyleIdx="3" presStyleCnt="5">
        <dgm:presLayoutVars>
          <dgm:chMax val="1"/>
          <dgm:chPref val="1"/>
        </dgm:presLayoutVars>
      </dgm:prSet>
      <dgm:spPr/>
    </dgm:pt>
    <dgm:pt modelId="{336A3D6B-DAFD-45D5-B0C3-2E29F26276F1}" type="pres">
      <dgm:prSet presAssocID="{3526B450-36E4-4436-9092-43284230F460}" presName="sibTrans" presStyleCnt="0"/>
      <dgm:spPr/>
    </dgm:pt>
    <dgm:pt modelId="{25E7C2AE-1E64-40B9-A690-A84228B3B10A}" type="pres">
      <dgm:prSet presAssocID="{C019E03A-8158-4DFD-912A-9B3F996948A5}" presName="compNode" presStyleCnt="0"/>
      <dgm:spPr/>
    </dgm:pt>
    <dgm:pt modelId="{AE5F435D-31ED-4C19-974C-417B854191CA}" type="pres">
      <dgm:prSet presAssocID="{C019E03A-8158-4DFD-912A-9B3F996948A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ootprint"/>
        </a:ext>
      </dgm:extLst>
    </dgm:pt>
    <dgm:pt modelId="{24A21C59-C3CB-445D-8C4E-1949AF918C80}" type="pres">
      <dgm:prSet presAssocID="{C019E03A-8158-4DFD-912A-9B3F996948A5}" presName="spaceRect" presStyleCnt="0"/>
      <dgm:spPr/>
    </dgm:pt>
    <dgm:pt modelId="{12FC9112-4033-4F99-A278-3CF79E404A79}" type="pres">
      <dgm:prSet presAssocID="{C019E03A-8158-4DFD-912A-9B3F996948A5}" presName="textRect" presStyleLbl="revTx" presStyleIdx="4" presStyleCnt="5">
        <dgm:presLayoutVars>
          <dgm:chMax val="1"/>
          <dgm:chPref val="1"/>
        </dgm:presLayoutVars>
      </dgm:prSet>
      <dgm:spPr/>
    </dgm:pt>
  </dgm:ptLst>
  <dgm:cxnLst>
    <dgm:cxn modelId="{552A2502-E711-485E-A55B-10959F493CB5}" type="presOf" srcId="{C019E03A-8158-4DFD-912A-9B3F996948A5}" destId="{12FC9112-4033-4F99-A278-3CF79E404A79}" srcOrd="0" destOrd="0" presId="urn:microsoft.com/office/officeart/2018/2/layout/IconLabelList"/>
    <dgm:cxn modelId="{917ED835-8F86-4AB6-A99B-A8DA6385E76E}" srcId="{6C2F8F9E-B192-4D50-889D-33130C03091E}" destId="{13D488AD-45CF-47EE-940F-6996453001C7}" srcOrd="0" destOrd="0" parTransId="{B908F1AB-B4FD-4137-B8A3-A4D6B7EF49B0}" sibTransId="{4FB7E6B8-7BBF-46A8-A5EA-1BF73746190A}"/>
    <dgm:cxn modelId="{4BB6F538-B4AA-4B79-87D8-5C3962AAE254}" srcId="{6C2F8F9E-B192-4D50-889D-33130C03091E}" destId="{D7946C70-3B37-4E91-84DA-267A300658D0}" srcOrd="3" destOrd="0" parTransId="{65D3C192-167C-414D-99B0-BFF0648F81BB}" sibTransId="{3526B450-36E4-4436-9092-43284230F460}"/>
    <dgm:cxn modelId="{FED65A67-F490-42EF-BBB9-7AF45865460B}" srcId="{6C2F8F9E-B192-4D50-889D-33130C03091E}" destId="{19D923C7-D959-412A-8B94-603D815FF6C3}" srcOrd="1" destOrd="0" parTransId="{D6A16B21-7A89-4837-9592-E00DD232BAF6}" sibTransId="{2AC41B01-BA87-4530-A41A-EE758E89B063}"/>
    <dgm:cxn modelId="{C986C36D-9A12-4A80-BA98-3AC39D0AFE17}" srcId="{6C2F8F9E-B192-4D50-889D-33130C03091E}" destId="{CDF7EA41-C190-4208-B736-B5DFB6C8844E}" srcOrd="2" destOrd="0" parTransId="{ADD86BF0-5911-46AF-9F88-9ECEC9B98366}" sibTransId="{78050615-A8B2-4DED-B91B-A9E6930D6F1E}"/>
    <dgm:cxn modelId="{1B575357-EE07-4F97-8E86-1E805F813600}" type="presOf" srcId="{6C2F8F9E-B192-4D50-889D-33130C03091E}" destId="{D761C28C-24BE-4ACC-B051-44C7DADBB559}" srcOrd="0" destOrd="0" presId="urn:microsoft.com/office/officeart/2018/2/layout/IconLabelList"/>
    <dgm:cxn modelId="{4AEDEC7C-3DD8-488C-98D0-2E0A786F8DE5}" type="presOf" srcId="{CDF7EA41-C190-4208-B736-B5DFB6C8844E}" destId="{F1D8398E-F113-4373-95A3-45AD5E3A640F}" srcOrd="0" destOrd="0" presId="urn:microsoft.com/office/officeart/2018/2/layout/IconLabelList"/>
    <dgm:cxn modelId="{AC3564A5-2A64-4CC6-921B-3E25CBACD33C}" srcId="{6C2F8F9E-B192-4D50-889D-33130C03091E}" destId="{C019E03A-8158-4DFD-912A-9B3F996948A5}" srcOrd="4" destOrd="0" parTransId="{39C32589-8826-4EA5-B663-CC5BD2CF6F53}" sibTransId="{0E899B08-C794-42F0-87E6-7B5C992C88C9}"/>
    <dgm:cxn modelId="{0CF379A8-E779-4CA2-8A35-7612C99E4E29}" type="presOf" srcId="{13D488AD-45CF-47EE-940F-6996453001C7}" destId="{D5368CF0-4A5F-470F-B9CE-D19400798293}" srcOrd="0" destOrd="0" presId="urn:microsoft.com/office/officeart/2018/2/layout/IconLabelList"/>
    <dgm:cxn modelId="{3545E6E8-A303-4703-9540-F72AB1A76DED}" type="presOf" srcId="{D7946C70-3B37-4E91-84DA-267A300658D0}" destId="{A5F688FE-277B-4E07-841C-71DFBA0ACFF5}" srcOrd="0" destOrd="0" presId="urn:microsoft.com/office/officeart/2018/2/layout/IconLabelList"/>
    <dgm:cxn modelId="{7A42DFFE-A0CD-4A7D-BE9B-942A63295BA7}" type="presOf" srcId="{19D923C7-D959-412A-8B94-603D815FF6C3}" destId="{1047BE07-94FB-4665-8DE5-BC0E5197DA7B}" srcOrd="0" destOrd="0" presId="urn:microsoft.com/office/officeart/2018/2/layout/IconLabelList"/>
    <dgm:cxn modelId="{13BA0BDD-14DC-43F8-B4F4-AED01388E1A8}" type="presParOf" srcId="{D761C28C-24BE-4ACC-B051-44C7DADBB559}" destId="{EB545A5B-6153-47EC-953B-7F20E4709D50}" srcOrd="0" destOrd="0" presId="urn:microsoft.com/office/officeart/2018/2/layout/IconLabelList"/>
    <dgm:cxn modelId="{B1AAFBD6-F26E-4BA5-A6BC-05F9EE9BA973}" type="presParOf" srcId="{EB545A5B-6153-47EC-953B-7F20E4709D50}" destId="{25BDF38A-65A6-492F-BBBE-5DFAC7C6355D}" srcOrd="0" destOrd="0" presId="urn:microsoft.com/office/officeart/2018/2/layout/IconLabelList"/>
    <dgm:cxn modelId="{055E52CE-5331-4378-8C62-DEDF57879129}" type="presParOf" srcId="{EB545A5B-6153-47EC-953B-7F20E4709D50}" destId="{71B25D1D-E854-445F-BFC0-BDF073A8DEC4}" srcOrd="1" destOrd="0" presId="urn:microsoft.com/office/officeart/2018/2/layout/IconLabelList"/>
    <dgm:cxn modelId="{EF1D264F-F253-407C-8FE6-ADB16F0FAA70}" type="presParOf" srcId="{EB545A5B-6153-47EC-953B-7F20E4709D50}" destId="{D5368CF0-4A5F-470F-B9CE-D19400798293}" srcOrd="2" destOrd="0" presId="urn:microsoft.com/office/officeart/2018/2/layout/IconLabelList"/>
    <dgm:cxn modelId="{20422C81-CE97-497A-9CED-723E704B50AD}" type="presParOf" srcId="{D761C28C-24BE-4ACC-B051-44C7DADBB559}" destId="{A45D01BA-8334-44D3-8896-89E13A3F23B4}" srcOrd="1" destOrd="0" presId="urn:microsoft.com/office/officeart/2018/2/layout/IconLabelList"/>
    <dgm:cxn modelId="{24E9647D-8F42-4D3F-8D90-58F31147E3B0}" type="presParOf" srcId="{D761C28C-24BE-4ACC-B051-44C7DADBB559}" destId="{51F72330-DBC2-4E38-931B-7B9058134603}" srcOrd="2" destOrd="0" presId="urn:microsoft.com/office/officeart/2018/2/layout/IconLabelList"/>
    <dgm:cxn modelId="{F1A1EC99-DDAF-4606-BC07-EB1AA3947205}" type="presParOf" srcId="{51F72330-DBC2-4E38-931B-7B9058134603}" destId="{2C57379D-AF27-40F0-9E4C-0480EB12AC20}" srcOrd="0" destOrd="0" presId="urn:microsoft.com/office/officeart/2018/2/layout/IconLabelList"/>
    <dgm:cxn modelId="{14751B20-66E0-4C41-BB41-3B6015A5EC53}" type="presParOf" srcId="{51F72330-DBC2-4E38-931B-7B9058134603}" destId="{10CBB2BF-CEB6-482E-94EB-24FDB2CE522B}" srcOrd="1" destOrd="0" presId="urn:microsoft.com/office/officeart/2018/2/layout/IconLabelList"/>
    <dgm:cxn modelId="{2B8AED70-51C3-479B-A743-73729A0F38D5}" type="presParOf" srcId="{51F72330-DBC2-4E38-931B-7B9058134603}" destId="{1047BE07-94FB-4665-8DE5-BC0E5197DA7B}" srcOrd="2" destOrd="0" presId="urn:microsoft.com/office/officeart/2018/2/layout/IconLabelList"/>
    <dgm:cxn modelId="{910F97BF-70C5-4866-B401-867099F39D1A}" type="presParOf" srcId="{D761C28C-24BE-4ACC-B051-44C7DADBB559}" destId="{D2A8E4CF-8FBA-4BC2-B54D-0ED1B1B2E90A}" srcOrd="3" destOrd="0" presId="urn:microsoft.com/office/officeart/2018/2/layout/IconLabelList"/>
    <dgm:cxn modelId="{842301F6-E7FB-42B5-B921-15480917C26F}" type="presParOf" srcId="{D761C28C-24BE-4ACC-B051-44C7DADBB559}" destId="{625B5338-5034-495C-B4A9-3FC0C7924C33}" srcOrd="4" destOrd="0" presId="urn:microsoft.com/office/officeart/2018/2/layout/IconLabelList"/>
    <dgm:cxn modelId="{374F0668-8D06-4C45-AAB1-56B34BD81B33}" type="presParOf" srcId="{625B5338-5034-495C-B4A9-3FC0C7924C33}" destId="{9B048ABF-B30C-40AC-9E5A-15757CD10428}" srcOrd="0" destOrd="0" presId="urn:microsoft.com/office/officeart/2018/2/layout/IconLabelList"/>
    <dgm:cxn modelId="{00C23A70-30F7-42A8-8669-54E7FAB5E941}" type="presParOf" srcId="{625B5338-5034-495C-B4A9-3FC0C7924C33}" destId="{1ADA1EDF-AAAB-4BCD-9B27-44DBDA3E8756}" srcOrd="1" destOrd="0" presId="urn:microsoft.com/office/officeart/2018/2/layout/IconLabelList"/>
    <dgm:cxn modelId="{8C32510E-F44D-46B6-855A-9A1E0F6CDB83}" type="presParOf" srcId="{625B5338-5034-495C-B4A9-3FC0C7924C33}" destId="{F1D8398E-F113-4373-95A3-45AD5E3A640F}" srcOrd="2" destOrd="0" presId="urn:microsoft.com/office/officeart/2018/2/layout/IconLabelList"/>
    <dgm:cxn modelId="{5450D8F6-0301-41E6-950F-A7F1BB2D4142}" type="presParOf" srcId="{D761C28C-24BE-4ACC-B051-44C7DADBB559}" destId="{11ECDA85-1F3C-4258-92A2-39204BCED952}" srcOrd="5" destOrd="0" presId="urn:microsoft.com/office/officeart/2018/2/layout/IconLabelList"/>
    <dgm:cxn modelId="{019F46D1-D7EC-41C3-95CE-CF0AEEAA1CBC}" type="presParOf" srcId="{D761C28C-24BE-4ACC-B051-44C7DADBB559}" destId="{959C3F68-706D-413C-9F07-72A86B6BA420}" srcOrd="6" destOrd="0" presId="urn:microsoft.com/office/officeart/2018/2/layout/IconLabelList"/>
    <dgm:cxn modelId="{B366C2D4-40B3-45FF-B049-0444173215B5}" type="presParOf" srcId="{959C3F68-706D-413C-9F07-72A86B6BA420}" destId="{B5995660-0CC3-4545-B3CC-0AC8C5D954CD}" srcOrd="0" destOrd="0" presId="urn:microsoft.com/office/officeart/2018/2/layout/IconLabelList"/>
    <dgm:cxn modelId="{B605781E-5C11-4884-9508-5938FE6FE6F9}" type="presParOf" srcId="{959C3F68-706D-413C-9F07-72A86B6BA420}" destId="{285E7948-C591-4ADC-8ACC-89BDAD2F46C9}" srcOrd="1" destOrd="0" presId="urn:microsoft.com/office/officeart/2018/2/layout/IconLabelList"/>
    <dgm:cxn modelId="{6F006A4B-669F-4B6A-AD71-DA43539746EB}" type="presParOf" srcId="{959C3F68-706D-413C-9F07-72A86B6BA420}" destId="{A5F688FE-277B-4E07-841C-71DFBA0ACFF5}" srcOrd="2" destOrd="0" presId="urn:microsoft.com/office/officeart/2018/2/layout/IconLabelList"/>
    <dgm:cxn modelId="{A7E6196D-CE0D-4C81-8E56-A213573ED77A}" type="presParOf" srcId="{D761C28C-24BE-4ACC-B051-44C7DADBB559}" destId="{336A3D6B-DAFD-45D5-B0C3-2E29F26276F1}" srcOrd="7" destOrd="0" presId="urn:microsoft.com/office/officeart/2018/2/layout/IconLabelList"/>
    <dgm:cxn modelId="{4CC074EC-D27D-4EC3-AFB6-5D585FD62A8E}" type="presParOf" srcId="{D761C28C-24BE-4ACC-B051-44C7DADBB559}" destId="{25E7C2AE-1E64-40B9-A690-A84228B3B10A}" srcOrd="8" destOrd="0" presId="urn:microsoft.com/office/officeart/2018/2/layout/IconLabelList"/>
    <dgm:cxn modelId="{A36FC603-A353-4228-9B54-BAA0AE9D132F}" type="presParOf" srcId="{25E7C2AE-1E64-40B9-A690-A84228B3B10A}" destId="{AE5F435D-31ED-4C19-974C-417B854191CA}" srcOrd="0" destOrd="0" presId="urn:microsoft.com/office/officeart/2018/2/layout/IconLabelList"/>
    <dgm:cxn modelId="{20161BDA-7FBB-4D18-BE78-925A625B6FE1}" type="presParOf" srcId="{25E7C2AE-1E64-40B9-A690-A84228B3B10A}" destId="{24A21C59-C3CB-445D-8C4E-1949AF918C80}" srcOrd="1" destOrd="0" presId="urn:microsoft.com/office/officeart/2018/2/layout/IconLabelList"/>
    <dgm:cxn modelId="{03B63972-D0F8-42E0-9C50-CB410077EF9A}" type="presParOf" srcId="{25E7C2AE-1E64-40B9-A690-A84228B3B10A}" destId="{12FC9112-4033-4F99-A278-3CF79E404A7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BDF38A-65A6-492F-BBBE-5DFAC7C6355D}">
      <dsp:nvSpPr>
        <dsp:cNvPr id="0" name=""/>
        <dsp:cNvSpPr/>
      </dsp:nvSpPr>
      <dsp:spPr>
        <a:xfrm>
          <a:off x="828914" y="1196282"/>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368CF0-4A5F-470F-B9CE-D19400798293}">
      <dsp:nvSpPr>
        <dsp:cNvPr id="0" name=""/>
        <dsp:cNvSpPr/>
      </dsp:nvSpPr>
      <dsp:spPr>
        <a:xfrm>
          <a:off x="333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Foresnic tools &amp; capabilities</a:t>
          </a:r>
          <a:endParaRPr lang="en-US" sz="1700" kern="1200"/>
        </a:p>
      </dsp:txBody>
      <dsp:txXfrm>
        <a:off x="333914" y="2276522"/>
        <a:ext cx="1800000" cy="720000"/>
      </dsp:txXfrm>
    </dsp:sp>
    <dsp:sp modelId="{2C57379D-AF27-40F0-9E4C-0480EB12AC20}">
      <dsp:nvSpPr>
        <dsp:cNvPr id="0" name=""/>
        <dsp:cNvSpPr/>
      </dsp:nvSpPr>
      <dsp:spPr>
        <a:xfrm>
          <a:off x="2943914" y="1196282"/>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47BE07-94FB-4665-8DE5-BC0E5197DA7B}">
      <dsp:nvSpPr>
        <dsp:cNvPr id="0" name=""/>
        <dsp:cNvSpPr/>
      </dsp:nvSpPr>
      <dsp:spPr>
        <a:xfrm>
          <a:off x="2448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Different types of forensic tools</a:t>
          </a:r>
          <a:endParaRPr lang="en-US" sz="1700" kern="1200"/>
        </a:p>
      </dsp:txBody>
      <dsp:txXfrm>
        <a:off x="2448914" y="2276522"/>
        <a:ext cx="1800000" cy="720000"/>
      </dsp:txXfrm>
    </dsp:sp>
    <dsp:sp modelId="{9B048ABF-B30C-40AC-9E5A-15757CD10428}">
      <dsp:nvSpPr>
        <dsp:cNvPr id="0" name=""/>
        <dsp:cNvSpPr/>
      </dsp:nvSpPr>
      <dsp:spPr>
        <a:xfrm>
          <a:off x="5058914" y="1196282"/>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D8398E-F113-4373-95A3-45AD5E3A640F}">
      <dsp:nvSpPr>
        <dsp:cNvPr id="0" name=""/>
        <dsp:cNvSpPr/>
      </dsp:nvSpPr>
      <dsp:spPr>
        <a:xfrm>
          <a:off x="4563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Advancements in digital forensics</a:t>
          </a:r>
          <a:endParaRPr lang="en-US" sz="1700" kern="1200"/>
        </a:p>
      </dsp:txBody>
      <dsp:txXfrm>
        <a:off x="4563914" y="2276522"/>
        <a:ext cx="1800000" cy="720000"/>
      </dsp:txXfrm>
    </dsp:sp>
    <dsp:sp modelId="{B5995660-0CC3-4545-B3CC-0AC8C5D954CD}">
      <dsp:nvSpPr>
        <dsp:cNvPr id="0" name=""/>
        <dsp:cNvSpPr/>
      </dsp:nvSpPr>
      <dsp:spPr>
        <a:xfrm>
          <a:off x="7173914" y="1196282"/>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F688FE-277B-4E07-841C-71DFBA0ACFF5}">
      <dsp:nvSpPr>
        <dsp:cNvPr id="0" name=""/>
        <dsp:cNvSpPr/>
      </dsp:nvSpPr>
      <dsp:spPr>
        <a:xfrm>
          <a:off x="6678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Investigation methodology</a:t>
          </a:r>
          <a:endParaRPr lang="en-US" sz="1700" kern="1200"/>
        </a:p>
      </dsp:txBody>
      <dsp:txXfrm>
        <a:off x="6678914" y="2276522"/>
        <a:ext cx="1800000" cy="720000"/>
      </dsp:txXfrm>
    </dsp:sp>
    <dsp:sp modelId="{AE5F435D-31ED-4C19-974C-417B854191CA}">
      <dsp:nvSpPr>
        <dsp:cNvPr id="0" name=""/>
        <dsp:cNvSpPr/>
      </dsp:nvSpPr>
      <dsp:spPr>
        <a:xfrm>
          <a:off x="9288914" y="1196282"/>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FC9112-4033-4F99-A278-3CF79E404A79}">
      <dsp:nvSpPr>
        <dsp:cNvPr id="0" name=""/>
        <dsp:cNvSpPr/>
      </dsp:nvSpPr>
      <dsp:spPr>
        <a:xfrm>
          <a:off x="8793914" y="227652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Walk through of the use of a forensic tool</a:t>
          </a:r>
          <a:endParaRPr lang="en-US" sz="1700" kern="1200"/>
        </a:p>
      </dsp:txBody>
      <dsp:txXfrm>
        <a:off x="8793914" y="2276522"/>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D410B-BE5D-4B5D-7448-AAA7928A2DE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2B2063D-FC83-1688-F233-3DB75E3A86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46D66E-86D5-7C24-DF63-A3848E3AD9E6}"/>
              </a:ext>
            </a:extLst>
          </p:cNvPr>
          <p:cNvSpPr>
            <a:spLocks noGrp="1"/>
          </p:cNvSpPr>
          <p:nvPr>
            <p:ph type="dt" sz="half" idx="10"/>
          </p:nvPr>
        </p:nvSpPr>
        <p:spPr/>
        <p:txBody>
          <a:bodyPr/>
          <a:lstStyle/>
          <a:p>
            <a:fld id="{51CD47AA-0478-4C53-8B29-1E42B9FB258D}" type="datetimeFigureOut">
              <a:rPr lang="en-GB" smtClean="0"/>
              <a:t>28/04/2024</a:t>
            </a:fld>
            <a:endParaRPr lang="en-GB"/>
          </a:p>
        </p:txBody>
      </p:sp>
      <p:sp>
        <p:nvSpPr>
          <p:cNvPr id="5" name="Footer Placeholder 4">
            <a:extLst>
              <a:ext uri="{FF2B5EF4-FFF2-40B4-BE49-F238E27FC236}">
                <a16:creationId xmlns:a16="http://schemas.microsoft.com/office/drawing/2014/main" id="{5556AADA-82A3-7BC0-AAA2-02B744A51F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D5484E-F0EA-72DA-68F5-5426C5932C91}"/>
              </a:ext>
            </a:extLst>
          </p:cNvPr>
          <p:cNvSpPr>
            <a:spLocks noGrp="1"/>
          </p:cNvSpPr>
          <p:nvPr>
            <p:ph type="sldNum" sz="quarter" idx="12"/>
          </p:nvPr>
        </p:nvSpPr>
        <p:spPr/>
        <p:txBody>
          <a:bodyPr/>
          <a:lstStyle/>
          <a:p>
            <a:fld id="{C21D9BB8-00D2-4493-977E-6060C1261A2D}" type="slidenum">
              <a:rPr lang="en-GB" smtClean="0"/>
              <a:t>‹#›</a:t>
            </a:fld>
            <a:endParaRPr lang="en-GB"/>
          </a:p>
        </p:txBody>
      </p:sp>
    </p:spTree>
    <p:extLst>
      <p:ext uri="{BB962C8B-B14F-4D97-AF65-F5344CB8AC3E}">
        <p14:creationId xmlns:p14="http://schemas.microsoft.com/office/powerpoint/2010/main" val="1367320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DF141-F9E2-2833-A924-2267B40626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3D947D-8BF0-91A2-EC74-B3ED555D9F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ABDEAE-1EFA-51B8-97FF-91ECDC4AE6A4}"/>
              </a:ext>
            </a:extLst>
          </p:cNvPr>
          <p:cNvSpPr>
            <a:spLocks noGrp="1"/>
          </p:cNvSpPr>
          <p:nvPr>
            <p:ph type="dt" sz="half" idx="10"/>
          </p:nvPr>
        </p:nvSpPr>
        <p:spPr/>
        <p:txBody>
          <a:bodyPr/>
          <a:lstStyle/>
          <a:p>
            <a:fld id="{51CD47AA-0478-4C53-8B29-1E42B9FB258D}" type="datetimeFigureOut">
              <a:rPr lang="en-GB" smtClean="0"/>
              <a:t>28/04/2024</a:t>
            </a:fld>
            <a:endParaRPr lang="en-GB"/>
          </a:p>
        </p:txBody>
      </p:sp>
      <p:sp>
        <p:nvSpPr>
          <p:cNvPr id="5" name="Footer Placeholder 4">
            <a:extLst>
              <a:ext uri="{FF2B5EF4-FFF2-40B4-BE49-F238E27FC236}">
                <a16:creationId xmlns:a16="http://schemas.microsoft.com/office/drawing/2014/main" id="{0380AF95-07D0-CFE3-2BCE-54E35CAEC4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FDA97D-BC2B-D173-4753-F31BF794F8A3}"/>
              </a:ext>
            </a:extLst>
          </p:cNvPr>
          <p:cNvSpPr>
            <a:spLocks noGrp="1"/>
          </p:cNvSpPr>
          <p:nvPr>
            <p:ph type="sldNum" sz="quarter" idx="12"/>
          </p:nvPr>
        </p:nvSpPr>
        <p:spPr/>
        <p:txBody>
          <a:bodyPr/>
          <a:lstStyle/>
          <a:p>
            <a:fld id="{C21D9BB8-00D2-4493-977E-6060C1261A2D}" type="slidenum">
              <a:rPr lang="en-GB" smtClean="0"/>
              <a:t>‹#›</a:t>
            </a:fld>
            <a:endParaRPr lang="en-GB"/>
          </a:p>
        </p:txBody>
      </p:sp>
    </p:spTree>
    <p:extLst>
      <p:ext uri="{BB962C8B-B14F-4D97-AF65-F5344CB8AC3E}">
        <p14:creationId xmlns:p14="http://schemas.microsoft.com/office/powerpoint/2010/main" val="144555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5A1C8-6440-C06D-F9BF-B4B780CB137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C8C6D5B-6FFC-897D-284F-7C75E1BD8F2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DF168F6-6DF3-70F7-B79B-F228595155D2}"/>
              </a:ext>
            </a:extLst>
          </p:cNvPr>
          <p:cNvSpPr>
            <a:spLocks noGrp="1"/>
          </p:cNvSpPr>
          <p:nvPr>
            <p:ph type="dt" sz="half" idx="10"/>
          </p:nvPr>
        </p:nvSpPr>
        <p:spPr/>
        <p:txBody>
          <a:bodyPr/>
          <a:lstStyle/>
          <a:p>
            <a:fld id="{51CD47AA-0478-4C53-8B29-1E42B9FB258D}" type="datetimeFigureOut">
              <a:rPr lang="en-GB" smtClean="0"/>
              <a:t>28/04/2024</a:t>
            </a:fld>
            <a:endParaRPr lang="en-GB"/>
          </a:p>
        </p:txBody>
      </p:sp>
      <p:sp>
        <p:nvSpPr>
          <p:cNvPr id="5" name="Footer Placeholder 4">
            <a:extLst>
              <a:ext uri="{FF2B5EF4-FFF2-40B4-BE49-F238E27FC236}">
                <a16:creationId xmlns:a16="http://schemas.microsoft.com/office/drawing/2014/main" id="{A68D7EE0-3EEE-3CFC-4FBA-6B2DE78A37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461268-E5FD-DA25-6CEE-80774438BD15}"/>
              </a:ext>
            </a:extLst>
          </p:cNvPr>
          <p:cNvSpPr>
            <a:spLocks noGrp="1"/>
          </p:cNvSpPr>
          <p:nvPr>
            <p:ph type="sldNum" sz="quarter" idx="12"/>
          </p:nvPr>
        </p:nvSpPr>
        <p:spPr/>
        <p:txBody>
          <a:bodyPr/>
          <a:lstStyle/>
          <a:p>
            <a:fld id="{C21D9BB8-00D2-4493-977E-6060C1261A2D}" type="slidenum">
              <a:rPr lang="en-GB" smtClean="0"/>
              <a:t>‹#›</a:t>
            </a:fld>
            <a:endParaRPr lang="en-GB"/>
          </a:p>
        </p:txBody>
      </p:sp>
    </p:spTree>
    <p:extLst>
      <p:ext uri="{BB962C8B-B14F-4D97-AF65-F5344CB8AC3E}">
        <p14:creationId xmlns:p14="http://schemas.microsoft.com/office/powerpoint/2010/main" val="2921128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24EE1-5716-ED3A-18A5-C25D9AEB73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35FF30-D650-64E9-218C-9FAC4774060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8BAB199-06DF-445D-A5C3-4930EED0694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9139E49-92CA-DF23-0236-957D4ECFE67A}"/>
              </a:ext>
            </a:extLst>
          </p:cNvPr>
          <p:cNvSpPr>
            <a:spLocks noGrp="1"/>
          </p:cNvSpPr>
          <p:nvPr>
            <p:ph type="dt" sz="half" idx="10"/>
          </p:nvPr>
        </p:nvSpPr>
        <p:spPr/>
        <p:txBody>
          <a:bodyPr/>
          <a:lstStyle/>
          <a:p>
            <a:fld id="{51CD47AA-0478-4C53-8B29-1E42B9FB258D}" type="datetimeFigureOut">
              <a:rPr lang="en-GB" smtClean="0"/>
              <a:t>28/04/2024</a:t>
            </a:fld>
            <a:endParaRPr lang="en-GB"/>
          </a:p>
        </p:txBody>
      </p:sp>
      <p:sp>
        <p:nvSpPr>
          <p:cNvPr id="6" name="Footer Placeholder 5">
            <a:extLst>
              <a:ext uri="{FF2B5EF4-FFF2-40B4-BE49-F238E27FC236}">
                <a16:creationId xmlns:a16="http://schemas.microsoft.com/office/drawing/2014/main" id="{9CED5D42-9C39-8458-3ED2-E71F3D895E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3A9C3-46DB-0B86-48AA-BF7DEC5F0CDD}"/>
              </a:ext>
            </a:extLst>
          </p:cNvPr>
          <p:cNvSpPr>
            <a:spLocks noGrp="1"/>
          </p:cNvSpPr>
          <p:nvPr>
            <p:ph type="sldNum" sz="quarter" idx="12"/>
          </p:nvPr>
        </p:nvSpPr>
        <p:spPr/>
        <p:txBody>
          <a:bodyPr/>
          <a:lstStyle/>
          <a:p>
            <a:fld id="{C21D9BB8-00D2-4493-977E-6060C1261A2D}" type="slidenum">
              <a:rPr lang="en-GB" smtClean="0"/>
              <a:t>‹#›</a:t>
            </a:fld>
            <a:endParaRPr lang="en-GB"/>
          </a:p>
        </p:txBody>
      </p:sp>
    </p:spTree>
    <p:extLst>
      <p:ext uri="{BB962C8B-B14F-4D97-AF65-F5344CB8AC3E}">
        <p14:creationId xmlns:p14="http://schemas.microsoft.com/office/powerpoint/2010/main" val="879122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8B4B8-EE59-23AC-EF48-0D36A774315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745147-9636-B826-BAF1-23E07BDDB2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462358F-E165-03F2-A63D-45539681A6F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1E79B71-A9BA-9392-FBE9-77DF460932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2AF8C9-043C-2078-4015-D9149A6C41F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EDC4D3-438B-6235-293E-D576A0CC0EA6}"/>
              </a:ext>
            </a:extLst>
          </p:cNvPr>
          <p:cNvSpPr>
            <a:spLocks noGrp="1"/>
          </p:cNvSpPr>
          <p:nvPr>
            <p:ph type="dt" sz="half" idx="10"/>
          </p:nvPr>
        </p:nvSpPr>
        <p:spPr/>
        <p:txBody>
          <a:bodyPr/>
          <a:lstStyle/>
          <a:p>
            <a:fld id="{51CD47AA-0478-4C53-8B29-1E42B9FB258D}" type="datetimeFigureOut">
              <a:rPr lang="en-GB" smtClean="0"/>
              <a:t>28/04/2024</a:t>
            </a:fld>
            <a:endParaRPr lang="en-GB"/>
          </a:p>
        </p:txBody>
      </p:sp>
      <p:sp>
        <p:nvSpPr>
          <p:cNvPr id="8" name="Footer Placeholder 7">
            <a:extLst>
              <a:ext uri="{FF2B5EF4-FFF2-40B4-BE49-F238E27FC236}">
                <a16:creationId xmlns:a16="http://schemas.microsoft.com/office/drawing/2014/main" id="{75D56D4C-3B39-DABB-E55D-F53A81ADDC1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4B7EACE-DFE1-E917-657D-984FBDE674AA}"/>
              </a:ext>
            </a:extLst>
          </p:cNvPr>
          <p:cNvSpPr>
            <a:spLocks noGrp="1"/>
          </p:cNvSpPr>
          <p:nvPr>
            <p:ph type="sldNum" sz="quarter" idx="12"/>
          </p:nvPr>
        </p:nvSpPr>
        <p:spPr/>
        <p:txBody>
          <a:bodyPr/>
          <a:lstStyle/>
          <a:p>
            <a:fld id="{C21D9BB8-00D2-4493-977E-6060C1261A2D}" type="slidenum">
              <a:rPr lang="en-GB" smtClean="0"/>
              <a:t>‹#›</a:t>
            </a:fld>
            <a:endParaRPr lang="en-GB"/>
          </a:p>
        </p:txBody>
      </p:sp>
    </p:spTree>
    <p:extLst>
      <p:ext uri="{BB962C8B-B14F-4D97-AF65-F5344CB8AC3E}">
        <p14:creationId xmlns:p14="http://schemas.microsoft.com/office/powerpoint/2010/main" val="3382604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259E1-DBA0-B4EA-DFF7-C5AB327FB4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EC60A10-A7A2-AD1E-A5EA-2D3F881D346C}"/>
              </a:ext>
            </a:extLst>
          </p:cNvPr>
          <p:cNvSpPr>
            <a:spLocks noGrp="1"/>
          </p:cNvSpPr>
          <p:nvPr>
            <p:ph type="dt" sz="half" idx="10"/>
          </p:nvPr>
        </p:nvSpPr>
        <p:spPr/>
        <p:txBody>
          <a:bodyPr/>
          <a:lstStyle/>
          <a:p>
            <a:fld id="{51CD47AA-0478-4C53-8B29-1E42B9FB258D}" type="datetimeFigureOut">
              <a:rPr lang="en-GB" smtClean="0"/>
              <a:t>28/04/2024</a:t>
            </a:fld>
            <a:endParaRPr lang="en-GB"/>
          </a:p>
        </p:txBody>
      </p:sp>
      <p:sp>
        <p:nvSpPr>
          <p:cNvPr id="4" name="Footer Placeholder 3">
            <a:extLst>
              <a:ext uri="{FF2B5EF4-FFF2-40B4-BE49-F238E27FC236}">
                <a16:creationId xmlns:a16="http://schemas.microsoft.com/office/drawing/2014/main" id="{B80208F6-47F5-36D5-F52C-8679F497066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700F26-75EA-D3BC-49E9-4BE7B7F8A2BD}"/>
              </a:ext>
            </a:extLst>
          </p:cNvPr>
          <p:cNvSpPr>
            <a:spLocks noGrp="1"/>
          </p:cNvSpPr>
          <p:nvPr>
            <p:ph type="sldNum" sz="quarter" idx="12"/>
          </p:nvPr>
        </p:nvSpPr>
        <p:spPr/>
        <p:txBody>
          <a:bodyPr/>
          <a:lstStyle/>
          <a:p>
            <a:fld id="{C21D9BB8-00D2-4493-977E-6060C1261A2D}" type="slidenum">
              <a:rPr lang="en-GB" smtClean="0"/>
              <a:t>‹#›</a:t>
            </a:fld>
            <a:endParaRPr lang="en-GB"/>
          </a:p>
        </p:txBody>
      </p:sp>
    </p:spTree>
    <p:extLst>
      <p:ext uri="{BB962C8B-B14F-4D97-AF65-F5344CB8AC3E}">
        <p14:creationId xmlns:p14="http://schemas.microsoft.com/office/powerpoint/2010/main" val="3809540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3D5F6A-0313-5000-98A3-800D7D16C126}"/>
              </a:ext>
            </a:extLst>
          </p:cNvPr>
          <p:cNvSpPr>
            <a:spLocks noGrp="1"/>
          </p:cNvSpPr>
          <p:nvPr>
            <p:ph type="dt" sz="half" idx="10"/>
          </p:nvPr>
        </p:nvSpPr>
        <p:spPr/>
        <p:txBody>
          <a:bodyPr/>
          <a:lstStyle/>
          <a:p>
            <a:fld id="{51CD47AA-0478-4C53-8B29-1E42B9FB258D}" type="datetimeFigureOut">
              <a:rPr lang="en-GB" smtClean="0"/>
              <a:t>28/04/2024</a:t>
            </a:fld>
            <a:endParaRPr lang="en-GB"/>
          </a:p>
        </p:txBody>
      </p:sp>
      <p:sp>
        <p:nvSpPr>
          <p:cNvPr id="3" name="Footer Placeholder 2">
            <a:extLst>
              <a:ext uri="{FF2B5EF4-FFF2-40B4-BE49-F238E27FC236}">
                <a16:creationId xmlns:a16="http://schemas.microsoft.com/office/drawing/2014/main" id="{BC4FA235-4E5E-7611-A0DF-8D2DEBD546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E4188AE-D4CA-F815-D070-4C6090FCC99C}"/>
              </a:ext>
            </a:extLst>
          </p:cNvPr>
          <p:cNvSpPr>
            <a:spLocks noGrp="1"/>
          </p:cNvSpPr>
          <p:nvPr>
            <p:ph type="sldNum" sz="quarter" idx="12"/>
          </p:nvPr>
        </p:nvSpPr>
        <p:spPr/>
        <p:txBody>
          <a:bodyPr/>
          <a:lstStyle/>
          <a:p>
            <a:fld id="{C21D9BB8-00D2-4493-977E-6060C1261A2D}" type="slidenum">
              <a:rPr lang="en-GB" smtClean="0"/>
              <a:t>‹#›</a:t>
            </a:fld>
            <a:endParaRPr lang="en-GB"/>
          </a:p>
        </p:txBody>
      </p:sp>
    </p:spTree>
    <p:extLst>
      <p:ext uri="{BB962C8B-B14F-4D97-AF65-F5344CB8AC3E}">
        <p14:creationId xmlns:p14="http://schemas.microsoft.com/office/powerpoint/2010/main" val="2034054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DF286-B840-83D6-502C-59B32980A8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1B8C5BA-54E6-ED51-9A2F-20F7C4048D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34611C8-8067-CC7A-3A47-7414445182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0EBD80-DD58-7A3A-F717-76666796662E}"/>
              </a:ext>
            </a:extLst>
          </p:cNvPr>
          <p:cNvSpPr>
            <a:spLocks noGrp="1"/>
          </p:cNvSpPr>
          <p:nvPr>
            <p:ph type="dt" sz="half" idx="10"/>
          </p:nvPr>
        </p:nvSpPr>
        <p:spPr/>
        <p:txBody>
          <a:bodyPr/>
          <a:lstStyle/>
          <a:p>
            <a:fld id="{51CD47AA-0478-4C53-8B29-1E42B9FB258D}" type="datetimeFigureOut">
              <a:rPr lang="en-GB" smtClean="0"/>
              <a:t>28/04/2024</a:t>
            </a:fld>
            <a:endParaRPr lang="en-GB"/>
          </a:p>
        </p:txBody>
      </p:sp>
      <p:sp>
        <p:nvSpPr>
          <p:cNvPr id="6" name="Footer Placeholder 5">
            <a:extLst>
              <a:ext uri="{FF2B5EF4-FFF2-40B4-BE49-F238E27FC236}">
                <a16:creationId xmlns:a16="http://schemas.microsoft.com/office/drawing/2014/main" id="{EF4EA834-7C61-AD3B-6617-162C8DF4B5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6EC284-F4DD-21DD-5ECE-EBC7EA473B0E}"/>
              </a:ext>
            </a:extLst>
          </p:cNvPr>
          <p:cNvSpPr>
            <a:spLocks noGrp="1"/>
          </p:cNvSpPr>
          <p:nvPr>
            <p:ph type="sldNum" sz="quarter" idx="12"/>
          </p:nvPr>
        </p:nvSpPr>
        <p:spPr/>
        <p:txBody>
          <a:bodyPr/>
          <a:lstStyle/>
          <a:p>
            <a:fld id="{C21D9BB8-00D2-4493-977E-6060C1261A2D}" type="slidenum">
              <a:rPr lang="en-GB" smtClean="0"/>
              <a:t>‹#›</a:t>
            </a:fld>
            <a:endParaRPr lang="en-GB"/>
          </a:p>
        </p:txBody>
      </p:sp>
    </p:spTree>
    <p:extLst>
      <p:ext uri="{BB962C8B-B14F-4D97-AF65-F5344CB8AC3E}">
        <p14:creationId xmlns:p14="http://schemas.microsoft.com/office/powerpoint/2010/main" val="3731087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DB098-E4C1-5432-D323-083CCC117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8A1A000-EB6A-18A9-49CD-B76F01A18F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1DDF38C-FE3C-0911-7881-1573E359CB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B6F75C-B65B-7399-EE0C-A3FB82787DC0}"/>
              </a:ext>
            </a:extLst>
          </p:cNvPr>
          <p:cNvSpPr>
            <a:spLocks noGrp="1"/>
          </p:cNvSpPr>
          <p:nvPr>
            <p:ph type="dt" sz="half" idx="10"/>
          </p:nvPr>
        </p:nvSpPr>
        <p:spPr/>
        <p:txBody>
          <a:bodyPr/>
          <a:lstStyle/>
          <a:p>
            <a:fld id="{51CD47AA-0478-4C53-8B29-1E42B9FB258D}" type="datetimeFigureOut">
              <a:rPr lang="en-GB" smtClean="0"/>
              <a:t>28/04/2024</a:t>
            </a:fld>
            <a:endParaRPr lang="en-GB"/>
          </a:p>
        </p:txBody>
      </p:sp>
      <p:sp>
        <p:nvSpPr>
          <p:cNvPr id="6" name="Footer Placeholder 5">
            <a:extLst>
              <a:ext uri="{FF2B5EF4-FFF2-40B4-BE49-F238E27FC236}">
                <a16:creationId xmlns:a16="http://schemas.microsoft.com/office/drawing/2014/main" id="{96609238-33E7-17B4-1CA1-C529517FDE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F5AB70-B5A3-ABF9-5E19-59640D36193B}"/>
              </a:ext>
            </a:extLst>
          </p:cNvPr>
          <p:cNvSpPr>
            <a:spLocks noGrp="1"/>
          </p:cNvSpPr>
          <p:nvPr>
            <p:ph type="sldNum" sz="quarter" idx="12"/>
          </p:nvPr>
        </p:nvSpPr>
        <p:spPr/>
        <p:txBody>
          <a:bodyPr/>
          <a:lstStyle/>
          <a:p>
            <a:fld id="{C21D9BB8-00D2-4493-977E-6060C1261A2D}" type="slidenum">
              <a:rPr lang="en-GB" smtClean="0"/>
              <a:t>‹#›</a:t>
            </a:fld>
            <a:endParaRPr lang="en-GB"/>
          </a:p>
        </p:txBody>
      </p:sp>
    </p:spTree>
    <p:extLst>
      <p:ext uri="{BB962C8B-B14F-4D97-AF65-F5344CB8AC3E}">
        <p14:creationId xmlns:p14="http://schemas.microsoft.com/office/powerpoint/2010/main" val="2649178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3FBA3-EF99-0EA2-BE4E-E606A8694D2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5A7905-70FD-F68B-00E7-D2B6D2CE0E9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65C13C-BE30-BAF7-1E5A-92A2C728D027}"/>
              </a:ext>
            </a:extLst>
          </p:cNvPr>
          <p:cNvSpPr>
            <a:spLocks noGrp="1"/>
          </p:cNvSpPr>
          <p:nvPr>
            <p:ph type="dt" sz="half" idx="10"/>
          </p:nvPr>
        </p:nvSpPr>
        <p:spPr/>
        <p:txBody>
          <a:bodyPr/>
          <a:lstStyle/>
          <a:p>
            <a:fld id="{51CD47AA-0478-4C53-8B29-1E42B9FB258D}" type="datetimeFigureOut">
              <a:rPr lang="en-GB" smtClean="0"/>
              <a:t>28/04/2024</a:t>
            </a:fld>
            <a:endParaRPr lang="en-GB"/>
          </a:p>
        </p:txBody>
      </p:sp>
      <p:sp>
        <p:nvSpPr>
          <p:cNvPr id="5" name="Footer Placeholder 4">
            <a:extLst>
              <a:ext uri="{FF2B5EF4-FFF2-40B4-BE49-F238E27FC236}">
                <a16:creationId xmlns:a16="http://schemas.microsoft.com/office/drawing/2014/main" id="{5ACDE56F-DC31-3FB1-C8A4-8BBCF7FC88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2D8782-A542-8973-7E6E-1EEC667F4631}"/>
              </a:ext>
            </a:extLst>
          </p:cNvPr>
          <p:cNvSpPr>
            <a:spLocks noGrp="1"/>
          </p:cNvSpPr>
          <p:nvPr>
            <p:ph type="sldNum" sz="quarter" idx="12"/>
          </p:nvPr>
        </p:nvSpPr>
        <p:spPr/>
        <p:txBody>
          <a:bodyPr/>
          <a:lstStyle/>
          <a:p>
            <a:fld id="{C21D9BB8-00D2-4493-977E-6060C1261A2D}" type="slidenum">
              <a:rPr lang="en-GB" smtClean="0"/>
              <a:t>‹#›</a:t>
            </a:fld>
            <a:endParaRPr lang="en-GB"/>
          </a:p>
        </p:txBody>
      </p:sp>
    </p:spTree>
    <p:extLst>
      <p:ext uri="{BB962C8B-B14F-4D97-AF65-F5344CB8AC3E}">
        <p14:creationId xmlns:p14="http://schemas.microsoft.com/office/powerpoint/2010/main" val="753056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17C5E9-E868-A07A-1568-AFDE5FA6267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9002C9-1A10-CB27-A08A-C648D1DC94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E3F766-B300-4F4C-B7E6-E171532881C3}"/>
              </a:ext>
            </a:extLst>
          </p:cNvPr>
          <p:cNvSpPr>
            <a:spLocks noGrp="1"/>
          </p:cNvSpPr>
          <p:nvPr>
            <p:ph type="dt" sz="half" idx="10"/>
          </p:nvPr>
        </p:nvSpPr>
        <p:spPr/>
        <p:txBody>
          <a:bodyPr/>
          <a:lstStyle/>
          <a:p>
            <a:fld id="{51CD47AA-0478-4C53-8B29-1E42B9FB258D}" type="datetimeFigureOut">
              <a:rPr lang="en-GB" smtClean="0"/>
              <a:t>28/04/2024</a:t>
            </a:fld>
            <a:endParaRPr lang="en-GB"/>
          </a:p>
        </p:txBody>
      </p:sp>
      <p:sp>
        <p:nvSpPr>
          <p:cNvPr id="5" name="Footer Placeholder 4">
            <a:extLst>
              <a:ext uri="{FF2B5EF4-FFF2-40B4-BE49-F238E27FC236}">
                <a16:creationId xmlns:a16="http://schemas.microsoft.com/office/drawing/2014/main" id="{D3F957CF-222F-D35C-86CF-D2C5225C6D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E0A096-2F12-2A34-E960-B772E28387D8}"/>
              </a:ext>
            </a:extLst>
          </p:cNvPr>
          <p:cNvSpPr>
            <a:spLocks noGrp="1"/>
          </p:cNvSpPr>
          <p:nvPr>
            <p:ph type="sldNum" sz="quarter" idx="12"/>
          </p:nvPr>
        </p:nvSpPr>
        <p:spPr/>
        <p:txBody>
          <a:bodyPr/>
          <a:lstStyle/>
          <a:p>
            <a:fld id="{C21D9BB8-00D2-4493-977E-6060C1261A2D}" type="slidenum">
              <a:rPr lang="en-GB" smtClean="0"/>
              <a:t>‹#›</a:t>
            </a:fld>
            <a:endParaRPr lang="en-GB"/>
          </a:p>
        </p:txBody>
      </p:sp>
    </p:spTree>
    <p:extLst>
      <p:ext uri="{BB962C8B-B14F-4D97-AF65-F5344CB8AC3E}">
        <p14:creationId xmlns:p14="http://schemas.microsoft.com/office/powerpoint/2010/main" val="3293002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B0F267-87DA-19A2-6538-71693CCA34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46DF27-7694-FB67-E1D4-BE97CFDBB5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B315D9-8DF7-D3BD-8DF2-12F640D8C6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1CD47AA-0478-4C53-8B29-1E42B9FB258D}" type="datetimeFigureOut">
              <a:rPr lang="en-GB" smtClean="0"/>
              <a:t>28/04/2024</a:t>
            </a:fld>
            <a:endParaRPr lang="en-GB"/>
          </a:p>
        </p:txBody>
      </p:sp>
      <p:sp>
        <p:nvSpPr>
          <p:cNvPr id="5" name="Footer Placeholder 4">
            <a:extLst>
              <a:ext uri="{FF2B5EF4-FFF2-40B4-BE49-F238E27FC236}">
                <a16:creationId xmlns:a16="http://schemas.microsoft.com/office/drawing/2014/main" id="{9B8C7D29-2FA5-E99B-73DC-39E44D137D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BC19EF6-CA5E-72A2-044A-004E4D2EA1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21D9BB8-00D2-4493-977E-6060C1261A2D}" type="slidenum">
              <a:rPr lang="en-GB" smtClean="0"/>
              <a:t>‹#›</a:t>
            </a:fld>
            <a:endParaRPr lang="en-GB"/>
          </a:p>
        </p:txBody>
      </p:sp>
    </p:spTree>
    <p:extLst>
      <p:ext uri="{BB962C8B-B14F-4D97-AF65-F5344CB8AC3E}">
        <p14:creationId xmlns:p14="http://schemas.microsoft.com/office/powerpoint/2010/main" val="38176264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player.vimeo.com/video/940419868?h=3365596cb2&amp;amp;app_id=122963"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E631967-CC63-3686-FD6D-3CECE27B736B}"/>
              </a:ext>
            </a:extLst>
          </p:cNvPr>
          <p:cNvSpPr>
            <a:spLocks noGrp="1"/>
          </p:cNvSpPr>
          <p:nvPr>
            <p:ph type="ctrTitle"/>
          </p:nvPr>
        </p:nvSpPr>
        <p:spPr>
          <a:xfrm>
            <a:off x="1386865" y="818984"/>
            <a:ext cx="6596245" cy="3268520"/>
          </a:xfrm>
        </p:spPr>
        <p:txBody>
          <a:bodyPr>
            <a:normAutofit/>
          </a:bodyPr>
          <a:lstStyle/>
          <a:p>
            <a:pPr algn="r"/>
            <a:r>
              <a:rPr lang="en-GB" sz="4800">
                <a:solidFill>
                  <a:srgbClr val="FFFFFF"/>
                </a:solidFill>
              </a:rPr>
              <a:t>Computer forensics presentation</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20AC824-2C63-56B3-EE01-C3B198891E73}"/>
              </a:ext>
            </a:extLst>
          </p:cNvPr>
          <p:cNvSpPr>
            <a:spLocks noGrp="1"/>
          </p:cNvSpPr>
          <p:nvPr>
            <p:ph type="subTitle" idx="1"/>
          </p:nvPr>
        </p:nvSpPr>
        <p:spPr>
          <a:xfrm>
            <a:off x="1931874" y="4797188"/>
            <a:ext cx="6051236" cy="1241828"/>
          </a:xfrm>
        </p:spPr>
        <p:txBody>
          <a:bodyPr>
            <a:normAutofit/>
          </a:bodyPr>
          <a:lstStyle/>
          <a:p>
            <a:pPr algn="r"/>
            <a:r>
              <a:rPr lang="en-GB">
                <a:solidFill>
                  <a:srgbClr val="FFFFFF"/>
                </a:solidFill>
              </a:rPr>
              <a:t>Joshua Lloyd (2205191)</a:t>
            </a: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977617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A3E3D0-8C04-D7E7-6E13-4A5EA377F75B}"/>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What I will be covering.</a:t>
            </a:r>
          </a:p>
        </p:txBody>
      </p:sp>
      <p:graphicFrame>
        <p:nvGraphicFramePr>
          <p:cNvPr id="5" name="Content Placeholder 2">
            <a:extLst>
              <a:ext uri="{FF2B5EF4-FFF2-40B4-BE49-F238E27FC236}">
                <a16:creationId xmlns:a16="http://schemas.microsoft.com/office/drawing/2014/main" id="{1AF9C9B1-DB67-5C23-5504-5D321A83ED48}"/>
              </a:ext>
            </a:extLst>
          </p:cNvPr>
          <p:cNvGraphicFramePr>
            <a:graphicFrameLocks noGrp="1"/>
          </p:cNvGraphicFramePr>
          <p:nvPr>
            <p:ph idx="1"/>
            <p:extLst>
              <p:ext uri="{D42A27DB-BD31-4B8C-83A1-F6EECF244321}">
                <p14:modId xmlns:p14="http://schemas.microsoft.com/office/powerpoint/2010/main" val="302485059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36581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536667-B2FE-053C-3434-55D1773CAF0C}"/>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Forensic tools &amp; Capabilities</a:t>
            </a:r>
          </a:p>
        </p:txBody>
      </p:sp>
      <p:sp>
        <p:nvSpPr>
          <p:cNvPr id="3" name="Content Placeholder 2">
            <a:extLst>
              <a:ext uri="{FF2B5EF4-FFF2-40B4-BE49-F238E27FC236}">
                <a16:creationId xmlns:a16="http://schemas.microsoft.com/office/drawing/2014/main" id="{DB55C4CF-BB65-64D5-1E4F-78B8F9377430}"/>
              </a:ext>
            </a:extLst>
          </p:cNvPr>
          <p:cNvSpPr>
            <a:spLocks noGrp="1"/>
          </p:cNvSpPr>
          <p:nvPr>
            <p:ph idx="1"/>
          </p:nvPr>
        </p:nvSpPr>
        <p:spPr>
          <a:xfrm>
            <a:off x="919315" y="1945008"/>
            <a:ext cx="10722079" cy="4386965"/>
          </a:xfrm>
        </p:spPr>
        <p:txBody>
          <a:bodyPr anchor="ctr">
            <a:normAutofit lnSpcReduction="10000"/>
          </a:bodyPr>
          <a:lstStyle/>
          <a:p>
            <a:pPr marL="0" indent="0">
              <a:spcAft>
                <a:spcPts val="800"/>
              </a:spcAft>
              <a:buNone/>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In recent development there is a massive range of forensic tools of which are available on the market, one of the primary features of forensics tools are to preserve the integrity of the original state of  file or data after the data has been recovered from a device, so that they can then be compared with the original data and make sure it hasn’t been altered.</a:t>
            </a:r>
          </a:p>
          <a:p>
            <a:pPr marL="0" indent="0">
              <a:spcAft>
                <a:spcPts val="800"/>
              </a:spcAft>
              <a:buNone/>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Forensic tools are primarily used to provide protection against cybercrimes such as identity theft, money laundering etc. There are some basic principles to follow when using forensic tools. When the data is collected it should not in any way be altered. People who are using forensic tools should always document all of their activity when extracting data to ensure nothing is tampered with. And finally, the primary principle is the access to the original document should be restricted to prevent ant alteration or modification to the evidence.</a:t>
            </a:r>
          </a:p>
          <a:p>
            <a:pPr marL="0" indent="0">
              <a:spcAft>
                <a:spcPts val="800"/>
              </a:spcAft>
              <a:buNone/>
            </a:pPr>
            <a:r>
              <a:rPr lang="en-GB" sz="1050" b="1" u="sng" kern="100" dirty="0">
                <a:effectLst/>
                <a:latin typeface="Aptos" panose="020B0004020202020204" pitchFamily="34" charset="0"/>
                <a:ea typeface="Aptos" panose="020B0004020202020204" pitchFamily="34" charset="0"/>
                <a:cs typeface="Times New Roman" panose="02020603050405020304" pitchFamily="18" charset="0"/>
              </a:rPr>
              <a:t>Forensic tools:</a:t>
            </a:r>
            <a:endParaRPr lang="en-GB" sz="105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spcAft>
                <a:spcPts val="800"/>
              </a:spcAft>
              <a:buNone/>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There are a huge array of forensic tools such as:</a:t>
            </a:r>
          </a:p>
          <a:p>
            <a:pPr marL="342900" lvl="0" indent="-342900">
              <a:buFont typeface="Symbol" panose="05050102010706020507" pitchFamily="18" charset="2"/>
              <a:buChar char=""/>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Encase</a:t>
            </a:r>
          </a:p>
          <a:p>
            <a:pPr marL="342900" lvl="0" indent="-342900">
              <a:buFont typeface="Symbol" panose="05050102010706020507" pitchFamily="18" charset="2"/>
              <a:buChar char=""/>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Digital forensic framework (DFF)</a:t>
            </a:r>
          </a:p>
          <a:p>
            <a:pPr marL="342900" lvl="0" indent="-342900">
              <a:buFont typeface="Symbol" panose="05050102010706020507" pitchFamily="18" charset="2"/>
              <a:buChar char=""/>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Pro Discover</a:t>
            </a:r>
          </a:p>
          <a:p>
            <a:pPr marL="342900" lvl="0" indent="-342900">
              <a:buFont typeface="Symbol" panose="05050102010706020507" pitchFamily="18" charset="2"/>
              <a:buChar char=""/>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X-ways forensic</a:t>
            </a:r>
          </a:p>
          <a:p>
            <a:pPr marL="342900" lvl="0" indent="-342900">
              <a:buFont typeface="Symbol" panose="05050102010706020507" pitchFamily="18" charset="2"/>
              <a:buChar char=""/>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Forensic toolkit (FTK)</a:t>
            </a:r>
          </a:p>
          <a:p>
            <a:pPr marL="342900" lvl="0" indent="-342900">
              <a:buFont typeface="Symbol" panose="05050102010706020507" pitchFamily="18" charset="2"/>
              <a:buChar char=""/>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Quest change auditor</a:t>
            </a:r>
          </a:p>
          <a:p>
            <a:pPr marL="342900" lvl="0" indent="-342900">
              <a:buFont typeface="Symbol" panose="05050102010706020507" pitchFamily="18" charset="2"/>
              <a:buChar char=""/>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The sleuth kit</a:t>
            </a:r>
          </a:p>
          <a:p>
            <a:pPr marL="342900" lvl="0" indent="-342900">
              <a:spcAft>
                <a:spcPts val="800"/>
              </a:spcAft>
              <a:buFont typeface="Symbol" panose="05050102010706020507" pitchFamily="18" charset="2"/>
              <a:buChar char=""/>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Bulk extractor</a:t>
            </a:r>
          </a:p>
          <a:p>
            <a:r>
              <a:rPr lang="en-GB" sz="1050" dirty="0">
                <a:effectLst/>
                <a:latin typeface="Aptos" panose="020B0004020202020204" pitchFamily="34" charset="0"/>
                <a:ea typeface="Aptos" panose="020B0004020202020204" pitchFamily="34" charset="0"/>
                <a:cs typeface="Times New Roman" panose="02020603050405020304" pitchFamily="18" charset="0"/>
              </a:rPr>
              <a:t>Windows Scope[1]</a:t>
            </a:r>
            <a:endParaRPr lang="en-GB" sz="1050" dirty="0"/>
          </a:p>
        </p:txBody>
      </p:sp>
    </p:spTree>
    <p:extLst>
      <p:ext uri="{BB962C8B-B14F-4D97-AF65-F5344CB8AC3E}">
        <p14:creationId xmlns:p14="http://schemas.microsoft.com/office/powerpoint/2010/main" val="565553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F919F6-9E2A-FF3F-1A83-3B97B660EDC1}"/>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Encase</a:t>
            </a:r>
          </a:p>
        </p:txBody>
      </p:sp>
      <p:sp>
        <p:nvSpPr>
          <p:cNvPr id="3" name="Content Placeholder 2">
            <a:extLst>
              <a:ext uri="{FF2B5EF4-FFF2-40B4-BE49-F238E27FC236}">
                <a16:creationId xmlns:a16="http://schemas.microsoft.com/office/drawing/2014/main" id="{D099E34C-99B3-FE71-6885-2E5023FA8EF1}"/>
              </a:ext>
            </a:extLst>
          </p:cNvPr>
          <p:cNvSpPr>
            <a:spLocks noGrp="1"/>
          </p:cNvSpPr>
          <p:nvPr>
            <p:ph idx="1"/>
          </p:nvPr>
        </p:nvSpPr>
        <p:spPr>
          <a:xfrm>
            <a:off x="1371599" y="2318197"/>
            <a:ext cx="9724031" cy="3683358"/>
          </a:xfrm>
        </p:spPr>
        <p:txBody>
          <a:bodyPr anchor="ctr">
            <a:normAutofit/>
          </a:bodyPr>
          <a:lstStyle/>
          <a:p>
            <a:pPr marL="0" indent="0">
              <a:spcAft>
                <a:spcPts val="800"/>
              </a:spcAft>
              <a:buNone/>
            </a:pPr>
            <a:r>
              <a:rPr lang="en-GB" sz="1400" kern="100">
                <a:effectLst/>
                <a:latin typeface="Aptos" panose="020B0004020202020204" pitchFamily="34" charset="0"/>
                <a:ea typeface="Aptos" panose="020B0004020202020204" pitchFamily="34" charset="0"/>
                <a:cs typeface="Times New Roman" panose="02020603050405020304" pitchFamily="18" charset="0"/>
              </a:rPr>
              <a:t>The encase forensic program created by Guidance software is one of the largest forensic programs across the world in current use. It is used by 90% of the consumer goods companies around the world, 93% of banks, 100% of federal agencies 75% of power distributors and 80% of universities in the U.S</a:t>
            </a:r>
          </a:p>
          <a:p>
            <a:pPr marL="0" indent="0">
              <a:spcAft>
                <a:spcPts val="800"/>
              </a:spcAft>
              <a:buNone/>
            </a:pPr>
            <a:r>
              <a:rPr lang="en-GB" sz="1400" kern="100">
                <a:effectLst/>
                <a:latin typeface="Aptos" panose="020B0004020202020204" pitchFamily="34" charset="0"/>
                <a:ea typeface="Aptos" panose="020B0004020202020204" pitchFamily="34" charset="0"/>
                <a:cs typeface="Times New Roman" panose="02020603050405020304" pitchFamily="18" charset="0"/>
              </a:rPr>
              <a:t>Encase has many features such as the following which provide its users with versatility, security and scalibilty:</a:t>
            </a:r>
          </a:p>
          <a:p>
            <a:pPr marL="342900" lvl="0" indent="-342900">
              <a:buFont typeface="Symbol" panose="05050102010706020507" pitchFamily="18" charset="2"/>
              <a:buChar char=""/>
            </a:pPr>
            <a:r>
              <a:rPr lang="en-GB" sz="1400" kern="100">
                <a:effectLst/>
                <a:latin typeface="Aptos" panose="020B0004020202020204" pitchFamily="34" charset="0"/>
                <a:ea typeface="Aptos" panose="020B0004020202020204" pitchFamily="34" charset="0"/>
                <a:cs typeface="Times New Roman" panose="02020603050405020304" pitchFamily="18" charset="0"/>
              </a:rPr>
              <a:t>It can gather data from a vast variety of sources</a:t>
            </a:r>
          </a:p>
          <a:p>
            <a:pPr marL="342900" lvl="0" indent="-342900">
              <a:buFont typeface="Symbol" panose="05050102010706020507" pitchFamily="18" charset="2"/>
              <a:buChar char=""/>
            </a:pPr>
            <a:r>
              <a:rPr lang="en-GB" sz="1400" kern="100">
                <a:effectLst/>
                <a:latin typeface="Aptos" panose="020B0004020202020204" pitchFamily="34" charset="0"/>
                <a:ea typeface="Aptos" panose="020B0004020202020204" pitchFamily="34" charset="0"/>
                <a:cs typeface="Times New Roman" panose="02020603050405020304" pitchFamily="18" charset="0"/>
              </a:rPr>
              <a:t>Can produce large scale of reports on finding while keeping integrity of evidence</a:t>
            </a:r>
          </a:p>
          <a:p>
            <a:pPr marL="342900" lvl="0" indent="-342900">
              <a:buFont typeface="Symbol" panose="05050102010706020507" pitchFamily="18" charset="2"/>
              <a:buChar char=""/>
            </a:pPr>
            <a:r>
              <a:rPr lang="en-GB" sz="1400" kern="100">
                <a:effectLst/>
                <a:latin typeface="Aptos" panose="020B0004020202020204" pitchFamily="34" charset="0"/>
                <a:ea typeface="Aptos" panose="020B0004020202020204" pitchFamily="34" charset="0"/>
                <a:cs typeface="Times New Roman" panose="02020603050405020304" pitchFamily="18" charset="0"/>
              </a:rPr>
              <a:t>Uses metadata, keywords and hash values to conduct on targeted device and collection</a:t>
            </a:r>
          </a:p>
          <a:p>
            <a:pPr marL="342900" lvl="0" indent="-342900">
              <a:buFont typeface="Symbol" panose="05050102010706020507" pitchFamily="18" charset="2"/>
              <a:buChar char=""/>
            </a:pPr>
            <a:r>
              <a:rPr lang="en-GB" sz="1400" kern="100">
                <a:effectLst/>
                <a:latin typeface="Aptos" panose="020B0004020202020204" pitchFamily="34" charset="0"/>
                <a:ea typeface="Aptos" panose="020B0004020202020204" pitchFamily="34" charset="0"/>
                <a:cs typeface="Times New Roman" panose="02020603050405020304" pitchFamily="18" charset="0"/>
              </a:rPr>
              <a:t>Memory acquisition</a:t>
            </a:r>
          </a:p>
          <a:p>
            <a:pPr marL="342900" lvl="0" indent="-342900">
              <a:buFont typeface="Symbol" panose="05050102010706020507" pitchFamily="18" charset="2"/>
              <a:buChar char=""/>
            </a:pPr>
            <a:r>
              <a:rPr lang="en-GB" sz="1400" kern="100">
                <a:effectLst/>
                <a:latin typeface="Aptos" panose="020B0004020202020204" pitchFamily="34" charset="0"/>
                <a:ea typeface="Aptos" panose="020B0004020202020204" pitchFamily="34" charset="0"/>
                <a:cs typeface="Times New Roman" panose="02020603050405020304" pitchFamily="18" charset="0"/>
              </a:rPr>
              <a:t>Disk imaging</a:t>
            </a:r>
          </a:p>
          <a:p>
            <a:pPr marL="342900" lvl="0" indent="-342900">
              <a:buFont typeface="Symbol" panose="05050102010706020507" pitchFamily="18" charset="2"/>
              <a:buChar char=""/>
            </a:pPr>
            <a:r>
              <a:rPr lang="en-GB" sz="1400" kern="100">
                <a:effectLst/>
                <a:latin typeface="Aptos" panose="020B0004020202020204" pitchFamily="34" charset="0"/>
                <a:ea typeface="Aptos" panose="020B0004020202020204" pitchFamily="34" charset="0"/>
                <a:cs typeface="Times New Roman" panose="02020603050405020304" pitchFamily="18" charset="0"/>
              </a:rPr>
              <a:t>Password recovery</a:t>
            </a:r>
          </a:p>
          <a:p>
            <a:pPr marL="342900" lvl="0" indent="-342900">
              <a:spcAft>
                <a:spcPts val="800"/>
              </a:spcAft>
              <a:buFont typeface="Symbol" panose="05050102010706020507" pitchFamily="18" charset="2"/>
              <a:buChar char=""/>
            </a:pPr>
            <a:r>
              <a:rPr lang="en-GB" sz="1400" kern="100">
                <a:effectLst/>
                <a:latin typeface="Aptos" panose="020B0004020202020204" pitchFamily="34" charset="0"/>
                <a:ea typeface="Aptos" panose="020B0004020202020204" pitchFamily="34" charset="0"/>
                <a:cs typeface="Times New Roman" panose="02020603050405020304" pitchFamily="18" charset="0"/>
              </a:rPr>
              <a:t>Remote data collection[1,2]</a:t>
            </a:r>
          </a:p>
          <a:p>
            <a:pPr marL="0" indent="0">
              <a:buNone/>
            </a:pPr>
            <a:endParaRPr lang="en-GB" sz="1400"/>
          </a:p>
        </p:txBody>
      </p:sp>
    </p:spTree>
    <p:extLst>
      <p:ext uri="{BB962C8B-B14F-4D97-AF65-F5344CB8AC3E}">
        <p14:creationId xmlns:p14="http://schemas.microsoft.com/office/powerpoint/2010/main" val="3551748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DCDDCA-28F2-40A3-C1D6-8626FD200BD7}"/>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Digital Forensics framework (DFF)</a:t>
            </a:r>
          </a:p>
        </p:txBody>
      </p:sp>
      <p:sp>
        <p:nvSpPr>
          <p:cNvPr id="3" name="Content Placeholder 2">
            <a:extLst>
              <a:ext uri="{FF2B5EF4-FFF2-40B4-BE49-F238E27FC236}">
                <a16:creationId xmlns:a16="http://schemas.microsoft.com/office/drawing/2014/main" id="{0442FC56-619C-203F-2494-82E7A95CC42A}"/>
              </a:ext>
            </a:extLst>
          </p:cNvPr>
          <p:cNvSpPr>
            <a:spLocks noGrp="1"/>
          </p:cNvSpPr>
          <p:nvPr>
            <p:ph idx="1"/>
          </p:nvPr>
        </p:nvSpPr>
        <p:spPr>
          <a:xfrm>
            <a:off x="1371599" y="2318197"/>
            <a:ext cx="9724031" cy="3683358"/>
          </a:xfrm>
        </p:spPr>
        <p:txBody>
          <a:bodyPr anchor="ctr">
            <a:normAutofit/>
          </a:bodyPr>
          <a:lstStyle/>
          <a:p>
            <a:pPr marL="0" indent="0">
              <a:spcAft>
                <a:spcPts val="800"/>
              </a:spcAft>
              <a:buNone/>
            </a:pPr>
            <a:r>
              <a:rPr lang="en-GB" sz="1100" kern="100">
                <a:effectLst/>
                <a:latin typeface="Aptos" panose="020B0004020202020204" pitchFamily="34" charset="0"/>
                <a:ea typeface="Aptos" panose="020B0004020202020204" pitchFamily="34" charset="0"/>
                <a:cs typeface="Times New Roman" panose="02020603050405020304" pitchFamily="18" charset="0"/>
              </a:rPr>
              <a:t>The digital forensic framework is an open-source forensics platform which is developed on custom API. Tis forensic tool is primarily used by law enforcement agencies, educational institutions and private companies around the globe. DFF provides its customers with three price points DFF which is the free version DFF pro £1000 for a year of support and DFF live £1300 for a year of support. Although the program is free using this version will not come with any professional support, report editors or automation engine compared when using DFF pro or Live.</a:t>
            </a:r>
          </a:p>
          <a:p>
            <a:pPr marL="0" indent="0">
              <a:spcAft>
                <a:spcPts val="800"/>
              </a:spcAft>
              <a:buNone/>
            </a:pPr>
            <a:r>
              <a:rPr lang="en-GB" sz="1100" kern="100">
                <a:effectLst/>
                <a:latin typeface="Aptos" panose="020B0004020202020204" pitchFamily="34" charset="0"/>
                <a:ea typeface="Aptos" panose="020B0004020202020204" pitchFamily="34" charset="0"/>
                <a:cs typeface="Times New Roman" panose="02020603050405020304" pitchFamily="18" charset="0"/>
              </a:rPr>
              <a:t>The features of DFF are as follows:</a:t>
            </a:r>
          </a:p>
          <a:p>
            <a:pPr marL="342900" lvl="0" indent="-342900">
              <a:buFont typeface="Symbol" panose="05050102010706020507" pitchFamily="18" charset="2"/>
              <a:buChar char=""/>
            </a:pPr>
            <a:r>
              <a:rPr lang="en-GB" sz="1100" kern="100">
                <a:effectLst/>
                <a:latin typeface="Aptos" panose="020B0004020202020204" pitchFamily="34" charset="0"/>
                <a:ea typeface="Aptos" panose="020B0004020202020204" pitchFamily="34" charset="0"/>
                <a:cs typeface="Times New Roman" panose="02020603050405020304" pitchFamily="18" charset="0"/>
              </a:rPr>
              <a:t>Perform cryptographic hash calculation</a:t>
            </a:r>
          </a:p>
          <a:p>
            <a:pPr marL="342900" lvl="0" indent="-342900">
              <a:buFont typeface="Symbol" panose="05050102010706020507" pitchFamily="18" charset="2"/>
              <a:buChar char=""/>
            </a:pPr>
            <a:r>
              <a:rPr lang="en-GB" sz="1100" kern="100">
                <a:effectLst/>
                <a:latin typeface="Aptos" panose="020B0004020202020204" pitchFamily="34" charset="0"/>
                <a:ea typeface="Aptos" panose="020B0004020202020204" pitchFamily="34" charset="0"/>
                <a:cs typeface="Times New Roman" panose="02020603050405020304" pitchFamily="18" charset="0"/>
              </a:rPr>
              <a:t>Performs EXIF-metadata extraction</a:t>
            </a:r>
          </a:p>
          <a:p>
            <a:pPr marL="342900" lvl="0" indent="-342900">
              <a:buFont typeface="Symbol" panose="05050102010706020507" pitchFamily="18" charset="2"/>
              <a:buChar char=""/>
            </a:pPr>
            <a:r>
              <a:rPr lang="en-GB" sz="1100" kern="100">
                <a:effectLst/>
                <a:latin typeface="Aptos" panose="020B0004020202020204" pitchFamily="34" charset="0"/>
                <a:ea typeface="Aptos" panose="020B0004020202020204" pitchFamily="34" charset="0"/>
                <a:cs typeface="Times New Roman" panose="02020603050405020304" pitchFamily="18" charset="0"/>
              </a:rPr>
              <a:t>Imports all Microsoft outlook mailboxes</a:t>
            </a:r>
          </a:p>
          <a:p>
            <a:pPr marL="342900" lvl="0" indent="-342900">
              <a:buFont typeface="Symbol" panose="05050102010706020507" pitchFamily="18" charset="2"/>
              <a:buChar char=""/>
            </a:pPr>
            <a:r>
              <a:rPr lang="en-GB" sz="1100" kern="100">
                <a:effectLst/>
                <a:latin typeface="Aptos" panose="020B0004020202020204" pitchFamily="34" charset="0"/>
                <a:ea typeface="Aptos" panose="020B0004020202020204" pitchFamily="34" charset="0"/>
                <a:cs typeface="Times New Roman" panose="02020603050405020304" pitchFamily="18" charset="0"/>
              </a:rPr>
              <a:t>Memory dump analysis</a:t>
            </a:r>
          </a:p>
          <a:p>
            <a:pPr marL="342900" lvl="0" indent="-342900">
              <a:buFont typeface="Symbol" panose="05050102010706020507" pitchFamily="18" charset="2"/>
              <a:buChar char=""/>
            </a:pPr>
            <a:r>
              <a:rPr lang="en-GB" sz="1100" kern="100">
                <a:effectLst/>
                <a:latin typeface="Aptos" panose="020B0004020202020204" pitchFamily="34" charset="0"/>
                <a:ea typeface="Aptos" panose="020B0004020202020204" pitchFamily="34" charset="0"/>
                <a:cs typeface="Times New Roman" panose="02020603050405020304" pitchFamily="18" charset="0"/>
              </a:rPr>
              <a:t>Batch scripting capabilities</a:t>
            </a:r>
          </a:p>
          <a:p>
            <a:pPr marL="342900" lvl="0" indent="-342900">
              <a:buFont typeface="Symbol" panose="05050102010706020507" pitchFamily="18" charset="2"/>
              <a:buChar char=""/>
            </a:pPr>
            <a:r>
              <a:rPr lang="en-GB" sz="1100" kern="100">
                <a:effectLst/>
                <a:latin typeface="Aptos" panose="020B0004020202020204" pitchFamily="34" charset="0"/>
                <a:ea typeface="Aptos" panose="020B0004020202020204" pitchFamily="34" charset="0"/>
                <a:cs typeface="Times New Roman" panose="02020603050405020304" pitchFamily="18" charset="0"/>
              </a:rPr>
              <a:t>Automatic data extraction</a:t>
            </a:r>
          </a:p>
          <a:p>
            <a:pPr marL="342900" lvl="0" indent="-342900">
              <a:spcAft>
                <a:spcPts val="800"/>
              </a:spcAft>
              <a:buFont typeface="Symbol" panose="05050102010706020507" pitchFamily="18" charset="2"/>
              <a:buChar char=""/>
            </a:pPr>
            <a:r>
              <a:rPr lang="en-GB" sz="1100" kern="100">
                <a:effectLst/>
                <a:latin typeface="Aptos" panose="020B0004020202020204" pitchFamily="34" charset="0"/>
                <a:ea typeface="Aptos" panose="020B0004020202020204" pitchFamily="34" charset="0"/>
                <a:cs typeface="Times New Roman" panose="02020603050405020304" pitchFamily="18" charset="0"/>
              </a:rPr>
              <a:t>Can perform live and static analysis[1,2]</a:t>
            </a:r>
          </a:p>
          <a:p>
            <a:pPr marL="0" indent="0">
              <a:buNone/>
            </a:pPr>
            <a:endParaRPr lang="en-GB" sz="1100"/>
          </a:p>
        </p:txBody>
      </p:sp>
    </p:spTree>
    <p:extLst>
      <p:ext uri="{BB962C8B-B14F-4D97-AF65-F5344CB8AC3E}">
        <p14:creationId xmlns:p14="http://schemas.microsoft.com/office/powerpoint/2010/main" val="3453885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6929BC-82AF-43B0-DB79-FCA31B9B8FE5}"/>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Pro Discover</a:t>
            </a:r>
          </a:p>
        </p:txBody>
      </p:sp>
      <p:sp>
        <p:nvSpPr>
          <p:cNvPr id="3" name="Content Placeholder 2">
            <a:extLst>
              <a:ext uri="{FF2B5EF4-FFF2-40B4-BE49-F238E27FC236}">
                <a16:creationId xmlns:a16="http://schemas.microsoft.com/office/drawing/2014/main" id="{2E20E88A-70DD-43DF-0290-3FC9DCA42C61}"/>
              </a:ext>
            </a:extLst>
          </p:cNvPr>
          <p:cNvSpPr>
            <a:spLocks noGrp="1"/>
          </p:cNvSpPr>
          <p:nvPr>
            <p:ph idx="1"/>
          </p:nvPr>
        </p:nvSpPr>
        <p:spPr>
          <a:xfrm>
            <a:off x="1371599" y="2318197"/>
            <a:ext cx="9724031" cy="3683358"/>
          </a:xfrm>
        </p:spPr>
        <p:txBody>
          <a:bodyPr anchor="ctr">
            <a:normAutofit/>
          </a:bodyPr>
          <a:lstStyle/>
          <a:p>
            <a:pPr marL="0" indent="0">
              <a:spcAft>
                <a:spcPts val="800"/>
              </a:spcAft>
              <a:buNone/>
            </a:pPr>
            <a:r>
              <a:rPr lang="en-GB" sz="1100" kern="100">
                <a:effectLst/>
                <a:latin typeface="Aptos" panose="020B0004020202020204" pitchFamily="34" charset="0"/>
                <a:ea typeface="Aptos" panose="020B0004020202020204" pitchFamily="34" charset="0"/>
                <a:cs typeface="Times New Roman" panose="02020603050405020304" pitchFamily="18" charset="0"/>
              </a:rPr>
              <a:t>Pro discover much like DFF is available in three versions, Pro discover basic for £50, Pro discover forensic edition for £1679 and pro discover incident response for £2799. The pro discover basic gather basic snapshots of activities which are essential to protect user data you can also collect time zone, web browsing activity and device information through this version. Whereas the forensic version provides access to file inspection without making any changes to the metadata like last accessed etc protecting the integrity of the evidence.</a:t>
            </a:r>
          </a:p>
          <a:p>
            <a:pPr marL="0" indent="0">
              <a:spcAft>
                <a:spcPts val="800"/>
              </a:spcAft>
              <a:buNone/>
            </a:pPr>
            <a:r>
              <a:rPr lang="en-GB" sz="1100" kern="100">
                <a:effectLst/>
                <a:latin typeface="Aptos" panose="020B0004020202020204" pitchFamily="34" charset="0"/>
                <a:ea typeface="Aptos" panose="020B0004020202020204" pitchFamily="34" charset="0"/>
                <a:cs typeface="Times New Roman" panose="02020603050405020304" pitchFamily="18" charset="0"/>
              </a:rPr>
              <a:t>The features of pro discover are as follows:</a:t>
            </a:r>
          </a:p>
          <a:p>
            <a:pPr marL="342900" lvl="0" indent="-342900">
              <a:buFont typeface="Symbol" panose="05050102010706020507" pitchFamily="18" charset="2"/>
              <a:buChar char=""/>
            </a:pPr>
            <a:r>
              <a:rPr lang="en-GB" sz="1100" kern="100">
                <a:effectLst/>
                <a:latin typeface="Aptos" panose="020B0004020202020204" pitchFamily="34" charset="0"/>
                <a:ea typeface="Aptos" panose="020B0004020202020204" pitchFamily="34" charset="0"/>
                <a:cs typeface="Times New Roman" panose="02020603050405020304" pitchFamily="18" charset="0"/>
              </a:rPr>
              <a:t>Allows inspection image capture and searches hardware protected areas.</a:t>
            </a:r>
          </a:p>
          <a:p>
            <a:pPr marL="342900" lvl="0" indent="-342900">
              <a:buFont typeface="Symbol" panose="05050102010706020507" pitchFamily="18" charset="2"/>
              <a:buChar char=""/>
            </a:pPr>
            <a:r>
              <a:rPr lang="en-GB" sz="1100" kern="100">
                <a:effectLst/>
                <a:latin typeface="Aptos" panose="020B0004020202020204" pitchFamily="34" charset="0"/>
                <a:ea typeface="Aptos" panose="020B0004020202020204" pitchFamily="34" charset="0"/>
                <a:cs typeface="Times New Roman" panose="02020603050405020304" pitchFamily="18" charset="0"/>
              </a:rPr>
              <a:t>Uses Boolean search capability to search for irregular keywords and expressions.</a:t>
            </a:r>
          </a:p>
          <a:p>
            <a:pPr marL="342900" lvl="0" indent="-342900">
              <a:buFont typeface="Symbol" panose="05050102010706020507" pitchFamily="18" charset="2"/>
              <a:buChar char=""/>
            </a:pPr>
            <a:r>
              <a:rPr lang="en-GB" sz="1100" kern="100">
                <a:effectLst/>
                <a:latin typeface="Aptos" panose="020B0004020202020204" pitchFamily="34" charset="0"/>
                <a:ea typeface="Aptos" panose="020B0004020202020204" pitchFamily="34" charset="0"/>
                <a:cs typeface="Times New Roman" panose="02020603050405020304" pitchFamily="18" charset="0"/>
              </a:rPr>
              <a:t>Flexible and fast</a:t>
            </a:r>
          </a:p>
          <a:p>
            <a:pPr marL="342900" lvl="0" indent="-342900">
              <a:buFont typeface="Symbol" panose="05050102010706020507" pitchFamily="18" charset="2"/>
              <a:buChar char=""/>
            </a:pPr>
            <a:r>
              <a:rPr lang="en-GB" sz="1100" kern="100">
                <a:effectLst/>
                <a:latin typeface="Aptos" panose="020B0004020202020204" pitchFamily="34" charset="0"/>
                <a:ea typeface="Aptos" panose="020B0004020202020204" pitchFamily="34" charset="0"/>
                <a:cs typeface="Times New Roman" panose="02020603050405020304" pitchFamily="18" charset="0"/>
              </a:rPr>
              <a:t>Pro-discover incident response can help stop threat within minute of being alerted.</a:t>
            </a:r>
          </a:p>
          <a:p>
            <a:pPr marL="342900" lvl="0" indent="-342900">
              <a:buFont typeface="Symbol" panose="05050102010706020507" pitchFamily="18" charset="2"/>
              <a:buChar char=""/>
            </a:pPr>
            <a:r>
              <a:rPr lang="en-GB" sz="1100" kern="100">
                <a:effectLst/>
                <a:latin typeface="Aptos" panose="020B0004020202020204" pitchFamily="34" charset="0"/>
                <a:ea typeface="Aptos" panose="020B0004020202020204" pitchFamily="34" charset="0"/>
                <a:cs typeface="Times New Roman" panose="02020603050405020304" pitchFamily="18" charset="0"/>
              </a:rPr>
              <a:t>Can install Smart agents when needed and remove after task completion.</a:t>
            </a:r>
          </a:p>
          <a:p>
            <a:pPr marL="342900" lvl="0" indent="-342900">
              <a:buFont typeface="Symbol" panose="05050102010706020507" pitchFamily="18" charset="2"/>
              <a:buChar char=""/>
            </a:pPr>
            <a:r>
              <a:rPr lang="en-GB" sz="1100" kern="100">
                <a:effectLst/>
                <a:latin typeface="Aptos" panose="020B0004020202020204" pitchFamily="34" charset="0"/>
                <a:ea typeface="Aptos" panose="020B0004020202020204" pitchFamily="34" charset="0"/>
                <a:cs typeface="Times New Roman" panose="02020603050405020304" pitchFamily="18" charset="0"/>
              </a:rPr>
              <a:t>Comes installed with malware discovery hash sets</a:t>
            </a:r>
          </a:p>
          <a:p>
            <a:pPr marL="342900" lvl="0" indent="-342900">
              <a:buFont typeface="Symbol" panose="05050102010706020507" pitchFamily="18" charset="2"/>
              <a:buChar char=""/>
            </a:pPr>
            <a:r>
              <a:rPr lang="en-GB" sz="1100" kern="100">
                <a:effectLst/>
                <a:latin typeface="Aptos" panose="020B0004020202020204" pitchFamily="34" charset="0"/>
                <a:ea typeface="Aptos" panose="020B0004020202020204" pitchFamily="34" charset="0"/>
                <a:cs typeface="Times New Roman" panose="02020603050405020304" pitchFamily="18" charset="0"/>
              </a:rPr>
              <a:t>Uses perl scripts for investigation tasks</a:t>
            </a:r>
          </a:p>
          <a:p>
            <a:pPr marL="342900" lvl="0" indent="-342900">
              <a:spcAft>
                <a:spcPts val="800"/>
              </a:spcAft>
              <a:buFont typeface="Symbol" panose="05050102010706020507" pitchFamily="18" charset="2"/>
              <a:buChar char=""/>
            </a:pPr>
            <a:r>
              <a:rPr lang="en-GB" sz="1100" kern="100">
                <a:effectLst/>
                <a:latin typeface="Aptos" panose="020B0004020202020204" pitchFamily="34" charset="0"/>
                <a:ea typeface="Aptos" panose="020B0004020202020204" pitchFamily="34" charset="0"/>
                <a:cs typeface="Times New Roman" panose="02020603050405020304" pitchFamily="18" charset="0"/>
              </a:rPr>
              <a:t>Creates automatic reports with information required to be presented as evidence.[1,2]</a:t>
            </a:r>
          </a:p>
          <a:p>
            <a:pPr marL="0" indent="0">
              <a:buNone/>
            </a:pPr>
            <a:endParaRPr lang="en-GB" sz="1100"/>
          </a:p>
        </p:txBody>
      </p:sp>
    </p:spTree>
    <p:extLst>
      <p:ext uri="{BB962C8B-B14F-4D97-AF65-F5344CB8AC3E}">
        <p14:creationId xmlns:p14="http://schemas.microsoft.com/office/powerpoint/2010/main" val="3597489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7ED749-F83E-3BC1-3735-980D106873D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Advancements in digital forensics</a:t>
            </a:r>
          </a:p>
        </p:txBody>
      </p:sp>
      <p:sp>
        <p:nvSpPr>
          <p:cNvPr id="3" name="Content Placeholder 2">
            <a:extLst>
              <a:ext uri="{FF2B5EF4-FFF2-40B4-BE49-F238E27FC236}">
                <a16:creationId xmlns:a16="http://schemas.microsoft.com/office/drawing/2014/main" id="{69DD396F-3144-70C6-BF73-4CDD91B9C079}"/>
              </a:ext>
            </a:extLst>
          </p:cNvPr>
          <p:cNvSpPr>
            <a:spLocks noGrp="1"/>
          </p:cNvSpPr>
          <p:nvPr>
            <p:ph idx="1"/>
          </p:nvPr>
        </p:nvSpPr>
        <p:spPr>
          <a:xfrm>
            <a:off x="835743" y="1995948"/>
            <a:ext cx="10259888" cy="4296697"/>
          </a:xfrm>
        </p:spPr>
        <p:txBody>
          <a:bodyPr anchor="ctr">
            <a:normAutofit/>
          </a:bodyPr>
          <a:lstStyle/>
          <a:p>
            <a:pPr marL="0" indent="0">
              <a:spcAft>
                <a:spcPts val="800"/>
              </a:spcAft>
              <a:buNone/>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With the widespread introduction of web 2.0 technologies and massive developments in the digital sector it has changed the way technology works for the whole world in current day and foreseeable future. Nowadays, people are increasingly contributing and engaging in web interactions. However, the anonymity and ease with all of these can be executed raise concern about trust and verifiability. With ne emergence of new technologies also opens new avenues of cybercrimes. Malicious programs, methodologies and tools are implemented and designed every day to pose a significant threat to both public and private networks all the while exploiting stored data, for extracting information. As a counter to the emerging threat digital forensics has gathered major attention in resolving these threats. As of recent times there have been multiple advancements in old forensic technologies and new releases into the field one such release being cloud forensics which has gained immense attention from forensics experts due to the huge resource pool and cost-effective solutions cloud computing offers to its clients. There are multiple models of cloud computing which exist such as hybrid, private and public cloud computing services and also addition services such security as a service, database as a service, software as a service etc.</a:t>
            </a:r>
          </a:p>
          <a:p>
            <a:pPr marL="0" indent="0">
              <a:spcAft>
                <a:spcPts val="800"/>
              </a:spcAft>
              <a:buNone/>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Another major advancement in digital forensics are intrusion detection systems due to the rapidly increasing attacks to networks intrusion detection systems have become a crucial part of any security infrastructure and of great interest to the digital forensics field. IDS’s have the capability to detect intrusion attempts from an attacker and either render a system unreliable or unusable, gain access to critical digital evidence or manipulate information. These systems are an ideal tool for forensic investigators as they possess the capability to reveal suspicious behaviour within a network this means with an efficient IDS in place a forensic expert can easily determine whether a system has been compromised or stored data is or has been accessed from an external source. This kind of information is crucial to a digital forensic investigation as a forensic expert can use this information to extract useful data to then be used in a court of law.  With the advancement of IDS systems it has provided various benefits to its clients as it gives them unique features and opportunities to secure their systems as it provides them with features such as  system warning when a network has been compromised through automatic monitoring it can also be used for discovering the extent of damage done to a system and also trace criminals while obtaining evidence to use against them these uses provide a good deterrent for criminals and also allow IDS’s systems to further their primary goal.</a:t>
            </a:r>
          </a:p>
          <a:p>
            <a:pPr marL="0" indent="0">
              <a:spcAft>
                <a:spcPts val="800"/>
              </a:spcAft>
              <a:buNone/>
            </a:pPr>
            <a:r>
              <a:rPr lang="en-GB" sz="105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50" dirty="0">
                <a:effectLst/>
                <a:latin typeface="Aptos" panose="020B0004020202020204" pitchFamily="34" charset="0"/>
                <a:ea typeface="Aptos" panose="020B0004020202020204" pitchFamily="34" charset="0"/>
                <a:cs typeface="Times New Roman" panose="02020603050405020304" pitchFamily="18" charset="0"/>
              </a:rPr>
              <a:t>Lastly a new huge development in recent days is the creation and implementation of artificial intelligence (AI) Intelligent forensics incorporates a wide range of techniques and tools from social network analysis, computation modelling and AI for improving the efficiency and overall credibility  of digital investigations all the while lowering the required time to extract digital evidence. What makes this model of forensics unique is that its ability to conduct a digital forensic investigation both before and after the incident has occurred and since intelligent forensics can access and make use of AI technologies like machine learning, it can assist forensic investigators in resolving problems by considering cybercrime patterns. Additionally with the help of AI, forensic investigations can now employ digital forensic methods in a more efficient manner all the while ensuring the credibility and reliability of the results it gains. Ai also greatly helps in managing and handling large amounts of data while also collecting digital evidence. This means we can establish that AI has the capability to dynamically Mold the way digital forensics works moving forward and also increase the accuracy of results and lowering the tome needed to gain them.[1,2]</a:t>
            </a:r>
            <a:endParaRPr lang="en-GB" sz="1050" dirty="0"/>
          </a:p>
        </p:txBody>
      </p:sp>
    </p:spTree>
    <p:extLst>
      <p:ext uri="{BB962C8B-B14F-4D97-AF65-F5344CB8AC3E}">
        <p14:creationId xmlns:p14="http://schemas.microsoft.com/office/powerpoint/2010/main" val="17562658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62111-3508-96BD-ABD3-45BCA7686037}"/>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Investigation Methodology(Investigation)</a:t>
            </a:r>
          </a:p>
        </p:txBody>
      </p:sp>
      <p:sp>
        <p:nvSpPr>
          <p:cNvPr id="3" name="Content Placeholder 2">
            <a:extLst>
              <a:ext uri="{FF2B5EF4-FFF2-40B4-BE49-F238E27FC236}">
                <a16:creationId xmlns:a16="http://schemas.microsoft.com/office/drawing/2014/main" id="{FD9E4735-21FF-CADB-F4D7-EB65F775FD06}"/>
              </a:ext>
            </a:extLst>
          </p:cNvPr>
          <p:cNvSpPr>
            <a:spLocks noGrp="1"/>
          </p:cNvSpPr>
          <p:nvPr>
            <p:ph idx="1"/>
          </p:nvPr>
        </p:nvSpPr>
        <p:spPr>
          <a:xfrm>
            <a:off x="1371599" y="2318197"/>
            <a:ext cx="9724031" cy="3683358"/>
          </a:xfrm>
        </p:spPr>
        <p:txBody>
          <a:bodyPr anchor="ctr">
            <a:normAutofit fontScale="92500" lnSpcReduction="20000"/>
          </a:bodyPr>
          <a:lstStyle/>
          <a:p>
            <a:pPr marL="0" indent="0">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During the investigation there are 5 main steps:</a:t>
            </a:r>
          </a:p>
          <a:p>
            <a:pPr marL="342900" lvl="0" indent="-342900">
              <a:buFont typeface="+mj-lt"/>
              <a:buAutoNum type="arabicPeriod"/>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Identification</a:t>
            </a:r>
          </a:p>
          <a:p>
            <a:pPr marL="342900" lvl="0" indent="-342900">
              <a:buFont typeface="+mj-lt"/>
              <a:buAutoNum type="arabicPeriod"/>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Preservation</a:t>
            </a:r>
          </a:p>
          <a:p>
            <a:pPr marL="342900" lvl="0" indent="-342900">
              <a:buFont typeface="+mj-lt"/>
              <a:buAutoNum type="arabicPeriod"/>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Analysis</a:t>
            </a:r>
          </a:p>
          <a:p>
            <a:pPr marL="342900" lvl="0" indent="-342900">
              <a:buFont typeface="+mj-lt"/>
              <a:buAutoNum type="arabicPeriod"/>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Documentation</a:t>
            </a:r>
          </a:p>
          <a:p>
            <a:pPr marL="342900" lvl="0" indent="-342900">
              <a:spcAft>
                <a:spcPts val="800"/>
              </a:spcAft>
              <a:buFont typeface="+mj-lt"/>
              <a:buAutoNum type="arabicPeriod"/>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Presentation</a:t>
            </a:r>
          </a:p>
          <a:p>
            <a:pPr marL="0" indent="0">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Identification is the beginning of the investigation process this is the stage where the investigator in the case myself must identify where the evidence exists that is relevant to the matter under investigation</a:t>
            </a:r>
          </a:p>
          <a:p>
            <a:pPr marL="0" indent="0">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There are three questions to be answered under this stage:</a:t>
            </a:r>
          </a:p>
          <a:p>
            <a:pPr marL="342900" lvl="0" indent="-342900">
              <a:buFont typeface="Symbol" panose="05050102010706020507" pitchFamily="18" charset="2"/>
              <a:buChar char=""/>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Who are the key evidence holders</a:t>
            </a:r>
          </a:p>
          <a:p>
            <a:pPr marL="342900" lvl="0" indent="-342900">
              <a:buFont typeface="Symbol" panose="05050102010706020507" pitchFamily="18" charset="2"/>
              <a:buChar char=""/>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What devices might hold evidence related to the investigation?</a:t>
            </a:r>
          </a:p>
          <a:p>
            <a:pPr marL="342900" lvl="0" indent="-342900">
              <a:spcAft>
                <a:spcPts val="800"/>
              </a:spcAft>
              <a:buFont typeface="Symbol" panose="05050102010706020507" pitchFamily="18" charset="2"/>
              <a:buChar char=""/>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What type of evidence are present on the device being investigated[3]</a:t>
            </a:r>
          </a:p>
          <a:p>
            <a:endParaRPr lang="en-GB" sz="1100" dirty="0"/>
          </a:p>
        </p:txBody>
      </p:sp>
    </p:spTree>
    <p:extLst>
      <p:ext uri="{BB962C8B-B14F-4D97-AF65-F5344CB8AC3E}">
        <p14:creationId xmlns:p14="http://schemas.microsoft.com/office/powerpoint/2010/main" val="2925874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2DC47D-6E45-6387-153F-F3343616D2D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Preservation</a:t>
            </a:r>
          </a:p>
        </p:txBody>
      </p:sp>
      <p:sp>
        <p:nvSpPr>
          <p:cNvPr id="3" name="Content Placeholder 2">
            <a:extLst>
              <a:ext uri="{FF2B5EF4-FFF2-40B4-BE49-F238E27FC236}">
                <a16:creationId xmlns:a16="http://schemas.microsoft.com/office/drawing/2014/main" id="{0DA65EBF-7BFF-45B1-56C5-3F7945A83D11}"/>
              </a:ext>
            </a:extLst>
          </p:cNvPr>
          <p:cNvSpPr>
            <a:spLocks noGrp="1"/>
          </p:cNvSpPr>
          <p:nvPr>
            <p:ph idx="1"/>
          </p:nvPr>
        </p:nvSpPr>
        <p:spPr>
          <a:xfrm>
            <a:off x="1371599" y="2318197"/>
            <a:ext cx="9724031" cy="3683358"/>
          </a:xfrm>
        </p:spPr>
        <p:txBody>
          <a:bodyPr anchor="ctr">
            <a:normAutofit/>
          </a:bodyPr>
          <a:lstStyle/>
          <a:p>
            <a:pPr marL="0" indent="0">
              <a:buNone/>
            </a:pPr>
            <a:r>
              <a:rPr lang="en-GB" sz="2000" kern="100">
                <a:effectLst/>
                <a:latin typeface="Aptos" panose="020B0004020202020204" pitchFamily="34" charset="0"/>
                <a:ea typeface="Aptos" panose="020B0004020202020204" pitchFamily="34" charset="0"/>
                <a:cs typeface="Times New Roman" panose="02020603050405020304" pitchFamily="18" charset="0"/>
              </a:rPr>
              <a:t>Preservation is the second step of computer forensics and arguabley the most important. Since the goal of computer forensics is to contruct a narrative that is admissible in court all evidence collected must be preserved in a forensic manner. This means during preservation the investigator must isolate and protect digital evidence in the exact state it was found in to achieve this goal forensic analysist use disk imaging. Digital forensic imaging is defined as the process in which tools are used in copying a physical or logical storage device for conducting forensic investigations and gathering evidence.[3]</a:t>
            </a:r>
          </a:p>
          <a:p>
            <a:pPr marL="0" indent="0">
              <a:buNone/>
            </a:pPr>
            <a:endParaRPr lang="en-GB" sz="2000"/>
          </a:p>
        </p:txBody>
      </p:sp>
    </p:spTree>
    <p:extLst>
      <p:ext uri="{BB962C8B-B14F-4D97-AF65-F5344CB8AC3E}">
        <p14:creationId xmlns:p14="http://schemas.microsoft.com/office/powerpoint/2010/main" val="2903410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8D1868-B727-791B-79FB-D047C9AEC215}"/>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Analysis</a:t>
            </a:r>
          </a:p>
        </p:txBody>
      </p:sp>
      <p:sp>
        <p:nvSpPr>
          <p:cNvPr id="3" name="Content Placeholder 2">
            <a:extLst>
              <a:ext uri="{FF2B5EF4-FFF2-40B4-BE49-F238E27FC236}">
                <a16:creationId xmlns:a16="http://schemas.microsoft.com/office/drawing/2014/main" id="{8D38DEA7-0A47-71AA-87EB-71A037FB374A}"/>
              </a:ext>
            </a:extLst>
          </p:cNvPr>
          <p:cNvSpPr>
            <a:spLocks noGrp="1"/>
          </p:cNvSpPr>
          <p:nvPr>
            <p:ph idx="1"/>
          </p:nvPr>
        </p:nvSpPr>
        <p:spPr>
          <a:xfrm>
            <a:off x="1012723" y="1891970"/>
            <a:ext cx="10082907" cy="4109585"/>
          </a:xfrm>
        </p:spPr>
        <p:txBody>
          <a:bodyPr anchor="ctr">
            <a:normAutofit/>
          </a:bodyPr>
          <a:lstStyle/>
          <a:p>
            <a:pPr marL="0" indent="0">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The third step of digital forensic is analysis, although identification and preservation are important, analysis is the stage if the process where the mystery is solved. The investigator reconstructs fragments of data and creates a narrative of what happened during the crime or civil matter being investigated. Also due to the volume of data investigators have to work investigators rely on their toolkit to conduct their investigation.</a:t>
            </a:r>
          </a:p>
          <a:p>
            <a:pPr marL="0" indent="0">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The tools which investigators use supply them with a wide range of features to find and extract data that may be important to an investigation the tools can include features such as:</a:t>
            </a:r>
          </a:p>
          <a:p>
            <a:pPr marL="342900" lvl="0" indent="-342900">
              <a:spcAft>
                <a:spcPts val="800"/>
              </a:spcAft>
              <a:buSzPts val="1000"/>
              <a:buFont typeface="Symbol" panose="05050102010706020507" pitchFamily="18" charset="2"/>
              <a:buChar char=""/>
              <a:tabLst>
                <a:tab pos="457200" algn="l"/>
              </a:tabLst>
            </a:pPr>
            <a:r>
              <a:rPr lang="en-GB" sz="1100" b="1" kern="0" dirty="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File analysis</a:t>
            </a:r>
            <a:r>
              <a:rPr lang="en-GB" sz="1100" kern="0" dirty="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 </a:t>
            </a:r>
            <a:r>
              <a:rPr lang="en-GB" sz="1100" kern="0" dirty="0" err="1">
                <a:effectLst/>
                <a:highlight>
                  <a:srgbClr val="FFFFFF"/>
                </a:highlight>
                <a:latin typeface="Lato" panose="020F0502020204030203" pitchFamily="34" charset="0"/>
                <a:ea typeface="Times New Roman" panose="02020603050405020304" pitchFamily="18" charset="0"/>
                <a:cs typeface="Segoe UI" panose="020B0502040204020203" pitchFamily="34" charset="0"/>
              </a:rPr>
              <a:t>Analyze</a:t>
            </a:r>
            <a:r>
              <a:rPr lang="en-GB" sz="1100" kern="0" dirty="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 index, search, track and report on file metadata and file content, enabling investigators to identify files that are relevant to an investigation.</a:t>
            </a:r>
            <a:endParaRPr lang="en-GB" sz="1100" kern="100" dirty="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100" b="1" kern="0" dirty="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File viewers</a:t>
            </a:r>
            <a:r>
              <a:rPr lang="en-GB" sz="1100" kern="0" dirty="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 View the contents of multiple types of files quickly.</a:t>
            </a:r>
            <a:endParaRPr lang="en-GB" sz="1100" kern="100" dirty="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100" b="1" kern="0" dirty="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Internet analysis</a:t>
            </a:r>
            <a:r>
              <a:rPr lang="en-GB" sz="1100" kern="0" dirty="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 Collect and </a:t>
            </a:r>
            <a:r>
              <a:rPr lang="en-GB" sz="1100" kern="0" dirty="0" err="1">
                <a:effectLst/>
                <a:highlight>
                  <a:srgbClr val="FFFFFF"/>
                </a:highlight>
                <a:latin typeface="Lato" panose="020F0502020204030203" pitchFamily="34" charset="0"/>
                <a:ea typeface="Times New Roman" panose="02020603050405020304" pitchFamily="18" charset="0"/>
                <a:cs typeface="Segoe UI" panose="020B0502040204020203" pitchFamily="34" charset="0"/>
              </a:rPr>
              <a:t>analyze</a:t>
            </a:r>
            <a:r>
              <a:rPr lang="en-GB" sz="1100" kern="0" dirty="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 internet usage and identify patterns that may be relevant.</a:t>
            </a:r>
            <a:endParaRPr lang="en-GB" sz="1100" kern="100" dirty="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100" b="1" kern="0" dirty="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Mobile device analysis</a:t>
            </a:r>
            <a:r>
              <a:rPr lang="en-GB" sz="1100" kern="0" dirty="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 Software or agents developed specifically for extracting data from mobile devices.</a:t>
            </a:r>
            <a:endParaRPr lang="en-GB" sz="1100" kern="100" dirty="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100" b="1" kern="0" dirty="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Registry analysis</a:t>
            </a:r>
            <a:r>
              <a:rPr lang="en-GB" sz="1100" kern="0" dirty="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 Automatically extract information from the live registry or the raw registry files found in digital evidence and display it in an understandable format.</a:t>
            </a:r>
            <a:endParaRPr lang="en-GB" sz="1100" kern="100" dirty="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100" b="1" kern="0" dirty="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Network forensics</a:t>
            </a:r>
            <a:r>
              <a:rPr lang="en-GB" sz="1100" kern="0" dirty="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 Specialized technology developed to monitor and collect data passing through a network or to access specific endpoints and collect data from them.[3,4]</a:t>
            </a:r>
            <a:endParaRPr lang="en-GB" sz="1100" kern="100" dirty="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000" dirty="0"/>
          </a:p>
        </p:txBody>
      </p:sp>
    </p:spTree>
    <p:extLst>
      <p:ext uri="{BB962C8B-B14F-4D97-AF65-F5344CB8AC3E}">
        <p14:creationId xmlns:p14="http://schemas.microsoft.com/office/powerpoint/2010/main" val="1406143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B7D930-DD79-4D84-9341-2B43CB326DC3}"/>
              </a:ext>
            </a:extLst>
          </p:cNvPr>
          <p:cNvSpPr>
            <a:spLocks noGrp="1"/>
          </p:cNvSpPr>
          <p:nvPr>
            <p:ph idx="1"/>
          </p:nvPr>
        </p:nvSpPr>
        <p:spPr>
          <a:xfrm>
            <a:off x="1371599" y="2318197"/>
            <a:ext cx="9724031" cy="3683358"/>
          </a:xfrm>
        </p:spPr>
        <p:txBody>
          <a:bodyPr anchor="ctr">
            <a:normAutofit/>
          </a:bodyPr>
          <a:lstStyle/>
          <a:p>
            <a:pPr marL="342900" lvl="0" indent="-342900">
              <a:spcAft>
                <a:spcPts val="800"/>
              </a:spcAft>
              <a:buSzPts val="1000"/>
              <a:buFont typeface="Symbol" panose="05050102010706020507" pitchFamily="18" charset="2"/>
              <a:buChar char=""/>
              <a:tabLst>
                <a:tab pos="457200" algn="l"/>
              </a:tabLst>
            </a:pPr>
            <a:r>
              <a:rPr lang="en-GB" sz="1400" b="1" kern="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Decryption</a:t>
            </a:r>
            <a:r>
              <a:rPr lang="en-GB" sz="1400" kern="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 Decrypt encrypted data including files of any type, emails, and other messages to view and analyze them for possible evidence.</a:t>
            </a:r>
            <a:endParaRPr lang="en-GB" sz="1400" kern="10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400" b="1" kern="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Password crackers</a:t>
            </a:r>
            <a:r>
              <a:rPr lang="en-GB" sz="1400" kern="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 Access data on locked devices, applications, or web-based software by breaking users’ passwords.</a:t>
            </a:r>
            <a:endParaRPr lang="en-GB" sz="1400" kern="10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400" b="1" kern="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File restoration</a:t>
            </a:r>
            <a:r>
              <a:rPr lang="en-GB" sz="1400" kern="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 Restore deleted files or data to examine the evidence they may contain.</a:t>
            </a:r>
            <a:endParaRPr lang="en-GB" sz="1400" kern="10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400" b="1" kern="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Drive defragmentation</a:t>
            </a:r>
            <a:r>
              <a:rPr lang="en-GB" sz="1400" kern="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 Decode the contents of hard drives that have been overwritten by reassembling the pieces, or fragments, of files.</a:t>
            </a:r>
            <a:endParaRPr lang="en-GB" sz="1400" kern="10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400" b="1" kern="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Image detection</a:t>
            </a:r>
            <a:r>
              <a:rPr lang="en-GB" sz="1400" kern="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 Recognize faces and flesh-tone colors, especially in child pornography and exploitation matters.</a:t>
            </a:r>
            <a:endParaRPr lang="en-GB" sz="1400" kern="10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400" b="1" kern="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Video recognition</a:t>
            </a:r>
            <a:r>
              <a:rPr lang="en-GB" sz="1400" kern="0">
                <a:effectLst/>
                <a:highlight>
                  <a:srgbClr val="FFFFFF"/>
                </a:highlight>
                <a:latin typeface="Lato" panose="020F0502020204030203" pitchFamily="34" charset="0"/>
                <a:ea typeface="Times New Roman" panose="02020603050405020304" pitchFamily="18" charset="0"/>
                <a:cs typeface="Segoe UI" panose="020B0502040204020203" pitchFamily="34" charset="0"/>
              </a:rPr>
              <a:t>: AI technology can automatically identify critical points of interest in evidence videos like people, weapons, and drugs, thus eliminating hours of manual video review.[3,4]</a:t>
            </a:r>
            <a:endParaRPr lang="en-GB" sz="1400" kern="10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400"/>
          </a:p>
        </p:txBody>
      </p:sp>
    </p:spTree>
    <p:extLst>
      <p:ext uri="{BB962C8B-B14F-4D97-AF65-F5344CB8AC3E}">
        <p14:creationId xmlns:p14="http://schemas.microsoft.com/office/powerpoint/2010/main" val="6947388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0939B1-05BC-A4B4-8FDF-49B23DA9A4E4}"/>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Documentation &amp; Presentation</a:t>
            </a:r>
          </a:p>
        </p:txBody>
      </p:sp>
      <p:sp>
        <p:nvSpPr>
          <p:cNvPr id="3" name="Content Placeholder 2">
            <a:extLst>
              <a:ext uri="{FF2B5EF4-FFF2-40B4-BE49-F238E27FC236}">
                <a16:creationId xmlns:a16="http://schemas.microsoft.com/office/drawing/2014/main" id="{1069872B-C96B-D68A-F485-2C3AC9859F5B}"/>
              </a:ext>
            </a:extLst>
          </p:cNvPr>
          <p:cNvSpPr>
            <a:spLocks noGrp="1"/>
          </p:cNvSpPr>
          <p:nvPr>
            <p:ph idx="1"/>
          </p:nvPr>
        </p:nvSpPr>
        <p:spPr>
          <a:xfrm>
            <a:off x="1371599" y="2318197"/>
            <a:ext cx="9724031" cy="3683358"/>
          </a:xfrm>
        </p:spPr>
        <p:txBody>
          <a:bodyPr anchor="ctr">
            <a:normAutofit/>
          </a:bodyPr>
          <a:lstStyle/>
          <a:p>
            <a:pPr marL="0" indent="0">
              <a:buNone/>
            </a:pPr>
            <a:r>
              <a:rPr lang="en-GB" sz="2000" kern="0">
                <a:effectLst/>
                <a:highlight>
                  <a:srgbClr val="FFFFFF"/>
                </a:highlight>
                <a:latin typeface="Aptos" panose="020B0004020202020204" pitchFamily="34" charset="0"/>
                <a:ea typeface="Times New Roman" panose="02020603050405020304" pitchFamily="18" charset="0"/>
                <a:cs typeface="Segoe UI" panose="020B0502040204020203" pitchFamily="34" charset="0"/>
              </a:rPr>
              <a:t>Once the investigator has completed their investigation, they move to the fourth stage of documentation this stage is the first step in compiling the information into and understandable format for those charge with acting on its results for example this could be a jury in a criminal trial that will read the information that the investigator has compiled and then decide on whether they are guilty of the crime they are accused of.</a:t>
            </a:r>
          </a:p>
          <a:p>
            <a:pPr marL="0" indent="0">
              <a:buNone/>
            </a:pPr>
            <a:r>
              <a:rPr lang="en-GB" sz="2000" kern="0">
                <a:effectLst/>
                <a:highlight>
                  <a:srgbClr val="FFFFFF"/>
                </a:highlight>
                <a:latin typeface="Aptos" panose="020B0004020202020204" pitchFamily="34" charset="0"/>
                <a:ea typeface="Times New Roman" panose="02020603050405020304" pitchFamily="18" charset="0"/>
                <a:cs typeface="Segoe UI" panose="020B0502040204020203" pitchFamily="34" charset="0"/>
              </a:rPr>
              <a:t>Once the data has been compiled and documented the investigator will move onto the last step of presentation, once the document has been submitted the investigator may be called to act as an ‘expert witness’ on the matter of the case and present their findings summarizing their report and explain the most critical points of evidence to a jury.[3]</a:t>
            </a:r>
            <a:endParaRPr lang="en-GB" sz="2000" kern="10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2000" kern="100">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2000"/>
          </a:p>
        </p:txBody>
      </p:sp>
    </p:spTree>
    <p:extLst>
      <p:ext uri="{BB962C8B-B14F-4D97-AF65-F5344CB8AC3E}">
        <p14:creationId xmlns:p14="http://schemas.microsoft.com/office/powerpoint/2010/main" val="15327979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B98C35-60CC-C503-3659-EAFB35CAC697}"/>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FTK Imager walkthrough</a:t>
            </a:r>
          </a:p>
        </p:txBody>
      </p:sp>
      <p:pic>
        <p:nvPicPr>
          <p:cNvPr id="4" name="Online Media 3" title="New Recording - 4/28/2024, 4:15:27 PM">
            <a:hlinkClick r:id="" action="ppaction://media"/>
            <a:extLst>
              <a:ext uri="{FF2B5EF4-FFF2-40B4-BE49-F238E27FC236}">
                <a16:creationId xmlns:a16="http://schemas.microsoft.com/office/drawing/2014/main" id="{F9943377-1507-1964-DCDA-F6D7FF6EAE34}"/>
              </a:ext>
            </a:extLst>
          </p:cNvPr>
          <p:cNvPicPr>
            <a:picLocks noGrp="1" noRot="1" noChangeAspect="1"/>
          </p:cNvPicPr>
          <p:nvPr>
            <p:ph idx="1"/>
            <a:videoFile r:link="rId1"/>
          </p:nvPr>
        </p:nvPicPr>
        <p:blipFill>
          <a:blip r:embed="rId3"/>
          <a:stretch>
            <a:fillRect/>
          </a:stretch>
        </p:blipFill>
        <p:spPr>
          <a:xfrm>
            <a:off x="2138524" y="1966293"/>
            <a:ext cx="7914951" cy="4452160"/>
          </a:xfrm>
          <a:prstGeom prst="rect">
            <a:avLst/>
          </a:prstGeom>
        </p:spPr>
      </p:pic>
    </p:spTree>
    <p:extLst>
      <p:ext uri="{BB962C8B-B14F-4D97-AF65-F5344CB8AC3E}">
        <p14:creationId xmlns:p14="http://schemas.microsoft.com/office/powerpoint/2010/main" val="3405925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23611B-2832-6771-1F66-D58887F51DE5}"/>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Thank you for listening!</a:t>
            </a:r>
          </a:p>
        </p:txBody>
      </p:sp>
      <p:sp>
        <p:nvSpPr>
          <p:cNvPr id="17" name="Rectangle 16">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31285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BEAE21-D29A-1995-F885-9A53D7F82CA6}"/>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 List</a:t>
            </a:r>
          </a:p>
        </p:txBody>
      </p:sp>
      <p:sp>
        <p:nvSpPr>
          <p:cNvPr id="3" name="Content Placeholder 2">
            <a:extLst>
              <a:ext uri="{FF2B5EF4-FFF2-40B4-BE49-F238E27FC236}">
                <a16:creationId xmlns:a16="http://schemas.microsoft.com/office/drawing/2014/main" id="{2EB30E63-320F-E6BA-E9BD-37DC8F61A81B}"/>
              </a:ext>
            </a:extLst>
          </p:cNvPr>
          <p:cNvSpPr>
            <a:spLocks noGrp="1"/>
          </p:cNvSpPr>
          <p:nvPr>
            <p:ph idx="1"/>
          </p:nvPr>
        </p:nvSpPr>
        <p:spPr>
          <a:xfrm>
            <a:off x="1371599" y="2318197"/>
            <a:ext cx="9724031" cy="3683358"/>
          </a:xfrm>
        </p:spPr>
        <p:txBody>
          <a:bodyPr anchor="ctr">
            <a:normAutofit/>
          </a:bodyPr>
          <a:lstStyle/>
          <a:p>
            <a:pPr fontAlgn="base"/>
            <a:r>
              <a:rPr lang="en-GB" sz="2000" b="0" i="0">
                <a:effectLst/>
                <a:highlight>
                  <a:srgbClr val="FFFFFF"/>
                </a:highlight>
                <a:latin typeface="Aptos" panose="020B0004020202020204" pitchFamily="34" charset="0"/>
              </a:rPr>
              <a:t>[1]Carrier, Brian D. "File System Forensic Analysis." Addison-Wesley Professional, 2005.</a:t>
            </a:r>
          </a:p>
          <a:p>
            <a:pPr fontAlgn="base"/>
            <a:r>
              <a:rPr lang="en-GB" sz="2000" b="0" i="0">
                <a:effectLst/>
                <a:highlight>
                  <a:srgbClr val="FFFFFF"/>
                </a:highlight>
                <a:latin typeface="Aptos" panose="020B0004020202020204" pitchFamily="34" charset="0"/>
              </a:rPr>
              <a:t>[2]Nelson, Bill, et al. "Guide to Computer Forensics and Investigations." Cengage Learning, 2016.</a:t>
            </a:r>
          </a:p>
          <a:p>
            <a:pPr fontAlgn="base"/>
            <a:r>
              <a:rPr lang="en-GB" sz="2000" b="0" i="0">
                <a:effectLst/>
                <a:highlight>
                  <a:srgbClr val="FFFFFF"/>
                </a:highlight>
                <a:latin typeface="Aptos" panose="020B0004020202020204" pitchFamily="34" charset="0"/>
              </a:rPr>
              <a:t>[3]Casey, Eoghan. "Digital Evidence and Computer Crime: Forensic Science, Computers, and the Internet." Academic Press, 2011.</a:t>
            </a:r>
          </a:p>
          <a:p>
            <a:pPr fontAlgn="base"/>
            <a:r>
              <a:rPr lang="en-GB" sz="2000" b="0" i="0">
                <a:effectLst/>
                <a:highlight>
                  <a:srgbClr val="FFFFFF"/>
                </a:highlight>
                <a:latin typeface="Aptos" panose="020B0004020202020204" pitchFamily="34" charset="0"/>
              </a:rPr>
              <a:t>[4]Quick, Darren R. "Handbook of Digital Forensics and Investigation." Academic Press, 2009.</a:t>
            </a:r>
          </a:p>
          <a:p>
            <a:pPr marL="0" indent="0">
              <a:buNone/>
            </a:pPr>
            <a:endParaRPr lang="en-GB" sz="2000"/>
          </a:p>
        </p:txBody>
      </p:sp>
    </p:spTree>
    <p:extLst>
      <p:ext uri="{BB962C8B-B14F-4D97-AF65-F5344CB8AC3E}">
        <p14:creationId xmlns:p14="http://schemas.microsoft.com/office/powerpoint/2010/main" val="39779545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109</TotalTime>
  <Words>2191</Words>
  <Application>Microsoft Office PowerPoint</Application>
  <PresentationFormat>Widescreen</PresentationFormat>
  <Paragraphs>96</Paragraphs>
  <Slides>15</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Lato</vt:lpstr>
      <vt:lpstr>Symbol</vt:lpstr>
      <vt:lpstr>Office Theme</vt:lpstr>
      <vt:lpstr>Computer forensics presentation</vt:lpstr>
      <vt:lpstr>What I will be covering.</vt:lpstr>
      <vt:lpstr>Forensic tools &amp; Capabilities</vt:lpstr>
      <vt:lpstr>Encase</vt:lpstr>
      <vt:lpstr>Digital Forensics framework (DFF)</vt:lpstr>
      <vt:lpstr>Pro Discover</vt:lpstr>
      <vt:lpstr>Advancements in digital forensics</vt:lpstr>
      <vt:lpstr>Investigation Methodology(Investigation)</vt:lpstr>
      <vt:lpstr>Preservation</vt:lpstr>
      <vt:lpstr>Analysis</vt:lpstr>
      <vt:lpstr>PowerPoint Presentation</vt:lpstr>
      <vt:lpstr>Documentation &amp; Presentation</vt:lpstr>
      <vt:lpstr>FTK Imager walkthrough</vt:lpstr>
      <vt:lpstr>Thank you for listening!</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forensics presentation</dc:title>
  <dc:creator>Josh Lloyd (2205191)</dc:creator>
  <cp:lastModifiedBy>Josh Lloyd (2205191)</cp:lastModifiedBy>
  <cp:revision>1</cp:revision>
  <dcterms:created xsi:type="dcterms:W3CDTF">2024-04-28T13:56:38Z</dcterms:created>
  <dcterms:modified xsi:type="dcterms:W3CDTF">2024-04-28T15:45:43Z</dcterms:modified>
</cp:coreProperties>
</file>