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98" r:id="rId2"/>
    <p:sldId id="256" r:id="rId3"/>
    <p:sldId id="271" r:id="rId4"/>
    <p:sldId id="257" r:id="rId5"/>
    <p:sldId id="276" r:id="rId6"/>
    <p:sldId id="277" r:id="rId7"/>
    <p:sldId id="259" r:id="rId8"/>
    <p:sldId id="260" r:id="rId9"/>
    <p:sldId id="261" r:id="rId10"/>
    <p:sldId id="262" r:id="rId11"/>
    <p:sldId id="264" r:id="rId12"/>
    <p:sldId id="263" r:id="rId13"/>
    <p:sldId id="265" r:id="rId14"/>
    <p:sldId id="267" r:id="rId15"/>
    <p:sldId id="266" r:id="rId16"/>
    <p:sldId id="268" r:id="rId17"/>
    <p:sldId id="269" r:id="rId18"/>
    <p:sldId id="287" r:id="rId19"/>
    <p:sldId id="270" r:id="rId20"/>
    <p:sldId id="272" r:id="rId21"/>
    <p:sldId id="273" r:id="rId22"/>
    <p:sldId id="280" r:id="rId23"/>
    <p:sldId id="281" r:id="rId24"/>
    <p:sldId id="283" r:id="rId25"/>
    <p:sldId id="285" r:id="rId26"/>
    <p:sldId id="286" r:id="rId27"/>
    <p:sldId id="284" r:id="rId28"/>
    <p:sldId id="278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74" r:id="rId40"/>
    <p:sldId id="275" r:id="rId41"/>
    <p:sldId id="258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00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44E1881-BF32-40BA-82A9-357DAB93E0E1}" type="datetimeFigureOut">
              <a:rPr lang="en-GB" smtClean="0"/>
              <a:t>29/09/2016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ADF89EC-D672-4D3E-95F9-7C3EB7A2133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VS9Qm8Lcf0q5IM&amp;tbnid=RLoDTCipvTPTbM:&amp;ved=0CAUQjRw&amp;url=http://www.imaginebetter.co.nz/planning&amp;ei=ftiTUqKIKIPZtAaq_4HIAQ&amp;psig=AFQjCNGzPzt-Dh534zD2J6isaxJN5z7Cmg&amp;ust=1385505031962904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3HYmVkfU4c&amp;feature=player_embedded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feature=player_embedded&amp;v=tXem5bqlNVs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y37TU4hkLY&amp;feature=player_embedded" TargetMode="External"/><Relationship Id="rId2" Type="http://schemas.openxmlformats.org/officeDocument/2006/relationships/hyperlink" Target="http://www.youtube.com/watch?v=n3HYmVkfU4c&amp;feature=player_embedded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Or-8py0g6E&amp;feature=player_embedded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pIGCv_TMbI&amp;feature=player_embedded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xowDW4zDuE&amp;feature=player_embedded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VS9Qm8Lcf0q5IM&amp;tbnid=RLoDTCipvTPTbM:&amp;ved=0CAUQjRw&amp;url=http://www.imaginebetter.co.nz/planning&amp;ei=ftiTUqKIKIPZtAaq_4HIAQ&amp;psig=AFQjCNGzPzt-Dh534zD2J6isaxJN5z7Cmg&amp;ust=1385505031962904" TargetMode="Externa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VS9Qm8Lcf0q5IM&amp;tbnid=RLoDTCipvTPTbM:&amp;ved=0CAUQjRw&amp;url=http://www.imaginebetter.co.nz/planning&amp;ei=ftiTUqKIKIPZtAaq_4HIAQ&amp;psig=AFQjCNGzPzt-Dh534zD2J6isaxJN5z7Cmg&amp;ust=1385505031962904" TargetMode="Externa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 Person Centred Planning Enough?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SJSI6017</a:t>
            </a:r>
          </a:p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October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90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794935"/>
            <a:ext cx="7200800" cy="1828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SJSI6017</a:t>
            </a:r>
            <a:br>
              <a:rPr lang="en-GB" dirty="0" smtClean="0"/>
            </a:br>
            <a:r>
              <a:rPr lang="en-GB" dirty="0" smtClean="0"/>
              <a:t>Advocacy </a:t>
            </a:r>
            <a:br>
              <a:rPr lang="en-GB" dirty="0" smtClean="0"/>
            </a:br>
            <a:r>
              <a:rPr lang="en-GB" dirty="0" smtClean="0"/>
              <a:t>and </a:t>
            </a:r>
            <a:br>
              <a:rPr lang="en-GB" dirty="0" smtClean="0"/>
            </a:br>
            <a:r>
              <a:rPr lang="en-GB" dirty="0" smtClean="0"/>
              <a:t>Person-Centred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Dr Caroline Lohmann-Hancock</a:t>
            </a:r>
            <a:endParaRPr lang="en-GB" dirty="0"/>
          </a:p>
        </p:txBody>
      </p:sp>
      <p:pic>
        <p:nvPicPr>
          <p:cNvPr id="4" name="Picture 3" descr="http://www.imaginebetter.co.nz/vdb/image/227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57100" y="764704"/>
            <a:ext cx="1505820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210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 centred planning should not be a one off </a:t>
            </a:r>
            <a:r>
              <a:rPr lang="en-GB" dirty="0" smtClean="0"/>
              <a:t>event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assumes that people </a:t>
            </a:r>
            <a:r>
              <a:rPr lang="en-GB" dirty="0" smtClean="0"/>
              <a:t>have futures;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their aspirations will change and grow with their </a:t>
            </a:r>
            <a:r>
              <a:rPr lang="en-GB" dirty="0" smtClean="0"/>
              <a:t>experiences</a:t>
            </a:r>
          </a:p>
          <a:p>
            <a:pPr lvl="1"/>
            <a:r>
              <a:rPr lang="en-GB" dirty="0" smtClean="0"/>
              <a:t>and therefore the </a:t>
            </a:r>
            <a:r>
              <a:rPr lang="en-GB" dirty="0"/>
              <a:t>pattern of supports and services that are agreed now </a:t>
            </a:r>
            <a:endParaRPr lang="en-GB" dirty="0" smtClean="0"/>
          </a:p>
          <a:p>
            <a:pPr lvl="1"/>
            <a:r>
              <a:rPr lang="en-GB" dirty="0" smtClean="0"/>
              <a:t>will </a:t>
            </a:r>
            <a:r>
              <a:rPr lang="en-GB" dirty="0"/>
              <a:t>not work </a:t>
            </a:r>
            <a:r>
              <a:rPr lang="en-GB" dirty="0" smtClean="0"/>
              <a:t>forever!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711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Person Centred Approaches?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range of approaches which </a:t>
            </a:r>
            <a:r>
              <a:rPr lang="en-GB" dirty="0"/>
              <a:t>share common values </a:t>
            </a:r>
            <a:r>
              <a:rPr lang="en-GB" dirty="0" smtClean="0"/>
              <a:t>and principles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answer two fundamental questions:</a:t>
            </a:r>
          </a:p>
          <a:p>
            <a:endParaRPr lang="en-GB" dirty="0" smtClean="0"/>
          </a:p>
          <a:p>
            <a:r>
              <a:rPr lang="en-GB" dirty="0" smtClean="0"/>
              <a:t>Who </a:t>
            </a:r>
            <a:r>
              <a:rPr lang="en-GB" dirty="0"/>
              <a:t>are you, and who are we in your life?</a:t>
            </a:r>
          </a:p>
          <a:p>
            <a:r>
              <a:rPr lang="en-GB" dirty="0" smtClean="0"/>
              <a:t>What </a:t>
            </a:r>
            <a:r>
              <a:rPr lang="en-GB" dirty="0"/>
              <a:t>can we do together to achieve a better life for you now, and in the future?</a:t>
            </a:r>
          </a:p>
        </p:txBody>
      </p:sp>
    </p:spTree>
    <p:extLst>
      <p:ext uri="{BB962C8B-B14F-4D97-AF65-F5344CB8AC3E}">
        <p14:creationId xmlns:p14="http://schemas.microsoft.com/office/powerpoint/2010/main" val="2337605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Caroline\Documents\CLH 12 13\Advocacy pcp\Blank PC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8908"/>
            <a:ext cx="9179496" cy="5983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14871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Caroline\Documents\CLH 12 13\Advocacy pcp\Image blank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1048122"/>
            <a:ext cx="9133110" cy="497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169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Personal Centred Planning </a:t>
            </a:r>
            <a:br>
              <a:rPr lang="en-GB" dirty="0" smtClean="0"/>
            </a:br>
            <a:r>
              <a:rPr lang="en-GB" dirty="0" smtClean="0"/>
              <a:t>IS . . . . 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</a:t>
            </a:r>
            <a:r>
              <a:rPr lang="en-GB" dirty="0"/>
              <a:t>process of </a:t>
            </a:r>
            <a:endParaRPr lang="en-GB" dirty="0" smtClean="0"/>
          </a:p>
          <a:p>
            <a:pPr lvl="1"/>
            <a:r>
              <a:rPr lang="en-GB" dirty="0" smtClean="0"/>
              <a:t>continual </a:t>
            </a:r>
            <a:r>
              <a:rPr lang="en-GB" dirty="0"/>
              <a:t>listening, and learning; </a:t>
            </a:r>
            <a:endParaRPr lang="en-GB" dirty="0" smtClean="0"/>
          </a:p>
          <a:p>
            <a:pPr lvl="1"/>
            <a:r>
              <a:rPr lang="en-GB" dirty="0" smtClean="0"/>
              <a:t>focussed on what </a:t>
            </a:r>
            <a:r>
              <a:rPr lang="en-GB" dirty="0"/>
              <a:t>is important to </a:t>
            </a:r>
            <a:r>
              <a:rPr lang="en-GB" dirty="0" smtClean="0"/>
              <a:t>someone</a:t>
            </a:r>
          </a:p>
          <a:p>
            <a:pPr lvl="2"/>
            <a:r>
              <a:rPr lang="en-GB" dirty="0" smtClean="0"/>
              <a:t>Now</a:t>
            </a:r>
          </a:p>
          <a:p>
            <a:pPr lvl="2"/>
            <a:r>
              <a:rPr lang="en-GB" dirty="0" smtClean="0"/>
              <a:t>for </a:t>
            </a:r>
            <a:r>
              <a:rPr lang="en-GB" dirty="0"/>
              <a:t>the future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Acting </a:t>
            </a:r>
            <a:r>
              <a:rPr lang="en-GB" dirty="0"/>
              <a:t>upon this in alliance </a:t>
            </a:r>
            <a:r>
              <a:rPr lang="en-GB" dirty="0" smtClean="0"/>
              <a:t>with their </a:t>
            </a:r>
            <a:r>
              <a:rPr lang="en-GB" dirty="0"/>
              <a:t>family and friends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580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Person Centred Planning </a:t>
            </a:r>
            <a:br>
              <a:rPr lang="en-GB" dirty="0" smtClean="0"/>
            </a:br>
            <a:r>
              <a:rPr lang="en-GB" dirty="0" smtClean="0"/>
              <a:t>is NOT . . . 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Simply </a:t>
            </a:r>
            <a:r>
              <a:rPr lang="en-GB" dirty="0"/>
              <a:t>a collection of new techniques for planning to replace </a:t>
            </a:r>
            <a:r>
              <a:rPr lang="en-GB" dirty="0" smtClean="0"/>
              <a:t>Individual Programme Planning</a:t>
            </a:r>
            <a:r>
              <a:rPr lang="en-GB" i="1" dirty="0" smtClean="0"/>
              <a:t> (IPP see next slide)</a:t>
            </a:r>
          </a:p>
          <a:p>
            <a:r>
              <a:rPr lang="en-GB" dirty="0" smtClean="0"/>
              <a:t>Is </a:t>
            </a:r>
            <a:r>
              <a:rPr lang="en-GB" dirty="0"/>
              <a:t>based on a completely different way of seeing and working </a:t>
            </a:r>
            <a:r>
              <a:rPr lang="en-GB" dirty="0" smtClean="0"/>
              <a:t>with people </a:t>
            </a:r>
            <a:r>
              <a:rPr lang="en-GB" dirty="0"/>
              <a:t>with </a:t>
            </a:r>
            <a:r>
              <a:rPr lang="en-GB" dirty="0" smtClean="0"/>
              <a:t>disabilities or those who are potentially excluded</a:t>
            </a:r>
          </a:p>
          <a:p>
            <a:pPr lvl="1"/>
            <a:r>
              <a:rPr lang="en-GB" dirty="0" smtClean="0"/>
              <a:t>It is </a:t>
            </a:r>
            <a:r>
              <a:rPr lang="en-GB" dirty="0"/>
              <a:t>fundamentally about sharing power and </a:t>
            </a:r>
            <a:r>
              <a:rPr lang="en-GB" dirty="0" smtClean="0"/>
              <a:t>community inclusion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61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Individual</a:t>
            </a:r>
            <a:br>
              <a:rPr lang="en-GB" dirty="0" smtClean="0">
                <a:solidFill>
                  <a:srgbClr val="00B050"/>
                </a:solidFill>
              </a:rPr>
            </a:br>
            <a:r>
              <a:rPr lang="en-GB" dirty="0" smtClean="0">
                <a:solidFill>
                  <a:srgbClr val="00B050"/>
                </a:solidFill>
              </a:rPr>
              <a:t>Programme Planning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Assists </a:t>
            </a:r>
            <a:r>
              <a:rPr lang="en-GB" dirty="0">
                <a:solidFill>
                  <a:srgbClr val="00B050"/>
                </a:solidFill>
              </a:rPr>
              <a:t>persons with developmental disabilities and their families to </a:t>
            </a:r>
            <a:endParaRPr lang="en-GB" dirty="0" smtClean="0">
              <a:solidFill>
                <a:srgbClr val="00B050"/>
              </a:solidFill>
            </a:endParaRP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build </a:t>
            </a:r>
            <a:r>
              <a:rPr lang="en-GB" dirty="0">
                <a:solidFill>
                  <a:srgbClr val="00B050"/>
                </a:solidFill>
              </a:rPr>
              <a:t>their capacities and </a:t>
            </a:r>
            <a:r>
              <a:rPr lang="en-GB" dirty="0" smtClean="0">
                <a:solidFill>
                  <a:srgbClr val="00B050"/>
                </a:solidFill>
              </a:rPr>
              <a:t>capabilities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not </a:t>
            </a:r>
            <a:r>
              <a:rPr lang="en-GB" dirty="0">
                <a:solidFill>
                  <a:srgbClr val="00B050"/>
                </a:solidFill>
              </a:rPr>
              <a:t>a single event or </a:t>
            </a:r>
            <a:r>
              <a:rPr lang="en-GB" dirty="0" smtClean="0">
                <a:solidFill>
                  <a:srgbClr val="00B050"/>
                </a:solidFill>
              </a:rPr>
              <a:t>meeting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a </a:t>
            </a:r>
            <a:r>
              <a:rPr lang="en-GB" dirty="0">
                <a:solidFill>
                  <a:srgbClr val="00B050"/>
                </a:solidFill>
              </a:rPr>
              <a:t>series of </a:t>
            </a:r>
            <a:r>
              <a:rPr lang="en-GB" dirty="0" smtClean="0">
                <a:solidFill>
                  <a:srgbClr val="00B050"/>
                </a:solidFill>
              </a:rPr>
              <a:t>discussions </a:t>
            </a:r>
            <a:r>
              <a:rPr lang="en-GB" dirty="0">
                <a:solidFill>
                  <a:srgbClr val="00B050"/>
                </a:solidFill>
              </a:rPr>
              <a:t>or interactions among </a:t>
            </a:r>
            <a:r>
              <a:rPr lang="en-GB" dirty="0" smtClean="0">
                <a:solidFill>
                  <a:srgbClr val="00B050"/>
                </a:solidFill>
              </a:rPr>
              <a:t>a </a:t>
            </a:r>
            <a:r>
              <a:rPr lang="en-GB" dirty="0">
                <a:solidFill>
                  <a:srgbClr val="00B050"/>
                </a:solidFill>
              </a:rPr>
              <a:t>team of people including </a:t>
            </a:r>
            <a:endParaRPr lang="en-GB" dirty="0" smtClean="0">
              <a:solidFill>
                <a:srgbClr val="00B050"/>
              </a:solidFill>
            </a:endParaRPr>
          </a:p>
          <a:p>
            <a:pPr lvl="2"/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>
                <a:solidFill>
                  <a:srgbClr val="00B050"/>
                </a:solidFill>
              </a:rPr>
              <a:t>person with a developmental </a:t>
            </a:r>
            <a:r>
              <a:rPr lang="en-GB" dirty="0" smtClean="0">
                <a:solidFill>
                  <a:srgbClr val="00B050"/>
                </a:solidFill>
              </a:rPr>
              <a:t>disability</a:t>
            </a:r>
          </a:p>
          <a:p>
            <a:pPr lvl="2"/>
            <a:r>
              <a:rPr lang="en-GB" dirty="0" smtClean="0">
                <a:solidFill>
                  <a:srgbClr val="00B050"/>
                </a:solidFill>
              </a:rPr>
              <a:t>their </a:t>
            </a:r>
            <a:r>
              <a:rPr lang="en-GB" dirty="0">
                <a:solidFill>
                  <a:srgbClr val="00B050"/>
                </a:solidFill>
              </a:rPr>
              <a:t>family (when appropriate</a:t>
            </a:r>
            <a:r>
              <a:rPr lang="en-GB" dirty="0" smtClean="0">
                <a:solidFill>
                  <a:srgbClr val="00B050"/>
                </a:solidFill>
              </a:rPr>
              <a:t>)</a:t>
            </a:r>
          </a:p>
          <a:p>
            <a:pPr lvl="2"/>
            <a:r>
              <a:rPr lang="en-GB" dirty="0" smtClean="0">
                <a:solidFill>
                  <a:srgbClr val="00B050"/>
                </a:solidFill>
              </a:rPr>
              <a:t>Organisation/</a:t>
            </a:r>
            <a:r>
              <a:rPr lang="en-GB" dirty="0" err="1" smtClean="0">
                <a:solidFill>
                  <a:srgbClr val="00B050"/>
                </a:solidFill>
              </a:rPr>
              <a:t>center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>
                <a:solidFill>
                  <a:srgbClr val="00B050"/>
                </a:solidFill>
              </a:rPr>
              <a:t>representative(s) and </a:t>
            </a:r>
            <a:r>
              <a:rPr lang="en-GB" dirty="0" smtClean="0">
                <a:solidFill>
                  <a:srgbClr val="00B050"/>
                </a:solidFill>
              </a:rPr>
              <a:t>others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This </a:t>
            </a:r>
            <a:r>
              <a:rPr lang="en-GB" dirty="0">
                <a:solidFill>
                  <a:srgbClr val="00B050"/>
                </a:solidFill>
              </a:rPr>
              <a:t>team assists the individual in developing a description that includes: </a:t>
            </a:r>
            <a:endParaRPr lang="en-GB" dirty="0" smtClean="0">
              <a:solidFill>
                <a:srgbClr val="00B050"/>
              </a:solidFill>
            </a:endParaRP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a </a:t>
            </a:r>
            <a:r>
              <a:rPr lang="en-GB" dirty="0">
                <a:solidFill>
                  <a:srgbClr val="00B050"/>
                </a:solidFill>
              </a:rPr>
              <a:t>preferred place to </a:t>
            </a:r>
            <a:r>
              <a:rPr lang="en-GB" dirty="0" smtClean="0">
                <a:solidFill>
                  <a:srgbClr val="00B050"/>
                </a:solidFill>
              </a:rPr>
              <a:t>live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favourite </a:t>
            </a:r>
            <a:r>
              <a:rPr lang="en-GB" dirty="0">
                <a:solidFill>
                  <a:srgbClr val="00B050"/>
                </a:solidFill>
              </a:rPr>
              <a:t>people with whom to </a:t>
            </a:r>
            <a:r>
              <a:rPr lang="en-GB" dirty="0" smtClean="0">
                <a:solidFill>
                  <a:srgbClr val="00B050"/>
                </a:solidFill>
              </a:rPr>
              <a:t>socialize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and </a:t>
            </a:r>
            <a:r>
              <a:rPr lang="en-GB" dirty="0">
                <a:solidFill>
                  <a:srgbClr val="00B050"/>
                </a:solidFill>
              </a:rPr>
              <a:t>preferred types of daily </a:t>
            </a:r>
            <a:r>
              <a:rPr lang="en-GB" dirty="0" smtClean="0">
                <a:solidFill>
                  <a:srgbClr val="00B050"/>
                </a:solidFill>
              </a:rPr>
              <a:t>activities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including </a:t>
            </a:r>
            <a:r>
              <a:rPr lang="en-GB" dirty="0">
                <a:solidFill>
                  <a:srgbClr val="00B050"/>
                </a:solidFill>
              </a:rPr>
              <a:t>preferred </a:t>
            </a:r>
            <a:r>
              <a:rPr lang="en-GB" dirty="0" smtClean="0">
                <a:solidFill>
                  <a:srgbClr val="00B050"/>
                </a:solidFill>
              </a:rPr>
              <a:t>jobs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 preferred future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based </a:t>
            </a:r>
            <a:r>
              <a:rPr lang="en-GB" dirty="0">
                <a:solidFill>
                  <a:srgbClr val="00B050"/>
                </a:solidFill>
              </a:rPr>
              <a:t>on the individual's strengths, capabilities, preferences, lifestyle and cultural </a:t>
            </a:r>
            <a:r>
              <a:rPr lang="en-GB" dirty="0" smtClean="0">
                <a:solidFill>
                  <a:srgbClr val="00B050"/>
                </a:solidFill>
              </a:rPr>
              <a:t>background</a:t>
            </a:r>
            <a:endParaRPr lang="en-GB" dirty="0">
              <a:solidFill>
                <a:srgbClr val="00B050"/>
              </a:solidFill>
            </a:endParaRPr>
          </a:p>
          <a:p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712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Role of the Planning Team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The planning team decides what needs to be </a:t>
            </a:r>
            <a:r>
              <a:rPr lang="en-GB" dirty="0" smtClean="0">
                <a:solidFill>
                  <a:srgbClr val="00B050"/>
                </a:solidFill>
              </a:rPr>
              <a:t>done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by whom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When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How</a:t>
            </a:r>
          </a:p>
          <a:p>
            <a:pPr lvl="1"/>
            <a:r>
              <a:rPr lang="en-GB" dirty="0" smtClean="0">
                <a:solidFill>
                  <a:srgbClr val="00B050"/>
                </a:solidFill>
              </a:rPr>
              <a:t>if </a:t>
            </a:r>
            <a:r>
              <a:rPr lang="en-GB" dirty="0">
                <a:solidFill>
                  <a:srgbClr val="00B050"/>
                </a:solidFill>
              </a:rPr>
              <a:t>the individual is to begin (or continue) working toward the preferred </a:t>
            </a:r>
            <a:r>
              <a:rPr lang="en-GB" dirty="0" smtClean="0">
                <a:solidFill>
                  <a:srgbClr val="00B050"/>
                </a:solidFill>
              </a:rPr>
              <a:t>future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>
                <a:solidFill>
                  <a:srgbClr val="00B050"/>
                </a:solidFill>
              </a:rPr>
              <a:t>document known as the Individual Program Plan (IPP) is a record of the decisions made by the planning </a:t>
            </a:r>
            <a:r>
              <a:rPr lang="en-GB" dirty="0" smtClean="0">
                <a:solidFill>
                  <a:srgbClr val="00B050"/>
                </a:solidFill>
              </a:rPr>
              <a:t>team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4279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Individual Programme Planning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Traditional </a:t>
            </a:r>
            <a:r>
              <a:rPr lang="en-GB" dirty="0">
                <a:solidFill>
                  <a:srgbClr val="00B050"/>
                </a:solidFill>
              </a:rPr>
              <a:t>Individual Programme Planning (IPP) required that staff behaved in </a:t>
            </a:r>
            <a:r>
              <a:rPr lang="en-GB" dirty="0" smtClean="0">
                <a:solidFill>
                  <a:srgbClr val="00B050"/>
                </a:solidFill>
              </a:rPr>
              <a:t>a synchronised </a:t>
            </a:r>
            <a:r>
              <a:rPr lang="en-GB" dirty="0">
                <a:solidFill>
                  <a:srgbClr val="00B050"/>
                </a:solidFill>
              </a:rPr>
              <a:t>and standardised </a:t>
            </a:r>
            <a:r>
              <a:rPr lang="en-GB" dirty="0" smtClean="0">
                <a:solidFill>
                  <a:srgbClr val="00B050"/>
                </a:solidFill>
              </a:rPr>
              <a:t>way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The focus is upon the structures/delivery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252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what is different with PCP?</a:t>
            </a:r>
          </a:p>
          <a:p>
            <a:r>
              <a:rPr lang="en-GB" dirty="0" smtClean="0"/>
              <a:t>Used by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elf-advocates</a:t>
            </a:r>
          </a:p>
          <a:p>
            <a:pPr lvl="1"/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Friends </a:t>
            </a:r>
          </a:p>
          <a:p>
            <a:pPr lvl="1"/>
            <a:r>
              <a:rPr lang="en-GB" dirty="0" smtClean="0"/>
              <a:t>Paid support staff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6244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 Centred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Requires </a:t>
            </a:r>
            <a:r>
              <a:rPr lang="en-GB" dirty="0"/>
              <a:t>that staff have </a:t>
            </a:r>
            <a:r>
              <a:rPr lang="en-GB" dirty="0" smtClean="0"/>
              <a:t>a </a:t>
            </a:r>
          </a:p>
          <a:p>
            <a:pPr lvl="1"/>
            <a:r>
              <a:rPr lang="en-GB" dirty="0" smtClean="0"/>
              <a:t>flexible </a:t>
            </a:r>
            <a:r>
              <a:rPr lang="en-GB" dirty="0"/>
              <a:t>and responsive approach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meet peoples` changing </a:t>
            </a:r>
            <a:r>
              <a:rPr lang="en-GB" dirty="0" smtClean="0"/>
              <a:t>circumstances</a:t>
            </a:r>
          </a:p>
          <a:p>
            <a:pPr lvl="1"/>
            <a:r>
              <a:rPr lang="en-GB" dirty="0" smtClean="0"/>
              <a:t>guided by the </a:t>
            </a:r>
            <a:r>
              <a:rPr lang="en-GB" dirty="0"/>
              <a:t>principles of good planning </a:t>
            </a:r>
            <a:endParaRPr lang="en-GB" dirty="0" smtClean="0"/>
          </a:p>
          <a:p>
            <a:pPr lvl="1"/>
            <a:r>
              <a:rPr lang="en-GB" dirty="0" smtClean="0"/>
              <a:t>rather </a:t>
            </a:r>
            <a:r>
              <a:rPr lang="en-GB" dirty="0"/>
              <a:t>than a standard </a:t>
            </a:r>
            <a:r>
              <a:rPr lang="en-GB" dirty="0" smtClean="0"/>
              <a:t>procedure</a:t>
            </a:r>
          </a:p>
          <a:p>
            <a:r>
              <a:rPr lang="en-GB" dirty="0" smtClean="0"/>
              <a:t>Staff </a:t>
            </a:r>
            <a:r>
              <a:rPr lang="en-GB" dirty="0"/>
              <a:t>need to be</a:t>
            </a:r>
          </a:p>
          <a:p>
            <a:pPr lvl="1"/>
            <a:r>
              <a:rPr lang="en-GB" dirty="0" smtClean="0"/>
              <a:t>problem </a:t>
            </a:r>
            <a:r>
              <a:rPr lang="en-GB" dirty="0"/>
              <a:t>solving in partnership with the person and their family and </a:t>
            </a:r>
            <a:r>
              <a:rPr lang="en-GB" dirty="0" smtClean="0"/>
              <a:t>friends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0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Key Features of </a:t>
            </a:r>
            <a:br>
              <a:rPr lang="en-GB" smtClean="0"/>
            </a:br>
            <a:r>
              <a:rPr lang="en-GB" smtClean="0"/>
              <a:t>Person Centred Planning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person at the centre</a:t>
            </a:r>
          </a:p>
          <a:p>
            <a:pPr lvl="1"/>
            <a:r>
              <a:rPr lang="en-GB" dirty="0" smtClean="0"/>
              <a:t>The person is consulted throughout the planning process</a:t>
            </a:r>
          </a:p>
          <a:p>
            <a:pPr lvl="1"/>
            <a:r>
              <a:rPr lang="en-GB" dirty="0" smtClean="0"/>
              <a:t>The person chooses who to involve in the process</a:t>
            </a:r>
          </a:p>
          <a:p>
            <a:pPr lvl="1"/>
            <a:r>
              <a:rPr lang="en-GB" dirty="0" smtClean="0"/>
              <a:t>The person chooses the setting and timing of meetings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166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Features of </a:t>
            </a:r>
            <a:br>
              <a:rPr lang="en-GB" dirty="0" smtClean="0"/>
            </a:br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Family members and friends are partners in planning the person is consulted throughout the planning process</a:t>
            </a:r>
          </a:p>
          <a:p>
            <a:pPr lvl="1"/>
            <a:r>
              <a:rPr lang="en-GB" i="1" dirty="0" smtClean="0"/>
              <a:t>‘Person-centred planning celebrates, relies on, and finds its sober hope in people’s interdependence. At its core, it is a vehicle for people to make worthwhile, and sometimes life changing, promises to one another.’ </a:t>
            </a:r>
          </a:p>
          <a:p>
            <a:pPr marL="365760" lvl="1" indent="0" algn="r">
              <a:buNone/>
            </a:pPr>
            <a:r>
              <a:rPr lang="en-GB" i="1" dirty="0" smtClean="0"/>
              <a:t>John O’Brien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244762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Features of </a:t>
            </a:r>
            <a:br>
              <a:rPr lang="en-GB" dirty="0" smtClean="0"/>
            </a:br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plan reflects what is important to the person, their capacities, and what support they require</a:t>
            </a:r>
          </a:p>
          <a:p>
            <a:pPr lvl="1"/>
            <a:r>
              <a:rPr lang="en-GB" dirty="0" smtClean="0"/>
              <a:t>Focus on capacities</a:t>
            </a:r>
          </a:p>
          <a:p>
            <a:pPr lvl="1"/>
            <a:r>
              <a:rPr lang="en-GB" dirty="0" smtClean="0"/>
              <a:t>Identifying supports</a:t>
            </a:r>
          </a:p>
          <a:p>
            <a:pPr lvl="1"/>
            <a:r>
              <a:rPr lang="en-GB" dirty="0" smtClean="0"/>
              <a:t>A shared understanding – rethinking the role of the professional</a:t>
            </a:r>
          </a:p>
          <a:p>
            <a:pPr lvl="1"/>
            <a:r>
              <a:rPr lang="en-GB" dirty="0" smtClean="0"/>
              <a:t>Discovering what is important to their person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6182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Features of</a:t>
            </a:r>
            <a:br>
              <a:rPr lang="en-GB" dirty="0" smtClean="0"/>
            </a:br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119256"/>
            <a:ext cx="7632848" cy="4262071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The plan results in actions that are about life, not just services, and reflect what is possible, not just what is available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shared commitment to </a:t>
            </a:r>
            <a:r>
              <a:rPr lang="en-GB" dirty="0" smtClean="0"/>
              <a:t>action</a:t>
            </a:r>
          </a:p>
          <a:p>
            <a:pPr lvl="1"/>
            <a:r>
              <a:rPr lang="en-GB" dirty="0" smtClean="0"/>
              <a:t>these </a:t>
            </a:r>
            <a:r>
              <a:rPr lang="en-GB" dirty="0"/>
              <a:t>actions have a bias towards </a:t>
            </a:r>
            <a:r>
              <a:rPr lang="en-GB" dirty="0" smtClean="0"/>
              <a:t>inclusion</a:t>
            </a:r>
          </a:p>
          <a:p>
            <a:pPr lvl="1"/>
            <a:r>
              <a:rPr lang="en-GB" dirty="0" smtClean="0"/>
              <a:t>By </a:t>
            </a:r>
            <a:r>
              <a:rPr lang="en-GB" dirty="0"/>
              <a:t>articulating the tension between what </a:t>
            </a:r>
            <a:r>
              <a:rPr lang="en-GB" dirty="0" smtClean="0"/>
              <a:t>is important </a:t>
            </a:r>
            <a:r>
              <a:rPr lang="en-GB" dirty="0"/>
              <a:t>to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dirty="0"/>
              <a:t>person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what is happening </a:t>
            </a:r>
            <a:r>
              <a:rPr lang="en-GB" dirty="0" smtClean="0"/>
              <a:t>now</a:t>
            </a:r>
          </a:p>
          <a:p>
            <a:pPr lvl="2"/>
            <a:r>
              <a:rPr lang="en-GB" dirty="0" smtClean="0"/>
              <a:t>PCP </a:t>
            </a:r>
            <a:r>
              <a:rPr lang="en-GB" dirty="0"/>
              <a:t>creates </a:t>
            </a:r>
            <a:r>
              <a:rPr lang="en-GB" dirty="0" smtClean="0"/>
              <a:t>a sense </a:t>
            </a:r>
            <a:r>
              <a:rPr lang="en-GB" dirty="0"/>
              <a:t>of urgency and a commitment to work for </a:t>
            </a:r>
            <a:r>
              <a:rPr lang="en-GB" dirty="0" smtClean="0"/>
              <a:t>change</a:t>
            </a:r>
          </a:p>
          <a:p>
            <a:pPr lvl="1"/>
            <a:r>
              <a:rPr lang="en-GB" dirty="0" smtClean="0"/>
              <a:t>It can </a:t>
            </a:r>
            <a:r>
              <a:rPr lang="en-GB" dirty="0"/>
              <a:t>change what </a:t>
            </a:r>
            <a:r>
              <a:rPr lang="en-GB" dirty="0" smtClean="0"/>
              <a:t>people</a:t>
            </a:r>
          </a:p>
          <a:p>
            <a:pPr lvl="2"/>
            <a:r>
              <a:rPr lang="en-GB" dirty="0" smtClean="0"/>
              <a:t>think </a:t>
            </a:r>
            <a:r>
              <a:rPr lang="en-GB" dirty="0"/>
              <a:t>and </a:t>
            </a:r>
            <a:r>
              <a:rPr lang="en-GB" dirty="0" smtClean="0"/>
              <a:t>do</a:t>
            </a:r>
          </a:p>
          <a:p>
            <a:pPr lvl="1"/>
            <a:r>
              <a:rPr lang="en-GB" dirty="0" smtClean="0"/>
              <a:t>from </a:t>
            </a:r>
            <a:r>
              <a:rPr lang="en-GB" dirty="0"/>
              <a:t>the small things they do to assist </a:t>
            </a:r>
            <a:r>
              <a:rPr lang="en-GB" dirty="0" smtClean="0"/>
              <a:t>the person </a:t>
            </a:r>
            <a:r>
              <a:rPr lang="en-GB" dirty="0"/>
              <a:t>with </a:t>
            </a:r>
            <a:endParaRPr lang="en-GB" dirty="0" smtClean="0"/>
          </a:p>
          <a:p>
            <a:pPr lvl="2"/>
            <a:r>
              <a:rPr lang="en-GB" dirty="0" smtClean="0"/>
              <a:t>everyday </a:t>
            </a:r>
            <a:r>
              <a:rPr lang="en-GB" dirty="0"/>
              <a:t>tasks </a:t>
            </a:r>
            <a:endParaRPr lang="en-GB" dirty="0" smtClean="0"/>
          </a:p>
          <a:p>
            <a:pPr lvl="2"/>
            <a:r>
              <a:rPr lang="en-GB" dirty="0" smtClean="0"/>
              <a:t>to </a:t>
            </a:r>
            <a:r>
              <a:rPr lang="en-GB" dirty="0"/>
              <a:t>the big things they do </a:t>
            </a:r>
            <a:endParaRPr lang="en-GB" dirty="0" smtClean="0"/>
          </a:p>
          <a:p>
            <a:pPr lvl="2"/>
            <a:r>
              <a:rPr lang="en-GB" dirty="0" smtClean="0"/>
              <a:t>to </a:t>
            </a:r>
            <a:r>
              <a:rPr lang="en-GB" dirty="0"/>
              <a:t>help the person have a better </a:t>
            </a:r>
            <a:r>
              <a:rPr lang="en-GB" dirty="0" smtClean="0"/>
              <a:t>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9929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729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Features of </a:t>
            </a:r>
            <a:br>
              <a:rPr lang="en-GB" dirty="0" smtClean="0"/>
            </a:br>
            <a:r>
              <a:rPr lang="en-GB" dirty="0" smtClean="0"/>
              <a:t>Person Centred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plan results in on-going listening, learning, and further action</a:t>
            </a:r>
          </a:p>
          <a:p>
            <a:pPr lvl="1"/>
            <a:r>
              <a:rPr lang="en-GB" i="1" dirty="0" smtClean="0"/>
              <a:t>‘Person </a:t>
            </a:r>
            <a:r>
              <a:rPr lang="en-GB" i="1" dirty="0"/>
              <a:t>centred planning offers people who want to make change a forum for </a:t>
            </a:r>
            <a:r>
              <a:rPr lang="en-GB" i="1" dirty="0" smtClean="0"/>
              <a:t>discovering shared </a:t>
            </a:r>
            <a:r>
              <a:rPr lang="en-GB" i="1" dirty="0"/>
              <a:t>images of a desirable future, negotiating conflicts, doing creative </a:t>
            </a:r>
            <a:r>
              <a:rPr lang="en-GB" i="1" dirty="0" smtClean="0"/>
              <a:t>problem-solving, making </a:t>
            </a:r>
            <a:r>
              <a:rPr lang="en-GB" i="1" dirty="0"/>
              <a:t>and checking arrangements on action, refining direction while adapting action </a:t>
            </a:r>
            <a:r>
              <a:rPr lang="en-GB" i="1" dirty="0" smtClean="0"/>
              <a:t>to changing </a:t>
            </a:r>
            <a:r>
              <a:rPr lang="en-GB" i="1" dirty="0"/>
              <a:t>situations, and offering one another mutual support.’</a:t>
            </a:r>
          </a:p>
          <a:p>
            <a:pPr marL="0" indent="0" algn="r">
              <a:buNone/>
            </a:pPr>
            <a:r>
              <a:rPr lang="en-GB" dirty="0"/>
              <a:t>John O’Brien</a:t>
            </a:r>
          </a:p>
        </p:txBody>
      </p:sp>
    </p:spTree>
    <p:extLst>
      <p:ext uri="{BB962C8B-B14F-4D97-AF65-F5344CB8AC3E}">
        <p14:creationId xmlns:p14="http://schemas.microsoft.com/office/powerpoint/2010/main" val="2498849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PCP</a:t>
            </a:r>
            <a:br>
              <a:rPr lang="en-GB" dirty="0" smtClean="0"/>
            </a:br>
            <a:r>
              <a:rPr lang="en-GB" dirty="0" smtClean="0"/>
              <a:t>A Promise to People!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Michael </a:t>
            </a:r>
            <a:r>
              <a:rPr lang="en-GB" dirty="0" err="1"/>
              <a:t>Smull</a:t>
            </a:r>
            <a:r>
              <a:rPr lang="en-GB" dirty="0"/>
              <a:t> describes planning as </a:t>
            </a:r>
            <a:endParaRPr lang="en-GB" dirty="0" smtClean="0"/>
          </a:p>
          <a:p>
            <a:pPr lvl="1"/>
            <a:r>
              <a:rPr lang="en-GB" dirty="0" smtClean="0"/>
              <a:t>‘a </a:t>
            </a:r>
            <a:r>
              <a:rPr lang="en-GB" dirty="0"/>
              <a:t>promise to </a:t>
            </a:r>
            <a:r>
              <a:rPr lang="en-GB" dirty="0" smtClean="0"/>
              <a:t>people’</a:t>
            </a:r>
          </a:p>
          <a:p>
            <a:r>
              <a:rPr lang="en-GB" dirty="0" smtClean="0"/>
              <a:t>To </a:t>
            </a:r>
            <a:r>
              <a:rPr lang="en-GB" dirty="0"/>
              <a:t>fulfil this promise we </a:t>
            </a:r>
            <a:r>
              <a:rPr lang="en-GB" dirty="0" smtClean="0"/>
              <a:t>need to </a:t>
            </a:r>
          </a:p>
          <a:p>
            <a:pPr lvl="1"/>
            <a:r>
              <a:rPr lang="en-GB" dirty="0" smtClean="0"/>
              <a:t>reflect </a:t>
            </a:r>
            <a:r>
              <a:rPr lang="en-GB" dirty="0"/>
              <a:t>on successes and </a:t>
            </a:r>
            <a:r>
              <a:rPr lang="en-GB" dirty="0" smtClean="0"/>
              <a:t>failures</a:t>
            </a:r>
          </a:p>
          <a:p>
            <a:pPr lvl="1"/>
            <a:r>
              <a:rPr lang="en-GB" dirty="0" smtClean="0"/>
              <a:t>try </a:t>
            </a:r>
            <a:r>
              <a:rPr lang="en-GB" dirty="0"/>
              <a:t>new things </a:t>
            </a:r>
            <a:endParaRPr lang="en-GB" dirty="0" smtClean="0"/>
          </a:p>
          <a:p>
            <a:pPr lvl="1"/>
            <a:r>
              <a:rPr lang="en-GB" dirty="0" smtClean="0"/>
              <a:t>learn </a:t>
            </a:r>
            <a:r>
              <a:rPr lang="en-GB" dirty="0"/>
              <a:t>from </a:t>
            </a:r>
            <a:r>
              <a:rPr lang="en-GB" dirty="0" smtClean="0"/>
              <a:t>them</a:t>
            </a:r>
          </a:p>
          <a:p>
            <a:pPr lvl="1"/>
            <a:r>
              <a:rPr lang="en-GB" dirty="0" smtClean="0"/>
              <a:t>negotiate and resolve </a:t>
            </a:r>
            <a:r>
              <a:rPr lang="en-GB" dirty="0"/>
              <a:t>conflict </a:t>
            </a:r>
            <a:r>
              <a:rPr lang="en-GB" dirty="0" smtClean="0"/>
              <a:t>together</a:t>
            </a:r>
          </a:p>
          <a:p>
            <a:r>
              <a:rPr lang="en-GB" dirty="0" smtClean="0"/>
              <a:t>Acknowledging </a:t>
            </a:r>
            <a:r>
              <a:rPr lang="en-GB" dirty="0"/>
              <a:t>and resolving conflict is important if people </a:t>
            </a:r>
            <a:r>
              <a:rPr lang="en-GB" dirty="0" smtClean="0"/>
              <a:t>are to </a:t>
            </a:r>
            <a:r>
              <a:rPr lang="en-GB" dirty="0"/>
              <a:t>really work together to make </a:t>
            </a:r>
            <a:r>
              <a:rPr lang="en-GB" dirty="0" smtClean="0"/>
              <a:t>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7371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PCP is Based Upon: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Learning </a:t>
            </a:r>
            <a:r>
              <a:rPr lang="en-GB" dirty="0"/>
              <a:t>through </a:t>
            </a:r>
            <a:endParaRPr lang="en-GB" dirty="0" smtClean="0"/>
          </a:p>
          <a:p>
            <a:pPr lvl="1"/>
            <a:r>
              <a:rPr lang="en-GB" dirty="0" smtClean="0"/>
              <a:t>shared </a:t>
            </a:r>
            <a:r>
              <a:rPr lang="en-GB" dirty="0"/>
              <a:t>action</a:t>
            </a:r>
          </a:p>
          <a:p>
            <a:pPr lvl="1"/>
            <a:r>
              <a:rPr lang="en-GB" dirty="0" smtClean="0"/>
              <a:t>finding </a:t>
            </a:r>
            <a:r>
              <a:rPr lang="en-GB" dirty="0"/>
              <a:t>creative solutions 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fitting people into boxes </a:t>
            </a:r>
            <a:r>
              <a:rPr lang="en-GB" dirty="0" smtClean="0"/>
              <a:t>or problem </a:t>
            </a:r>
            <a:r>
              <a:rPr lang="en-GB" dirty="0"/>
              <a:t>solving </a:t>
            </a:r>
          </a:p>
          <a:p>
            <a:r>
              <a:rPr lang="en-GB" dirty="0" smtClean="0"/>
              <a:t>Rather working </a:t>
            </a:r>
            <a:r>
              <a:rPr lang="en-GB" dirty="0"/>
              <a:t>together over time </a:t>
            </a:r>
            <a:r>
              <a:rPr lang="en-GB" dirty="0" smtClean="0"/>
              <a:t>to </a:t>
            </a:r>
            <a:r>
              <a:rPr lang="en-GB" dirty="0"/>
              <a:t>create change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dirty="0"/>
              <a:t>the person’s life</a:t>
            </a:r>
          </a:p>
          <a:p>
            <a:pPr lvl="1"/>
            <a:r>
              <a:rPr lang="en-GB" dirty="0"/>
              <a:t>in the community</a:t>
            </a:r>
          </a:p>
          <a:p>
            <a:pPr lvl="1"/>
            <a:r>
              <a:rPr lang="en-GB" dirty="0"/>
              <a:t> and in </a:t>
            </a:r>
            <a:r>
              <a:rPr lang="en-GB" dirty="0" smtClean="0"/>
              <a:t>organisations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7875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P.A.T.H </a:t>
            </a:r>
            <a:br>
              <a:rPr lang="en-GB" dirty="0" smtClean="0"/>
            </a:br>
            <a:r>
              <a:rPr lang="en-GB" dirty="0" smtClean="0"/>
              <a:t>Planning Alternative Tomorrows with Hope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PATH is a powerful person centred planning tool, a process, a journey</a:t>
            </a:r>
          </a:p>
          <a:p>
            <a:r>
              <a:rPr lang="en-GB" dirty="0" smtClean="0"/>
              <a:t>It is built around a central focus person called the Pathfinder</a:t>
            </a:r>
          </a:p>
          <a:p>
            <a:r>
              <a:rPr lang="en-GB" dirty="0" smtClean="0"/>
              <a:t>The Pathfinder comes together with their allies with a commitment to plan and action a positive, desirable and possible future for themselves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067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Seven Steps in </a:t>
            </a:r>
            <a:br>
              <a:rPr lang="en-GB" dirty="0" smtClean="0"/>
            </a:br>
            <a:r>
              <a:rPr lang="en-GB" dirty="0" smtClean="0"/>
              <a:t>the PATH Process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Touch the Dream</a:t>
            </a:r>
          </a:p>
          <a:p>
            <a:pPr lvl="1"/>
            <a:r>
              <a:rPr lang="en-GB" dirty="0" smtClean="0"/>
              <a:t>Invite the Pathfinder to dream of their highest purpose in life, their positive, desirable future. What goals does the Pathfinder want to work toward and enrol others to work toward?</a:t>
            </a:r>
          </a:p>
          <a:p>
            <a:r>
              <a:rPr lang="en-GB" b="1" dirty="0" smtClean="0"/>
              <a:t>Sense the Goal</a:t>
            </a:r>
          </a:p>
          <a:p>
            <a:pPr lvl="1"/>
            <a:r>
              <a:rPr lang="en-GB" dirty="0" smtClean="0"/>
              <a:t>Looking backwards from a future date, describe the positive, desirable future as if it had already happened. </a:t>
            </a:r>
          </a:p>
          <a:p>
            <a:pPr lvl="1"/>
            <a:r>
              <a:rPr lang="en-GB" dirty="0" smtClean="0"/>
              <a:t>How does it feel to have arrived? 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1475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Seven Steps in </a:t>
            </a:r>
            <a:br>
              <a:rPr lang="en-GB" dirty="0"/>
            </a:br>
            <a:r>
              <a:rPr lang="en-GB" dirty="0"/>
              <a:t>the PATH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 smtClean="0"/>
              <a:t>Ground it in the Now:</a:t>
            </a:r>
          </a:p>
          <a:p>
            <a:pPr lvl="1"/>
            <a:r>
              <a:rPr lang="en-GB" dirty="0" smtClean="0"/>
              <a:t>Describe the present and explore how that feels. Describe the situation that the Pathfinder is living in at the moment and what they want to create. </a:t>
            </a:r>
          </a:p>
          <a:p>
            <a:r>
              <a:rPr lang="en-GB" b="1" dirty="0" smtClean="0"/>
              <a:t>Identify People to Enrol: </a:t>
            </a:r>
          </a:p>
          <a:p>
            <a:pPr lvl="1"/>
            <a:r>
              <a:rPr lang="en-GB" dirty="0" smtClean="0"/>
              <a:t>Who needs to be involved to make change possible? </a:t>
            </a:r>
          </a:p>
          <a:p>
            <a:pPr lvl="1"/>
            <a:r>
              <a:rPr lang="en-GB" dirty="0" smtClean="0"/>
              <a:t>If certain people are not involved in the process now, what must be changed to make them available to help, to be involved in the journey?</a:t>
            </a:r>
          </a:p>
          <a:p>
            <a:pPr lvl="1"/>
            <a:r>
              <a:rPr lang="en-GB" dirty="0" smtClean="0"/>
              <a:t>What influential decision makers could be enrolled?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8161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Seven Steps in </a:t>
            </a:r>
            <a:br>
              <a:rPr lang="en-GB" dirty="0"/>
            </a:br>
            <a:r>
              <a:rPr lang="en-GB" dirty="0"/>
              <a:t>the PATH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Recognise Ways to Build Strength: </a:t>
            </a:r>
          </a:p>
          <a:p>
            <a:pPr lvl="1"/>
            <a:r>
              <a:rPr lang="en-GB" dirty="0"/>
              <a:t>How can skills, relationships and knowledge be improved? </a:t>
            </a:r>
            <a:endParaRPr lang="en-GB" dirty="0" smtClean="0"/>
          </a:p>
          <a:p>
            <a:pPr lvl="1"/>
            <a:r>
              <a:rPr lang="en-GB" dirty="0" smtClean="0"/>
              <a:t>What </a:t>
            </a:r>
            <a:r>
              <a:rPr lang="en-GB" dirty="0"/>
              <a:t>new contacts, resources and assistance may be needed? </a:t>
            </a:r>
            <a:endParaRPr lang="en-GB" dirty="0" smtClean="0"/>
          </a:p>
          <a:p>
            <a:pPr lvl="1"/>
            <a:r>
              <a:rPr lang="en-GB" dirty="0" smtClean="0"/>
              <a:t>What </a:t>
            </a:r>
            <a:r>
              <a:rPr lang="en-GB" dirty="0"/>
              <a:t>is needed to keep the Pathfinder happy and healthy along the path to achieving their dream? </a:t>
            </a:r>
          </a:p>
        </p:txBody>
      </p:sp>
    </p:spTree>
    <p:extLst>
      <p:ext uri="{BB962C8B-B14F-4D97-AF65-F5344CB8AC3E}">
        <p14:creationId xmlns:p14="http://schemas.microsoft.com/office/powerpoint/2010/main" val="21950549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Seven Steps in </a:t>
            </a:r>
            <a:br>
              <a:rPr lang="en-GB" dirty="0"/>
            </a:br>
            <a:r>
              <a:rPr lang="en-GB" dirty="0"/>
              <a:t>the PATH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Chart Action for the Next Few Months: </a:t>
            </a:r>
          </a:p>
          <a:p>
            <a:pPr lvl="1"/>
            <a:r>
              <a:rPr lang="en-GB" dirty="0"/>
              <a:t>What kinds of things will have to be done to realise the goal over the next few months? </a:t>
            </a:r>
          </a:p>
          <a:p>
            <a:pPr lvl="1"/>
            <a:r>
              <a:rPr lang="en-GB" dirty="0"/>
              <a:t>What actions need to be taken toward the vision? </a:t>
            </a:r>
          </a:p>
          <a:p>
            <a:pPr lvl="1"/>
            <a:r>
              <a:rPr lang="en-GB" dirty="0"/>
              <a:t>Looking backwards, what progress has been made? </a:t>
            </a:r>
          </a:p>
          <a:p>
            <a:r>
              <a:rPr lang="en-GB" b="1" dirty="0" smtClean="0"/>
              <a:t>Commit </a:t>
            </a:r>
            <a:r>
              <a:rPr lang="en-GB" b="1" dirty="0"/>
              <a:t>to the First Step: </a:t>
            </a:r>
          </a:p>
          <a:p>
            <a:pPr lvl="1"/>
            <a:r>
              <a:rPr lang="en-GB" dirty="0"/>
              <a:t>What are the goals to be achieved in the next month? </a:t>
            </a:r>
            <a:endParaRPr lang="en-GB" dirty="0" smtClean="0"/>
          </a:p>
          <a:p>
            <a:pPr lvl="1"/>
            <a:r>
              <a:rPr lang="en-GB" dirty="0" smtClean="0"/>
              <a:t>Who </a:t>
            </a:r>
            <a:r>
              <a:rPr lang="en-GB" dirty="0"/>
              <a:t>will be responsible for each goal? </a:t>
            </a:r>
            <a:endParaRPr lang="en-GB" dirty="0" smtClean="0"/>
          </a:p>
          <a:p>
            <a:pPr lvl="1"/>
            <a:r>
              <a:rPr lang="en-GB" dirty="0" smtClean="0"/>
              <a:t>What </a:t>
            </a:r>
            <a:r>
              <a:rPr lang="en-GB" dirty="0"/>
              <a:t>support is needed from each other? </a:t>
            </a:r>
          </a:p>
        </p:txBody>
      </p:sp>
    </p:spTree>
    <p:extLst>
      <p:ext uri="{BB962C8B-B14F-4D97-AF65-F5344CB8AC3E}">
        <p14:creationId xmlns:p14="http://schemas.microsoft.com/office/powerpoint/2010/main" val="5002247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Use 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/>
              <a:t>PATH is a visual </a:t>
            </a:r>
            <a:r>
              <a:rPr lang="en-GB" i="1" dirty="0" smtClean="0"/>
              <a:t>tool	</a:t>
            </a:r>
          </a:p>
          <a:p>
            <a:pPr lvl="1"/>
            <a:r>
              <a:rPr lang="en-GB" i="1" dirty="0" smtClean="0"/>
              <a:t>A </a:t>
            </a:r>
            <a:r>
              <a:rPr lang="en-GB" i="1" dirty="0"/>
              <a:t>carefully ordered structure that uses graphics to focus energy and support memory</a:t>
            </a:r>
          </a:p>
          <a:p>
            <a:r>
              <a:rPr lang="en-GB" i="1" dirty="0"/>
              <a:t>The graphics keep the Pathfinder and allies </a:t>
            </a:r>
            <a:endParaRPr lang="en-GB" i="1" dirty="0" smtClean="0"/>
          </a:p>
          <a:p>
            <a:pPr lvl="1"/>
            <a:r>
              <a:rPr lang="en-GB" i="1" dirty="0" smtClean="0"/>
              <a:t>focused </a:t>
            </a:r>
            <a:r>
              <a:rPr lang="en-GB" i="1" dirty="0"/>
              <a:t>on the </a:t>
            </a:r>
            <a:r>
              <a:rPr lang="en-GB" i="1" dirty="0" smtClean="0"/>
              <a:t>dreams</a:t>
            </a:r>
            <a:endParaRPr lang="en-GB" dirty="0"/>
          </a:p>
          <a:p>
            <a:r>
              <a:rPr lang="en-GB" i="1" dirty="0"/>
              <a:t>Two people act as </a:t>
            </a:r>
            <a:r>
              <a:rPr lang="en-GB" i="1" dirty="0" smtClean="0"/>
              <a:t>guides</a:t>
            </a:r>
          </a:p>
          <a:p>
            <a:pPr lvl="1"/>
            <a:r>
              <a:rPr lang="en-GB" i="1" dirty="0" smtClean="0"/>
              <a:t>a </a:t>
            </a:r>
            <a:r>
              <a:rPr lang="en-GB" i="1" dirty="0"/>
              <a:t>facilitator and </a:t>
            </a:r>
            <a:endParaRPr lang="en-GB" i="1" dirty="0" smtClean="0"/>
          </a:p>
          <a:p>
            <a:pPr lvl="1"/>
            <a:r>
              <a:rPr lang="en-GB" i="1" dirty="0" smtClean="0"/>
              <a:t>a </a:t>
            </a:r>
            <a:r>
              <a:rPr lang="en-GB" i="1" dirty="0"/>
              <a:t>graphic </a:t>
            </a:r>
            <a:r>
              <a:rPr lang="en-GB" i="1" dirty="0" smtClean="0"/>
              <a:t>recorder</a:t>
            </a:r>
          </a:p>
          <a:p>
            <a:r>
              <a:rPr lang="en-GB" i="1" dirty="0" smtClean="0"/>
              <a:t>A </a:t>
            </a:r>
            <a:r>
              <a:rPr lang="en-GB" i="1" dirty="0"/>
              <a:t>PATH is usually completed in one </a:t>
            </a:r>
            <a:r>
              <a:rPr lang="en-GB" i="1" dirty="0" smtClean="0"/>
              <a:t>session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/>
              <a:t>People who know the Pathfinder well are invited to attend</a:t>
            </a:r>
          </a:p>
          <a:p>
            <a:pPr lvl="1"/>
            <a:r>
              <a:rPr lang="en-GB" i="1" dirty="0"/>
              <a:t>their family members</a:t>
            </a:r>
          </a:p>
          <a:p>
            <a:pPr lvl="1"/>
            <a:r>
              <a:rPr lang="en-GB" i="1" dirty="0"/>
              <a:t>Friends</a:t>
            </a:r>
          </a:p>
          <a:p>
            <a:pPr lvl="1"/>
            <a:r>
              <a:rPr lang="en-GB" i="1" dirty="0"/>
              <a:t>Neighbours</a:t>
            </a:r>
          </a:p>
          <a:p>
            <a:pPr lvl="1"/>
            <a:r>
              <a:rPr lang="en-GB" i="1" dirty="0"/>
              <a:t>Teachers</a:t>
            </a:r>
          </a:p>
          <a:p>
            <a:pPr lvl="1"/>
            <a:r>
              <a:rPr lang="en-GB" i="1" dirty="0"/>
              <a:t>Employers</a:t>
            </a:r>
          </a:p>
          <a:p>
            <a:pPr lvl="1"/>
            <a:r>
              <a:rPr lang="en-GB" i="1" dirty="0"/>
              <a:t>Supporters</a:t>
            </a:r>
          </a:p>
          <a:p>
            <a:pPr lvl="1"/>
            <a:r>
              <a:rPr lang="en-GB" i="1" dirty="0"/>
              <a:t>people in their networks </a:t>
            </a:r>
          </a:p>
          <a:p>
            <a:pPr lvl="1"/>
            <a:r>
              <a:rPr lang="en-GB" i="1" dirty="0"/>
              <a:t>and other community members</a:t>
            </a:r>
            <a:endParaRPr lang="en-GB" dirty="0"/>
          </a:p>
          <a:p>
            <a:r>
              <a:rPr lang="en-GB" i="1" dirty="0"/>
              <a:t>PATH is also a useful future planning tool for organisations and groups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3448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Caroline\Documents\CLH 12 13\Advocacy pcp\Person Centrerd Transiton Plan exam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5581"/>
            <a:ext cx="9144000" cy="640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11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the Person?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63040" y="2119257"/>
            <a:ext cx="6196405" cy="3603812"/>
          </a:xfrm>
        </p:spPr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www.youtube.com/watch?v=n3HYmVkfU4c&amp;feature=player_embedded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3989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ONE</a:t>
            </a:r>
            <a:br>
              <a:rPr lang="en-GB" dirty="0" smtClean="0"/>
            </a:br>
            <a:r>
              <a:rPr lang="en-GB" dirty="0" smtClean="0"/>
              <a:t>A Vision for the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Think of as many areas of their </a:t>
            </a:r>
            <a:r>
              <a:rPr lang="en-GB" dirty="0" smtClean="0"/>
              <a:t>life </a:t>
            </a:r>
            <a:r>
              <a:rPr lang="en-GB" dirty="0"/>
              <a:t>as you </a:t>
            </a:r>
            <a:r>
              <a:rPr lang="en-GB" dirty="0" smtClean="0"/>
              <a:t>can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is important for them?  </a:t>
            </a:r>
            <a:endParaRPr lang="en-GB" dirty="0" smtClean="0"/>
          </a:p>
          <a:p>
            <a:pPr lvl="1"/>
            <a:r>
              <a:rPr lang="en-GB" dirty="0" smtClean="0"/>
              <a:t>What </a:t>
            </a:r>
            <a:r>
              <a:rPr lang="en-GB" dirty="0"/>
              <a:t>you would like to see happening for them?  </a:t>
            </a:r>
            <a:endParaRPr lang="en-GB" dirty="0" smtClean="0"/>
          </a:p>
          <a:p>
            <a:pPr lvl="1"/>
            <a:r>
              <a:rPr lang="en-GB" dirty="0" smtClean="0"/>
              <a:t>What </a:t>
            </a:r>
            <a:r>
              <a:rPr lang="en-GB" dirty="0"/>
              <a:t>is important for them? 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time frame can be set for anytime in the </a:t>
            </a:r>
            <a:r>
              <a:rPr lang="en-GB" dirty="0" smtClean="0"/>
              <a:t>future</a:t>
            </a:r>
          </a:p>
          <a:p>
            <a:r>
              <a:rPr lang="en-GB" dirty="0" smtClean="0"/>
              <a:t>It </a:t>
            </a:r>
            <a:r>
              <a:rPr lang="en-GB" dirty="0"/>
              <a:t>can be a good idea to set the time frame to coincide with a special event such as a </a:t>
            </a:r>
            <a:r>
              <a:rPr lang="en-GB" dirty="0" smtClean="0"/>
              <a:t>birthday</a:t>
            </a:r>
            <a:endParaRPr lang="en-GB" dirty="0"/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http://www.youtube.com/watch?feature=player_embedded&amp;v=tXem5bqlNVs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95471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TWO</a:t>
            </a:r>
            <a:br>
              <a:rPr lang="en-GB" dirty="0" smtClean="0"/>
            </a:br>
            <a:r>
              <a:rPr lang="en-GB" dirty="0" smtClean="0"/>
              <a:t>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Where do they currently </a:t>
            </a:r>
            <a:r>
              <a:rPr lang="en-GB" dirty="0" smtClean="0"/>
              <a:t>live?</a:t>
            </a:r>
            <a:endParaRPr lang="en-GB" dirty="0"/>
          </a:p>
          <a:p>
            <a:pPr lvl="0"/>
            <a:r>
              <a:rPr lang="en-GB" dirty="0"/>
              <a:t>What do they do during the </a:t>
            </a:r>
            <a:r>
              <a:rPr lang="en-GB" dirty="0" smtClean="0"/>
              <a:t>day?</a:t>
            </a:r>
            <a:endParaRPr lang="en-GB" dirty="0"/>
          </a:p>
          <a:p>
            <a:pPr lvl="0"/>
            <a:r>
              <a:rPr lang="en-GB" dirty="0"/>
              <a:t>Who are their </a:t>
            </a:r>
            <a:r>
              <a:rPr lang="en-GB" dirty="0" smtClean="0"/>
              <a:t>friends?</a:t>
            </a:r>
            <a:endParaRPr lang="en-GB" dirty="0"/>
          </a:p>
          <a:p>
            <a:pPr lvl="0"/>
            <a:r>
              <a:rPr lang="en-GB" dirty="0"/>
              <a:t>What are their current </a:t>
            </a:r>
            <a:r>
              <a:rPr lang="en-GB" dirty="0" smtClean="0"/>
              <a:t>interests?</a:t>
            </a:r>
            <a:endParaRPr lang="en-GB" dirty="0"/>
          </a:p>
          <a:p>
            <a:pPr lvl="0"/>
            <a:r>
              <a:rPr lang="en-GB" dirty="0"/>
              <a:t>Do they belong to any clubs or </a:t>
            </a:r>
            <a:r>
              <a:rPr lang="en-GB" dirty="0" smtClean="0"/>
              <a:t>organisations?</a:t>
            </a:r>
            <a:endParaRPr lang="en-GB" dirty="0"/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3"/>
              </a:rPr>
              <a:t>http://www.youtube.com/watch?v=8y37TU4hkLY&amp;feature=player_embedded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86993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THREE</a:t>
            </a:r>
            <a:br>
              <a:rPr lang="en-GB" dirty="0" smtClean="0"/>
            </a:br>
            <a:r>
              <a:rPr lang="en-GB" dirty="0" smtClean="0"/>
              <a:t>Enrol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 order to support us to move from the present towards he dream future we need to identify key people who we can enrol to </a:t>
            </a:r>
            <a:r>
              <a:rPr lang="en-GB" dirty="0" smtClean="0"/>
              <a:t>assist</a:t>
            </a:r>
          </a:p>
          <a:p>
            <a:r>
              <a:rPr lang="en-GB" dirty="0" smtClean="0"/>
              <a:t>These people </a:t>
            </a:r>
            <a:r>
              <a:rPr lang="en-GB" dirty="0"/>
              <a:t>may be </a:t>
            </a:r>
            <a:endParaRPr lang="en-GB" dirty="0" smtClean="0"/>
          </a:p>
          <a:p>
            <a:pPr lvl="1"/>
            <a:r>
              <a:rPr lang="en-GB" dirty="0" smtClean="0"/>
              <a:t>family members</a:t>
            </a:r>
          </a:p>
          <a:p>
            <a:pPr lvl="1"/>
            <a:r>
              <a:rPr lang="en-GB" dirty="0" smtClean="0"/>
              <a:t>Friends</a:t>
            </a:r>
          </a:p>
          <a:p>
            <a:pPr lvl="1"/>
            <a:r>
              <a:rPr lang="en-GB" dirty="0" smtClean="0"/>
              <a:t>other </a:t>
            </a:r>
            <a:r>
              <a:rPr lang="en-GB" dirty="0"/>
              <a:t>people in the </a:t>
            </a:r>
            <a:r>
              <a:rPr lang="en-GB" dirty="0" smtClean="0"/>
              <a:t>community</a:t>
            </a:r>
          </a:p>
          <a:p>
            <a:pPr lvl="1"/>
            <a:r>
              <a:rPr lang="en-GB" dirty="0" smtClean="0"/>
              <a:t>or </a:t>
            </a:r>
            <a:r>
              <a:rPr lang="en-GB" dirty="0"/>
              <a:t>members of organisations for </a:t>
            </a:r>
            <a:r>
              <a:rPr lang="en-GB" dirty="0" smtClean="0"/>
              <a:t>example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http://www.youtube.com/watch?v=BOr-8py0g6E&amp;feature=player_embedded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5116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FOUR</a:t>
            </a:r>
            <a:br>
              <a:rPr lang="en-GB" dirty="0" smtClean="0"/>
            </a:br>
            <a:r>
              <a:rPr lang="en-GB" dirty="0" smtClean="0"/>
              <a:t>Blocks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As they move </a:t>
            </a:r>
            <a:r>
              <a:rPr lang="en-GB" dirty="0"/>
              <a:t>towards their dream future it is probable that they will face a number of </a:t>
            </a:r>
            <a:r>
              <a:rPr lang="en-GB" dirty="0" smtClean="0"/>
              <a:t>challenges</a:t>
            </a:r>
          </a:p>
          <a:p>
            <a:r>
              <a:rPr lang="en-GB" dirty="0" smtClean="0"/>
              <a:t>If </a:t>
            </a:r>
            <a:r>
              <a:rPr lang="en-GB" dirty="0"/>
              <a:t>we identify some of the </a:t>
            </a:r>
            <a:r>
              <a:rPr lang="en-GB" b="1" u="sng" dirty="0"/>
              <a:t>blocks</a:t>
            </a:r>
            <a:r>
              <a:rPr lang="en-GB" dirty="0"/>
              <a:t> which may make it more difficult for them to achieve their vision before we get </a:t>
            </a:r>
            <a:r>
              <a:rPr lang="en-GB" dirty="0" smtClean="0"/>
              <a:t>started, </a:t>
            </a:r>
            <a:r>
              <a:rPr lang="en-GB" dirty="0"/>
              <a:t>we have time to plan and have solutions in place in case they </a:t>
            </a:r>
            <a:r>
              <a:rPr lang="en-GB" dirty="0" smtClean="0"/>
              <a:t>occur e.g.</a:t>
            </a:r>
            <a:endParaRPr lang="en-GB" dirty="0"/>
          </a:p>
          <a:p>
            <a:pPr lvl="1"/>
            <a:r>
              <a:rPr lang="en-GB" dirty="0"/>
              <a:t>money</a:t>
            </a:r>
          </a:p>
          <a:p>
            <a:pPr lvl="1"/>
            <a:r>
              <a:rPr lang="en-GB" dirty="0"/>
              <a:t>time </a:t>
            </a:r>
          </a:p>
          <a:p>
            <a:pPr lvl="1"/>
            <a:r>
              <a:rPr lang="en-GB" dirty="0"/>
              <a:t>energy</a:t>
            </a:r>
          </a:p>
          <a:p>
            <a:pPr lvl="1"/>
            <a:r>
              <a:rPr lang="en-GB" dirty="0"/>
              <a:t>health issues</a:t>
            </a:r>
          </a:p>
          <a:p>
            <a:pPr lvl="1"/>
            <a:r>
              <a:rPr lang="en-GB" dirty="0"/>
              <a:t>relationships</a:t>
            </a:r>
          </a:p>
          <a:p>
            <a:pPr lvl="1"/>
            <a:r>
              <a:rPr lang="en-GB" dirty="0"/>
              <a:t>personality traits</a:t>
            </a:r>
          </a:p>
          <a:p>
            <a:pPr lvl="1"/>
            <a:r>
              <a:rPr lang="en-GB" dirty="0"/>
              <a:t>or any number of other obstacles.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3356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FIVE </a:t>
            </a:r>
            <a:br>
              <a:rPr lang="en-GB" dirty="0" smtClean="0"/>
            </a:br>
            <a:r>
              <a:rPr lang="en-GB" dirty="0" smtClean="0"/>
              <a:t>Keeping Strong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Identify </a:t>
            </a:r>
            <a:r>
              <a:rPr lang="en-GB" dirty="0"/>
              <a:t>what will keep </a:t>
            </a:r>
            <a:r>
              <a:rPr lang="en-GB" dirty="0" smtClean="0"/>
              <a:t>the individual strong </a:t>
            </a:r>
            <a:r>
              <a:rPr lang="en-GB" dirty="0"/>
              <a:t>while moving towards their </a:t>
            </a:r>
            <a:r>
              <a:rPr lang="en-GB" dirty="0" smtClean="0"/>
              <a:t>vision</a:t>
            </a:r>
          </a:p>
          <a:p>
            <a:r>
              <a:rPr lang="en-GB" dirty="0" smtClean="0"/>
              <a:t>What </a:t>
            </a:r>
            <a:r>
              <a:rPr lang="en-GB" dirty="0"/>
              <a:t>supports will they need physically, socially and emotionally? </a:t>
            </a:r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important to maintain their well being, enabling them to remain energized and committed to following through with turning the PATH into reality?</a:t>
            </a: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http://www.youtube.com/watch?v=spIGCv_TMbI&amp;feature=player_embedded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4483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817582"/>
            <a:ext cx="7632847" cy="120248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STEP SIX</a:t>
            </a:r>
            <a:br>
              <a:rPr lang="en-GB" sz="3600" dirty="0" smtClean="0"/>
            </a:br>
            <a:r>
              <a:rPr lang="en-GB" sz="3600" dirty="0" smtClean="0"/>
              <a:t>A Time Frame Closer to the Present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 time frame is identified closer to the present</a:t>
            </a:r>
            <a:r>
              <a:rPr lang="en-GB" dirty="0" smtClean="0"/>
              <a:t>, such </a:t>
            </a:r>
            <a:r>
              <a:rPr lang="en-GB" dirty="0"/>
              <a:t>as three or six months from </a:t>
            </a:r>
            <a:r>
              <a:rPr lang="en-GB" dirty="0" smtClean="0"/>
              <a:t>now</a:t>
            </a:r>
          </a:p>
          <a:p>
            <a:r>
              <a:rPr lang="en-GB" dirty="0" smtClean="0"/>
              <a:t>Identify </a:t>
            </a:r>
            <a:r>
              <a:rPr lang="en-GB" dirty="0"/>
              <a:t>what people want to see achieved by this date, in support </a:t>
            </a:r>
            <a:r>
              <a:rPr lang="en-GB" dirty="0" smtClean="0"/>
              <a:t>the individual to move towards </a:t>
            </a:r>
            <a:r>
              <a:rPr lang="en-GB" dirty="0"/>
              <a:t>their vision of a good </a:t>
            </a:r>
            <a:r>
              <a:rPr lang="en-GB" dirty="0" smtClean="0"/>
              <a:t>life</a:t>
            </a:r>
          </a:p>
          <a:p>
            <a:r>
              <a:rPr lang="en-GB" dirty="0" smtClean="0"/>
              <a:t>This </a:t>
            </a:r>
            <a:r>
              <a:rPr lang="en-GB" dirty="0"/>
              <a:t>could be some goals already achieved or it may be steps towards a larger or longer term goal.</a:t>
            </a:r>
          </a:p>
          <a:p>
            <a:endParaRPr lang="en-GB" dirty="0" smtClean="0">
              <a:hlinkClick r:id="rId2"/>
            </a:endParaRPr>
          </a:p>
          <a:p>
            <a:r>
              <a:rPr lang="en-GB" dirty="0" smtClean="0">
                <a:hlinkClick r:id="rId2"/>
              </a:rPr>
              <a:t>http://www.youtube.com/watch?v=hxowDW4zDuE&amp;feature=player_embedded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0866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</a:t>
            </a:r>
            <a:r>
              <a:rPr lang="en-GB" dirty="0" smtClean="0"/>
              <a:t>SEVEN</a:t>
            </a:r>
            <a:br>
              <a:rPr lang="en-GB" dirty="0" smtClean="0"/>
            </a:br>
            <a:r>
              <a:rPr lang="en-GB" dirty="0" smtClean="0"/>
              <a:t>First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Finally we look at the first steps</a:t>
            </a:r>
          </a:p>
          <a:p>
            <a:pPr lvl="1"/>
            <a:r>
              <a:rPr lang="en-GB" dirty="0" smtClean="0"/>
              <a:t>This is what will happen immediately following the PATH meeting </a:t>
            </a:r>
          </a:p>
          <a:p>
            <a:pPr lvl="1"/>
            <a:r>
              <a:rPr lang="en-GB" dirty="0" smtClean="0"/>
              <a:t>identify who will take responsibility for completing these tasks</a:t>
            </a:r>
          </a:p>
          <a:p>
            <a:pPr lvl="1"/>
            <a:r>
              <a:rPr lang="en-GB" dirty="0" smtClean="0"/>
              <a:t>There may even be time frames set around them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39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imaginebetter.co.nz/vdb/image/227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972" y="476672"/>
            <a:ext cx="18517516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3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imaginebetter.co.nz/vdb/image/227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01467" y="476672"/>
            <a:ext cx="18314027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5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817582"/>
            <a:ext cx="7632847" cy="12024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are the Different Views on </a:t>
            </a:r>
            <a:br>
              <a:rPr lang="en-GB" dirty="0" smtClean="0"/>
            </a:br>
            <a:r>
              <a:rPr lang="en-GB" dirty="0" smtClean="0"/>
              <a:t>Using Person Centred Planning?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‘Person centred planning should replace IPP and be used throughout all services</a:t>
            </a:r>
            <a:r>
              <a:rPr lang="en-GB" i="1" dirty="0" smtClean="0"/>
              <a:t>’</a:t>
            </a:r>
          </a:p>
          <a:p>
            <a:r>
              <a:rPr lang="en-GB" i="1" dirty="0"/>
              <a:t>‘Person centred planning should be primarily used with families and people who get </a:t>
            </a:r>
            <a:r>
              <a:rPr lang="en-GB" i="1" dirty="0" smtClean="0"/>
              <a:t>the least </a:t>
            </a:r>
            <a:r>
              <a:rPr lang="en-GB" i="1" dirty="0"/>
              <a:t>from the service system</a:t>
            </a:r>
            <a:r>
              <a:rPr lang="en-GB" i="1" dirty="0" smtClean="0"/>
              <a:t>’</a:t>
            </a:r>
          </a:p>
          <a:p>
            <a:r>
              <a:rPr lang="en-GB" i="1" dirty="0"/>
              <a:t>‘Person centred planning cannot be truly effective without a circle of support</a:t>
            </a:r>
            <a:r>
              <a:rPr lang="en-GB" i="1" dirty="0" smtClean="0"/>
              <a:t>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61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ircle of Sup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-27384"/>
            <a:ext cx="7344816" cy="684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647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Theory, Policy &amp;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9535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125</TotalTime>
  <Words>1631</Words>
  <Application>Microsoft Office PowerPoint</Application>
  <PresentationFormat>On-screen Show (4:3)</PresentationFormat>
  <Paragraphs>235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Brush Script MT</vt:lpstr>
      <vt:lpstr>Constantia</vt:lpstr>
      <vt:lpstr>Franklin Gothic Book</vt:lpstr>
      <vt:lpstr>Rage Italic</vt:lpstr>
      <vt:lpstr>Pushpin</vt:lpstr>
      <vt:lpstr>Is Person Centred Planning Enough?</vt:lpstr>
      <vt:lpstr>SJSI6017 Advocacy  and  Person-Centred Planning</vt:lpstr>
      <vt:lpstr>Person Centred Planning</vt:lpstr>
      <vt:lpstr>What are Person Centred Approaches?</vt:lpstr>
      <vt:lpstr>PowerPoint Presentation</vt:lpstr>
      <vt:lpstr>PowerPoint Presentation</vt:lpstr>
      <vt:lpstr>Personal Centred Planning  IS . . . . . </vt:lpstr>
      <vt:lpstr>Person Centred Planning  is NOT . . . .</vt:lpstr>
      <vt:lpstr>Individual Programme Planning</vt:lpstr>
      <vt:lpstr>Role of the Planning Team</vt:lpstr>
      <vt:lpstr>Individual Programme Planning</vt:lpstr>
      <vt:lpstr>Person Centred Planning</vt:lpstr>
      <vt:lpstr>Person Centred Planning</vt:lpstr>
      <vt:lpstr>Key Features of  Person Centred Planning</vt:lpstr>
      <vt:lpstr>Key Features of  Person Centred Planning</vt:lpstr>
      <vt:lpstr>Key Features of  Person Centred Planning</vt:lpstr>
      <vt:lpstr>Key Features of Person Centred Planning</vt:lpstr>
      <vt:lpstr>PowerPoint Presentation</vt:lpstr>
      <vt:lpstr>Key Features of  Person Centred Planning</vt:lpstr>
      <vt:lpstr>PCP A Promise to People!</vt:lpstr>
      <vt:lpstr>PCP is Based Upon:</vt:lpstr>
      <vt:lpstr>P.A.T.H  Planning Alternative Tomorrows with Hope </vt:lpstr>
      <vt:lpstr>Seven Steps in  the PATH Process </vt:lpstr>
      <vt:lpstr>Seven Steps in  the PATH Process </vt:lpstr>
      <vt:lpstr>Seven Steps in  the PATH Process </vt:lpstr>
      <vt:lpstr>Seven Steps in  the PATH Process </vt:lpstr>
      <vt:lpstr>How to Use PATH</vt:lpstr>
      <vt:lpstr>PowerPoint Presentation</vt:lpstr>
      <vt:lpstr>Who is the Person?</vt:lpstr>
      <vt:lpstr>STEP ONE A Vision for the future</vt:lpstr>
      <vt:lpstr>STEP TWO Now</vt:lpstr>
      <vt:lpstr>STEP THREE Enrol</vt:lpstr>
      <vt:lpstr>STEP FOUR Blocks</vt:lpstr>
      <vt:lpstr>STEP FIVE  Keeping Strong</vt:lpstr>
      <vt:lpstr>STEP SIX A Time Frame Closer to the Present</vt:lpstr>
      <vt:lpstr>STEP SEVEN First Steps</vt:lpstr>
      <vt:lpstr>PowerPoint Presentation</vt:lpstr>
      <vt:lpstr>PowerPoint Presentation</vt:lpstr>
      <vt:lpstr>What are the Different Views on  Using Person Centred Planning?</vt:lpstr>
      <vt:lpstr>PowerPoint Presentation</vt:lpstr>
      <vt:lpstr>Theory, Policy &amp; Practice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SJSI6017 Advocacy  and Person-Centred Planning</dc:title>
  <dc:creator>Caroline</dc:creator>
  <cp:lastModifiedBy>Philip Morgan</cp:lastModifiedBy>
  <cp:revision>15</cp:revision>
  <dcterms:created xsi:type="dcterms:W3CDTF">2013-11-25T21:43:10Z</dcterms:created>
  <dcterms:modified xsi:type="dcterms:W3CDTF">2016-09-29T13:06:05Z</dcterms:modified>
</cp:coreProperties>
</file>