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Lst>
  <p:notesMasterIdLst>
    <p:notesMasterId r:id="rId18"/>
  </p:notesMasterIdLst>
  <p:sldIdLst>
    <p:sldId id="261" r:id="rId5"/>
    <p:sldId id="273" r:id="rId6"/>
    <p:sldId id="267" r:id="rId7"/>
    <p:sldId id="268" r:id="rId8"/>
    <p:sldId id="262" r:id="rId9"/>
    <p:sldId id="269" r:id="rId10"/>
    <p:sldId id="265" r:id="rId11"/>
    <p:sldId id="266" r:id="rId12"/>
    <p:sldId id="264" r:id="rId13"/>
    <p:sldId id="272" r:id="rId14"/>
    <p:sldId id="271" r:id="rId15"/>
    <p:sldId id="263"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3374D542-6E3E-455F-9BFB-B45891911720}">
          <p14:sldIdLst>
            <p14:sldId id="261"/>
            <p14:sldId id="273"/>
            <p14:sldId id="267"/>
            <p14:sldId id="268"/>
            <p14:sldId id="262"/>
            <p14:sldId id="269"/>
            <p14:sldId id="265"/>
            <p14:sldId id="266"/>
            <p14:sldId id="264"/>
            <p14:sldId id="272"/>
            <p14:sldId id="271"/>
            <p14:sldId id="263"/>
            <p14:sldId id="270"/>
          </p14:sldIdLst>
        </p14:section>
        <p14:section name="Search for 3D Models" id="{6844172C-9703-4DC7-908A-C23538616A3C}">
          <p14:sldIdLst/>
        </p14:section>
        <p14:section name="Insert a 3D Model from a File" id="{66737F24-1C36-4DF4-A00F-927A3F1468AC}">
          <p14:sldIdLst/>
        </p14:section>
        <p14:section name="Position and Rotate Your 3D Model" id="{A08F0015-E7F5-4E26-BBAF-AEE4F9A16AD2}">
          <p14:sldIdLst/>
        </p14:section>
        <p14:section name="Animate Your 3D Model" id="{B62868DA-F525-4AC5-9E3E-39ECA0154BBD}">
          <p14:sldIdLst/>
        </p14:section>
        <p14:section name="Learn More" id="{62756D7E-964E-493A-83A1-13BC0B6B5E4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5F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53" autoAdjust="0"/>
    <p:restoredTop sz="94598" autoAdjust="0"/>
  </p:normalViewPr>
  <p:slideViewPr>
    <p:cSldViewPr snapToGrid="0">
      <p:cViewPr>
        <p:scale>
          <a:sx n="80" d="100"/>
          <a:sy n="80" d="100"/>
        </p:scale>
        <p:origin x="486"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C3FCC2-4E7A-4671-AA79-177CB194E449}" type="datetimeFigureOut">
              <a:rPr lang="en-US" smtClean="0"/>
              <a:t>3/11/2020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01C38D-F26D-4167-83EF-8774BC62D548}" type="slidenum">
              <a:rPr lang="en-US" smtClean="0"/>
              <a:t>‹#›</a:t>
            </a:fld>
            <a:endParaRPr lang="en-US"/>
          </a:p>
        </p:txBody>
      </p:sp>
    </p:spTree>
    <p:extLst>
      <p:ext uri="{BB962C8B-B14F-4D97-AF65-F5344CB8AC3E}">
        <p14:creationId xmlns:p14="http://schemas.microsoft.com/office/powerpoint/2010/main" val="33360506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comes from the social model of disability which says that disabled people are disabled by barriers in society, such as attitudes and physical barriers.</a:t>
            </a:r>
          </a:p>
        </p:txBody>
      </p:sp>
      <p:sp>
        <p:nvSpPr>
          <p:cNvPr id="4" name="Slide Number Placeholder 3"/>
          <p:cNvSpPr>
            <a:spLocks noGrp="1"/>
          </p:cNvSpPr>
          <p:nvPr>
            <p:ph type="sldNum" sz="quarter" idx="5"/>
          </p:nvPr>
        </p:nvSpPr>
        <p:spPr/>
        <p:txBody>
          <a:bodyPr/>
          <a:lstStyle/>
          <a:p>
            <a:fld id="{5A01C38D-F26D-4167-83EF-8774BC62D548}" type="slidenum">
              <a:rPr lang="en-US" smtClean="0"/>
              <a:t>1</a:t>
            </a:fld>
            <a:endParaRPr lang="en-US"/>
          </a:p>
        </p:txBody>
      </p:sp>
    </p:spTree>
    <p:extLst>
      <p:ext uri="{BB962C8B-B14F-4D97-AF65-F5344CB8AC3E}">
        <p14:creationId xmlns:p14="http://schemas.microsoft.com/office/powerpoint/2010/main" val="1891705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Disability Act 1995: this act looks after all disabled people giving them the right of equal access to schools, </a:t>
            </a:r>
            <a:r>
              <a:rPr lang="en-GB" dirty="0" err="1"/>
              <a:t>uni</a:t>
            </a:r>
            <a:r>
              <a:rPr lang="en-GB" dirty="0"/>
              <a:t> and other organisations. The 2005 act puts the onus on schools to make a Disability Equality Scheme and Access Plan. Human Rights Act 1998 is set out for every individual to take action  if their rights have been impeded. Education Act 1996 This Act makes schools responsible  for educating children with special needs. </a:t>
            </a:r>
          </a:p>
        </p:txBody>
      </p:sp>
      <p:sp>
        <p:nvSpPr>
          <p:cNvPr id="4" name="Slide Number Placeholder 3"/>
          <p:cNvSpPr>
            <a:spLocks noGrp="1"/>
          </p:cNvSpPr>
          <p:nvPr>
            <p:ph type="sldNum" sz="quarter" idx="5"/>
          </p:nvPr>
        </p:nvSpPr>
        <p:spPr/>
        <p:txBody>
          <a:bodyPr/>
          <a:lstStyle/>
          <a:p>
            <a:fld id="{5A01C38D-F26D-4167-83EF-8774BC62D548}" type="slidenum">
              <a:rPr lang="en-US" smtClean="0"/>
              <a:t>4</a:t>
            </a:fld>
            <a:endParaRPr lang="en-US"/>
          </a:p>
        </p:txBody>
      </p:sp>
    </p:spTree>
    <p:extLst>
      <p:ext uri="{BB962C8B-B14F-4D97-AF65-F5344CB8AC3E}">
        <p14:creationId xmlns:p14="http://schemas.microsoft.com/office/powerpoint/2010/main" val="37530546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01C38D-F26D-4167-83EF-8774BC62D548}" type="slidenum">
              <a:rPr lang="en-US" smtClean="0"/>
              <a:t>5</a:t>
            </a:fld>
            <a:endParaRPr lang="en-US"/>
          </a:p>
        </p:txBody>
      </p:sp>
    </p:spTree>
    <p:extLst>
      <p:ext uri="{BB962C8B-B14F-4D97-AF65-F5344CB8AC3E}">
        <p14:creationId xmlns:p14="http://schemas.microsoft.com/office/powerpoint/2010/main" val="3526640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medical model of disability is made by assumption; it says the child must change with the environment. The social model says that environment needs to be adapted so that children and young people with special needs can  be seen as an equal. (Barnard, 2011)</a:t>
            </a:r>
          </a:p>
        </p:txBody>
      </p:sp>
      <p:sp>
        <p:nvSpPr>
          <p:cNvPr id="4" name="Slide Number Placeholder 3"/>
          <p:cNvSpPr>
            <a:spLocks noGrp="1"/>
          </p:cNvSpPr>
          <p:nvPr>
            <p:ph type="sldNum" sz="quarter" idx="5"/>
          </p:nvPr>
        </p:nvSpPr>
        <p:spPr/>
        <p:txBody>
          <a:bodyPr/>
          <a:lstStyle/>
          <a:p>
            <a:fld id="{5A01C38D-F26D-4167-83EF-8774BC62D548}" type="slidenum">
              <a:rPr lang="en-US" smtClean="0"/>
              <a:t>6</a:t>
            </a:fld>
            <a:endParaRPr lang="en-US"/>
          </a:p>
        </p:txBody>
      </p:sp>
    </p:spTree>
    <p:extLst>
      <p:ext uri="{BB962C8B-B14F-4D97-AF65-F5344CB8AC3E}">
        <p14:creationId xmlns:p14="http://schemas.microsoft.com/office/powerpoint/2010/main" val="41377169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!1-year old with hearing impairment plays in one of the teams I coach. She has a cochlear implant but has to remove it during games for safety. I know some BSL and use this when possible.</a:t>
            </a:r>
          </a:p>
        </p:txBody>
      </p:sp>
      <p:sp>
        <p:nvSpPr>
          <p:cNvPr id="4" name="Slide Number Placeholder 3"/>
          <p:cNvSpPr>
            <a:spLocks noGrp="1"/>
          </p:cNvSpPr>
          <p:nvPr>
            <p:ph type="sldNum" sz="quarter" idx="5"/>
          </p:nvPr>
        </p:nvSpPr>
        <p:spPr/>
        <p:txBody>
          <a:bodyPr/>
          <a:lstStyle/>
          <a:p>
            <a:fld id="{5A01C38D-F26D-4167-83EF-8774BC62D548}" type="slidenum">
              <a:rPr lang="en-US" smtClean="0"/>
              <a:t>10</a:t>
            </a:fld>
            <a:endParaRPr lang="en-US"/>
          </a:p>
        </p:txBody>
      </p:sp>
    </p:spTree>
    <p:extLst>
      <p:ext uri="{BB962C8B-B14F-4D97-AF65-F5344CB8AC3E}">
        <p14:creationId xmlns:p14="http://schemas.microsoft.com/office/powerpoint/2010/main" val="32422586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3238323-0ADF-4328-9564-AEB5DFD80DB6}"/>
              </a:ext>
            </a:extLst>
          </p:cNvPr>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a:extLst>
              <a:ext uri="{FF2B5EF4-FFF2-40B4-BE49-F238E27FC236}">
                <a16:creationId xmlns:a16="http://schemas.microsoft.com/office/drawing/2014/main" id="{EB776FAE-C8F8-44A1-8BC7-9EB948371459}"/>
              </a:ext>
            </a:extLst>
          </p:cNvPr>
          <p:cNvSpPr>
            <a:spLocks noGrp="1"/>
          </p:cNvSpPr>
          <p:nvPr>
            <p:ph type="ctrTitle"/>
          </p:nvPr>
        </p:nvSpPr>
        <p:spPr>
          <a:xfrm>
            <a:off x="1524000" y="1333500"/>
            <a:ext cx="9144000" cy="1790700"/>
          </a:xfrm>
        </p:spPr>
        <p:txBody>
          <a:bodyPr vert="horz" lIns="91440" tIns="0" rIns="91440" bIns="0" rtlCol="0" anchor="t" anchorCtr="0">
            <a:noAutofit/>
          </a:bodyPr>
          <a:lstStyle>
            <a:lvl1pPr>
              <a:lnSpc>
                <a:spcPct val="100000"/>
              </a:lnSpc>
              <a:defRPr lang="en-US" sz="4800" dirty="0">
                <a:solidFill>
                  <a:schemeClr val="bg1"/>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DA7900C6-1C2C-4612-8672-356C6DDFDCB1}"/>
              </a:ext>
            </a:extLst>
          </p:cNvPr>
          <p:cNvSpPr>
            <a:spLocks noGrp="1"/>
          </p:cNvSpPr>
          <p:nvPr>
            <p:ph type="subTitle" idx="1"/>
          </p:nvPr>
        </p:nvSpPr>
        <p:spPr>
          <a:xfrm>
            <a:off x="1524000" y="3128009"/>
            <a:ext cx="9144000" cy="1287675"/>
          </a:xfrm>
        </p:spPr>
        <p:txBody>
          <a:bodyPr vert="horz" lIns="91440" tIns="45720" rIns="91440" bIns="45720" rtlCol="0" anchor="t" anchorCtr="0">
            <a:noAutofit/>
          </a:bodyPr>
          <a:lstStyle>
            <a:lvl1pPr marL="0" indent="0">
              <a:buNone/>
              <a:defRPr lang="en-US" sz="2400" dirty="0">
                <a:solidFill>
                  <a:schemeClr val="bg1"/>
                </a:solidFill>
                <a:latin typeface="+mj-lt"/>
              </a:defRPr>
            </a:lvl1pPr>
          </a:lstStyle>
          <a:p>
            <a:pPr marL="228600" lvl="0" indent="-228600">
              <a:lnSpc>
                <a:spcPct val="150000"/>
              </a:lnSpc>
              <a:spcAft>
                <a:spcPts val="1200"/>
              </a:spcAft>
            </a:pPr>
            <a:r>
              <a:rPr lang="en-US"/>
              <a:t>Click to edit Master subtitle style</a:t>
            </a:r>
            <a:endParaRPr lang="en-US" dirty="0"/>
          </a:p>
        </p:txBody>
      </p:sp>
      <p:pic>
        <p:nvPicPr>
          <p:cNvPr id="8" name="Picture 7">
            <a:extLst>
              <a:ext uri="{FF2B5EF4-FFF2-40B4-BE49-F238E27FC236}">
                <a16:creationId xmlns:a16="http://schemas.microsoft.com/office/drawing/2014/main" id="{5274E620-B44E-41FF-8FA1-D955BD69C0B9}"/>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648" r="13926" b="71478"/>
          <a:stretch/>
        </p:blipFill>
        <p:spPr>
          <a:xfrm>
            <a:off x="342899" y="4546601"/>
            <a:ext cx="11715751" cy="2025650"/>
          </a:xfrm>
          <a:prstGeom prst="rect">
            <a:avLst/>
          </a:prstGeom>
        </p:spPr>
      </p:pic>
    </p:spTree>
    <p:extLst>
      <p:ext uri="{BB962C8B-B14F-4D97-AF65-F5344CB8AC3E}">
        <p14:creationId xmlns:p14="http://schemas.microsoft.com/office/powerpoint/2010/main" val="422114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45A2570-7517-4576-B836-E4E6D3E743B9}"/>
              </a:ext>
              <a:ext uri="{C183D7F6-B498-43B3-948B-1728B52AA6E4}">
                <adec:decorative xmlns:adec="http://schemas.microsoft.com/office/drawing/2017/decorative" val="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3"/>
          <a:stretch/>
        </p:blipFill>
        <p:spPr>
          <a:xfrm>
            <a:off x="269032" y="4801396"/>
            <a:ext cx="11653936" cy="1786228"/>
          </a:xfrm>
          <a:prstGeom prst="rect">
            <a:avLst/>
          </a:prstGeom>
        </p:spPr>
      </p:pic>
      <p:sp>
        <p:nvSpPr>
          <p:cNvPr id="3" name="Content Placeholder 2">
            <a:extLst>
              <a:ext uri="{FF2B5EF4-FFF2-40B4-BE49-F238E27FC236}">
                <a16:creationId xmlns:a16="http://schemas.microsoft.com/office/drawing/2014/main" id="{6859B673-4507-4B72-871E-0018907875DD}"/>
              </a:ext>
            </a:extLst>
          </p:cNvPr>
          <p:cNvSpPr>
            <a:spLocks noGrp="1"/>
          </p:cNvSpPr>
          <p:nvPr>
            <p:ph idx="1"/>
          </p:nvPr>
        </p:nvSpPr>
        <p:spPr>
          <a:xfrm>
            <a:off x="604433" y="1604211"/>
            <a:ext cx="10983131" cy="4572752"/>
          </a:xfrm>
        </p:spPr>
        <p:txBody>
          <a:bodyPr/>
          <a:lstStyle>
            <a:lvl1pPr marL="0" indent="0">
              <a:spcAft>
                <a:spcPts val="1200"/>
              </a:spcAft>
              <a:buSzPct val="25000"/>
              <a:buFont typeface="Segoe UI" panose="020B0502040204020203" pitchFamily="34" charset="0"/>
              <a:buChar char=" "/>
              <a:defRPr sz="1200"/>
            </a:lvl1pPr>
            <a:lvl2pPr marL="401638" indent="7938">
              <a:spcBef>
                <a:spcPts val="600"/>
              </a:spcBef>
              <a:spcAft>
                <a:spcPts val="1200"/>
              </a:spcAft>
              <a:buFont typeface="Segoe UI" panose="020B0502040204020203" pitchFamily="34" charset="0"/>
              <a:buChar char=" "/>
              <a:defRPr sz="1200"/>
            </a:lvl2pPr>
            <a:lvl3pPr marL="1143000" indent="-228600">
              <a:buFont typeface="Segoe UI" panose="020B0502040204020203" pitchFamily="34" charset="0"/>
              <a:buChar char=" "/>
              <a:defRPr/>
            </a:lvl3pPr>
            <a:lvl4pPr marL="1600200" indent="-228600">
              <a:buFont typeface="Segoe UI" panose="020B0502040204020203" pitchFamily="34" charset="0"/>
              <a:buChar char=" "/>
              <a:defRPr/>
            </a:lvl4pPr>
            <a:lvl5pPr marL="2057400" indent="-228600">
              <a:buFont typeface="Segoe UI" panose="020B0502040204020203" pitchFamily="34" charset="0"/>
              <a:buChar char=" "/>
              <a:defRPr/>
            </a:lvl5pPr>
          </a:lstStyle>
          <a:p>
            <a:pPr lvl="0"/>
            <a:r>
              <a:rPr lang="en-US"/>
              <a:t>Click to edit Master text styles</a:t>
            </a:r>
          </a:p>
          <a:p>
            <a:pPr lvl="1"/>
            <a:r>
              <a:rPr lang="en-US"/>
              <a:t>Second level</a:t>
            </a:r>
          </a:p>
        </p:txBody>
      </p:sp>
      <p:sp>
        <p:nvSpPr>
          <p:cNvPr id="9" name="Title 8">
            <a:extLst>
              <a:ext uri="{FF2B5EF4-FFF2-40B4-BE49-F238E27FC236}">
                <a16:creationId xmlns:a16="http://schemas.microsoft.com/office/drawing/2014/main" id="{FB8AB91F-D739-4DD5-859B-B16B125BECF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710340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45A2570-7517-4576-B836-E4E6D3E743B9}"/>
              </a:ext>
              <a:ext uri="{C183D7F6-B498-43B3-948B-1728B52AA6E4}">
                <adec:decorative xmlns:adec="http://schemas.microsoft.com/office/drawing/2017/decorative" val="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3"/>
          <a:stretch/>
        </p:blipFill>
        <p:spPr>
          <a:xfrm>
            <a:off x="269032" y="4801396"/>
            <a:ext cx="11653936" cy="1786228"/>
          </a:xfrm>
          <a:prstGeom prst="rect">
            <a:avLst/>
          </a:prstGeom>
        </p:spPr>
      </p:pic>
      <p:sp>
        <p:nvSpPr>
          <p:cNvPr id="3" name="Content Placeholder 2">
            <a:extLst>
              <a:ext uri="{FF2B5EF4-FFF2-40B4-BE49-F238E27FC236}">
                <a16:creationId xmlns:a16="http://schemas.microsoft.com/office/drawing/2014/main" id="{6859B673-4507-4B72-871E-0018907875DD}"/>
              </a:ext>
            </a:extLst>
          </p:cNvPr>
          <p:cNvSpPr>
            <a:spLocks noGrp="1"/>
          </p:cNvSpPr>
          <p:nvPr>
            <p:ph idx="1"/>
          </p:nvPr>
        </p:nvSpPr>
        <p:spPr>
          <a:xfrm>
            <a:off x="604433" y="1604211"/>
            <a:ext cx="10983131" cy="4572752"/>
          </a:xfrm>
        </p:spPr>
        <p:txBody>
          <a:bodyPr/>
          <a:lstStyle>
            <a:lvl1pPr marL="0" indent="0">
              <a:spcAft>
                <a:spcPts val="1200"/>
              </a:spcAft>
              <a:buSzPct val="25000"/>
              <a:buFont typeface="Segoe UI" panose="020B0502040204020203" pitchFamily="34" charset="0"/>
              <a:buChar char=" "/>
              <a:defRPr sz="1200"/>
            </a:lvl1pPr>
            <a:lvl2pPr marL="401638" indent="7938">
              <a:spcBef>
                <a:spcPts val="600"/>
              </a:spcBef>
              <a:spcAft>
                <a:spcPts val="1200"/>
              </a:spcAft>
              <a:buFont typeface="Segoe UI" panose="020B0502040204020203" pitchFamily="34" charset="0"/>
              <a:buChar char=" "/>
              <a:defRPr sz="1200"/>
            </a:lvl2pPr>
            <a:lvl3pPr marL="1143000" indent="-228600">
              <a:buFont typeface="Segoe UI" panose="020B0502040204020203" pitchFamily="34" charset="0"/>
              <a:buChar char=" "/>
              <a:defRPr/>
            </a:lvl3pPr>
            <a:lvl4pPr marL="1600200" indent="-228600">
              <a:buFont typeface="Segoe UI" panose="020B0502040204020203" pitchFamily="34" charset="0"/>
              <a:buChar char=" "/>
              <a:defRPr/>
            </a:lvl4pPr>
            <a:lvl5pPr marL="2057400" indent="-228600">
              <a:buFont typeface="Segoe UI" panose="020B0502040204020203" pitchFamily="34" charset="0"/>
              <a:buChar char=" "/>
              <a:defRPr/>
            </a:lvl5pPr>
          </a:lstStyle>
          <a:p>
            <a:pPr lvl="0"/>
            <a:r>
              <a:rPr lang="en-US"/>
              <a:t>Click to edit Master text styles</a:t>
            </a:r>
          </a:p>
          <a:p>
            <a:pPr lvl="1"/>
            <a:r>
              <a:rPr lang="en-US"/>
              <a:t>Second level</a:t>
            </a:r>
          </a:p>
        </p:txBody>
      </p:sp>
      <p:sp>
        <p:nvSpPr>
          <p:cNvPr id="4" name="Title 3">
            <a:extLst>
              <a:ext uri="{FF2B5EF4-FFF2-40B4-BE49-F238E27FC236}">
                <a16:creationId xmlns:a16="http://schemas.microsoft.com/office/drawing/2014/main" id="{0E770BB0-A521-41C6-A0AE-BEE679D2AD12}"/>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404657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5F89203F-46EF-44A2-956A-7FF6AF93BE72}"/>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t="-3"/>
          <a:stretch/>
        </p:blipFill>
        <p:spPr>
          <a:xfrm>
            <a:off x="269032" y="4801396"/>
            <a:ext cx="11653936" cy="1786228"/>
          </a:xfrm>
          <a:prstGeom prst="rect">
            <a:avLst/>
          </a:prstGeom>
        </p:spPr>
      </p:pic>
      <p:sp>
        <p:nvSpPr>
          <p:cNvPr id="8" name="Content Placeholder 2">
            <a:extLst>
              <a:ext uri="{FF2B5EF4-FFF2-40B4-BE49-F238E27FC236}">
                <a16:creationId xmlns:a16="http://schemas.microsoft.com/office/drawing/2014/main" id="{D1D47175-944E-463B-ABBB-06669A473913}"/>
              </a:ext>
            </a:extLst>
          </p:cNvPr>
          <p:cNvSpPr>
            <a:spLocks noGrp="1"/>
          </p:cNvSpPr>
          <p:nvPr>
            <p:ph idx="1"/>
          </p:nvPr>
        </p:nvSpPr>
        <p:spPr>
          <a:xfrm>
            <a:off x="1090862" y="1507068"/>
            <a:ext cx="3192379" cy="4669896"/>
          </a:xfrm>
        </p:spPr>
        <p:txBody>
          <a:bodyPr anchor="ctr"/>
          <a:lstStyle>
            <a:lvl1pPr marL="0" indent="0" algn="l">
              <a:lnSpc>
                <a:spcPct val="150000"/>
              </a:lnSpc>
              <a:spcAft>
                <a:spcPts val="1200"/>
              </a:spcAft>
              <a:buSzPct val="25000"/>
              <a:buFont typeface="Segoe UI" panose="020B0502040204020203" pitchFamily="34" charset="0"/>
              <a:buChar char=" "/>
              <a:defRPr sz="1200"/>
            </a:lvl1pPr>
            <a:lvl2pPr marL="401638" indent="7938" algn="l">
              <a:spcBef>
                <a:spcPts val="600"/>
              </a:spcBef>
              <a:spcAft>
                <a:spcPts val="1200"/>
              </a:spcAft>
              <a:buFont typeface="Segoe UI" panose="020B0502040204020203" pitchFamily="34" charset="0"/>
              <a:buChar char=" "/>
              <a:defRPr sz="1200"/>
            </a:lvl2pPr>
            <a:lvl3pPr marL="1143000" indent="-228600">
              <a:buFont typeface="Segoe UI" panose="020B0502040204020203" pitchFamily="34" charset="0"/>
              <a:buChar char=" "/>
              <a:defRPr/>
            </a:lvl3pPr>
            <a:lvl4pPr marL="1600200" indent="-228600">
              <a:buFont typeface="Segoe UI" panose="020B0502040204020203" pitchFamily="34" charset="0"/>
              <a:buChar char=" "/>
              <a:defRPr/>
            </a:lvl4pPr>
            <a:lvl5pPr marL="2057400" indent="-228600">
              <a:buFont typeface="Segoe UI" panose="020B0502040204020203" pitchFamily="34" charset="0"/>
              <a:buChar char=" "/>
              <a:defRPr/>
            </a:lvl5pPr>
          </a:lstStyle>
          <a:p>
            <a:pPr lvl="0"/>
            <a:r>
              <a:rPr lang="en-US"/>
              <a:t>Click to edit Master text styles</a:t>
            </a:r>
          </a:p>
          <a:p>
            <a:pPr lvl="1"/>
            <a:r>
              <a:rPr lang="en-US"/>
              <a:t>Second level</a:t>
            </a:r>
          </a:p>
        </p:txBody>
      </p:sp>
      <p:sp>
        <p:nvSpPr>
          <p:cNvPr id="9" name="Content Placeholder 2">
            <a:extLst>
              <a:ext uri="{FF2B5EF4-FFF2-40B4-BE49-F238E27FC236}">
                <a16:creationId xmlns:a16="http://schemas.microsoft.com/office/drawing/2014/main" id="{A40725B0-0DB7-41CE-9C4C-39E8D0F6325E}"/>
              </a:ext>
            </a:extLst>
          </p:cNvPr>
          <p:cNvSpPr>
            <a:spLocks noGrp="1"/>
          </p:cNvSpPr>
          <p:nvPr>
            <p:ph idx="13"/>
          </p:nvPr>
        </p:nvSpPr>
        <p:spPr>
          <a:xfrm>
            <a:off x="4395537" y="1507068"/>
            <a:ext cx="7143905" cy="4669896"/>
          </a:xfrm>
        </p:spPr>
        <p:txBody>
          <a:bodyPr anchor="ctr"/>
          <a:lstStyle>
            <a:lvl1pPr marL="0" indent="0">
              <a:spcAft>
                <a:spcPts val="1200"/>
              </a:spcAft>
              <a:buSzPct val="25000"/>
              <a:buFont typeface="Segoe UI" panose="020B0502040204020203" pitchFamily="34" charset="0"/>
              <a:buChar char=" "/>
              <a:defRPr sz="1200"/>
            </a:lvl1pPr>
            <a:lvl2pPr marL="401638" indent="7938">
              <a:spcBef>
                <a:spcPts val="600"/>
              </a:spcBef>
              <a:spcAft>
                <a:spcPts val="1200"/>
              </a:spcAft>
              <a:buFont typeface="Segoe UI" panose="020B0502040204020203" pitchFamily="34" charset="0"/>
              <a:buChar char=" "/>
              <a:defRPr sz="1200"/>
            </a:lvl2pPr>
            <a:lvl3pPr marL="1143000" indent="-228600">
              <a:buFont typeface="Segoe UI" panose="020B0502040204020203" pitchFamily="34" charset="0"/>
              <a:buChar char=" "/>
              <a:defRPr/>
            </a:lvl3pPr>
            <a:lvl4pPr marL="1600200" indent="-228600">
              <a:buFont typeface="Segoe UI" panose="020B0502040204020203" pitchFamily="34" charset="0"/>
              <a:buChar char=" "/>
              <a:defRPr/>
            </a:lvl4pPr>
            <a:lvl5pPr marL="2057400" indent="-228600">
              <a:buFont typeface="Segoe UI" panose="020B0502040204020203" pitchFamily="34" charset="0"/>
              <a:buChar char=" "/>
              <a:defRPr/>
            </a:lvl5pPr>
          </a:lstStyle>
          <a:p>
            <a:pPr lvl="0"/>
            <a:r>
              <a:rPr lang="en-US"/>
              <a:t>Click to edit Master text styles</a:t>
            </a:r>
          </a:p>
          <a:p>
            <a:pPr lvl="1"/>
            <a:r>
              <a:rPr lang="en-US"/>
              <a:t>Second level</a:t>
            </a:r>
          </a:p>
        </p:txBody>
      </p:sp>
      <p:sp>
        <p:nvSpPr>
          <p:cNvPr id="11" name="Title 10">
            <a:extLst>
              <a:ext uri="{FF2B5EF4-FFF2-40B4-BE49-F238E27FC236}">
                <a16:creationId xmlns:a16="http://schemas.microsoft.com/office/drawing/2014/main" id="{F9E63483-559C-4A6F-B04F-D6C56A3CC09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494445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Rectangle 8"/>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10" name="Rectangle 9"/>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1"/>
          <p:cNvSpPr>
            <a:spLocks noGrp="1"/>
          </p:cNvSpPr>
          <p:nvPr>
            <p:ph type="title"/>
          </p:nvPr>
        </p:nvSpPr>
        <p:spPr>
          <a:xfrm>
            <a:off x="521208" y="1536192"/>
            <a:ext cx="6876288" cy="640080"/>
          </a:xfrm>
        </p:spPr>
        <p:txBody>
          <a:bodyPr>
            <a:normAutofit/>
          </a:bodyPr>
          <a:lstStyle>
            <a:lvl1pPr>
              <a:defRPr sz="3600">
                <a:solidFill>
                  <a:schemeClr val="bg1"/>
                </a:solidFill>
              </a:defRPr>
            </a:lvl1pPr>
          </a:lstStyle>
          <a:p>
            <a:r>
              <a:rPr lang="en-US"/>
              <a:t>Click to edit Master title style</a:t>
            </a:r>
            <a:endParaRPr lang="en-US" dirty="0"/>
          </a:p>
        </p:txBody>
      </p:sp>
      <p:sp>
        <p:nvSpPr>
          <p:cNvPr id="7" name="Content Placeholder 6"/>
          <p:cNvSpPr>
            <a:spLocks noGrp="1"/>
          </p:cNvSpPr>
          <p:nvPr>
            <p:ph sz="quarter" idx="13"/>
          </p:nvPr>
        </p:nvSpPr>
        <p:spPr>
          <a:xfrm>
            <a:off x="539496" y="2560320"/>
            <a:ext cx="9445752" cy="3977640"/>
          </a:xfrm>
        </p:spPr>
        <p:txBody>
          <a:bodyPr vert="horz" lIns="91440" tIns="45720" rIns="91440" bIns="45720" rtlCol="0">
            <a:normAutofit/>
          </a:bodyPr>
          <a:lstStyle>
            <a:lvl1pPr>
              <a:defRPr lang="en-US" sz="2400" smtClean="0">
                <a:solidFill>
                  <a:schemeClr val="tx1">
                    <a:lumMod val="75000"/>
                    <a:lumOff val="25000"/>
                  </a:schemeClr>
                </a:solidFill>
                <a:latin typeface="+mj-lt"/>
              </a:defRPr>
            </a:lvl1pPr>
            <a:lvl2pPr>
              <a:defRPr lang="en-US" sz="1200" dirty="0" smtClean="0">
                <a:solidFill>
                  <a:schemeClr val="tx1">
                    <a:lumMod val="75000"/>
                    <a:lumOff val="25000"/>
                  </a:schemeClr>
                </a:solidFill>
              </a:defRPr>
            </a:lvl2pPr>
            <a:lvl3pPr>
              <a:defRPr lang="en-US" sz="1200" dirty="0" smtClean="0">
                <a:solidFill>
                  <a:schemeClr val="tx1">
                    <a:lumMod val="75000"/>
                    <a:lumOff val="25000"/>
                  </a:schemeClr>
                </a:solidFill>
              </a:defRPr>
            </a:lvl3pPr>
            <a:lvl4pPr>
              <a:defRPr lang="en-US" sz="1200" dirty="0" smtClean="0">
                <a:solidFill>
                  <a:schemeClr val="tx1">
                    <a:lumMod val="75000"/>
                    <a:lumOff val="25000"/>
                  </a:schemeClr>
                </a:solidFill>
              </a:defRPr>
            </a:lvl4pPr>
            <a:lvl5pPr>
              <a:defRPr lang="en-US" sz="1200" dirty="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Tree>
    <p:extLst>
      <p:ext uri="{BB962C8B-B14F-4D97-AF65-F5344CB8AC3E}">
        <p14:creationId xmlns:p14="http://schemas.microsoft.com/office/powerpoint/2010/main" val="69782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0017C897-2775-4930-B0BE-BEB72453232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481589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tandard">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D258610D-0376-4D1E-8ED8-29382288BB0C}"/>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41783" t="-3"/>
          <a:stretch/>
        </p:blipFill>
        <p:spPr>
          <a:xfrm>
            <a:off x="269032" y="4801396"/>
            <a:ext cx="11653936" cy="1786228"/>
          </a:xfrm>
          <a:prstGeom prst="rect">
            <a:avLst/>
          </a:prstGeom>
        </p:spPr>
      </p:pic>
      <p:sp>
        <p:nvSpPr>
          <p:cNvPr id="3" name="Title 2">
            <a:extLst>
              <a:ext uri="{FF2B5EF4-FFF2-40B4-BE49-F238E27FC236}">
                <a16:creationId xmlns:a16="http://schemas.microsoft.com/office/drawing/2014/main" id="{21C16CD2-606C-441E-BBA3-51767980CCA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93501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766754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D5FD28E-AEC9-43B8-86F4-9CD3C41D49D7}"/>
              </a:ext>
            </a:extLst>
          </p:cNvPr>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2" name="Title Placeholder 1">
            <a:extLst>
              <a:ext uri="{FF2B5EF4-FFF2-40B4-BE49-F238E27FC236}">
                <a16:creationId xmlns:a16="http://schemas.microsoft.com/office/drawing/2014/main" id="{C5AFE014-E3CD-4B9A-A705-F1CADD8F420B}"/>
              </a:ext>
            </a:extLst>
          </p:cNvPr>
          <p:cNvSpPr>
            <a:spLocks noGrp="1"/>
          </p:cNvSpPr>
          <p:nvPr>
            <p:ph type="title"/>
          </p:nvPr>
        </p:nvSpPr>
        <p:spPr>
          <a:xfrm>
            <a:off x="604434" y="448628"/>
            <a:ext cx="10983132" cy="747763"/>
          </a:xfrm>
          <a:prstGeom prst="rect">
            <a:avLst/>
          </a:prstGeom>
        </p:spPr>
        <p:txBody>
          <a:bodyPr vert="horz" lIns="91440" tIns="45720" rIns="91440" bIns="45720" rtlCol="0" anchor="ctr" anchorCtr="0">
            <a:normAutofit/>
          </a:body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61ADE5F7-8A52-43AD-8F30-F13CF545061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9DC85AE-A002-4BA3-8D90-3960ED0FF8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44E560-77BF-4D1A-B6E7-CD55CE12B1B8}" type="datetimeFigureOut">
              <a:rPr lang="en-US" smtClean="0"/>
              <a:t>3/11/2020</a:t>
            </a:fld>
            <a:endParaRPr lang="en-US"/>
          </a:p>
        </p:txBody>
      </p:sp>
      <p:sp>
        <p:nvSpPr>
          <p:cNvPr id="5" name="Footer Placeholder 4">
            <a:extLst>
              <a:ext uri="{FF2B5EF4-FFF2-40B4-BE49-F238E27FC236}">
                <a16:creationId xmlns:a16="http://schemas.microsoft.com/office/drawing/2014/main" id="{02103AA5-C732-4ECB-88D6-DAA20E2C1C6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C280433-CBB5-49C5-B032-5A800E5D09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59379A-16E2-4C4A-96D0-A52C442257E7}" type="slidenum">
              <a:rPr lang="en-US" smtClean="0"/>
              <a:t>‹#›</a:t>
            </a:fld>
            <a:endParaRPr lang="en-US"/>
          </a:p>
        </p:txBody>
      </p:sp>
      <p:cxnSp>
        <p:nvCxnSpPr>
          <p:cNvPr id="8" name="Straight Connector 7">
            <a:extLst>
              <a:ext uri="{FF2B5EF4-FFF2-40B4-BE49-F238E27FC236}">
                <a16:creationId xmlns:a16="http://schemas.microsoft.com/office/drawing/2014/main" id="{E32A06DA-7FF5-4DDE-94D0-63A83DB241E8}"/>
              </a:ext>
            </a:extLst>
          </p:cNvPr>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8514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3" r:id="rId3"/>
    <p:sldLayoutId id="2147483652" r:id="rId4"/>
    <p:sldLayoutId id="2147483660" r:id="rId5"/>
    <p:sldLayoutId id="2147483662" r:id="rId6"/>
    <p:sldLayoutId id="2147483661" r:id="rId7"/>
    <p:sldLayoutId id="2147483655" r:id="rId8"/>
  </p:sldLayoutIdLst>
  <p:txStyles>
    <p:titleStyle>
      <a:lvl1pPr algn="l" defTabSz="914400" rtl="0" eaLnBrk="1" latinLnBrk="0" hangingPunct="1">
        <a:lnSpc>
          <a:spcPct val="90000"/>
        </a:lnSpc>
        <a:spcBef>
          <a:spcPct val="0"/>
        </a:spcBef>
        <a:buNone/>
        <a:defRPr lang="en-US" sz="2800" kern="1200">
          <a:solidFill>
            <a:schemeClr val="bg2">
              <a:lumMod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B0AAF-663B-474B-81BD-07D6445B7E0D}"/>
              </a:ext>
            </a:extLst>
          </p:cNvPr>
          <p:cNvSpPr>
            <a:spLocks noGrp="1"/>
          </p:cNvSpPr>
          <p:nvPr>
            <p:ph type="title"/>
          </p:nvPr>
        </p:nvSpPr>
        <p:spPr>
          <a:xfrm>
            <a:off x="604434" y="448628"/>
            <a:ext cx="10983132" cy="1295766"/>
          </a:xfrm>
        </p:spPr>
        <p:txBody>
          <a:bodyPr>
            <a:noAutofit/>
          </a:bodyPr>
          <a:lstStyle/>
          <a:p>
            <a:pPr algn="ctr"/>
            <a:r>
              <a:rPr lang="en-GB" sz="4800" b="1" dirty="0"/>
              <a:t>Inclusive Practice with Children</a:t>
            </a:r>
            <a:br>
              <a:rPr lang="en-GB" sz="4800" b="1" dirty="0"/>
            </a:br>
            <a:r>
              <a:rPr lang="en-GB" sz="3200" b="1" dirty="0"/>
              <a:t>Alan Blackley</a:t>
            </a:r>
          </a:p>
        </p:txBody>
      </p:sp>
      <p:sp>
        <p:nvSpPr>
          <p:cNvPr id="3" name="Content Placeholder 2">
            <a:extLst>
              <a:ext uri="{FF2B5EF4-FFF2-40B4-BE49-F238E27FC236}">
                <a16:creationId xmlns:a16="http://schemas.microsoft.com/office/drawing/2014/main" id="{E3E0A34B-9FCF-49CB-A79C-A3F828A99CC3}"/>
              </a:ext>
            </a:extLst>
          </p:cNvPr>
          <p:cNvSpPr>
            <a:spLocks noGrp="1"/>
          </p:cNvSpPr>
          <p:nvPr>
            <p:ph idx="1"/>
          </p:nvPr>
        </p:nvSpPr>
        <p:spPr>
          <a:xfrm>
            <a:off x="604433" y="2138289"/>
            <a:ext cx="10983131" cy="4038674"/>
          </a:xfrm>
        </p:spPr>
        <p:txBody>
          <a:bodyPr>
            <a:normAutofit fontScale="92500" lnSpcReduction="20000"/>
          </a:bodyPr>
          <a:lstStyle/>
          <a:p>
            <a:endParaRPr lang="en-GB" sz="3600" dirty="0"/>
          </a:p>
          <a:p>
            <a:pPr>
              <a:buNone/>
            </a:pPr>
            <a:r>
              <a:rPr lang="en-GB" sz="3600" dirty="0"/>
              <a:t>Brief outline of inclusion and legislation</a:t>
            </a:r>
          </a:p>
          <a:p>
            <a:pPr>
              <a:buNone/>
            </a:pPr>
            <a:r>
              <a:rPr lang="en-GB" sz="3600" dirty="0"/>
              <a:t>Social and medical models of disability</a:t>
            </a:r>
          </a:p>
          <a:p>
            <a:pPr>
              <a:buNone/>
            </a:pPr>
            <a:r>
              <a:rPr lang="en-GB" sz="3600" dirty="0"/>
              <a:t>Position of deaf children</a:t>
            </a:r>
          </a:p>
          <a:p>
            <a:pPr>
              <a:buNone/>
            </a:pPr>
            <a:r>
              <a:rPr lang="en-GB" sz="3600" dirty="0"/>
              <a:t>Discussion of work with deaf child</a:t>
            </a:r>
          </a:p>
          <a:p>
            <a:pPr>
              <a:buNone/>
            </a:pPr>
            <a:r>
              <a:rPr lang="en-GB" sz="3600" dirty="0"/>
              <a:t>Conclusion</a:t>
            </a:r>
          </a:p>
          <a:p>
            <a:endParaRPr lang="en-GB" sz="3600" dirty="0"/>
          </a:p>
          <a:p>
            <a:endParaRPr lang="en-GB" sz="3600" dirty="0"/>
          </a:p>
        </p:txBody>
      </p:sp>
    </p:spTree>
    <p:extLst>
      <p:ext uri="{BB962C8B-B14F-4D97-AF65-F5344CB8AC3E}">
        <p14:creationId xmlns:p14="http://schemas.microsoft.com/office/powerpoint/2010/main" val="9545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B798F43-A4CC-46F6-B5CF-D9B3FC581C82}"/>
              </a:ext>
            </a:extLst>
          </p:cNvPr>
          <p:cNvSpPr>
            <a:spLocks noGrp="1"/>
          </p:cNvSpPr>
          <p:nvPr>
            <p:ph idx="1"/>
          </p:nvPr>
        </p:nvSpPr>
        <p:spPr/>
        <p:txBody>
          <a:bodyPr>
            <a:normAutofit/>
          </a:bodyPr>
          <a:lstStyle/>
          <a:p>
            <a:r>
              <a:rPr lang="en-GB" sz="3600" i="1" dirty="0"/>
              <a:t>Social inclusion is defined as the process of improving the terms of participation in society for people who are disadvantaged on the basis of age, sex, disability, race, ethnicity, origin, religion, or economic or other status, through enhanced opportunities, access to resources, voice and respect for rights </a:t>
            </a:r>
            <a:r>
              <a:rPr lang="en-GB" sz="3600" dirty="0"/>
              <a:t>(United Nations, 2016). </a:t>
            </a:r>
          </a:p>
        </p:txBody>
      </p:sp>
      <p:sp>
        <p:nvSpPr>
          <p:cNvPr id="3" name="Title 2">
            <a:extLst>
              <a:ext uri="{FF2B5EF4-FFF2-40B4-BE49-F238E27FC236}">
                <a16:creationId xmlns:a16="http://schemas.microsoft.com/office/drawing/2014/main" id="{F25AC8A5-D0EA-4E0C-8ADB-1E163D7EC847}"/>
              </a:ext>
            </a:extLst>
          </p:cNvPr>
          <p:cNvSpPr>
            <a:spLocks noGrp="1"/>
          </p:cNvSpPr>
          <p:nvPr>
            <p:ph type="title"/>
          </p:nvPr>
        </p:nvSpPr>
        <p:spPr/>
        <p:txBody>
          <a:bodyPr>
            <a:normAutofit/>
          </a:bodyPr>
          <a:lstStyle/>
          <a:p>
            <a:pPr algn="ctr"/>
            <a:r>
              <a:rPr lang="en-GB" sz="3600" b="1" dirty="0"/>
              <a:t>Inclusion</a:t>
            </a:r>
          </a:p>
        </p:txBody>
      </p:sp>
    </p:spTree>
    <p:extLst>
      <p:ext uri="{BB962C8B-B14F-4D97-AF65-F5344CB8AC3E}">
        <p14:creationId xmlns:p14="http://schemas.microsoft.com/office/powerpoint/2010/main" val="2884822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21446DA-40E5-46E2-AC7C-2E1691D57817}"/>
              </a:ext>
            </a:extLst>
          </p:cNvPr>
          <p:cNvSpPr>
            <a:spLocks noGrp="1"/>
          </p:cNvSpPr>
          <p:nvPr>
            <p:ph idx="1"/>
          </p:nvPr>
        </p:nvSpPr>
        <p:spPr/>
        <p:txBody>
          <a:bodyPr>
            <a:normAutofit/>
          </a:bodyPr>
          <a:lstStyle/>
          <a:p>
            <a:r>
              <a:rPr lang="en-GB" sz="3600" dirty="0"/>
              <a:t>Inclusion means that disabled children and young people are accepted and included by everyone.</a:t>
            </a:r>
          </a:p>
          <a:p>
            <a:r>
              <a:rPr lang="en-GB" sz="3600" dirty="0"/>
              <a:t>This is based on the social model of disability.</a:t>
            </a:r>
          </a:p>
          <a:p>
            <a:r>
              <a:rPr lang="en-GB" sz="3600" dirty="0"/>
              <a:t>In services and education, disabled children and young people are treated equally with non-disabled children and young people, and with the same amount of respect.</a:t>
            </a:r>
          </a:p>
          <a:p>
            <a:endParaRPr lang="en-GB" dirty="0"/>
          </a:p>
        </p:txBody>
      </p:sp>
      <p:sp>
        <p:nvSpPr>
          <p:cNvPr id="3" name="Title 2">
            <a:extLst>
              <a:ext uri="{FF2B5EF4-FFF2-40B4-BE49-F238E27FC236}">
                <a16:creationId xmlns:a16="http://schemas.microsoft.com/office/drawing/2014/main" id="{6D1823A1-6234-446A-A268-C7D72E37C5A6}"/>
              </a:ext>
            </a:extLst>
          </p:cNvPr>
          <p:cNvSpPr>
            <a:spLocks noGrp="1"/>
          </p:cNvSpPr>
          <p:nvPr>
            <p:ph type="title"/>
          </p:nvPr>
        </p:nvSpPr>
        <p:spPr/>
        <p:txBody>
          <a:bodyPr>
            <a:normAutofit/>
          </a:bodyPr>
          <a:lstStyle/>
          <a:p>
            <a:pPr algn="ctr"/>
            <a:r>
              <a:rPr lang="en-GB" sz="4000" b="1" dirty="0"/>
              <a:t>Inclusion</a:t>
            </a:r>
          </a:p>
        </p:txBody>
      </p:sp>
    </p:spTree>
    <p:extLst>
      <p:ext uri="{BB962C8B-B14F-4D97-AF65-F5344CB8AC3E}">
        <p14:creationId xmlns:p14="http://schemas.microsoft.com/office/powerpoint/2010/main" val="16130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D3DC391-4D56-41F0-848B-B24674F02AA0}"/>
              </a:ext>
            </a:extLst>
          </p:cNvPr>
          <p:cNvSpPr>
            <a:spLocks noGrp="1"/>
          </p:cNvSpPr>
          <p:nvPr>
            <p:ph idx="1"/>
          </p:nvPr>
        </p:nvSpPr>
        <p:spPr/>
        <p:txBody>
          <a:bodyPr>
            <a:normAutofit/>
          </a:bodyPr>
          <a:lstStyle/>
          <a:p>
            <a:r>
              <a:rPr lang="en-GB" sz="3200" dirty="0"/>
              <a:t>Legislation means laws have been passed in parliament.</a:t>
            </a:r>
          </a:p>
          <a:p>
            <a:r>
              <a:rPr lang="en-GB" sz="3200" dirty="0"/>
              <a:t>Disability Discrimination Act 1995.</a:t>
            </a:r>
          </a:p>
          <a:p>
            <a:r>
              <a:rPr lang="en-GB" sz="3200" dirty="0"/>
              <a:t>Education Act 1996.</a:t>
            </a:r>
          </a:p>
          <a:p>
            <a:pPr>
              <a:buNone/>
            </a:pPr>
            <a:r>
              <a:rPr lang="en-GB" sz="3200" dirty="0"/>
              <a:t>Human Rights Act 1998.</a:t>
            </a:r>
          </a:p>
          <a:p>
            <a:pPr>
              <a:buNone/>
            </a:pPr>
            <a:r>
              <a:rPr lang="en-GB" sz="3200" dirty="0"/>
              <a:t>Disability Discrimination (Amendment) Act 2005.</a:t>
            </a:r>
          </a:p>
          <a:p>
            <a:r>
              <a:rPr lang="en-GB" sz="3200" dirty="0"/>
              <a:t>                                                                   (Grant, 2013)</a:t>
            </a:r>
          </a:p>
        </p:txBody>
      </p:sp>
      <p:sp>
        <p:nvSpPr>
          <p:cNvPr id="3" name="Title 2">
            <a:extLst>
              <a:ext uri="{FF2B5EF4-FFF2-40B4-BE49-F238E27FC236}">
                <a16:creationId xmlns:a16="http://schemas.microsoft.com/office/drawing/2014/main" id="{18FE663F-1D09-4FBD-BC4B-3103DFBB90F2}"/>
              </a:ext>
            </a:extLst>
          </p:cNvPr>
          <p:cNvSpPr>
            <a:spLocks noGrp="1"/>
          </p:cNvSpPr>
          <p:nvPr>
            <p:ph type="title"/>
          </p:nvPr>
        </p:nvSpPr>
        <p:spPr/>
        <p:txBody>
          <a:bodyPr>
            <a:normAutofit/>
          </a:bodyPr>
          <a:lstStyle/>
          <a:p>
            <a:pPr algn="ctr"/>
            <a:r>
              <a:rPr lang="en-GB" sz="3600" b="1" dirty="0"/>
              <a:t>Key Legislation</a:t>
            </a:r>
          </a:p>
        </p:txBody>
      </p:sp>
    </p:spTree>
    <p:extLst>
      <p:ext uri="{BB962C8B-B14F-4D97-AF65-F5344CB8AC3E}">
        <p14:creationId xmlns:p14="http://schemas.microsoft.com/office/powerpoint/2010/main" val="1314177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0F68E71-4F8F-45D6-B1BE-E01A9CEF7DAF}"/>
              </a:ext>
            </a:extLst>
          </p:cNvPr>
          <p:cNvSpPr>
            <a:spLocks noGrp="1"/>
          </p:cNvSpPr>
          <p:nvPr>
            <p:ph idx="1"/>
          </p:nvPr>
        </p:nvSpPr>
        <p:spPr>
          <a:xfrm>
            <a:off x="942057" y="1836620"/>
            <a:ext cx="10983131" cy="4572752"/>
          </a:xfrm>
        </p:spPr>
        <p:txBody>
          <a:bodyPr>
            <a:normAutofit/>
          </a:bodyPr>
          <a:lstStyle/>
          <a:p>
            <a:r>
              <a:rPr lang="en-GB" sz="2400" dirty="0"/>
              <a:t>This is the Government’s law which brought lots of other laws together.</a:t>
            </a:r>
          </a:p>
          <a:p>
            <a:r>
              <a:rPr lang="en-GB" sz="2400" dirty="0"/>
              <a:t>Stronger laws were needed because the old equality laws did not make equality happen fast enough. For example </a:t>
            </a:r>
          </a:p>
          <a:p>
            <a:r>
              <a:rPr lang="en-GB" sz="2400" dirty="0"/>
              <a:t>• many women are paid less than men for the same kind of work. </a:t>
            </a:r>
          </a:p>
          <a:p>
            <a:r>
              <a:rPr lang="en-GB" sz="2400" dirty="0"/>
              <a:t>• disabled people are a lot more likely to have no job. </a:t>
            </a:r>
          </a:p>
          <a:p>
            <a:r>
              <a:rPr lang="en-GB" sz="2400" dirty="0"/>
              <a:t>• people of different races find it harder to get a job.</a:t>
            </a:r>
          </a:p>
          <a:p>
            <a:r>
              <a:rPr lang="en-GB" sz="2400" dirty="0"/>
              <a:t>                                                             (Government Equalities Office, 2010)</a:t>
            </a:r>
          </a:p>
          <a:p>
            <a:endParaRPr lang="en-GB" sz="2400" dirty="0"/>
          </a:p>
        </p:txBody>
      </p:sp>
      <p:sp>
        <p:nvSpPr>
          <p:cNvPr id="3" name="Title 2">
            <a:extLst>
              <a:ext uri="{FF2B5EF4-FFF2-40B4-BE49-F238E27FC236}">
                <a16:creationId xmlns:a16="http://schemas.microsoft.com/office/drawing/2014/main" id="{C7312255-1FB4-4AC7-B273-939ABFE4F3F3}"/>
              </a:ext>
            </a:extLst>
          </p:cNvPr>
          <p:cNvSpPr>
            <a:spLocks noGrp="1"/>
          </p:cNvSpPr>
          <p:nvPr>
            <p:ph type="title"/>
          </p:nvPr>
        </p:nvSpPr>
        <p:spPr/>
        <p:txBody>
          <a:bodyPr>
            <a:normAutofit/>
          </a:bodyPr>
          <a:lstStyle/>
          <a:p>
            <a:pPr algn="ctr"/>
            <a:r>
              <a:rPr lang="en-GB" sz="4000" b="1" dirty="0"/>
              <a:t>EQUALITY ACT 2010</a:t>
            </a:r>
          </a:p>
        </p:txBody>
      </p:sp>
    </p:spTree>
    <p:extLst>
      <p:ext uri="{BB962C8B-B14F-4D97-AF65-F5344CB8AC3E}">
        <p14:creationId xmlns:p14="http://schemas.microsoft.com/office/powerpoint/2010/main" val="39343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64659C4-E623-47F6-BB3D-2D1B469A2586}"/>
              </a:ext>
            </a:extLst>
          </p:cNvPr>
          <p:cNvSpPr>
            <a:spLocks noGrp="1"/>
          </p:cNvSpPr>
          <p:nvPr>
            <p:ph type="title"/>
          </p:nvPr>
        </p:nvSpPr>
        <p:spPr/>
        <p:txBody>
          <a:bodyPr>
            <a:normAutofit/>
          </a:bodyPr>
          <a:lstStyle/>
          <a:p>
            <a:pPr algn="ctr"/>
            <a:r>
              <a:rPr lang="en-GB" sz="3600" b="1"/>
              <a:t>Medical and Social Models of Disability</a:t>
            </a:r>
            <a:endParaRPr lang="en-GB" sz="3600" b="1" dirty="0"/>
          </a:p>
        </p:txBody>
      </p:sp>
      <p:pic>
        <p:nvPicPr>
          <p:cNvPr id="7" name="Content Placeholder 6">
            <a:extLst>
              <a:ext uri="{FF2B5EF4-FFF2-40B4-BE49-F238E27FC236}">
                <a16:creationId xmlns:a16="http://schemas.microsoft.com/office/drawing/2014/main" id="{144929F5-FE38-46E2-8340-1FFBB954DC52}"/>
              </a:ext>
            </a:extLst>
          </p:cNvPr>
          <p:cNvPicPr>
            <a:picLocks noGrp="1" noChangeAspect="1"/>
          </p:cNvPicPr>
          <p:nvPr>
            <p:ph idx="1"/>
          </p:nvPr>
        </p:nvPicPr>
        <p:blipFill>
          <a:blip r:embed="rId3"/>
          <a:stretch>
            <a:fillRect/>
          </a:stretch>
        </p:blipFill>
        <p:spPr>
          <a:xfrm>
            <a:off x="2020042" y="1334890"/>
            <a:ext cx="7135990" cy="5074482"/>
          </a:xfrm>
          <a:prstGeom prst="rect">
            <a:avLst/>
          </a:prstGeom>
        </p:spPr>
      </p:pic>
      <p:sp>
        <p:nvSpPr>
          <p:cNvPr id="8" name="TextBox 7">
            <a:extLst>
              <a:ext uri="{FF2B5EF4-FFF2-40B4-BE49-F238E27FC236}">
                <a16:creationId xmlns:a16="http://schemas.microsoft.com/office/drawing/2014/main" id="{2F62B937-7085-4830-AD5E-78AB3E2BB09B}"/>
              </a:ext>
            </a:extLst>
          </p:cNvPr>
          <p:cNvSpPr txBox="1"/>
          <p:nvPr/>
        </p:nvSpPr>
        <p:spPr>
          <a:xfrm>
            <a:off x="8181475" y="6376737"/>
            <a:ext cx="914400" cy="914400"/>
          </a:xfrm>
          <a:prstGeom prst="rect">
            <a:avLst/>
          </a:prstGeom>
        </p:spPr>
        <p:txBody>
          <a:bodyPr vert="horz" wrap="none" lIns="91440" tIns="45720" rIns="91440" bIns="45720" rtlCol="0">
            <a:noAutofit/>
          </a:bodyPr>
          <a:lstStyle/>
          <a:p>
            <a:pPr marL="0" indent="0" algn="l">
              <a:lnSpc>
                <a:spcPts val="1800"/>
              </a:lnSpc>
              <a:spcAft>
                <a:spcPts val="600"/>
              </a:spcAft>
              <a:buNone/>
            </a:pPr>
            <a:endParaRPr lang="en-GB" sz="1200"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9" name="TextBox 8">
            <a:extLst>
              <a:ext uri="{FF2B5EF4-FFF2-40B4-BE49-F238E27FC236}">
                <a16:creationId xmlns:a16="http://schemas.microsoft.com/office/drawing/2014/main" id="{39BD2FDA-0484-4E27-9EBD-69B4AE40F566}"/>
              </a:ext>
            </a:extLst>
          </p:cNvPr>
          <p:cNvSpPr txBox="1"/>
          <p:nvPr/>
        </p:nvSpPr>
        <p:spPr>
          <a:xfrm>
            <a:off x="7315200" y="6376737"/>
            <a:ext cx="2490537" cy="481263"/>
          </a:xfrm>
          <a:prstGeom prst="rect">
            <a:avLst/>
          </a:prstGeom>
        </p:spPr>
        <p:txBody>
          <a:bodyPr vert="horz" wrap="square" lIns="91440" tIns="45720" rIns="91440" bIns="45720" rtlCol="0">
            <a:noAutofit/>
          </a:bodyPr>
          <a:lstStyle/>
          <a:p>
            <a:pPr marL="0" indent="0" algn="l">
              <a:lnSpc>
                <a:spcPts val="1800"/>
              </a:lnSpc>
              <a:spcAft>
                <a:spcPts val="600"/>
              </a:spcAft>
              <a:buNone/>
            </a:pPr>
            <a:endParaRPr lang="en-GB" sz="1200" dirty="0">
              <a:solidFill>
                <a:prstClr val="black">
                  <a:lumMod val="75000"/>
                  <a:lumOff val="25000"/>
                </a:prstClr>
              </a:solidFill>
              <a:latin typeface="Segoe UI" panose="020B0502040204020203" pitchFamily="34" charset="0"/>
              <a:cs typeface="Segoe UI" panose="020B0502040204020203" pitchFamily="34" charset="0"/>
            </a:endParaRPr>
          </a:p>
        </p:txBody>
      </p:sp>
      <p:sp>
        <p:nvSpPr>
          <p:cNvPr id="10" name="TextBox 9">
            <a:extLst>
              <a:ext uri="{FF2B5EF4-FFF2-40B4-BE49-F238E27FC236}">
                <a16:creationId xmlns:a16="http://schemas.microsoft.com/office/drawing/2014/main" id="{F01E0CD6-49AD-443A-9143-5432C4AE8B1E}"/>
              </a:ext>
            </a:extLst>
          </p:cNvPr>
          <p:cNvSpPr txBox="1"/>
          <p:nvPr/>
        </p:nvSpPr>
        <p:spPr>
          <a:xfrm>
            <a:off x="9283518" y="4776535"/>
            <a:ext cx="2711966" cy="1461703"/>
          </a:xfrm>
          <a:prstGeom prst="rect">
            <a:avLst/>
          </a:prstGeom>
        </p:spPr>
        <p:txBody>
          <a:bodyPr vert="horz" wrap="none" lIns="91440" tIns="45720" rIns="91440" bIns="45720" rtlCol="0">
            <a:noAutofit/>
          </a:bodyPr>
          <a:lstStyle/>
          <a:p>
            <a:pPr marL="0" indent="0" algn="l">
              <a:lnSpc>
                <a:spcPts val="1800"/>
              </a:lnSpc>
              <a:spcAft>
                <a:spcPts val="600"/>
              </a:spcAft>
              <a:buNone/>
            </a:pPr>
            <a:r>
              <a:rPr lang="en-GB" sz="2000" dirty="0">
                <a:solidFill>
                  <a:prstClr val="black">
                    <a:lumMod val="75000"/>
                    <a:lumOff val="25000"/>
                  </a:prstClr>
                </a:solidFill>
                <a:latin typeface="Segoe UI" panose="020B0502040204020203" pitchFamily="34" charset="0"/>
                <a:cs typeface="Segoe UI" panose="020B0502040204020203" pitchFamily="34" charset="0"/>
              </a:rPr>
              <a:t>Image from Black</a:t>
            </a:r>
          </a:p>
          <a:p>
            <a:pPr marL="0" indent="0" algn="l">
              <a:lnSpc>
                <a:spcPts val="1800"/>
              </a:lnSpc>
              <a:spcAft>
                <a:spcPts val="600"/>
              </a:spcAft>
              <a:buNone/>
            </a:pPr>
            <a:r>
              <a:rPr lang="en-GB" sz="2000" dirty="0">
                <a:solidFill>
                  <a:prstClr val="black">
                    <a:lumMod val="75000"/>
                    <a:lumOff val="25000"/>
                  </a:prstClr>
                </a:solidFill>
                <a:latin typeface="Segoe UI" panose="020B0502040204020203" pitchFamily="34" charset="0"/>
                <a:cs typeface="Segoe UI" panose="020B0502040204020203" pitchFamily="34" charset="0"/>
              </a:rPr>
              <a:t>Triangle Campaign,</a:t>
            </a:r>
          </a:p>
          <a:p>
            <a:pPr marL="0" indent="0" algn="l">
              <a:lnSpc>
                <a:spcPts val="1800"/>
              </a:lnSpc>
              <a:spcAft>
                <a:spcPts val="600"/>
              </a:spcAft>
              <a:buNone/>
            </a:pPr>
            <a:r>
              <a:rPr lang="en-GB" sz="2000" dirty="0">
                <a:solidFill>
                  <a:prstClr val="black">
                    <a:lumMod val="75000"/>
                    <a:lumOff val="25000"/>
                  </a:prstClr>
                </a:solidFill>
                <a:latin typeface="Segoe UI" panose="020B0502040204020203" pitchFamily="34" charset="0"/>
                <a:cs typeface="Segoe UI" panose="020B0502040204020203" pitchFamily="34" charset="0"/>
              </a:rPr>
              <a:t>2020</a:t>
            </a:r>
          </a:p>
        </p:txBody>
      </p:sp>
    </p:spTree>
    <p:extLst>
      <p:ext uri="{BB962C8B-B14F-4D97-AF65-F5344CB8AC3E}">
        <p14:creationId xmlns:p14="http://schemas.microsoft.com/office/powerpoint/2010/main" val="3369368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724D467-FC79-4FE5-9E76-53EF8F6C2CD7}"/>
              </a:ext>
            </a:extLst>
          </p:cNvPr>
          <p:cNvSpPr>
            <a:spLocks noGrp="1"/>
          </p:cNvSpPr>
          <p:nvPr>
            <p:ph idx="1"/>
          </p:nvPr>
        </p:nvSpPr>
        <p:spPr/>
        <p:txBody>
          <a:bodyPr>
            <a:normAutofit fontScale="92500" lnSpcReduction="10000"/>
          </a:bodyPr>
          <a:lstStyle/>
          <a:p>
            <a:r>
              <a:rPr lang="en-GB" sz="4200" dirty="0"/>
              <a:t>The World Health Organisation estimates that there are approximately 466 million people worldwide who have </a:t>
            </a:r>
            <a:r>
              <a:rPr lang="en-GB" sz="4200" dirty="0" err="1"/>
              <a:t>have</a:t>
            </a:r>
            <a:r>
              <a:rPr lang="en-GB" sz="4200" dirty="0"/>
              <a:t> disabling hearing loss and 34 million of these are children (World Health Organisation, 2020).</a:t>
            </a:r>
          </a:p>
          <a:p>
            <a:r>
              <a:rPr lang="en-GB" sz="4200" dirty="0"/>
              <a:t>There are approximately 50,000 children with hearing impairment in the UK (Action on Hearing Loss, 2020)</a:t>
            </a:r>
          </a:p>
          <a:p>
            <a:endParaRPr lang="en-GB" sz="3600" dirty="0"/>
          </a:p>
        </p:txBody>
      </p:sp>
      <p:sp>
        <p:nvSpPr>
          <p:cNvPr id="3" name="Title 2">
            <a:extLst>
              <a:ext uri="{FF2B5EF4-FFF2-40B4-BE49-F238E27FC236}">
                <a16:creationId xmlns:a16="http://schemas.microsoft.com/office/drawing/2014/main" id="{A69DEAAA-966F-4A62-9F81-CDDBD7589F72}"/>
              </a:ext>
            </a:extLst>
          </p:cNvPr>
          <p:cNvSpPr>
            <a:spLocks noGrp="1"/>
          </p:cNvSpPr>
          <p:nvPr>
            <p:ph type="title"/>
          </p:nvPr>
        </p:nvSpPr>
        <p:spPr/>
        <p:txBody>
          <a:bodyPr>
            <a:normAutofit/>
          </a:bodyPr>
          <a:lstStyle/>
          <a:p>
            <a:pPr algn="ctr"/>
            <a:r>
              <a:rPr lang="en-GB" sz="3600" b="1" dirty="0"/>
              <a:t>Hearing Impairment</a:t>
            </a:r>
          </a:p>
        </p:txBody>
      </p:sp>
    </p:spTree>
    <p:extLst>
      <p:ext uri="{BB962C8B-B14F-4D97-AF65-F5344CB8AC3E}">
        <p14:creationId xmlns:p14="http://schemas.microsoft.com/office/powerpoint/2010/main" val="28553754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3D0FAAF-3FA6-4D39-93F8-C077F34529FA}"/>
              </a:ext>
            </a:extLst>
          </p:cNvPr>
          <p:cNvSpPr>
            <a:spLocks noGrp="1"/>
          </p:cNvSpPr>
          <p:nvPr>
            <p:ph idx="1"/>
          </p:nvPr>
        </p:nvSpPr>
        <p:spPr>
          <a:xfrm>
            <a:off x="604433" y="1604210"/>
            <a:ext cx="10765409" cy="4965031"/>
          </a:xfrm>
        </p:spPr>
        <p:txBody>
          <a:bodyPr>
            <a:noAutofit/>
          </a:bodyPr>
          <a:lstStyle/>
          <a:p>
            <a:r>
              <a:rPr lang="en-GB" sz="2400" dirty="0"/>
              <a:t>a) feel they belong to the school or education community </a:t>
            </a:r>
          </a:p>
          <a:p>
            <a:r>
              <a:rPr lang="en-GB" sz="2400" dirty="0"/>
              <a:t>b) feel valued and respected as an individual </a:t>
            </a:r>
          </a:p>
          <a:p>
            <a:r>
              <a:rPr lang="en-GB" sz="2400" dirty="0"/>
              <a:t>c) feel safe and free from bullying and teasing related to their deafness </a:t>
            </a:r>
          </a:p>
          <a:p>
            <a:r>
              <a:rPr lang="en-GB" sz="2400" dirty="0"/>
              <a:t>d) be given opportunities to mix with deaf children as well as hearing children </a:t>
            </a:r>
          </a:p>
          <a:p>
            <a:r>
              <a:rPr lang="en-GB" sz="2400" dirty="0"/>
              <a:t>e) have their communication needs met </a:t>
            </a:r>
          </a:p>
          <a:p>
            <a:r>
              <a:rPr lang="en-GB" sz="2400" dirty="0"/>
              <a:t>f) be given support to build their confidence and self esteem </a:t>
            </a:r>
          </a:p>
          <a:p>
            <a:r>
              <a:rPr lang="en-GB" sz="2400" dirty="0"/>
              <a:t>g) be able to participate in all aspects of school life alongside their peers </a:t>
            </a:r>
          </a:p>
          <a:p>
            <a:r>
              <a:rPr lang="en-GB" sz="2400" dirty="0"/>
              <a:t>h) be supported in reaching their full educational potential (NDCS, 2016)</a:t>
            </a:r>
          </a:p>
          <a:p>
            <a:r>
              <a:rPr lang="en-GB" sz="2800" dirty="0"/>
              <a:t> </a:t>
            </a:r>
          </a:p>
          <a:p>
            <a:r>
              <a:rPr lang="en-GB" sz="2800" dirty="0"/>
              <a:t> </a:t>
            </a:r>
          </a:p>
        </p:txBody>
      </p:sp>
      <p:sp>
        <p:nvSpPr>
          <p:cNvPr id="3" name="Title 2">
            <a:extLst>
              <a:ext uri="{FF2B5EF4-FFF2-40B4-BE49-F238E27FC236}">
                <a16:creationId xmlns:a16="http://schemas.microsoft.com/office/drawing/2014/main" id="{317352DC-C257-4C1A-89FD-655957AFA666}"/>
              </a:ext>
            </a:extLst>
          </p:cNvPr>
          <p:cNvSpPr>
            <a:spLocks noGrp="1"/>
          </p:cNvSpPr>
          <p:nvPr>
            <p:ph type="title"/>
          </p:nvPr>
        </p:nvSpPr>
        <p:spPr/>
        <p:txBody>
          <a:bodyPr>
            <a:noAutofit/>
          </a:bodyPr>
          <a:lstStyle/>
          <a:p>
            <a:r>
              <a:rPr lang="en-GB" b="1" dirty="0"/>
              <a:t>National Deaf Children’s Society believes that in an inclusive school or education setting a deaf child will: </a:t>
            </a:r>
          </a:p>
        </p:txBody>
      </p:sp>
    </p:spTree>
    <p:extLst>
      <p:ext uri="{BB962C8B-B14F-4D97-AF65-F5344CB8AC3E}">
        <p14:creationId xmlns:p14="http://schemas.microsoft.com/office/powerpoint/2010/main" val="23791066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C5DB5DB-5281-4AEB-924D-041483C84927}"/>
              </a:ext>
            </a:extLst>
          </p:cNvPr>
          <p:cNvSpPr>
            <a:spLocks noGrp="1"/>
          </p:cNvSpPr>
          <p:nvPr>
            <p:ph idx="1"/>
          </p:nvPr>
        </p:nvSpPr>
        <p:spPr/>
        <p:txBody>
          <a:bodyPr>
            <a:normAutofit lnSpcReduction="10000"/>
          </a:bodyPr>
          <a:lstStyle/>
          <a:p>
            <a:r>
              <a:rPr lang="en-GB" sz="2000" dirty="0"/>
              <a:t>Many deaf children experience social isolation.</a:t>
            </a:r>
          </a:p>
          <a:p>
            <a:r>
              <a:rPr lang="en-GB" sz="2000" dirty="0"/>
              <a:t>• There is usually only 1 deaf child in a class or year group; the deaf child may not have one to one support; and they miss out on direct and indirect communication, i.e. banter and overhearing.</a:t>
            </a:r>
          </a:p>
          <a:p>
            <a:r>
              <a:rPr lang="en-GB" sz="2000" dirty="0"/>
              <a:t>• Break times – isolation can happen outside the classroom, and is particularly noticeable in any team activity, e.g. games such as football</a:t>
            </a:r>
          </a:p>
          <a:p>
            <a:r>
              <a:rPr lang="en-GB" sz="2000" dirty="0"/>
              <a:t>• Out of school friendships – if deaf children have to a special school, the distance precludes them from building on relationships made in school. All deaf children experience communication issues in group situations which can make it very difficult to make meaningful friendships.</a:t>
            </a:r>
          </a:p>
          <a:p>
            <a:r>
              <a:rPr lang="en-GB" sz="2000" dirty="0"/>
              <a:t>• Language and culture – it is hard to acquire a natural culture with no deaf peers and adults</a:t>
            </a:r>
          </a:p>
          <a:p>
            <a:r>
              <a:rPr lang="en-GB" sz="2000" dirty="0"/>
              <a:t>(DEX, </a:t>
            </a:r>
            <a:r>
              <a:rPr lang="en-GB" sz="2000"/>
              <a:t>n.d.)</a:t>
            </a:r>
            <a:endParaRPr lang="en-GB" sz="2000" dirty="0"/>
          </a:p>
        </p:txBody>
      </p:sp>
      <p:sp>
        <p:nvSpPr>
          <p:cNvPr id="3" name="Title 2">
            <a:extLst>
              <a:ext uri="{FF2B5EF4-FFF2-40B4-BE49-F238E27FC236}">
                <a16:creationId xmlns:a16="http://schemas.microsoft.com/office/drawing/2014/main" id="{136358E4-BBC4-4072-BA18-695524F43696}"/>
              </a:ext>
            </a:extLst>
          </p:cNvPr>
          <p:cNvSpPr>
            <a:spLocks noGrp="1"/>
          </p:cNvSpPr>
          <p:nvPr>
            <p:ph type="title"/>
          </p:nvPr>
        </p:nvSpPr>
        <p:spPr/>
        <p:txBody>
          <a:bodyPr>
            <a:normAutofit/>
          </a:bodyPr>
          <a:lstStyle/>
          <a:p>
            <a:pPr algn="ctr"/>
            <a:r>
              <a:rPr lang="en-GB" sz="4400" b="1" dirty="0"/>
              <a:t>Deaf Children and Young People </a:t>
            </a:r>
          </a:p>
        </p:txBody>
      </p:sp>
    </p:spTree>
    <p:extLst>
      <p:ext uri="{BB962C8B-B14F-4D97-AF65-F5344CB8AC3E}">
        <p14:creationId xmlns:p14="http://schemas.microsoft.com/office/powerpoint/2010/main" val="25378738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4A4450B-7D4A-47C0-866A-EC0FD9269492}"/>
              </a:ext>
            </a:extLst>
          </p:cNvPr>
          <p:cNvSpPr>
            <a:spLocks noGrp="1"/>
          </p:cNvSpPr>
          <p:nvPr>
            <p:ph idx="1"/>
          </p:nvPr>
        </p:nvSpPr>
        <p:spPr>
          <a:xfrm>
            <a:off x="604435" y="1196391"/>
            <a:ext cx="10983131" cy="4572752"/>
          </a:xfrm>
        </p:spPr>
        <p:txBody>
          <a:bodyPr>
            <a:noAutofit/>
          </a:bodyPr>
          <a:lstStyle/>
          <a:p>
            <a:r>
              <a:rPr lang="en-GB" sz="2800" u="sng" dirty="0"/>
              <a:t>Good practice</a:t>
            </a:r>
          </a:p>
          <a:p>
            <a:r>
              <a:rPr lang="en-GB" sz="2800" dirty="0"/>
              <a:t>Treat her as an equal, the same as the other children</a:t>
            </a:r>
          </a:p>
          <a:p>
            <a:r>
              <a:rPr lang="en-GB" sz="2800" dirty="0"/>
              <a:t>Always look at hearing impaired child so she can lip read</a:t>
            </a:r>
          </a:p>
          <a:p>
            <a:r>
              <a:rPr lang="en-GB" sz="2800" dirty="0"/>
              <a:t>Use BSL when possible</a:t>
            </a:r>
          </a:p>
          <a:p>
            <a:r>
              <a:rPr lang="en-GB" sz="2800" dirty="0"/>
              <a:t>Give instructions when she is standing nearby</a:t>
            </a:r>
          </a:p>
          <a:p>
            <a:r>
              <a:rPr lang="en-GB" sz="2800" dirty="0"/>
              <a:t>Involve her parent in training and games</a:t>
            </a:r>
          </a:p>
          <a:p>
            <a:r>
              <a:rPr lang="en-GB" sz="2800" u="sng" dirty="0"/>
              <a:t>Bad practice</a:t>
            </a:r>
          </a:p>
          <a:p>
            <a:r>
              <a:rPr lang="en-GB" sz="2800" dirty="0"/>
              <a:t>Some coaches do not look at children when speaking to them or shout from a distance</a:t>
            </a:r>
          </a:p>
        </p:txBody>
      </p:sp>
      <p:sp>
        <p:nvSpPr>
          <p:cNvPr id="3" name="Title 2">
            <a:extLst>
              <a:ext uri="{FF2B5EF4-FFF2-40B4-BE49-F238E27FC236}">
                <a16:creationId xmlns:a16="http://schemas.microsoft.com/office/drawing/2014/main" id="{40BB16E8-0FCB-41A1-B80F-FEBC2591A4F2}"/>
              </a:ext>
            </a:extLst>
          </p:cNvPr>
          <p:cNvSpPr>
            <a:spLocks noGrp="1"/>
          </p:cNvSpPr>
          <p:nvPr>
            <p:ph type="title"/>
          </p:nvPr>
        </p:nvSpPr>
        <p:spPr/>
        <p:txBody>
          <a:bodyPr>
            <a:normAutofit/>
          </a:bodyPr>
          <a:lstStyle/>
          <a:p>
            <a:pPr algn="ctr"/>
            <a:r>
              <a:rPr lang="en-GB" sz="3200" b="1" dirty="0"/>
              <a:t>My coaching experience</a:t>
            </a:r>
          </a:p>
        </p:txBody>
      </p:sp>
    </p:spTree>
    <p:extLst>
      <p:ext uri="{BB962C8B-B14F-4D97-AF65-F5344CB8AC3E}">
        <p14:creationId xmlns:p14="http://schemas.microsoft.com/office/powerpoint/2010/main" val="3315177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03385DB-6FBD-4FE6-A2A0-87D8C7F91758}"/>
              </a:ext>
            </a:extLst>
          </p:cNvPr>
          <p:cNvSpPr>
            <a:spLocks noGrp="1"/>
          </p:cNvSpPr>
          <p:nvPr>
            <p:ph idx="1"/>
          </p:nvPr>
        </p:nvSpPr>
        <p:spPr/>
        <p:txBody>
          <a:bodyPr>
            <a:normAutofit/>
          </a:bodyPr>
          <a:lstStyle/>
          <a:p>
            <a:r>
              <a:rPr lang="en-GB" sz="2000" dirty="0"/>
              <a:t>The Deaf Sports and Football Foundation sets out to include those with hearing impairments in team sports. It provides grants either directly to the beneficiaries or to organisations working to help them participate in sports including football, and by:</a:t>
            </a:r>
          </a:p>
          <a:p>
            <a:pPr marL="342900" indent="-342900"/>
            <a:r>
              <a:rPr lang="en-GB" sz="2000" dirty="0"/>
              <a:t>* Providing sporting events and activity programmes to enable Deaf people from the grassroots to all other levels to participate in different sports in a comfortable environment where their communication needs are catered for</a:t>
            </a:r>
          </a:p>
          <a:p>
            <a:pPr marL="342900" indent="-342900"/>
            <a:r>
              <a:rPr lang="en-GB" sz="2000" dirty="0"/>
              <a:t>* Organising a wide variety of programmes for deaf children, young people and adults to improve mental health issues, wellbeing, speech, language and communication needs through different sporting activities</a:t>
            </a:r>
          </a:p>
          <a:p>
            <a:pPr marL="342900" indent="-342900"/>
            <a:r>
              <a:rPr lang="en-GB" sz="2000" dirty="0"/>
              <a:t>* Undertaking research and development projects into sports &amp; medical science, inclusiveness, leadership and information communications technology to enhance the advancement of deaf people in society (Deaf Sports and Football Foundation, 2019).</a:t>
            </a:r>
          </a:p>
        </p:txBody>
      </p:sp>
      <p:sp>
        <p:nvSpPr>
          <p:cNvPr id="3" name="Title 2">
            <a:extLst>
              <a:ext uri="{FF2B5EF4-FFF2-40B4-BE49-F238E27FC236}">
                <a16:creationId xmlns:a16="http://schemas.microsoft.com/office/drawing/2014/main" id="{00512447-DB46-4965-BD6B-A68F06EE587E}"/>
              </a:ext>
            </a:extLst>
          </p:cNvPr>
          <p:cNvSpPr>
            <a:spLocks noGrp="1"/>
          </p:cNvSpPr>
          <p:nvPr>
            <p:ph type="title"/>
          </p:nvPr>
        </p:nvSpPr>
        <p:spPr/>
        <p:txBody>
          <a:bodyPr/>
          <a:lstStyle/>
          <a:p>
            <a:pPr algn="ctr"/>
            <a:r>
              <a:rPr lang="en-GB" b="1" dirty="0"/>
              <a:t>Deaf children and team sports</a:t>
            </a:r>
          </a:p>
        </p:txBody>
      </p:sp>
    </p:spTree>
    <p:extLst>
      <p:ext uri="{BB962C8B-B14F-4D97-AF65-F5344CB8AC3E}">
        <p14:creationId xmlns:p14="http://schemas.microsoft.com/office/powerpoint/2010/main" val="38484013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8648B73-A868-4364-A6AA-394A20AC9AE6}"/>
              </a:ext>
            </a:extLst>
          </p:cNvPr>
          <p:cNvSpPr>
            <a:spLocks noGrp="1"/>
          </p:cNvSpPr>
          <p:nvPr>
            <p:ph idx="1"/>
          </p:nvPr>
        </p:nvSpPr>
        <p:spPr>
          <a:xfrm>
            <a:off x="754558" y="1645155"/>
            <a:ext cx="10983131" cy="4572752"/>
          </a:xfrm>
        </p:spPr>
        <p:txBody>
          <a:bodyPr>
            <a:normAutofit fontScale="55000" lnSpcReduction="20000"/>
          </a:bodyPr>
          <a:lstStyle/>
          <a:p>
            <a:pPr>
              <a:buNone/>
            </a:pPr>
            <a:r>
              <a:rPr lang="en-GB" sz="3200" dirty="0"/>
              <a:t>Action on Hearing Loss (2020) ‘Facts and Figures’ Online, available at https://www.actiononhearingloss.org.uk/about-us/our-research-and-evidence/facts-and-figures/ Accessed 11.3.20</a:t>
            </a:r>
          </a:p>
          <a:p>
            <a:pPr>
              <a:buNone/>
            </a:pPr>
            <a:r>
              <a:rPr lang="en-GB" sz="3200" dirty="0"/>
              <a:t>Barnard, A. (ed) (2011) </a:t>
            </a:r>
            <a:r>
              <a:rPr lang="en-GB" sz="3200" i="1" dirty="0"/>
              <a:t>Key Themes in Health and Social Care </a:t>
            </a:r>
            <a:r>
              <a:rPr lang="en-GB" sz="3200" dirty="0"/>
              <a:t>New York: Routledge</a:t>
            </a:r>
          </a:p>
          <a:p>
            <a:pPr>
              <a:buNone/>
            </a:pPr>
            <a:r>
              <a:rPr lang="en-GB" sz="3200" dirty="0"/>
              <a:t>Black Triangle Campaign (2020) ‘Bad attitudes do not cause disability any more than good attitudes guarantee health’ Online, available at: https://blacktrianglecampaign.org/2012/08/02/bad-attitudes-do-not-cause-disability-any-more-than-good-attitudes-guarantee-health/ Accessed 11.3.20</a:t>
            </a:r>
          </a:p>
          <a:p>
            <a:pPr>
              <a:buNone/>
            </a:pPr>
            <a:r>
              <a:rPr lang="en-GB" sz="3200" dirty="0"/>
              <a:t>Deaf Sports and Football Foundation (2019) ‘Welcome to the Deaf Sports &amp; Football Foundation’ Online, available at: http://www.deafsportsfootballfoundation.org/ Accessed 11.3.20</a:t>
            </a:r>
          </a:p>
          <a:p>
            <a:pPr>
              <a:buNone/>
            </a:pPr>
            <a:r>
              <a:rPr lang="en-GB" sz="3200" dirty="0"/>
              <a:t>DEX (n.d.) </a:t>
            </a:r>
            <a:r>
              <a:rPr lang="en-GB" sz="3200" i="1" dirty="0"/>
              <a:t>Social Exclusion Online</a:t>
            </a:r>
            <a:r>
              <a:rPr lang="en-GB" sz="3200" dirty="0"/>
              <a:t>, available at: https://dex.org.uk/social-exclusion/ Accessed 12.2.20</a:t>
            </a:r>
          </a:p>
          <a:p>
            <a:pPr>
              <a:buNone/>
            </a:pPr>
            <a:r>
              <a:rPr lang="en-GB" sz="3200" dirty="0"/>
              <a:t>Government  Equalities Office (2010) </a:t>
            </a:r>
            <a:r>
              <a:rPr lang="en-GB" sz="3200" i="1" dirty="0"/>
              <a:t>The Equality Act, making equality real </a:t>
            </a:r>
            <a:r>
              <a:rPr lang="en-GB" sz="3200" dirty="0"/>
              <a:t>Leeds: CDS</a:t>
            </a:r>
          </a:p>
          <a:p>
            <a:pPr>
              <a:buNone/>
            </a:pPr>
            <a:r>
              <a:rPr lang="en-GB" sz="3200" dirty="0"/>
              <a:t>Grant, L. (ed) (2013) </a:t>
            </a:r>
            <a:r>
              <a:rPr lang="en-GB" sz="3200" i="1" dirty="0"/>
              <a:t>A Disability History Timeline The struggle for equal rights through the </a:t>
            </a:r>
            <a:r>
              <a:rPr lang="en-GB" sz="3200" dirty="0"/>
              <a:t>ages Online, available at: https://www.merseycare.nhs.uk/media/1749/disabiliyt-timeline-2013.pdf Accessed 11.3.20</a:t>
            </a:r>
          </a:p>
          <a:p>
            <a:pPr>
              <a:buNone/>
            </a:pPr>
            <a:endParaRPr lang="en-GB" sz="3200" dirty="0"/>
          </a:p>
          <a:p>
            <a:pPr>
              <a:buNone/>
            </a:pPr>
            <a:endParaRPr lang="en-GB" sz="3200" dirty="0"/>
          </a:p>
        </p:txBody>
      </p:sp>
      <p:sp>
        <p:nvSpPr>
          <p:cNvPr id="3" name="Title 2">
            <a:extLst>
              <a:ext uri="{FF2B5EF4-FFF2-40B4-BE49-F238E27FC236}">
                <a16:creationId xmlns:a16="http://schemas.microsoft.com/office/drawing/2014/main" id="{A3DE71D8-E030-4F71-AA76-C4C7930B9BE5}"/>
              </a:ext>
            </a:extLst>
          </p:cNvPr>
          <p:cNvSpPr>
            <a:spLocks noGrp="1"/>
          </p:cNvSpPr>
          <p:nvPr>
            <p:ph type="title"/>
          </p:nvPr>
        </p:nvSpPr>
        <p:spPr/>
        <p:txBody>
          <a:bodyPr>
            <a:normAutofit/>
          </a:bodyPr>
          <a:lstStyle/>
          <a:p>
            <a:pPr algn="ctr"/>
            <a:r>
              <a:rPr lang="en-GB" sz="4400" b="1" dirty="0"/>
              <a:t>References</a:t>
            </a:r>
          </a:p>
        </p:txBody>
      </p:sp>
    </p:spTree>
    <p:extLst>
      <p:ext uri="{BB962C8B-B14F-4D97-AF65-F5344CB8AC3E}">
        <p14:creationId xmlns:p14="http://schemas.microsoft.com/office/powerpoint/2010/main" val="14104443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9AC77FA-9CEA-4D75-A6F0-5D8B765DD0EB}"/>
              </a:ext>
            </a:extLst>
          </p:cNvPr>
          <p:cNvSpPr>
            <a:spLocks noGrp="1"/>
          </p:cNvSpPr>
          <p:nvPr>
            <p:ph idx="1"/>
          </p:nvPr>
        </p:nvSpPr>
        <p:spPr/>
        <p:txBody>
          <a:bodyPr>
            <a:normAutofit/>
          </a:bodyPr>
          <a:lstStyle/>
          <a:p>
            <a:pPr>
              <a:buNone/>
            </a:pPr>
            <a:r>
              <a:rPr lang="en-GB" sz="2200" dirty="0"/>
              <a:t>National Deaf Children’s Society (2016) </a:t>
            </a:r>
            <a:r>
              <a:rPr lang="en-GB" sz="2200" i="1" dirty="0"/>
              <a:t>Education inclusion of deaf children position statement  </a:t>
            </a:r>
            <a:r>
              <a:rPr lang="en-GB" sz="2200" dirty="0"/>
              <a:t>Online, available at: https://www.ndcs.org.uk/media/3835/education-inclusion-deaf-children-www.deafsportsfootballfoundation.org/position-statement-november-2016.pdf Accessed 11.3.20</a:t>
            </a:r>
          </a:p>
          <a:p>
            <a:r>
              <a:rPr lang="en-GB" sz="2200" dirty="0"/>
              <a:t>United Nations (2016) </a:t>
            </a:r>
            <a:r>
              <a:rPr lang="en-GB" sz="2200" i="1" dirty="0"/>
              <a:t>Leaving No-One Behind </a:t>
            </a:r>
            <a:r>
              <a:rPr lang="en-GB" sz="2200" dirty="0"/>
              <a:t>Geneva: United Nations</a:t>
            </a:r>
          </a:p>
          <a:p>
            <a:pPr>
              <a:buNone/>
            </a:pPr>
            <a:r>
              <a:rPr lang="en-GB" sz="2200" dirty="0"/>
              <a:t>World Health Organization (2020) ‘Deafness and hearing loss’ Online, available at: https://www.who.int/news-room/fact-sheets/detail/deafness-and-hearing-loss Accessed 11.3.20</a:t>
            </a:r>
          </a:p>
          <a:p>
            <a:endParaRPr lang="en-GB" sz="2200" dirty="0"/>
          </a:p>
          <a:p>
            <a:endParaRPr lang="en-GB" sz="2200" dirty="0"/>
          </a:p>
        </p:txBody>
      </p:sp>
      <p:sp>
        <p:nvSpPr>
          <p:cNvPr id="3" name="Title 2">
            <a:extLst>
              <a:ext uri="{FF2B5EF4-FFF2-40B4-BE49-F238E27FC236}">
                <a16:creationId xmlns:a16="http://schemas.microsoft.com/office/drawing/2014/main" id="{9CCA9470-E7A3-4292-BCD9-611FEEF2D87F}"/>
              </a:ext>
            </a:extLst>
          </p:cNvPr>
          <p:cNvSpPr>
            <a:spLocks noGrp="1"/>
          </p:cNvSpPr>
          <p:nvPr>
            <p:ph type="title"/>
          </p:nvPr>
        </p:nvSpPr>
        <p:spPr/>
        <p:txBody>
          <a:bodyPr>
            <a:normAutofit/>
          </a:bodyPr>
          <a:lstStyle/>
          <a:p>
            <a:pPr algn="ctr"/>
            <a:r>
              <a:rPr lang="en-GB" sz="3600" b="1" dirty="0"/>
              <a:t>References cont.</a:t>
            </a:r>
          </a:p>
        </p:txBody>
      </p:sp>
    </p:spTree>
    <p:extLst>
      <p:ext uri="{BB962C8B-B14F-4D97-AF65-F5344CB8AC3E}">
        <p14:creationId xmlns:p14="http://schemas.microsoft.com/office/powerpoint/2010/main" val="3978457923"/>
      </p:ext>
    </p:extLst>
  </p:cSld>
  <p:clrMapOvr>
    <a:masterClrMapping/>
  </p:clrMapOvr>
</p:sld>
</file>

<file path=ppt/theme/theme1.xml><?xml version="1.0" encoding="utf-8"?>
<a:theme xmlns:a="http://schemas.openxmlformats.org/drawingml/2006/main" name="Get Started with 3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vert="horz" lIns="91440" tIns="45720" rIns="91440" bIns="45720" rtlCol="0">
        <a:noAutofit/>
      </a:bodyPr>
      <a:lstStyle>
        <a:defPPr marL="0" indent="0" algn="l">
          <a:lnSpc>
            <a:spcPts val="1800"/>
          </a:lnSpc>
          <a:spcAft>
            <a:spcPts val="600"/>
          </a:spcAft>
          <a:buNone/>
          <a:defRPr sz="1200" dirty="0" smtClean="0">
            <a:solidFill>
              <a:prstClr val="black">
                <a:lumMod val="75000"/>
                <a:lumOff val="25000"/>
              </a:prstClr>
            </a:solidFill>
            <a:latin typeface="Segoe UI" panose="020B0502040204020203" pitchFamily="34" charset="0"/>
            <a:cs typeface="Segoe UI" panose="020B0502040204020203" pitchFamily="34" charset="0"/>
          </a:defRPr>
        </a:defPPr>
      </a:lstStyle>
    </a:txDef>
  </a:objectDefaults>
  <a:extraClrSchemeLst/>
  <a:extLst>
    <a:ext uri="{05A4C25C-085E-4340-85A3-A5531E510DB2}">
      <thm15:themeFamily xmlns:thm15="http://schemas.microsoft.com/office/thememl/2012/main" name="Presentation2" id="{8EDB72CA-256D-4730-859A-BD655CF0121B}" vid="{7732A1E2-A4F7-4BC8-A422-5F726110F53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7CBB502496A1146A491A9F165EDE067" ma:contentTypeVersion="7" ma:contentTypeDescription="Create a new document." ma:contentTypeScope="" ma:versionID="dc69f1da005d9fc9fec8adfa734770e7">
  <xsd:schema xmlns:xsd="http://www.w3.org/2001/XMLSchema" xmlns:xs="http://www.w3.org/2001/XMLSchema" xmlns:p="http://schemas.microsoft.com/office/2006/metadata/properties" xmlns:ns3="c05bfcf6-161a-4012-bab6-aa68b8b9ab0d" targetNamespace="http://schemas.microsoft.com/office/2006/metadata/properties" ma:root="true" ma:fieldsID="d2f82533d469a227fe3dfeed903bcab0" ns3:_="">
    <xsd:import namespace="c05bfcf6-161a-4012-bab6-aa68b8b9ab0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5bfcf6-161a-4012-bab6-aa68b8b9ab0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B90717D-CB20-4004-8DD0-01756D9D039A}">
  <ds:schemaRefs>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c05bfcf6-161a-4012-bab6-aa68b8b9ab0d"/>
    <ds:schemaRef ds:uri="http://www.w3.org/XML/1998/namespace"/>
  </ds:schemaRefs>
</ds:datastoreItem>
</file>

<file path=customXml/itemProps2.xml><?xml version="1.0" encoding="utf-8"?>
<ds:datastoreItem xmlns:ds="http://schemas.openxmlformats.org/officeDocument/2006/customXml" ds:itemID="{18A56FF6-92BD-46DE-9059-01B9F08E8880}">
  <ds:schemaRefs>
    <ds:schemaRef ds:uri="http://schemas.microsoft.com/sharepoint/v3/contenttype/forms"/>
  </ds:schemaRefs>
</ds:datastoreItem>
</file>

<file path=customXml/itemProps3.xml><?xml version="1.0" encoding="utf-8"?>
<ds:datastoreItem xmlns:ds="http://schemas.openxmlformats.org/officeDocument/2006/customXml" ds:itemID="{6EC4B3FE-362E-4648-B909-25391007EB2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5bfcf6-161a-4012-bab6-aa68b8b9ab0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{EDF345C8-45A2-4ABE-A4BA-D49C45BCA85D}tf16411177</Template>
  <TotalTime>0</TotalTime>
  <Words>1337</Words>
  <Application>Microsoft Office PowerPoint</Application>
  <PresentationFormat>Widescreen</PresentationFormat>
  <Paragraphs>87</Paragraphs>
  <Slides>13</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Segoe UI</vt:lpstr>
      <vt:lpstr>Segoe UI Light</vt:lpstr>
      <vt:lpstr>Get Started with 3D</vt:lpstr>
      <vt:lpstr>Inclusive Practice with Children Alan Blackley</vt:lpstr>
      <vt:lpstr>Inclusion</vt:lpstr>
      <vt:lpstr>Inclusion</vt:lpstr>
      <vt:lpstr>Key Legislation</vt:lpstr>
      <vt:lpstr>EQUALITY ACT 2010</vt:lpstr>
      <vt:lpstr>Medical and Social Models of Disability</vt:lpstr>
      <vt:lpstr>Hearing Impairment</vt:lpstr>
      <vt:lpstr>National Deaf Children’s Society believes that in an inclusive school or education setting a deaf child will: </vt:lpstr>
      <vt:lpstr>Deaf Children and Young People </vt:lpstr>
      <vt:lpstr>My coaching experience</vt:lpstr>
      <vt:lpstr>Deaf children and team sports</vt:lpstr>
      <vt:lpstr>References</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2020-02-06T13:01:32Z</dcterms:created>
  <dcterms:modified xsi:type="dcterms:W3CDTF">2020-03-11T12:33:22Z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0x01010087CBB502496A1146A491A9F165EDE067</vt:lpwstr>
  </property>
</Properties>
</file>