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theme/theme1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6.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8.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9.xml" ContentType="application/vnd.openxmlformats-officedocument.theme+xml"/>
  <Override PartName="/ppt/slideLayouts/slideLayout7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50"/>
  </p:notesMasterIdLst>
  <p:sldIdLst>
    <p:sldId id="719" r:id="rId24"/>
    <p:sldId id="301" r:id="rId25"/>
    <p:sldId id="554" r:id="rId26"/>
    <p:sldId id="724" r:id="rId27"/>
    <p:sldId id="727" r:id="rId28"/>
    <p:sldId id="728" r:id="rId29"/>
    <p:sldId id="746" r:id="rId30"/>
    <p:sldId id="725" r:id="rId31"/>
    <p:sldId id="726" r:id="rId32"/>
    <p:sldId id="741" r:id="rId33"/>
    <p:sldId id="744" r:id="rId34"/>
    <p:sldId id="743" r:id="rId35"/>
    <p:sldId id="742" r:id="rId36"/>
    <p:sldId id="745" r:id="rId37"/>
    <p:sldId id="739" r:id="rId38"/>
    <p:sldId id="740" r:id="rId39"/>
    <p:sldId id="722" r:id="rId40"/>
    <p:sldId id="738" r:id="rId41"/>
    <p:sldId id="733" r:id="rId42"/>
    <p:sldId id="735" r:id="rId43"/>
    <p:sldId id="730" r:id="rId44"/>
    <p:sldId id="731" r:id="rId45"/>
    <p:sldId id="732" r:id="rId46"/>
    <p:sldId id="737" r:id="rId47"/>
    <p:sldId id="736" r:id="rId48"/>
    <p:sldId id="72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82"/>
    <p:restoredTop sz="77253"/>
  </p:normalViewPr>
  <p:slideViewPr>
    <p:cSldViewPr snapToGrid="0">
      <p:cViewPr>
        <p:scale>
          <a:sx n="78" d="100"/>
          <a:sy n="78" d="100"/>
        </p:scale>
        <p:origin x="777" y="6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BE2D93A9-7C4A-4F60-87AC-6126B9A37A46}"/>
    <pc:docChg chg="modSld">
      <pc:chgData name="Stalin Jacob Wilson Packia Dhas" userId="050d7d71-3621-4503-95e8-1c9a9d962492" providerId="ADAL" clId="{BE2D93A9-7C4A-4F60-87AC-6126B9A37A46}" dt="2024-06-20T06:51:27.126" v="30" actId="20577"/>
      <pc:docMkLst>
        <pc:docMk/>
      </pc:docMkLst>
      <pc:sldChg chg="modSp mod">
        <pc:chgData name="Stalin Jacob Wilson Packia Dhas" userId="050d7d71-3621-4503-95e8-1c9a9d962492" providerId="ADAL" clId="{BE2D93A9-7C4A-4F60-87AC-6126B9A37A46}" dt="2024-06-20T06:51:03.294" v="27" actId="20577"/>
        <pc:sldMkLst>
          <pc:docMk/>
          <pc:sldMk cId="3657130640" sldId="301"/>
        </pc:sldMkLst>
        <pc:spChg chg="mod">
          <ac:chgData name="Stalin Jacob Wilson Packia Dhas" userId="050d7d71-3621-4503-95e8-1c9a9d962492" providerId="ADAL" clId="{BE2D93A9-7C4A-4F60-87AC-6126B9A37A46}" dt="2024-06-20T06:51:03.294" v="27" actId="20577"/>
          <ac:spMkLst>
            <pc:docMk/>
            <pc:sldMk cId="3657130640" sldId="301"/>
            <ac:spMk id="3" creationId="{00000000-0000-0000-0000-000000000000}"/>
          </ac:spMkLst>
        </pc:spChg>
      </pc:sldChg>
      <pc:sldChg chg="modNotesTx">
        <pc:chgData name="Stalin Jacob Wilson Packia Dhas" userId="050d7d71-3621-4503-95e8-1c9a9d962492" providerId="ADAL" clId="{BE2D93A9-7C4A-4F60-87AC-6126B9A37A46}" dt="2024-06-20T06:51:16.996" v="28" actId="20577"/>
        <pc:sldMkLst>
          <pc:docMk/>
          <pc:sldMk cId="2870838260" sldId="730"/>
        </pc:sldMkLst>
      </pc:sldChg>
      <pc:sldChg chg="modNotesTx">
        <pc:chgData name="Stalin Jacob Wilson Packia Dhas" userId="050d7d71-3621-4503-95e8-1c9a9d962492" providerId="ADAL" clId="{BE2D93A9-7C4A-4F60-87AC-6126B9A37A46}" dt="2024-06-20T06:51:22.748" v="29" actId="20577"/>
        <pc:sldMkLst>
          <pc:docMk/>
          <pc:sldMk cId="2682035229" sldId="731"/>
        </pc:sldMkLst>
      </pc:sldChg>
      <pc:sldChg chg="modNotesTx">
        <pc:chgData name="Stalin Jacob Wilson Packia Dhas" userId="050d7d71-3621-4503-95e8-1c9a9d962492" providerId="ADAL" clId="{BE2D93A9-7C4A-4F60-87AC-6126B9A37A46}" dt="2024-06-20T06:51:27.126" v="30" actId="20577"/>
        <pc:sldMkLst>
          <pc:docMk/>
          <pc:sldMk cId="3927317153" sldId="73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19/06/2024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21</a:t>
            </a:fld>
            <a:endParaRPr lang="en-GB"/>
          </a:p>
        </p:txBody>
      </p:sp>
    </p:spTree>
    <p:extLst>
      <p:ext uri="{BB962C8B-B14F-4D97-AF65-F5344CB8AC3E}">
        <p14:creationId xmlns:p14="http://schemas.microsoft.com/office/powerpoint/2010/main" val="2805269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22</a:t>
            </a:fld>
            <a:endParaRPr lang="en-GB"/>
          </a:p>
        </p:txBody>
      </p:sp>
    </p:spTree>
    <p:extLst>
      <p:ext uri="{BB962C8B-B14F-4D97-AF65-F5344CB8AC3E}">
        <p14:creationId xmlns:p14="http://schemas.microsoft.com/office/powerpoint/2010/main" val="123570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23</a:t>
            </a:fld>
            <a:endParaRPr lang="en-GB"/>
          </a:p>
        </p:txBody>
      </p:sp>
    </p:spTree>
    <p:extLst>
      <p:ext uri="{BB962C8B-B14F-4D97-AF65-F5344CB8AC3E}">
        <p14:creationId xmlns:p14="http://schemas.microsoft.com/office/powerpoint/2010/main" val="2533071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26</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E70A9CE-5F31-44B4-B305-914CFA17416E}"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8DD92-0998-402B-9420-B83E68D1C608}"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14E2C451-A38D-4E24-A3E9-45691DB679A6}"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CF6C3011-D685-411D-8CE4-DE881D6F6343}"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861E11-4D0C-4682-8B31-C2B221F9FCFC}"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15D2ABAC-7A24-4F8A-999A-C4445E400BEF}"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785D8246-426E-44BF-90A7-3F5D2C175308}"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9EE6587-DE47-457F-9973-C41705847859}"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79EEA6-E966-4CB9-9A82-1B772AE55536}"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9684120-AF60-49D7-B01A-A090B2A491AA}"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9D9EDE23-0578-4D33-8BB2-3AB4E285DECD}"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842365DF-DDFB-4B4A-86AF-DD12AB6FC1F4}"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ADE0CF-AC6D-4058-982F-A80E06640619}"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E006318-CC70-4EF0-BB97-F02AF2C5D170}"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C7B355-EB45-4B19-AEA9-0E563897E626}"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691DA7FD-D649-4A5A-BFED-7FEFDB5BAFBB}"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5D57CB-ADFD-4AD2-99F3-290DFE2340AB}"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995A57EA-B442-4DA3-8A56-49A94CBA4B81}"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7221DAF0-87CE-4285-8908-7E874A7D5247}"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D475784F-7CEA-4082-8172-2496C18CADCD}"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39A48-83B1-47E7-BBFB-AC64371507D2}"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4F95153-A10D-4B0B-AB0A-C909B89F3B18}"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30952DCB-EE25-444C-AC7C-2C987B2F8F98}"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9CCA53C-4A7D-492E-AAB5-C509C2F725AD}"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BA7A644-4799-4C17-A510-CAC167AB1980}"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0982305-C7D5-485F-A5B3-877A95913607}"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2B604DBC-7A75-4DCC-8E74-053185B438AC}"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6C28305E-B9AC-4EE8-A79D-A023EC3B66F5}"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13AFF7-D33A-45D9-B259-0C8E32CF0052}"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40804D89-4CA3-4D99-A3C8-56675D50B8E1}"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FB46A619-1D7C-4936-A58B-8F92344ADBAA}"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515A11F5-164A-45D5-AFEE-C660DBE781BE}"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74D5C8-9513-4398-889B-622CB9DDC45F}"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27EE5A1-CEE4-4D2B-9423-3D80947C54ED}"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1397330A-DB30-4AC6-B15D-E3FF61FD1264}" type="datetime1">
              <a:rPr lang="en-GB" noProof="0" smtClean="0"/>
              <a:t>19/06/2024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9/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0F6C024-C934-4E51-B968-28F1EE0D411E}" type="datetime1">
              <a:rPr lang="en-GB" smtClean="0"/>
              <a:t>19/06/2024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9/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6C7869-8676-42E9-9556-1652EAF1D8EF}" type="datetime1">
              <a:rPr lang="en-GB" smtClean="0"/>
              <a:t>19/06/2024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9/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E09779C7-37FF-4230-9C05-DFBAC84C2DD1}" type="datetime1">
              <a:rPr lang="en-GB" smtClean="0"/>
              <a:t>19/06/2024</a:t>
            </a:fld>
            <a:endParaRPr lang="en-US" dirty="0"/>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7.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0.xml"/><Relationship Id="rId7" Type="http://schemas.openxmlformats.org/officeDocument/2006/relationships/image" Target="../media/image15.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theme" Target="../theme/theme14.xml"/><Relationship Id="rId5" Type="http://schemas.openxmlformats.org/officeDocument/2006/relationships/slideLayout" Target="../slideLayouts/slideLayout42.xml"/><Relationship Id="rId4" Type="http://schemas.openxmlformats.org/officeDocument/2006/relationships/slideLayout" Target="../slideLayouts/slideLayout41.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16.png"/><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theme" Target="../theme/theme15.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0.xml"/><Relationship Id="rId7" Type="http://schemas.openxmlformats.org/officeDocument/2006/relationships/image" Target="../media/image17.png"/><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theme" Target="../theme/theme16.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8.xml"/><Relationship Id="rId7" Type="http://schemas.openxmlformats.org/officeDocument/2006/relationships/theme" Target="../theme/theme1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24.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19.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5.png"/><Relationship Id="rId1" Type="http://schemas.openxmlformats.org/officeDocument/2006/relationships/slideLayout" Target="../slideLayouts/slideLayout35.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Fundamentals of Electrical </a:t>
            </a:r>
          </a:p>
          <a:p>
            <a:r>
              <a:rPr lang="en-GB" sz="4800" dirty="0"/>
              <a:t>and Electronic Systems</a:t>
            </a:r>
          </a:p>
          <a:p>
            <a:r>
              <a:rPr lang="en-GB" sz="4800" dirty="0"/>
              <a:t>(ACDA4018)</a:t>
            </a:r>
          </a:p>
          <a:p>
            <a:r>
              <a:rPr lang="en-GB" sz="3600" i="1" dirty="0">
                <a:solidFill>
                  <a:srgbClr val="FFC000"/>
                </a:solidFill>
              </a:rPr>
              <a:t>Lecture - 14</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4147" y="-90487"/>
            <a:ext cx="5143548" cy="1325563"/>
          </a:xfrm>
        </p:spPr>
        <p:txBody>
          <a:bodyPr>
            <a:normAutofit/>
          </a:bodyPr>
          <a:lstStyle/>
          <a:p>
            <a:pPr algn="l"/>
            <a:r>
              <a:rPr lang="en-IN" b="1" dirty="0">
                <a:solidFill>
                  <a:schemeClr val="bg1"/>
                </a:solidFill>
                <a:latin typeface="+mn-lt"/>
              </a:rPr>
              <a:t>Content</a:t>
            </a:r>
          </a:p>
        </p:txBody>
      </p:sp>
      <p:sp>
        <p:nvSpPr>
          <p:cNvPr id="3" name="Content Placeholder 2"/>
          <p:cNvSpPr>
            <a:spLocks noGrp="1"/>
          </p:cNvSpPr>
          <p:nvPr>
            <p:ph idx="1"/>
          </p:nvPr>
        </p:nvSpPr>
        <p:spPr>
          <a:xfrm>
            <a:off x="971379" y="1545701"/>
            <a:ext cx="10821227" cy="4016374"/>
          </a:xfrm>
        </p:spPr>
        <p:txBody>
          <a:bodyPr>
            <a:normAutofit/>
          </a:bodyPr>
          <a:lstStyle/>
          <a:p>
            <a:pPr marL="536575" indent="-536575" algn="just"/>
            <a:r>
              <a:rPr lang="en-IN" sz="4300" b="1" dirty="0"/>
              <a:t>555 timer</a:t>
            </a:r>
          </a:p>
          <a:p>
            <a:pPr marL="536575" indent="-536575" algn="just"/>
            <a:r>
              <a:rPr lang="en-IN" sz="4300" b="1" dirty="0"/>
              <a:t>Astable</a:t>
            </a:r>
          </a:p>
          <a:p>
            <a:pPr marL="536575" indent="-536575" algn="just"/>
            <a:r>
              <a:rPr lang="en-IN" sz="4300" b="1" dirty="0"/>
              <a:t>Monostable</a:t>
            </a:r>
          </a:p>
          <a:p>
            <a:pPr marL="536575" indent="-536575" algn="just"/>
            <a:r>
              <a:rPr lang="en-IN" sz="4300" b="1" dirty="0"/>
              <a:t>Bistable</a:t>
            </a:r>
          </a:p>
          <a:p>
            <a:pPr marL="536575" indent="-536575" algn="just"/>
            <a:endParaRPr lang="en-IN" sz="4300" b="1" dirty="0"/>
          </a:p>
          <a:p>
            <a:pPr marL="0" indent="0" algn="just">
              <a:buNone/>
            </a:pPr>
            <a:endParaRPr lang="en-IN" sz="2683" dirty="0"/>
          </a:p>
          <a:p>
            <a:pPr marL="354629" lvl="1" indent="-354629" algn="just">
              <a:buFont typeface="Arial"/>
              <a:buChar char="•"/>
            </a:pPr>
            <a:endParaRPr lang="en-IN" sz="3083"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a:xfrm>
            <a:off x="4175787" y="6461781"/>
            <a:ext cx="6103542" cy="365125"/>
          </a:xfrm>
        </p:spPr>
        <p:txBody>
          <a:bodyPr/>
          <a:lstStyle/>
          <a:p>
            <a:r>
              <a:rPr lang="en-GB"/>
              <a:t>Lecture 9/ Fundamentals of Electrical and Electronic Systems</a:t>
            </a:r>
            <a:endParaRPr lang="en-GB" dirty="0"/>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p:txBody>
          <a:bodyPr/>
          <a:lstStyle/>
          <a:p>
            <a:r>
              <a:rPr lang="en-GB" dirty="0"/>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
        <p:nvSpPr>
          <p:cNvPr id="3" name="Content Placeholder 2"/>
          <p:cNvSpPr>
            <a:spLocks noGrp="1"/>
          </p:cNvSpPr>
          <p:nvPr>
            <p:ph idx="1"/>
          </p:nvPr>
        </p:nvSpPr>
        <p:spPr/>
        <p:txBody>
          <a:bodyPr/>
          <a:lstStyle/>
          <a:p>
            <a:r>
              <a:rPr lang="en-GB" b="0" i="0" dirty="0">
                <a:effectLst/>
              </a:rPr>
              <a:t>The </a:t>
            </a:r>
            <a:r>
              <a:rPr lang="en-GB" b="1" i="0" dirty="0">
                <a:effectLst/>
              </a:rPr>
              <a:t>555 timer IC</a:t>
            </a:r>
            <a:r>
              <a:rPr lang="en-GB" b="0" i="0" dirty="0">
                <a:effectLst/>
              </a:rPr>
              <a:t> is an </a:t>
            </a:r>
            <a:r>
              <a:rPr lang="en-GB" b="0" i="0" u="none" strike="noStrike" dirty="0">
                <a:effectLst/>
              </a:rPr>
              <a:t>integrated circuit</a:t>
            </a:r>
            <a:r>
              <a:rPr lang="en-GB" b="0" i="0" dirty="0">
                <a:effectLst/>
              </a:rPr>
              <a:t> (chip) used in a variety of </a:t>
            </a:r>
            <a:r>
              <a:rPr lang="en-GB" b="0" i="0" u="none" strike="noStrike" dirty="0">
                <a:effectLst/>
              </a:rPr>
              <a:t>timer</a:t>
            </a:r>
            <a:r>
              <a:rPr lang="en-GB" b="0" i="0" dirty="0">
                <a:effectLst/>
              </a:rPr>
              <a:t>, delay, pulse generation, and </a:t>
            </a:r>
            <a:r>
              <a:rPr lang="en-GB" b="0" i="0" u="none" strike="noStrike" dirty="0">
                <a:effectLst/>
              </a:rPr>
              <a:t>oscillator</a:t>
            </a:r>
            <a:r>
              <a:rPr lang="en-GB" b="0" i="0" dirty="0">
                <a:effectLst/>
              </a:rPr>
              <a:t> applications.</a:t>
            </a:r>
          </a:p>
          <a:p>
            <a:r>
              <a:rPr lang="en-GB" b="0" i="0" dirty="0">
                <a:effectLst/>
              </a:rPr>
              <a:t>Introduced in 1972</a:t>
            </a:r>
          </a:p>
          <a:p>
            <a:r>
              <a:rPr lang="en-GB" b="0" i="0" dirty="0">
                <a:effectLst/>
              </a:rPr>
              <a:t>Most widely used ICs due to its ease of use and flexibility.</a:t>
            </a:r>
            <a:endParaRPr lang="en-IN" b="1" dirty="0"/>
          </a:p>
        </p:txBody>
      </p:sp>
    </p:spTree>
    <p:extLst>
      <p:ext uri="{BB962C8B-B14F-4D97-AF65-F5344CB8AC3E}">
        <p14:creationId xmlns:p14="http://schemas.microsoft.com/office/powerpoint/2010/main" val="1394292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4</a:t>
            </a:fld>
            <a:endParaRPr lang="en-US" dirty="0"/>
          </a:p>
        </p:txBody>
      </p:sp>
      <p:sp>
        <p:nvSpPr>
          <p:cNvPr id="3" name="Content Placeholder 2"/>
          <p:cNvSpPr>
            <a:spLocks noGrp="1"/>
          </p:cNvSpPr>
          <p:nvPr>
            <p:ph idx="1"/>
          </p:nvPr>
        </p:nvSpPr>
        <p:spPr/>
        <p:txBody>
          <a:bodyPr/>
          <a:lstStyle/>
          <a:p>
            <a:pPr marL="0" indent="0">
              <a:buNone/>
            </a:pPr>
            <a:endParaRPr lang="en-IN" b="1" dirty="0"/>
          </a:p>
        </p:txBody>
      </p:sp>
      <p:pic>
        <p:nvPicPr>
          <p:cNvPr id="1026" name="Picture 2" descr="Timer IC-555 | by Technology Robotix Society | AUTONOMOUS ROBOTICS | Medium">
            <a:extLst>
              <a:ext uri="{FF2B5EF4-FFF2-40B4-BE49-F238E27FC236}">
                <a16:creationId xmlns:a16="http://schemas.microsoft.com/office/drawing/2014/main" id="{89B621D6-E364-D59E-2ED9-10EDB96364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4483" y="1600200"/>
            <a:ext cx="7606510" cy="4143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356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5</a:t>
            </a:fld>
            <a:endParaRPr lang="en-US" dirty="0"/>
          </a:p>
        </p:txBody>
      </p:sp>
      <p:pic>
        <p:nvPicPr>
          <p:cNvPr id="7" name="Content Placeholder 6">
            <a:extLst>
              <a:ext uri="{FF2B5EF4-FFF2-40B4-BE49-F238E27FC236}">
                <a16:creationId xmlns:a16="http://schemas.microsoft.com/office/drawing/2014/main" id="{E9373ED3-D910-8ADD-7695-C518F8A02F11}"/>
              </a:ext>
            </a:extLst>
          </p:cNvPr>
          <p:cNvPicPr>
            <a:picLocks noGrp="1" noChangeAspect="1"/>
          </p:cNvPicPr>
          <p:nvPr>
            <p:ph idx="1"/>
          </p:nvPr>
        </p:nvPicPr>
        <p:blipFill>
          <a:blip r:embed="rId2"/>
          <a:stretch>
            <a:fillRect/>
          </a:stretch>
        </p:blipFill>
        <p:spPr>
          <a:xfrm>
            <a:off x="1202569" y="1600200"/>
            <a:ext cx="9786862" cy="4860925"/>
          </a:xfrm>
        </p:spPr>
      </p:pic>
    </p:spTree>
    <p:extLst>
      <p:ext uri="{BB962C8B-B14F-4D97-AF65-F5344CB8AC3E}">
        <p14:creationId xmlns:p14="http://schemas.microsoft.com/office/powerpoint/2010/main" val="232630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6</a:t>
            </a:fld>
            <a:endParaRPr lang="en-US" dirty="0"/>
          </a:p>
        </p:txBody>
      </p:sp>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F7D5DC1B-6DAF-6EB4-4C33-287E5274B776}"/>
              </a:ext>
            </a:extLst>
          </p:cNvPr>
          <p:cNvPicPr>
            <a:picLocks noChangeAspect="1"/>
          </p:cNvPicPr>
          <p:nvPr/>
        </p:nvPicPr>
        <p:blipFill>
          <a:blip r:embed="rId2"/>
          <a:stretch>
            <a:fillRect/>
          </a:stretch>
        </p:blipFill>
        <p:spPr>
          <a:xfrm>
            <a:off x="1503544" y="1204844"/>
            <a:ext cx="9004170" cy="5622062"/>
          </a:xfrm>
          <a:prstGeom prst="rect">
            <a:avLst/>
          </a:prstGeom>
        </p:spPr>
      </p:pic>
    </p:spTree>
    <p:extLst>
      <p:ext uri="{BB962C8B-B14F-4D97-AF65-F5344CB8AC3E}">
        <p14:creationId xmlns:p14="http://schemas.microsoft.com/office/powerpoint/2010/main" val="3171155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7</a:t>
            </a:fld>
            <a:endParaRPr lang="en-US" dirty="0"/>
          </a:p>
        </p:txBody>
      </p:sp>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p:txBody>
          <a:bodyPr/>
          <a:lstStyle/>
          <a:p>
            <a:endParaRPr lang="en-GB"/>
          </a:p>
        </p:txBody>
      </p:sp>
      <p:pic>
        <p:nvPicPr>
          <p:cNvPr id="11" name="Picture 10">
            <a:extLst>
              <a:ext uri="{FF2B5EF4-FFF2-40B4-BE49-F238E27FC236}">
                <a16:creationId xmlns:a16="http://schemas.microsoft.com/office/drawing/2014/main" id="{74C5BA7C-2231-40E9-C943-558DD359FE0A}"/>
              </a:ext>
            </a:extLst>
          </p:cNvPr>
          <p:cNvPicPr>
            <a:picLocks noChangeAspect="1"/>
          </p:cNvPicPr>
          <p:nvPr/>
        </p:nvPicPr>
        <p:blipFill>
          <a:blip r:embed="rId2"/>
          <a:stretch>
            <a:fillRect/>
          </a:stretch>
        </p:blipFill>
        <p:spPr>
          <a:xfrm>
            <a:off x="2088596" y="1785639"/>
            <a:ext cx="8014808" cy="3954675"/>
          </a:xfrm>
          <a:prstGeom prst="rect">
            <a:avLst/>
          </a:prstGeom>
        </p:spPr>
      </p:pic>
    </p:spTree>
    <p:extLst>
      <p:ext uri="{BB962C8B-B14F-4D97-AF65-F5344CB8AC3E}">
        <p14:creationId xmlns:p14="http://schemas.microsoft.com/office/powerpoint/2010/main" val="1191845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8</a:t>
            </a:fld>
            <a:endParaRPr lang="en-US" dirty="0"/>
          </a:p>
        </p:txBody>
      </p:sp>
      <p:sp>
        <p:nvSpPr>
          <p:cNvPr id="3" name="Content Placeholder 2"/>
          <p:cNvSpPr>
            <a:spLocks noGrp="1"/>
          </p:cNvSpPr>
          <p:nvPr>
            <p:ph idx="1"/>
          </p:nvPr>
        </p:nvSpPr>
        <p:spPr>
          <a:xfrm>
            <a:off x="609600" y="1600201"/>
            <a:ext cx="10972800" cy="4861580"/>
          </a:xfrm>
        </p:spPr>
        <p:txBody>
          <a:bodyPr>
            <a:normAutofit/>
          </a:bodyPr>
          <a:lstStyle/>
          <a:p>
            <a:pPr marL="0" indent="0" algn="l">
              <a:buNone/>
            </a:pPr>
            <a:r>
              <a:rPr lang="en-GB" b="1" i="0" dirty="0">
                <a:effectLst/>
              </a:rPr>
              <a:t>Pin 1 (GND):</a:t>
            </a:r>
            <a:r>
              <a:rPr lang="en-GB" b="0" i="0" dirty="0">
                <a:effectLst/>
              </a:rPr>
              <a:t> Ground</a:t>
            </a:r>
          </a:p>
          <a:p>
            <a:pPr marL="457200" lvl="1" indent="0" algn="l">
              <a:buNone/>
            </a:pPr>
            <a:r>
              <a:rPr lang="en-GB" b="0" i="0" dirty="0">
                <a:effectLst/>
              </a:rPr>
              <a:t>Connects to the ground or 0V reference.</a:t>
            </a:r>
          </a:p>
          <a:p>
            <a:pPr marL="0" indent="0" algn="l">
              <a:buNone/>
            </a:pPr>
            <a:r>
              <a:rPr lang="en-GB" b="1" i="0" dirty="0">
                <a:effectLst/>
              </a:rPr>
              <a:t>Pin 2 (TRIG):</a:t>
            </a:r>
            <a:r>
              <a:rPr lang="en-GB" b="0" i="0" dirty="0">
                <a:effectLst/>
              </a:rPr>
              <a:t> Trigger</a:t>
            </a:r>
          </a:p>
          <a:p>
            <a:pPr marL="457200" lvl="1" indent="0" algn="l">
              <a:buNone/>
            </a:pPr>
            <a:r>
              <a:rPr lang="en-GB" b="0" i="0" dirty="0">
                <a:effectLst/>
              </a:rPr>
              <a:t>Input for triggering the 555 timer. A low signal (below 1/3 of the supply voltage) applied to this pin initiates the timing process.</a:t>
            </a:r>
          </a:p>
          <a:p>
            <a:pPr marL="0" indent="0" algn="l">
              <a:buNone/>
            </a:pPr>
            <a:r>
              <a:rPr lang="en-GB" b="1" i="0" dirty="0">
                <a:effectLst/>
              </a:rPr>
              <a:t>Pin 3 (OUT):</a:t>
            </a:r>
            <a:r>
              <a:rPr lang="en-GB" b="0" i="0" dirty="0">
                <a:effectLst/>
              </a:rPr>
              <a:t> Output</a:t>
            </a:r>
          </a:p>
          <a:p>
            <a:pPr marL="457200" lvl="1" indent="0" algn="l">
              <a:buNone/>
            </a:pPr>
            <a:r>
              <a:rPr lang="en-GB" b="0" i="0" dirty="0">
                <a:effectLst/>
              </a:rPr>
              <a:t>Provides the pulse or square wave generated by the 555 timer. The waveform depends on the configuration mode (monostable, astable, or bistable).</a:t>
            </a:r>
          </a:p>
          <a:p>
            <a:pPr marL="0" indent="0" algn="l">
              <a:buNone/>
            </a:pPr>
            <a:r>
              <a:rPr lang="en-GB" b="1" i="0" dirty="0">
                <a:effectLst/>
              </a:rPr>
              <a:t>Pin 4 (RESET):</a:t>
            </a:r>
            <a:r>
              <a:rPr lang="en-GB" b="0" i="0" dirty="0">
                <a:effectLst/>
              </a:rPr>
              <a:t> Reset</a:t>
            </a:r>
          </a:p>
          <a:p>
            <a:pPr marL="457200" lvl="1" indent="0" algn="l">
              <a:buNone/>
            </a:pPr>
            <a:r>
              <a:rPr lang="en-GB" b="0" i="0" dirty="0">
                <a:effectLst/>
              </a:rPr>
              <a:t>A low signal (below 1/3 of the supply voltage) applied to this pin resets the internal flip-flop and stops the timer operation.</a:t>
            </a:r>
          </a:p>
          <a:p>
            <a:pPr marL="0" indent="0">
              <a:buNone/>
            </a:pPr>
            <a:endParaRPr lang="en-IN" b="1" dirty="0"/>
          </a:p>
        </p:txBody>
      </p:sp>
    </p:spTree>
    <p:extLst>
      <p:ext uri="{BB962C8B-B14F-4D97-AF65-F5344CB8AC3E}">
        <p14:creationId xmlns:p14="http://schemas.microsoft.com/office/powerpoint/2010/main" val="3048622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9</a:t>
            </a:fld>
            <a:endParaRPr lang="en-US" dirty="0"/>
          </a:p>
        </p:txBody>
      </p:sp>
      <p:sp>
        <p:nvSpPr>
          <p:cNvPr id="3" name="Content Placeholder 2"/>
          <p:cNvSpPr>
            <a:spLocks noGrp="1"/>
          </p:cNvSpPr>
          <p:nvPr>
            <p:ph idx="1"/>
          </p:nvPr>
        </p:nvSpPr>
        <p:spPr>
          <a:xfrm>
            <a:off x="609600" y="1600201"/>
            <a:ext cx="10972800" cy="4861580"/>
          </a:xfrm>
        </p:spPr>
        <p:txBody>
          <a:bodyPr>
            <a:normAutofit/>
          </a:bodyPr>
          <a:lstStyle/>
          <a:p>
            <a:pPr marL="0" indent="0" algn="l">
              <a:buNone/>
            </a:pPr>
            <a:r>
              <a:rPr lang="en-GB" b="1" i="0" dirty="0">
                <a:effectLst/>
              </a:rPr>
              <a:t>Pin 5 (CTRL):</a:t>
            </a:r>
            <a:r>
              <a:rPr lang="en-GB" b="0" i="0" dirty="0">
                <a:effectLst/>
              </a:rPr>
              <a:t> Control Voltage</a:t>
            </a:r>
          </a:p>
          <a:p>
            <a:pPr marL="457200" lvl="1" indent="0" algn="l">
              <a:buNone/>
            </a:pPr>
            <a:r>
              <a:rPr lang="en-GB" b="0" i="0" dirty="0">
                <a:effectLst/>
              </a:rPr>
              <a:t>This pin allows control of the reference voltage for the internal comparators.</a:t>
            </a:r>
          </a:p>
          <a:p>
            <a:pPr marL="0" indent="0" algn="l">
              <a:buNone/>
            </a:pPr>
            <a:r>
              <a:rPr lang="en-GB" b="1" i="0" dirty="0">
                <a:effectLst/>
              </a:rPr>
              <a:t>Pin 6 (THRS):</a:t>
            </a:r>
            <a:r>
              <a:rPr lang="en-GB" b="0" i="0" dirty="0">
                <a:effectLst/>
              </a:rPr>
              <a:t> Threshold</a:t>
            </a:r>
          </a:p>
          <a:p>
            <a:pPr marL="457200" lvl="1" indent="0" algn="l">
              <a:buNone/>
            </a:pPr>
            <a:r>
              <a:rPr lang="en-GB" b="0" i="0" dirty="0">
                <a:effectLst/>
              </a:rPr>
              <a:t>The non-inverting input of the voltage comparator. When the voltage at this pin exceeds 2/3 of the supply voltage, the internal flip-flop is reset.</a:t>
            </a:r>
          </a:p>
          <a:p>
            <a:pPr marL="0" indent="0" algn="l">
              <a:buNone/>
            </a:pPr>
            <a:r>
              <a:rPr lang="en-GB" b="1" i="0" dirty="0">
                <a:effectLst/>
              </a:rPr>
              <a:t>Pin 7 (DISCH):</a:t>
            </a:r>
            <a:r>
              <a:rPr lang="en-GB" b="0" i="0" dirty="0">
                <a:effectLst/>
              </a:rPr>
              <a:t> Discharge</a:t>
            </a:r>
          </a:p>
          <a:p>
            <a:pPr marL="457200" lvl="1" indent="0" algn="l">
              <a:buNone/>
            </a:pPr>
            <a:r>
              <a:rPr lang="en-GB" b="0" i="0" dirty="0">
                <a:effectLst/>
              </a:rPr>
              <a:t>The collector of the discharge transistor that discharges the external capacitor (in monostable and astable modes).</a:t>
            </a:r>
          </a:p>
          <a:p>
            <a:pPr marL="0" indent="0" algn="l">
              <a:buNone/>
            </a:pPr>
            <a:r>
              <a:rPr lang="en-GB" b="1" i="0" dirty="0">
                <a:effectLst/>
              </a:rPr>
              <a:t>Pin 8 (VCC):</a:t>
            </a:r>
            <a:r>
              <a:rPr lang="en-GB" b="0" i="0" dirty="0">
                <a:effectLst/>
              </a:rPr>
              <a:t> Supply Voltage</a:t>
            </a:r>
          </a:p>
          <a:p>
            <a:pPr marL="457200" lvl="1" indent="0" algn="l">
              <a:buNone/>
            </a:pPr>
            <a:r>
              <a:rPr lang="en-GB" b="0" i="0" dirty="0">
                <a:effectLst/>
              </a:rPr>
              <a:t>Connected to the positive supply voltage.</a:t>
            </a:r>
          </a:p>
          <a:p>
            <a:pPr marL="0" indent="0">
              <a:buNone/>
            </a:pPr>
            <a:endParaRPr lang="en-IN" b="1" dirty="0"/>
          </a:p>
        </p:txBody>
      </p:sp>
    </p:spTree>
    <p:extLst>
      <p:ext uri="{BB962C8B-B14F-4D97-AF65-F5344CB8AC3E}">
        <p14:creationId xmlns:p14="http://schemas.microsoft.com/office/powerpoint/2010/main" val="1282116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10</a:t>
            </a:fld>
            <a:endParaRPr lang="en-US" dirty="0"/>
          </a:p>
        </p:txBody>
      </p:sp>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609600" y="1600201"/>
                <a:ext cx="10972800" cy="4806736"/>
              </a:xfrm>
            </p:spPr>
            <p:txBody>
              <a:bodyPr>
                <a:normAutofit fontScale="92500" lnSpcReduction="10000"/>
              </a:bodyPr>
              <a:lstStyle/>
              <a:p>
                <a:pPr marL="0" indent="0" algn="l">
                  <a:buNone/>
                </a:pPr>
                <a:r>
                  <a:rPr lang="en-GB" b="1" i="0" dirty="0">
                    <a:solidFill>
                      <a:schemeClr val="tx1"/>
                    </a:solidFill>
                    <a:effectLst/>
                  </a:rPr>
                  <a:t>Voltage Divider (Reference Voltage Network):</a:t>
                </a:r>
              </a:p>
              <a:p>
                <a:r>
                  <a:rPr lang="en-GB" b="0" i="0" dirty="0">
                    <a:solidFill>
                      <a:schemeClr val="tx1"/>
                    </a:solidFill>
                    <a:effectLst/>
                  </a:rPr>
                  <a:t>The 555 timer has an internal voltage divider network connected to the Control Voltage (CV) pin (Pin 5).</a:t>
                </a:r>
              </a:p>
              <a:p>
                <a:r>
                  <a:rPr lang="en-GB" b="0" i="0" dirty="0">
                    <a:solidFill>
                      <a:schemeClr val="tx1"/>
                    </a:solidFill>
                    <a:effectLst/>
                  </a:rPr>
                  <a:t>This network provides a </a:t>
                </a:r>
                <a:r>
                  <a:rPr lang="en-GB" b="1" i="0" dirty="0">
                    <a:solidFill>
                      <a:schemeClr val="tx1"/>
                    </a:solidFill>
                    <a:effectLst/>
                  </a:rPr>
                  <a:t>reference voltage (</a:t>
                </a:r>
                <a14:m>
                  <m:oMath xmlns:m="http://schemas.openxmlformats.org/officeDocument/2006/math">
                    <m:sSub>
                      <m:sSubPr>
                        <m:ctrlPr>
                          <a:rPr lang="en-GB" b="1" i="1" dirty="0" smtClean="0">
                            <a:solidFill>
                              <a:schemeClr val="tx1"/>
                            </a:solidFill>
                            <a:effectLst/>
                            <a:latin typeface="Cambria Math" panose="02040503050406030204" pitchFamily="18" charset="0"/>
                          </a:rPr>
                        </m:ctrlPr>
                      </m:sSubPr>
                      <m:e>
                        <m:r>
                          <a:rPr lang="en-GB" b="1" i="1" dirty="0" smtClean="0">
                            <a:solidFill>
                              <a:schemeClr val="tx1"/>
                            </a:solidFill>
                            <a:effectLst/>
                            <a:latin typeface="Cambria Math" panose="02040503050406030204" pitchFamily="18" charset="0"/>
                          </a:rPr>
                          <m:t>𝑽</m:t>
                        </m:r>
                      </m:e>
                      <m:sub>
                        <m:r>
                          <a:rPr lang="en-GB" b="1" i="1" dirty="0" smtClean="0">
                            <a:solidFill>
                              <a:schemeClr val="tx1"/>
                            </a:solidFill>
                            <a:effectLst/>
                            <a:latin typeface="Cambria Math" panose="02040503050406030204" pitchFamily="18" charset="0"/>
                          </a:rPr>
                          <m:t>𝒓𝒆𝒇</m:t>
                        </m:r>
                      </m:sub>
                    </m:sSub>
                  </m:oMath>
                </a14:m>
                <a:r>
                  <a:rPr lang="en-GB" b="1" i="0" dirty="0">
                    <a:solidFill>
                      <a:schemeClr val="tx1"/>
                    </a:solidFill>
                    <a:effectLst/>
                  </a:rPr>
                  <a:t>​) for the internal comparators.</a:t>
                </a:r>
              </a:p>
              <a:p>
                <a:pPr marL="0" indent="0" algn="l">
                  <a:buNone/>
                </a:pPr>
                <a:r>
                  <a:rPr lang="en-GB" b="1" i="0" dirty="0">
                    <a:solidFill>
                      <a:schemeClr val="tx1"/>
                    </a:solidFill>
                    <a:effectLst/>
                  </a:rPr>
                  <a:t>Voltage Comparators:</a:t>
                </a:r>
              </a:p>
              <a:p>
                <a:r>
                  <a:rPr lang="en-GB" b="0" i="0" dirty="0">
                    <a:solidFill>
                      <a:schemeClr val="tx1"/>
                    </a:solidFill>
                    <a:effectLst/>
                  </a:rPr>
                  <a:t>The 555 timer contains </a:t>
                </a:r>
                <a:r>
                  <a:rPr lang="en-GB" b="1" i="0" dirty="0">
                    <a:solidFill>
                      <a:schemeClr val="tx1"/>
                    </a:solidFill>
                    <a:effectLst/>
                  </a:rPr>
                  <a:t>two voltage comparators</a:t>
                </a:r>
                <a:r>
                  <a:rPr lang="en-GB" b="0" i="0" dirty="0">
                    <a:solidFill>
                      <a:schemeClr val="tx1"/>
                    </a:solidFill>
                    <a:effectLst/>
                  </a:rPr>
                  <a:t>: the </a:t>
                </a:r>
                <a:r>
                  <a:rPr lang="en-GB" b="1" i="0" dirty="0">
                    <a:solidFill>
                      <a:schemeClr val="tx1"/>
                    </a:solidFill>
                    <a:effectLst/>
                  </a:rPr>
                  <a:t>Trigger (TRIG) comparator and the Threshold (THRS) comparator</a:t>
                </a:r>
                <a:r>
                  <a:rPr lang="en-GB" b="0" i="0" dirty="0">
                    <a:solidFill>
                      <a:schemeClr val="tx1"/>
                    </a:solidFill>
                    <a:effectLst/>
                  </a:rPr>
                  <a:t>.</a:t>
                </a:r>
              </a:p>
              <a:p>
                <a:r>
                  <a:rPr lang="en-GB" b="0" i="0" dirty="0">
                    <a:solidFill>
                      <a:schemeClr val="tx1"/>
                    </a:solidFill>
                    <a:effectLst/>
                  </a:rPr>
                  <a:t>The Trigger comparator monitors the </a:t>
                </a:r>
                <a:r>
                  <a:rPr lang="en-GB" b="1" i="0" dirty="0">
                    <a:solidFill>
                      <a:schemeClr val="tx1"/>
                    </a:solidFill>
                    <a:effectLst/>
                  </a:rPr>
                  <a:t>voltage at the Trigger input (Pin 2), </a:t>
                </a:r>
                <a:r>
                  <a:rPr lang="en-GB" b="0" i="0" dirty="0">
                    <a:solidFill>
                      <a:schemeClr val="tx1"/>
                    </a:solidFill>
                    <a:effectLst/>
                  </a:rPr>
                  <a:t>and the Threshold comparator monitors the </a:t>
                </a:r>
                <a:r>
                  <a:rPr lang="en-GB" b="1" i="0" dirty="0">
                    <a:solidFill>
                      <a:schemeClr val="tx1"/>
                    </a:solidFill>
                    <a:effectLst/>
                  </a:rPr>
                  <a:t>voltage at the Threshold input (Pin 6).</a:t>
                </a:r>
              </a:p>
              <a:p>
                <a:r>
                  <a:rPr lang="en-GB" b="0" i="0" dirty="0">
                    <a:solidFill>
                      <a:schemeClr val="tx1"/>
                    </a:solidFill>
                    <a:effectLst/>
                  </a:rPr>
                  <a:t>The outputs of these comparators </a:t>
                </a:r>
                <a:r>
                  <a:rPr lang="en-GB" b="1" i="0" dirty="0">
                    <a:solidFill>
                      <a:schemeClr val="tx1"/>
                    </a:solidFill>
                    <a:effectLst/>
                  </a:rPr>
                  <a:t>control the internal SR flip-flop</a:t>
                </a:r>
                <a:r>
                  <a:rPr lang="en-GB" b="0" i="0" dirty="0">
                    <a:solidFill>
                      <a:schemeClr val="tx1"/>
                    </a:solidFill>
                    <a:effectLst/>
                  </a:rPr>
                  <a:t>.</a:t>
                </a:r>
              </a:p>
              <a:p>
                <a:endParaRPr lang="en-GB" dirty="0"/>
              </a:p>
            </p:txBody>
          </p:sp>
        </mc:Choice>
        <mc:Fallback xmlns="">
          <p:sp>
            <p:nvSpPr>
              <p:cNvPr id="6" name="Content Placeholder 5">
                <a:extLst>
                  <a:ext uri="{FF2B5EF4-FFF2-40B4-BE49-F238E27FC236}">
                    <a16:creationId xmlns:a16="http://schemas.microsoft.com/office/drawing/2014/main" id="{C8004BF9-11A4-37E3-D7E8-E573CF5FEC4A}"/>
                  </a:ext>
                </a:extLst>
              </p:cNvPr>
              <p:cNvSpPr>
                <a:spLocks noGrp="1" noRot="1" noChangeAspect="1" noMove="1" noResize="1" noEditPoints="1" noAdjustHandles="1" noChangeArrowheads="1" noChangeShapeType="1" noTextEdit="1"/>
              </p:cNvSpPr>
              <p:nvPr>
                <p:ph idx="1"/>
              </p:nvPr>
            </p:nvSpPr>
            <p:spPr>
              <a:xfrm>
                <a:off x="609600" y="1600201"/>
                <a:ext cx="10972800" cy="4806736"/>
              </a:xfrm>
              <a:blipFill>
                <a:blip r:embed="rId2"/>
                <a:stretch>
                  <a:fillRect l="-1000" t="-2665" b="-1015"/>
                </a:stretch>
              </a:blipFill>
            </p:spPr>
            <p:txBody>
              <a:bodyPr/>
              <a:lstStyle/>
              <a:p>
                <a:r>
                  <a:rPr lang="en-GB">
                    <a:noFill/>
                  </a:rPr>
                  <a:t> </a:t>
                </a:r>
              </a:p>
            </p:txBody>
          </p:sp>
        </mc:Fallback>
      </mc:AlternateContent>
    </p:spTree>
    <p:extLst>
      <p:ext uri="{BB962C8B-B14F-4D97-AF65-F5344CB8AC3E}">
        <p14:creationId xmlns:p14="http://schemas.microsoft.com/office/powerpoint/2010/main" val="4098690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11</a:t>
            </a:fld>
            <a:endParaRPr lang="en-US" dirty="0"/>
          </a:p>
        </p:txBody>
      </p:sp>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370260" y="1483598"/>
            <a:ext cx="7165869" cy="4733093"/>
          </a:xfrm>
        </p:spPr>
        <p:txBody>
          <a:bodyPr>
            <a:normAutofit lnSpcReduction="10000"/>
          </a:bodyPr>
          <a:lstStyle/>
          <a:p>
            <a:pPr marL="0" indent="0">
              <a:buNone/>
            </a:pPr>
            <a:r>
              <a:rPr lang="en-GB" b="1" dirty="0"/>
              <a:t>Comparator:</a:t>
            </a:r>
          </a:p>
          <a:p>
            <a:r>
              <a:rPr lang="en-GB" b="0" i="0" dirty="0">
                <a:effectLst/>
              </a:rPr>
              <a:t>A comparator is an electronic circuit that </a:t>
            </a:r>
            <a:r>
              <a:rPr lang="en-GB" b="1" i="0" dirty="0">
                <a:effectLst/>
              </a:rPr>
              <a:t>compares the voltages at its two input terminals</a:t>
            </a:r>
            <a:r>
              <a:rPr lang="en-GB" b="0" i="0" dirty="0">
                <a:effectLst/>
              </a:rPr>
              <a:t> and produces an </a:t>
            </a:r>
            <a:r>
              <a:rPr lang="en-GB" b="1" i="0" dirty="0">
                <a:effectLst/>
              </a:rPr>
              <a:t>output indicating which input has a higher voltage. </a:t>
            </a:r>
          </a:p>
          <a:p>
            <a:r>
              <a:rPr lang="en-GB" b="0" i="0" dirty="0">
                <a:effectLst/>
              </a:rPr>
              <a:t>The </a:t>
            </a:r>
            <a:r>
              <a:rPr lang="en-GB" b="1" i="0" dirty="0">
                <a:effectLst/>
              </a:rPr>
              <a:t>output</a:t>
            </a:r>
            <a:r>
              <a:rPr lang="en-GB" b="0" i="0" dirty="0">
                <a:effectLst/>
              </a:rPr>
              <a:t> of a comparator is typically a digital signal, </a:t>
            </a:r>
            <a:r>
              <a:rPr lang="en-GB" b="1" i="0" dirty="0">
                <a:effectLst/>
              </a:rPr>
              <a:t>indicating whether the voltage at the non-inverting terminal (</a:t>
            </a:r>
            <a:r>
              <a:rPr lang="en-GB" b="1" i="1" dirty="0">
                <a:effectLst/>
              </a:rPr>
              <a:t>V</a:t>
            </a:r>
            <a:r>
              <a:rPr lang="en-GB" b="1" i="0" dirty="0">
                <a:effectLst/>
              </a:rPr>
              <a:t>+​) is higher than the voltage at the inverting terminal (</a:t>
            </a:r>
            <a:r>
              <a:rPr lang="en-GB" b="1" i="1" dirty="0">
                <a:effectLst/>
              </a:rPr>
              <a:t>V</a:t>
            </a:r>
            <a:r>
              <a:rPr lang="en-GB" b="1" i="0" dirty="0">
                <a:effectLst/>
              </a:rPr>
              <a:t>−​).</a:t>
            </a:r>
          </a:p>
          <a:p>
            <a:r>
              <a:rPr lang="en-GB" b="1" dirty="0"/>
              <a:t>If the voltage in V+ is higher, output is 1</a:t>
            </a:r>
          </a:p>
          <a:p>
            <a:r>
              <a:rPr lang="en-GB" b="1" dirty="0"/>
              <a:t>If the voltage in V- is higher, the output is 0</a:t>
            </a:r>
          </a:p>
        </p:txBody>
      </p:sp>
      <p:pic>
        <p:nvPicPr>
          <p:cNvPr id="3074" name="Picture 2" descr="Comparators">
            <a:extLst>
              <a:ext uri="{FF2B5EF4-FFF2-40B4-BE49-F238E27FC236}">
                <a16:creationId xmlns:a16="http://schemas.microsoft.com/office/drawing/2014/main" id="{7B8889E8-21E1-064C-490B-74CF6A4AB1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5470" y="2729964"/>
            <a:ext cx="4425220" cy="2486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685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12</a:t>
            </a:fld>
            <a:endParaRPr lang="en-US" dirty="0"/>
          </a:p>
        </p:txBody>
      </p:sp>
      <mc:AlternateContent xmlns:mc="http://schemas.openxmlformats.org/markup-compatibility/2006">
        <mc:Choice xmlns:a14="http://schemas.microsoft.com/office/drawing/2010/main" Requires="a14">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609600" y="1600201"/>
                <a:ext cx="10972800" cy="4806736"/>
              </a:xfrm>
            </p:spPr>
            <p:txBody>
              <a:bodyPr>
                <a:normAutofit/>
              </a:bodyPr>
              <a:lstStyle/>
              <a:p>
                <a:pPr marL="0" indent="0" algn="l">
                  <a:buNone/>
                </a:pPr>
                <a:r>
                  <a:rPr lang="en-GB" b="1" i="0" dirty="0">
                    <a:solidFill>
                      <a:schemeClr val="tx1"/>
                    </a:solidFill>
                    <a:effectLst/>
                  </a:rPr>
                  <a:t>SR Flip-Flop (Set-Reset Flip-Flop):</a:t>
                </a:r>
              </a:p>
              <a:p>
                <a:r>
                  <a:rPr lang="en-GB" b="0" i="0" dirty="0">
                    <a:solidFill>
                      <a:schemeClr val="tx1"/>
                    </a:solidFill>
                    <a:effectLst/>
                  </a:rPr>
                  <a:t>The flip-flop is controlled by the outputs of the Trigger and Threshold comparators.</a:t>
                </a:r>
              </a:p>
              <a:p>
                <a:r>
                  <a:rPr lang="en-GB" b="0" i="0" dirty="0">
                    <a:solidFill>
                      <a:schemeClr val="tx1"/>
                    </a:solidFill>
                    <a:effectLst/>
                  </a:rPr>
                  <a:t>It maintains its state until reset by an external trigger or when the voltage at the Threshold input exceeds</a:t>
                </a:r>
                <a14:m>
                  <m:oMath xmlns:m="http://schemas.openxmlformats.org/officeDocument/2006/math">
                    <m:r>
                      <a:rPr lang="en-GB">
                        <a:solidFill>
                          <a:schemeClr val="tx1"/>
                        </a:solidFill>
                        <a:latin typeface="Cambria Math" panose="02040503050406030204" pitchFamily="18" charset="0"/>
                      </a:rPr>
                      <m:t> </m:t>
                    </m:r>
                    <m:r>
                      <a:rPr lang="en-GB" b="0" i="0" smtClean="0">
                        <a:solidFill>
                          <a:schemeClr val="tx1"/>
                        </a:solidFill>
                        <a:effectLst/>
                        <a:latin typeface="Cambria Math" panose="02040503050406030204" pitchFamily="18" charset="0"/>
                      </a:rPr>
                      <m:t>(</m:t>
                    </m:r>
                    <m:f>
                      <m:fPr>
                        <m:type m:val="skw"/>
                        <m:ctrlPr>
                          <a:rPr lang="en-GB" b="0" i="1" smtClean="0">
                            <a:solidFill>
                              <a:schemeClr val="tx1"/>
                            </a:solidFill>
                            <a:effectLst/>
                            <a:latin typeface="Cambria Math" panose="02040503050406030204" pitchFamily="18" charset="0"/>
                          </a:rPr>
                        </m:ctrlPr>
                      </m:fPr>
                      <m:num>
                        <m:r>
                          <a:rPr lang="en-GB" b="0" i="1" smtClean="0">
                            <a:solidFill>
                              <a:schemeClr val="tx1"/>
                            </a:solidFill>
                            <a:effectLst/>
                            <a:latin typeface="Cambria Math" panose="02040503050406030204" pitchFamily="18" charset="0"/>
                          </a:rPr>
                          <m:t>2</m:t>
                        </m:r>
                      </m:num>
                      <m:den>
                        <m:r>
                          <a:rPr lang="en-GB" b="0" i="1" smtClean="0">
                            <a:solidFill>
                              <a:schemeClr val="tx1"/>
                            </a:solidFill>
                            <a:effectLst/>
                            <a:latin typeface="Cambria Math" panose="02040503050406030204" pitchFamily="18" charset="0"/>
                          </a:rPr>
                          <m:t>3</m:t>
                        </m:r>
                      </m:den>
                    </m:f>
                    <m:r>
                      <a:rPr lang="en-GB" b="0" i="1" smtClean="0">
                        <a:solidFill>
                          <a:schemeClr val="tx1"/>
                        </a:solidFill>
                        <a:effectLst/>
                        <a:latin typeface="Cambria Math" panose="02040503050406030204" pitchFamily="18" charset="0"/>
                      </a:rPr>
                      <m:t>)</m:t>
                    </m:r>
                  </m:oMath>
                </a14:m>
                <a:r>
                  <a:rPr lang="en-GB" b="0" i="0" dirty="0">
                    <a:solidFill>
                      <a:schemeClr val="tx1"/>
                    </a:solidFill>
                    <a:effectLst/>
                  </a:rPr>
                  <a:t>​ of the reference voltage.</a:t>
                </a:r>
              </a:p>
              <a:p>
                <a:pPr marL="0" indent="0" algn="l">
                  <a:buNone/>
                </a:pPr>
                <a:r>
                  <a:rPr lang="en-GB" b="1" i="0" dirty="0">
                    <a:solidFill>
                      <a:schemeClr val="tx1"/>
                    </a:solidFill>
                    <a:effectLst/>
                  </a:rPr>
                  <a:t>Output Stage:</a:t>
                </a:r>
                <a:endParaRPr lang="en-GB" dirty="0">
                  <a:solidFill>
                    <a:schemeClr val="tx1"/>
                  </a:solidFill>
                </a:endParaRPr>
              </a:p>
              <a:p>
                <a:r>
                  <a:rPr lang="en-GB" b="0" i="0" dirty="0">
                    <a:solidFill>
                      <a:schemeClr val="tx1"/>
                    </a:solidFill>
                    <a:effectLst/>
                  </a:rPr>
                  <a:t>The output stage of the 555 timer is connected to the OUT pin (Pin 3).</a:t>
                </a:r>
              </a:p>
              <a:p>
                <a:r>
                  <a:rPr lang="en-GB" b="0" i="0" dirty="0">
                    <a:solidFill>
                      <a:schemeClr val="tx1"/>
                    </a:solidFill>
                    <a:effectLst/>
                  </a:rPr>
                  <a:t>It is driven by the </a:t>
                </a:r>
                <a14:m>
                  <m:oMath xmlns:m="http://schemas.openxmlformats.org/officeDocument/2006/math">
                    <m:acc>
                      <m:accPr>
                        <m:chr m:val="̅"/>
                        <m:ctrlPr>
                          <a:rPr lang="en-GB" b="1" i="1" smtClean="0">
                            <a:solidFill>
                              <a:schemeClr val="tx1"/>
                            </a:solidFill>
                            <a:effectLst/>
                            <a:latin typeface="Cambria Math" panose="02040503050406030204" pitchFamily="18" charset="0"/>
                          </a:rPr>
                        </m:ctrlPr>
                      </m:accPr>
                      <m:e>
                        <m:r>
                          <a:rPr lang="en-GB" b="1" i="1" smtClean="0">
                            <a:solidFill>
                              <a:schemeClr val="tx1"/>
                            </a:solidFill>
                            <a:effectLst/>
                            <a:latin typeface="Cambria Math" panose="02040503050406030204" pitchFamily="18" charset="0"/>
                          </a:rPr>
                          <m:t>𝑸</m:t>
                        </m:r>
                      </m:e>
                    </m:acc>
                  </m:oMath>
                </a14:m>
                <a:r>
                  <a:rPr lang="en-GB" b="1" i="0" dirty="0">
                    <a:solidFill>
                      <a:schemeClr val="tx1"/>
                    </a:solidFill>
                    <a:effectLst/>
                  </a:rPr>
                  <a:t>output of the flip-flop</a:t>
                </a:r>
                <a:r>
                  <a:rPr lang="en-GB" b="0" i="0" dirty="0">
                    <a:solidFill>
                      <a:schemeClr val="tx1"/>
                    </a:solidFill>
                    <a:effectLst/>
                  </a:rPr>
                  <a:t>.</a:t>
                </a:r>
              </a:p>
              <a:p>
                <a:r>
                  <a:rPr lang="en-GB" b="0" i="0" dirty="0">
                    <a:solidFill>
                      <a:schemeClr val="tx1"/>
                    </a:solidFill>
                    <a:effectLst/>
                  </a:rPr>
                  <a:t>The output stage provides the final output waveform, whether in </a:t>
                </a:r>
                <a:r>
                  <a:rPr lang="en-GB" b="1" i="0" dirty="0">
                    <a:solidFill>
                      <a:schemeClr val="tx1"/>
                    </a:solidFill>
                    <a:effectLst/>
                  </a:rPr>
                  <a:t>monostable, astable, or bistable modes</a:t>
                </a:r>
                <a:r>
                  <a:rPr lang="en-GB" b="0" i="0" dirty="0">
                    <a:solidFill>
                      <a:schemeClr val="tx1"/>
                    </a:solidFill>
                    <a:effectLst/>
                  </a:rPr>
                  <a:t>.</a:t>
                </a:r>
              </a:p>
              <a:p>
                <a:endParaRPr lang="en-GB" b="0" i="0" dirty="0">
                  <a:solidFill>
                    <a:srgbClr val="374151"/>
                  </a:solidFill>
                  <a:effectLst/>
                </a:endParaRPr>
              </a:p>
              <a:p>
                <a:endParaRPr lang="en-GB" dirty="0"/>
              </a:p>
            </p:txBody>
          </p:sp>
        </mc:Choice>
        <mc:Fallback>
          <p:sp>
            <p:nvSpPr>
              <p:cNvPr id="6" name="Content Placeholder 5">
                <a:extLst>
                  <a:ext uri="{FF2B5EF4-FFF2-40B4-BE49-F238E27FC236}">
                    <a16:creationId xmlns:a16="http://schemas.microsoft.com/office/drawing/2014/main" id="{C8004BF9-11A4-37E3-D7E8-E573CF5FEC4A}"/>
                  </a:ext>
                </a:extLst>
              </p:cNvPr>
              <p:cNvSpPr>
                <a:spLocks noGrp="1" noRot="1" noChangeAspect="1" noMove="1" noResize="1" noEditPoints="1" noAdjustHandles="1" noChangeArrowheads="1" noChangeShapeType="1" noTextEdit="1"/>
              </p:cNvSpPr>
              <p:nvPr>
                <p:ph idx="1"/>
              </p:nvPr>
            </p:nvSpPr>
            <p:spPr>
              <a:xfrm>
                <a:off x="609600" y="1600201"/>
                <a:ext cx="10972800" cy="4806736"/>
              </a:xfrm>
              <a:blipFill>
                <a:blip r:embed="rId2"/>
                <a:stretch>
                  <a:fillRect l="-1111" t="-2157" b="-1269"/>
                </a:stretch>
              </a:blipFill>
            </p:spPr>
            <p:txBody>
              <a:bodyPr/>
              <a:lstStyle/>
              <a:p>
                <a:r>
                  <a:rPr lang="en-GB">
                    <a:noFill/>
                  </a:rPr>
                  <a:t> </a:t>
                </a:r>
              </a:p>
            </p:txBody>
          </p:sp>
        </mc:Fallback>
      </mc:AlternateContent>
    </p:spTree>
    <p:extLst>
      <p:ext uri="{BB962C8B-B14F-4D97-AF65-F5344CB8AC3E}">
        <p14:creationId xmlns:p14="http://schemas.microsoft.com/office/powerpoint/2010/main" val="3447821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13</a:t>
            </a:fld>
            <a:endParaRPr lang="en-US" dirty="0"/>
          </a:p>
        </p:txBody>
      </p:sp>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609600" y="1600200"/>
            <a:ext cx="10972800" cy="4733093"/>
          </a:xfrm>
        </p:spPr>
        <p:txBody>
          <a:bodyPr>
            <a:normAutofit/>
          </a:bodyPr>
          <a:lstStyle/>
          <a:p>
            <a:pPr marL="0" indent="0" algn="l">
              <a:buNone/>
            </a:pPr>
            <a:r>
              <a:rPr lang="en-GB" b="1" i="0" dirty="0">
                <a:solidFill>
                  <a:schemeClr val="tx1"/>
                </a:solidFill>
                <a:effectLst/>
              </a:rPr>
              <a:t>Control Voltage (CV) Pin:</a:t>
            </a:r>
          </a:p>
          <a:p>
            <a:r>
              <a:rPr lang="en-GB" b="0" i="0" dirty="0">
                <a:solidFill>
                  <a:schemeClr val="tx1"/>
                </a:solidFill>
                <a:effectLst/>
              </a:rPr>
              <a:t>The Control Voltage (CV) pin (Pin 5) allows </a:t>
            </a:r>
            <a:r>
              <a:rPr lang="en-GB" b="1" i="0" dirty="0">
                <a:solidFill>
                  <a:schemeClr val="tx1"/>
                </a:solidFill>
                <a:effectLst/>
              </a:rPr>
              <a:t>external control of the reference voltage for the internal comparators</a:t>
            </a:r>
            <a:r>
              <a:rPr lang="en-GB" b="0" i="0" dirty="0">
                <a:solidFill>
                  <a:schemeClr val="tx1"/>
                </a:solidFill>
                <a:effectLst/>
              </a:rPr>
              <a:t>.</a:t>
            </a:r>
          </a:p>
          <a:p>
            <a:endParaRPr lang="en-GB" dirty="0"/>
          </a:p>
        </p:txBody>
      </p:sp>
    </p:spTree>
    <p:extLst>
      <p:ext uri="{BB962C8B-B14F-4D97-AF65-F5344CB8AC3E}">
        <p14:creationId xmlns:p14="http://schemas.microsoft.com/office/powerpoint/2010/main" val="3990470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14</a:t>
            </a:fld>
            <a:endParaRPr lang="en-US" dirty="0"/>
          </a:p>
        </p:txBody>
      </p:sp>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370260" y="1483598"/>
                <a:ext cx="7165869" cy="4733093"/>
              </a:xfrm>
            </p:spPr>
            <p:txBody>
              <a:bodyPr>
                <a:normAutofit/>
              </a:bodyPr>
              <a:lstStyle/>
              <a:p>
                <a:pPr marL="0" indent="0">
                  <a:buNone/>
                </a:pPr>
                <a:r>
                  <a:rPr lang="en-GB" b="1" dirty="0"/>
                  <a:t>Flipflop – SR Flip Flop (SET-RESET Flip Flop)</a:t>
                </a:r>
              </a:p>
              <a:p>
                <a:pPr marL="0" indent="0">
                  <a:buNone/>
                </a:pPr>
                <a:r>
                  <a:rPr lang="en-GB" b="1" dirty="0"/>
                  <a:t>When S is 1 &amp; R is 0 =&gt; Q= 1 and </a:t>
                </a:r>
                <a14:m>
                  <m:oMath xmlns:m="http://schemas.openxmlformats.org/officeDocument/2006/math">
                    <m:acc>
                      <m:accPr>
                        <m:chr m:val="̅"/>
                        <m:ctrlPr>
                          <a:rPr lang="en-GB" b="1" i="1">
                            <a:latin typeface="Cambria Math" panose="02040503050406030204" pitchFamily="18" charset="0"/>
                          </a:rPr>
                        </m:ctrlPr>
                      </m:accPr>
                      <m:e>
                        <m:r>
                          <a:rPr lang="en-GB" b="1" i="1">
                            <a:latin typeface="Cambria Math" panose="02040503050406030204" pitchFamily="18" charset="0"/>
                          </a:rPr>
                          <m:t>𝑸</m:t>
                        </m:r>
                      </m:e>
                    </m:acc>
                  </m:oMath>
                </a14:m>
                <a:r>
                  <a:rPr lang="en-GB" b="1" dirty="0"/>
                  <a:t>=0</a:t>
                </a:r>
              </a:p>
              <a:p>
                <a:pPr marL="0" indent="0">
                  <a:buNone/>
                </a:pPr>
                <a:r>
                  <a:rPr lang="en-GB" b="1" dirty="0"/>
                  <a:t>When S is 0 &amp; R is 1 =&gt; Q= 0 and </a:t>
                </a:r>
                <a14:m>
                  <m:oMath xmlns:m="http://schemas.openxmlformats.org/officeDocument/2006/math">
                    <m:acc>
                      <m:accPr>
                        <m:chr m:val="̅"/>
                        <m:ctrlPr>
                          <a:rPr lang="en-GB" b="1" i="1" smtClean="0">
                            <a:latin typeface="Cambria Math" panose="02040503050406030204" pitchFamily="18" charset="0"/>
                          </a:rPr>
                        </m:ctrlPr>
                      </m:accPr>
                      <m:e>
                        <m:r>
                          <a:rPr lang="en-GB" b="1" i="1" smtClean="0">
                            <a:latin typeface="Cambria Math" panose="02040503050406030204" pitchFamily="18" charset="0"/>
                          </a:rPr>
                          <m:t>𝑸</m:t>
                        </m:r>
                      </m:e>
                    </m:acc>
                  </m:oMath>
                </a14:m>
                <a:r>
                  <a:rPr lang="en-GB" b="1" dirty="0"/>
                  <a:t>=1</a:t>
                </a:r>
              </a:p>
              <a:p>
                <a:pPr marL="0" indent="0">
                  <a:buNone/>
                </a:pPr>
                <a:r>
                  <a:rPr lang="en-GB" b="1" dirty="0"/>
                  <a:t>When S is 0 &amp; R is 0 =&gt; Q= NC and </a:t>
                </a:r>
                <a14:m>
                  <m:oMath xmlns:m="http://schemas.openxmlformats.org/officeDocument/2006/math">
                    <m:acc>
                      <m:accPr>
                        <m:chr m:val="̅"/>
                        <m:ctrlPr>
                          <a:rPr lang="en-GB" b="1" i="1" smtClean="0">
                            <a:latin typeface="Cambria Math" panose="02040503050406030204" pitchFamily="18" charset="0"/>
                          </a:rPr>
                        </m:ctrlPr>
                      </m:accPr>
                      <m:e>
                        <m:r>
                          <a:rPr lang="en-GB" b="1" i="1" smtClean="0">
                            <a:latin typeface="Cambria Math" panose="02040503050406030204" pitchFamily="18" charset="0"/>
                          </a:rPr>
                          <m:t>𝑸</m:t>
                        </m:r>
                      </m:e>
                    </m:acc>
                  </m:oMath>
                </a14:m>
                <a:r>
                  <a:rPr lang="en-GB" b="1" dirty="0"/>
                  <a:t>=NC</a:t>
                </a:r>
              </a:p>
              <a:p>
                <a:pPr marL="0" indent="0">
                  <a:buNone/>
                </a:pPr>
                <a:endParaRPr lang="en-GB" b="1" dirty="0"/>
              </a:p>
              <a:p>
                <a:pPr marL="0" indent="0">
                  <a:buNone/>
                </a:pPr>
                <a:endParaRPr lang="en-GB" b="1" dirty="0"/>
              </a:p>
            </p:txBody>
          </p:sp>
        </mc:Choice>
        <mc:Fallback xmlns="">
          <p:sp>
            <p:nvSpPr>
              <p:cNvPr id="6" name="Content Placeholder 5">
                <a:extLst>
                  <a:ext uri="{FF2B5EF4-FFF2-40B4-BE49-F238E27FC236}">
                    <a16:creationId xmlns:a16="http://schemas.microsoft.com/office/drawing/2014/main" id="{C8004BF9-11A4-37E3-D7E8-E573CF5FEC4A}"/>
                  </a:ext>
                </a:extLst>
              </p:cNvPr>
              <p:cNvSpPr>
                <a:spLocks noGrp="1" noRot="1" noChangeAspect="1" noMove="1" noResize="1" noEditPoints="1" noAdjustHandles="1" noChangeArrowheads="1" noChangeShapeType="1" noTextEdit="1"/>
              </p:cNvSpPr>
              <p:nvPr>
                <p:ph idx="1"/>
              </p:nvPr>
            </p:nvSpPr>
            <p:spPr>
              <a:xfrm>
                <a:off x="370260" y="1483598"/>
                <a:ext cx="7165869" cy="4733093"/>
              </a:xfrm>
              <a:blipFill>
                <a:blip r:embed="rId2"/>
                <a:stretch>
                  <a:fillRect l="-1787" t="-2059"/>
                </a:stretch>
              </a:blipFill>
            </p:spPr>
            <p:txBody>
              <a:bodyPr/>
              <a:lstStyle/>
              <a:p>
                <a:r>
                  <a:rPr lang="en-GB">
                    <a:noFill/>
                  </a:rPr>
                  <a:t> </a:t>
                </a:r>
              </a:p>
            </p:txBody>
          </p:sp>
        </mc:Fallback>
      </mc:AlternateContent>
      <p:pic>
        <p:nvPicPr>
          <p:cNvPr id="4098" name="Picture 2">
            <a:extLst>
              <a:ext uri="{FF2B5EF4-FFF2-40B4-BE49-F238E27FC236}">
                <a16:creationId xmlns:a16="http://schemas.microsoft.com/office/drawing/2014/main" id="{59B9208F-2763-6D1C-400D-D44258FE95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8591" y="2621325"/>
            <a:ext cx="2143125" cy="214312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graphicFrame>
            <p:nvGraphicFramePr>
              <p:cNvPr id="3" name="Table 2">
                <a:extLst>
                  <a:ext uri="{FF2B5EF4-FFF2-40B4-BE49-F238E27FC236}">
                    <a16:creationId xmlns:a16="http://schemas.microsoft.com/office/drawing/2014/main" id="{27FCF945-AEC4-5640-3591-50B7758190C3}"/>
                  </a:ext>
                </a:extLst>
              </p:cNvPr>
              <p:cNvGraphicFramePr>
                <a:graphicFrameLocks noGrp="1"/>
              </p:cNvGraphicFramePr>
              <p:nvPr>
                <p:extLst>
                  <p:ext uri="{D42A27DB-BD31-4B8C-83A1-F6EECF244321}">
                    <p14:modId xmlns:p14="http://schemas.microsoft.com/office/powerpoint/2010/main" val="103604676"/>
                  </p:ext>
                </p:extLst>
              </p:nvPr>
            </p:nvGraphicFramePr>
            <p:xfrm>
              <a:off x="1915398" y="4204252"/>
              <a:ext cx="2902078" cy="1483360"/>
            </p:xfrm>
            <a:graphic>
              <a:graphicData uri="http://schemas.openxmlformats.org/drawingml/2006/table">
                <a:tbl>
                  <a:tblPr firstRow="1" bandRow="1">
                    <a:tableStyleId>{5C22544A-7EE6-4342-B048-85BDC9FD1C3A}</a:tableStyleId>
                  </a:tblPr>
                  <a:tblGrid>
                    <a:gridCol w="711201">
                      <a:extLst>
                        <a:ext uri="{9D8B030D-6E8A-4147-A177-3AD203B41FA5}">
                          <a16:colId xmlns:a16="http://schemas.microsoft.com/office/drawing/2014/main" val="2333060292"/>
                        </a:ext>
                      </a:extLst>
                    </a:gridCol>
                    <a:gridCol w="816209">
                      <a:extLst>
                        <a:ext uri="{9D8B030D-6E8A-4147-A177-3AD203B41FA5}">
                          <a16:colId xmlns:a16="http://schemas.microsoft.com/office/drawing/2014/main" val="35155874"/>
                        </a:ext>
                      </a:extLst>
                    </a:gridCol>
                    <a:gridCol w="681197">
                      <a:extLst>
                        <a:ext uri="{9D8B030D-6E8A-4147-A177-3AD203B41FA5}">
                          <a16:colId xmlns:a16="http://schemas.microsoft.com/office/drawing/2014/main" val="874927950"/>
                        </a:ext>
                      </a:extLst>
                    </a:gridCol>
                    <a:gridCol w="693471">
                      <a:extLst>
                        <a:ext uri="{9D8B030D-6E8A-4147-A177-3AD203B41FA5}">
                          <a16:colId xmlns:a16="http://schemas.microsoft.com/office/drawing/2014/main" val="2722064872"/>
                        </a:ext>
                      </a:extLst>
                    </a:gridCol>
                  </a:tblGrid>
                  <a:tr h="370840">
                    <a:tc>
                      <a:txBody>
                        <a:bodyPr/>
                        <a:lstStyle/>
                        <a:p>
                          <a:r>
                            <a:rPr lang="en-GB" dirty="0"/>
                            <a:t>S</a:t>
                          </a:r>
                        </a:p>
                      </a:txBody>
                      <a:tcPr/>
                    </a:tc>
                    <a:tc>
                      <a:txBody>
                        <a:bodyPr/>
                        <a:lstStyle/>
                        <a:p>
                          <a:r>
                            <a:rPr lang="en-GB" dirty="0"/>
                            <a:t>R</a:t>
                          </a:r>
                        </a:p>
                      </a:txBody>
                      <a:tcPr/>
                    </a:tc>
                    <a:tc>
                      <a:txBody>
                        <a:bodyPr/>
                        <a:lstStyle/>
                        <a:p>
                          <a:r>
                            <a:rPr lang="en-GB" dirty="0"/>
                            <a:t>Q</a:t>
                          </a:r>
                        </a:p>
                      </a:txBody>
                      <a:tcPr/>
                    </a:tc>
                    <a:tc>
                      <a:txBody>
                        <a:bodyPr/>
                        <a:lstStyle/>
                        <a:p>
                          <a:pPr/>
                          <a14:m>
                            <m:oMathPara xmlns:m="http://schemas.openxmlformats.org/officeDocument/2006/math">
                              <m:oMathParaPr>
                                <m:jc m:val="centerGroup"/>
                              </m:oMathParaPr>
                              <m:oMath xmlns:m="http://schemas.openxmlformats.org/officeDocument/2006/math">
                                <m:acc>
                                  <m:accPr>
                                    <m:chr m:val="̅"/>
                                    <m:ctrlPr>
                                      <a:rPr lang="en-GB" b="1" i="1" smtClean="0">
                                        <a:latin typeface="Cambria Math" panose="02040503050406030204" pitchFamily="18" charset="0"/>
                                      </a:rPr>
                                    </m:ctrlPr>
                                  </m:accPr>
                                  <m:e>
                                    <m:r>
                                      <a:rPr lang="en-GB" b="1" i="1" smtClean="0">
                                        <a:latin typeface="Cambria Math" panose="02040503050406030204" pitchFamily="18" charset="0"/>
                                      </a:rPr>
                                      <m:t>𝑸</m:t>
                                    </m:r>
                                  </m:e>
                                </m:acc>
                              </m:oMath>
                            </m:oMathPara>
                          </a14:m>
                          <a:endParaRPr lang="en-GB" dirty="0"/>
                        </a:p>
                      </a:txBody>
                      <a:tcPr/>
                    </a:tc>
                    <a:extLst>
                      <a:ext uri="{0D108BD9-81ED-4DB2-BD59-A6C34878D82A}">
                        <a16:rowId xmlns:a16="http://schemas.microsoft.com/office/drawing/2014/main" val="3561432195"/>
                      </a:ext>
                    </a:extLst>
                  </a:tr>
                  <a:tr h="370840">
                    <a:tc>
                      <a:txBody>
                        <a:bodyPr/>
                        <a:lstStyle/>
                        <a:p>
                          <a:r>
                            <a:rPr lang="en-GB" dirty="0"/>
                            <a:t>0</a:t>
                          </a:r>
                        </a:p>
                      </a:txBody>
                      <a:tcPr/>
                    </a:tc>
                    <a:tc>
                      <a:txBody>
                        <a:bodyPr/>
                        <a:lstStyle/>
                        <a:p>
                          <a:r>
                            <a:rPr lang="en-GB" dirty="0"/>
                            <a:t>1</a:t>
                          </a:r>
                        </a:p>
                      </a:txBody>
                      <a:tcPr/>
                    </a:tc>
                    <a:tc>
                      <a:txBody>
                        <a:bodyPr/>
                        <a:lstStyle/>
                        <a:p>
                          <a:r>
                            <a:rPr lang="en-GB" dirty="0"/>
                            <a:t>0</a:t>
                          </a:r>
                        </a:p>
                      </a:txBody>
                      <a:tcPr/>
                    </a:tc>
                    <a:tc>
                      <a:txBody>
                        <a:bodyPr/>
                        <a:lstStyle/>
                        <a:p>
                          <a:r>
                            <a:rPr lang="en-GB" dirty="0"/>
                            <a:t>1</a:t>
                          </a:r>
                        </a:p>
                      </a:txBody>
                      <a:tcPr/>
                    </a:tc>
                    <a:extLst>
                      <a:ext uri="{0D108BD9-81ED-4DB2-BD59-A6C34878D82A}">
                        <a16:rowId xmlns:a16="http://schemas.microsoft.com/office/drawing/2014/main" val="2142440361"/>
                      </a:ext>
                    </a:extLst>
                  </a:tr>
                  <a:tr h="370840">
                    <a:tc>
                      <a:txBody>
                        <a:bodyPr/>
                        <a:lstStyle/>
                        <a:p>
                          <a:r>
                            <a:rPr lang="en-GB" dirty="0"/>
                            <a:t>1</a:t>
                          </a:r>
                        </a:p>
                      </a:txBody>
                      <a:tcPr/>
                    </a:tc>
                    <a:tc>
                      <a:txBody>
                        <a:bodyPr/>
                        <a:lstStyle/>
                        <a:p>
                          <a:r>
                            <a:rPr lang="en-GB" dirty="0"/>
                            <a:t>0</a:t>
                          </a:r>
                        </a:p>
                      </a:txBody>
                      <a:tcPr/>
                    </a:tc>
                    <a:tc>
                      <a:txBody>
                        <a:bodyPr/>
                        <a:lstStyle/>
                        <a:p>
                          <a:r>
                            <a:rPr lang="en-GB" dirty="0"/>
                            <a:t>1</a:t>
                          </a:r>
                        </a:p>
                      </a:txBody>
                      <a:tcPr/>
                    </a:tc>
                    <a:tc>
                      <a:txBody>
                        <a:bodyPr/>
                        <a:lstStyle/>
                        <a:p>
                          <a:r>
                            <a:rPr lang="en-GB" dirty="0"/>
                            <a:t>0</a:t>
                          </a:r>
                        </a:p>
                      </a:txBody>
                      <a:tcPr/>
                    </a:tc>
                    <a:extLst>
                      <a:ext uri="{0D108BD9-81ED-4DB2-BD59-A6C34878D82A}">
                        <a16:rowId xmlns:a16="http://schemas.microsoft.com/office/drawing/2014/main" val="3617804068"/>
                      </a:ext>
                    </a:extLst>
                  </a:tr>
                  <a:tr h="370840">
                    <a:tc>
                      <a:txBody>
                        <a:bodyPr/>
                        <a:lstStyle/>
                        <a:p>
                          <a:r>
                            <a:rPr lang="en-GB" dirty="0"/>
                            <a:t>0</a:t>
                          </a:r>
                        </a:p>
                      </a:txBody>
                      <a:tcPr/>
                    </a:tc>
                    <a:tc>
                      <a:txBody>
                        <a:bodyPr/>
                        <a:lstStyle/>
                        <a:p>
                          <a:r>
                            <a:rPr lang="en-GB" dirty="0"/>
                            <a:t>0</a:t>
                          </a:r>
                        </a:p>
                      </a:txBody>
                      <a:tcPr/>
                    </a:tc>
                    <a:tc>
                      <a:txBody>
                        <a:bodyPr/>
                        <a:lstStyle/>
                        <a:p>
                          <a:r>
                            <a:rPr lang="en-GB" dirty="0"/>
                            <a:t>NC</a:t>
                          </a:r>
                        </a:p>
                      </a:txBody>
                      <a:tcPr/>
                    </a:tc>
                    <a:tc>
                      <a:txBody>
                        <a:bodyPr/>
                        <a:lstStyle/>
                        <a:p>
                          <a:r>
                            <a:rPr lang="en-GB" dirty="0"/>
                            <a:t>NC</a:t>
                          </a:r>
                        </a:p>
                      </a:txBody>
                      <a:tcPr/>
                    </a:tc>
                    <a:extLst>
                      <a:ext uri="{0D108BD9-81ED-4DB2-BD59-A6C34878D82A}">
                        <a16:rowId xmlns:a16="http://schemas.microsoft.com/office/drawing/2014/main" val="2439200940"/>
                      </a:ext>
                    </a:extLst>
                  </a:tr>
                </a:tbl>
              </a:graphicData>
            </a:graphic>
          </p:graphicFrame>
        </mc:Choice>
        <mc:Fallback xmlns="">
          <p:graphicFrame>
            <p:nvGraphicFramePr>
              <p:cNvPr id="3" name="Table 2">
                <a:extLst>
                  <a:ext uri="{FF2B5EF4-FFF2-40B4-BE49-F238E27FC236}">
                    <a16:creationId xmlns:a16="http://schemas.microsoft.com/office/drawing/2014/main" id="{27FCF945-AEC4-5640-3591-50B7758190C3}"/>
                  </a:ext>
                </a:extLst>
              </p:cNvPr>
              <p:cNvGraphicFramePr>
                <a:graphicFrameLocks noGrp="1"/>
              </p:cNvGraphicFramePr>
              <p:nvPr>
                <p:extLst>
                  <p:ext uri="{D42A27DB-BD31-4B8C-83A1-F6EECF244321}">
                    <p14:modId xmlns:p14="http://schemas.microsoft.com/office/powerpoint/2010/main" val="103604676"/>
                  </p:ext>
                </p:extLst>
              </p:nvPr>
            </p:nvGraphicFramePr>
            <p:xfrm>
              <a:off x="1915398" y="4204252"/>
              <a:ext cx="2902078" cy="1483360"/>
            </p:xfrm>
            <a:graphic>
              <a:graphicData uri="http://schemas.openxmlformats.org/drawingml/2006/table">
                <a:tbl>
                  <a:tblPr firstRow="1" bandRow="1">
                    <a:tableStyleId>{5C22544A-7EE6-4342-B048-85BDC9FD1C3A}</a:tableStyleId>
                  </a:tblPr>
                  <a:tblGrid>
                    <a:gridCol w="711201">
                      <a:extLst>
                        <a:ext uri="{9D8B030D-6E8A-4147-A177-3AD203B41FA5}">
                          <a16:colId xmlns:a16="http://schemas.microsoft.com/office/drawing/2014/main" val="2333060292"/>
                        </a:ext>
                      </a:extLst>
                    </a:gridCol>
                    <a:gridCol w="816209">
                      <a:extLst>
                        <a:ext uri="{9D8B030D-6E8A-4147-A177-3AD203B41FA5}">
                          <a16:colId xmlns:a16="http://schemas.microsoft.com/office/drawing/2014/main" val="35155874"/>
                        </a:ext>
                      </a:extLst>
                    </a:gridCol>
                    <a:gridCol w="681197">
                      <a:extLst>
                        <a:ext uri="{9D8B030D-6E8A-4147-A177-3AD203B41FA5}">
                          <a16:colId xmlns:a16="http://schemas.microsoft.com/office/drawing/2014/main" val="874927950"/>
                        </a:ext>
                      </a:extLst>
                    </a:gridCol>
                    <a:gridCol w="693471">
                      <a:extLst>
                        <a:ext uri="{9D8B030D-6E8A-4147-A177-3AD203B41FA5}">
                          <a16:colId xmlns:a16="http://schemas.microsoft.com/office/drawing/2014/main" val="2722064872"/>
                        </a:ext>
                      </a:extLst>
                    </a:gridCol>
                  </a:tblGrid>
                  <a:tr h="370840">
                    <a:tc>
                      <a:txBody>
                        <a:bodyPr/>
                        <a:lstStyle/>
                        <a:p>
                          <a:r>
                            <a:rPr lang="en-GB" dirty="0"/>
                            <a:t>S</a:t>
                          </a:r>
                        </a:p>
                      </a:txBody>
                      <a:tcPr/>
                    </a:tc>
                    <a:tc>
                      <a:txBody>
                        <a:bodyPr/>
                        <a:lstStyle/>
                        <a:p>
                          <a:r>
                            <a:rPr lang="en-GB" dirty="0"/>
                            <a:t>R</a:t>
                          </a:r>
                        </a:p>
                      </a:txBody>
                      <a:tcPr/>
                    </a:tc>
                    <a:tc>
                      <a:txBody>
                        <a:bodyPr/>
                        <a:lstStyle/>
                        <a:p>
                          <a:r>
                            <a:rPr lang="en-GB" dirty="0"/>
                            <a:t>Q</a:t>
                          </a:r>
                        </a:p>
                      </a:txBody>
                      <a:tcPr/>
                    </a:tc>
                    <a:tc>
                      <a:txBody>
                        <a:bodyPr/>
                        <a:lstStyle/>
                        <a:p>
                          <a:endParaRPr lang="en-US"/>
                        </a:p>
                      </a:txBody>
                      <a:tcPr>
                        <a:blipFill>
                          <a:blip r:embed="rId4"/>
                          <a:stretch>
                            <a:fillRect l="-319298" t="-8197" r="-3509" b="-324590"/>
                          </a:stretch>
                        </a:blipFill>
                      </a:tcPr>
                    </a:tc>
                    <a:extLst>
                      <a:ext uri="{0D108BD9-81ED-4DB2-BD59-A6C34878D82A}">
                        <a16:rowId xmlns:a16="http://schemas.microsoft.com/office/drawing/2014/main" val="3561432195"/>
                      </a:ext>
                    </a:extLst>
                  </a:tr>
                  <a:tr h="370840">
                    <a:tc>
                      <a:txBody>
                        <a:bodyPr/>
                        <a:lstStyle/>
                        <a:p>
                          <a:r>
                            <a:rPr lang="en-GB" dirty="0"/>
                            <a:t>0</a:t>
                          </a:r>
                        </a:p>
                      </a:txBody>
                      <a:tcPr/>
                    </a:tc>
                    <a:tc>
                      <a:txBody>
                        <a:bodyPr/>
                        <a:lstStyle/>
                        <a:p>
                          <a:r>
                            <a:rPr lang="en-GB" dirty="0"/>
                            <a:t>1</a:t>
                          </a:r>
                        </a:p>
                      </a:txBody>
                      <a:tcPr/>
                    </a:tc>
                    <a:tc>
                      <a:txBody>
                        <a:bodyPr/>
                        <a:lstStyle/>
                        <a:p>
                          <a:r>
                            <a:rPr lang="en-GB" dirty="0"/>
                            <a:t>0</a:t>
                          </a:r>
                        </a:p>
                      </a:txBody>
                      <a:tcPr/>
                    </a:tc>
                    <a:tc>
                      <a:txBody>
                        <a:bodyPr/>
                        <a:lstStyle/>
                        <a:p>
                          <a:r>
                            <a:rPr lang="en-GB" dirty="0"/>
                            <a:t>1</a:t>
                          </a:r>
                        </a:p>
                      </a:txBody>
                      <a:tcPr/>
                    </a:tc>
                    <a:extLst>
                      <a:ext uri="{0D108BD9-81ED-4DB2-BD59-A6C34878D82A}">
                        <a16:rowId xmlns:a16="http://schemas.microsoft.com/office/drawing/2014/main" val="2142440361"/>
                      </a:ext>
                    </a:extLst>
                  </a:tr>
                  <a:tr h="370840">
                    <a:tc>
                      <a:txBody>
                        <a:bodyPr/>
                        <a:lstStyle/>
                        <a:p>
                          <a:r>
                            <a:rPr lang="en-GB" dirty="0"/>
                            <a:t>1</a:t>
                          </a:r>
                        </a:p>
                      </a:txBody>
                      <a:tcPr/>
                    </a:tc>
                    <a:tc>
                      <a:txBody>
                        <a:bodyPr/>
                        <a:lstStyle/>
                        <a:p>
                          <a:r>
                            <a:rPr lang="en-GB" dirty="0"/>
                            <a:t>0</a:t>
                          </a:r>
                        </a:p>
                      </a:txBody>
                      <a:tcPr/>
                    </a:tc>
                    <a:tc>
                      <a:txBody>
                        <a:bodyPr/>
                        <a:lstStyle/>
                        <a:p>
                          <a:r>
                            <a:rPr lang="en-GB" dirty="0"/>
                            <a:t>1</a:t>
                          </a:r>
                        </a:p>
                      </a:txBody>
                      <a:tcPr/>
                    </a:tc>
                    <a:tc>
                      <a:txBody>
                        <a:bodyPr/>
                        <a:lstStyle/>
                        <a:p>
                          <a:r>
                            <a:rPr lang="en-GB" dirty="0"/>
                            <a:t>0</a:t>
                          </a:r>
                        </a:p>
                      </a:txBody>
                      <a:tcPr/>
                    </a:tc>
                    <a:extLst>
                      <a:ext uri="{0D108BD9-81ED-4DB2-BD59-A6C34878D82A}">
                        <a16:rowId xmlns:a16="http://schemas.microsoft.com/office/drawing/2014/main" val="3617804068"/>
                      </a:ext>
                    </a:extLst>
                  </a:tr>
                  <a:tr h="370840">
                    <a:tc>
                      <a:txBody>
                        <a:bodyPr/>
                        <a:lstStyle/>
                        <a:p>
                          <a:r>
                            <a:rPr lang="en-GB" dirty="0"/>
                            <a:t>0</a:t>
                          </a:r>
                        </a:p>
                      </a:txBody>
                      <a:tcPr/>
                    </a:tc>
                    <a:tc>
                      <a:txBody>
                        <a:bodyPr/>
                        <a:lstStyle/>
                        <a:p>
                          <a:r>
                            <a:rPr lang="en-GB" dirty="0"/>
                            <a:t>0</a:t>
                          </a:r>
                        </a:p>
                      </a:txBody>
                      <a:tcPr/>
                    </a:tc>
                    <a:tc>
                      <a:txBody>
                        <a:bodyPr/>
                        <a:lstStyle/>
                        <a:p>
                          <a:r>
                            <a:rPr lang="en-GB" dirty="0"/>
                            <a:t>NC</a:t>
                          </a:r>
                        </a:p>
                      </a:txBody>
                      <a:tcPr/>
                    </a:tc>
                    <a:tc>
                      <a:txBody>
                        <a:bodyPr/>
                        <a:lstStyle/>
                        <a:p>
                          <a:r>
                            <a:rPr lang="en-GB" dirty="0"/>
                            <a:t>NC</a:t>
                          </a:r>
                        </a:p>
                      </a:txBody>
                      <a:tcPr/>
                    </a:tc>
                    <a:extLst>
                      <a:ext uri="{0D108BD9-81ED-4DB2-BD59-A6C34878D82A}">
                        <a16:rowId xmlns:a16="http://schemas.microsoft.com/office/drawing/2014/main" val="2439200940"/>
                      </a:ext>
                    </a:extLst>
                  </a:tr>
                </a:tbl>
              </a:graphicData>
            </a:graphic>
          </p:graphicFrame>
        </mc:Fallback>
      </mc:AlternateContent>
    </p:spTree>
    <p:extLst>
      <p:ext uri="{BB962C8B-B14F-4D97-AF65-F5344CB8AC3E}">
        <p14:creationId xmlns:p14="http://schemas.microsoft.com/office/powerpoint/2010/main" val="889845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15</a:t>
            </a:fld>
            <a:endParaRPr lang="en-US" dirty="0"/>
          </a:p>
        </p:txBody>
      </p:sp>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609600" y="1600200"/>
            <a:ext cx="10972800" cy="4757641"/>
          </a:xfrm>
        </p:spPr>
        <p:txBody>
          <a:bodyPr>
            <a:normAutofit/>
          </a:bodyPr>
          <a:lstStyle/>
          <a:p>
            <a:pPr marL="0" indent="0" algn="l">
              <a:buNone/>
            </a:pPr>
            <a:r>
              <a:rPr lang="en-GB" b="1" i="0" dirty="0">
                <a:effectLst/>
              </a:rPr>
              <a:t>Adjustable Timing Components:</a:t>
            </a:r>
            <a:endParaRPr lang="en-GB" dirty="0"/>
          </a:p>
          <a:p>
            <a:pPr marL="0" indent="0" algn="l">
              <a:buNone/>
            </a:pPr>
            <a:r>
              <a:rPr lang="en-GB" b="0" i="0" dirty="0">
                <a:effectLst/>
              </a:rPr>
              <a:t>The timing of the 555 timer is primarily controlled by two external resistors (R1 and R2) and an external capacitor (C). By adjusting these components, the user can set the timing characteristics of the 555 timer.</a:t>
            </a:r>
          </a:p>
          <a:p>
            <a:endParaRPr lang="en-GB" dirty="0"/>
          </a:p>
        </p:txBody>
      </p:sp>
    </p:spTree>
    <p:extLst>
      <p:ext uri="{BB962C8B-B14F-4D97-AF65-F5344CB8AC3E}">
        <p14:creationId xmlns:p14="http://schemas.microsoft.com/office/powerpoint/2010/main" val="2251012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Internal Schematic</a:t>
            </a:r>
          </a:p>
        </p:txBody>
      </p:sp>
      <p:sp>
        <p:nvSpPr>
          <p:cNvPr id="4" name="Footer Placeholder 3"/>
          <p:cNvSpPr>
            <a:spLocks noGrp="1"/>
          </p:cNvSpPr>
          <p:nvPr>
            <p:ph type="ftr" sz="quarter" idx="11"/>
          </p:nvPr>
        </p:nvSpPr>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16</a:t>
            </a:fld>
            <a:endParaRPr lang="en-US" dirty="0"/>
          </a:p>
        </p:txBody>
      </p:sp>
      <p:sp>
        <p:nvSpPr>
          <p:cNvPr id="6" name="Content Placeholder 5">
            <a:extLst>
              <a:ext uri="{FF2B5EF4-FFF2-40B4-BE49-F238E27FC236}">
                <a16:creationId xmlns:a16="http://schemas.microsoft.com/office/drawing/2014/main" id="{C8004BF9-11A4-37E3-D7E8-E573CF5FEC4A}"/>
              </a:ext>
            </a:extLst>
          </p:cNvPr>
          <p:cNvSpPr>
            <a:spLocks noGrp="1"/>
          </p:cNvSpPr>
          <p:nvPr>
            <p:ph idx="1"/>
          </p:nvPr>
        </p:nvSpPr>
        <p:spPr>
          <a:xfrm>
            <a:off x="609600" y="1600200"/>
            <a:ext cx="10972800" cy="4757641"/>
          </a:xfrm>
        </p:spPr>
        <p:txBody>
          <a:bodyPr>
            <a:normAutofit/>
          </a:bodyPr>
          <a:lstStyle/>
          <a:p>
            <a:pPr marL="0" indent="0" algn="l">
              <a:buNone/>
            </a:pPr>
            <a:r>
              <a:rPr lang="en-GB" b="1" i="0" dirty="0">
                <a:effectLst/>
              </a:rPr>
              <a:t>Applications:</a:t>
            </a:r>
            <a:endParaRPr lang="en-GB" dirty="0"/>
          </a:p>
          <a:p>
            <a:pPr marL="0" indent="0" algn="l">
              <a:buNone/>
            </a:pPr>
            <a:r>
              <a:rPr lang="en-GB" b="0" i="0" dirty="0">
                <a:effectLst/>
              </a:rPr>
              <a:t>The 555 timer is used in a wide range of applications, including pulse-width modulation (PWM), tone generation, LED flashers, pulse generators, timers, and more.</a:t>
            </a:r>
          </a:p>
          <a:p>
            <a:endParaRPr lang="en-GB" dirty="0"/>
          </a:p>
        </p:txBody>
      </p:sp>
    </p:spTree>
    <p:extLst>
      <p:ext uri="{BB962C8B-B14F-4D97-AF65-F5344CB8AC3E}">
        <p14:creationId xmlns:p14="http://schemas.microsoft.com/office/powerpoint/2010/main" val="2977926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17</a:t>
            </a:fld>
            <a:endParaRPr lang="en-US" dirty="0"/>
          </a:p>
        </p:txBody>
      </p:sp>
      <p:sp>
        <p:nvSpPr>
          <p:cNvPr id="3" name="Content Placeholder 2"/>
          <p:cNvSpPr>
            <a:spLocks noGrp="1"/>
          </p:cNvSpPr>
          <p:nvPr>
            <p:ph idx="1"/>
          </p:nvPr>
        </p:nvSpPr>
        <p:spPr/>
        <p:txBody>
          <a:bodyPr/>
          <a:lstStyle/>
          <a:p>
            <a:pPr marL="0" indent="0" algn="l">
              <a:buNone/>
            </a:pPr>
            <a:r>
              <a:rPr lang="en-GB" b="1" i="0" dirty="0">
                <a:effectLst/>
              </a:rPr>
              <a:t>Three Operating Modes:</a:t>
            </a:r>
            <a:endParaRPr lang="en-GB" b="0" i="0" dirty="0">
              <a:effectLst/>
            </a:endParaRPr>
          </a:p>
          <a:p>
            <a:pPr algn="l">
              <a:buFont typeface="Arial" panose="020B0604020202020204" pitchFamily="34" charset="0"/>
              <a:buChar char="•"/>
            </a:pPr>
            <a:r>
              <a:rPr lang="en-GB" b="1" i="0" dirty="0">
                <a:effectLst/>
              </a:rPr>
              <a:t>Monostable Mode (One-Shot):</a:t>
            </a:r>
            <a:r>
              <a:rPr lang="en-GB" b="0" i="0" dirty="0">
                <a:effectLst/>
              </a:rPr>
              <a:t> In this mode, the 555 timer operates as a one-shot timer, producing a single output pulse in response to an external trigger.</a:t>
            </a:r>
          </a:p>
          <a:p>
            <a:pPr algn="l">
              <a:buFont typeface="Arial" panose="020B0604020202020204" pitchFamily="34" charset="0"/>
              <a:buChar char="•"/>
            </a:pPr>
            <a:r>
              <a:rPr lang="en-GB" b="1" i="0" dirty="0">
                <a:effectLst/>
              </a:rPr>
              <a:t>Astable Mode (Oscillator):</a:t>
            </a:r>
            <a:r>
              <a:rPr lang="en-GB" b="0" i="0" dirty="0">
                <a:effectLst/>
              </a:rPr>
              <a:t> In this mode, the 555 timer functions as an oscillator, generating a continuous square wave output.</a:t>
            </a:r>
          </a:p>
          <a:p>
            <a:pPr algn="l">
              <a:buFont typeface="Arial" panose="020B0604020202020204" pitchFamily="34" charset="0"/>
              <a:buChar char="•"/>
            </a:pPr>
            <a:r>
              <a:rPr lang="en-GB" b="1" i="0" dirty="0">
                <a:effectLst/>
              </a:rPr>
              <a:t>Bistable Mode (Flip-Flop):</a:t>
            </a:r>
            <a:r>
              <a:rPr lang="en-GB" b="0" i="0" dirty="0">
                <a:effectLst/>
              </a:rPr>
              <a:t> The 555 timer can also operate as a flip-flop, maintaining a stable state until triggered to change</a:t>
            </a:r>
            <a:r>
              <a:rPr lang="en-GB" b="0" i="0" dirty="0">
                <a:solidFill>
                  <a:srgbClr val="374151"/>
                </a:solidFill>
                <a:effectLst/>
                <a:latin typeface="Söhne"/>
              </a:rPr>
              <a:t>.</a:t>
            </a:r>
          </a:p>
          <a:p>
            <a:pPr marL="0" indent="0">
              <a:buNone/>
            </a:pPr>
            <a:endParaRPr lang="en-IN" b="1" dirty="0"/>
          </a:p>
        </p:txBody>
      </p:sp>
    </p:spTree>
    <p:extLst>
      <p:ext uri="{BB962C8B-B14F-4D97-AF65-F5344CB8AC3E}">
        <p14:creationId xmlns:p14="http://schemas.microsoft.com/office/powerpoint/2010/main" val="803073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18</a:t>
            </a:fld>
            <a:endParaRPr lang="en-US" dirty="0"/>
          </a:p>
        </p:txBody>
      </p:sp>
      <p:sp>
        <p:nvSpPr>
          <p:cNvPr id="3" name="Content Placeholder 2"/>
          <p:cNvSpPr>
            <a:spLocks noGrp="1"/>
          </p:cNvSpPr>
          <p:nvPr>
            <p:ph idx="1"/>
          </p:nvPr>
        </p:nvSpPr>
        <p:spPr/>
        <p:txBody>
          <a:bodyPr/>
          <a:lstStyle/>
          <a:p>
            <a:r>
              <a:rPr lang="en-GB" b="0" i="0" dirty="0">
                <a:effectLst/>
              </a:rPr>
              <a:t>The term "multivibrator" is used to describe a type of electronic circuit that can exhibit </a:t>
            </a:r>
            <a:r>
              <a:rPr lang="en-GB" b="1" i="0" dirty="0">
                <a:effectLst/>
              </a:rPr>
              <a:t>two distinct states or "vibrations.“</a:t>
            </a:r>
          </a:p>
          <a:p>
            <a:r>
              <a:rPr lang="en-GB" b="0" i="0" dirty="0">
                <a:effectLst/>
              </a:rPr>
              <a:t> A multivibrator circuit typically alternates between </a:t>
            </a:r>
            <a:r>
              <a:rPr lang="en-GB" b="1" i="0" dirty="0">
                <a:effectLst/>
              </a:rPr>
              <a:t>two stable states, creating a waveform with a repeating pattern.</a:t>
            </a:r>
            <a:endParaRPr lang="en-IN" b="1" dirty="0"/>
          </a:p>
        </p:txBody>
      </p:sp>
    </p:spTree>
    <p:extLst>
      <p:ext uri="{BB962C8B-B14F-4D97-AF65-F5344CB8AC3E}">
        <p14:creationId xmlns:p14="http://schemas.microsoft.com/office/powerpoint/2010/main" val="937734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19</a:t>
            </a:fld>
            <a:endParaRPr lang="en-US" dirty="0"/>
          </a:p>
        </p:txBody>
      </p:sp>
      <p:sp>
        <p:nvSpPr>
          <p:cNvPr id="6" name="Content Placeholder 5">
            <a:extLst>
              <a:ext uri="{FF2B5EF4-FFF2-40B4-BE49-F238E27FC236}">
                <a16:creationId xmlns:a16="http://schemas.microsoft.com/office/drawing/2014/main" id="{FEA9D63F-B769-9464-6906-8A85A28E178C}"/>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7955B6E9-6C1C-A57E-30E5-7B343A3E895E}"/>
              </a:ext>
            </a:extLst>
          </p:cNvPr>
          <p:cNvPicPr>
            <a:picLocks noChangeAspect="1"/>
          </p:cNvPicPr>
          <p:nvPr/>
        </p:nvPicPr>
        <p:blipFill>
          <a:blip r:embed="rId2"/>
          <a:stretch>
            <a:fillRect/>
          </a:stretch>
        </p:blipFill>
        <p:spPr>
          <a:xfrm>
            <a:off x="2174717" y="1706060"/>
            <a:ext cx="8084156" cy="4061209"/>
          </a:xfrm>
          <a:prstGeom prst="rect">
            <a:avLst/>
          </a:prstGeom>
        </p:spPr>
      </p:pic>
    </p:spTree>
    <p:extLst>
      <p:ext uri="{BB962C8B-B14F-4D97-AF65-F5344CB8AC3E}">
        <p14:creationId xmlns:p14="http://schemas.microsoft.com/office/powerpoint/2010/main" val="956590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Monostable</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20</a:t>
            </a:fld>
            <a:endParaRPr lang="en-US" dirty="0"/>
          </a:p>
        </p:txBody>
      </p:sp>
      <p:sp>
        <p:nvSpPr>
          <p:cNvPr id="6" name="Content Placeholder 5">
            <a:extLst>
              <a:ext uri="{FF2B5EF4-FFF2-40B4-BE49-F238E27FC236}">
                <a16:creationId xmlns:a16="http://schemas.microsoft.com/office/drawing/2014/main" id="{48450DDB-0ED3-E953-F41B-346A17E3F00A}"/>
              </a:ext>
            </a:extLst>
          </p:cNvPr>
          <p:cNvSpPr>
            <a:spLocks noGrp="1"/>
          </p:cNvSpPr>
          <p:nvPr>
            <p:ph idx="1"/>
          </p:nvPr>
        </p:nvSpPr>
        <p:spPr/>
        <p:txBody>
          <a:bodyPr/>
          <a:lstStyle/>
          <a:p>
            <a:r>
              <a:rPr lang="en-GB" dirty="0"/>
              <a:t>Produces an output pulse for each trigger input</a:t>
            </a:r>
          </a:p>
        </p:txBody>
      </p:sp>
      <p:pic>
        <p:nvPicPr>
          <p:cNvPr id="9" name="Picture 8">
            <a:extLst>
              <a:ext uri="{FF2B5EF4-FFF2-40B4-BE49-F238E27FC236}">
                <a16:creationId xmlns:a16="http://schemas.microsoft.com/office/drawing/2014/main" id="{29A9E436-595A-BE76-FA76-822A7BEC4ACA}"/>
              </a:ext>
            </a:extLst>
          </p:cNvPr>
          <p:cNvPicPr>
            <a:picLocks noChangeAspect="1"/>
          </p:cNvPicPr>
          <p:nvPr/>
        </p:nvPicPr>
        <p:blipFill>
          <a:blip r:embed="rId2"/>
          <a:stretch>
            <a:fillRect/>
          </a:stretch>
        </p:blipFill>
        <p:spPr>
          <a:xfrm>
            <a:off x="2080084" y="2255037"/>
            <a:ext cx="8197674" cy="4389306"/>
          </a:xfrm>
          <a:prstGeom prst="rect">
            <a:avLst/>
          </a:prstGeom>
        </p:spPr>
      </p:pic>
    </p:spTree>
    <p:extLst>
      <p:ext uri="{BB962C8B-B14F-4D97-AF65-F5344CB8AC3E}">
        <p14:creationId xmlns:p14="http://schemas.microsoft.com/office/powerpoint/2010/main" val="3263866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Monostable</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21</a:t>
            </a:fld>
            <a:endParaRPr lang="en-US" dirty="0"/>
          </a:p>
        </p:txBody>
      </p:sp>
      <p:pic>
        <p:nvPicPr>
          <p:cNvPr id="7" name="Content Placeholder 6">
            <a:extLst>
              <a:ext uri="{FF2B5EF4-FFF2-40B4-BE49-F238E27FC236}">
                <a16:creationId xmlns:a16="http://schemas.microsoft.com/office/drawing/2014/main" id="{65C0BE92-CBD8-9959-6C96-2AD0DD3A3AD9}"/>
              </a:ext>
            </a:extLst>
          </p:cNvPr>
          <p:cNvPicPr>
            <a:picLocks noGrp="1" noChangeAspect="1"/>
          </p:cNvPicPr>
          <p:nvPr>
            <p:ph idx="1"/>
          </p:nvPr>
        </p:nvPicPr>
        <p:blipFill>
          <a:blip r:embed="rId3"/>
          <a:stretch>
            <a:fillRect/>
          </a:stretch>
        </p:blipFill>
        <p:spPr>
          <a:xfrm>
            <a:off x="2154855" y="1778171"/>
            <a:ext cx="7256325" cy="3916363"/>
          </a:xfrm>
        </p:spPr>
      </p:pic>
    </p:spTree>
    <p:extLst>
      <p:ext uri="{BB962C8B-B14F-4D97-AF65-F5344CB8AC3E}">
        <p14:creationId xmlns:p14="http://schemas.microsoft.com/office/powerpoint/2010/main" val="28708382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Astable</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22</a:t>
            </a:fld>
            <a:endParaRPr lang="en-US" dirty="0"/>
          </a:p>
        </p:txBody>
      </p:sp>
      <p:sp>
        <p:nvSpPr>
          <p:cNvPr id="6" name="Content Placeholder 5">
            <a:extLst>
              <a:ext uri="{FF2B5EF4-FFF2-40B4-BE49-F238E27FC236}">
                <a16:creationId xmlns:a16="http://schemas.microsoft.com/office/drawing/2014/main" id="{FEA9D63F-B769-9464-6906-8A85A28E178C}"/>
              </a:ext>
            </a:extLst>
          </p:cNvPr>
          <p:cNvSpPr>
            <a:spLocks noGrp="1"/>
          </p:cNvSpPr>
          <p:nvPr>
            <p:ph idx="1"/>
          </p:nvPr>
        </p:nvSpPr>
        <p:spPr/>
        <p:txBody>
          <a:bodyPr/>
          <a:lstStyle/>
          <a:p>
            <a:r>
              <a:rPr lang="en-GB" dirty="0"/>
              <a:t>Produces an output waveform without trigger input</a:t>
            </a:r>
          </a:p>
          <a:p>
            <a:endParaRPr lang="en-GB" dirty="0"/>
          </a:p>
        </p:txBody>
      </p:sp>
      <p:pic>
        <p:nvPicPr>
          <p:cNvPr id="9" name="Picture 8">
            <a:extLst>
              <a:ext uri="{FF2B5EF4-FFF2-40B4-BE49-F238E27FC236}">
                <a16:creationId xmlns:a16="http://schemas.microsoft.com/office/drawing/2014/main" id="{84F5EFF5-8339-0A9B-884C-AA071590A4F8}"/>
              </a:ext>
            </a:extLst>
          </p:cNvPr>
          <p:cNvPicPr>
            <a:picLocks noChangeAspect="1"/>
          </p:cNvPicPr>
          <p:nvPr/>
        </p:nvPicPr>
        <p:blipFill>
          <a:blip r:embed="rId3"/>
          <a:stretch>
            <a:fillRect/>
          </a:stretch>
        </p:blipFill>
        <p:spPr>
          <a:xfrm>
            <a:off x="1917194" y="2376940"/>
            <a:ext cx="8646190" cy="4071613"/>
          </a:xfrm>
          <a:prstGeom prst="rect">
            <a:avLst/>
          </a:prstGeom>
        </p:spPr>
      </p:pic>
    </p:spTree>
    <p:extLst>
      <p:ext uri="{BB962C8B-B14F-4D97-AF65-F5344CB8AC3E}">
        <p14:creationId xmlns:p14="http://schemas.microsoft.com/office/powerpoint/2010/main" val="2682035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Bistable </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23</a:t>
            </a:fld>
            <a:endParaRPr lang="en-US" dirty="0"/>
          </a:p>
        </p:txBody>
      </p:sp>
      <p:sp>
        <p:nvSpPr>
          <p:cNvPr id="6" name="Content Placeholder 5">
            <a:extLst>
              <a:ext uri="{FF2B5EF4-FFF2-40B4-BE49-F238E27FC236}">
                <a16:creationId xmlns:a16="http://schemas.microsoft.com/office/drawing/2014/main" id="{FEA9D63F-B769-9464-6906-8A85A28E178C}"/>
              </a:ext>
            </a:extLst>
          </p:cNvPr>
          <p:cNvSpPr>
            <a:spLocks noGrp="1"/>
          </p:cNvSpPr>
          <p:nvPr>
            <p:ph idx="1"/>
          </p:nvPr>
        </p:nvSpPr>
        <p:spPr/>
        <p:txBody>
          <a:bodyPr/>
          <a:lstStyle/>
          <a:p>
            <a:r>
              <a:rPr lang="en-GB" dirty="0"/>
              <a:t>Produces an output pulse, the pulse starts at the first trigger and ends at the second trigger.</a:t>
            </a:r>
          </a:p>
        </p:txBody>
      </p:sp>
      <p:pic>
        <p:nvPicPr>
          <p:cNvPr id="7" name="Picture 6">
            <a:extLst>
              <a:ext uri="{FF2B5EF4-FFF2-40B4-BE49-F238E27FC236}">
                <a16:creationId xmlns:a16="http://schemas.microsoft.com/office/drawing/2014/main" id="{6F48FE78-0EE1-2F63-C1ED-E2731DBE21DB}"/>
              </a:ext>
            </a:extLst>
          </p:cNvPr>
          <p:cNvPicPr>
            <a:picLocks noChangeAspect="1"/>
          </p:cNvPicPr>
          <p:nvPr/>
        </p:nvPicPr>
        <p:blipFill>
          <a:blip r:embed="rId3"/>
          <a:stretch>
            <a:fillRect/>
          </a:stretch>
        </p:blipFill>
        <p:spPr>
          <a:xfrm>
            <a:off x="3204156" y="2485126"/>
            <a:ext cx="6465621" cy="4062571"/>
          </a:xfrm>
          <a:prstGeom prst="rect">
            <a:avLst/>
          </a:prstGeom>
        </p:spPr>
      </p:pic>
    </p:spTree>
    <p:extLst>
      <p:ext uri="{BB962C8B-B14F-4D97-AF65-F5344CB8AC3E}">
        <p14:creationId xmlns:p14="http://schemas.microsoft.com/office/powerpoint/2010/main" val="39273171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 Bistable</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24</a:t>
            </a:fld>
            <a:endParaRPr lang="en-US" dirty="0"/>
          </a:p>
        </p:txBody>
      </p:sp>
      <p:sp>
        <p:nvSpPr>
          <p:cNvPr id="6" name="Content Placeholder 5">
            <a:extLst>
              <a:ext uri="{FF2B5EF4-FFF2-40B4-BE49-F238E27FC236}">
                <a16:creationId xmlns:a16="http://schemas.microsoft.com/office/drawing/2014/main" id="{FEA9D63F-B769-9464-6906-8A85A28E178C}"/>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5625DA2B-C6E2-B2B5-1B23-FF4C886C801A}"/>
              </a:ext>
            </a:extLst>
          </p:cNvPr>
          <p:cNvPicPr>
            <a:picLocks noChangeAspect="1"/>
          </p:cNvPicPr>
          <p:nvPr/>
        </p:nvPicPr>
        <p:blipFill>
          <a:blip r:embed="rId2"/>
          <a:stretch>
            <a:fillRect/>
          </a:stretch>
        </p:blipFill>
        <p:spPr>
          <a:xfrm>
            <a:off x="3125638" y="1781142"/>
            <a:ext cx="5400675" cy="4486275"/>
          </a:xfrm>
          <a:prstGeom prst="rect">
            <a:avLst/>
          </a:prstGeom>
        </p:spPr>
      </p:pic>
    </p:spTree>
    <p:extLst>
      <p:ext uri="{BB962C8B-B14F-4D97-AF65-F5344CB8AC3E}">
        <p14:creationId xmlns:p14="http://schemas.microsoft.com/office/powerpoint/2010/main" val="2951165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64" y="106829"/>
            <a:ext cx="11594969" cy="1325563"/>
          </a:xfrm>
        </p:spPr>
        <p:txBody>
          <a:bodyPr/>
          <a:lstStyle/>
          <a:p>
            <a:pPr algn="ctr"/>
            <a:r>
              <a:rPr lang="en-IN" dirty="0">
                <a:solidFill>
                  <a:schemeClr val="bg1"/>
                </a:solidFill>
              </a:rPr>
              <a:t>555 Timer</a:t>
            </a:r>
          </a:p>
        </p:txBody>
      </p:sp>
      <p:sp>
        <p:nvSpPr>
          <p:cNvPr id="4" name="Footer Placeholder 3"/>
          <p:cNvSpPr>
            <a:spLocks noGrp="1"/>
          </p:cNvSpPr>
          <p:nvPr>
            <p:ph type="ftr" sz="quarter" idx="11"/>
          </p:nvPr>
        </p:nvSpPr>
        <p:spPr>
          <a:xfrm>
            <a:off x="4175787" y="6461781"/>
            <a:ext cx="6465620" cy="365125"/>
          </a:xfrm>
        </p:spPr>
        <p:txBody>
          <a:bodyPr/>
          <a:lstStyle/>
          <a:p>
            <a:r>
              <a:rPr lang="en-GB"/>
              <a:t>Lecture 9/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25</a:t>
            </a:fld>
            <a:endParaRPr lang="en-US" dirty="0"/>
          </a:p>
        </p:txBody>
      </p:sp>
      <p:sp>
        <p:nvSpPr>
          <p:cNvPr id="6" name="Content Placeholder 5">
            <a:extLst>
              <a:ext uri="{FF2B5EF4-FFF2-40B4-BE49-F238E27FC236}">
                <a16:creationId xmlns:a16="http://schemas.microsoft.com/office/drawing/2014/main" id="{FEA9D63F-B769-9464-6906-8A85A28E178C}"/>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F880DDA8-A789-10E6-D8BF-BAF8BB4DADEF}"/>
              </a:ext>
            </a:extLst>
          </p:cNvPr>
          <p:cNvPicPr>
            <a:picLocks noChangeAspect="1"/>
          </p:cNvPicPr>
          <p:nvPr/>
        </p:nvPicPr>
        <p:blipFill>
          <a:blip r:embed="rId2"/>
          <a:stretch>
            <a:fillRect/>
          </a:stretch>
        </p:blipFill>
        <p:spPr>
          <a:xfrm>
            <a:off x="1722810" y="1432392"/>
            <a:ext cx="8746379" cy="5144929"/>
          </a:xfrm>
          <a:prstGeom prst="rect">
            <a:avLst/>
          </a:prstGeom>
        </p:spPr>
      </p:pic>
    </p:spTree>
    <p:extLst>
      <p:ext uri="{BB962C8B-B14F-4D97-AF65-F5344CB8AC3E}">
        <p14:creationId xmlns:p14="http://schemas.microsoft.com/office/powerpoint/2010/main" val="3455786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dirty="0">
                <a:solidFill>
                  <a:srgbClr val="FFFFFF"/>
                </a:solidFill>
              </a:rPr>
            </a:br>
            <a:r>
              <a:rPr lang="en-US" sz="4000" kern="1200" dirty="0">
                <a:solidFill>
                  <a:srgbClr val="FFFFFF"/>
                </a:solidFill>
                <a:latin typeface="+mj-lt"/>
                <a:ea typeface="+mj-ea"/>
                <a:cs typeface="+mj-cs"/>
              </a:rPr>
              <a:t>Thank You</a:t>
            </a: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endParaRPr lang="en-US" sz="3600" kern="1200" dirty="0">
              <a:solidFill>
                <a:srgbClr val="FFFFFF"/>
              </a:solidFill>
              <a:latin typeface="+mj-lt"/>
              <a:ea typeface="+mj-ea"/>
              <a:cs typeface="+mj-cs"/>
            </a:endParaRPr>
          </a:p>
        </p:txBody>
      </p:sp>
      <p:pic>
        <p:nvPicPr>
          <p:cNvPr id="27" name="Graphic 26" descr="Smiling Face with No Fill">
            <a:extLst>
              <a:ext uri="{FF2B5EF4-FFF2-40B4-BE49-F238E27FC236}">
                <a16:creationId xmlns:a16="http://schemas.microsoft.com/office/drawing/2014/main" id="{3384C516-C4F0-0622-6119-DE19AF0FA9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296" y="643466"/>
            <a:ext cx="5568739" cy="5568739"/>
          </a:xfrm>
          <a:prstGeom prst="rect">
            <a:avLst/>
          </a:prstGeom>
        </p:spPr>
      </p:pic>
      <p:sp>
        <p:nvSpPr>
          <p:cNvPr id="5" name="Footer Placeholder 4">
            <a:extLst>
              <a:ext uri="{FF2B5EF4-FFF2-40B4-BE49-F238E27FC236}">
                <a16:creationId xmlns:a16="http://schemas.microsoft.com/office/drawing/2014/main" id="{36151967-A607-1C5C-E865-FAA75F0DC0F9}"/>
              </a:ext>
            </a:extLst>
          </p:cNvPr>
          <p:cNvSpPr>
            <a:spLocks noGrp="1"/>
          </p:cNvSpPr>
          <p:nvPr>
            <p:ph type="ftr" sz="quarter" idx="11"/>
          </p:nvPr>
        </p:nvSpPr>
        <p:spPr>
          <a:xfrm>
            <a:off x="1028700" y="6356350"/>
            <a:ext cx="6210300" cy="365125"/>
          </a:xfrm>
        </p:spPr>
        <p:txBody>
          <a:bodyPr vert="horz" lIns="91440" tIns="45720" rIns="91440" bIns="45720" rtlCol="0" anchor="ctr">
            <a:normAutofit/>
          </a:bodyPr>
          <a:lstStyle/>
          <a:p>
            <a:pPr>
              <a:spcAft>
                <a:spcPts val="600"/>
              </a:spcAft>
              <a:defRPr/>
            </a:pPr>
            <a:r>
              <a:rPr lang="en-GB" sz="1200" kern="1200">
                <a:solidFill>
                  <a:schemeClr val="tx1">
                    <a:alpha val="80000"/>
                  </a:schemeClr>
                </a:solidFill>
                <a:latin typeface="+mn-lt"/>
                <a:ea typeface="+mn-ea"/>
                <a:cs typeface="+mn-cs"/>
              </a:rPr>
              <a:t>Lecture 9/ Fundamentals of Electrical and Electronic Systems</a:t>
            </a:r>
            <a:endParaRPr lang="en-US" sz="1200" kern="1200" dirty="0">
              <a:solidFill>
                <a:schemeClr val="tx1">
                  <a:alpha val="80000"/>
                </a:schemeClr>
              </a:solidFill>
              <a:latin typeface="+mn-lt"/>
              <a:ea typeface="+mn-ea"/>
              <a:cs typeface="+mn-cs"/>
            </a:endParaRP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3" name="Slide Number Placeholder 2">
            <a:extLst>
              <a:ext uri="{FF2B5EF4-FFF2-40B4-BE49-F238E27FC236}">
                <a16:creationId xmlns:a16="http://schemas.microsoft.com/office/drawing/2014/main" id="{89F19F10-3701-F54D-6D52-66C3EE8AD3CE}"/>
              </a:ext>
            </a:extLst>
          </p:cNvPr>
          <p:cNvSpPr>
            <a:spLocks noGrp="1"/>
          </p:cNvSpPr>
          <p:nvPr>
            <p:ph type="sldNum" sz="quarter" idx="12"/>
          </p:nvPr>
        </p:nvSpPr>
        <p:spPr/>
        <p:txBody>
          <a:bodyPr/>
          <a:lstStyle/>
          <a:p>
            <a:pPr>
              <a:spcAft>
                <a:spcPts val="600"/>
              </a:spcAft>
            </a:pPr>
            <a:fld id="{AC82685A-BD3A-4230-8D85-804689F67293}" type="slidenum">
              <a:rPr lang="en-GB" smtClean="0"/>
              <a:pPr>
                <a:spcAft>
                  <a:spcPts val="600"/>
                </a:spcAft>
              </a:pPr>
              <a:t>26</a:t>
            </a:fld>
            <a:endParaRPr lang="en-GB"/>
          </a:p>
        </p:txBody>
      </p:sp>
    </p:spTree>
    <p:extLst>
      <p:ext uri="{BB962C8B-B14F-4D97-AF65-F5344CB8AC3E}">
        <p14:creationId xmlns:p14="http://schemas.microsoft.com/office/powerpoint/2010/main" val="160878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67D09DC4-48CE-45C2-9393-0A8E48C8FD95}">
  <ds:schemaRef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dcmitype/"/>
    <ds:schemaRef ds:uri="http://purl.org/dc/elements/1.1/"/>
    <ds:schemaRef ds:uri="303dbf9b-b85b-46a0-94f1-894078c07ecd"/>
    <ds:schemaRef ds:uri="http://schemas.openxmlformats.org/package/2006/metadata/core-properties"/>
    <ds:schemaRef ds:uri="211f9404-bca0-4bcf-9c1d-965ccb6f8d2d"/>
    <ds:schemaRef ds:uri="http://purl.org/dc/terms/"/>
  </ds:schemaRefs>
</ds:datastoreItem>
</file>

<file path=customXml/itemProps3.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1236</Words>
  <Application>Microsoft Office PowerPoint</Application>
  <PresentationFormat>Widescreen</PresentationFormat>
  <Paragraphs>161</Paragraphs>
  <Slides>26</Slides>
  <Notes>4</Notes>
  <HiddenSlides>0</HiddenSlides>
  <MMClips>0</MMClips>
  <ScaleCrop>false</ScaleCrop>
  <HeadingPairs>
    <vt:vector size="6" baseType="variant">
      <vt:variant>
        <vt:lpstr>Fonts Used</vt:lpstr>
      </vt:variant>
      <vt:variant>
        <vt:i4>5</vt:i4>
      </vt:variant>
      <vt:variant>
        <vt:lpstr>Theme</vt:lpstr>
      </vt:variant>
      <vt:variant>
        <vt:i4>20</vt:i4>
      </vt:variant>
      <vt:variant>
        <vt:lpstr>Slide Titles</vt:lpstr>
      </vt:variant>
      <vt:variant>
        <vt:i4>26</vt:i4>
      </vt:variant>
    </vt:vector>
  </HeadingPairs>
  <TitlesOfParts>
    <vt:vector size="51" baseType="lpstr">
      <vt:lpstr>Söhne</vt:lpstr>
      <vt:lpstr>Arial</vt:lpstr>
      <vt:lpstr>Calibri</vt:lpstr>
      <vt:lpstr>Calibri Light</vt:lpstr>
      <vt:lpstr>Cambria Math</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Content</vt:lpstr>
      <vt:lpstr>555 Timer</vt:lpstr>
      <vt:lpstr>555 Timer</vt:lpstr>
      <vt:lpstr>555 Timer- Internal Schematic</vt:lpstr>
      <vt:lpstr>555 Timer- Internal Schematic</vt:lpstr>
      <vt:lpstr>555 Timer- Internal Schematic</vt:lpstr>
      <vt:lpstr>555 Timer</vt:lpstr>
      <vt:lpstr>555 Timer</vt:lpstr>
      <vt:lpstr>555 Timer- Internal Schematic</vt:lpstr>
      <vt:lpstr>555 Timer- Internal Schematic</vt:lpstr>
      <vt:lpstr>555 Timer- Internal Schematic</vt:lpstr>
      <vt:lpstr>555 Timer- Internal Schematic</vt:lpstr>
      <vt:lpstr>555 Timer- Internal Schematic</vt:lpstr>
      <vt:lpstr>555 Timer- Internal Schematic</vt:lpstr>
      <vt:lpstr>555 Timer- Internal Schematic</vt:lpstr>
      <vt:lpstr>555 Timer</vt:lpstr>
      <vt:lpstr>555 Timer</vt:lpstr>
      <vt:lpstr>555 Timer </vt:lpstr>
      <vt:lpstr>555 Timer- Monostable</vt:lpstr>
      <vt:lpstr>555 Timer- Monostable</vt:lpstr>
      <vt:lpstr>555 Timer- Astable</vt:lpstr>
      <vt:lpstr>555 Timer- Bistable </vt:lpstr>
      <vt:lpstr>555 Timer- Bistable</vt:lpstr>
      <vt:lpstr>555 Timer</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155</cp:revision>
  <dcterms:created xsi:type="dcterms:W3CDTF">2021-03-09T15:35:42Z</dcterms:created>
  <dcterms:modified xsi:type="dcterms:W3CDTF">2024-06-20T06:51:36Z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