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2">
  <p:sldMasterIdLst>
    <p:sldMasterId id="2147483648" r:id="rId1"/>
  </p:sldMasterIdLst>
  <p:notesMasterIdLst>
    <p:notesMasterId r:id="rId15"/>
  </p:notesMasterIdLst>
  <p:handoutMasterIdLst>
    <p:handoutMasterId r:id="rId16"/>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4" autoAdjust="0"/>
    <p:restoredTop sz="70327" autoAdjust="0"/>
  </p:normalViewPr>
  <p:slideViewPr>
    <p:cSldViewPr snapToGrid="0">
      <p:cViewPr varScale="1">
        <p:scale>
          <a:sx n="58" d="100"/>
          <a:sy n="58" d="100"/>
        </p:scale>
        <p:origin x="1421" y="53"/>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58C32E-5589-40F9-B879-86891378D7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DF7EC6C-1FFB-47F5-A178-92582D8F65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A9CE59-6421-47D3-AB03-4D806E11B2BA}" type="datetime1">
              <a:rPr lang="en-GB" smtClean="0"/>
              <a:t>29/05/2023</a:t>
            </a:fld>
            <a:endParaRPr lang="en-GB" dirty="0"/>
          </a:p>
        </p:txBody>
      </p:sp>
      <p:sp>
        <p:nvSpPr>
          <p:cNvPr id="4" name="Footer Placeholder 3">
            <a:extLst>
              <a:ext uri="{FF2B5EF4-FFF2-40B4-BE49-F238E27FC236}">
                <a16:creationId xmlns:a16="http://schemas.microsoft.com/office/drawing/2014/main" id="{9B240725-CEE4-4CFC-A53A-3A48BBF5A0A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EB6E10B-36A5-4ACE-AFD4-6C40668C86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263A711-026C-46C5-84E3-1DBF64D5D185}" type="slidenum">
              <a:rPr lang="en-GB" smtClean="0"/>
              <a:t>‹#›</a:t>
            </a:fld>
            <a:endParaRPr lang="en-GB"/>
          </a:p>
        </p:txBody>
      </p:sp>
    </p:spTree>
    <p:extLst>
      <p:ext uri="{BB962C8B-B14F-4D97-AF65-F5344CB8AC3E}">
        <p14:creationId xmlns:p14="http://schemas.microsoft.com/office/powerpoint/2010/main" val="71117502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8C002-8F7D-4A85-8505-43C93CACAE88}" type="datetime1">
              <a:rPr lang="en-GB" smtClean="0"/>
              <a:pPr/>
              <a:t>29/05/2023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865C22-0DF6-4B3A-84DA-56EA7DEAF930}" type="slidenum">
              <a:rPr lang="en-GB" noProof="0" smtClean="0"/>
              <a:t>‹#›</a:t>
            </a:fld>
            <a:endParaRPr lang="en-GB" noProof="0"/>
          </a:p>
        </p:txBody>
      </p:sp>
    </p:spTree>
    <p:extLst>
      <p:ext uri="{BB962C8B-B14F-4D97-AF65-F5344CB8AC3E}">
        <p14:creationId xmlns:p14="http://schemas.microsoft.com/office/powerpoint/2010/main" val="35650879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Carl Jones and this is a presentation of a project to recapture business lost to a competitor.</a:t>
            </a:r>
          </a:p>
        </p:txBody>
      </p:sp>
      <p:sp>
        <p:nvSpPr>
          <p:cNvPr id="4" name="Slide Number Placeholder 3"/>
          <p:cNvSpPr>
            <a:spLocks noGrp="1"/>
          </p:cNvSpPr>
          <p:nvPr>
            <p:ph type="sldNum" sz="quarter" idx="5"/>
          </p:nvPr>
        </p:nvSpPr>
        <p:spPr/>
        <p:txBody>
          <a:bodyPr/>
          <a:lstStyle/>
          <a:p>
            <a:fld id="{7D865C22-0DF6-4B3A-84DA-56EA7DEAF930}" type="slidenum">
              <a:rPr lang="en-GB" smtClean="0"/>
              <a:t>1</a:t>
            </a:fld>
            <a:endParaRPr lang="en-GB"/>
          </a:p>
        </p:txBody>
      </p:sp>
    </p:spTree>
    <p:extLst>
      <p:ext uri="{BB962C8B-B14F-4D97-AF65-F5344CB8AC3E}">
        <p14:creationId xmlns:p14="http://schemas.microsoft.com/office/powerpoint/2010/main" val="2476367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Trees shelters increase sapling survival and increase growth by providing a microclimate around the sapling, protection from browsing animals and accidental exposure to pesticides</a:t>
            </a:r>
          </a:p>
          <a:p>
            <a:r>
              <a:rPr lang="en-GB" dirty="0"/>
              <a:t>(point to the Tube – “a tree shelter is pictured on the RH side”</a:t>
            </a:r>
          </a:p>
          <a:p>
            <a:r>
              <a:rPr lang="en-GB" dirty="0"/>
              <a:t>One of the product lines in the Tubex Economical Tree Shelter Range is the Micro-Hole Tree Shelter. Two years ago, a competitor to Tubex took the market share of the Micro-Hole shelters based on product cost. Main cost difference identified at the time was labour costs being lower in Portugal than Wales.</a:t>
            </a:r>
          </a:p>
          <a:p>
            <a:endParaRPr lang="en-GB" dirty="0"/>
          </a:p>
          <a:p>
            <a:r>
              <a:rPr lang="en-GB" dirty="0"/>
              <a:t>Tenders for the next three-year cycle are due in October so Tubex Aberdare team have been tasked with reducing product cost to win back the business.</a:t>
            </a:r>
          </a:p>
          <a:p>
            <a:endParaRPr lang="en-GB" dirty="0"/>
          </a:p>
          <a:p>
            <a:r>
              <a:rPr lang="en-GB" dirty="0"/>
              <a:t>Polypropylene virgin and rep, cessed material costs will be very similar for quoting companies. Product weights have been reduced as much as can be without removing shelter structural strength, so productivity increases, and fixed cost reduction identified as areas of focus.</a:t>
            </a:r>
          </a:p>
          <a:p>
            <a:endParaRPr lang="en-GB" dirty="0"/>
          </a:p>
          <a:p>
            <a:r>
              <a:rPr lang="en-GB" dirty="0"/>
              <a:t>In fact ,the  competitors’ entire product range is based on </a:t>
            </a:r>
            <a:r>
              <a:rPr lang="en-GB" dirty="0" err="1"/>
              <a:t>Tubex’s</a:t>
            </a:r>
            <a:r>
              <a:rPr lang="en-GB" dirty="0"/>
              <a:t> designs.</a:t>
            </a:r>
          </a:p>
        </p:txBody>
      </p:sp>
      <p:sp>
        <p:nvSpPr>
          <p:cNvPr id="4" name="Slide Number Placeholder 3"/>
          <p:cNvSpPr>
            <a:spLocks noGrp="1"/>
          </p:cNvSpPr>
          <p:nvPr>
            <p:ph type="sldNum" sz="quarter" idx="5"/>
          </p:nvPr>
        </p:nvSpPr>
        <p:spPr/>
        <p:txBody>
          <a:bodyPr/>
          <a:lstStyle/>
          <a:p>
            <a:fld id="{7D865C22-0DF6-4B3A-84DA-56EA7DEAF930}" type="slidenum">
              <a:rPr lang="en-GB" smtClean="0"/>
              <a:t>2</a:t>
            </a:fld>
            <a:endParaRPr lang="en-GB"/>
          </a:p>
        </p:txBody>
      </p:sp>
    </p:spTree>
    <p:extLst>
      <p:ext uri="{BB962C8B-B14F-4D97-AF65-F5344CB8AC3E}">
        <p14:creationId xmlns:p14="http://schemas.microsoft.com/office/powerpoint/2010/main" val="1374266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commercial team has analysed our current costs and have indicated that to become price competitive we need to produce Micro-Hole Tubes every four seconds. Current process manning and process steps for Tubex product lines outlined in the table below.</a:t>
            </a:r>
          </a:p>
          <a:p>
            <a:endParaRPr lang="en-GB" dirty="0"/>
          </a:p>
        </p:txBody>
      </p:sp>
      <p:sp>
        <p:nvSpPr>
          <p:cNvPr id="4" name="Slide Number Placeholder 3"/>
          <p:cNvSpPr>
            <a:spLocks noGrp="1"/>
          </p:cNvSpPr>
          <p:nvPr>
            <p:ph type="sldNum" sz="quarter" idx="5"/>
          </p:nvPr>
        </p:nvSpPr>
        <p:spPr/>
        <p:txBody>
          <a:bodyPr/>
          <a:lstStyle/>
          <a:p>
            <a:fld id="{7D865C22-0DF6-4B3A-84DA-56EA7DEAF930}" type="slidenum">
              <a:rPr lang="en-GB" smtClean="0"/>
              <a:t>3</a:t>
            </a:fld>
            <a:endParaRPr lang="en-GB"/>
          </a:p>
        </p:txBody>
      </p:sp>
    </p:spTree>
    <p:extLst>
      <p:ext uri="{BB962C8B-B14F-4D97-AF65-F5344CB8AC3E}">
        <p14:creationId xmlns:p14="http://schemas.microsoft.com/office/powerpoint/2010/main" val="597299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4</a:t>
            </a:fld>
            <a:endParaRPr lang="en-GB"/>
          </a:p>
        </p:txBody>
      </p:sp>
    </p:spTree>
    <p:extLst>
      <p:ext uri="{BB962C8B-B14F-4D97-AF65-F5344CB8AC3E}">
        <p14:creationId xmlns:p14="http://schemas.microsoft.com/office/powerpoint/2010/main" val="2621348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5</a:t>
            </a:fld>
            <a:endParaRPr lang="en-GB"/>
          </a:p>
        </p:txBody>
      </p:sp>
    </p:spTree>
    <p:extLst>
      <p:ext uri="{BB962C8B-B14F-4D97-AF65-F5344CB8AC3E}">
        <p14:creationId xmlns:p14="http://schemas.microsoft.com/office/powerpoint/2010/main" val="3548414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Arial" panose="020B0604020202020204" pitchFamily="34" charset="0"/>
                <a:cs typeface="Times New Roman" panose="02020603050405020304" pitchFamily="18" charset="0"/>
              </a:rPr>
              <a:t>PP, NPV and BCR are used by Berry Global.</a:t>
            </a:r>
            <a:endParaRPr lang="en-GB" dirty="0"/>
          </a:p>
          <a:p>
            <a:endParaRPr lang="en-GB" dirty="0"/>
          </a:p>
        </p:txBody>
      </p:sp>
      <p:sp>
        <p:nvSpPr>
          <p:cNvPr id="4" name="Slide Number Placeholder 3"/>
          <p:cNvSpPr>
            <a:spLocks noGrp="1"/>
          </p:cNvSpPr>
          <p:nvPr>
            <p:ph type="sldNum" sz="quarter" idx="5"/>
          </p:nvPr>
        </p:nvSpPr>
        <p:spPr/>
        <p:txBody>
          <a:bodyPr/>
          <a:lstStyle/>
          <a:p>
            <a:fld id="{7D865C22-0DF6-4B3A-84DA-56EA7DEAF930}" type="slidenum">
              <a:rPr lang="en-GB" smtClean="0"/>
              <a:t>6</a:t>
            </a:fld>
            <a:endParaRPr lang="en-GB"/>
          </a:p>
        </p:txBody>
      </p:sp>
    </p:spTree>
    <p:extLst>
      <p:ext uri="{BB962C8B-B14F-4D97-AF65-F5344CB8AC3E}">
        <p14:creationId xmlns:p14="http://schemas.microsoft.com/office/powerpoint/2010/main" val="2902679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7</a:t>
            </a:fld>
            <a:endParaRPr lang="en-GB"/>
          </a:p>
        </p:txBody>
      </p:sp>
    </p:spTree>
    <p:extLst>
      <p:ext uri="{BB962C8B-B14F-4D97-AF65-F5344CB8AC3E}">
        <p14:creationId xmlns:p14="http://schemas.microsoft.com/office/powerpoint/2010/main" val="1404876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865C22-0DF6-4B3A-84DA-56EA7DEAF930}" type="slidenum">
              <a:rPr lang="en-GB" smtClean="0"/>
              <a:t>8</a:t>
            </a:fld>
            <a:endParaRPr lang="en-GB"/>
          </a:p>
        </p:txBody>
      </p:sp>
    </p:spTree>
    <p:extLst>
      <p:ext uri="{BB962C8B-B14F-4D97-AF65-F5344CB8AC3E}">
        <p14:creationId xmlns:p14="http://schemas.microsoft.com/office/powerpoint/2010/main" val="23915802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9</a:t>
            </a:fld>
            <a:endParaRPr lang="en-GB"/>
          </a:p>
        </p:txBody>
      </p:sp>
    </p:spTree>
    <p:extLst>
      <p:ext uri="{BB962C8B-B14F-4D97-AF65-F5344CB8AC3E}">
        <p14:creationId xmlns:p14="http://schemas.microsoft.com/office/powerpoint/2010/main" val="14750499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10</a:t>
            </a:fld>
            <a:endParaRPr lang="en-GB"/>
          </a:p>
        </p:txBody>
      </p:sp>
    </p:spTree>
    <p:extLst>
      <p:ext uri="{BB962C8B-B14F-4D97-AF65-F5344CB8AC3E}">
        <p14:creationId xmlns:p14="http://schemas.microsoft.com/office/powerpoint/2010/main" val="21673361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11</a:t>
            </a:fld>
            <a:endParaRPr lang="en-GB"/>
          </a:p>
        </p:txBody>
      </p:sp>
    </p:spTree>
    <p:extLst>
      <p:ext uri="{BB962C8B-B14F-4D97-AF65-F5344CB8AC3E}">
        <p14:creationId xmlns:p14="http://schemas.microsoft.com/office/powerpoint/2010/main" val="21891180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12</a:t>
            </a:fld>
            <a:endParaRPr lang="en-GB"/>
          </a:p>
        </p:txBody>
      </p:sp>
    </p:spTree>
    <p:extLst>
      <p:ext uri="{BB962C8B-B14F-4D97-AF65-F5344CB8AC3E}">
        <p14:creationId xmlns:p14="http://schemas.microsoft.com/office/powerpoint/2010/main" val="37668150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13</a:t>
            </a:fld>
            <a:endParaRPr lang="en-GB"/>
          </a:p>
        </p:txBody>
      </p:sp>
    </p:spTree>
    <p:extLst>
      <p:ext uri="{BB962C8B-B14F-4D97-AF65-F5344CB8AC3E}">
        <p14:creationId xmlns:p14="http://schemas.microsoft.com/office/powerpoint/2010/main" val="4209049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rtlCol="0" anchor="b">
            <a:noAutofit/>
          </a:bodyPr>
          <a:lstStyle>
            <a:lvl1pPr algn="r">
              <a:defRPr sz="5400">
                <a:solidFill>
                  <a:schemeClr val="accent1"/>
                </a:solidFill>
              </a:defRPr>
            </a:lvl1pPr>
          </a:lstStyle>
          <a:p>
            <a:pPr rtl="0"/>
            <a:r>
              <a:rPr lang="en-GB" noProof="0"/>
              <a:t>Click to edit Master title style</a:t>
            </a:r>
          </a:p>
        </p:txBody>
      </p:sp>
      <p:sp>
        <p:nvSpPr>
          <p:cNvPr id="3" name="Subtitle 2"/>
          <p:cNvSpPr>
            <a:spLocks noGrp="1"/>
          </p:cNvSpPr>
          <p:nvPr>
            <p:ph type="subTitle" idx="1"/>
          </p:nvPr>
        </p:nvSpPr>
        <p:spPr>
          <a:xfrm>
            <a:off x="1507067" y="4050833"/>
            <a:ext cx="7766936" cy="1096899"/>
          </a:xfrm>
        </p:spPr>
        <p:txBody>
          <a:bodyPr rtlCol="0"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9B8363BB-E335-4457-A1D5-54470B8115D2}" type="datetime1">
              <a:rPr lang="en-GB" noProof="0" smtClean="0"/>
              <a:t>29/05/2023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lvl1pPr>
              <a:defRPr sz="3600"/>
            </a:lvl1pPr>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12636FD8-57EE-4BF6-93D0-CFE4927E6B6B}" type="datetime1">
              <a:rPr lang="en-GB" noProof="0" smtClean="0"/>
              <a:t>29/05/2023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860400"/>
          </a:xfrm>
        </p:spPr>
        <p:txBody>
          <a:bodyPr rtlCol="0"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8F1398DC-39A0-4D49-8116-967B5FF84C45}" type="datetime1">
              <a:rPr lang="en-GB" noProof="0" smtClean="0"/>
              <a:t>29/05/2023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77334" y="2160589"/>
            <a:ext cx="4184035" cy="388077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089970" y="2160589"/>
            <a:ext cx="4184034" cy="388077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E5F9F84F-7ECE-4C69-911D-0DE73FC435F8}" type="datetime1">
              <a:rPr lang="en-GB" noProof="0" smtClean="0"/>
              <a:t>29/05/2023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FF9F0C5-380F-41C2-899A-BAC0F0927E16}"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675745" y="2160983"/>
            <a:ext cx="4185623"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75745" y="2737245"/>
            <a:ext cx="4185623"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5088383" y="2160983"/>
            <a:ext cx="4185618"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088384" y="2737245"/>
            <a:ext cx="4185617"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57C0EA37-CD25-4310-BFA1-F37695ECC25E}" type="datetime1">
              <a:rPr lang="en-GB" noProof="0" smtClean="0"/>
              <a:t>29/05/2023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FB119FF7-A8C3-43E6-AAD2-57D5AC494C44}" type="datetime1">
              <a:rPr lang="en-GB" noProof="0" smtClean="0"/>
              <a:t>29/05/2023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1C026D02-296D-4888-85F3-7CF9F6F38CB4}" type="datetime1">
              <a:rPr lang="en-GB" noProof="0" smtClean="0"/>
              <a:t>29/05/2023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rtlCol="0" anchor="b">
            <a:normAutofit/>
          </a:bodyPr>
          <a:lstStyle>
            <a:lvl1pPr>
              <a:defRPr sz="2000"/>
            </a:lvl1pPr>
          </a:lstStyle>
          <a:p>
            <a:pPr rtl="0"/>
            <a:r>
              <a:rPr lang="en-GB" noProof="0"/>
              <a:t>Click to edit Master title style</a:t>
            </a:r>
          </a:p>
        </p:txBody>
      </p:sp>
      <p:sp>
        <p:nvSpPr>
          <p:cNvPr id="3" name="Content Placeholder 2"/>
          <p:cNvSpPr>
            <a:spLocks noGrp="1"/>
          </p:cNvSpPr>
          <p:nvPr>
            <p:ph idx="1"/>
          </p:nvPr>
        </p:nvSpPr>
        <p:spPr>
          <a:xfrm>
            <a:off x="4760461" y="514924"/>
            <a:ext cx="4513541" cy="552643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77334" y="2777069"/>
            <a:ext cx="3854528" cy="2584449"/>
          </a:xfrm>
        </p:spPr>
        <p:txBody>
          <a:bodyPr rtlCol="0">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17C72E5-9104-45E2-84E7-02AEA9071D56}" type="datetime1">
              <a:rPr lang="en-GB" noProof="0" smtClean="0"/>
              <a:t>29/05/2023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519954A3-9DFD-4C44-94BA-B95130A3BA1C}"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677334" y="609600"/>
            <a:ext cx="8596668" cy="3845718"/>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77334" y="5367338"/>
            <a:ext cx="8596667" cy="674024"/>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DCE63E1-D066-4741-B9A7-6CD0E5635AAE}" type="datetime1">
              <a:rPr lang="en-GB" noProof="0" smtClean="0"/>
              <a:t>29/05/2023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rtlCol="0" anchor="ctr">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CC299E73-3995-4EB1-8AFB-DFE74C6EE814}" type="datetime1">
              <a:rPr lang="en-GB" noProof="0" smtClean="0"/>
              <a:t>29/05/2023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1366139" y="3632200"/>
            <a:ext cx="7224524" cy="381000"/>
          </a:xfrm>
        </p:spPr>
        <p:txBody>
          <a:bodyPr rtlCol="0"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BDF3828B-15A0-4EE1-924F-8EB7E760B69A}" type="datetime1">
              <a:rPr lang="en-GB" noProof="0" smtClean="0"/>
              <a:t>29/05/2023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latin typeface="Arial"/>
              </a:rPr>
              <a:t>”</a:t>
            </a:r>
            <a:endParaRPr lang="en-GB" noProof="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rtlCol="0" anchor="b">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790157B-4278-4934-9CFE-8682E72A3622}" type="datetime1">
              <a:rPr lang="en-GB" noProof="0" smtClean="0"/>
              <a:t>29/05/2023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8F31BA3-5A19-4D58-BDCD-31A8C49CE101}" type="datetime1">
              <a:rPr lang="en-GB" noProof="0" smtClean="0"/>
              <a:t>29/05/2023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1992E557-CC1A-46CB-A4E4-E8F132DE35CA}" type="datetime1">
              <a:rPr lang="en-GB" noProof="0" smtClean="0"/>
              <a:t>29/05/2023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FDFB725-621A-47E3-9F94-86000D02EC36}" type="datetime1">
              <a:rPr lang="en-GB" noProof="0" smtClean="0"/>
              <a:t>29/05/2023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89333C77-0158-454C-844F-B7AB9BD7DAD4}"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rtlCol="0" anchor="ctr"/>
          <a:lstStyle/>
          <a:p>
            <a:pPr rtl="0"/>
            <a:r>
              <a:rPr lang="en-GB" noProof="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A87BF6C-CBB8-46C2-BD2F-DD8B037C38E9}" type="datetime1">
              <a:rPr lang="en-GB" noProof="0" smtClean="0"/>
              <a:t>29/05/2023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0C537A32-6DC9-4DCC-84EE-42C24D5DD25D}" type="datetime1">
              <a:rPr lang="en-GB" noProof="0" smtClean="0"/>
              <a:t>29/05/2023</a:t>
            </a:fld>
            <a:endParaRPr lang="en-GB" noProof="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D57F1E4F-1CFF-5643-939E-217C01CDF56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5.jp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5.jp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5.jp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5.jp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5.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5.jp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5.jp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5.jp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5.jp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5.jp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10.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5.jp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3.jpg"/><Relationship Id="rId7"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5.jp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48FE5196-5EF5-896A-125D-D25C66BF228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97045" y="0"/>
            <a:ext cx="3597910" cy="1440180"/>
          </a:xfrm>
          <a:prstGeom prst="rect">
            <a:avLst/>
          </a:prstGeom>
        </p:spPr>
      </p:pic>
      <p:sp>
        <p:nvSpPr>
          <p:cNvPr id="5" name="TextBox 4">
            <a:extLst>
              <a:ext uri="{FF2B5EF4-FFF2-40B4-BE49-F238E27FC236}">
                <a16:creationId xmlns:a16="http://schemas.microsoft.com/office/drawing/2014/main" id="{1C40A672-3E2C-C9B3-38EE-F0FCF6DC66C6}"/>
              </a:ext>
            </a:extLst>
          </p:cNvPr>
          <p:cNvSpPr txBox="1"/>
          <p:nvPr/>
        </p:nvSpPr>
        <p:spPr>
          <a:xfrm>
            <a:off x="2168587" y="1693453"/>
            <a:ext cx="7854825" cy="3957815"/>
          </a:xfrm>
          <a:prstGeom prst="rect">
            <a:avLst/>
          </a:prstGeom>
          <a:noFill/>
        </p:spPr>
        <p:txBody>
          <a:bodyPr wrap="square" rtlCol="0">
            <a:spAutoFit/>
          </a:bodyPr>
          <a:lstStyle/>
          <a:p>
            <a:pPr algn="ctr">
              <a:lnSpc>
                <a:spcPct val="107000"/>
              </a:lnSpc>
              <a:spcAft>
                <a:spcPts val="800"/>
              </a:spcAft>
            </a:pPr>
            <a:r>
              <a:rPr lang="en-GB" sz="1800" b="1" dirty="0">
                <a:effectLst/>
                <a:latin typeface="Arial" panose="020B0604020202020204" pitchFamily="34" charset="0"/>
                <a:ea typeface="Arial" panose="020B0604020202020204" pitchFamily="34" charset="0"/>
                <a:cs typeface="Arial" panose="020B0604020202020204" pitchFamily="34" charset="0"/>
              </a:rPr>
              <a:t>Financial Management and Planning.</a:t>
            </a:r>
          </a:p>
          <a:p>
            <a:pPr algn="ctr">
              <a:lnSpc>
                <a:spcPct val="107000"/>
              </a:lnSpc>
              <a:spcAft>
                <a:spcPts val="800"/>
              </a:spcAft>
            </a:pPr>
            <a:r>
              <a:rPr lang="en-GB" b="1" dirty="0">
                <a:latin typeface="Arial" panose="020B0604020202020204" pitchFamily="34" charset="0"/>
                <a:ea typeface="Arial" panose="020B0604020202020204" pitchFamily="34" charset="0"/>
                <a:cs typeface="Arial" panose="020B0604020202020204" pitchFamily="34" charset="0"/>
              </a:rPr>
              <a:t>ACPA7002.</a:t>
            </a:r>
          </a:p>
          <a:p>
            <a:pPr algn="ctr">
              <a:lnSpc>
                <a:spcPct val="107000"/>
              </a:lnSpc>
              <a:spcAft>
                <a:spcPts val="800"/>
              </a:spcAft>
            </a:pPr>
            <a:endParaRPr lang="en-GB" b="1" dirty="0">
              <a:latin typeface="Arial" panose="020B0604020202020204" pitchFamily="34" charset="0"/>
              <a:ea typeface="Arial" panose="020B0604020202020204" pitchFamily="34" charset="0"/>
              <a:cs typeface="Arial" panose="020B0604020202020204" pitchFamily="34" charset="0"/>
            </a:endParaRPr>
          </a:p>
          <a:p>
            <a:pPr>
              <a:lnSpc>
                <a:spcPct val="107000"/>
              </a:lnSpc>
              <a:spcAft>
                <a:spcPts val="800"/>
              </a:spcAft>
            </a:pPr>
            <a:r>
              <a:rPr lang="en-GB" sz="1800" b="1" dirty="0">
                <a:effectLst/>
                <a:latin typeface="Arial" panose="020B0604020202020204" pitchFamily="34" charset="0"/>
                <a:ea typeface="Arial" panose="020B0604020202020204" pitchFamily="34" charset="0"/>
                <a:cs typeface="Arial" panose="020B0604020202020204" pitchFamily="34" charset="0"/>
              </a:rPr>
              <a:t>Carl Jones Student 2134125.</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Arial" panose="020B0604020202020204" pitchFamily="34" charset="0"/>
                <a:cs typeface="Arial" panose="020B0604020202020204" pitchFamily="34" charset="0"/>
              </a:rPr>
              <a:t>Cohort 07/22.</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Arial" panose="020B0604020202020204" pitchFamily="34" charset="0"/>
                <a:cs typeface="Arial" panose="020B0604020202020204" pitchFamily="34" charset="0"/>
              </a:rPr>
              <a:t>Lecturer Howard Davies.</a:t>
            </a:r>
          </a:p>
          <a:p>
            <a:pPr>
              <a:lnSpc>
                <a:spcPct val="107000"/>
              </a:lnSpc>
              <a:spcAft>
                <a:spcPts val="800"/>
              </a:spcAft>
            </a:pPr>
            <a:endParaRPr lang="en-GB" b="1" dirty="0">
              <a:latin typeface="Arial" panose="020B0604020202020204" pitchFamily="34" charset="0"/>
              <a:ea typeface="Arial" panose="020B0604020202020204" pitchFamily="34" charset="0"/>
              <a:cs typeface="Arial" panose="020B0604020202020204" pitchFamily="34" charset="0"/>
            </a:endParaRPr>
          </a:p>
          <a:p>
            <a:pPr algn="ctr">
              <a:lnSpc>
                <a:spcPct val="107000"/>
              </a:lnSpc>
              <a:spcAft>
                <a:spcPts val="800"/>
              </a:spcAft>
            </a:pPr>
            <a:r>
              <a:rPr lang="en-GB" sz="1800" b="1" u="sng" dirty="0">
                <a:effectLst/>
                <a:latin typeface="Arial" panose="020B0604020202020204" pitchFamily="34" charset="0"/>
                <a:ea typeface="Arial" panose="020B0604020202020204" pitchFamily="34" charset="0"/>
                <a:cs typeface="Arial" panose="020B0604020202020204" pitchFamily="34" charset="0"/>
              </a:rPr>
              <a:t>Business Justification Project presentation.</a:t>
            </a:r>
          </a:p>
          <a:p>
            <a:pPr>
              <a:lnSpc>
                <a:spcPct val="107000"/>
              </a:lnSpc>
              <a:spcAft>
                <a:spcPts val="800"/>
              </a:spcAft>
            </a:pPr>
            <a:r>
              <a:rPr lang="en-GB" b="1" dirty="0">
                <a:latin typeface="Arial" panose="020B0604020202020204" pitchFamily="34" charset="0"/>
                <a:ea typeface="Arial" panose="020B0604020202020204" pitchFamily="34" charset="0"/>
                <a:cs typeface="Arial" panose="020B0604020202020204" pitchFamily="34" charset="0"/>
              </a:rPr>
              <a:t>Recapturing market share of Micro-Hole Tree Shelter business.</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gn="ctr">
              <a:lnSpc>
                <a:spcPct val="107000"/>
              </a:lnSpc>
              <a:spcAft>
                <a:spcPts val="800"/>
              </a:spcAft>
            </a:pP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p:txBody>
      </p:sp>
      <p:pic>
        <p:nvPicPr>
          <p:cNvPr id="32" name="Audio 31">
            <a:hlinkClick r:id="" action="ppaction://media"/>
            <a:extLst>
              <a:ext uri="{FF2B5EF4-FFF2-40B4-BE49-F238E27FC236}">
                <a16:creationId xmlns:a16="http://schemas.microsoft.com/office/drawing/2014/main" id="{F1E3A3D3-ED38-17E2-BA60-B0CE4261CCC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1040635"/>
      </p:ext>
    </p:extLst>
  </p:cSld>
  <p:clrMapOvr>
    <a:masterClrMapping/>
  </p:clrMapOvr>
  <mc:AlternateContent xmlns:mc="http://schemas.openxmlformats.org/markup-compatibility/2006">
    <mc:Choice xmlns:p14="http://schemas.microsoft.com/office/powerpoint/2010/main" Requires="p14">
      <p:transition spd="slow" p14:dur="2000" advTm="9140"/>
    </mc:Choice>
    <mc:Fallback>
      <p:transition spd="slow" advTm="9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font, logo, graphics&#10;&#10;Description automatically generated">
            <a:extLst>
              <a:ext uri="{FF2B5EF4-FFF2-40B4-BE49-F238E27FC236}">
                <a16:creationId xmlns:a16="http://schemas.microsoft.com/office/drawing/2014/main" id="{EA709608-86C6-0FF3-35BF-A81424A4B1AD}"/>
              </a:ext>
            </a:extLst>
          </p:cNvPr>
          <p:cNvPicPr>
            <a:picLocks noChangeAspect="1"/>
          </p:cNvPicPr>
          <p:nvPr/>
        </p:nvPicPr>
        <p:blipFill>
          <a:blip r:embed="rId5">
            <a:alphaModFix/>
          </a:blip>
          <a:stretch>
            <a:fillRect/>
          </a:stretch>
        </p:blipFill>
        <p:spPr>
          <a:xfrm>
            <a:off x="40192" y="5994123"/>
            <a:ext cx="2337124" cy="853829"/>
          </a:xfrm>
          <a:prstGeom prst="rect">
            <a:avLst/>
          </a:prstGeom>
        </p:spPr>
      </p:pic>
      <p:pic>
        <p:nvPicPr>
          <p:cNvPr id="20" name="Picture 19" descr="A blue and white text on a black background&#10;&#10;Description automatically generated with low confidence">
            <a:extLst>
              <a:ext uri="{FF2B5EF4-FFF2-40B4-BE49-F238E27FC236}">
                <a16:creationId xmlns:a16="http://schemas.microsoft.com/office/drawing/2014/main" id="{F972C95C-A8A3-057C-3AF6-1A9EB63CC8C4}"/>
              </a:ext>
            </a:extLst>
          </p:cNvPr>
          <p:cNvPicPr>
            <a:picLocks noChangeAspect="1"/>
          </p:cNvPicPr>
          <p:nvPr/>
        </p:nvPicPr>
        <p:blipFill>
          <a:blip r:embed="rId6"/>
          <a:stretch>
            <a:fillRect/>
          </a:stretch>
        </p:blipFill>
        <p:spPr>
          <a:xfrm>
            <a:off x="10650706" y="0"/>
            <a:ext cx="1541294" cy="826603"/>
          </a:xfrm>
          <a:prstGeom prst="rect">
            <a:avLst/>
          </a:prstGeom>
        </p:spPr>
      </p:pic>
      <p:pic>
        <p:nvPicPr>
          <p:cNvPr id="24" name="Picture 23" descr="A picture containing sky, cloud, outdoor, green&#10;&#10;Description automatically generated">
            <a:extLst>
              <a:ext uri="{FF2B5EF4-FFF2-40B4-BE49-F238E27FC236}">
                <a16:creationId xmlns:a16="http://schemas.microsoft.com/office/drawing/2014/main" id="{1663A0F1-9F9C-09A8-974D-ADC5B1F02679}"/>
              </a:ext>
            </a:extLst>
          </p:cNvPr>
          <p:cNvPicPr>
            <a:picLocks noChangeAspect="1"/>
          </p:cNvPicPr>
          <p:nvPr/>
        </p:nvPicPr>
        <p:blipFill>
          <a:blip r:embed="rId7">
            <a:alphaModFix amt="73000"/>
          </a:blip>
          <a:stretch>
            <a:fillRect/>
          </a:stretch>
        </p:blipFill>
        <p:spPr>
          <a:xfrm>
            <a:off x="10247446" y="1684110"/>
            <a:ext cx="1913024" cy="3592081"/>
          </a:xfrm>
          <a:prstGeom prst="rect">
            <a:avLst/>
          </a:prstGeom>
        </p:spPr>
      </p:pic>
      <p:sp>
        <p:nvSpPr>
          <p:cNvPr id="26" name="TextBox 25">
            <a:extLst>
              <a:ext uri="{FF2B5EF4-FFF2-40B4-BE49-F238E27FC236}">
                <a16:creationId xmlns:a16="http://schemas.microsoft.com/office/drawing/2014/main" id="{6EF293CC-54FA-8576-33C9-3AB7BA891389}"/>
              </a:ext>
            </a:extLst>
          </p:cNvPr>
          <p:cNvSpPr txBox="1"/>
          <p:nvPr/>
        </p:nvSpPr>
        <p:spPr>
          <a:xfrm>
            <a:off x="796222" y="292112"/>
            <a:ext cx="8713076" cy="5170646"/>
          </a:xfrm>
          <a:prstGeom prst="rect">
            <a:avLst/>
          </a:prstGeom>
          <a:noFill/>
        </p:spPr>
        <p:txBody>
          <a:bodyPr wrap="square" rtlCol="0">
            <a:spAutoFit/>
          </a:bodyPr>
          <a:lstStyle/>
          <a:p>
            <a:r>
              <a:rPr lang="en-GB" sz="2400" b="1" u="sng" dirty="0"/>
              <a:t>Project background </a:t>
            </a:r>
          </a:p>
          <a:p>
            <a:endParaRPr lang="en-GB" dirty="0"/>
          </a:p>
          <a:p>
            <a:r>
              <a:rPr lang="en-GB" dirty="0"/>
              <a:t>Trees shelters increase sapling survival and increase growth by providing a microclimate around the sapling, protection from browsing animals and accidental exposure to pesticides.</a:t>
            </a:r>
          </a:p>
          <a:p>
            <a:endParaRPr lang="en-GB" dirty="0"/>
          </a:p>
          <a:p>
            <a:r>
              <a:rPr lang="en-GB" dirty="0"/>
              <a:t>One of the product lines in the Tubex Economical Tree Shelter Range is the Micro-Hole Tree Shelter. Two years ago, a competitor to Tubex took the market share of the Micro-Hole shelters based on product cost. Main cost difference identified at the time was labour costs being lower in Portugal than Wales.</a:t>
            </a:r>
          </a:p>
          <a:p>
            <a:endParaRPr lang="en-GB" dirty="0"/>
          </a:p>
          <a:p>
            <a:r>
              <a:rPr lang="en-GB" dirty="0"/>
              <a:t>Tenders for the next three-year cycle are due in October so Tubex Aberdare team have been tasked with reducing product cost to win back the business.</a:t>
            </a:r>
          </a:p>
          <a:p>
            <a:endParaRPr lang="en-GB" dirty="0"/>
          </a:p>
          <a:p>
            <a:r>
              <a:rPr lang="en-GB" dirty="0"/>
              <a:t>Polypropylene virgin and reprocessed material costs will be very similar for quoting companies. Product weights have been reduced as much as can be without removing shelter structural strength, so productivity increases, and fixed cost reduction identified as areas of focus.</a:t>
            </a:r>
          </a:p>
        </p:txBody>
      </p:sp>
      <p:pic>
        <p:nvPicPr>
          <p:cNvPr id="35" name="Audio 34">
            <a:hlinkClick r:id="" action="ppaction://media"/>
            <a:extLst>
              <a:ext uri="{FF2B5EF4-FFF2-40B4-BE49-F238E27FC236}">
                <a16:creationId xmlns:a16="http://schemas.microsoft.com/office/drawing/2014/main" id="{379F7FC0-EBB4-ACEF-6D34-170E46CDB38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7282299"/>
      </p:ext>
    </p:extLst>
  </p:cSld>
  <p:clrMapOvr>
    <a:masterClrMapping/>
  </p:clrMapOvr>
  <mc:AlternateContent xmlns:mc="http://schemas.openxmlformats.org/markup-compatibility/2006">
    <mc:Choice xmlns:p14="http://schemas.microsoft.com/office/powerpoint/2010/main" Requires="p14">
      <p:transition spd="slow" p14:dur="2000" advTm="61315"/>
    </mc:Choice>
    <mc:Fallback>
      <p:transition spd="slow" advTm="61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font, logo, graphics&#10;&#10;Description automatically generated">
            <a:extLst>
              <a:ext uri="{FF2B5EF4-FFF2-40B4-BE49-F238E27FC236}">
                <a16:creationId xmlns:a16="http://schemas.microsoft.com/office/drawing/2014/main" id="{EA709608-86C6-0FF3-35BF-A81424A4B1AD}"/>
              </a:ext>
            </a:extLst>
          </p:cNvPr>
          <p:cNvPicPr>
            <a:picLocks noChangeAspect="1"/>
          </p:cNvPicPr>
          <p:nvPr/>
        </p:nvPicPr>
        <p:blipFill>
          <a:blip r:embed="rId5">
            <a:alphaModFix/>
          </a:blip>
          <a:stretch>
            <a:fillRect/>
          </a:stretch>
        </p:blipFill>
        <p:spPr>
          <a:xfrm>
            <a:off x="40192" y="5994123"/>
            <a:ext cx="2337124" cy="853829"/>
          </a:xfrm>
          <a:prstGeom prst="rect">
            <a:avLst/>
          </a:prstGeom>
        </p:spPr>
      </p:pic>
      <p:pic>
        <p:nvPicPr>
          <p:cNvPr id="20" name="Picture 19" descr="A blue and white text on a black background&#10;&#10;Description automatically generated with low confidence">
            <a:extLst>
              <a:ext uri="{FF2B5EF4-FFF2-40B4-BE49-F238E27FC236}">
                <a16:creationId xmlns:a16="http://schemas.microsoft.com/office/drawing/2014/main" id="{F972C95C-A8A3-057C-3AF6-1A9EB63CC8C4}"/>
              </a:ext>
            </a:extLst>
          </p:cNvPr>
          <p:cNvPicPr>
            <a:picLocks noChangeAspect="1"/>
          </p:cNvPicPr>
          <p:nvPr/>
        </p:nvPicPr>
        <p:blipFill>
          <a:blip r:embed="rId6"/>
          <a:stretch>
            <a:fillRect/>
          </a:stretch>
        </p:blipFill>
        <p:spPr>
          <a:xfrm>
            <a:off x="10650706" y="0"/>
            <a:ext cx="1541294" cy="826603"/>
          </a:xfrm>
          <a:prstGeom prst="rect">
            <a:avLst/>
          </a:prstGeom>
        </p:spPr>
      </p:pic>
      <p:pic>
        <p:nvPicPr>
          <p:cNvPr id="24" name="Picture 23" descr="A picture containing sky, cloud, outdoor, green&#10;&#10;Description automatically generated">
            <a:extLst>
              <a:ext uri="{FF2B5EF4-FFF2-40B4-BE49-F238E27FC236}">
                <a16:creationId xmlns:a16="http://schemas.microsoft.com/office/drawing/2014/main" id="{1663A0F1-9F9C-09A8-974D-ADC5B1F02679}"/>
              </a:ext>
            </a:extLst>
          </p:cNvPr>
          <p:cNvPicPr>
            <a:picLocks noChangeAspect="1"/>
          </p:cNvPicPr>
          <p:nvPr/>
        </p:nvPicPr>
        <p:blipFill>
          <a:blip r:embed="rId7">
            <a:alphaModFix amt="73000"/>
          </a:blip>
          <a:stretch>
            <a:fillRect/>
          </a:stretch>
        </p:blipFill>
        <p:spPr>
          <a:xfrm>
            <a:off x="10247446" y="1684110"/>
            <a:ext cx="1913024" cy="3592081"/>
          </a:xfrm>
          <a:prstGeom prst="rect">
            <a:avLst/>
          </a:prstGeom>
        </p:spPr>
      </p:pic>
      <p:sp>
        <p:nvSpPr>
          <p:cNvPr id="3" name="TextBox 2">
            <a:extLst>
              <a:ext uri="{FF2B5EF4-FFF2-40B4-BE49-F238E27FC236}">
                <a16:creationId xmlns:a16="http://schemas.microsoft.com/office/drawing/2014/main" id="{09866413-2262-7E9A-1FBB-EE55B098F7ED}"/>
              </a:ext>
            </a:extLst>
          </p:cNvPr>
          <p:cNvSpPr txBox="1"/>
          <p:nvPr/>
        </p:nvSpPr>
        <p:spPr>
          <a:xfrm>
            <a:off x="1014759" y="199933"/>
            <a:ext cx="8073483" cy="1200329"/>
          </a:xfrm>
          <a:prstGeom prst="rect">
            <a:avLst/>
          </a:prstGeom>
          <a:noFill/>
        </p:spPr>
        <p:txBody>
          <a:bodyPr wrap="square" rtlCol="0">
            <a:spAutoFit/>
          </a:bodyPr>
          <a:lstStyle/>
          <a:p>
            <a:r>
              <a:rPr lang="en-GB" dirty="0"/>
              <a:t>The commercial team has analysed our current costs and have indicated that to become price competitive we need to produce Micro-Hole Tubes every four seconds. Current process manning and process steps for Tubex product lines outlined in the table below.</a:t>
            </a:r>
          </a:p>
        </p:txBody>
      </p:sp>
      <p:graphicFrame>
        <p:nvGraphicFramePr>
          <p:cNvPr id="4" name="Table 3">
            <a:extLst>
              <a:ext uri="{FF2B5EF4-FFF2-40B4-BE49-F238E27FC236}">
                <a16:creationId xmlns:a16="http://schemas.microsoft.com/office/drawing/2014/main" id="{1D0363CE-4319-F718-DA77-7F619AF678A6}"/>
              </a:ext>
            </a:extLst>
          </p:cNvPr>
          <p:cNvGraphicFramePr>
            <a:graphicFrameLocks noGrp="1"/>
          </p:cNvGraphicFramePr>
          <p:nvPr>
            <p:extLst>
              <p:ext uri="{D42A27DB-BD31-4B8C-83A1-F6EECF244321}">
                <p14:modId xmlns:p14="http://schemas.microsoft.com/office/powerpoint/2010/main" val="1685272974"/>
              </p:ext>
            </p:extLst>
          </p:nvPr>
        </p:nvGraphicFramePr>
        <p:xfrm>
          <a:off x="1232207" y="1550295"/>
          <a:ext cx="7638583" cy="3055160"/>
        </p:xfrm>
        <a:graphic>
          <a:graphicData uri="http://schemas.openxmlformats.org/drawingml/2006/table">
            <a:tbl>
              <a:tblPr firstRow="1" firstCol="1" bandRow="1">
                <a:tableStyleId>{5C22544A-7EE6-4342-B048-85BDC9FD1C3A}</a:tableStyleId>
              </a:tblPr>
              <a:tblGrid>
                <a:gridCol w="1350336">
                  <a:extLst>
                    <a:ext uri="{9D8B030D-6E8A-4147-A177-3AD203B41FA5}">
                      <a16:colId xmlns:a16="http://schemas.microsoft.com/office/drawing/2014/main" val="4115067320"/>
                    </a:ext>
                  </a:extLst>
                </a:gridCol>
                <a:gridCol w="547769">
                  <a:extLst>
                    <a:ext uri="{9D8B030D-6E8A-4147-A177-3AD203B41FA5}">
                      <a16:colId xmlns:a16="http://schemas.microsoft.com/office/drawing/2014/main" val="1271883399"/>
                    </a:ext>
                  </a:extLst>
                </a:gridCol>
                <a:gridCol w="612578">
                  <a:extLst>
                    <a:ext uri="{9D8B030D-6E8A-4147-A177-3AD203B41FA5}">
                      <a16:colId xmlns:a16="http://schemas.microsoft.com/office/drawing/2014/main" val="1918078289"/>
                    </a:ext>
                  </a:extLst>
                </a:gridCol>
                <a:gridCol w="631221">
                  <a:extLst>
                    <a:ext uri="{9D8B030D-6E8A-4147-A177-3AD203B41FA5}">
                      <a16:colId xmlns:a16="http://schemas.microsoft.com/office/drawing/2014/main" val="3014449758"/>
                    </a:ext>
                  </a:extLst>
                </a:gridCol>
                <a:gridCol w="629446">
                  <a:extLst>
                    <a:ext uri="{9D8B030D-6E8A-4147-A177-3AD203B41FA5}">
                      <a16:colId xmlns:a16="http://schemas.microsoft.com/office/drawing/2014/main" val="402299331"/>
                    </a:ext>
                  </a:extLst>
                </a:gridCol>
                <a:gridCol w="754626">
                  <a:extLst>
                    <a:ext uri="{9D8B030D-6E8A-4147-A177-3AD203B41FA5}">
                      <a16:colId xmlns:a16="http://schemas.microsoft.com/office/drawing/2014/main" val="2365209118"/>
                    </a:ext>
                  </a:extLst>
                </a:gridCol>
                <a:gridCol w="792800">
                  <a:extLst>
                    <a:ext uri="{9D8B030D-6E8A-4147-A177-3AD203B41FA5}">
                      <a16:colId xmlns:a16="http://schemas.microsoft.com/office/drawing/2014/main" val="112532305"/>
                    </a:ext>
                  </a:extLst>
                </a:gridCol>
                <a:gridCol w="755513">
                  <a:extLst>
                    <a:ext uri="{9D8B030D-6E8A-4147-A177-3AD203B41FA5}">
                      <a16:colId xmlns:a16="http://schemas.microsoft.com/office/drawing/2014/main" val="3771638600"/>
                    </a:ext>
                  </a:extLst>
                </a:gridCol>
                <a:gridCol w="754626">
                  <a:extLst>
                    <a:ext uri="{9D8B030D-6E8A-4147-A177-3AD203B41FA5}">
                      <a16:colId xmlns:a16="http://schemas.microsoft.com/office/drawing/2014/main" val="3792320155"/>
                    </a:ext>
                  </a:extLst>
                </a:gridCol>
                <a:gridCol w="809668">
                  <a:extLst>
                    <a:ext uri="{9D8B030D-6E8A-4147-A177-3AD203B41FA5}">
                      <a16:colId xmlns:a16="http://schemas.microsoft.com/office/drawing/2014/main" val="2130622983"/>
                    </a:ext>
                  </a:extLst>
                </a:gridCol>
              </a:tblGrid>
              <a:tr h="578378">
                <a:tc>
                  <a:txBody>
                    <a:bodyPr/>
                    <a:lstStyle/>
                    <a:p>
                      <a:pPr algn="ctr">
                        <a:lnSpc>
                          <a:spcPct val="107000"/>
                        </a:lnSpc>
                        <a:spcAft>
                          <a:spcPts val="800"/>
                        </a:spcAft>
                      </a:pPr>
                      <a:r>
                        <a:rPr lang="en-GB" sz="1000">
                          <a:effectLst/>
                        </a:rPr>
                        <a:t>Product</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800">
                          <a:effectLst/>
                        </a:rPr>
                        <a:t>Laser Line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800">
                          <a:effectLst/>
                        </a:rPr>
                        <a:t>Laser hole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800">
                          <a:effectLst/>
                        </a:rPr>
                        <a:t>Print Info.</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800">
                          <a:effectLst/>
                        </a:rPr>
                        <a:t>Cut</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800">
                          <a:effectLst/>
                        </a:rPr>
                        <a:t>Flared Rim</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800">
                          <a:effectLst/>
                        </a:rPr>
                        <a:t>Punched.</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800">
                          <a:effectLst/>
                        </a:rPr>
                        <a:t>Ties.</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800">
                          <a:effectLst/>
                        </a:rPr>
                        <a:t>Drilled</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800">
                          <a:effectLst/>
                        </a:rPr>
                        <a:t>Number of People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09708529"/>
                  </a:ext>
                </a:extLst>
              </a:tr>
              <a:tr h="275198">
                <a:tc>
                  <a:txBody>
                    <a:bodyPr/>
                    <a:lstStyle/>
                    <a:p>
                      <a:pPr>
                        <a:lnSpc>
                          <a:spcPct val="107000"/>
                        </a:lnSpc>
                        <a:spcAft>
                          <a:spcPts val="800"/>
                        </a:spcAft>
                      </a:pPr>
                      <a:r>
                        <a:rPr lang="en-GB" sz="1000">
                          <a:effectLst/>
                        </a:rPr>
                        <a:t>Standard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1</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77073334"/>
                  </a:ext>
                </a:extLst>
              </a:tr>
              <a:tr h="275198">
                <a:tc>
                  <a:txBody>
                    <a:bodyPr/>
                    <a:lstStyle/>
                    <a:p>
                      <a:pPr>
                        <a:lnSpc>
                          <a:spcPct val="107000"/>
                        </a:lnSpc>
                        <a:spcAft>
                          <a:spcPts val="800"/>
                        </a:spcAft>
                      </a:pPr>
                      <a:r>
                        <a:rPr lang="en-GB" sz="1000">
                          <a:effectLst/>
                        </a:rPr>
                        <a:t>Combi</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3</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0526259"/>
                  </a:ext>
                </a:extLst>
              </a:tr>
              <a:tr h="275198">
                <a:tc>
                  <a:txBody>
                    <a:bodyPr/>
                    <a:lstStyle/>
                    <a:p>
                      <a:pPr>
                        <a:lnSpc>
                          <a:spcPct val="107000"/>
                        </a:lnSpc>
                        <a:spcAft>
                          <a:spcPts val="800"/>
                        </a:spcAft>
                      </a:pPr>
                      <a:r>
                        <a:rPr lang="en-GB" sz="1200" b="1">
                          <a:effectLst/>
                        </a:rPr>
                        <a:t>Micro-Hole</a:t>
                      </a:r>
                      <a:endParaRPr lang="en-GB" sz="12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b="1">
                          <a:effectLst/>
                        </a:rPr>
                        <a:t> </a:t>
                      </a:r>
                      <a:endParaRPr lang="en-GB" sz="12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b="1">
                          <a:effectLst/>
                        </a:rPr>
                        <a:t> </a:t>
                      </a:r>
                      <a:endParaRPr lang="en-GB" sz="12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b="1">
                          <a:effectLst/>
                        </a:rPr>
                        <a:t>X</a:t>
                      </a:r>
                      <a:endParaRPr lang="en-GB" sz="12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b="1">
                          <a:effectLst/>
                        </a:rPr>
                        <a:t>X</a:t>
                      </a:r>
                      <a:endParaRPr lang="en-GB" sz="12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b="1">
                          <a:effectLst/>
                        </a:rPr>
                        <a:t>X</a:t>
                      </a:r>
                      <a:endParaRPr lang="en-GB" sz="12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b="1">
                          <a:effectLst/>
                        </a:rPr>
                        <a:t>X</a:t>
                      </a:r>
                      <a:endParaRPr lang="en-GB" sz="12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b="1">
                          <a:effectLst/>
                        </a:rPr>
                        <a:t> </a:t>
                      </a:r>
                      <a:endParaRPr lang="en-GB" sz="12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b="1">
                          <a:effectLst/>
                        </a:rPr>
                        <a:t> </a:t>
                      </a:r>
                      <a:endParaRPr lang="en-GB" sz="12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b="1" dirty="0">
                          <a:effectLst/>
                        </a:rPr>
                        <a:t>3</a:t>
                      </a:r>
                      <a:endParaRPr lang="en-GB" sz="1200" b="1"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41287417"/>
                  </a:ext>
                </a:extLst>
              </a:tr>
              <a:tr h="275198">
                <a:tc>
                  <a:txBody>
                    <a:bodyPr/>
                    <a:lstStyle/>
                    <a:p>
                      <a:pPr>
                        <a:lnSpc>
                          <a:spcPct val="107000"/>
                        </a:lnSpc>
                        <a:spcAft>
                          <a:spcPts val="800"/>
                        </a:spcAft>
                      </a:pPr>
                      <a:r>
                        <a:rPr lang="en-GB" sz="1000" dirty="0">
                          <a:effectLst/>
                        </a:rPr>
                        <a:t>Nature </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dirty="0">
                          <a:effectLst/>
                        </a:rPr>
                        <a:t>1</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30969679"/>
                  </a:ext>
                </a:extLst>
              </a:tr>
              <a:tr h="275198">
                <a:tc>
                  <a:txBody>
                    <a:bodyPr/>
                    <a:lstStyle/>
                    <a:p>
                      <a:pPr>
                        <a:lnSpc>
                          <a:spcPct val="107000"/>
                        </a:lnSpc>
                        <a:spcAft>
                          <a:spcPts val="800"/>
                        </a:spcAft>
                      </a:pPr>
                      <a:r>
                        <a:rPr lang="en-GB" sz="1000">
                          <a:effectLst/>
                        </a:rPr>
                        <a:t>Vine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dirty="0">
                          <a:effectLst/>
                        </a:rPr>
                        <a:t> </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58885896"/>
                  </a:ext>
                </a:extLst>
              </a:tr>
              <a:tr h="275198">
                <a:tc>
                  <a:txBody>
                    <a:bodyPr/>
                    <a:lstStyle/>
                    <a:p>
                      <a:pPr>
                        <a:lnSpc>
                          <a:spcPct val="107000"/>
                        </a:lnSpc>
                        <a:spcAft>
                          <a:spcPts val="800"/>
                        </a:spcAft>
                      </a:pPr>
                      <a:r>
                        <a:rPr lang="en-GB" sz="1000">
                          <a:effectLst/>
                        </a:rPr>
                        <a:t>Ventex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4</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38697163"/>
                  </a:ext>
                </a:extLst>
              </a:tr>
              <a:tr h="275198">
                <a:tc>
                  <a:txBody>
                    <a:bodyPr/>
                    <a:lstStyle/>
                    <a:p>
                      <a:pPr>
                        <a:lnSpc>
                          <a:spcPct val="107000"/>
                        </a:lnSpc>
                        <a:spcAft>
                          <a:spcPts val="800"/>
                        </a:spcAft>
                      </a:pPr>
                      <a:r>
                        <a:rPr lang="en-GB" sz="1000">
                          <a:effectLst/>
                        </a:rPr>
                        <a:t>Shrub</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1</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54781258"/>
                  </a:ext>
                </a:extLst>
              </a:tr>
              <a:tr h="275198">
                <a:tc>
                  <a:txBody>
                    <a:bodyPr/>
                    <a:lstStyle/>
                    <a:p>
                      <a:pPr>
                        <a:lnSpc>
                          <a:spcPct val="107000"/>
                        </a:lnSpc>
                        <a:spcAft>
                          <a:spcPts val="800"/>
                        </a:spcAft>
                      </a:pPr>
                      <a:r>
                        <a:rPr lang="en-GB" sz="1000">
                          <a:effectLst/>
                        </a:rPr>
                        <a:t>Wraps</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2</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09306852"/>
                  </a:ext>
                </a:extLst>
              </a:tr>
              <a:tr h="275198">
                <a:tc>
                  <a:txBody>
                    <a:bodyPr/>
                    <a:lstStyle/>
                    <a:p>
                      <a:pPr>
                        <a:lnSpc>
                          <a:spcPct val="107000"/>
                        </a:lnSpc>
                        <a:spcAft>
                          <a:spcPts val="800"/>
                        </a:spcAft>
                      </a:pPr>
                      <a:r>
                        <a:rPr lang="en-GB" sz="1000">
                          <a:effectLst/>
                        </a:rPr>
                        <a:t>Vole guards</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X</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dirty="0">
                          <a:effectLst/>
                        </a:rPr>
                        <a:t>2</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64477012"/>
                  </a:ext>
                </a:extLst>
              </a:tr>
            </a:tbl>
          </a:graphicData>
        </a:graphic>
      </p:graphicFrame>
      <p:sp>
        <p:nvSpPr>
          <p:cNvPr id="5" name="TextBox 4">
            <a:extLst>
              <a:ext uri="{FF2B5EF4-FFF2-40B4-BE49-F238E27FC236}">
                <a16:creationId xmlns:a16="http://schemas.microsoft.com/office/drawing/2014/main" id="{C88E3614-6154-B1E4-69DD-23DD03C0D8B3}"/>
              </a:ext>
            </a:extLst>
          </p:cNvPr>
          <p:cNvSpPr txBox="1"/>
          <p:nvPr/>
        </p:nvSpPr>
        <p:spPr>
          <a:xfrm>
            <a:off x="1014758" y="4940856"/>
            <a:ext cx="8073483" cy="923330"/>
          </a:xfrm>
          <a:prstGeom prst="rect">
            <a:avLst/>
          </a:prstGeom>
          <a:noFill/>
        </p:spPr>
        <p:txBody>
          <a:bodyPr wrap="square" rtlCol="0">
            <a:spAutoFit/>
          </a:bodyPr>
          <a:lstStyle/>
          <a:p>
            <a:r>
              <a:rPr lang="en-GB" dirty="0"/>
              <a:t>Current manning of the Micro-Hole product is 3, and include feed into punch process, feed out of punch process and then nest into previous diameter size Tube.</a:t>
            </a:r>
          </a:p>
        </p:txBody>
      </p:sp>
      <p:pic>
        <p:nvPicPr>
          <p:cNvPr id="16" name="Audio 15">
            <a:hlinkClick r:id="" action="ppaction://media"/>
            <a:extLst>
              <a:ext uri="{FF2B5EF4-FFF2-40B4-BE49-F238E27FC236}">
                <a16:creationId xmlns:a16="http://schemas.microsoft.com/office/drawing/2014/main" id="{B0B8EA4C-A364-AF7C-28C0-61280DB88959}"/>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1528107"/>
      </p:ext>
    </p:extLst>
  </p:cSld>
  <p:clrMapOvr>
    <a:masterClrMapping/>
  </p:clrMapOvr>
  <mc:AlternateContent xmlns:mc="http://schemas.openxmlformats.org/markup-compatibility/2006">
    <mc:Choice xmlns:p14="http://schemas.microsoft.com/office/powerpoint/2010/main" Requires="p14">
      <p:transition spd="slow" p14:dur="2000" advTm="32433"/>
    </mc:Choice>
    <mc:Fallback>
      <p:transition spd="slow" advTm="32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font, logo, graphics&#10;&#10;Description automatically generated">
            <a:extLst>
              <a:ext uri="{FF2B5EF4-FFF2-40B4-BE49-F238E27FC236}">
                <a16:creationId xmlns:a16="http://schemas.microsoft.com/office/drawing/2014/main" id="{EA709608-86C6-0FF3-35BF-A81424A4B1AD}"/>
              </a:ext>
            </a:extLst>
          </p:cNvPr>
          <p:cNvPicPr>
            <a:picLocks noChangeAspect="1"/>
          </p:cNvPicPr>
          <p:nvPr/>
        </p:nvPicPr>
        <p:blipFill>
          <a:blip r:embed="rId5">
            <a:alphaModFix/>
          </a:blip>
          <a:stretch>
            <a:fillRect/>
          </a:stretch>
        </p:blipFill>
        <p:spPr>
          <a:xfrm>
            <a:off x="40192" y="5994123"/>
            <a:ext cx="2337124" cy="853829"/>
          </a:xfrm>
          <a:prstGeom prst="rect">
            <a:avLst/>
          </a:prstGeom>
        </p:spPr>
      </p:pic>
      <p:pic>
        <p:nvPicPr>
          <p:cNvPr id="20" name="Picture 19" descr="A blue and white text on a black background&#10;&#10;Description automatically generated with low confidence">
            <a:extLst>
              <a:ext uri="{FF2B5EF4-FFF2-40B4-BE49-F238E27FC236}">
                <a16:creationId xmlns:a16="http://schemas.microsoft.com/office/drawing/2014/main" id="{F972C95C-A8A3-057C-3AF6-1A9EB63CC8C4}"/>
              </a:ext>
            </a:extLst>
          </p:cNvPr>
          <p:cNvPicPr>
            <a:picLocks noChangeAspect="1"/>
          </p:cNvPicPr>
          <p:nvPr/>
        </p:nvPicPr>
        <p:blipFill>
          <a:blip r:embed="rId6"/>
          <a:stretch>
            <a:fillRect/>
          </a:stretch>
        </p:blipFill>
        <p:spPr>
          <a:xfrm>
            <a:off x="10650706" y="0"/>
            <a:ext cx="1541294" cy="826603"/>
          </a:xfrm>
          <a:prstGeom prst="rect">
            <a:avLst/>
          </a:prstGeom>
        </p:spPr>
      </p:pic>
      <p:pic>
        <p:nvPicPr>
          <p:cNvPr id="24" name="Picture 23" descr="A picture containing sky, cloud, outdoor, green&#10;&#10;Description automatically generated">
            <a:extLst>
              <a:ext uri="{FF2B5EF4-FFF2-40B4-BE49-F238E27FC236}">
                <a16:creationId xmlns:a16="http://schemas.microsoft.com/office/drawing/2014/main" id="{1663A0F1-9F9C-09A8-974D-ADC5B1F02679}"/>
              </a:ext>
            </a:extLst>
          </p:cNvPr>
          <p:cNvPicPr>
            <a:picLocks noChangeAspect="1"/>
          </p:cNvPicPr>
          <p:nvPr/>
        </p:nvPicPr>
        <p:blipFill>
          <a:blip r:embed="rId7">
            <a:alphaModFix amt="73000"/>
          </a:blip>
          <a:stretch>
            <a:fillRect/>
          </a:stretch>
        </p:blipFill>
        <p:spPr>
          <a:xfrm>
            <a:off x="10247446" y="1684110"/>
            <a:ext cx="1913024" cy="3592081"/>
          </a:xfrm>
          <a:prstGeom prst="rect">
            <a:avLst/>
          </a:prstGeom>
        </p:spPr>
      </p:pic>
      <p:sp>
        <p:nvSpPr>
          <p:cNvPr id="3" name="TextBox 2">
            <a:extLst>
              <a:ext uri="{FF2B5EF4-FFF2-40B4-BE49-F238E27FC236}">
                <a16:creationId xmlns:a16="http://schemas.microsoft.com/office/drawing/2014/main" id="{09866413-2262-7E9A-1FBB-EE55B098F7ED}"/>
              </a:ext>
            </a:extLst>
          </p:cNvPr>
          <p:cNvSpPr txBox="1"/>
          <p:nvPr/>
        </p:nvSpPr>
        <p:spPr>
          <a:xfrm>
            <a:off x="1208754" y="301788"/>
            <a:ext cx="8073483" cy="646331"/>
          </a:xfrm>
          <a:prstGeom prst="rect">
            <a:avLst/>
          </a:prstGeom>
          <a:noFill/>
        </p:spPr>
        <p:txBody>
          <a:bodyPr wrap="square" rtlCol="0">
            <a:spAutoFit/>
          </a:bodyPr>
          <a:lstStyle/>
          <a:p>
            <a:r>
              <a:rPr lang="en-GB" dirty="0"/>
              <a:t>Current process bottle neck to achieving the target cycle time of 4 seconds is the Punch and Feed part of the cycle.</a:t>
            </a:r>
          </a:p>
        </p:txBody>
      </p:sp>
      <p:graphicFrame>
        <p:nvGraphicFramePr>
          <p:cNvPr id="5" name="Table 4">
            <a:extLst>
              <a:ext uri="{FF2B5EF4-FFF2-40B4-BE49-F238E27FC236}">
                <a16:creationId xmlns:a16="http://schemas.microsoft.com/office/drawing/2014/main" id="{A7DEAB0B-E99C-997D-25D5-30F95FF11738}"/>
              </a:ext>
            </a:extLst>
          </p:cNvPr>
          <p:cNvGraphicFramePr>
            <a:graphicFrameLocks noGrp="1"/>
          </p:cNvGraphicFramePr>
          <p:nvPr>
            <p:extLst>
              <p:ext uri="{D42A27DB-BD31-4B8C-83A1-F6EECF244321}">
                <p14:modId xmlns:p14="http://schemas.microsoft.com/office/powerpoint/2010/main" val="2776524834"/>
              </p:ext>
            </p:extLst>
          </p:nvPr>
        </p:nvGraphicFramePr>
        <p:xfrm>
          <a:off x="1353719" y="1099993"/>
          <a:ext cx="7783552" cy="2329007"/>
        </p:xfrm>
        <a:graphic>
          <a:graphicData uri="http://schemas.openxmlformats.org/drawingml/2006/table">
            <a:tbl>
              <a:tblPr firstRow="1" firstCol="1" bandRow="1">
                <a:tableStyleId>{5C22544A-7EE6-4342-B048-85BDC9FD1C3A}</a:tableStyleId>
              </a:tblPr>
              <a:tblGrid>
                <a:gridCol w="906470">
                  <a:extLst>
                    <a:ext uri="{9D8B030D-6E8A-4147-A177-3AD203B41FA5}">
                      <a16:colId xmlns:a16="http://schemas.microsoft.com/office/drawing/2014/main" val="2289576938"/>
                    </a:ext>
                  </a:extLst>
                </a:gridCol>
                <a:gridCol w="1212079">
                  <a:extLst>
                    <a:ext uri="{9D8B030D-6E8A-4147-A177-3AD203B41FA5}">
                      <a16:colId xmlns:a16="http://schemas.microsoft.com/office/drawing/2014/main" val="2790190681"/>
                    </a:ext>
                  </a:extLst>
                </a:gridCol>
                <a:gridCol w="1512509">
                  <a:extLst>
                    <a:ext uri="{9D8B030D-6E8A-4147-A177-3AD203B41FA5}">
                      <a16:colId xmlns:a16="http://schemas.microsoft.com/office/drawing/2014/main" val="1547271302"/>
                    </a:ext>
                  </a:extLst>
                </a:gridCol>
                <a:gridCol w="1518552">
                  <a:extLst>
                    <a:ext uri="{9D8B030D-6E8A-4147-A177-3AD203B41FA5}">
                      <a16:colId xmlns:a16="http://schemas.microsoft.com/office/drawing/2014/main" val="3452135154"/>
                    </a:ext>
                  </a:extLst>
                </a:gridCol>
                <a:gridCol w="1369201">
                  <a:extLst>
                    <a:ext uri="{9D8B030D-6E8A-4147-A177-3AD203B41FA5}">
                      <a16:colId xmlns:a16="http://schemas.microsoft.com/office/drawing/2014/main" val="2212995505"/>
                    </a:ext>
                  </a:extLst>
                </a:gridCol>
                <a:gridCol w="1264741">
                  <a:extLst>
                    <a:ext uri="{9D8B030D-6E8A-4147-A177-3AD203B41FA5}">
                      <a16:colId xmlns:a16="http://schemas.microsoft.com/office/drawing/2014/main" val="1936686627"/>
                    </a:ext>
                  </a:extLst>
                </a:gridCol>
              </a:tblGrid>
              <a:tr h="426919">
                <a:tc>
                  <a:txBody>
                    <a:bodyPr/>
                    <a:lstStyle/>
                    <a:p>
                      <a:pPr>
                        <a:lnSpc>
                          <a:spcPct val="107000"/>
                        </a:lnSpc>
                        <a:spcAft>
                          <a:spcPts val="800"/>
                        </a:spcAft>
                      </a:pPr>
                      <a:r>
                        <a:rPr lang="en-GB" sz="900">
                          <a:effectLst/>
                        </a:rPr>
                        <a:t>Product</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Load time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dirty="0">
                          <a:effectLst/>
                        </a:rPr>
                        <a:t>Punch and feed (2 secs / series)</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Unload and Un-flatten</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Apply ties (3 secs / tie)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Nest completed Tubes</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26098113"/>
                  </a:ext>
                </a:extLst>
              </a:tr>
              <a:tr h="237761">
                <a:tc>
                  <a:txBody>
                    <a:bodyPr/>
                    <a:lstStyle/>
                    <a:p>
                      <a:pPr>
                        <a:lnSpc>
                          <a:spcPct val="107000"/>
                        </a:lnSpc>
                        <a:spcAft>
                          <a:spcPts val="800"/>
                        </a:spcAft>
                      </a:pPr>
                      <a:r>
                        <a:rPr lang="en-GB" sz="1000" b="1" dirty="0">
                          <a:effectLst/>
                        </a:rPr>
                        <a:t>0.40 MH</a:t>
                      </a:r>
                      <a:endParaRPr lang="en-GB" sz="1000" b="1"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a:effectLst/>
                        </a:rPr>
                        <a:t>4</a:t>
                      </a:r>
                      <a:endParaRPr lang="en-GB" sz="10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a:effectLst/>
                        </a:rPr>
                        <a:t>3 (6)</a:t>
                      </a:r>
                      <a:endParaRPr lang="en-GB" sz="10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a:effectLst/>
                        </a:rPr>
                        <a:t>4</a:t>
                      </a:r>
                      <a:endParaRPr lang="en-GB" sz="10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a:effectLst/>
                        </a:rPr>
                        <a:t>0</a:t>
                      </a:r>
                      <a:endParaRPr lang="en-GB" sz="10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a:effectLst/>
                        </a:rPr>
                        <a:t>3</a:t>
                      </a:r>
                      <a:endParaRPr lang="en-GB" sz="10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5616446"/>
                  </a:ext>
                </a:extLst>
              </a:tr>
              <a:tr h="237761">
                <a:tc>
                  <a:txBody>
                    <a:bodyPr/>
                    <a:lstStyle/>
                    <a:p>
                      <a:pPr>
                        <a:lnSpc>
                          <a:spcPct val="107000"/>
                        </a:lnSpc>
                        <a:spcAft>
                          <a:spcPts val="800"/>
                        </a:spcAft>
                      </a:pPr>
                      <a:r>
                        <a:rPr lang="en-GB" sz="1000" b="1" dirty="0">
                          <a:effectLst/>
                        </a:rPr>
                        <a:t>0.50 MH</a:t>
                      </a:r>
                      <a:endParaRPr lang="en-GB" sz="1000" b="1"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a:effectLst/>
                        </a:rPr>
                        <a:t>4</a:t>
                      </a:r>
                      <a:endParaRPr lang="en-GB" sz="10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dirty="0">
                          <a:effectLst/>
                        </a:rPr>
                        <a:t>4 (8)</a:t>
                      </a:r>
                      <a:endParaRPr lang="en-GB" sz="1000" b="1"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a:effectLst/>
                        </a:rPr>
                        <a:t>4</a:t>
                      </a:r>
                      <a:endParaRPr lang="en-GB" sz="10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a:effectLst/>
                        </a:rPr>
                        <a:t>0</a:t>
                      </a:r>
                      <a:endParaRPr lang="en-GB" sz="10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a:effectLst/>
                        </a:rPr>
                        <a:t>3</a:t>
                      </a:r>
                      <a:endParaRPr lang="en-GB" sz="10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97923765"/>
                  </a:ext>
                </a:extLst>
              </a:tr>
              <a:tr h="237761">
                <a:tc>
                  <a:txBody>
                    <a:bodyPr/>
                    <a:lstStyle/>
                    <a:p>
                      <a:pPr>
                        <a:lnSpc>
                          <a:spcPct val="107000"/>
                        </a:lnSpc>
                        <a:spcAft>
                          <a:spcPts val="800"/>
                        </a:spcAft>
                      </a:pPr>
                      <a:r>
                        <a:rPr lang="en-GB" sz="1000" b="1" dirty="0">
                          <a:effectLst/>
                        </a:rPr>
                        <a:t>0.60 MH</a:t>
                      </a:r>
                      <a:endParaRPr lang="en-GB" sz="1000" b="1"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dirty="0">
                          <a:effectLst/>
                        </a:rPr>
                        <a:t>4</a:t>
                      </a:r>
                      <a:endParaRPr lang="en-GB" sz="1000" b="1"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a:effectLst/>
                        </a:rPr>
                        <a:t>4 (8)</a:t>
                      </a:r>
                      <a:endParaRPr lang="en-GB" sz="1000" b="1">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dirty="0">
                          <a:effectLst/>
                        </a:rPr>
                        <a:t>4</a:t>
                      </a:r>
                      <a:endParaRPr lang="en-GB" sz="1000" b="1"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dirty="0">
                          <a:effectLst/>
                        </a:rPr>
                        <a:t>0</a:t>
                      </a:r>
                      <a:endParaRPr lang="en-GB" sz="1000" b="1"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b="1" dirty="0">
                          <a:effectLst/>
                        </a:rPr>
                        <a:t>3.5</a:t>
                      </a:r>
                      <a:endParaRPr lang="en-GB" sz="1000" b="1"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4048204"/>
                  </a:ext>
                </a:extLst>
              </a:tr>
              <a:tr h="237761">
                <a:tc>
                  <a:txBody>
                    <a:bodyPr/>
                    <a:lstStyle/>
                    <a:p>
                      <a:pPr>
                        <a:lnSpc>
                          <a:spcPct val="107000"/>
                        </a:lnSpc>
                        <a:spcAft>
                          <a:spcPts val="800"/>
                        </a:spcAft>
                      </a:pPr>
                      <a:r>
                        <a:rPr lang="en-GB" sz="900">
                          <a:effectLst/>
                        </a:rPr>
                        <a:t>0.75 CT</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4</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5 (10)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4</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2 (6)</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3.5</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02238327"/>
                  </a:ext>
                </a:extLst>
              </a:tr>
              <a:tr h="237761">
                <a:tc>
                  <a:txBody>
                    <a:bodyPr/>
                    <a:lstStyle/>
                    <a:p>
                      <a:pPr>
                        <a:lnSpc>
                          <a:spcPct val="107000"/>
                        </a:lnSpc>
                        <a:spcAft>
                          <a:spcPts val="800"/>
                        </a:spcAft>
                      </a:pPr>
                      <a:r>
                        <a:rPr lang="en-GB" sz="900">
                          <a:effectLst/>
                        </a:rPr>
                        <a:t>0.80 CT</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4</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5 (10)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4</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2 (6)</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4</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80851893"/>
                  </a:ext>
                </a:extLst>
              </a:tr>
              <a:tr h="237761">
                <a:tc>
                  <a:txBody>
                    <a:bodyPr/>
                    <a:lstStyle/>
                    <a:p>
                      <a:pPr>
                        <a:lnSpc>
                          <a:spcPct val="107000"/>
                        </a:lnSpc>
                        <a:spcAft>
                          <a:spcPts val="800"/>
                        </a:spcAft>
                      </a:pPr>
                      <a:r>
                        <a:rPr lang="en-GB" sz="900">
                          <a:effectLst/>
                        </a:rPr>
                        <a:t>1.20 CT</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4</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6 (12)</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5</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2 (6)</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4</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66199768"/>
                  </a:ext>
                </a:extLst>
              </a:tr>
              <a:tr h="237761">
                <a:tc>
                  <a:txBody>
                    <a:bodyPr/>
                    <a:lstStyle/>
                    <a:p>
                      <a:pPr>
                        <a:lnSpc>
                          <a:spcPct val="107000"/>
                        </a:lnSpc>
                        <a:spcAft>
                          <a:spcPts val="800"/>
                        </a:spcAft>
                      </a:pPr>
                      <a:r>
                        <a:rPr lang="en-GB" sz="900">
                          <a:effectLst/>
                        </a:rPr>
                        <a:t>1.50 CT</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4</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7 (14)</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5</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2 (6)</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5</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549261"/>
                  </a:ext>
                </a:extLst>
              </a:tr>
              <a:tr h="237761">
                <a:tc>
                  <a:txBody>
                    <a:bodyPr/>
                    <a:lstStyle/>
                    <a:p>
                      <a:pPr>
                        <a:lnSpc>
                          <a:spcPct val="107000"/>
                        </a:lnSpc>
                        <a:spcAft>
                          <a:spcPts val="800"/>
                        </a:spcAft>
                      </a:pPr>
                      <a:r>
                        <a:rPr lang="en-GB" sz="900">
                          <a:effectLst/>
                        </a:rPr>
                        <a:t>1.80 CT</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4</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8 (16)</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5</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a:effectLst/>
                        </a:rPr>
                        <a:t>2 (6)</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900" dirty="0">
                          <a:effectLst/>
                        </a:rPr>
                        <a:t>5</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33508617"/>
                  </a:ext>
                </a:extLst>
              </a:tr>
            </a:tbl>
          </a:graphicData>
        </a:graphic>
      </p:graphicFrame>
      <p:sp>
        <p:nvSpPr>
          <p:cNvPr id="6" name="TextBox 5">
            <a:extLst>
              <a:ext uri="{FF2B5EF4-FFF2-40B4-BE49-F238E27FC236}">
                <a16:creationId xmlns:a16="http://schemas.microsoft.com/office/drawing/2014/main" id="{2A121821-FE53-4780-E415-FF370C6F2498}"/>
              </a:ext>
            </a:extLst>
          </p:cNvPr>
          <p:cNvSpPr txBox="1"/>
          <p:nvPr/>
        </p:nvSpPr>
        <p:spPr>
          <a:xfrm>
            <a:off x="1208754" y="3580874"/>
            <a:ext cx="8073483" cy="1477328"/>
          </a:xfrm>
          <a:prstGeom prst="rect">
            <a:avLst/>
          </a:prstGeom>
          <a:noFill/>
        </p:spPr>
        <p:txBody>
          <a:bodyPr wrap="square" rtlCol="0">
            <a:spAutoFit/>
          </a:bodyPr>
          <a:lstStyle/>
          <a:p>
            <a:r>
              <a:rPr lang="en-GB" dirty="0"/>
              <a:t>Analysis has indicated that by doubling the punch tooling (2 punch operations at the same time) will achieve Punch and Feed cycle time of 4 seconds on the Micro-Hole product. </a:t>
            </a:r>
          </a:p>
          <a:p>
            <a:r>
              <a:rPr lang="en-GB" dirty="0"/>
              <a:t>Additionally, automating the Load and Unload and un-flatten would remove fixed costs increasing profitability.</a:t>
            </a:r>
          </a:p>
        </p:txBody>
      </p:sp>
      <p:pic>
        <p:nvPicPr>
          <p:cNvPr id="14" name="Audio 13">
            <a:hlinkClick r:id="" action="ppaction://media"/>
            <a:extLst>
              <a:ext uri="{FF2B5EF4-FFF2-40B4-BE49-F238E27FC236}">
                <a16:creationId xmlns:a16="http://schemas.microsoft.com/office/drawing/2014/main" id="{BBB06E32-CF27-BCEC-CD3C-35395F624D19}"/>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61633405"/>
      </p:ext>
    </p:extLst>
  </p:cSld>
  <p:clrMapOvr>
    <a:masterClrMapping/>
  </p:clrMapOvr>
  <mc:AlternateContent xmlns:mc="http://schemas.openxmlformats.org/markup-compatibility/2006">
    <mc:Choice xmlns:p14="http://schemas.microsoft.com/office/powerpoint/2010/main" Requires="p14">
      <p:transition spd="slow" p14:dur="2000" advTm="32621"/>
    </mc:Choice>
    <mc:Fallback>
      <p:transition spd="slow" advTm="32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font, logo, graphics&#10;&#10;Description automatically generated">
            <a:extLst>
              <a:ext uri="{FF2B5EF4-FFF2-40B4-BE49-F238E27FC236}">
                <a16:creationId xmlns:a16="http://schemas.microsoft.com/office/drawing/2014/main" id="{EA709608-86C6-0FF3-35BF-A81424A4B1AD}"/>
              </a:ext>
            </a:extLst>
          </p:cNvPr>
          <p:cNvPicPr>
            <a:picLocks noChangeAspect="1"/>
          </p:cNvPicPr>
          <p:nvPr/>
        </p:nvPicPr>
        <p:blipFill>
          <a:blip r:embed="rId5">
            <a:alphaModFix/>
          </a:blip>
          <a:stretch>
            <a:fillRect/>
          </a:stretch>
        </p:blipFill>
        <p:spPr>
          <a:xfrm>
            <a:off x="40192" y="5994123"/>
            <a:ext cx="2337124" cy="853829"/>
          </a:xfrm>
          <a:prstGeom prst="rect">
            <a:avLst/>
          </a:prstGeom>
        </p:spPr>
      </p:pic>
      <p:pic>
        <p:nvPicPr>
          <p:cNvPr id="20" name="Picture 19" descr="A blue and white text on a black background&#10;&#10;Description automatically generated with low confidence">
            <a:extLst>
              <a:ext uri="{FF2B5EF4-FFF2-40B4-BE49-F238E27FC236}">
                <a16:creationId xmlns:a16="http://schemas.microsoft.com/office/drawing/2014/main" id="{F972C95C-A8A3-057C-3AF6-1A9EB63CC8C4}"/>
              </a:ext>
            </a:extLst>
          </p:cNvPr>
          <p:cNvPicPr>
            <a:picLocks noChangeAspect="1"/>
          </p:cNvPicPr>
          <p:nvPr/>
        </p:nvPicPr>
        <p:blipFill>
          <a:blip r:embed="rId6"/>
          <a:stretch>
            <a:fillRect/>
          </a:stretch>
        </p:blipFill>
        <p:spPr>
          <a:xfrm>
            <a:off x="10650706" y="0"/>
            <a:ext cx="1541294" cy="826603"/>
          </a:xfrm>
          <a:prstGeom prst="rect">
            <a:avLst/>
          </a:prstGeom>
        </p:spPr>
      </p:pic>
      <p:pic>
        <p:nvPicPr>
          <p:cNvPr id="24" name="Picture 23" descr="A picture containing sky, cloud, outdoor, green&#10;&#10;Description automatically generated">
            <a:extLst>
              <a:ext uri="{FF2B5EF4-FFF2-40B4-BE49-F238E27FC236}">
                <a16:creationId xmlns:a16="http://schemas.microsoft.com/office/drawing/2014/main" id="{1663A0F1-9F9C-09A8-974D-ADC5B1F02679}"/>
              </a:ext>
            </a:extLst>
          </p:cNvPr>
          <p:cNvPicPr>
            <a:picLocks noChangeAspect="1"/>
          </p:cNvPicPr>
          <p:nvPr/>
        </p:nvPicPr>
        <p:blipFill>
          <a:blip r:embed="rId7">
            <a:alphaModFix amt="73000"/>
          </a:blip>
          <a:stretch>
            <a:fillRect/>
          </a:stretch>
        </p:blipFill>
        <p:spPr>
          <a:xfrm>
            <a:off x="10247446" y="1684110"/>
            <a:ext cx="1913024" cy="3592081"/>
          </a:xfrm>
          <a:prstGeom prst="rect">
            <a:avLst/>
          </a:prstGeom>
        </p:spPr>
      </p:pic>
      <p:sp>
        <p:nvSpPr>
          <p:cNvPr id="3" name="TextBox 2">
            <a:extLst>
              <a:ext uri="{FF2B5EF4-FFF2-40B4-BE49-F238E27FC236}">
                <a16:creationId xmlns:a16="http://schemas.microsoft.com/office/drawing/2014/main" id="{09866413-2262-7E9A-1FBB-EE55B098F7ED}"/>
              </a:ext>
            </a:extLst>
          </p:cNvPr>
          <p:cNvSpPr txBox="1"/>
          <p:nvPr/>
        </p:nvSpPr>
        <p:spPr>
          <a:xfrm>
            <a:off x="825190" y="301788"/>
            <a:ext cx="8457048" cy="2031325"/>
          </a:xfrm>
          <a:prstGeom prst="rect">
            <a:avLst/>
          </a:prstGeom>
          <a:noFill/>
        </p:spPr>
        <p:txBody>
          <a:bodyPr wrap="square" rtlCol="0">
            <a:spAutoFit/>
          </a:bodyPr>
          <a:lstStyle/>
          <a:p>
            <a:r>
              <a:rPr lang="en-GB" dirty="0"/>
              <a:t>Integrators were asked to look at Automating the Load and Unload aspects of the process.</a:t>
            </a:r>
          </a:p>
          <a:p>
            <a:r>
              <a:rPr lang="en-GB" dirty="0"/>
              <a:t>A process specification was drawn up and designs from three integrators were considered. A decision was made based on engineering robustness and expertise, solution design and modularity, company longevity, reputation and costs. The </a:t>
            </a:r>
            <a:r>
              <a:rPr lang="en-GB" dirty="0" err="1"/>
              <a:t>gantt</a:t>
            </a:r>
            <a:r>
              <a:rPr lang="en-GB" dirty="0"/>
              <a:t> chart below indicates the time-line of the automation project.</a:t>
            </a:r>
          </a:p>
          <a:p>
            <a:endParaRPr lang="en-GB" dirty="0"/>
          </a:p>
        </p:txBody>
      </p:sp>
      <p:pic>
        <p:nvPicPr>
          <p:cNvPr id="2" name="Picture 1" descr="A picture containing screenshot, text, diagram, plot&#10;&#10;Description automatically generated">
            <a:extLst>
              <a:ext uri="{FF2B5EF4-FFF2-40B4-BE49-F238E27FC236}">
                <a16:creationId xmlns:a16="http://schemas.microsoft.com/office/drawing/2014/main" id="{585BB166-E4DA-F62C-8016-5BC017C688F0}"/>
              </a:ext>
            </a:extLst>
          </p:cNvPr>
          <p:cNvPicPr>
            <a:picLocks noChangeAspect="1"/>
          </p:cNvPicPr>
          <p:nvPr/>
        </p:nvPicPr>
        <p:blipFill>
          <a:blip r:embed="rId8"/>
          <a:stretch>
            <a:fillRect/>
          </a:stretch>
        </p:blipFill>
        <p:spPr>
          <a:xfrm>
            <a:off x="1208754" y="2045366"/>
            <a:ext cx="8114262" cy="2869568"/>
          </a:xfrm>
          <a:prstGeom prst="rect">
            <a:avLst/>
          </a:prstGeom>
        </p:spPr>
      </p:pic>
      <p:sp>
        <p:nvSpPr>
          <p:cNvPr id="4" name="TextBox 3">
            <a:extLst>
              <a:ext uri="{FF2B5EF4-FFF2-40B4-BE49-F238E27FC236}">
                <a16:creationId xmlns:a16="http://schemas.microsoft.com/office/drawing/2014/main" id="{E308D696-0E40-D0C1-1D94-8186FBB1D60F}"/>
              </a:ext>
            </a:extLst>
          </p:cNvPr>
          <p:cNvSpPr txBox="1"/>
          <p:nvPr/>
        </p:nvSpPr>
        <p:spPr>
          <a:xfrm>
            <a:off x="2238493" y="4971801"/>
            <a:ext cx="7084523" cy="1754326"/>
          </a:xfrm>
          <a:prstGeom prst="rect">
            <a:avLst/>
          </a:prstGeom>
          <a:noFill/>
        </p:spPr>
        <p:txBody>
          <a:bodyPr wrap="square" rtlCol="0">
            <a:spAutoFit/>
          </a:bodyPr>
          <a:lstStyle/>
          <a:p>
            <a:r>
              <a:rPr lang="en-GB" dirty="0"/>
              <a:t>Solution consists of two Kuka industrial robots and load and unload stations that correctly present and accept the Tubes being manipulated into and out of the punch operation.</a:t>
            </a:r>
          </a:p>
          <a:p>
            <a:r>
              <a:rPr lang="en-GB" dirty="0"/>
              <a:t>Cost of robots and stations £165,000</a:t>
            </a:r>
          </a:p>
          <a:p>
            <a:r>
              <a:rPr lang="en-GB" dirty="0"/>
              <a:t>Additional tooling for the punch station £9,000.</a:t>
            </a:r>
          </a:p>
          <a:p>
            <a:endParaRPr lang="en-GB" dirty="0"/>
          </a:p>
        </p:txBody>
      </p:sp>
      <p:pic>
        <p:nvPicPr>
          <p:cNvPr id="11" name="Audio 10">
            <a:hlinkClick r:id="" action="ppaction://media"/>
            <a:extLst>
              <a:ext uri="{FF2B5EF4-FFF2-40B4-BE49-F238E27FC236}">
                <a16:creationId xmlns:a16="http://schemas.microsoft.com/office/drawing/2014/main" id="{ADDC2E49-E6AE-EC57-113E-75C8D5EAFD1C}"/>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7264766"/>
      </p:ext>
    </p:extLst>
  </p:cSld>
  <p:clrMapOvr>
    <a:masterClrMapping/>
  </p:clrMapOvr>
  <mc:AlternateContent xmlns:mc="http://schemas.openxmlformats.org/markup-compatibility/2006">
    <mc:Choice xmlns:p14="http://schemas.microsoft.com/office/powerpoint/2010/main" Requires="p14">
      <p:transition spd="slow" p14:dur="2000" advTm="64065"/>
    </mc:Choice>
    <mc:Fallback>
      <p:transition spd="slow" advTm="64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font, logo, graphics&#10;&#10;Description automatically generated">
            <a:extLst>
              <a:ext uri="{FF2B5EF4-FFF2-40B4-BE49-F238E27FC236}">
                <a16:creationId xmlns:a16="http://schemas.microsoft.com/office/drawing/2014/main" id="{EA709608-86C6-0FF3-35BF-A81424A4B1AD}"/>
              </a:ext>
            </a:extLst>
          </p:cNvPr>
          <p:cNvPicPr>
            <a:picLocks noChangeAspect="1"/>
          </p:cNvPicPr>
          <p:nvPr/>
        </p:nvPicPr>
        <p:blipFill>
          <a:blip r:embed="rId5">
            <a:alphaModFix/>
          </a:blip>
          <a:stretch>
            <a:fillRect/>
          </a:stretch>
        </p:blipFill>
        <p:spPr>
          <a:xfrm>
            <a:off x="40192" y="5994123"/>
            <a:ext cx="2337124" cy="853829"/>
          </a:xfrm>
          <a:prstGeom prst="rect">
            <a:avLst/>
          </a:prstGeom>
        </p:spPr>
      </p:pic>
      <p:pic>
        <p:nvPicPr>
          <p:cNvPr id="20" name="Picture 19" descr="A blue and white text on a black background&#10;&#10;Description automatically generated with low confidence">
            <a:extLst>
              <a:ext uri="{FF2B5EF4-FFF2-40B4-BE49-F238E27FC236}">
                <a16:creationId xmlns:a16="http://schemas.microsoft.com/office/drawing/2014/main" id="{F972C95C-A8A3-057C-3AF6-1A9EB63CC8C4}"/>
              </a:ext>
            </a:extLst>
          </p:cNvPr>
          <p:cNvPicPr>
            <a:picLocks noChangeAspect="1"/>
          </p:cNvPicPr>
          <p:nvPr/>
        </p:nvPicPr>
        <p:blipFill>
          <a:blip r:embed="rId6"/>
          <a:stretch>
            <a:fillRect/>
          </a:stretch>
        </p:blipFill>
        <p:spPr>
          <a:xfrm>
            <a:off x="10650706" y="0"/>
            <a:ext cx="1541294" cy="826603"/>
          </a:xfrm>
          <a:prstGeom prst="rect">
            <a:avLst/>
          </a:prstGeom>
        </p:spPr>
      </p:pic>
      <p:pic>
        <p:nvPicPr>
          <p:cNvPr id="24" name="Picture 23" descr="A picture containing sky, cloud, outdoor, green&#10;&#10;Description automatically generated">
            <a:extLst>
              <a:ext uri="{FF2B5EF4-FFF2-40B4-BE49-F238E27FC236}">
                <a16:creationId xmlns:a16="http://schemas.microsoft.com/office/drawing/2014/main" id="{1663A0F1-9F9C-09A8-974D-ADC5B1F02679}"/>
              </a:ext>
            </a:extLst>
          </p:cNvPr>
          <p:cNvPicPr>
            <a:picLocks noChangeAspect="1"/>
          </p:cNvPicPr>
          <p:nvPr/>
        </p:nvPicPr>
        <p:blipFill>
          <a:blip r:embed="rId7">
            <a:alphaModFix amt="73000"/>
          </a:blip>
          <a:stretch>
            <a:fillRect/>
          </a:stretch>
        </p:blipFill>
        <p:spPr>
          <a:xfrm>
            <a:off x="10247446" y="1684110"/>
            <a:ext cx="1913024" cy="3592081"/>
          </a:xfrm>
          <a:prstGeom prst="rect">
            <a:avLst/>
          </a:prstGeom>
        </p:spPr>
      </p:pic>
      <p:graphicFrame>
        <p:nvGraphicFramePr>
          <p:cNvPr id="6" name="Table 5">
            <a:extLst>
              <a:ext uri="{FF2B5EF4-FFF2-40B4-BE49-F238E27FC236}">
                <a16:creationId xmlns:a16="http://schemas.microsoft.com/office/drawing/2014/main" id="{4EDC4845-18D2-5D0E-F3B5-859391514493}"/>
              </a:ext>
            </a:extLst>
          </p:cNvPr>
          <p:cNvGraphicFramePr>
            <a:graphicFrameLocks noGrp="1"/>
          </p:cNvGraphicFramePr>
          <p:nvPr>
            <p:extLst>
              <p:ext uri="{D42A27DB-BD31-4B8C-83A1-F6EECF244321}">
                <p14:modId xmlns:p14="http://schemas.microsoft.com/office/powerpoint/2010/main" val="747859279"/>
              </p:ext>
            </p:extLst>
          </p:nvPr>
        </p:nvGraphicFramePr>
        <p:xfrm>
          <a:off x="1487534" y="1226988"/>
          <a:ext cx="7701070" cy="2708149"/>
        </p:xfrm>
        <a:graphic>
          <a:graphicData uri="http://schemas.openxmlformats.org/drawingml/2006/table">
            <a:tbl>
              <a:tblPr firstRow="1" firstCol="1" bandRow="1">
                <a:tableStyleId>{5C22544A-7EE6-4342-B048-85BDC9FD1C3A}</a:tableStyleId>
              </a:tblPr>
              <a:tblGrid>
                <a:gridCol w="1540043">
                  <a:extLst>
                    <a:ext uri="{9D8B030D-6E8A-4147-A177-3AD203B41FA5}">
                      <a16:colId xmlns:a16="http://schemas.microsoft.com/office/drawing/2014/main" val="803844812"/>
                    </a:ext>
                  </a:extLst>
                </a:gridCol>
                <a:gridCol w="1540043">
                  <a:extLst>
                    <a:ext uri="{9D8B030D-6E8A-4147-A177-3AD203B41FA5}">
                      <a16:colId xmlns:a16="http://schemas.microsoft.com/office/drawing/2014/main" val="1430654536"/>
                    </a:ext>
                  </a:extLst>
                </a:gridCol>
                <a:gridCol w="1540043">
                  <a:extLst>
                    <a:ext uri="{9D8B030D-6E8A-4147-A177-3AD203B41FA5}">
                      <a16:colId xmlns:a16="http://schemas.microsoft.com/office/drawing/2014/main" val="1749768521"/>
                    </a:ext>
                  </a:extLst>
                </a:gridCol>
                <a:gridCol w="1540043">
                  <a:extLst>
                    <a:ext uri="{9D8B030D-6E8A-4147-A177-3AD203B41FA5}">
                      <a16:colId xmlns:a16="http://schemas.microsoft.com/office/drawing/2014/main" val="3326482023"/>
                    </a:ext>
                  </a:extLst>
                </a:gridCol>
                <a:gridCol w="1540898">
                  <a:extLst>
                    <a:ext uri="{9D8B030D-6E8A-4147-A177-3AD203B41FA5}">
                      <a16:colId xmlns:a16="http://schemas.microsoft.com/office/drawing/2014/main" val="2304374781"/>
                    </a:ext>
                  </a:extLst>
                </a:gridCol>
              </a:tblGrid>
              <a:tr h="619720">
                <a:tc gridSpan="2">
                  <a:txBody>
                    <a:bodyPr/>
                    <a:lstStyle/>
                    <a:p>
                      <a:pPr>
                        <a:lnSpc>
                          <a:spcPct val="107000"/>
                        </a:lnSpc>
                        <a:spcAft>
                          <a:spcPts val="800"/>
                        </a:spcAft>
                      </a:pPr>
                      <a:r>
                        <a:rPr lang="en-GB" sz="1000" dirty="0">
                          <a:effectLst/>
                        </a:rPr>
                        <a:t>Time</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hMerge="1">
                  <a:txBody>
                    <a:bodyPr/>
                    <a:lstStyle/>
                    <a:p>
                      <a:endParaRPr lang="en-GB"/>
                    </a:p>
                  </a:txBody>
                  <a:tcPr/>
                </a:tc>
                <a:tc>
                  <a:txBody>
                    <a:bodyPr/>
                    <a:lstStyle/>
                    <a:p>
                      <a:pPr>
                        <a:lnSpc>
                          <a:spcPct val="107000"/>
                        </a:lnSpc>
                        <a:spcAft>
                          <a:spcPts val="800"/>
                        </a:spcAft>
                      </a:pPr>
                      <a:r>
                        <a:rPr lang="en-GB" sz="1000" dirty="0">
                          <a:effectLst/>
                        </a:rPr>
                        <a:t>Net cash flow (£)</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Cumulative cash flow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76766269"/>
                  </a:ext>
                </a:extLst>
              </a:tr>
              <a:tr h="298347">
                <a:tc>
                  <a:txBody>
                    <a:bodyPr/>
                    <a:lstStyle/>
                    <a:p>
                      <a:pPr>
                        <a:lnSpc>
                          <a:spcPct val="107000"/>
                        </a:lnSpc>
                        <a:spcAft>
                          <a:spcPts val="800"/>
                        </a:spcAft>
                      </a:pPr>
                      <a:r>
                        <a:rPr lang="en-GB" sz="1000">
                          <a:effectLst/>
                        </a:rPr>
                        <a:t>Immediate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Cost of project</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(174,000)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(174,000)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68301693"/>
                  </a:ext>
                </a:extLst>
              </a:tr>
              <a:tr h="298347">
                <a:tc>
                  <a:txBody>
                    <a:bodyPr/>
                    <a:lstStyle/>
                    <a:p>
                      <a:pPr>
                        <a:lnSpc>
                          <a:spcPct val="107000"/>
                        </a:lnSpc>
                        <a:spcAft>
                          <a:spcPts val="800"/>
                        </a:spcAft>
                      </a:pPr>
                      <a:r>
                        <a:rPr lang="en-GB" sz="1000">
                          <a:effectLst/>
                        </a:rPr>
                        <a:t>1 years’ time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95,520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(78,480)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(-17400+95520)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6900448"/>
                  </a:ext>
                </a:extLst>
              </a:tr>
              <a:tr h="298347">
                <a:tc>
                  <a:txBody>
                    <a:bodyPr/>
                    <a:lstStyle/>
                    <a:p>
                      <a:pPr>
                        <a:lnSpc>
                          <a:spcPct val="107000"/>
                        </a:lnSpc>
                        <a:spcAft>
                          <a:spcPts val="800"/>
                        </a:spcAft>
                      </a:pPr>
                      <a:r>
                        <a:rPr lang="en-GB" sz="1000">
                          <a:effectLst/>
                        </a:rPr>
                        <a:t>2 years’ time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116,850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38,370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(-78480+116850)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42424412"/>
                  </a:ext>
                </a:extLst>
              </a:tr>
              <a:tr h="298347">
                <a:tc>
                  <a:txBody>
                    <a:bodyPr/>
                    <a:lstStyle/>
                    <a:p>
                      <a:pPr>
                        <a:lnSpc>
                          <a:spcPct val="107000"/>
                        </a:lnSpc>
                        <a:spcAft>
                          <a:spcPts val="800"/>
                        </a:spcAft>
                      </a:pPr>
                      <a:r>
                        <a:rPr lang="en-GB" sz="1000">
                          <a:effectLst/>
                        </a:rPr>
                        <a:t>3 years’ time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99,000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137,370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(38370+99000)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91962987"/>
                  </a:ext>
                </a:extLst>
              </a:tr>
              <a:tr h="298347">
                <a:tc>
                  <a:txBody>
                    <a:bodyPr/>
                    <a:lstStyle/>
                    <a:p>
                      <a:pPr>
                        <a:lnSpc>
                          <a:spcPct val="107000"/>
                        </a:lnSpc>
                        <a:spcAft>
                          <a:spcPts val="800"/>
                        </a:spcAft>
                      </a:pPr>
                      <a:r>
                        <a:rPr lang="en-GB" sz="1000">
                          <a:effectLst/>
                        </a:rPr>
                        <a:t>4 years’ time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81,175</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218,545</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(137370+81175)</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51898531"/>
                  </a:ext>
                </a:extLst>
              </a:tr>
              <a:tr h="298347">
                <a:tc>
                  <a:txBody>
                    <a:bodyPr/>
                    <a:lstStyle/>
                    <a:p>
                      <a:pPr>
                        <a:lnSpc>
                          <a:spcPct val="107000"/>
                        </a:lnSpc>
                        <a:spcAft>
                          <a:spcPts val="800"/>
                        </a:spcAft>
                      </a:pPr>
                      <a:r>
                        <a:rPr lang="en-GB" sz="1000">
                          <a:effectLst/>
                        </a:rPr>
                        <a:t>5 years’ time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72,800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291,345</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(218545+72800)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44674448"/>
                  </a:ext>
                </a:extLst>
              </a:tr>
              <a:tr h="298347">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dirty="0">
                          <a:effectLst/>
                        </a:rPr>
                        <a:t>291,345</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70835064"/>
                  </a:ext>
                </a:extLst>
              </a:tr>
            </a:tbl>
          </a:graphicData>
        </a:graphic>
      </p:graphicFrame>
      <p:sp>
        <p:nvSpPr>
          <p:cNvPr id="7" name="TextBox 6">
            <a:extLst>
              <a:ext uri="{FF2B5EF4-FFF2-40B4-BE49-F238E27FC236}">
                <a16:creationId xmlns:a16="http://schemas.microsoft.com/office/drawing/2014/main" id="{0B465EFB-9219-0EAD-C6BD-D0ABBCEDC5A1}"/>
              </a:ext>
            </a:extLst>
          </p:cNvPr>
          <p:cNvSpPr txBox="1"/>
          <p:nvPr/>
        </p:nvSpPr>
        <p:spPr>
          <a:xfrm>
            <a:off x="680224" y="124517"/>
            <a:ext cx="9266663" cy="1046440"/>
          </a:xfrm>
          <a:prstGeom prst="rect">
            <a:avLst/>
          </a:prstGeom>
          <a:noFill/>
        </p:spPr>
        <p:txBody>
          <a:bodyPr wrap="square" rtlCol="0">
            <a:spAutoFit/>
          </a:bodyPr>
          <a:lstStyle/>
          <a:p>
            <a:r>
              <a:rPr lang="en-GB" sz="2400" b="1" dirty="0"/>
              <a:t>Project Financial Modelling</a:t>
            </a:r>
            <a:r>
              <a:rPr lang="en-GB" sz="2400" dirty="0"/>
              <a:t>.</a:t>
            </a:r>
          </a:p>
          <a:p>
            <a:r>
              <a:rPr lang="en-GB" sz="2000" u="sng" dirty="0"/>
              <a:t>Payback Period (PP).</a:t>
            </a:r>
          </a:p>
          <a:p>
            <a:r>
              <a:rPr lang="en-GB" dirty="0"/>
              <a:t>Simple indicator that uses Gross Cash Flow to calculate time taken to repay investment.</a:t>
            </a:r>
          </a:p>
        </p:txBody>
      </p:sp>
      <p:sp>
        <p:nvSpPr>
          <p:cNvPr id="8" name="TextBox 7">
            <a:extLst>
              <a:ext uri="{FF2B5EF4-FFF2-40B4-BE49-F238E27FC236}">
                <a16:creationId xmlns:a16="http://schemas.microsoft.com/office/drawing/2014/main" id="{182B85C5-6E88-9C61-A4C9-F65F044F745E}"/>
              </a:ext>
            </a:extLst>
          </p:cNvPr>
          <p:cNvSpPr txBox="1"/>
          <p:nvPr/>
        </p:nvSpPr>
        <p:spPr>
          <a:xfrm>
            <a:off x="1966684" y="4025591"/>
            <a:ext cx="8258631" cy="367216"/>
          </a:xfrm>
          <a:prstGeom prst="rect">
            <a:avLst/>
          </a:prstGeom>
          <a:noFill/>
        </p:spPr>
        <p:txBody>
          <a:bodyPr wrap="square" rtlCol="0">
            <a:spAutoFit/>
          </a:bodyPr>
          <a:lstStyle/>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PP = 1 + (</a:t>
            </a:r>
            <a:r>
              <a:rPr lang="en-GB" sz="1800" baseline="30000" dirty="0">
                <a:effectLst/>
                <a:latin typeface="Arial" panose="020B0604020202020204" pitchFamily="34" charset="0"/>
                <a:ea typeface="Arial" panose="020B0604020202020204" pitchFamily="34" charset="0"/>
                <a:cs typeface="Times New Roman" panose="02020603050405020304" pitchFamily="18" charset="0"/>
              </a:rPr>
              <a:t>78480</a:t>
            </a:r>
            <a:r>
              <a:rPr lang="en-GB" sz="1800" dirty="0">
                <a:effectLst/>
                <a:latin typeface="Arial" panose="020B0604020202020204" pitchFamily="34" charset="0"/>
                <a:ea typeface="Arial" panose="020B0604020202020204" pitchFamily="34" charset="0"/>
                <a:cs typeface="Times New Roman" panose="02020603050405020304" pitchFamily="18" charset="0"/>
              </a:rPr>
              <a:t> / </a:t>
            </a:r>
            <a:r>
              <a:rPr lang="en-GB" sz="1800" baseline="-25000" dirty="0">
                <a:effectLst/>
                <a:latin typeface="Arial" panose="020B0604020202020204" pitchFamily="34" charset="0"/>
                <a:ea typeface="Arial" panose="020B0604020202020204" pitchFamily="34" charset="0"/>
                <a:cs typeface="Times New Roman" panose="02020603050405020304" pitchFamily="18" charset="0"/>
              </a:rPr>
              <a:t>116850</a:t>
            </a:r>
            <a:r>
              <a:rPr lang="en-GB" sz="1800" dirty="0">
                <a:effectLst/>
                <a:latin typeface="Arial" panose="020B0604020202020204" pitchFamily="34" charset="0"/>
                <a:ea typeface="Arial" panose="020B0604020202020204" pitchFamily="34" charset="0"/>
                <a:cs typeface="Times New Roman" panose="02020603050405020304" pitchFamily="18" charset="0"/>
              </a:rPr>
              <a:t>) 0.67 = </a:t>
            </a:r>
            <a:r>
              <a:rPr lang="en-GB" sz="1800" b="1" dirty="0">
                <a:effectLst/>
                <a:latin typeface="Arial" panose="020B0604020202020204" pitchFamily="34" charset="0"/>
                <a:ea typeface="Arial" panose="020B0604020202020204" pitchFamily="34" charset="0"/>
                <a:cs typeface="Times New Roman" panose="02020603050405020304" pitchFamily="18" charset="0"/>
              </a:rPr>
              <a:t>1.67</a:t>
            </a:r>
            <a:r>
              <a:rPr lang="en-GB" sz="1800" dirty="0">
                <a:effectLst/>
                <a:latin typeface="Arial" panose="020B0604020202020204" pitchFamily="34" charset="0"/>
                <a:ea typeface="Arial" panose="020B0604020202020204" pitchFamily="34" charset="0"/>
                <a:cs typeface="Times New Roman" panose="02020603050405020304" pitchFamily="18" charset="0"/>
              </a:rPr>
              <a:t> years or </a:t>
            </a:r>
            <a:r>
              <a:rPr lang="en-GB" sz="1800" b="1" dirty="0">
                <a:effectLst/>
                <a:latin typeface="Arial" panose="020B0604020202020204" pitchFamily="34" charset="0"/>
                <a:ea typeface="Arial" panose="020B0604020202020204" pitchFamily="34" charset="0"/>
                <a:cs typeface="Times New Roman" panose="02020603050405020304" pitchFamily="18" charset="0"/>
              </a:rPr>
              <a:t>1 year 8 months</a:t>
            </a:r>
            <a:r>
              <a:rPr lang="en-GB" sz="1800" dirty="0">
                <a:effectLst/>
                <a:latin typeface="Arial" panose="020B0604020202020204" pitchFamily="34" charset="0"/>
                <a:ea typeface="Arial" panose="020B0604020202020204" pitchFamily="34" charset="0"/>
                <a:cs typeface="Times New Roman" panose="02020603050405020304" pitchFamily="18" charset="0"/>
              </a:rPr>
              <a:t>.</a:t>
            </a:r>
          </a:p>
        </p:txBody>
      </p:sp>
      <p:sp>
        <p:nvSpPr>
          <p:cNvPr id="9" name="TextBox 8">
            <a:extLst>
              <a:ext uri="{FF2B5EF4-FFF2-40B4-BE49-F238E27FC236}">
                <a16:creationId xmlns:a16="http://schemas.microsoft.com/office/drawing/2014/main" id="{2A317B6A-8AE9-1AA4-C41B-4BB39C3AAB68}"/>
              </a:ext>
            </a:extLst>
          </p:cNvPr>
          <p:cNvSpPr txBox="1"/>
          <p:nvPr/>
        </p:nvSpPr>
        <p:spPr>
          <a:xfrm>
            <a:off x="334537" y="4427037"/>
            <a:ext cx="9612350" cy="1477328"/>
          </a:xfrm>
          <a:prstGeom prst="rect">
            <a:avLst/>
          </a:prstGeom>
          <a:noFill/>
        </p:spPr>
        <p:txBody>
          <a:bodyPr wrap="square" rtlCol="0">
            <a:spAutoFit/>
          </a:bodyPr>
          <a:lstStyle/>
          <a:p>
            <a:r>
              <a:rPr lang="en-GB" sz="1800" dirty="0">
                <a:effectLst/>
                <a:latin typeface="Arial" panose="020B0604020202020204" pitchFamily="34" charset="0"/>
                <a:ea typeface="Arial" panose="020B0604020202020204" pitchFamily="34" charset="0"/>
                <a:cs typeface="Times New Roman" panose="02020603050405020304" pitchFamily="18" charset="0"/>
              </a:rPr>
              <a:t>Major issues with using PP as a viable project indicator is that it does not factor the effect of time on returns, or cash flow after the Payback Period has finished. Berry Global, the parent company of Tubex uses a maximum PP of 2.5 years to indicate financial viability, so this project PP of 1.67 would be deemed viable in isolation, but other indicators must be used in conjunction with PP to gain correct project insight.</a:t>
            </a:r>
            <a:endParaRPr lang="en-GB" dirty="0"/>
          </a:p>
        </p:txBody>
      </p:sp>
      <p:pic>
        <p:nvPicPr>
          <p:cNvPr id="12" name="Audio 11">
            <a:hlinkClick r:id="" action="ppaction://media"/>
            <a:extLst>
              <a:ext uri="{FF2B5EF4-FFF2-40B4-BE49-F238E27FC236}">
                <a16:creationId xmlns:a16="http://schemas.microsoft.com/office/drawing/2014/main" id="{CAD9952C-65F1-8DEA-867A-5BE6D8A9FEDA}"/>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5156355"/>
      </p:ext>
    </p:extLst>
  </p:cSld>
  <p:clrMapOvr>
    <a:masterClrMapping/>
  </p:clrMapOvr>
  <mc:AlternateContent xmlns:mc="http://schemas.openxmlformats.org/markup-compatibility/2006">
    <mc:Choice xmlns:p14="http://schemas.microsoft.com/office/powerpoint/2010/main" Requires="p14">
      <p:transition spd="slow" p14:dur="2000" advTm="59343"/>
    </mc:Choice>
    <mc:Fallback>
      <p:transition spd="slow" advTm="59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font, logo, graphics&#10;&#10;Description automatically generated">
            <a:extLst>
              <a:ext uri="{FF2B5EF4-FFF2-40B4-BE49-F238E27FC236}">
                <a16:creationId xmlns:a16="http://schemas.microsoft.com/office/drawing/2014/main" id="{EA709608-86C6-0FF3-35BF-A81424A4B1AD}"/>
              </a:ext>
            </a:extLst>
          </p:cNvPr>
          <p:cNvPicPr>
            <a:picLocks noChangeAspect="1"/>
          </p:cNvPicPr>
          <p:nvPr/>
        </p:nvPicPr>
        <p:blipFill>
          <a:blip r:embed="rId5">
            <a:alphaModFix/>
          </a:blip>
          <a:stretch>
            <a:fillRect/>
          </a:stretch>
        </p:blipFill>
        <p:spPr>
          <a:xfrm>
            <a:off x="40192" y="5994123"/>
            <a:ext cx="2337124" cy="853829"/>
          </a:xfrm>
          <a:prstGeom prst="rect">
            <a:avLst/>
          </a:prstGeom>
        </p:spPr>
      </p:pic>
      <p:pic>
        <p:nvPicPr>
          <p:cNvPr id="20" name="Picture 19" descr="A blue and white text on a black background&#10;&#10;Description automatically generated with low confidence">
            <a:extLst>
              <a:ext uri="{FF2B5EF4-FFF2-40B4-BE49-F238E27FC236}">
                <a16:creationId xmlns:a16="http://schemas.microsoft.com/office/drawing/2014/main" id="{F972C95C-A8A3-057C-3AF6-1A9EB63CC8C4}"/>
              </a:ext>
            </a:extLst>
          </p:cNvPr>
          <p:cNvPicPr>
            <a:picLocks noChangeAspect="1"/>
          </p:cNvPicPr>
          <p:nvPr/>
        </p:nvPicPr>
        <p:blipFill>
          <a:blip r:embed="rId6"/>
          <a:stretch>
            <a:fillRect/>
          </a:stretch>
        </p:blipFill>
        <p:spPr>
          <a:xfrm>
            <a:off x="10650706" y="0"/>
            <a:ext cx="1541294" cy="826603"/>
          </a:xfrm>
          <a:prstGeom prst="rect">
            <a:avLst/>
          </a:prstGeom>
        </p:spPr>
      </p:pic>
      <p:pic>
        <p:nvPicPr>
          <p:cNvPr id="24" name="Picture 23" descr="A picture containing sky, cloud, outdoor, green&#10;&#10;Description automatically generated">
            <a:extLst>
              <a:ext uri="{FF2B5EF4-FFF2-40B4-BE49-F238E27FC236}">
                <a16:creationId xmlns:a16="http://schemas.microsoft.com/office/drawing/2014/main" id="{1663A0F1-9F9C-09A8-974D-ADC5B1F02679}"/>
              </a:ext>
            </a:extLst>
          </p:cNvPr>
          <p:cNvPicPr>
            <a:picLocks noChangeAspect="1"/>
          </p:cNvPicPr>
          <p:nvPr/>
        </p:nvPicPr>
        <p:blipFill>
          <a:blip r:embed="rId7">
            <a:alphaModFix amt="73000"/>
          </a:blip>
          <a:stretch>
            <a:fillRect/>
          </a:stretch>
        </p:blipFill>
        <p:spPr>
          <a:xfrm>
            <a:off x="10247446" y="1684110"/>
            <a:ext cx="1913024" cy="3592081"/>
          </a:xfrm>
          <a:prstGeom prst="rect">
            <a:avLst/>
          </a:prstGeom>
        </p:spPr>
      </p:pic>
      <p:sp>
        <p:nvSpPr>
          <p:cNvPr id="7" name="TextBox 6">
            <a:extLst>
              <a:ext uri="{FF2B5EF4-FFF2-40B4-BE49-F238E27FC236}">
                <a16:creationId xmlns:a16="http://schemas.microsoft.com/office/drawing/2014/main" id="{0B465EFB-9219-0EAD-C6BD-D0ABBCEDC5A1}"/>
              </a:ext>
            </a:extLst>
          </p:cNvPr>
          <p:cNvSpPr txBox="1"/>
          <p:nvPr/>
        </p:nvSpPr>
        <p:spPr>
          <a:xfrm>
            <a:off x="680224" y="113364"/>
            <a:ext cx="9266663" cy="769441"/>
          </a:xfrm>
          <a:prstGeom prst="rect">
            <a:avLst/>
          </a:prstGeom>
          <a:noFill/>
        </p:spPr>
        <p:txBody>
          <a:bodyPr wrap="square" rtlCol="0">
            <a:spAutoFit/>
          </a:bodyPr>
          <a:lstStyle/>
          <a:p>
            <a:r>
              <a:rPr lang="en-GB" sz="2400" b="1" dirty="0"/>
              <a:t>Project Financial Modelling</a:t>
            </a:r>
            <a:r>
              <a:rPr lang="en-GB" sz="2400" dirty="0"/>
              <a:t>.</a:t>
            </a:r>
          </a:p>
          <a:p>
            <a:r>
              <a:rPr lang="en-GB" sz="2000" u="sng" dirty="0"/>
              <a:t>Net Present Value (NPV).</a:t>
            </a:r>
          </a:p>
        </p:txBody>
      </p:sp>
      <p:sp>
        <p:nvSpPr>
          <p:cNvPr id="8" name="TextBox 7">
            <a:extLst>
              <a:ext uri="{FF2B5EF4-FFF2-40B4-BE49-F238E27FC236}">
                <a16:creationId xmlns:a16="http://schemas.microsoft.com/office/drawing/2014/main" id="{182B85C5-6E88-9C61-A4C9-F65F044F745E}"/>
              </a:ext>
            </a:extLst>
          </p:cNvPr>
          <p:cNvSpPr txBox="1"/>
          <p:nvPr/>
        </p:nvSpPr>
        <p:spPr>
          <a:xfrm>
            <a:off x="4194892" y="3698487"/>
            <a:ext cx="2237326" cy="367216"/>
          </a:xfrm>
          <a:prstGeom prst="rect">
            <a:avLst/>
          </a:prstGeom>
          <a:noFill/>
        </p:spPr>
        <p:txBody>
          <a:bodyPr wrap="square" rtlCol="0">
            <a:spAutoFit/>
          </a:bodyPr>
          <a:lstStyle/>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NPV = 184,346</a:t>
            </a:r>
          </a:p>
        </p:txBody>
      </p:sp>
      <p:sp>
        <p:nvSpPr>
          <p:cNvPr id="9" name="TextBox 8">
            <a:extLst>
              <a:ext uri="{FF2B5EF4-FFF2-40B4-BE49-F238E27FC236}">
                <a16:creationId xmlns:a16="http://schemas.microsoft.com/office/drawing/2014/main" id="{2A317B6A-8AE9-1AA4-C41B-4BB39C3AAB68}"/>
              </a:ext>
            </a:extLst>
          </p:cNvPr>
          <p:cNvSpPr txBox="1"/>
          <p:nvPr/>
        </p:nvSpPr>
        <p:spPr>
          <a:xfrm>
            <a:off x="507380" y="4081801"/>
            <a:ext cx="9612350" cy="1951625"/>
          </a:xfrm>
          <a:prstGeom prst="rect">
            <a:avLst/>
          </a:prstGeom>
          <a:noFill/>
        </p:spPr>
        <p:txBody>
          <a:bodyPr wrap="square" rtlCol="0">
            <a:spAutoFit/>
          </a:bodyPr>
          <a:lstStyle/>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Net Present Value (NPV) is better approach than PP, as it considers the costs and benefits of an investment, along with the effect of time (</a:t>
            </a:r>
            <a:r>
              <a:rPr lang="en-GB" sz="1800" dirty="0" err="1">
                <a:effectLst/>
                <a:latin typeface="Arial" panose="020B0604020202020204" pitchFamily="34" charset="0"/>
                <a:ea typeface="Arial" panose="020B0604020202020204" pitchFamily="34" charset="0"/>
                <a:cs typeface="Times New Roman" panose="02020603050405020304" pitchFamily="18" charset="0"/>
              </a:rPr>
              <a:t>Atrill</a:t>
            </a:r>
            <a:r>
              <a:rPr lang="en-GB" sz="1800" dirty="0">
                <a:effectLst/>
                <a:latin typeface="Arial" panose="020B0604020202020204" pitchFamily="34" charset="0"/>
                <a:ea typeface="Arial" panose="020B0604020202020204" pitchFamily="34" charset="0"/>
                <a:cs typeface="Times New Roman" panose="02020603050405020304" pitchFamily="18" charset="0"/>
              </a:rPr>
              <a:t> &amp; McLaney, 2017). NPV uses Present Value Tables acting as a discount factor to show the effect of time on project annual cash flow. Berry Global uses a Weighted Average Cost of Capital (WACC) of 10% over </a:t>
            </a:r>
            <a:r>
              <a:rPr lang="en-GB" dirty="0">
                <a:latin typeface="Arial" panose="020B0604020202020204" pitchFamily="34" charset="0"/>
                <a:ea typeface="Arial" panose="020B0604020202020204" pitchFamily="34" charset="0"/>
                <a:cs typeface="Times New Roman" panose="02020603050405020304" pitchFamily="18" charset="0"/>
              </a:rPr>
              <a:t>a defined</a:t>
            </a:r>
            <a:r>
              <a:rPr lang="en-GB" sz="1800" dirty="0">
                <a:effectLst/>
                <a:latin typeface="Arial" panose="020B0604020202020204" pitchFamily="34" charset="0"/>
                <a:ea typeface="Arial" panose="020B0604020202020204" pitchFamily="34" charset="0"/>
                <a:cs typeface="Times New Roman" panose="02020603050405020304" pitchFamily="18" charset="0"/>
              </a:rPr>
              <a:t> 5-year project duration.</a:t>
            </a:r>
          </a:p>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A positive NPV </a:t>
            </a:r>
            <a:r>
              <a:rPr lang="en-GB" dirty="0">
                <a:latin typeface="Arial" panose="020B0604020202020204" pitchFamily="34" charset="0"/>
                <a:ea typeface="Arial" panose="020B0604020202020204" pitchFamily="34" charset="0"/>
                <a:cs typeface="Times New Roman" panose="02020603050405020304" pitchFamily="18" charset="0"/>
              </a:rPr>
              <a:t>is another indicator that the project is financially viable.</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p:txBody>
      </p:sp>
      <p:graphicFrame>
        <p:nvGraphicFramePr>
          <p:cNvPr id="2" name="Table 1">
            <a:extLst>
              <a:ext uri="{FF2B5EF4-FFF2-40B4-BE49-F238E27FC236}">
                <a16:creationId xmlns:a16="http://schemas.microsoft.com/office/drawing/2014/main" id="{46E46B3D-F147-BC9C-7B47-43BE437A91E4}"/>
              </a:ext>
            </a:extLst>
          </p:cNvPr>
          <p:cNvGraphicFramePr>
            <a:graphicFrameLocks noGrp="1"/>
          </p:cNvGraphicFramePr>
          <p:nvPr>
            <p:extLst>
              <p:ext uri="{D42A27DB-BD31-4B8C-83A1-F6EECF244321}">
                <p14:modId xmlns:p14="http://schemas.microsoft.com/office/powerpoint/2010/main" val="1982621961"/>
              </p:ext>
            </p:extLst>
          </p:nvPr>
        </p:nvGraphicFramePr>
        <p:xfrm>
          <a:off x="895025" y="1168517"/>
          <a:ext cx="8837060" cy="2257268"/>
        </p:xfrm>
        <a:graphic>
          <a:graphicData uri="http://schemas.openxmlformats.org/drawingml/2006/table">
            <a:tbl>
              <a:tblPr firstRow="1" firstCol="1" bandRow="1">
                <a:tableStyleId>{5C22544A-7EE6-4342-B048-85BDC9FD1C3A}</a:tableStyleId>
              </a:tblPr>
              <a:tblGrid>
                <a:gridCol w="2209265">
                  <a:extLst>
                    <a:ext uri="{9D8B030D-6E8A-4147-A177-3AD203B41FA5}">
                      <a16:colId xmlns:a16="http://schemas.microsoft.com/office/drawing/2014/main" val="4078304263"/>
                    </a:ext>
                  </a:extLst>
                </a:gridCol>
                <a:gridCol w="2209265">
                  <a:extLst>
                    <a:ext uri="{9D8B030D-6E8A-4147-A177-3AD203B41FA5}">
                      <a16:colId xmlns:a16="http://schemas.microsoft.com/office/drawing/2014/main" val="2944835224"/>
                    </a:ext>
                  </a:extLst>
                </a:gridCol>
                <a:gridCol w="2209265">
                  <a:extLst>
                    <a:ext uri="{9D8B030D-6E8A-4147-A177-3AD203B41FA5}">
                      <a16:colId xmlns:a16="http://schemas.microsoft.com/office/drawing/2014/main" val="3443463522"/>
                    </a:ext>
                  </a:extLst>
                </a:gridCol>
                <a:gridCol w="2209265">
                  <a:extLst>
                    <a:ext uri="{9D8B030D-6E8A-4147-A177-3AD203B41FA5}">
                      <a16:colId xmlns:a16="http://schemas.microsoft.com/office/drawing/2014/main" val="940437346"/>
                    </a:ext>
                  </a:extLst>
                </a:gridCol>
              </a:tblGrid>
              <a:tr h="516543">
                <a:tc>
                  <a:txBody>
                    <a:bodyPr/>
                    <a:lstStyle/>
                    <a:p>
                      <a:pPr>
                        <a:lnSpc>
                          <a:spcPct val="107000"/>
                        </a:lnSpc>
                        <a:spcAft>
                          <a:spcPts val="800"/>
                        </a:spcAft>
                      </a:pPr>
                      <a:r>
                        <a:rPr lang="en-GB" sz="1000" dirty="0">
                          <a:effectLst/>
                        </a:rPr>
                        <a:t>Time</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Cash flow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dirty="0">
                          <a:effectLst/>
                        </a:rPr>
                        <a:t>Discount factor (10%) or WACC.</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Present value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3924796"/>
                  </a:ext>
                </a:extLst>
              </a:tr>
              <a:tr h="248675">
                <a:tc>
                  <a:txBody>
                    <a:bodyPr/>
                    <a:lstStyle/>
                    <a:p>
                      <a:pPr>
                        <a:lnSpc>
                          <a:spcPct val="107000"/>
                        </a:lnSpc>
                        <a:spcAft>
                          <a:spcPts val="800"/>
                        </a:spcAft>
                      </a:pPr>
                      <a:r>
                        <a:rPr lang="en-GB" sz="1000">
                          <a:effectLst/>
                        </a:rPr>
                        <a:t>Immediate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(174,000)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1</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(174,000)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99867559"/>
                  </a:ext>
                </a:extLst>
              </a:tr>
              <a:tr h="248675">
                <a:tc>
                  <a:txBody>
                    <a:bodyPr/>
                    <a:lstStyle/>
                    <a:p>
                      <a:pPr>
                        <a:lnSpc>
                          <a:spcPct val="107000"/>
                        </a:lnSpc>
                        <a:spcAft>
                          <a:spcPts val="800"/>
                        </a:spcAft>
                      </a:pPr>
                      <a:r>
                        <a:rPr lang="en-GB" sz="1000">
                          <a:effectLst/>
                        </a:rPr>
                        <a:t>1 Years time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95,520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0.909</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86,828</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79467852"/>
                  </a:ext>
                </a:extLst>
              </a:tr>
              <a:tr h="248675">
                <a:tc>
                  <a:txBody>
                    <a:bodyPr/>
                    <a:lstStyle/>
                    <a:p>
                      <a:pPr>
                        <a:lnSpc>
                          <a:spcPct val="107000"/>
                        </a:lnSpc>
                        <a:spcAft>
                          <a:spcPts val="800"/>
                        </a:spcAft>
                      </a:pPr>
                      <a:r>
                        <a:rPr lang="en-GB" sz="1000">
                          <a:effectLst/>
                        </a:rPr>
                        <a:t>2 Years time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116,850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0.826</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96,518</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0842316"/>
                  </a:ext>
                </a:extLst>
              </a:tr>
              <a:tr h="248675">
                <a:tc>
                  <a:txBody>
                    <a:bodyPr/>
                    <a:lstStyle/>
                    <a:p>
                      <a:pPr>
                        <a:lnSpc>
                          <a:spcPct val="107000"/>
                        </a:lnSpc>
                        <a:spcAft>
                          <a:spcPts val="800"/>
                        </a:spcAft>
                      </a:pPr>
                      <a:r>
                        <a:rPr lang="en-GB" sz="1000">
                          <a:effectLst/>
                        </a:rPr>
                        <a:t>3 Years time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dirty="0">
                          <a:effectLst/>
                        </a:rPr>
                        <a:t>99,000</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0.751</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74,349</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255265"/>
                  </a:ext>
                </a:extLst>
              </a:tr>
              <a:tr h="248675">
                <a:tc>
                  <a:txBody>
                    <a:bodyPr/>
                    <a:lstStyle/>
                    <a:p>
                      <a:pPr>
                        <a:lnSpc>
                          <a:spcPct val="107000"/>
                        </a:lnSpc>
                        <a:spcAft>
                          <a:spcPts val="800"/>
                        </a:spcAft>
                      </a:pPr>
                      <a:r>
                        <a:rPr lang="en-GB" sz="1000">
                          <a:effectLst/>
                        </a:rPr>
                        <a:t>4 Years time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81,175</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0.683</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55,443</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56851384"/>
                  </a:ext>
                </a:extLst>
              </a:tr>
              <a:tr h="248675">
                <a:tc>
                  <a:txBody>
                    <a:bodyPr/>
                    <a:lstStyle/>
                    <a:p>
                      <a:pPr>
                        <a:lnSpc>
                          <a:spcPct val="107000"/>
                        </a:lnSpc>
                        <a:spcAft>
                          <a:spcPts val="800"/>
                        </a:spcAft>
                      </a:pPr>
                      <a:r>
                        <a:rPr lang="en-GB" sz="1000">
                          <a:effectLst/>
                        </a:rPr>
                        <a:t>5 Years time</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72,800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0.621</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45,209</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57406786"/>
                  </a:ext>
                </a:extLst>
              </a:tr>
              <a:tr h="248675">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a:effectLst/>
                        </a:rPr>
                        <a:t>NPV</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000" dirty="0">
                          <a:effectLst/>
                        </a:rPr>
                        <a:t>184,346</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02701927"/>
                  </a:ext>
                </a:extLst>
              </a:tr>
            </a:tbl>
          </a:graphicData>
        </a:graphic>
      </p:graphicFrame>
      <p:pic>
        <p:nvPicPr>
          <p:cNvPr id="33" name="Audio 32">
            <a:hlinkClick r:id="" action="ppaction://media"/>
            <a:extLst>
              <a:ext uri="{FF2B5EF4-FFF2-40B4-BE49-F238E27FC236}">
                <a16:creationId xmlns:a16="http://schemas.microsoft.com/office/drawing/2014/main" id="{BA4C0E1D-A0FC-918A-978E-1325CE4CF8BB}"/>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3850316"/>
      </p:ext>
    </p:extLst>
  </p:cSld>
  <p:clrMapOvr>
    <a:masterClrMapping/>
  </p:clrMapOvr>
  <mc:AlternateContent xmlns:mc="http://schemas.openxmlformats.org/markup-compatibility/2006">
    <mc:Choice xmlns:p14="http://schemas.microsoft.com/office/powerpoint/2010/main" Requires="p14">
      <p:transition spd="slow" p14:dur="2000" advTm="42635"/>
    </mc:Choice>
    <mc:Fallback>
      <p:transition spd="slow" advTm="42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font, logo, graphics&#10;&#10;Description automatically generated">
            <a:extLst>
              <a:ext uri="{FF2B5EF4-FFF2-40B4-BE49-F238E27FC236}">
                <a16:creationId xmlns:a16="http://schemas.microsoft.com/office/drawing/2014/main" id="{EA709608-86C6-0FF3-35BF-A81424A4B1AD}"/>
              </a:ext>
            </a:extLst>
          </p:cNvPr>
          <p:cNvPicPr>
            <a:picLocks noChangeAspect="1"/>
          </p:cNvPicPr>
          <p:nvPr/>
        </p:nvPicPr>
        <p:blipFill>
          <a:blip r:embed="rId5">
            <a:alphaModFix/>
          </a:blip>
          <a:stretch>
            <a:fillRect/>
          </a:stretch>
        </p:blipFill>
        <p:spPr>
          <a:xfrm>
            <a:off x="40192" y="5994123"/>
            <a:ext cx="2337124" cy="853829"/>
          </a:xfrm>
          <a:prstGeom prst="rect">
            <a:avLst/>
          </a:prstGeom>
        </p:spPr>
      </p:pic>
      <p:pic>
        <p:nvPicPr>
          <p:cNvPr id="20" name="Picture 19" descr="A blue and white text on a black background&#10;&#10;Description automatically generated with low confidence">
            <a:extLst>
              <a:ext uri="{FF2B5EF4-FFF2-40B4-BE49-F238E27FC236}">
                <a16:creationId xmlns:a16="http://schemas.microsoft.com/office/drawing/2014/main" id="{F972C95C-A8A3-057C-3AF6-1A9EB63CC8C4}"/>
              </a:ext>
            </a:extLst>
          </p:cNvPr>
          <p:cNvPicPr>
            <a:picLocks noChangeAspect="1"/>
          </p:cNvPicPr>
          <p:nvPr/>
        </p:nvPicPr>
        <p:blipFill>
          <a:blip r:embed="rId6"/>
          <a:stretch>
            <a:fillRect/>
          </a:stretch>
        </p:blipFill>
        <p:spPr>
          <a:xfrm>
            <a:off x="10650706" y="0"/>
            <a:ext cx="1541294" cy="826603"/>
          </a:xfrm>
          <a:prstGeom prst="rect">
            <a:avLst/>
          </a:prstGeom>
        </p:spPr>
      </p:pic>
      <p:pic>
        <p:nvPicPr>
          <p:cNvPr id="24" name="Picture 23" descr="A picture containing sky, cloud, outdoor, green&#10;&#10;Description automatically generated">
            <a:extLst>
              <a:ext uri="{FF2B5EF4-FFF2-40B4-BE49-F238E27FC236}">
                <a16:creationId xmlns:a16="http://schemas.microsoft.com/office/drawing/2014/main" id="{1663A0F1-9F9C-09A8-974D-ADC5B1F02679}"/>
              </a:ext>
            </a:extLst>
          </p:cNvPr>
          <p:cNvPicPr>
            <a:picLocks noChangeAspect="1"/>
          </p:cNvPicPr>
          <p:nvPr/>
        </p:nvPicPr>
        <p:blipFill>
          <a:blip r:embed="rId7">
            <a:alphaModFix amt="73000"/>
          </a:blip>
          <a:stretch>
            <a:fillRect/>
          </a:stretch>
        </p:blipFill>
        <p:spPr>
          <a:xfrm>
            <a:off x="10247446" y="1684110"/>
            <a:ext cx="1913024" cy="3592081"/>
          </a:xfrm>
          <a:prstGeom prst="rect">
            <a:avLst/>
          </a:prstGeom>
        </p:spPr>
      </p:pic>
      <p:sp>
        <p:nvSpPr>
          <p:cNvPr id="7" name="TextBox 6">
            <a:extLst>
              <a:ext uri="{FF2B5EF4-FFF2-40B4-BE49-F238E27FC236}">
                <a16:creationId xmlns:a16="http://schemas.microsoft.com/office/drawing/2014/main" id="{0B465EFB-9219-0EAD-C6BD-D0ABBCEDC5A1}"/>
              </a:ext>
            </a:extLst>
          </p:cNvPr>
          <p:cNvSpPr txBox="1"/>
          <p:nvPr/>
        </p:nvSpPr>
        <p:spPr>
          <a:xfrm>
            <a:off x="680224" y="113364"/>
            <a:ext cx="9266663" cy="769441"/>
          </a:xfrm>
          <a:prstGeom prst="rect">
            <a:avLst/>
          </a:prstGeom>
          <a:noFill/>
        </p:spPr>
        <p:txBody>
          <a:bodyPr wrap="square" rtlCol="0">
            <a:spAutoFit/>
          </a:bodyPr>
          <a:lstStyle/>
          <a:p>
            <a:r>
              <a:rPr lang="en-GB" sz="2400" b="1" dirty="0"/>
              <a:t>Project Financial Modelling</a:t>
            </a:r>
            <a:r>
              <a:rPr lang="en-GB" sz="2400" dirty="0"/>
              <a:t>.</a:t>
            </a:r>
          </a:p>
          <a:p>
            <a:r>
              <a:rPr lang="en-GB" sz="2000" u="sng" dirty="0"/>
              <a:t>Profitability Index(PI).</a:t>
            </a:r>
          </a:p>
        </p:txBody>
      </p:sp>
      <p:sp>
        <p:nvSpPr>
          <p:cNvPr id="3" name="TextBox 2">
            <a:extLst>
              <a:ext uri="{FF2B5EF4-FFF2-40B4-BE49-F238E27FC236}">
                <a16:creationId xmlns:a16="http://schemas.microsoft.com/office/drawing/2014/main" id="{27DB7641-F406-1CF8-3F8A-D3D1EF63EB8E}"/>
              </a:ext>
            </a:extLst>
          </p:cNvPr>
          <p:cNvSpPr txBox="1"/>
          <p:nvPr/>
        </p:nvSpPr>
        <p:spPr>
          <a:xfrm>
            <a:off x="680224" y="882805"/>
            <a:ext cx="9065942" cy="2852127"/>
          </a:xfrm>
          <a:prstGeom prst="rect">
            <a:avLst/>
          </a:prstGeom>
          <a:noFill/>
        </p:spPr>
        <p:txBody>
          <a:bodyPr wrap="square" rtlCol="0">
            <a:spAutoFit/>
          </a:bodyPr>
          <a:lstStyle/>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Fields defines the Profitability Index (PI) as the comparison of actual Return On Investment (ROI) to the target ROI (Fields, 2016). It compares the Gross Present Value (GPV) and investment capital ratio:</a:t>
            </a:r>
          </a:p>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GPV is the cumulative total of each year</a:t>
            </a:r>
            <a:r>
              <a:rPr lang="en-GB" dirty="0">
                <a:latin typeface="Arial" panose="020B0604020202020204" pitchFamily="34" charset="0"/>
                <a:ea typeface="Arial" panose="020B0604020202020204" pitchFamily="34" charset="0"/>
                <a:cs typeface="Times New Roman" panose="02020603050405020304" pitchFamily="18" charset="0"/>
              </a:rPr>
              <a:t>s’</a:t>
            </a:r>
            <a:r>
              <a:rPr lang="en-GB" sz="1800" dirty="0">
                <a:effectLst/>
                <a:latin typeface="Arial" panose="020B0604020202020204" pitchFamily="34" charset="0"/>
                <a:ea typeface="Arial" panose="020B0604020202020204" pitchFamily="34" charset="0"/>
                <a:cs typeface="Times New Roman" panose="02020603050405020304" pitchFamily="18" charset="0"/>
              </a:rPr>
              <a:t> net forecasted cash flow (£86,828 + £96,518 + £74,349 + £55,443 + £45,209) = £358,347</a:t>
            </a:r>
          </a:p>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PI = </a:t>
            </a:r>
            <a:r>
              <a:rPr lang="en-GB" sz="1800" baseline="30000" dirty="0">
                <a:effectLst/>
                <a:latin typeface="Arial" panose="020B0604020202020204" pitchFamily="34" charset="0"/>
                <a:ea typeface="Arial" panose="020B0604020202020204" pitchFamily="34" charset="0"/>
                <a:cs typeface="Times New Roman" panose="02020603050405020304" pitchFamily="18" charset="0"/>
              </a:rPr>
              <a:t>GPV</a:t>
            </a:r>
            <a:r>
              <a:rPr lang="en-GB" sz="1800" dirty="0">
                <a:effectLst/>
                <a:latin typeface="Arial" panose="020B0604020202020204" pitchFamily="34" charset="0"/>
                <a:ea typeface="Arial" panose="020B0604020202020204" pitchFamily="34" charset="0"/>
                <a:cs typeface="Times New Roman" panose="02020603050405020304" pitchFamily="18" charset="0"/>
              </a:rPr>
              <a:t> / </a:t>
            </a:r>
            <a:r>
              <a:rPr lang="en-GB" sz="1800" baseline="-25000" dirty="0">
                <a:effectLst/>
                <a:latin typeface="Arial" panose="020B0604020202020204" pitchFamily="34" charset="0"/>
                <a:ea typeface="Arial" panose="020B0604020202020204" pitchFamily="34" charset="0"/>
                <a:cs typeface="Times New Roman" panose="02020603050405020304" pitchFamily="18" charset="0"/>
              </a:rPr>
              <a:t>Investment Capital</a:t>
            </a:r>
            <a:r>
              <a:rPr lang="en-GB" sz="1800" dirty="0">
                <a:effectLst/>
                <a:latin typeface="Arial" panose="020B0604020202020204" pitchFamily="34" charset="0"/>
                <a:ea typeface="Arial" panose="020B0604020202020204" pitchFamily="34" charset="0"/>
                <a:cs typeface="Times New Roman" panose="02020603050405020304" pitchFamily="18" charset="0"/>
              </a:rPr>
              <a:t> = </a:t>
            </a:r>
            <a:r>
              <a:rPr lang="en-GB" sz="1800" baseline="30000" dirty="0">
                <a:effectLst/>
                <a:latin typeface="Arial" panose="020B0604020202020204" pitchFamily="34" charset="0"/>
                <a:ea typeface="Arial" panose="020B0604020202020204" pitchFamily="34" charset="0"/>
                <a:cs typeface="Times New Roman" panose="02020603050405020304" pitchFamily="18" charset="0"/>
              </a:rPr>
              <a:t>358,347</a:t>
            </a:r>
            <a:r>
              <a:rPr lang="en-GB" sz="1800" dirty="0">
                <a:effectLst/>
                <a:latin typeface="Arial" panose="020B0604020202020204" pitchFamily="34" charset="0"/>
                <a:ea typeface="Arial" panose="020B0604020202020204" pitchFamily="34" charset="0"/>
                <a:cs typeface="Times New Roman" panose="02020603050405020304" pitchFamily="18" charset="0"/>
              </a:rPr>
              <a:t> / </a:t>
            </a:r>
            <a:r>
              <a:rPr lang="en-GB" sz="1800" baseline="-25000" dirty="0">
                <a:effectLst/>
                <a:latin typeface="Arial" panose="020B0604020202020204" pitchFamily="34" charset="0"/>
                <a:ea typeface="Arial" panose="020B0604020202020204" pitchFamily="34" charset="0"/>
                <a:cs typeface="Times New Roman" panose="02020603050405020304" pitchFamily="18" charset="0"/>
              </a:rPr>
              <a:t>174,000 </a:t>
            </a:r>
            <a:r>
              <a:rPr lang="en-GB" sz="1800" dirty="0">
                <a:effectLst/>
                <a:latin typeface="Arial" panose="020B0604020202020204" pitchFamily="34" charset="0"/>
                <a:ea typeface="Arial" panose="020B0604020202020204" pitchFamily="34" charset="0"/>
                <a:cs typeface="Times New Roman" panose="02020603050405020304" pitchFamily="18" charset="0"/>
              </a:rPr>
              <a:t>= </a:t>
            </a:r>
            <a:r>
              <a:rPr lang="en-GB" sz="1800" b="1" dirty="0">
                <a:effectLst/>
                <a:latin typeface="Arial" panose="020B0604020202020204" pitchFamily="34" charset="0"/>
                <a:ea typeface="Arial" panose="020B0604020202020204" pitchFamily="34" charset="0"/>
                <a:cs typeface="Times New Roman" panose="02020603050405020304" pitchFamily="18" charset="0"/>
              </a:rPr>
              <a:t>2.06</a:t>
            </a:r>
            <a:r>
              <a:rPr lang="en-GB" sz="1800" dirty="0">
                <a:effectLst/>
                <a:latin typeface="Arial" panose="020B0604020202020204" pitchFamily="34" charset="0"/>
                <a:ea typeface="Arial" panose="020B0604020202020204" pitchFamily="34" charset="0"/>
                <a:cs typeface="Times New Roman" panose="02020603050405020304" pitchFamily="18" charset="0"/>
              </a:rPr>
              <a:t>.</a:t>
            </a:r>
          </a:p>
          <a:p>
            <a:pPr>
              <a:lnSpc>
                <a:spcPct val="107000"/>
              </a:lnSpc>
              <a:spcAft>
                <a:spcPts val="800"/>
              </a:spcAft>
            </a:pPr>
            <a:endParaRPr lang="en-GB" dirty="0">
              <a:latin typeface="Arial" panose="020B0604020202020204" pitchFamily="34" charset="0"/>
              <a:ea typeface="Arial" panose="020B0604020202020204" pitchFamily="34" charset="0"/>
              <a:cs typeface="Times New Roman" panose="02020603050405020304" pitchFamily="18" charset="0"/>
            </a:endParaRPr>
          </a:p>
          <a:p>
            <a:pPr>
              <a:lnSpc>
                <a:spcPct val="107000"/>
              </a:lnSpc>
              <a:spcAft>
                <a:spcPts val="800"/>
              </a:spcAft>
            </a:pP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B6A2B786-E48F-B797-4FC2-BDC4385A6ADD}"/>
              </a:ext>
            </a:extLst>
          </p:cNvPr>
          <p:cNvSpPr txBox="1"/>
          <p:nvPr/>
        </p:nvSpPr>
        <p:spPr>
          <a:xfrm>
            <a:off x="680224" y="3270827"/>
            <a:ext cx="8820615" cy="2189767"/>
          </a:xfrm>
          <a:prstGeom prst="rect">
            <a:avLst/>
          </a:prstGeom>
          <a:noFill/>
        </p:spPr>
        <p:txBody>
          <a:bodyPr wrap="square" rtlCol="0">
            <a:spAutoFit/>
          </a:bodyPr>
          <a:lstStyle/>
          <a:p>
            <a:pPr>
              <a:lnSpc>
                <a:spcPct val="107000"/>
              </a:lnSpc>
              <a:spcAft>
                <a:spcPts val="800"/>
              </a:spcAft>
            </a:pPr>
            <a:r>
              <a:rPr lang="en-GB" sz="2000" u="sng" dirty="0">
                <a:effectLst/>
                <a:latin typeface="Arial" panose="020B0604020202020204" pitchFamily="34" charset="0"/>
                <a:ea typeface="Arial" panose="020B0604020202020204" pitchFamily="34" charset="0"/>
                <a:cs typeface="Times New Roman" panose="02020603050405020304" pitchFamily="18" charset="0"/>
              </a:rPr>
              <a:t>Benefit-Cost Ratio</a:t>
            </a:r>
          </a:p>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The Benefit-Cost Ratio (BCR) is like PI except it uses the NPV in its calculation.</a:t>
            </a:r>
          </a:p>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BCR = </a:t>
            </a:r>
            <a:r>
              <a:rPr lang="en-GB" sz="1800" baseline="30000" dirty="0">
                <a:effectLst/>
                <a:latin typeface="Arial" panose="020B0604020202020204" pitchFamily="34" charset="0"/>
                <a:ea typeface="Arial" panose="020B0604020202020204" pitchFamily="34" charset="0"/>
                <a:cs typeface="Times New Roman" panose="02020603050405020304" pitchFamily="18" charset="0"/>
              </a:rPr>
              <a:t>NPV </a:t>
            </a:r>
            <a:r>
              <a:rPr lang="en-GB" sz="1800" dirty="0">
                <a:effectLst/>
                <a:latin typeface="Arial" panose="020B0604020202020204" pitchFamily="34" charset="0"/>
                <a:ea typeface="Arial" panose="020B0604020202020204" pitchFamily="34" charset="0"/>
                <a:cs typeface="Times New Roman" panose="02020603050405020304" pitchFamily="18" charset="0"/>
              </a:rPr>
              <a:t>/ </a:t>
            </a:r>
            <a:r>
              <a:rPr lang="en-GB" sz="1800" baseline="-25000" dirty="0">
                <a:effectLst/>
                <a:latin typeface="Arial" panose="020B0604020202020204" pitchFamily="34" charset="0"/>
                <a:ea typeface="Arial" panose="020B0604020202020204" pitchFamily="34" charset="0"/>
                <a:cs typeface="Times New Roman" panose="02020603050405020304" pitchFamily="18" charset="0"/>
              </a:rPr>
              <a:t>Investment Capital</a:t>
            </a:r>
            <a:r>
              <a:rPr lang="en-GB" sz="1800" dirty="0">
                <a:effectLst/>
                <a:latin typeface="Arial" panose="020B0604020202020204" pitchFamily="34" charset="0"/>
                <a:ea typeface="Arial" panose="020B0604020202020204" pitchFamily="34" charset="0"/>
                <a:cs typeface="Times New Roman" panose="02020603050405020304" pitchFamily="18" charset="0"/>
              </a:rPr>
              <a:t> = </a:t>
            </a:r>
            <a:r>
              <a:rPr lang="en-GB" sz="1800" baseline="30000" dirty="0">
                <a:effectLst/>
                <a:latin typeface="Arial" panose="020B0604020202020204" pitchFamily="34" charset="0"/>
                <a:ea typeface="Arial" panose="020B0604020202020204" pitchFamily="34" charset="0"/>
                <a:cs typeface="Times New Roman" panose="02020603050405020304" pitchFamily="18" charset="0"/>
              </a:rPr>
              <a:t>184,346</a:t>
            </a:r>
            <a:r>
              <a:rPr lang="en-GB" sz="1800" dirty="0">
                <a:effectLst/>
                <a:latin typeface="Arial" panose="020B0604020202020204" pitchFamily="34" charset="0"/>
                <a:ea typeface="Arial" panose="020B0604020202020204" pitchFamily="34" charset="0"/>
                <a:cs typeface="Times New Roman" panose="02020603050405020304" pitchFamily="18" charset="0"/>
              </a:rPr>
              <a:t> / </a:t>
            </a:r>
            <a:r>
              <a:rPr lang="en-GB" sz="1800" baseline="-25000" dirty="0">
                <a:effectLst/>
                <a:latin typeface="Arial" panose="020B0604020202020204" pitchFamily="34" charset="0"/>
                <a:ea typeface="Arial" panose="020B0604020202020204" pitchFamily="34" charset="0"/>
                <a:cs typeface="Times New Roman" panose="02020603050405020304" pitchFamily="18" charset="0"/>
              </a:rPr>
              <a:t>174,000 </a:t>
            </a:r>
            <a:r>
              <a:rPr lang="en-GB" sz="1800" dirty="0">
                <a:effectLst/>
                <a:latin typeface="Arial" panose="020B0604020202020204" pitchFamily="34" charset="0"/>
                <a:ea typeface="Arial" panose="020B0604020202020204" pitchFamily="34" charset="0"/>
                <a:cs typeface="Times New Roman" panose="02020603050405020304" pitchFamily="18" charset="0"/>
              </a:rPr>
              <a:t>= </a:t>
            </a:r>
            <a:r>
              <a:rPr lang="en-GB" sz="1800" b="1" dirty="0">
                <a:effectLst/>
                <a:latin typeface="Arial" panose="020B0604020202020204" pitchFamily="34" charset="0"/>
                <a:ea typeface="Arial" panose="020B0604020202020204" pitchFamily="34" charset="0"/>
                <a:cs typeface="Times New Roman" panose="02020603050405020304" pitchFamily="18" charset="0"/>
              </a:rPr>
              <a:t>1.06</a:t>
            </a:r>
            <a:r>
              <a:rPr lang="en-GB" sz="1800" dirty="0">
                <a:effectLst/>
                <a:latin typeface="Arial" panose="020B0604020202020204" pitchFamily="34" charset="0"/>
                <a:ea typeface="Arial" panose="020B0604020202020204" pitchFamily="34" charset="0"/>
                <a:cs typeface="Times New Roman" panose="02020603050405020304" pitchFamily="18" charset="0"/>
              </a:rPr>
              <a:t>.</a:t>
            </a:r>
          </a:p>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The BCR of more than 1 indicates the profitability exceeds the discount factor / WACC (10%) used in the NPV calculation and is an additional indicator of a viable investment project (Hayes, 2022).</a:t>
            </a:r>
          </a:p>
        </p:txBody>
      </p:sp>
      <p:pic>
        <p:nvPicPr>
          <p:cNvPr id="40" name="Audio 39">
            <a:hlinkClick r:id="" action="ppaction://media"/>
            <a:extLst>
              <a:ext uri="{FF2B5EF4-FFF2-40B4-BE49-F238E27FC236}">
                <a16:creationId xmlns:a16="http://schemas.microsoft.com/office/drawing/2014/main" id="{EA4B3E8B-5A41-74C9-2E44-E677B7DC1B59}"/>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1559780"/>
      </p:ext>
    </p:extLst>
  </p:cSld>
  <p:clrMapOvr>
    <a:masterClrMapping/>
  </p:clrMapOvr>
  <mc:AlternateContent xmlns:mc="http://schemas.openxmlformats.org/markup-compatibility/2006">
    <mc:Choice xmlns:p14="http://schemas.microsoft.com/office/powerpoint/2010/main" Requires="p14">
      <p:transition spd="slow" p14:dur="2000" advTm="67167"/>
    </mc:Choice>
    <mc:Fallback>
      <p:transition spd="slow" advTm="67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font, logo, graphics&#10;&#10;Description automatically generated">
            <a:extLst>
              <a:ext uri="{FF2B5EF4-FFF2-40B4-BE49-F238E27FC236}">
                <a16:creationId xmlns:a16="http://schemas.microsoft.com/office/drawing/2014/main" id="{EA709608-86C6-0FF3-35BF-A81424A4B1AD}"/>
              </a:ext>
            </a:extLst>
          </p:cNvPr>
          <p:cNvPicPr>
            <a:picLocks noChangeAspect="1"/>
          </p:cNvPicPr>
          <p:nvPr/>
        </p:nvPicPr>
        <p:blipFill>
          <a:blip r:embed="rId5">
            <a:alphaModFix/>
          </a:blip>
          <a:stretch>
            <a:fillRect/>
          </a:stretch>
        </p:blipFill>
        <p:spPr>
          <a:xfrm>
            <a:off x="40192" y="5994123"/>
            <a:ext cx="2337124" cy="853829"/>
          </a:xfrm>
          <a:prstGeom prst="rect">
            <a:avLst/>
          </a:prstGeom>
        </p:spPr>
      </p:pic>
      <p:pic>
        <p:nvPicPr>
          <p:cNvPr id="20" name="Picture 19" descr="A blue and white text on a black background&#10;&#10;Description automatically generated with low confidence">
            <a:extLst>
              <a:ext uri="{FF2B5EF4-FFF2-40B4-BE49-F238E27FC236}">
                <a16:creationId xmlns:a16="http://schemas.microsoft.com/office/drawing/2014/main" id="{F972C95C-A8A3-057C-3AF6-1A9EB63CC8C4}"/>
              </a:ext>
            </a:extLst>
          </p:cNvPr>
          <p:cNvPicPr>
            <a:picLocks noChangeAspect="1"/>
          </p:cNvPicPr>
          <p:nvPr/>
        </p:nvPicPr>
        <p:blipFill>
          <a:blip r:embed="rId6"/>
          <a:stretch>
            <a:fillRect/>
          </a:stretch>
        </p:blipFill>
        <p:spPr>
          <a:xfrm>
            <a:off x="10650706" y="0"/>
            <a:ext cx="1541294" cy="826603"/>
          </a:xfrm>
          <a:prstGeom prst="rect">
            <a:avLst/>
          </a:prstGeom>
        </p:spPr>
      </p:pic>
      <p:pic>
        <p:nvPicPr>
          <p:cNvPr id="24" name="Picture 23" descr="A picture containing sky, cloud, outdoor, green&#10;&#10;Description automatically generated">
            <a:extLst>
              <a:ext uri="{FF2B5EF4-FFF2-40B4-BE49-F238E27FC236}">
                <a16:creationId xmlns:a16="http://schemas.microsoft.com/office/drawing/2014/main" id="{1663A0F1-9F9C-09A8-974D-ADC5B1F02679}"/>
              </a:ext>
            </a:extLst>
          </p:cNvPr>
          <p:cNvPicPr>
            <a:picLocks noChangeAspect="1"/>
          </p:cNvPicPr>
          <p:nvPr/>
        </p:nvPicPr>
        <p:blipFill>
          <a:blip r:embed="rId7">
            <a:alphaModFix amt="73000"/>
          </a:blip>
          <a:stretch>
            <a:fillRect/>
          </a:stretch>
        </p:blipFill>
        <p:spPr>
          <a:xfrm>
            <a:off x="10247446" y="1684110"/>
            <a:ext cx="1913024" cy="3592081"/>
          </a:xfrm>
          <a:prstGeom prst="rect">
            <a:avLst/>
          </a:prstGeom>
        </p:spPr>
      </p:pic>
      <p:sp>
        <p:nvSpPr>
          <p:cNvPr id="7" name="TextBox 6">
            <a:extLst>
              <a:ext uri="{FF2B5EF4-FFF2-40B4-BE49-F238E27FC236}">
                <a16:creationId xmlns:a16="http://schemas.microsoft.com/office/drawing/2014/main" id="{0B465EFB-9219-0EAD-C6BD-D0ABBCEDC5A1}"/>
              </a:ext>
            </a:extLst>
          </p:cNvPr>
          <p:cNvSpPr txBox="1"/>
          <p:nvPr/>
        </p:nvSpPr>
        <p:spPr>
          <a:xfrm>
            <a:off x="680224" y="113364"/>
            <a:ext cx="9266663" cy="769441"/>
          </a:xfrm>
          <a:prstGeom prst="rect">
            <a:avLst/>
          </a:prstGeom>
          <a:noFill/>
        </p:spPr>
        <p:txBody>
          <a:bodyPr wrap="square" rtlCol="0">
            <a:spAutoFit/>
          </a:bodyPr>
          <a:lstStyle/>
          <a:p>
            <a:r>
              <a:rPr lang="en-GB" sz="2400" b="1" dirty="0"/>
              <a:t>Project Financial Modelling</a:t>
            </a:r>
            <a:r>
              <a:rPr lang="en-GB" sz="2400" dirty="0"/>
              <a:t>.</a:t>
            </a:r>
          </a:p>
          <a:p>
            <a:r>
              <a:rPr lang="en-GB" sz="2000" u="sng" dirty="0"/>
              <a:t>Accounting Rate of Return.</a:t>
            </a:r>
          </a:p>
        </p:txBody>
      </p:sp>
      <p:sp>
        <p:nvSpPr>
          <p:cNvPr id="3" name="TextBox 2">
            <a:extLst>
              <a:ext uri="{FF2B5EF4-FFF2-40B4-BE49-F238E27FC236}">
                <a16:creationId xmlns:a16="http://schemas.microsoft.com/office/drawing/2014/main" id="{27DB7641-F406-1CF8-3F8A-D3D1EF63EB8E}"/>
              </a:ext>
            </a:extLst>
          </p:cNvPr>
          <p:cNvSpPr txBox="1"/>
          <p:nvPr/>
        </p:nvSpPr>
        <p:spPr>
          <a:xfrm>
            <a:off x="680224" y="882805"/>
            <a:ext cx="9065942" cy="959943"/>
          </a:xfrm>
          <a:prstGeom prst="rect">
            <a:avLst/>
          </a:prstGeom>
          <a:noFill/>
        </p:spPr>
        <p:txBody>
          <a:bodyPr wrap="square" rtlCol="0">
            <a:spAutoFit/>
          </a:bodyPr>
          <a:lstStyle/>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The Accounting Rate of Return (ARR) uses the annual average operating profit and the average investment to produce a percentage return that would need to achieve a Company Target ARR to be deemed a viable investment.</a:t>
            </a:r>
          </a:p>
        </p:txBody>
      </p:sp>
      <p:graphicFrame>
        <p:nvGraphicFramePr>
          <p:cNvPr id="4" name="Table 3">
            <a:extLst>
              <a:ext uri="{FF2B5EF4-FFF2-40B4-BE49-F238E27FC236}">
                <a16:creationId xmlns:a16="http://schemas.microsoft.com/office/drawing/2014/main" id="{7BC01ED6-BE59-CA97-410E-F856C31D2062}"/>
              </a:ext>
            </a:extLst>
          </p:cNvPr>
          <p:cNvGraphicFramePr>
            <a:graphicFrameLocks noGrp="1"/>
          </p:cNvGraphicFramePr>
          <p:nvPr>
            <p:extLst>
              <p:ext uri="{D42A27DB-BD31-4B8C-83A1-F6EECF244321}">
                <p14:modId xmlns:p14="http://schemas.microsoft.com/office/powerpoint/2010/main" val="3926731543"/>
              </p:ext>
            </p:extLst>
          </p:nvPr>
        </p:nvGraphicFramePr>
        <p:xfrm>
          <a:off x="1640885" y="1920805"/>
          <a:ext cx="7144620" cy="2305053"/>
        </p:xfrm>
        <a:graphic>
          <a:graphicData uri="http://schemas.openxmlformats.org/drawingml/2006/table">
            <a:tbl>
              <a:tblPr firstRow="1" firstCol="1" bandRow="1">
                <a:tableStyleId>{5C22544A-7EE6-4342-B048-85BDC9FD1C3A}</a:tableStyleId>
              </a:tblPr>
              <a:tblGrid>
                <a:gridCol w="2101882">
                  <a:extLst>
                    <a:ext uri="{9D8B030D-6E8A-4147-A177-3AD203B41FA5}">
                      <a16:colId xmlns:a16="http://schemas.microsoft.com/office/drawing/2014/main" val="951935721"/>
                    </a:ext>
                  </a:extLst>
                </a:gridCol>
                <a:gridCol w="1155442">
                  <a:extLst>
                    <a:ext uri="{9D8B030D-6E8A-4147-A177-3AD203B41FA5}">
                      <a16:colId xmlns:a16="http://schemas.microsoft.com/office/drawing/2014/main" val="3034627581"/>
                    </a:ext>
                  </a:extLst>
                </a:gridCol>
                <a:gridCol w="3887296">
                  <a:extLst>
                    <a:ext uri="{9D8B030D-6E8A-4147-A177-3AD203B41FA5}">
                      <a16:colId xmlns:a16="http://schemas.microsoft.com/office/drawing/2014/main" val="2407408037"/>
                    </a:ext>
                  </a:extLst>
                </a:gridCol>
              </a:tblGrid>
              <a:tr h="256117">
                <a:tc>
                  <a:txBody>
                    <a:bodyPr/>
                    <a:lstStyle/>
                    <a:p>
                      <a:pPr>
                        <a:lnSpc>
                          <a:spcPct val="107000"/>
                        </a:lnSpc>
                        <a:spcAft>
                          <a:spcPts val="800"/>
                        </a:spcAft>
                      </a:pPr>
                      <a:r>
                        <a:rPr lang="en-GB" sz="800">
                          <a:effectLst/>
                        </a:rPr>
                        <a:t>Term</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Value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Description</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86751498"/>
                  </a:ext>
                </a:extLst>
              </a:tr>
              <a:tr h="256117">
                <a:tc>
                  <a:txBody>
                    <a:bodyPr/>
                    <a:lstStyle/>
                    <a:p>
                      <a:pPr>
                        <a:lnSpc>
                          <a:spcPct val="107000"/>
                        </a:lnSpc>
                        <a:spcAft>
                          <a:spcPts val="800"/>
                        </a:spcAft>
                      </a:pPr>
                      <a:r>
                        <a:rPr lang="en-GB" sz="800">
                          <a:effectLst/>
                        </a:rPr>
                        <a:t>Total profit</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463,345</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Net cash flow</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0730923"/>
                  </a:ext>
                </a:extLst>
              </a:tr>
              <a:tr h="256117">
                <a:tc>
                  <a:txBody>
                    <a:bodyPr/>
                    <a:lstStyle/>
                    <a:p>
                      <a:pPr>
                        <a:lnSpc>
                          <a:spcPct val="107000"/>
                        </a:lnSpc>
                        <a:spcAft>
                          <a:spcPts val="800"/>
                        </a:spcAft>
                      </a:pPr>
                      <a:r>
                        <a:rPr lang="en-GB" sz="800">
                          <a:effectLst/>
                        </a:rPr>
                        <a:t>Depreciation</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139,200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Initial investment – value of equipment after project has finished.</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72849631"/>
                  </a:ext>
                </a:extLst>
              </a:tr>
              <a:tr h="256117">
                <a:tc>
                  <a:txBody>
                    <a:bodyPr/>
                    <a:lstStyle/>
                    <a:p>
                      <a:pPr>
                        <a:lnSpc>
                          <a:spcPct val="107000"/>
                        </a:lnSpc>
                        <a:spcAft>
                          <a:spcPts val="800"/>
                        </a:spcAft>
                      </a:pPr>
                      <a:r>
                        <a:rPr lang="en-GB" sz="800">
                          <a:effectLst/>
                        </a:rPr>
                        <a:t>Average profit</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65,229</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Total profit – Depreciation / by project length</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50246078"/>
                  </a:ext>
                </a:extLst>
              </a:tr>
              <a:tr h="256117">
                <a:tc>
                  <a:txBody>
                    <a:bodyPr/>
                    <a:lstStyle/>
                    <a:p>
                      <a:pPr>
                        <a:lnSpc>
                          <a:spcPct val="107000"/>
                        </a:lnSpc>
                        <a:spcAft>
                          <a:spcPts val="800"/>
                        </a:spcAft>
                      </a:pPr>
                      <a:r>
                        <a:rPr lang="en-GB" sz="800">
                          <a:effectLst/>
                        </a:rPr>
                        <a:t>Investment</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174,000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27195889"/>
                  </a:ext>
                </a:extLst>
              </a:tr>
              <a:tr h="256117">
                <a:tc>
                  <a:txBody>
                    <a:bodyPr/>
                    <a:lstStyle/>
                    <a:p>
                      <a:pPr>
                        <a:lnSpc>
                          <a:spcPct val="107000"/>
                        </a:lnSpc>
                        <a:spcAft>
                          <a:spcPts val="800"/>
                        </a:spcAft>
                      </a:pPr>
                      <a:r>
                        <a:rPr lang="en-GB" sz="800">
                          <a:effectLst/>
                        </a:rPr>
                        <a:t>Residual</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34,800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Equipment worth after project has finished.</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65524060"/>
                  </a:ext>
                </a:extLst>
              </a:tr>
              <a:tr h="256117">
                <a:tc>
                  <a:txBody>
                    <a:bodyPr/>
                    <a:lstStyle/>
                    <a:p>
                      <a:pPr>
                        <a:lnSpc>
                          <a:spcPct val="107000"/>
                        </a:lnSpc>
                        <a:spcAft>
                          <a:spcPts val="800"/>
                        </a:spcAft>
                      </a:pPr>
                      <a:r>
                        <a:rPr lang="en-GB" sz="800">
                          <a:effectLst/>
                        </a:rPr>
                        <a:t>Average investment</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104,400</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Investment + Residual / 2</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5006038"/>
                  </a:ext>
                </a:extLst>
              </a:tr>
              <a:tr h="256117">
                <a:tc gridSpan="2">
                  <a:txBody>
                    <a:bodyPr/>
                    <a:lstStyle/>
                    <a:p>
                      <a:pPr>
                        <a:lnSpc>
                          <a:spcPct val="107000"/>
                        </a:lnSpc>
                        <a:spcAft>
                          <a:spcPts val="800"/>
                        </a:spcAft>
                      </a:pPr>
                      <a:r>
                        <a:rPr lang="en-GB" sz="8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hMerge="1">
                  <a:txBody>
                    <a:bodyPr/>
                    <a:lstStyle/>
                    <a:p>
                      <a:endParaRPr lang="en-GB"/>
                    </a:p>
                  </a:txBody>
                  <a:tcPr/>
                </a:tc>
                <a:tc>
                  <a:txBody>
                    <a:bodyPr/>
                    <a:lstStyle/>
                    <a:p>
                      <a:pPr>
                        <a:lnSpc>
                          <a:spcPct val="107000"/>
                        </a:lnSpc>
                        <a:spcAft>
                          <a:spcPts val="800"/>
                        </a:spcAft>
                      </a:pPr>
                      <a:r>
                        <a:rPr lang="en-GB" sz="800">
                          <a:effectLst/>
                        </a:rPr>
                        <a:t> </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34772149"/>
                  </a:ext>
                </a:extLst>
              </a:tr>
              <a:tr h="256117">
                <a:tc>
                  <a:txBody>
                    <a:bodyPr/>
                    <a:lstStyle/>
                    <a:p>
                      <a:pPr>
                        <a:lnSpc>
                          <a:spcPct val="107000"/>
                        </a:lnSpc>
                        <a:spcAft>
                          <a:spcPts val="800"/>
                        </a:spcAft>
                      </a:pPr>
                      <a:r>
                        <a:rPr lang="en-GB" sz="800">
                          <a:effectLst/>
                        </a:rPr>
                        <a:t>ARR</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a:effectLst/>
                        </a:rPr>
                        <a:t>62.48%</a:t>
                      </a:r>
                      <a:endParaRPr lang="en-GB" sz="120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800" dirty="0">
                          <a:effectLst/>
                        </a:rPr>
                        <a:t>Average profit / Average investment x 100%</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2341930"/>
                  </a:ext>
                </a:extLst>
              </a:tr>
            </a:tbl>
          </a:graphicData>
        </a:graphic>
      </p:graphicFrame>
      <p:sp>
        <p:nvSpPr>
          <p:cNvPr id="5" name="TextBox 4">
            <a:extLst>
              <a:ext uri="{FF2B5EF4-FFF2-40B4-BE49-F238E27FC236}">
                <a16:creationId xmlns:a16="http://schemas.microsoft.com/office/drawing/2014/main" id="{64A9273C-4D41-CA7D-7E3C-95761C428815}"/>
              </a:ext>
            </a:extLst>
          </p:cNvPr>
          <p:cNvSpPr txBox="1"/>
          <p:nvPr/>
        </p:nvSpPr>
        <p:spPr>
          <a:xfrm>
            <a:off x="780584" y="4360852"/>
            <a:ext cx="9065942" cy="1655261"/>
          </a:xfrm>
          <a:prstGeom prst="rect">
            <a:avLst/>
          </a:prstGeom>
          <a:noFill/>
        </p:spPr>
        <p:txBody>
          <a:bodyPr wrap="square" rtlCol="0">
            <a:spAutoFit/>
          </a:bodyPr>
          <a:lstStyle/>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The ARR of 62.5% is above Berry Global target minimum ARR of 40% so would be deemed a viable investment.</a:t>
            </a:r>
          </a:p>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An issue with ARR is that it does not distinguish when the cash flow occurs in the project and could give projects that return capital later in the project equal or better ARR than faster returns with lower project ARR (</a:t>
            </a:r>
            <a:r>
              <a:rPr lang="en-GB" sz="1800" dirty="0" err="1">
                <a:effectLst/>
                <a:latin typeface="Arial" panose="020B0604020202020204" pitchFamily="34" charset="0"/>
                <a:ea typeface="Arial" panose="020B0604020202020204" pitchFamily="34" charset="0"/>
                <a:cs typeface="Times New Roman" panose="02020603050405020304" pitchFamily="18" charset="0"/>
              </a:rPr>
              <a:t>Atrill</a:t>
            </a:r>
            <a:r>
              <a:rPr lang="en-GB" sz="1800" dirty="0">
                <a:effectLst/>
                <a:latin typeface="Arial" panose="020B0604020202020204" pitchFamily="34" charset="0"/>
                <a:ea typeface="Arial" panose="020B0604020202020204" pitchFamily="34" charset="0"/>
                <a:cs typeface="Times New Roman" panose="02020603050405020304" pitchFamily="18" charset="0"/>
              </a:rPr>
              <a:t> &amp; McLaney, 2017).</a:t>
            </a:r>
          </a:p>
        </p:txBody>
      </p:sp>
      <p:pic>
        <p:nvPicPr>
          <p:cNvPr id="49" name="Audio 48">
            <a:hlinkClick r:id="" action="ppaction://media"/>
            <a:extLst>
              <a:ext uri="{FF2B5EF4-FFF2-40B4-BE49-F238E27FC236}">
                <a16:creationId xmlns:a16="http://schemas.microsoft.com/office/drawing/2014/main" id="{16E30577-380C-1636-BE83-7545CC2A0D5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0885202"/>
      </p:ext>
    </p:extLst>
  </p:cSld>
  <p:clrMapOvr>
    <a:masterClrMapping/>
  </p:clrMapOvr>
  <mc:AlternateContent xmlns:mc="http://schemas.openxmlformats.org/markup-compatibility/2006">
    <mc:Choice xmlns:p14="http://schemas.microsoft.com/office/powerpoint/2010/main" Requires="p14">
      <p:transition spd="slow" p14:dur="2000" advTm="60562"/>
    </mc:Choice>
    <mc:Fallback>
      <p:transition spd="slow" advTm="60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font, logo, graphics&#10;&#10;Description automatically generated">
            <a:extLst>
              <a:ext uri="{FF2B5EF4-FFF2-40B4-BE49-F238E27FC236}">
                <a16:creationId xmlns:a16="http://schemas.microsoft.com/office/drawing/2014/main" id="{EA709608-86C6-0FF3-35BF-A81424A4B1AD}"/>
              </a:ext>
            </a:extLst>
          </p:cNvPr>
          <p:cNvPicPr>
            <a:picLocks noChangeAspect="1"/>
          </p:cNvPicPr>
          <p:nvPr/>
        </p:nvPicPr>
        <p:blipFill>
          <a:blip r:embed="rId5">
            <a:alphaModFix/>
          </a:blip>
          <a:stretch>
            <a:fillRect/>
          </a:stretch>
        </p:blipFill>
        <p:spPr>
          <a:xfrm>
            <a:off x="40192" y="5994123"/>
            <a:ext cx="2337124" cy="853829"/>
          </a:xfrm>
          <a:prstGeom prst="rect">
            <a:avLst/>
          </a:prstGeom>
        </p:spPr>
      </p:pic>
      <p:pic>
        <p:nvPicPr>
          <p:cNvPr id="20" name="Picture 19" descr="A blue and white text on a black background&#10;&#10;Description automatically generated with low confidence">
            <a:extLst>
              <a:ext uri="{FF2B5EF4-FFF2-40B4-BE49-F238E27FC236}">
                <a16:creationId xmlns:a16="http://schemas.microsoft.com/office/drawing/2014/main" id="{F972C95C-A8A3-057C-3AF6-1A9EB63CC8C4}"/>
              </a:ext>
            </a:extLst>
          </p:cNvPr>
          <p:cNvPicPr>
            <a:picLocks noChangeAspect="1"/>
          </p:cNvPicPr>
          <p:nvPr/>
        </p:nvPicPr>
        <p:blipFill>
          <a:blip r:embed="rId6"/>
          <a:stretch>
            <a:fillRect/>
          </a:stretch>
        </p:blipFill>
        <p:spPr>
          <a:xfrm>
            <a:off x="10650706" y="0"/>
            <a:ext cx="1541294" cy="826603"/>
          </a:xfrm>
          <a:prstGeom prst="rect">
            <a:avLst/>
          </a:prstGeom>
        </p:spPr>
      </p:pic>
      <p:pic>
        <p:nvPicPr>
          <p:cNvPr id="24" name="Picture 23" descr="A picture containing sky, cloud, outdoor, green&#10;&#10;Description automatically generated">
            <a:extLst>
              <a:ext uri="{FF2B5EF4-FFF2-40B4-BE49-F238E27FC236}">
                <a16:creationId xmlns:a16="http://schemas.microsoft.com/office/drawing/2014/main" id="{1663A0F1-9F9C-09A8-974D-ADC5B1F02679}"/>
              </a:ext>
            </a:extLst>
          </p:cNvPr>
          <p:cNvPicPr>
            <a:picLocks noChangeAspect="1"/>
          </p:cNvPicPr>
          <p:nvPr/>
        </p:nvPicPr>
        <p:blipFill>
          <a:blip r:embed="rId7">
            <a:alphaModFix amt="73000"/>
          </a:blip>
          <a:stretch>
            <a:fillRect/>
          </a:stretch>
        </p:blipFill>
        <p:spPr>
          <a:xfrm>
            <a:off x="10247446" y="1684110"/>
            <a:ext cx="1913024" cy="3592081"/>
          </a:xfrm>
          <a:prstGeom prst="rect">
            <a:avLst/>
          </a:prstGeom>
        </p:spPr>
      </p:pic>
      <p:sp>
        <p:nvSpPr>
          <p:cNvPr id="7" name="TextBox 6">
            <a:extLst>
              <a:ext uri="{FF2B5EF4-FFF2-40B4-BE49-F238E27FC236}">
                <a16:creationId xmlns:a16="http://schemas.microsoft.com/office/drawing/2014/main" id="{0B465EFB-9219-0EAD-C6BD-D0ABBCEDC5A1}"/>
              </a:ext>
            </a:extLst>
          </p:cNvPr>
          <p:cNvSpPr txBox="1"/>
          <p:nvPr/>
        </p:nvSpPr>
        <p:spPr>
          <a:xfrm>
            <a:off x="680224" y="113364"/>
            <a:ext cx="9266663" cy="461665"/>
          </a:xfrm>
          <a:prstGeom prst="rect">
            <a:avLst/>
          </a:prstGeom>
          <a:noFill/>
        </p:spPr>
        <p:txBody>
          <a:bodyPr wrap="square" rtlCol="0">
            <a:spAutoFit/>
          </a:bodyPr>
          <a:lstStyle/>
          <a:p>
            <a:r>
              <a:rPr lang="en-GB" sz="2400" b="1" dirty="0"/>
              <a:t>Project funding</a:t>
            </a:r>
            <a:r>
              <a:rPr lang="en-GB" sz="2400" dirty="0"/>
              <a:t>.</a:t>
            </a:r>
          </a:p>
        </p:txBody>
      </p:sp>
      <p:sp>
        <p:nvSpPr>
          <p:cNvPr id="3" name="TextBox 2">
            <a:extLst>
              <a:ext uri="{FF2B5EF4-FFF2-40B4-BE49-F238E27FC236}">
                <a16:creationId xmlns:a16="http://schemas.microsoft.com/office/drawing/2014/main" id="{27DB7641-F406-1CF8-3F8A-D3D1EF63EB8E}"/>
              </a:ext>
            </a:extLst>
          </p:cNvPr>
          <p:cNvSpPr txBox="1"/>
          <p:nvPr/>
        </p:nvSpPr>
        <p:spPr>
          <a:xfrm>
            <a:off x="680224" y="575029"/>
            <a:ext cx="9065942" cy="2189895"/>
          </a:xfrm>
          <a:prstGeom prst="rect">
            <a:avLst/>
          </a:prstGeom>
          <a:noFill/>
        </p:spPr>
        <p:txBody>
          <a:bodyPr wrap="square" rtlCol="0">
            <a:spAutoFit/>
          </a:bodyPr>
          <a:lstStyle/>
          <a:p>
            <a:pPr>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Currently, Berry Global are in a cash rich position after an extremely profitable covid period. Lots of investment has occurred in all geographical areas, to grow existing markets and increase technological advantages over competitors.</a:t>
            </a:r>
          </a:p>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The £174,000 requires European senior management sign-off and does not have to be presented to the USA board. All the Berry Global metrics of PP, NPV and BCR have been successfully achieved. Decision was made to fun this internally through the European arm of Berry Global.</a:t>
            </a:r>
          </a:p>
        </p:txBody>
      </p:sp>
      <p:pic>
        <p:nvPicPr>
          <p:cNvPr id="2" name="Picture 1" descr="A picture containing text, screenshot, plot, font&#10;&#10;Description automatically generated">
            <a:extLst>
              <a:ext uri="{FF2B5EF4-FFF2-40B4-BE49-F238E27FC236}">
                <a16:creationId xmlns:a16="http://schemas.microsoft.com/office/drawing/2014/main" id="{09FA9C1A-9216-2C85-08C1-8BFDDE78DB4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486386" y="2823017"/>
            <a:ext cx="4990063" cy="3395079"/>
          </a:xfrm>
          <a:prstGeom prst="rect">
            <a:avLst/>
          </a:prstGeom>
        </p:spPr>
      </p:pic>
      <p:sp>
        <p:nvSpPr>
          <p:cNvPr id="8" name="TextBox 7">
            <a:extLst>
              <a:ext uri="{FF2B5EF4-FFF2-40B4-BE49-F238E27FC236}">
                <a16:creationId xmlns:a16="http://schemas.microsoft.com/office/drawing/2014/main" id="{A12D60A8-0F99-60EE-10C0-068B558DFB32}"/>
              </a:ext>
            </a:extLst>
          </p:cNvPr>
          <p:cNvSpPr txBox="1"/>
          <p:nvPr/>
        </p:nvSpPr>
        <p:spPr>
          <a:xfrm>
            <a:off x="5481525" y="6218096"/>
            <a:ext cx="3749597" cy="246221"/>
          </a:xfrm>
          <a:prstGeom prst="rect">
            <a:avLst/>
          </a:prstGeom>
          <a:noFill/>
        </p:spPr>
        <p:txBody>
          <a:bodyPr wrap="square">
            <a:spAutoFit/>
          </a:bodyPr>
          <a:lstStyle/>
          <a:p>
            <a:pPr algn="r">
              <a:spcAft>
                <a:spcPts val="1000"/>
              </a:spcAft>
            </a:pPr>
            <a:r>
              <a:rPr lang="en-GB" sz="1000" i="1" dirty="0">
                <a:solidFill>
                  <a:srgbClr val="44546A"/>
                </a:solidFill>
                <a:effectLst/>
                <a:latin typeface="Arial" panose="020B0604020202020204" pitchFamily="34" charset="0"/>
                <a:ea typeface="Arial" panose="020B0604020202020204" pitchFamily="34" charset="0"/>
                <a:cs typeface="Times New Roman" panose="02020603050405020304" pitchFamily="18" charset="0"/>
              </a:rPr>
              <a:t>(Forbes, 2023)  Berry Global Stock Price past 5 years.</a:t>
            </a:r>
          </a:p>
        </p:txBody>
      </p:sp>
      <p:sp>
        <p:nvSpPr>
          <p:cNvPr id="9" name="TextBox 8">
            <a:extLst>
              <a:ext uri="{FF2B5EF4-FFF2-40B4-BE49-F238E27FC236}">
                <a16:creationId xmlns:a16="http://schemas.microsoft.com/office/drawing/2014/main" id="{E9046C10-DC20-ED44-AD7F-5853D4CEDAFD}"/>
              </a:ext>
            </a:extLst>
          </p:cNvPr>
          <p:cNvSpPr txBox="1"/>
          <p:nvPr/>
        </p:nvSpPr>
        <p:spPr>
          <a:xfrm>
            <a:off x="564442" y="2900509"/>
            <a:ext cx="3773382" cy="1846659"/>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Other funding avenues.</a:t>
            </a:r>
          </a:p>
          <a:p>
            <a:r>
              <a:rPr lang="en-GB" dirty="0">
                <a:latin typeface="Arial" panose="020B0604020202020204" pitchFamily="34" charset="0"/>
                <a:cs typeface="Arial" panose="020B0604020202020204" pitchFamily="34" charset="0"/>
              </a:rPr>
              <a:t>Leasing of the equipment was also considered but resulted in no residual equity after the project 5-year period.</a:t>
            </a:r>
          </a:p>
          <a:p>
            <a:endParaRPr lang="en-GB" dirty="0">
              <a:latin typeface="Arial" panose="020B0604020202020204" pitchFamily="34" charset="0"/>
              <a:cs typeface="Arial" panose="020B0604020202020204" pitchFamily="34" charset="0"/>
            </a:endParaRPr>
          </a:p>
        </p:txBody>
      </p:sp>
      <p:pic>
        <p:nvPicPr>
          <p:cNvPr id="61" name="Audio 60">
            <a:hlinkClick r:id="" action="ppaction://media"/>
            <a:extLst>
              <a:ext uri="{FF2B5EF4-FFF2-40B4-BE49-F238E27FC236}">
                <a16:creationId xmlns:a16="http://schemas.microsoft.com/office/drawing/2014/main" id="{75BF0D7F-0D8B-4C04-9F6E-216633ABD83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56459755"/>
      </p:ext>
    </p:extLst>
  </p:cSld>
  <p:clrMapOvr>
    <a:masterClrMapping/>
  </p:clrMapOvr>
  <mc:AlternateContent xmlns:mc="http://schemas.openxmlformats.org/markup-compatibility/2006">
    <mc:Choice xmlns:p14="http://schemas.microsoft.com/office/powerpoint/2010/main" Requires="p14">
      <p:transition spd="slow" p14:dur="2000" advTm="66779"/>
    </mc:Choice>
    <mc:Fallback>
      <p:transition spd="slow" advTm="66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font, logo, graphics&#10;&#10;Description automatically generated">
            <a:extLst>
              <a:ext uri="{FF2B5EF4-FFF2-40B4-BE49-F238E27FC236}">
                <a16:creationId xmlns:a16="http://schemas.microsoft.com/office/drawing/2014/main" id="{EA709608-86C6-0FF3-35BF-A81424A4B1AD}"/>
              </a:ext>
            </a:extLst>
          </p:cNvPr>
          <p:cNvPicPr>
            <a:picLocks noChangeAspect="1"/>
          </p:cNvPicPr>
          <p:nvPr/>
        </p:nvPicPr>
        <p:blipFill>
          <a:blip r:embed="rId5">
            <a:alphaModFix/>
          </a:blip>
          <a:stretch>
            <a:fillRect/>
          </a:stretch>
        </p:blipFill>
        <p:spPr>
          <a:xfrm>
            <a:off x="40192" y="6125258"/>
            <a:ext cx="1978179" cy="722694"/>
          </a:xfrm>
          <a:prstGeom prst="rect">
            <a:avLst/>
          </a:prstGeom>
        </p:spPr>
      </p:pic>
      <p:pic>
        <p:nvPicPr>
          <p:cNvPr id="20" name="Picture 19" descr="A blue and white text on a black background&#10;&#10;Description automatically generated with low confidence">
            <a:extLst>
              <a:ext uri="{FF2B5EF4-FFF2-40B4-BE49-F238E27FC236}">
                <a16:creationId xmlns:a16="http://schemas.microsoft.com/office/drawing/2014/main" id="{F972C95C-A8A3-057C-3AF6-1A9EB63CC8C4}"/>
              </a:ext>
            </a:extLst>
          </p:cNvPr>
          <p:cNvPicPr>
            <a:picLocks noChangeAspect="1"/>
          </p:cNvPicPr>
          <p:nvPr/>
        </p:nvPicPr>
        <p:blipFill>
          <a:blip r:embed="rId6"/>
          <a:stretch>
            <a:fillRect/>
          </a:stretch>
        </p:blipFill>
        <p:spPr>
          <a:xfrm>
            <a:off x="10650706" y="0"/>
            <a:ext cx="1541294" cy="826603"/>
          </a:xfrm>
          <a:prstGeom prst="rect">
            <a:avLst/>
          </a:prstGeom>
        </p:spPr>
      </p:pic>
      <p:pic>
        <p:nvPicPr>
          <p:cNvPr id="24" name="Picture 23" descr="A picture containing sky, cloud, outdoor, green&#10;&#10;Description automatically generated">
            <a:extLst>
              <a:ext uri="{FF2B5EF4-FFF2-40B4-BE49-F238E27FC236}">
                <a16:creationId xmlns:a16="http://schemas.microsoft.com/office/drawing/2014/main" id="{1663A0F1-9F9C-09A8-974D-ADC5B1F02679}"/>
              </a:ext>
            </a:extLst>
          </p:cNvPr>
          <p:cNvPicPr>
            <a:picLocks noChangeAspect="1"/>
          </p:cNvPicPr>
          <p:nvPr/>
        </p:nvPicPr>
        <p:blipFill>
          <a:blip r:embed="rId7">
            <a:alphaModFix amt="73000"/>
          </a:blip>
          <a:stretch>
            <a:fillRect/>
          </a:stretch>
        </p:blipFill>
        <p:spPr>
          <a:xfrm>
            <a:off x="10247446" y="1684110"/>
            <a:ext cx="1913024" cy="3592081"/>
          </a:xfrm>
          <a:prstGeom prst="rect">
            <a:avLst/>
          </a:prstGeom>
        </p:spPr>
      </p:pic>
      <p:sp>
        <p:nvSpPr>
          <p:cNvPr id="7" name="TextBox 6">
            <a:extLst>
              <a:ext uri="{FF2B5EF4-FFF2-40B4-BE49-F238E27FC236}">
                <a16:creationId xmlns:a16="http://schemas.microsoft.com/office/drawing/2014/main" id="{0B465EFB-9219-0EAD-C6BD-D0ABBCEDC5A1}"/>
              </a:ext>
            </a:extLst>
          </p:cNvPr>
          <p:cNvSpPr txBox="1"/>
          <p:nvPr/>
        </p:nvSpPr>
        <p:spPr>
          <a:xfrm>
            <a:off x="680224" y="13005"/>
            <a:ext cx="9266663" cy="461665"/>
          </a:xfrm>
          <a:prstGeom prst="rect">
            <a:avLst/>
          </a:prstGeom>
          <a:noFill/>
        </p:spPr>
        <p:txBody>
          <a:bodyPr wrap="square" rtlCol="0">
            <a:spAutoFit/>
          </a:bodyPr>
          <a:lstStyle/>
          <a:p>
            <a:r>
              <a:rPr lang="en-GB" sz="2400" b="1" dirty="0"/>
              <a:t>Implications of adopting the project</a:t>
            </a:r>
            <a:r>
              <a:rPr lang="en-GB" sz="2400" dirty="0"/>
              <a:t>.</a:t>
            </a:r>
          </a:p>
        </p:txBody>
      </p:sp>
      <p:sp>
        <p:nvSpPr>
          <p:cNvPr id="3" name="TextBox 2">
            <a:extLst>
              <a:ext uri="{FF2B5EF4-FFF2-40B4-BE49-F238E27FC236}">
                <a16:creationId xmlns:a16="http://schemas.microsoft.com/office/drawing/2014/main" id="{27DB7641-F406-1CF8-3F8A-D3D1EF63EB8E}"/>
              </a:ext>
            </a:extLst>
          </p:cNvPr>
          <p:cNvSpPr txBox="1"/>
          <p:nvPr/>
        </p:nvSpPr>
        <p:spPr>
          <a:xfrm>
            <a:off x="144965" y="441217"/>
            <a:ext cx="10671718" cy="5790111"/>
          </a:xfrm>
          <a:prstGeom prst="rect">
            <a:avLst/>
          </a:prstGeom>
          <a:noFill/>
        </p:spPr>
        <p:txBody>
          <a:bodyPr wrap="square" rtlCol="0">
            <a:spAutoFit/>
          </a:bodyPr>
          <a:lstStyle/>
          <a:p>
            <a:pPr>
              <a:lnSpc>
                <a:spcPct val="107000"/>
              </a:lnSpc>
              <a:spcBef>
                <a:spcPts val="200"/>
              </a:spcBef>
            </a:pPr>
            <a:r>
              <a:rPr lang="en-GB" sz="1800" b="1" u="sng" dirty="0">
                <a:effectLst/>
                <a:latin typeface="Arial" panose="020B0604020202020204" pitchFamily="34" charset="0"/>
                <a:ea typeface="Times New Roman" panose="02020603050405020304" pitchFamily="18" charset="0"/>
                <a:cs typeface="Times New Roman" panose="02020603050405020304" pitchFamily="18" charset="0"/>
              </a:rPr>
              <a:t>Redundancies.</a:t>
            </a:r>
          </a:p>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There is a reduction of required staff hours due to the adoption of the robots replacing the Load, Unload and Un-flatten but this loss does not result in the reduction of full-time production staff. Unfortunately, this could mean the loss of an agency worker.</a:t>
            </a:r>
          </a:p>
          <a:p>
            <a:pPr>
              <a:lnSpc>
                <a:spcPct val="107000"/>
              </a:lnSpc>
              <a:spcBef>
                <a:spcPts val="200"/>
              </a:spcBef>
            </a:pPr>
            <a:r>
              <a:rPr lang="en-GB" sz="1800" b="1" u="sng" dirty="0">
                <a:effectLst/>
                <a:latin typeface="Arial" panose="020B0604020202020204" pitchFamily="34" charset="0"/>
                <a:ea typeface="Times New Roman" panose="02020603050405020304" pitchFamily="18" charset="0"/>
                <a:cs typeface="Times New Roman" panose="02020603050405020304" pitchFamily="18" charset="0"/>
              </a:rPr>
              <a:t>Disruption.</a:t>
            </a:r>
          </a:p>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The only foreseeable disruption would be during the Factory Acceptance Test (FAT) test and training week, but this has been scheduled into future production planning. Several weeks after the FAT test there might be some decreased efficiencies due to staff unfamiliarity, but this is difficult to accurately forecast.</a:t>
            </a:r>
          </a:p>
          <a:p>
            <a:pPr>
              <a:lnSpc>
                <a:spcPct val="107000"/>
              </a:lnSpc>
              <a:spcBef>
                <a:spcPts val="200"/>
              </a:spcBef>
            </a:pPr>
            <a:r>
              <a:rPr lang="en-GB" sz="1800" b="1" u="sng" dirty="0">
                <a:effectLst/>
                <a:latin typeface="Arial" panose="020B0604020202020204" pitchFamily="34" charset="0"/>
                <a:ea typeface="Times New Roman" panose="02020603050405020304" pitchFamily="18" charset="0"/>
                <a:cs typeface="Times New Roman" panose="02020603050405020304" pitchFamily="18" charset="0"/>
              </a:rPr>
              <a:t>Downtime.</a:t>
            </a:r>
          </a:p>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The process has been designed to maintain 98% efficiency, and other similar systems have been installed in other industrial applications and proved highly reliable. Maintenance training is a part of the FAT period and essential spares have been identified and purchased as supplier consignment stock.</a:t>
            </a:r>
          </a:p>
          <a:p>
            <a:pPr>
              <a:lnSpc>
                <a:spcPct val="107000"/>
              </a:lnSpc>
              <a:spcBef>
                <a:spcPts val="200"/>
              </a:spcBef>
            </a:pPr>
            <a:r>
              <a:rPr lang="en-GB" sz="1800" b="1" u="sng" dirty="0">
                <a:effectLst/>
                <a:latin typeface="Arial" panose="020B0604020202020204" pitchFamily="34" charset="0"/>
                <a:ea typeface="Times New Roman" panose="02020603050405020304" pitchFamily="18" charset="0"/>
                <a:cs typeface="Times New Roman" panose="02020603050405020304" pitchFamily="18" charset="0"/>
              </a:rPr>
              <a:t>Technological.</a:t>
            </a:r>
          </a:p>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This is the first introduction of Robotics into Tubex and will prove to be a challenge for the users and support staff. Training has been built into the project and a lot of focus has been placed into getting extensive documentation and simplifying the machine to human interface, with alarms and errors being displayed along with possible solutions. </a:t>
            </a:r>
          </a:p>
        </p:txBody>
      </p:sp>
      <p:pic>
        <p:nvPicPr>
          <p:cNvPr id="45" name="Audio 44">
            <a:hlinkClick r:id="" action="ppaction://media"/>
            <a:extLst>
              <a:ext uri="{FF2B5EF4-FFF2-40B4-BE49-F238E27FC236}">
                <a16:creationId xmlns:a16="http://schemas.microsoft.com/office/drawing/2014/main" id="{E4C02301-7D3C-0833-E388-4FE607D7514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08270979"/>
      </p:ext>
    </p:extLst>
  </p:cSld>
  <p:clrMapOvr>
    <a:masterClrMapping/>
  </p:clrMapOvr>
  <mc:AlternateContent xmlns:mc="http://schemas.openxmlformats.org/markup-compatibility/2006">
    <mc:Choice xmlns:p14="http://schemas.microsoft.com/office/powerpoint/2010/main" Requires="p14">
      <p:transition spd="slow" p14:dur="2000" advTm="97422"/>
    </mc:Choice>
    <mc:Fallback>
      <p:transition spd="slow" advTm="97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font, logo, graphics&#10;&#10;Description automatically generated">
            <a:extLst>
              <a:ext uri="{FF2B5EF4-FFF2-40B4-BE49-F238E27FC236}">
                <a16:creationId xmlns:a16="http://schemas.microsoft.com/office/drawing/2014/main" id="{EA709608-86C6-0FF3-35BF-A81424A4B1AD}"/>
              </a:ext>
            </a:extLst>
          </p:cNvPr>
          <p:cNvPicPr>
            <a:picLocks noChangeAspect="1"/>
          </p:cNvPicPr>
          <p:nvPr/>
        </p:nvPicPr>
        <p:blipFill>
          <a:blip r:embed="rId3">
            <a:alphaModFix/>
          </a:blip>
          <a:stretch>
            <a:fillRect/>
          </a:stretch>
        </p:blipFill>
        <p:spPr>
          <a:xfrm>
            <a:off x="40192" y="6125258"/>
            <a:ext cx="1978179" cy="722694"/>
          </a:xfrm>
          <a:prstGeom prst="rect">
            <a:avLst/>
          </a:prstGeom>
        </p:spPr>
      </p:pic>
      <p:pic>
        <p:nvPicPr>
          <p:cNvPr id="20" name="Picture 19" descr="A blue and white text on a black background&#10;&#10;Description automatically generated with low confidence">
            <a:extLst>
              <a:ext uri="{FF2B5EF4-FFF2-40B4-BE49-F238E27FC236}">
                <a16:creationId xmlns:a16="http://schemas.microsoft.com/office/drawing/2014/main" id="{F972C95C-A8A3-057C-3AF6-1A9EB63CC8C4}"/>
              </a:ext>
            </a:extLst>
          </p:cNvPr>
          <p:cNvPicPr>
            <a:picLocks noChangeAspect="1"/>
          </p:cNvPicPr>
          <p:nvPr/>
        </p:nvPicPr>
        <p:blipFill>
          <a:blip r:embed="rId4"/>
          <a:stretch>
            <a:fillRect/>
          </a:stretch>
        </p:blipFill>
        <p:spPr>
          <a:xfrm>
            <a:off x="10650706" y="0"/>
            <a:ext cx="1541294" cy="826603"/>
          </a:xfrm>
          <a:prstGeom prst="rect">
            <a:avLst/>
          </a:prstGeom>
        </p:spPr>
      </p:pic>
      <p:pic>
        <p:nvPicPr>
          <p:cNvPr id="24" name="Picture 23" descr="A picture containing sky, cloud, outdoor, green&#10;&#10;Description automatically generated">
            <a:extLst>
              <a:ext uri="{FF2B5EF4-FFF2-40B4-BE49-F238E27FC236}">
                <a16:creationId xmlns:a16="http://schemas.microsoft.com/office/drawing/2014/main" id="{1663A0F1-9F9C-09A8-974D-ADC5B1F02679}"/>
              </a:ext>
            </a:extLst>
          </p:cNvPr>
          <p:cNvPicPr>
            <a:picLocks noChangeAspect="1"/>
          </p:cNvPicPr>
          <p:nvPr/>
        </p:nvPicPr>
        <p:blipFill>
          <a:blip r:embed="rId5">
            <a:alphaModFix amt="73000"/>
          </a:blip>
          <a:stretch>
            <a:fillRect/>
          </a:stretch>
        </p:blipFill>
        <p:spPr>
          <a:xfrm>
            <a:off x="10247446" y="1684110"/>
            <a:ext cx="1913024" cy="3592081"/>
          </a:xfrm>
          <a:prstGeom prst="rect">
            <a:avLst/>
          </a:prstGeom>
        </p:spPr>
      </p:pic>
      <p:sp>
        <p:nvSpPr>
          <p:cNvPr id="3" name="TextBox 2">
            <a:extLst>
              <a:ext uri="{FF2B5EF4-FFF2-40B4-BE49-F238E27FC236}">
                <a16:creationId xmlns:a16="http://schemas.microsoft.com/office/drawing/2014/main" id="{27DB7641-F406-1CF8-3F8A-D3D1EF63EB8E}"/>
              </a:ext>
            </a:extLst>
          </p:cNvPr>
          <p:cNvSpPr txBox="1"/>
          <p:nvPr/>
        </p:nvSpPr>
        <p:spPr>
          <a:xfrm>
            <a:off x="680224" y="459920"/>
            <a:ext cx="9266663" cy="1951625"/>
          </a:xfrm>
          <a:prstGeom prst="rect">
            <a:avLst/>
          </a:prstGeom>
          <a:noFill/>
        </p:spPr>
        <p:txBody>
          <a:bodyPr wrap="square" rtlCol="0">
            <a:spAutoFit/>
          </a:bodyPr>
          <a:lstStyle/>
          <a:p>
            <a:pPr>
              <a:lnSpc>
                <a:spcPct val="107000"/>
              </a:lnSpc>
              <a:spcBef>
                <a:spcPts val="1200"/>
              </a:spcBef>
            </a:pPr>
            <a:r>
              <a:rPr lang="en-GB" sz="1800" b="1" kern="0" dirty="0">
                <a:effectLst/>
                <a:latin typeface="Arial" panose="020B0604020202020204" pitchFamily="34" charset="0"/>
                <a:ea typeface="Times New Roman" panose="02020603050405020304" pitchFamily="18" charset="0"/>
                <a:cs typeface="Times New Roman" panose="02020603050405020304" pitchFamily="18" charset="0"/>
              </a:rPr>
              <a:t>Conclusions.</a:t>
            </a:r>
          </a:p>
          <a:p>
            <a:pPr>
              <a:lnSpc>
                <a:spcPct val="107000"/>
              </a:lnSpc>
              <a:spcAft>
                <a:spcPts val="800"/>
              </a:spcAft>
            </a:pPr>
            <a:r>
              <a:rPr lang="en-GB" sz="1800" dirty="0">
                <a:effectLst/>
                <a:latin typeface="Arial" panose="020B0604020202020204" pitchFamily="34" charset="0"/>
                <a:ea typeface="Arial" panose="020B0604020202020204" pitchFamily="34" charset="0"/>
                <a:cs typeface="Times New Roman" panose="02020603050405020304" pitchFamily="18" charset="0"/>
              </a:rPr>
              <a:t>All the financial modelling has indicated that the project should prove to be financially viable, increasing the wealth of the shareholders, and helping to increase the long-term future of the Tubex plant in Aberdare.</a:t>
            </a:r>
          </a:p>
          <a:p>
            <a:pPr>
              <a:lnSpc>
                <a:spcPct val="107000"/>
              </a:lnSpc>
              <a:spcAft>
                <a:spcPts val="800"/>
              </a:spcAft>
            </a:pPr>
            <a:r>
              <a:rPr lang="en-GB" dirty="0">
                <a:latin typeface="Arial" panose="020B0604020202020204" pitchFamily="34" charset="0"/>
                <a:ea typeface="Arial" panose="020B0604020202020204" pitchFamily="34" charset="0"/>
                <a:cs typeface="Times New Roman" panose="02020603050405020304" pitchFamily="18" charset="0"/>
              </a:rPr>
              <a:t>Confidence in the process design is high and similar applications in other industries have proved to robust and reliable.</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p:txBody>
      </p:sp>
      <p:pic>
        <p:nvPicPr>
          <p:cNvPr id="9" name="Picture 8" descr="A screenshot of a computer&#10;&#10;Description automatically generated with low confidence">
            <a:extLst>
              <a:ext uri="{FF2B5EF4-FFF2-40B4-BE49-F238E27FC236}">
                <a16:creationId xmlns:a16="http://schemas.microsoft.com/office/drawing/2014/main" id="{B77673CD-BA87-722E-6E7B-9E7084FF852F}"/>
              </a:ext>
            </a:extLst>
          </p:cNvPr>
          <p:cNvPicPr>
            <a:picLocks noChangeAspect="1"/>
          </p:cNvPicPr>
          <p:nvPr/>
        </p:nvPicPr>
        <p:blipFill>
          <a:blip r:embed="rId6"/>
          <a:stretch>
            <a:fillRect/>
          </a:stretch>
        </p:blipFill>
        <p:spPr>
          <a:xfrm>
            <a:off x="1884555" y="2411545"/>
            <a:ext cx="7359805" cy="3840536"/>
          </a:xfrm>
          <a:prstGeom prst="rect">
            <a:avLst/>
          </a:prstGeom>
        </p:spPr>
      </p:pic>
      <p:pic>
        <p:nvPicPr>
          <p:cNvPr id="29" name="Graphic 29">
            <a:extLst>
              <a:ext uri="{FF2B5EF4-FFF2-40B4-BE49-F238E27FC236}">
                <a16:creationId xmlns:a16="http://schemas.microsoft.com/office/drawing/2014/main" id="{6B45CFAF-C9F2-8DB7-FAEA-8E6D688378A2}"/>
              </a:ext>
            </a:extLst>
          </p:cNvPr>
          <p:cNvPicPr>
            <a:picLocks noChangeAspect="1"/>
            <a:extLst>
              <a:ext uri="{51228E76-BA90-4043-B771-695A4F85340A}">
                <alf:liveFeedProps xmlns:alf="http://schemas.microsoft.com/office/drawing/2021/livefeed"/>
              </a:ext>
            </a:extLst>
          </p:cNvPicPr>
          <p:nvPr/>
        </p:nvPicPr>
        <p:blipFill>
          <a:blip r:embed="rId7">
            <a:extLst>
              <a:ext uri="{96DAC541-7B7A-43D3-8B79-37D633B846F1}">
                <asvg:svgBlip xmlns:asvg="http://schemas.microsoft.com/office/drawing/2016/SVG/main" r:embed="rId8"/>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90197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font, logo, graphics&#10;&#10;Description automatically generated">
            <a:extLst>
              <a:ext uri="{FF2B5EF4-FFF2-40B4-BE49-F238E27FC236}">
                <a16:creationId xmlns:a16="http://schemas.microsoft.com/office/drawing/2014/main" id="{EA709608-86C6-0FF3-35BF-A81424A4B1AD}"/>
              </a:ext>
            </a:extLst>
          </p:cNvPr>
          <p:cNvPicPr>
            <a:picLocks noChangeAspect="1"/>
          </p:cNvPicPr>
          <p:nvPr/>
        </p:nvPicPr>
        <p:blipFill>
          <a:blip r:embed="rId3">
            <a:alphaModFix/>
          </a:blip>
          <a:stretch>
            <a:fillRect/>
          </a:stretch>
        </p:blipFill>
        <p:spPr>
          <a:xfrm>
            <a:off x="40192" y="6125258"/>
            <a:ext cx="1978179" cy="722694"/>
          </a:xfrm>
          <a:prstGeom prst="rect">
            <a:avLst/>
          </a:prstGeom>
        </p:spPr>
      </p:pic>
      <p:pic>
        <p:nvPicPr>
          <p:cNvPr id="20" name="Picture 19" descr="A blue and white text on a black background&#10;&#10;Description automatically generated with low confidence">
            <a:extLst>
              <a:ext uri="{FF2B5EF4-FFF2-40B4-BE49-F238E27FC236}">
                <a16:creationId xmlns:a16="http://schemas.microsoft.com/office/drawing/2014/main" id="{F972C95C-A8A3-057C-3AF6-1A9EB63CC8C4}"/>
              </a:ext>
            </a:extLst>
          </p:cNvPr>
          <p:cNvPicPr>
            <a:picLocks noChangeAspect="1"/>
          </p:cNvPicPr>
          <p:nvPr/>
        </p:nvPicPr>
        <p:blipFill>
          <a:blip r:embed="rId4"/>
          <a:stretch>
            <a:fillRect/>
          </a:stretch>
        </p:blipFill>
        <p:spPr>
          <a:xfrm>
            <a:off x="10650706" y="0"/>
            <a:ext cx="1541294" cy="826603"/>
          </a:xfrm>
          <a:prstGeom prst="rect">
            <a:avLst/>
          </a:prstGeom>
        </p:spPr>
      </p:pic>
      <p:pic>
        <p:nvPicPr>
          <p:cNvPr id="24" name="Picture 23" descr="A picture containing sky, cloud, outdoor, green&#10;&#10;Description automatically generated">
            <a:extLst>
              <a:ext uri="{FF2B5EF4-FFF2-40B4-BE49-F238E27FC236}">
                <a16:creationId xmlns:a16="http://schemas.microsoft.com/office/drawing/2014/main" id="{1663A0F1-9F9C-09A8-974D-ADC5B1F02679}"/>
              </a:ext>
            </a:extLst>
          </p:cNvPr>
          <p:cNvPicPr>
            <a:picLocks noChangeAspect="1"/>
          </p:cNvPicPr>
          <p:nvPr/>
        </p:nvPicPr>
        <p:blipFill>
          <a:blip r:embed="rId5">
            <a:alphaModFix amt="73000"/>
          </a:blip>
          <a:stretch>
            <a:fillRect/>
          </a:stretch>
        </p:blipFill>
        <p:spPr>
          <a:xfrm>
            <a:off x="10247446" y="1684110"/>
            <a:ext cx="1913024" cy="3592081"/>
          </a:xfrm>
          <a:prstGeom prst="rect">
            <a:avLst/>
          </a:prstGeom>
        </p:spPr>
      </p:pic>
      <p:sp>
        <p:nvSpPr>
          <p:cNvPr id="8" name="Rectangle 3">
            <a:extLst>
              <a:ext uri="{FF2B5EF4-FFF2-40B4-BE49-F238E27FC236}">
                <a16:creationId xmlns:a16="http://schemas.microsoft.com/office/drawing/2014/main" id="{7F63026E-4A98-1825-D7D4-5561ED6471DB}"/>
              </a:ext>
            </a:extLst>
          </p:cNvPr>
          <p:cNvSpPr>
            <a:spLocks noChangeArrowheads="1"/>
          </p:cNvSpPr>
          <p:nvPr/>
        </p:nvSpPr>
        <p:spPr bwMode="auto">
          <a:xfrm>
            <a:off x="796967" y="-12221"/>
            <a:ext cx="8547981" cy="1892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B</a:t>
            </a:r>
            <a:r>
              <a:rPr kumimoji="0" lang="en-GB" altLang="en-US" sz="1400" b="1" i="0" u="none" strike="noStrike" cap="none" normalizeH="0" baseline="0" dirty="0" bmk="">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ibliography</a:t>
            </a:r>
            <a:endParaRPr kumimoji="0" lang="en-GB" altLang="en-US" sz="14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Atrill</a:t>
            </a:r>
            <a: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 P. &amp; McLaney, E., 2017. </a:t>
            </a:r>
            <a:r>
              <a:rPr kumimoji="0" lang="en-GB" altLang="en-US" sz="1200" b="0" i="1"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Accounting and Finance for Non-Specialists. </a:t>
            </a:r>
            <a: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10 ed. Harlow: Pearson Education Limited.</a:t>
            </a:r>
            <a:endParaRPr kumimoji="0" lang="en-GB"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Fields, E., 2016. </a:t>
            </a:r>
            <a:r>
              <a:rPr kumimoji="0" lang="en-GB" altLang="en-US" sz="1200" b="0" i="1"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The Essential of Finance and Accounting for Nonfinancial Managers. </a:t>
            </a:r>
            <a: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3rd ed. New York: </a:t>
            </a:r>
            <a:r>
              <a:rPr kumimoji="0" lang="en-GB" altLang="en-US" sz="1200" b="0" i="0" u="none" strike="noStrike" cap="none" normalizeH="0" baseline="0" dirty="0" err="1">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Amacom</a:t>
            </a:r>
            <a: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a:t>
            </a:r>
            <a:endParaRPr kumimoji="0" lang="en-GB"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Forbes, 2023. </a:t>
            </a:r>
            <a:r>
              <a:rPr kumimoji="0" lang="en-GB" altLang="en-US" sz="1200" b="0" i="1"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Forbes. </a:t>
            </a:r>
            <a: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Available at</a:t>
            </a:r>
            <a:r>
              <a:rPr kumimoji="0" lang="en-GB" altLang="en-US" sz="9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 </a:t>
            </a:r>
            <a:r>
              <a:rPr kumimoji="0" lang="en-GB" altLang="en-US" sz="900" b="0" i="0" u="sng"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https://www.forbes.com/companies/berry-global-group/</a:t>
            </a:r>
            <a:b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[Accessed 14 May 2023].</a:t>
            </a:r>
            <a:endParaRPr kumimoji="0" lang="en-GB"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Hayes, A., 2022. </a:t>
            </a:r>
            <a:r>
              <a:rPr kumimoji="0" lang="en-GB" altLang="en-US" sz="1200" b="0" i="1" u="none" strike="noStrike" cap="none" normalizeH="0" baseline="0" dirty="0" err="1">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Investopia</a:t>
            </a:r>
            <a:r>
              <a:rPr kumimoji="0" lang="en-GB" altLang="en-US" sz="1200" b="0" i="1"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 </a:t>
            </a:r>
            <a: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Available at: </a:t>
            </a:r>
            <a:r>
              <a:rPr lang="en-GB" altLang="en-US" sz="900" u="sng" dirty="0">
                <a:latin typeface="Arial" panose="020B0604020202020204" pitchFamily="34" charset="0"/>
                <a:ea typeface="Arial" panose="020B0604020202020204" pitchFamily="34" charset="0"/>
                <a:cs typeface="Times New Roman" panose="02020603050405020304" pitchFamily="18" charset="0"/>
              </a:rPr>
              <a:t>https://www.investopedia.com/terms/b/bcr.asp#:~:text=</a:t>
            </a:r>
            <a:r>
              <a:rPr kumimoji="0" lang="en-GB" altLang="en-US" sz="900" b="0" i="0" u="sng"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The%20benefit%2Dcost%20ratio%20(BCR,in%20monetary%20or%20qualitative%20terms</a:t>
            </a:r>
            <a:r>
              <a:rPr kumimoji="0" lang="en-GB" altLang="en-US" sz="1200" b="0" i="0" u="sng"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a:t>
            </a:r>
            <a:b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Times New Roman" panose="02020603050405020304" pitchFamily="18" charset="0"/>
              </a:rPr>
              <a:t>[Accessed 12th May 2023].</a:t>
            </a:r>
            <a:endParaRPr kumimoji="0" lang="en-GB" altLang="en-US" sz="1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9958960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930</TotalTime>
  <Words>2223</Words>
  <Application>Microsoft Office PowerPoint</Application>
  <PresentationFormat>Widescreen</PresentationFormat>
  <Paragraphs>351</Paragraphs>
  <Slides>13</Slides>
  <Notes>13</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 Jones</dc:creator>
  <cp:lastModifiedBy>administrator</cp:lastModifiedBy>
  <cp:revision>46</cp:revision>
  <dcterms:created xsi:type="dcterms:W3CDTF">2023-05-26T15:18:10Z</dcterms:created>
  <dcterms:modified xsi:type="dcterms:W3CDTF">2023-05-29T16:53:44Z</dcterms:modified>
</cp:coreProperties>
</file>